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4327" r:id="rId1"/>
  </p:sldMasterIdLst>
  <p:notesMasterIdLst>
    <p:notesMasterId r:id="rId50"/>
  </p:notesMasterIdLst>
  <p:sldIdLst>
    <p:sldId id="256" r:id="rId2"/>
    <p:sldId id="257" r:id="rId3"/>
    <p:sldId id="290" r:id="rId4"/>
    <p:sldId id="263" r:id="rId5"/>
    <p:sldId id="262" r:id="rId6"/>
    <p:sldId id="266" r:id="rId7"/>
    <p:sldId id="265" r:id="rId8"/>
    <p:sldId id="264" r:id="rId9"/>
    <p:sldId id="268" r:id="rId10"/>
    <p:sldId id="269" r:id="rId11"/>
    <p:sldId id="270" r:id="rId12"/>
    <p:sldId id="277" r:id="rId13"/>
    <p:sldId id="272" r:id="rId14"/>
    <p:sldId id="279" r:id="rId15"/>
    <p:sldId id="282" r:id="rId16"/>
    <p:sldId id="281" r:id="rId17"/>
    <p:sldId id="278" r:id="rId18"/>
    <p:sldId id="284" r:id="rId19"/>
    <p:sldId id="285" r:id="rId20"/>
    <p:sldId id="286" r:id="rId21"/>
    <p:sldId id="287" r:id="rId22"/>
    <p:sldId id="288" r:id="rId23"/>
    <p:sldId id="289" r:id="rId24"/>
    <p:sldId id="309" r:id="rId25"/>
    <p:sldId id="312" r:id="rId26"/>
    <p:sldId id="313" r:id="rId27"/>
    <p:sldId id="310" r:id="rId28"/>
    <p:sldId id="314" r:id="rId29"/>
    <p:sldId id="315" r:id="rId30"/>
    <p:sldId id="311" r:id="rId31"/>
    <p:sldId id="316" r:id="rId32"/>
    <p:sldId id="317" r:id="rId33"/>
    <p:sldId id="292" r:id="rId34"/>
    <p:sldId id="293" r:id="rId35"/>
    <p:sldId id="295" r:id="rId36"/>
    <p:sldId id="297" r:id="rId37"/>
    <p:sldId id="299" r:id="rId38"/>
    <p:sldId id="322" r:id="rId39"/>
    <p:sldId id="318" r:id="rId40"/>
    <p:sldId id="300" r:id="rId41"/>
    <p:sldId id="301" r:id="rId42"/>
    <p:sldId id="302" r:id="rId43"/>
    <p:sldId id="303" r:id="rId44"/>
    <p:sldId id="306" r:id="rId45"/>
    <p:sldId id="307" r:id="rId46"/>
    <p:sldId id="319" r:id="rId47"/>
    <p:sldId id="320" r:id="rId48"/>
    <p:sldId id="32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autoAdjust="0"/>
    <p:restoredTop sz="94660"/>
  </p:normalViewPr>
  <p:slideViewPr>
    <p:cSldViewPr snapToGrid="0">
      <p:cViewPr>
        <p:scale>
          <a:sx n="120" d="100"/>
          <a:sy n="120" d="100"/>
        </p:scale>
        <p:origin x="-732" y="-1566"/>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439C0-1205-41ED-9844-043A060E40D1}" type="datetimeFigureOut">
              <a:rPr lang="es-EC" smtClean="0"/>
              <a:t>22/2/2023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2E488-5916-4867-9C57-7425D34718EE}" type="slidenum">
              <a:rPr lang="es-EC" smtClean="0"/>
              <a:t>‹Nº›</a:t>
            </a:fld>
            <a:endParaRPr lang="es-EC"/>
          </a:p>
        </p:txBody>
      </p:sp>
    </p:spTree>
    <p:extLst>
      <p:ext uri="{BB962C8B-B14F-4D97-AF65-F5344CB8AC3E}">
        <p14:creationId xmlns:p14="http://schemas.microsoft.com/office/powerpoint/2010/main" val="236413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BA34228-04D7-4223-8B15-EE784620C65D}" type="datetime1">
              <a:rPr lang="es-EC" smtClean="0"/>
              <a:t>22/2/2023</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138860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A987CB-C31D-46D2-A80A-21AE24FEC6BB}" type="datetime1">
              <a:rPr lang="es-EC" smtClean="0"/>
              <a:t>22/2/2023</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315018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D0066F-3EF6-4DAD-A635-1D0B66322B7F}" type="datetime1">
              <a:rPr lang="es-EC" smtClean="0"/>
              <a:t>22/2/2023</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B072B434-88E2-4898-9587-F071503C6A79}"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0082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6E4CA427-3C36-4ECF-B416-501AFA1D108E}" type="datetime1">
              <a:rPr lang="es-EC" smtClean="0"/>
              <a:t>22/2/2023</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1775026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CC5AFCF2-6D16-4D38-B02A-98D41AB752D9}" type="datetime1">
              <a:rPr lang="es-EC" smtClean="0"/>
              <a:t>22/2/2023</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B072B434-88E2-4898-9587-F071503C6A79}"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8554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F6CBC228-16CE-44CE-BE61-C9007765F2AA}" type="datetime1">
              <a:rPr lang="es-EC" smtClean="0"/>
              <a:t>22/2/2023</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22719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BC4722-CD01-477C-B3A3-1C76EF3398F4}" type="datetime1">
              <a:rPr lang="es-EC" smtClean="0"/>
              <a:t>22/2/2023</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264304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829504-349C-417F-A92A-C75DCB1543AA}" type="datetime1">
              <a:rPr lang="es-EC" smtClean="0"/>
              <a:t>22/2/2023</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428076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4842CA-7C3D-45A1-AD4C-77619033E238}" type="datetime1">
              <a:rPr lang="es-EC" smtClean="0"/>
              <a:t>22/2/2023</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3743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FADBAAB-9BFE-4AD5-9EE4-B33AFB0AE30E}" type="datetime1">
              <a:rPr lang="es-EC" smtClean="0"/>
              <a:t>22/2/2023</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225082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F9E8F20-01BE-43B7-9BF3-8DF696EB42A7}" type="datetime1">
              <a:rPr lang="es-EC" smtClean="0"/>
              <a:t>22/2/2023</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423079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C23F007-2D72-4A0A-A353-32DC2157A7E8}" type="datetime1">
              <a:rPr lang="es-EC" smtClean="0"/>
              <a:t>22/2/2023</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235650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BE2076-5F62-41DC-9C4D-A6B1B5544B1D}" type="datetime1">
              <a:rPr lang="es-EC" smtClean="0"/>
              <a:t>22/2/2023</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230754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7160D-BB81-46A1-93D9-4F24A9D03D5B}" type="datetime1">
              <a:rPr lang="es-EC" smtClean="0"/>
              <a:t>22/2/2023</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217907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1536403-B8B5-485B-9C6E-2AA11C03A0F3}" type="datetime1">
              <a:rPr lang="es-EC" smtClean="0"/>
              <a:t>22/2/2023</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114858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F9F549-D7C4-4FFF-9C6C-4EFBB1DBE5E8}" type="datetime1">
              <a:rPr lang="es-EC" smtClean="0"/>
              <a:t>22/2/2023</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B072B434-88E2-4898-9587-F071503C6A79}" type="slidenum">
              <a:rPr lang="es-EC" smtClean="0"/>
              <a:t>‹Nº›</a:t>
            </a:fld>
            <a:endParaRPr lang="es-EC"/>
          </a:p>
        </p:txBody>
      </p:sp>
    </p:spTree>
    <p:extLst>
      <p:ext uri="{BB962C8B-B14F-4D97-AF65-F5344CB8AC3E}">
        <p14:creationId xmlns:p14="http://schemas.microsoft.com/office/powerpoint/2010/main" val="184354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5"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BBFD75-A8D1-4921-97CE-8F738421F09B}" type="datetime1">
              <a:rPr lang="es-EC" smtClean="0"/>
              <a:t>22/2/2023</a:t>
            </a:fld>
            <a:endParaRPr lang="es-EC"/>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B072B434-88E2-4898-9587-F071503C6A79}" type="slidenum">
              <a:rPr lang="es-EC" smtClean="0"/>
              <a:t>‹Nº›</a:t>
            </a:fld>
            <a:endParaRPr lang="es-EC"/>
          </a:p>
        </p:txBody>
      </p:sp>
    </p:spTree>
    <p:extLst>
      <p:ext uri="{BB962C8B-B14F-4D97-AF65-F5344CB8AC3E}">
        <p14:creationId xmlns:p14="http://schemas.microsoft.com/office/powerpoint/2010/main" val="539803916"/>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343" r:id="rId16"/>
  </p:sldLayoutIdLst>
  <p:hf hdr="0" ftr="0" dt="0"/>
  <p:txStyles>
    <p:titleStyle>
      <a:lvl1pPr algn="l" defTabSz="457189"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ovid19.who.int/?gclid=EAIaIQobChMIt4CG3dS56wIVC2yGCh02AQPIEAAYASAAEgIu2_D_B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BEBF6-BFFC-4A03-9D1B-4025E93494DD}"/>
              </a:ext>
            </a:extLst>
          </p:cNvPr>
          <p:cNvSpPr>
            <a:spLocks noGrp="1"/>
          </p:cNvSpPr>
          <p:nvPr>
            <p:ph type="ctrTitle"/>
          </p:nvPr>
        </p:nvSpPr>
        <p:spPr>
          <a:xfrm>
            <a:off x="1638305" y="2120491"/>
            <a:ext cx="9866129" cy="914399"/>
          </a:xfrm>
        </p:spPr>
        <p:txBody>
          <a:bodyPr>
            <a:noAutofit/>
          </a:bodyPr>
          <a:lstStyle/>
          <a:p>
            <a:pPr algn="ctr"/>
            <a:r>
              <a:rPr lang="es-EC" sz="2400" dirty="0">
                <a:solidFill>
                  <a:schemeClr val="tx1"/>
                </a:solidFill>
                <a:latin typeface="Lucida Fax" panose="02060602050505020204" pitchFamily="18" charset="0"/>
                <a:ea typeface="Calibri" panose="020F0502020204030204" pitchFamily="34" charset="0"/>
                <a:cs typeface="Arial" panose="020B0604020202020204" pitchFamily="34" charset="0"/>
              </a:rPr>
              <a:t>MODELIZACIÓN DEL COVID-19 CON ECUACIONES DIFERENCIALES</a:t>
            </a:r>
            <a:endParaRPr lang="es-EC" sz="2400" dirty="0">
              <a:solidFill>
                <a:schemeClr val="tx1"/>
              </a:solidFill>
              <a:latin typeface="Lucida Fax" panose="02060602050505020204" pitchFamily="18" charset="0"/>
              <a:cs typeface="Arial" panose="020B0604020202020204" pitchFamily="34" charset="0"/>
            </a:endParaRPr>
          </a:p>
        </p:txBody>
      </p:sp>
      <p:sp>
        <p:nvSpPr>
          <p:cNvPr id="3" name="Subtítulo 2">
            <a:extLst>
              <a:ext uri="{FF2B5EF4-FFF2-40B4-BE49-F238E27FC236}">
                <a16:creationId xmlns:a16="http://schemas.microsoft.com/office/drawing/2014/main" id="{48944FD2-D3CF-4C61-A711-AFA065E6EC07}"/>
              </a:ext>
            </a:extLst>
          </p:cNvPr>
          <p:cNvSpPr>
            <a:spLocks noGrp="1"/>
          </p:cNvSpPr>
          <p:nvPr>
            <p:ph type="subTitle" idx="1"/>
          </p:nvPr>
        </p:nvSpPr>
        <p:spPr>
          <a:xfrm>
            <a:off x="1638303" y="3605972"/>
            <a:ext cx="10291431" cy="2624709"/>
          </a:xfrm>
        </p:spPr>
        <p:txBody>
          <a:bodyPr>
            <a:normAutofit fontScale="25000" lnSpcReduction="20000"/>
          </a:bodyPr>
          <a:lstStyle/>
          <a:p>
            <a:pPr algn="ctr">
              <a:lnSpc>
                <a:spcPct val="120000"/>
              </a:lnSpc>
              <a:spcBef>
                <a:spcPct val="0"/>
              </a:spcBef>
            </a:pPr>
            <a:r>
              <a:rPr lang="es-EC" sz="9600" dirty="0">
                <a:solidFill>
                  <a:schemeClr val="tx1"/>
                </a:solidFill>
                <a:latin typeface="Lucida Fax" panose="02060602050505020204" pitchFamily="18" charset="0"/>
                <a:cs typeface="Arial" panose="020B0604020202020204" pitchFamily="34" charset="0"/>
              </a:rPr>
              <a:t>AUTOR: GADVAY YAMBAY EDISON ROBERTO</a:t>
            </a:r>
          </a:p>
          <a:p>
            <a:pPr algn="ctr">
              <a:lnSpc>
                <a:spcPct val="120000"/>
              </a:lnSpc>
              <a:spcBef>
                <a:spcPct val="0"/>
              </a:spcBef>
            </a:pPr>
            <a:r>
              <a:rPr lang="es-EC" sz="9600" dirty="0">
                <a:solidFill>
                  <a:schemeClr val="tx1"/>
                </a:solidFill>
                <a:latin typeface="Lucida Fax" panose="02060602050505020204" pitchFamily="18" charset="0"/>
                <a:cs typeface="Arial" panose="020B0604020202020204" pitchFamily="34" charset="0"/>
              </a:rPr>
              <a:t>DIRECTOR: PHD. GUILLERMO ALEXIS ALBUJA PROAÑO</a:t>
            </a:r>
          </a:p>
          <a:p>
            <a:pPr algn="ctr">
              <a:lnSpc>
                <a:spcPct val="120000"/>
              </a:lnSpc>
              <a:spcBef>
                <a:spcPct val="0"/>
              </a:spcBef>
            </a:pPr>
            <a:endParaRPr lang="es-EC" sz="9600" dirty="0">
              <a:solidFill>
                <a:schemeClr val="tx1"/>
              </a:solidFill>
              <a:latin typeface="Lucida Fax" panose="02060602050505020204" pitchFamily="18" charset="0"/>
              <a:cs typeface="Arial" panose="020B0604020202020204" pitchFamily="34" charset="0"/>
            </a:endParaRPr>
          </a:p>
          <a:p>
            <a:pPr algn="ctr">
              <a:lnSpc>
                <a:spcPct val="120000"/>
              </a:lnSpc>
              <a:spcBef>
                <a:spcPct val="0"/>
              </a:spcBef>
            </a:pPr>
            <a:r>
              <a:rPr lang="es-EC" sz="9600" dirty="0">
                <a:solidFill>
                  <a:schemeClr val="tx1"/>
                </a:solidFill>
                <a:latin typeface="Lucida Fax" panose="02060602050505020204" pitchFamily="18" charset="0"/>
                <a:cs typeface="Arial" panose="020B0604020202020204" pitchFamily="34" charset="0"/>
              </a:rPr>
              <a:t>SANGOLQUÍ</a:t>
            </a:r>
          </a:p>
          <a:p>
            <a:pPr algn="ctr">
              <a:lnSpc>
                <a:spcPct val="120000"/>
              </a:lnSpc>
              <a:spcBef>
                <a:spcPct val="0"/>
              </a:spcBef>
            </a:pPr>
            <a:r>
              <a:rPr lang="es-EC" sz="9600" dirty="0">
                <a:solidFill>
                  <a:schemeClr val="tx1"/>
                </a:solidFill>
                <a:latin typeface="Lucida Fax" panose="02060602050505020204" pitchFamily="18" charset="0"/>
                <a:cs typeface="Arial" panose="020B0604020202020204" pitchFamily="34" charset="0"/>
              </a:rPr>
              <a:t>2022</a:t>
            </a:r>
          </a:p>
          <a:p>
            <a:endParaRPr lang="es-ES" dirty="0"/>
          </a:p>
          <a:p>
            <a:endParaRPr lang="es-ES" dirty="0"/>
          </a:p>
          <a:p>
            <a:endParaRPr lang="es-EC" dirty="0"/>
          </a:p>
        </p:txBody>
      </p:sp>
      <p:pic>
        <p:nvPicPr>
          <p:cNvPr id="5" name="Imagen 4">
            <a:extLst>
              <a:ext uri="{FF2B5EF4-FFF2-40B4-BE49-F238E27FC236}">
                <a16:creationId xmlns:a16="http://schemas.microsoft.com/office/drawing/2014/main" id="{ED6C24F7-A29A-4FC0-A25A-EBD62B5C32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3639" y="325756"/>
            <a:ext cx="4744720" cy="1223645"/>
          </a:xfrm>
          <a:prstGeom prst="rect">
            <a:avLst/>
          </a:prstGeom>
          <a:noFill/>
        </p:spPr>
      </p:pic>
    </p:spTree>
    <p:extLst>
      <p:ext uri="{BB962C8B-B14F-4D97-AF65-F5344CB8AC3E}">
        <p14:creationId xmlns:p14="http://schemas.microsoft.com/office/powerpoint/2010/main" val="1832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846667" y="31146"/>
                <a:ext cx="11345333" cy="6795707"/>
              </a:xfrm>
              <a:prstGeom prst="rect">
                <a:avLst/>
              </a:prstGeom>
              <a:noFill/>
            </p:spPr>
            <p:txBody>
              <a:bodyPr wrap="square">
                <a:spAutoFit/>
              </a:bodyPr>
              <a:lstStyle/>
              <a:p>
                <a:pPr>
                  <a:lnSpc>
                    <a:spcPct val="120000"/>
                  </a:lnSpc>
                  <a:spcBef>
                    <a:spcPct val="0"/>
                  </a:spcBef>
                </a:pPr>
                <a:r>
                  <a:rPr lang="es-EC" sz="2400" dirty="0">
                    <a:latin typeface="Lucida Fax" panose="02060602050505020204" pitchFamily="18" charset="0"/>
                    <a:cs typeface="Arial" panose="020B0604020202020204" pitchFamily="34" charset="0"/>
                  </a:rPr>
                  <a:t>3.</a:t>
                </a:r>
                <a:r>
                  <a:rPr lang="es-EC" sz="2400" b="1" dirty="0">
                    <a:latin typeface="Lucida Fax" panose="02060602050505020204" pitchFamily="18" charset="0"/>
                    <a:cs typeface="Arial" panose="020B0604020202020204" pitchFamily="34" charset="0"/>
                  </a:rPr>
                  <a:t> G</a:t>
                </a:r>
                <a:r>
                  <a:rPr lang="es-EC" sz="2400" dirty="0">
                    <a:latin typeface="Lucida Fax" panose="02060602050505020204" pitchFamily="18" charset="0"/>
                    <a:cs typeface="Arial" panose="020B0604020202020204" pitchFamily="34" charset="0"/>
                  </a:rPr>
                  <a:t>eneralidades del Modelo SIR</a:t>
                </a:r>
                <a:endParaRPr lang="es-EC" sz="2000" dirty="0">
                  <a:latin typeface="Lucida Fax" panose="02060602050505020204" pitchFamily="18" charset="0"/>
                  <a:cs typeface="Arial" panose="020B0604020202020204" pitchFamily="34" charset="0"/>
                </a:endParaRPr>
              </a:p>
              <a:p>
                <a:pPr>
                  <a:lnSpc>
                    <a:spcPct val="120000"/>
                  </a:lnSpc>
                  <a:spcBef>
                    <a:spcPct val="0"/>
                  </a:spcBef>
                </a:pPr>
                <a:r>
                  <a:rPr lang="es-EC" sz="2000" dirty="0">
                    <a:latin typeface="Lucida Fax" panose="02060602050505020204" pitchFamily="18" charset="0"/>
                    <a:cs typeface="Arial" panose="020B0604020202020204" pitchFamily="34" charset="0"/>
                  </a:rPr>
                  <a:t>	   </a:t>
                </a:r>
                <a:r>
                  <a:rPr lang="es-ES" sz="2000" dirty="0">
                    <a:latin typeface="Lucida Fax" panose="02060602050505020204" pitchFamily="18" charset="0"/>
                    <a:cs typeface="Arial" panose="020B0604020202020204" pitchFamily="34" charset="0"/>
                  </a:rPr>
                  <a:t>Introducción</a:t>
                </a:r>
              </a:p>
              <a:p>
                <a:pPr>
                  <a:lnSpc>
                    <a:spcPct val="120000"/>
                  </a:lnSpc>
                  <a:spcBef>
                    <a:spcPct val="0"/>
                  </a:spcBef>
                </a:pPr>
                <a:r>
                  <a:rPr lang="es-ES" sz="2000" dirty="0">
                    <a:latin typeface="Lucida Fax" panose="02060602050505020204" pitchFamily="18" charset="0"/>
                    <a:ea typeface="Calibri" panose="020F0502020204030204" pitchFamily="34" charset="0"/>
                    <a:cs typeface="Arial" panose="020B0604020202020204" pitchFamily="34" charset="0"/>
                  </a:rPr>
                  <a:t>	</a:t>
                </a:r>
                <a:r>
                  <a:rPr lang="es-PE" sz="1400" dirty="0">
                    <a:latin typeface="Lucida Fax" panose="02060602050505020204" pitchFamily="18" charset="0"/>
                    <a:ea typeface="Calibri" panose="020F0502020204030204" pitchFamily="34" charset="0"/>
                    <a:cs typeface="Times New Roman" panose="02020603050405020304" pitchFamily="18" charset="0"/>
                  </a:rPr>
                  <a:t>Kermack y </a:t>
                </a:r>
                <a:r>
                  <a:rPr lang="es-PE" sz="1400" dirty="0" err="1">
                    <a:latin typeface="Lucida Fax" panose="02060602050505020204" pitchFamily="18" charset="0"/>
                    <a:ea typeface="Calibri" panose="020F0502020204030204" pitchFamily="34" charset="0"/>
                    <a:cs typeface="Times New Roman" panose="02020603050405020304" pitchFamily="18" charset="0"/>
                  </a:rPr>
                  <a:t>McKendrick</a:t>
                </a:r>
                <a:r>
                  <a:rPr lang="es-PE" sz="1400" dirty="0">
                    <a:latin typeface="Lucida Fax" panose="02060602050505020204" pitchFamily="18" charset="0"/>
                    <a:ea typeface="Calibri" panose="020F0502020204030204" pitchFamily="34" charset="0"/>
                    <a:cs typeface="Times New Roman" panose="02020603050405020304" pitchFamily="18" charset="0"/>
                  </a:rPr>
                  <a:t> en 1927 crearon el modelo determinista compartimental, donde consideraban una población 	fija y la clasificaban en tres estados compartimentales como: </a:t>
                </a:r>
              </a:p>
              <a:p>
                <a:pPr>
                  <a:lnSpc>
                    <a:spcPct val="150000"/>
                  </a:lnSpc>
                </a:pPr>
                <a14:m>
                  <m:oMathPara xmlns:m="http://schemas.openxmlformats.org/officeDocument/2006/math">
                    <m:oMathParaPr>
                      <m:jc m:val="centerGroup"/>
                    </m:oMathParaPr>
                    <m:oMath xmlns:m="http://schemas.openxmlformats.org/officeDocument/2006/math">
                      <m:borderBox>
                        <m:borderBoxPr>
                          <m:ctrlPr>
                            <a:rPr lang="es-EC" sz="1400" i="1">
                              <a:latin typeface="Cambria Math" panose="02040503050406030204" pitchFamily="18" charset="0"/>
                              <a:ea typeface="Calibri" panose="020F0502020204030204" pitchFamily="34" charset="0"/>
                              <a:cs typeface="Times New Roman" panose="02020603050405020304" pitchFamily="18" charset="0"/>
                            </a:rPr>
                          </m:ctrlPr>
                        </m:borderBoxPr>
                        <m:e>
                          <m:r>
                            <a:rPr lang="es-ES" sz="1400" i="1">
                              <a:latin typeface="Cambria Math" panose="02040503050406030204" pitchFamily="18" charset="0"/>
                              <a:ea typeface="Calibri" panose="020F0502020204030204" pitchFamily="34" charset="0"/>
                              <a:cs typeface="Times New Roman" panose="02020603050405020304" pitchFamily="18" charset="0"/>
                            </a:rPr>
                            <m:t>    </m:t>
                          </m:r>
                          <m:r>
                            <a:rPr lang="es-ES" sz="1400" b="1" i="1">
                              <a:latin typeface="Cambria Math" panose="02040503050406030204" pitchFamily="18" charset="0"/>
                              <a:ea typeface="Calibri" panose="020F0502020204030204" pitchFamily="34" charset="0"/>
                              <a:cs typeface="Times New Roman" panose="02020603050405020304" pitchFamily="18" charset="0"/>
                            </a:rPr>
                            <m:t>𝑺</m:t>
                          </m:r>
                          <m:r>
                            <a:rPr lang="es-ES" sz="1400" i="1">
                              <a:latin typeface="Cambria Math" panose="02040503050406030204" pitchFamily="18" charset="0"/>
                              <a:ea typeface="Calibri" panose="020F0502020204030204" pitchFamily="34" charset="0"/>
                              <a:cs typeface="Times New Roman" panose="02020603050405020304" pitchFamily="18" charset="0"/>
                            </a:rPr>
                            <m:t>(</m:t>
                          </m:r>
                          <m:r>
                            <a:rPr lang="es-ES" sz="1400" i="1">
                              <a:latin typeface="Cambria Math" panose="02040503050406030204" pitchFamily="18" charset="0"/>
                              <a:ea typeface="Calibri" panose="020F0502020204030204" pitchFamily="34" charset="0"/>
                              <a:cs typeface="Times New Roman" panose="02020603050405020304" pitchFamily="18" charset="0"/>
                            </a:rPr>
                            <m:t>𝑡</m:t>
                          </m:r>
                          <m:r>
                            <a:rPr lang="es-ES" sz="1400" i="1">
                              <a:latin typeface="Cambria Math" panose="02040503050406030204" pitchFamily="18" charset="0"/>
                              <a:ea typeface="Calibri" panose="020F0502020204030204" pitchFamily="34" charset="0"/>
                              <a:cs typeface="Times New Roman" panose="02020603050405020304" pitchFamily="18" charset="0"/>
                            </a:rPr>
                            <m:t>)    </m:t>
                          </m:r>
                        </m:e>
                      </m:borderBox>
                      <m:r>
                        <a:rPr lang="es-ES" sz="1400" i="1">
                          <a:latin typeface="Cambria Math" panose="02040503050406030204" pitchFamily="18" charset="0"/>
                          <a:ea typeface="Calibri" panose="020F0502020204030204" pitchFamily="34" charset="0"/>
                          <a:cs typeface="Times New Roman" panose="02020603050405020304" pitchFamily="18" charset="0"/>
                        </a:rPr>
                        <m:t>   </m:t>
                      </m:r>
                      <m:box>
                        <m:boxPr>
                          <m:ctrlPr>
                            <a:rPr lang="es-EC" sz="1400"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s-EC" sz="1400" i="1">
                                  <a:latin typeface="Cambria Math" panose="02040503050406030204" pitchFamily="18" charset="0"/>
                                  <a:ea typeface="Calibri" panose="020F0502020204030204" pitchFamily="34" charset="0"/>
                                  <a:cs typeface="Times New Roman" panose="02020603050405020304" pitchFamily="18" charset="0"/>
                                </a:rPr>
                              </m:ctrlPr>
                            </m:groupChrPr>
                            <m:e>
                              <m:r>
                                <a:rPr lang="es-ES" sz="1400" i="1">
                                  <a:latin typeface="Cambria Math" panose="02040503050406030204" pitchFamily="18" charset="0"/>
                                  <a:ea typeface="Calibri" panose="020F0502020204030204" pitchFamily="34" charset="0"/>
                                  <a:cs typeface="Times New Roman" panose="02020603050405020304" pitchFamily="18" charset="0"/>
                                </a:rPr>
                                <m:t>𝛽</m:t>
                              </m:r>
                            </m:e>
                          </m:groupChr>
                        </m:e>
                      </m:box>
                      <m:r>
                        <a:rPr lang="es-ES" sz="1400" i="1">
                          <a:latin typeface="Cambria Math" panose="02040503050406030204" pitchFamily="18" charset="0"/>
                          <a:ea typeface="Calibri" panose="020F0502020204030204" pitchFamily="34" charset="0"/>
                          <a:cs typeface="Times New Roman" panose="02020603050405020304" pitchFamily="18" charset="0"/>
                        </a:rPr>
                        <m:t>   </m:t>
                      </m:r>
                      <m:borderBox>
                        <m:borderBoxPr>
                          <m:ctrlPr>
                            <a:rPr lang="es-EC" sz="1400" i="1">
                              <a:latin typeface="Cambria Math" panose="02040503050406030204" pitchFamily="18" charset="0"/>
                              <a:ea typeface="Calibri" panose="020F0502020204030204" pitchFamily="34" charset="0"/>
                              <a:cs typeface="Times New Roman" panose="02020603050405020304" pitchFamily="18" charset="0"/>
                            </a:rPr>
                          </m:ctrlPr>
                        </m:borderBoxPr>
                        <m:e>
                          <m:r>
                            <a:rPr lang="es-ES" sz="1400" i="1">
                              <a:latin typeface="Cambria Math" panose="02040503050406030204" pitchFamily="18" charset="0"/>
                              <a:ea typeface="Calibri" panose="020F0502020204030204" pitchFamily="34" charset="0"/>
                              <a:cs typeface="Times New Roman" panose="02020603050405020304" pitchFamily="18" charset="0"/>
                            </a:rPr>
                            <m:t>    </m:t>
                          </m:r>
                          <m:r>
                            <a:rPr lang="es-ES" sz="1400" b="1" i="1">
                              <a:latin typeface="Cambria Math" panose="02040503050406030204" pitchFamily="18" charset="0"/>
                              <a:ea typeface="Calibri" panose="020F0502020204030204" pitchFamily="34" charset="0"/>
                              <a:cs typeface="Times New Roman" panose="02020603050405020304" pitchFamily="18" charset="0"/>
                            </a:rPr>
                            <m:t>𝑰</m:t>
                          </m:r>
                          <m:r>
                            <a:rPr lang="es-ES" sz="1400" i="1">
                              <a:latin typeface="Cambria Math" panose="02040503050406030204" pitchFamily="18" charset="0"/>
                              <a:ea typeface="Calibri" panose="020F0502020204030204" pitchFamily="34" charset="0"/>
                              <a:cs typeface="Times New Roman" panose="02020603050405020304" pitchFamily="18" charset="0"/>
                            </a:rPr>
                            <m:t> (</m:t>
                          </m:r>
                          <m:r>
                            <a:rPr lang="es-ES" sz="1400" i="1">
                              <a:latin typeface="Cambria Math" panose="02040503050406030204" pitchFamily="18" charset="0"/>
                              <a:ea typeface="Calibri" panose="020F0502020204030204" pitchFamily="34" charset="0"/>
                              <a:cs typeface="Times New Roman" panose="02020603050405020304" pitchFamily="18" charset="0"/>
                            </a:rPr>
                            <m:t>𝑡</m:t>
                          </m:r>
                          <m:r>
                            <a:rPr lang="es-ES" sz="1400" i="1">
                              <a:latin typeface="Cambria Math" panose="02040503050406030204" pitchFamily="18" charset="0"/>
                              <a:ea typeface="Calibri" panose="020F0502020204030204" pitchFamily="34" charset="0"/>
                              <a:cs typeface="Times New Roman" panose="02020603050405020304" pitchFamily="18" charset="0"/>
                            </a:rPr>
                            <m:t>)   </m:t>
                          </m:r>
                        </m:e>
                      </m:borderBox>
                      <m:r>
                        <a:rPr lang="es-ES" sz="1400" i="1">
                          <a:latin typeface="Cambria Math" panose="02040503050406030204" pitchFamily="18" charset="0"/>
                          <a:ea typeface="Calibri" panose="020F0502020204030204" pitchFamily="34" charset="0"/>
                          <a:cs typeface="Times New Roman" panose="02020603050405020304" pitchFamily="18" charset="0"/>
                        </a:rPr>
                        <m:t>   </m:t>
                      </m:r>
                      <m:groupChr>
                        <m:groupChrPr>
                          <m:chr m:val="→"/>
                          <m:vertJc m:val="bot"/>
                          <m:ctrlPr>
                            <a:rPr lang="es-EC" sz="1400" i="1">
                              <a:latin typeface="Cambria Math" panose="02040503050406030204" pitchFamily="18" charset="0"/>
                              <a:ea typeface="Calibri" panose="020F0502020204030204" pitchFamily="34" charset="0"/>
                              <a:cs typeface="Times New Roman" panose="02020603050405020304" pitchFamily="18" charset="0"/>
                            </a:rPr>
                          </m:ctrlPr>
                        </m:groupChrPr>
                        <m:e>
                          <m:r>
                            <a:rPr lang="es-ES" sz="1400" i="1">
                              <a:latin typeface="Cambria Math" panose="02040503050406030204" pitchFamily="18" charset="0"/>
                              <a:ea typeface="Calibri" panose="020F0502020204030204" pitchFamily="34" charset="0"/>
                              <a:cs typeface="Times New Roman" panose="02020603050405020304" pitchFamily="18" charset="0"/>
                            </a:rPr>
                            <m:t>𝛾</m:t>
                          </m:r>
                        </m:e>
                      </m:groupChr>
                      <m:r>
                        <a:rPr lang="es-ES" sz="1400" i="1">
                          <a:latin typeface="Cambria Math" panose="02040503050406030204" pitchFamily="18" charset="0"/>
                          <a:ea typeface="Calibri" panose="020F0502020204030204" pitchFamily="34" charset="0"/>
                          <a:cs typeface="Times New Roman" panose="02020603050405020304" pitchFamily="18" charset="0"/>
                        </a:rPr>
                        <m:t>   </m:t>
                      </m:r>
                      <m:borderBox>
                        <m:borderBoxPr>
                          <m:ctrlPr>
                            <a:rPr lang="es-EC" sz="1400" i="1">
                              <a:latin typeface="Cambria Math" panose="02040503050406030204" pitchFamily="18" charset="0"/>
                              <a:ea typeface="Calibri" panose="020F0502020204030204" pitchFamily="34" charset="0"/>
                              <a:cs typeface="Times New Roman" panose="02020603050405020304" pitchFamily="18" charset="0"/>
                            </a:rPr>
                          </m:ctrlPr>
                        </m:borderBoxPr>
                        <m:e>
                          <m:r>
                            <a:rPr lang="es-ES" sz="1400" i="1">
                              <a:latin typeface="Cambria Math" panose="02040503050406030204" pitchFamily="18" charset="0"/>
                              <a:ea typeface="Calibri" panose="020F0502020204030204" pitchFamily="34" charset="0"/>
                              <a:cs typeface="Times New Roman" panose="02020603050405020304" pitchFamily="18" charset="0"/>
                            </a:rPr>
                            <m:t>    </m:t>
                          </m:r>
                          <m:r>
                            <a:rPr lang="es-ES" sz="1400" b="1" i="1">
                              <a:latin typeface="Cambria Math" panose="02040503050406030204" pitchFamily="18" charset="0"/>
                              <a:ea typeface="Calibri" panose="020F0502020204030204" pitchFamily="34" charset="0"/>
                              <a:cs typeface="Times New Roman" panose="02020603050405020304" pitchFamily="18" charset="0"/>
                            </a:rPr>
                            <m:t>𝑹</m:t>
                          </m:r>
                          <m:r>
                            <a:rPr lang="es-ES" sz="1400" i="1">
                              <a:latin typeface="Cambria Math" panose="02040503050406030204" pitchFamily="18" charset="0"/>
                              <a:ea typeface="Calibri" panose="020F0502020204030204" pitchFamily="34" charset="0"/>
                              <a:cs typeface="Times New Roman" panose="02020603050405020304" pitchFamily="18" charset="0"/>
                            </a:rPr>
                            <m:t>(</m:t>
                          </m:r>
                          <m:r>
                            <a:rPr lang="es-ES" sz="1400" i="1">
                              <a:latin typeface="Cambria Math" panose="02040503050406030204" pitchFamily="18" charset="0"/>
                              <a:ea typeface="Calibri" panose="020F0502020204030204" pitchFamily="34" charset="0"/>
                              <a:cs typeface="Times New Roman" panose="02020603050405020304" pitchFamily="18" charset="0"/>
                            </a:rPr>
                            <m:t>𝑡</m:t>
                          </m:r>
                          <m:r>
                            <a:rPr lang="es-ES" sz="1400" i="1">
                              <a:latin typeface="Cambria Math" panose="02040503050406030204" pitchFamily="18" charset="0"/>
                              <a:ea typeface="Calibri" panose="020F0502020204030204" pitchFamily="34" charset="0"/>
                              <a:cs typeface="Times New Roman" panose="02020603050405020304" pitchFamily="18" charset="0"/>
                            </a:rPr>
                            <m:t>)    </m:t>
                          </m:r>
                        </m:e>
                      </m:borderBox>
                    </m:oMath>
                  </m:oMathPara>
                </a14:m>
                <a:endParaRPr lang="es-EC"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endParaRPr lang="es-EC"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C" sz="1600" dirty="0">
                    <a:latin typeface="Lucida Fax" panose="02060602050505020204" pitchFamily="18" charset="0"/>
                    <a:ea typeface="Calibri" panose="020F0502020204030204" pitchFamily="34" charset="0"/>
                    <a:cs typeface="Times New Roman" panose="02020603050405020304" pitchFamily="18" charset="0"/>
                  </a:rPr>
                  <a:t>	Ecuaciones del modelo SIR:</a:t>
                </a: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400" i="1">
                              <a:latin typeface="Cambria Math" panose="02040503050406030204" pitchFamily="18" charset="0"/>
                              <a:cs typeface="Arial" panose="020B0604020202020204" pitchFamily="34" charset="0"/>
                            </a:rPr>
                          </m:ctrlPr>
                        </m:sSupPr>
                        <m:e>
                          <m:r>
                            <a:rPr lang="es-ES" sz="1400" i="1">
                              <a:latin typeface="Cambria Math" panose="02040503050406030204" pitchFamily="18" charset="0"/>
                              <a:cs typeface="Arial" panose="020B0604020202020204" pitchFamily="34" charset="0"/>
                            </a:rPr>
                            <m:t>𝑆</m:t>
                          </m:r>
                        </m:e>
                        <m:sup>
                          <m:r>
                            <a:rPr lang="es-ES" sz="1400" i="1">
                              <a:latin typeface="Cambria Math" panose="02040503050406030204" pitchFamily="18" charset="0"/>
                              <a:cs typeface="Arial" panose="020B0604020202020204" pitchFamily="34" charset="0"/>
                            </a:rPr>
                            <m:t>′</m:t>
                          </m:r>
                        </m:sup>
                      </m:sSup>
                      <m:d>
                        <m:dPr>
                          <m:ctrlPr>
                            <a:rPr lang="es-ES" sz="1400" i="1">
                              <a:latin typeface="Cambria Math" panose="02040503050406030204" pitchFamily="18" charset="0"/>
                              <a:cs typeface="Arial" panose="020B0604020202020204" pitchFamily="34" charset="0"/>
                            </a:rPr>
                          </m:ctrlPr>
                        </m:dPr>
                        <m:e>
                          <m:r>
                            <a:rPr lang="es-ES" sz="1400" i="1">
                              <a:latin typeface="Cambria Math" panose="02040503050406030204" pitchFamily="18" charset="0"/>
                              <a:cs typeface="Arial" panose="020B0604020202020204" pitchFamily="34" charset="0"/>
                            </a:rPr>
                            <m:t>𝑡</m:t>
                          </m:r>
                        </m:e>
                      </m:d>
                      <m:r>
                        <a:rPr lang="es-ES" sz="1400" i="1">
                          <a:latin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𝛽</m:t>
                      </m:r>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𝑆</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𝐼</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ea typeface="Cambria Math" panose="02040503050406030204" pitchFamily="18" charset="0"/>
                          <a:cs typeface="Arial" panose="020B0604020202020204" pitchFamily="34" charset="0"/>
                        </a:rPr>
                        <m:t>                                     (1)</m:t>
                      </m:r>
                    </m:oMath>
                  </m:oMathPara>
                </a14:m>
                <a:endParaRPr lang="es-EC" sz="14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400" i="1">
                              <a:latin typeface="Cambria Math" panose="02040503050406030204" pitchFamily="18" charset="0"/>
                              <a:cs typeface="Arial" panose="020B0604020202020204" pitchFamily="34" charset="0"/>
                            </a:rPr>
                          </m:ctrlPr>
                        </m:sSupPr>
                        <m:e>
                          <m:r>
                            <a:rPr lang="es-ES" sz="1400" i="1">
                              <a:latin typeface="Cambria Math" panose="02040503050406030204" pitchFamily="18" charset="0"/>
                              <a:cs typeface="Arial" panose="020B0604020202020204" pitchFamily="34" charset="0"/>
                            </a:rPr>
                            <m:t>𝐼</m:t>
                          </m:r>
                        </m:e>
                        <m:sup>
                          <m:r>
                            <a:rPr lang="es-ES" sz="1400" i="1">
                              <a:latin typeface="Cambria Math" panose="02040503050406030204" pitchFamily="18" charset="0"/>
                              <a:cs typeface="Arial" panose="020B0604020202020204" pitchFamily="34" charset="0"/>
                            </a:rPr>
                            <m:t>′</m:t>
                          </m:r>
                        </m:sup>
                      </m:sSup>
                      <m:d>
                        <m:dPr>
                          <m:ctrlPr>
                            <a:rPr lang="es-ES" sz="1400" i="1">
                              <a:latin typeface="Cambria Math" panose="02040503050406030204" pitchFamily="18" charset="0"/>
                              <a:cs typeface="Arial" panose="020B0604020202020204" pitchFamily="34" charset="0"/>
                            </a:rPr>
                          </m:ctrlPr>
                        </m:dPr>
                        <m:e>
                          <m:r>
                            <a:rPr lang="es-ES" sz="1400" i="1">
                              <a:latin typeface="Cambria Math" panose="02040503050406030204" pitchFamily="18" charset="0"/>
                              <a:cs typeface="Arial" panose="020B0604020202020204" pitchFamily="34" charset="0"/>
                            </a:rPr>
                            <m:t>𝑡</m:t>
                          </m:r>
                        </m:e>
                      </m:d>
                      <m:r>
                        <a:rPr lang="es-ES" sz="1400" i="1">
                          <a:latin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𝛽</m:t>
                      </m:r>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𝑆</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𝐼</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𝛾</m:t>
                      </m:r>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𝐼</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ea typeface="Cambria Math" panose="02040503050406030204" pitchFamily="18" charset="0"/>
                          <a:cs typeface="Arial" panose="020B0604020202020204" pitchFamily="34" charset="0"/>
                        </a:rPr>
                        <m:t>                         (2)</m:t>
                      </m:r>
                    </m:oMath>
                  </m:oMathPara>
                </a14:m>
                <a:endParaRPr lang="es-EC" sz="14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400" i="1">
                              <a:latin typeface="Cambria Math" panose="02040503050406030204" pitchFamily="18" charset="0"/>
                              <a:cs typeface="Arial" panose="020B0604020202020204" pitchFamily="34" charset="0"/>
                            </a:rPr>
                          </m:ctrlPr>
                        </m:sSupPr>
                        <m:e>
                          <m:r>
                            <a:rPr lang="es-ES" sz="1400" i="1">
                              <a:latin typeface="Cambria Math" panose="02040503050406030204" pitchFamily="18" charset="0"/>
                              <a:cs typeface="Arial" panose="020B0604020202020204" pitchFamily="34" charset="0"/>
                            </a:rPr>
                            <m:t>𝑅</m:t>
                          </m:r>
                        </m:e>
                        <m:sup>
                          <m:r>
                            <a:rPr lang="es-ES" sz="1400" i="1">
                              <a:latin typeface="Cambria Math" panose="02040503050406030204" pitchFamily="18" charset="0"/>
                              <a:cs typeface="Arial" panose="020B0604020202020204" pitchFamily="34" charset="0"/>
                            </a:rPr>
                            <m:t>′</m:t>
                          </m:r>
                        </m:sup>
                      </m:sSup>
                      <m:d>
                        <m:dPr>
                          <m:ctrlPr>
                            <a:rPr lang="es-ES" sz="1400" i="1">
                              <a:latin typeface="Cambria Math" panose="02040503050406030204" pitchFamily="18" charset="0"/>
                              <a:cs typeface="Arial" panose="020B0604020202020204" pitchFamily="34" charset="0"/>
                            </a:rPr>
                          </m:ctrlPr>
                        </m:dPr>
                        <m:e>
                          <m:r>
                            <a:rPr lang="es-ES" sz="1400" i="1">
                              <a:latin typeface="Cambria Math" panose="02040503050406030204" pitchFamily="18" charset="0"/>
                              <a:cs typeface="Arial" panose="020B0604020202020204" pitchFamily="34" charset="0"/>
                            </a:rPr>
                            <m:t>𝑡</m:t>
                          </m:r>
                        </m:e>
                      </m:d>
                      <m:r>
                        <a:rPr lang="es-ES" sz="1400" i="1">
                          <a:latin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𝛾</m:t>
                      </m:r>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𝐼</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ea typeface="Cambria Math" panose="02040503050406030204" pitchFamily="18" charset="0"/>
                          <a:cs typeface="Arial" panose="020B0604020202020204" pitchFamily="34" charset="0"/>
                        </a:rPr>
                        <m:t>                                                   (3)</m:t>
                      </m:r>
                    </m:oMath>
                  </m:oMathPara>
                </a14:m>
                <a:endParaRPr lang="es-EC" sz="1400" dirty="0">
                  <a:latin typeface="Lucida Fax" panose="02060602050505020204" pitchFamily="18" charset="0"/>
                  <a:cs typeface="Arial" panose="020B0604020202020204" pitchFamily="34" charset="0"/>
                </a:endParaRPr>
              </a:p>
              <a:p>
                <a:pPr lvl="1">
                  <a:spcBef>
                    <a:spcPct val="0"/>
                  </a:spcBef>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i="1">
                              <a:latin typeface="Cambria Math" panose="02040503050406030204" pitchFamily="18" charset="0"/>
                            </a:rPr>
                            <m:t>0</m:t>
                          </m:r>
                        </m:sub>
                      </m:sSub>
                      <m:r>
                        <a:rPr lang="es-PE" sz="1400" i="1">
                          <a:latin typeface="Cambria Math" panose="020405030504060302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𝛽</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𝑆</m:t>
                              </m:r>
                            </m:e>
                            <m:sub>
                              <m:r>
                                <a:rPr lang="es-PE" sz="1400" i="1">
                                  <a:latin typeface="Cambria Math" panose="02040503050406030204" pitchFamily="18" charset="0"/>
                                </a:rPr>
                                <m:t>0</m:t>
                              </m:r>
                            </m:sub>
                          </m:sSub>
                        </m:num>
                        <m:den>
                          <m:r>
                            <a:rPr lang="es-PE" sz="1400" i="1">
                              <a:latin typeface="Cambria Math" panose="02040503050406030204" pitchFamily="18" charset="0"/>
                            </a:rPr>
                            <m:t>𝛾</m:t>
                          </m:r>
                        </m:den>
                      </m:f>
                      <m:r>
                        <a:rPr lang="es-ES" sz="1400" i="1">
                          <a:latin typeface="Cambria Math" panose="02040503050406030204" pitchFamily="18" charset="0"/>
                        </a:rPr>
                        <m:t>                                                          (4)</m:t>
                      </m:r>
                    </m:oMath>
                  </m:oMathPara>
                </a14:m>
                <a:endParaRPr lang="es-EC"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dirty="0">
                    <a:latin typeface="Lucida Fax" panose="02060602050505020204" pitchFamily="18" charset="0"/>
                    <a:ea typeface="Times New Roman" panose="02020603050405020304" pitchFamily="18" charset="0"/>
                    <a:cs typeface="Times New Roman" panose="02020603050405020304" pitchFamily="18" charset="0"/>
                  </a:rPr>
                  <a:t>	Donde:</a:t>
                </a:r>
                <a:endParaRPr lang="es-EC"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b="1" dirty="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𝑺</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i="1">
                        <a:latin typeface="Cambria Math" panose="02040503050406030204" pitchFamily="18" charset="0"/>
                        <a:ea typeface="Calibri" panose="020F0502020204030204" pitchFamily="34" charset="0"/>
                        <a:cs typeface="Times New Roman" panose="02020603050405020304" pitchFamily="18" charset="0"/>
                      </a:rPr>
                      <m:t> =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a:t>
                </a:r>
                <a:r>
                  <a:rPr lang="es-ES" sz="1400" b="1" dirty="0">
                    <a:latin typeface="Lucida Fax" panose="02060602050505020204" pitchFamily="18" charset="0"/>
                    <a:ea typeface="Calibri" panose="020F0502020204030204" pitchFamily="34" charset="0"/>
                    <a:cs typeface="Times New Roman" panose="02020603050405020304" pitchFamily="18" charset="0"/>
                  </a:rPr>
                  <a:t>Susceptibles</a:t>
                </a:r>
                <a:r>
                  <a:rPr lang="es-ES" sz="1400" dirty="0">
                    <a:latin typeface="Lucida Fax" panose="02060602050505020204" pitchFamily="18" charset="0"/>
                    <a:ea typeface="Calibri" panose="020F0502020204030204" pitchFamily="34" charset="0"/>
                    <a:cs typeface="Times New Roman" panose="02020603050405020304" pitchFamily="18" charset="0"/>
                  </a:rPr>
                  <a:t> </a:t>
                </a:r>
              </a:p>
              <a:p>
                <a:pPr>
                  <a:lnSpc>
                    <a:spcPct val="150000"/>
                  </a:lnSpc>
                </a:pPr>
                <a:r>
                  <a:rPr lang="es-ES" sz="1400" b="1" dirty="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𝑰</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i="1">
                        <a:latin typeface="Cambria Math" panose="02040503050406030204" pitchFamily="18" charset="0"/>
                        <a:ea typeface="Calibri" panose="020F0502020204030204" pitchFamily="34" charset="0"/>
                        <a:cs typeface="Times New Roman" panose="02020603050405020304" pitchFamily="18" charset="0"/>
                      </a:rPr>
                      <m:t> =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a:t>
                </a:r>
                <a:r>
                  <a:rPr lang="es-ES" sz="1400" b="1" dirty="0">
                    <a:latin typeface="Lucida Fax" panose="02060602050505020204" pitchFamily="18" charset="0"/>
                    <a:ea typeface="Calibri" panose="020F0502020204030204" pitchFamily="34" charset="0"/>
                    <a:cs typeface="Times New Roman" panose="02020603050405020304" pitchFamily="18" charset="0"/>
                  </a:rPr>
                  <a:t>Infectados</a:t>
                </a:r>
                <a:r>
                  <a:rPr lang="es-ES" sz="1400" dirty="0">
                    <a:latin typeface="Lucida Fax" panose="02060602050505020204" pitchFamily="18" charset="0"/>
                    <a:ea typeface="Calibri" panose="020F0502020204030204" pitchFamily="34" charset="0"/>
                    <a:cs typeface="Times New Roman" panose="02020603050405020304" pitchFamily="18" charset="0"/>
                  </a:rPr>
                  <a:t> </a:t>
                </a:r>
              </a:p>
              <a:p>
                <a:pPr>
                  <a:lnSpc>
                    <a:spcPct val="150000"/>
                  </a:lnSpc>
                </a:pPr>
                <a:r>
                  <a:rPr lang="es-ES" sz="1400" b="1" dirty="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𝑹</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i="1">
                        <a:latin typeface="Cambria Math" panose="02040503050406030204" pitchFamily="18" charset="0"/>
                        <a:ea typeface="Calibri" panose="020F0502020204030204" pitchFamily="34" charset="0"/>
                        <a:cs typeface="Times New Roman" panose="02020603050405020304" pitchFamily="18" charset="0"/>
                      </a:rPr>
                      <m:t>=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a:t>
                </a:r>
                <a:r>
                  <a:rPr lang="es-ES" sz="1400" b="1" dirty="0">
                    <a:latin typeface="Lucida Fax" panose="02060602050505020204" pitchFamily="18" charset="0"/>
                    <a:ea typeface="Calibri" panose="020F0502020204030204" pitchFamily="34" charset="0"/>
                    <a:cs typeface="Times New Roman" panose="02020603050405020304" pitchFamily="18" charset="0"/>
                  </a:rPr>
                  <a:t>Removidos</a:t>
                </a:r>
                <a:endParaRPr lang="es-ES"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b="1" dirty="0">
                    <a:ea typeface="Calibri" panose="020F0502020204030204" pitchFamily="34" charset="0"/>
                    <a:cs typeface="Times New Roman" panose="02020603050405020304" pitchFamily="18" charset="0"/>
                  </a:rPr>
                  <a:t>		</a:t>
                </a:r>
                <a14:m>
                  <m:oMath xmlns:m="http://schemas.openxmlformats.org/officeDocument/2006/math">
                    <m:r>
                      <a:rPr lang="es-ES" sz="1400">
                        <a:latin typeface="Cambria Math" panose="02040503050406030204" pitchFamily="18" charset="0"/>
                        <a:ea typeface="Calibri" panose="020F0502020204030204" pitchFamily="34" charset="0"/>
                        <a:cs typeface="Times New Roman" panose="02020603050405020304" pitchFamily="18" charset="0"/>
                      </a:rPr>
                      <m:t>𝜷</m:t>
                    </m:r>
                    <m:r>
                      <a:rPr lang="es-ES" sz="1400">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s-ES" sz="1600">
                        <a:latin typeface="Cambria Math" panose="02040503050406030204" pitchFamily="18" charset="0"/>
                        <a:ea typeface="Calibri" panose="020F0502020204030204" pitchFamily="34" charset="0"/>
                        <a:cs typeface="Times New Roman" panose="02020603050405020304" pitchFamily="18" charset="0"/>
                      </a:rPr>
                      <m:t>Taza</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de</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infecci</m:t>
                    </m:r>
                    <m:r>
                      <a:rPr lang="es-ES" sz="1600">
                        <a:latin typeface="Cambria Math" panose="02040503050406030204" pitchFamily="18" charset="0"/>
                        <a:ea typeface="Calibri" panose="020F0502020204030204" pitchFamily="34" charset="0"/>
                        <a:cs typeface="Times New Roman" panose="02020603050405020304" pitchFamily="18" charset="0"/>
                      </a:rPr>
                      <m:t>ó</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n</m:t>
                    </m:r>
                  </m:oMath>
                </a14:m>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a:latin typeface="Cambria Math" panose="02040503050406030204" pitchFamily="18" charset="0"/>
                        <a:ea typeface="Calibri" panose="020F0502020204030204" pitchFamily="34" charset="0"/>
                        <a:cs typeface="Times New Roman" panose="02020603050405020304" pitchFamily="18" charset="0"/>
                      </a:rPr>
                      <m:t>𝜸</m:t>
                    </m:r>
                    <m:r>
                      <a:rPr lang="es-ES" sz="1400">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s-ES" sz="1600">
                        <a:latin typeface="Cambria Math" panose="02040503050406030204" pitchFamily="18" charset="0"/>
                        <a:ea typeface="Calibri" panose="020F0502020204030204" pitchFamily="34" charset="0"/>
                        <a:cs typeface="Times New Roman" panose="02020603050405020304" pitchFamily="18" charset="0"/>
                      </a:rPr>
                      <m:t>Taza</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de</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retiro</m:t>
                    </m:r>
                    <m:r>
                      <a:rPr lang="es-ES" sz="1600" i="1">
                        <a:latin typeface="Cambria Math" panose="02040503050406030204" pitchFamily="18" charset="0"/>
                        <a:ea typeface="Calibri" panose="020F0502020204030204" pitchFamily="34" charset="0"/>
                        <a:cs typeface="Times New Roman" panose="02020603050405020304" pitchFamily="18" charset="0"/>
                      </a:rPr>
                      <m:t> </m:t>
                    </m:r>
                  </m:oMath>
                </a14:m>
                <a:r>
                  <a:rPr lang="es-EC" sz="1400" dirty="0">
                    <a:latin typeface="Lucida Fax" panose="02060602050505020204" pitchFamily="18" charset="0"/>
                    <a:ea typeface="Calibri" panose="020F0502020204030204" pitchFamily="34" charset="0"/>
                    <a:cs typeface="Times New Roman" panose="02020603050405020304" pitchFamily="18" charset="0"/>
                  </a:rPr>
                  <a:t>	</a:t>
                </a:r>
              </a:p>
              <a:p>
                <a:pPr>
                  <a:lnSpc>
                    <a:spcPct val="150000"/>
                  </a:lnSpc>
                </a:pPr>
                <a:r>
                  <a:rPr lang="es-EC" sz="1400" dirty="0"/>
                  <a:t>		</a:t>
                </a:r>
                <a14:m>
                  <m:oMath xmlns:m="http://schemas.openxmlformats.org/officeDocument/2006/math">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i="1">
                            <a:latin typeface="Cambria Math" panose="02040503050406030204" pitchFamily="18" charset="0"/>
                          </a:rPr>
                          <m:t>0</m:t>
                        </m:r>
                      </m:sub>
                    </m:sSub>
                    <m:r>
                      <a:rPr lang="es-ES" sz="1400" i="1">
                        <a:latin typeface="Cambria Math" panose="02040503050406030204" pitchFamily="18" charset="0"/>
                      </a:rPr>
                      <m:t>=</m:t>
                    </m:r>
                  </m:oMath>
                </a14:m>
                <a:r>
                  <a:rPr lang="es-EC" sz="1400" dirty="0">
                    <a:latin typeface="Lucida Fax" panose="02060602050505020204" pitchFamily="18" charset="0"/>
                    <a:ea typeface="Calibri" panose="020F0502020204030204" pitchFamily="34" charset="0"/>
                    <a:cs typeface="Times New Roman" panose="02020603050405020304" pitchFamily="18" charset="0"/>
                  </a:rPr>
                  <a:t> </a:t>
                </a:r>
                <a:r>
                  <a:rPr lang="es-ES" sz="1400" dirty="0">
                    <a:latin typeface="Lucida Fax" panose="02060602050505020204" pitchFamily="18" charset="0"/>
                    <a:ea typeface="Calibri" panose="020F0502020204030204" pitchFamily="34" charset="0"/>
                    <a:cs typeface="Times New Roman" panose="02020603050405020304" pitchFamily="18" charset="0"/>
                  </a:rPr>
                  <a:t>Número reproductivo básico</a:t>
                </a:r>
                <a:endParaRPr lang="es-EC"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b="1" dirty="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𝑵</m:t>
                    </m:r>
                    <m:r>
                      <a:rPr lang="es-ES" sz="1400" b="1" i="1">
                        <a:latin typeface="Cambria Math" panose="02040503050406030204" pitchFamily="18" charset="0"/>
                        <a:ea typeface="Calibri" panose="020F0502020204030204" pitchFamily="34" charset="0"/>
                        <a:cs typeface="Times New Roman" panose="02020603050405020304" pitchFamily="18" charset="0"/>
                      </a:rPr>
                      <m:t>= </m:t>
                    </m:r>
                    <m:r>
                      <a:rPr lang="es-ES" sz="1400" i="1">
                        <a:latin typeface="Cambria Math" panose="02040503050406030204" pitchFamily="18" charset="0"/>
                        <a:ea typeface="Calibri" panose="020F0502020204030204" pitchFamily="34" charset="0"/>
                        <a:cs typeface="Times New Roman" panose="02020603050405020304" pitchFamily="18" charset="0"/>
                      </a:rPr>
                      <m:t>𝑆</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b="1" i="1">
                        <a:latin typeface="Cambria Math" panose="02040503050406030204" pitchFamily="18" charset="0"/>
                        <a:ea typeface="Calibri" panose="020F0502020204030204" pitchFamily="34" charset="0"/>
                        <a:cs typeface="Times New Roman" panose="02020603050405020304" pitchFamily="18" charset="0"/>
                      </a:rPr>
                      <m:t>+</m:t>
                    </m:r>
                    <m:r>
                      <a:rPr lang="es-ES" sz="1400" i="1">
                        <a:latin typeface="Cambria Math" panose="02040503050406030204" pitchFamily="18" charset="0"/>
                        <a:ea typeface="Calibri" panose="020F0502020204030204" pitchFamily="34" charset="0"/>
                        <a:cs typeface="Times New Roman" panose="02020603050405020304" pitchFamily="18" charset="0"/>
                      </a:rPr>
                      <m:t>𝐼</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b="1" i="1">
                        <a:latin typeface="Cambria Math" panose="02040503050406030204" pitchFamily="18" charset="0"/>
                        <a:ea typeface="Calibri" panose="020F0502020204030204" pitchFamily="34" charset="0"/>
                        <a:cs typeface="Times New Roman" panose="02020603050405020304" pitchFamily="18" charset="0"/>
                      </a:rPr>
                      <m:t>+</m:t>
                    </m:r>
                    <m:r>
                      <a:rPr lang="es-ES" sz="1400" i="1">
                        <a:latin typeface="Cambria Math" panose="02040503050406030204" pitchFamily="18" charset="0"/>
                        <a:ea typeface="Calibri" panose="020F0502020204030204" pitchFamily="34" charset="0"/>
                        <a:cs typeface="Times New Roman" panose="02020603050405020304" pitchFamily="18" charset="0"/>
                      </a:rPr>
                      <m:t>𝑅</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oMath>
                </a14:m>
                <a:r>
                  <a:rPr lang="es-ES" sz="1400" dirty="0">
                    <a:latin typeface="Lucida Fax" panose="02060602050505020204" pitchFamily="18" charset="0"/>
                    <a:ea typeface="Calibri" panose="020F0502020204030204" pitchFamily="34" charset="0"/>
                    <a:cs typeface="Times New Roman" panose="02020603050405020304" pitchFamily="18" charset="0"/>
                  </a:rPr>
                  <a:t>, Población total </a:t>
                </a:r>
                <a:endParaRPr lang="es-EC" sz="1400" dirty="0">
                  <a:latin typeface="Lucida Fax" panose="02060602050505020204" pitchFamily="18"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846667" y="31146"/>
                <a:ext cx="11345333" cy="6795707"/>
              </a:xfrm>
              <a:prstGeom prst="rect">
                <a:avLst/>
              </a:prstGeom>
              <a:blipFill>
                <a:blip r:embed="rId2"/>
                <a:stretch>
                  <a:fillRect l="-860" t="-269"/>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0B8AAC87-87E4-4F34-9A8B-7D80215F8BEC}"/>
              </a:ext>
            </a:extLst>
          </p:cNvPr>
          <p:cNvSpPr>
            <a:spLocks noGrp="1"/>
          </p:cNvSpPr>
          <p:nvPr>
            <p:ph type="sldNum" sz="quarter" idx="12"/>
          </p:nvPr>
        </p:nvSpPr>
        <p:spPr/>
        <p:txBody>
          <a:bodyPr/>
          <a:lstStyle/>
          <a:p>
            <a:fld id="{B072B434-88E2-4898-9587-F071503C6A79}" type="slidenum">
              <a:rPr lang="es-EC" smtClean="0"/>
              <a:t>10</a:t>
            </a:fld>
            <a:endParaRPr lang="es-EC"/>
          </a:p>
        </p:txBody>
      </p:sp>
      <p:pic>
        <p:nvPicPr>
          <p:cNvPr id="5" name="Imagen 4">
            <a:extLst>
              <a:ext uri="{FF2B5EF4-FFF2-40B4-BE49-F238E27FC236}">
                <a16:creationId xmlns:a16="http://schemas.microsoft.com/office/drawing/2014/main" id="{721AB25F-131E-4B92-BD7B-53CDA0E469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1718" y="2463129"/>
            <a:ext cx="3601720" cy="2699385"/>
          </a:xfrm>
          <a:prstGeom prst="rect">
            <a:avLst/>
          </a:prstGeom>
          <a:noFill/>
          <a:ln>
            <a:noFill/>
          </a:ln>
        </p:spPr>
      </p:pic>
    </p:spTree>
    <p:extLst>
      <p:ext uri="{BB962C8B-B14F-4D97-AF65-F5344CB8AC3E}">
        <p14:creationId xmlns:p14="http://schemas.microsoft.com/office/powerpoint/2010/main" val="32865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1106314" y="3"/>
                <a:ext cx="10961511" cy="5382179"/>
              </a:xfrm>
              <a:prstGeom prst="rect">
                <a:avLst/>
              </a:prstGeom>
              <a:noFill/>
            </p:spPr>
            <p:txBody>
              <a:bodyPr wrap="square">
                <a:spAutoFit/>
              </a:bodyPr>
              <a:lstStyle/>
              <a:p>
                <a:pPr>
                  <a:lnSpc>
                    <a:spcPct val="120000"/>
                  </a:lnSpc>
                  <a:spcBef>
                    <a:spcPct val="0"/>
                  </a:spcBef>
                </a:pPr>
                <a:r>
                  <a:rPr lang="es-EC" sz="2400" dirty="0">
                    <a:latin typeface="Lucida Fax" panose="02060602050505020204" pitchFamily="18" charset="0"/>
                    <a:cs typeface="Arial" panose="020B0604020202020204" pitchFamily="34" charset="0"/>
                  </a:rPr>
                  <a:t>3.</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Generalidades del Modelo SIR</a:t>
                </a:r>
                <a:endParaRPr lang="es-EC" sz="2000" dirty="0">
                  <a:latin typeface="Lucida Fax" panose="02060602050505020204" pitchFamily="18" charset="0"/>
                  <a:cs typeface="Arial" panose="020B0604020202020204" pitchFamily="34" charset="0"/>
                </a:endParaRPr>
              </a:p>
              <a:p>
                <a:pPr lvl="1">
                  <a:lnSpc>
                    <a:spcPct val="150000"/>
                  </a:lnSpc>
                  <a:spcBef>
                    <a:spcPct val="0"/>
                  </a:spcBef>
                </a:pPr>
                <a:r>
                  <a:rPr lang="es-PE" sz="2000" dirty="0">
                    <a:latin typeface="Lucida Fax" panose="02060602050505020204" pitchFamily="18" charset="0"/>
                    <a:cs typeface="Arial" panose="020B0604020202020204" pitchFamily="34" charset="0"/>
                  </a:rPr>
                  <a:t>Hipótesis del Modelo SIR</a:t>
                </a:r>
              </a:p>
              <a:p>
                <a:pPr marL="800080" lvl="1" indent="-342891">
                  <a:lnSpc>
                    <a:spcPct val="150000"/>
                  </a:lnSpc>
                  <a:buFont typeface="Arial" panose="020B0604020202020204" pitchFamily="34" charset="0"/>
                  <a:buChar char="•"/>
                </a:pPr>
                <a:r>
                  <a:rPr lang="es-ES" sz="1600" dirty="0">
                    <a:latin typeface="Lucida Fax" panose="02060602050505020204" pitchFamily="18" charset="0"/>
                    <a:ea typeface="Calibri" panose="020F0502020204030204" pitchFamily="34" charset="0"/>
                    <a:cs typeface="Times New Roman" panose="02020603050405020304" pitchFamily="18" charset="0"/>
                  </a:rPr>
                  <a:t>La población se asume como constante, es decir no se toma en cuenta los nacimientos y muertes. en el intervalo de tiempo en el cual trascurre la epidemia entonces:</a:t>
                </a:r>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s-ES" sz="1600" b="1" i="1">
                          <a:latin typeface="Cambria Math" panose="02040503050406030204" pitchFamily="18" charset="0"/>
                          <a:ea typeface="Calibri" panose="020F0502020204030204" pitchFamily="34" charset="0"/>
                          <a:cs typeface="Times New Roman" panose="02020603050405020304" pitchFamily="18" charset="0"/>
                        </a:rPr>
                        <m:t>𝑵</m:t>
                      </m:r>
                      <m:r>
                        <a:rPr lang="es-ES" sz="1600" b="1"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𝑆</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ES" sz="1600" i="1">
                              <a:latin typeface="Cambria Math" panose="02040503050406030204" pitchFamily="18" charset="0"/>
                              <a:ea typeface="Calibri" panose="020F0502020204030204" pitchFamily="34" charset="0"/>
                              <a:cs typeface="Times New Roman" panose="02020603050405020304" pitchFamily="18" charset="0"/>
                            </a:rPr>
                            <m:t>𝑡</m:t>
                          </m:r>
                        </m:e>
                      </m:d>
                      <m:r>
                        <a:rPr lang="es-ES" sz="1600" b="1"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𝐼</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ES" sz="1600" i="1">
                              <a:latin typeface="Cambria Math" panose="02040503050406030204" pitchFamily="18" charset="0"/>
                              <a:ea typeface="Calibri" panose="020F0502020204030204" pitchFamily="34" charset="0"/>
                              <a:cs typeface="Times New Roman" panose="02020603050405020304" pitchFamily="18" charset="0"/>
                            </a:rPr>
                            <m:t>𝑡</m:t>
                          </m:r>
                        </m:e>
                      </m:d>
                      <m:r>
                        <a:rPr lang="es-ES" sz="1600" b="1"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𝑅</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ES" sz="1600" i="1">
                              <a:latin typeface="Cambria Math" panose="02040503050406030204" pitchFamily="18" charset="0"/>
                              <a:ea typeface="Calibri" panose="020F0502020204030204" pitchFamily="34" charset="0"/>
                              <a:cs typeface="Times New Roman" panose="02020603050405020304" pitchFamily="18" charset="0"/>
                            </a:rPr>
                            <m:t>𝑡</m:t>
                          </m:r>
                        </m:e>
                      </m:d>
                    </m:oMath>
                  </m:oMathPara>
                </a14:m>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marL="800080" lvl="1" indent="-342891">
                  <a:lnSpc>
                    <a:spcPct val="150000"/>
                  </a:lnSpc>
                  <a:buFont typeface="Arial" panose="020B0604020202020204" pitchFamily="34" charset="0"/>
                  <a:buChar char="•"/>
                </a:pPr>
                <a:r>
                  <a:rPr lang="es-ES" sz="1600" dirty="0">
                    <a:latin typeface="Lucida Fax" panose="02060602050505020204" pitchFamily="18" charset="0"/>
                    <a:ea typeface="Times New Roman" panose="02020603050405020304" pitchFamily="18" charset="0"/>
                    <a:cs typeface="Times New Roman" panose="02020603050405020304" pitchFamily="18" charset="0"/>
                  </a:rPr>
                  <a:t>La transmisión de la enfermedad se produce por contacto directo entre las personas</a:t>
                </a:r>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marL="800080" lvl="1" indent="-342891">
                  <a:lnSpc>
                    <a:spcPct val="150000"/>
                  </a:lnSpc>
                  <a:buFont typeface="Arial" panose="020B0604020202020204" pitchFamily="34" charset="0"/>
                  <a:buChar char="•"/>
                </a:pPr>
                <a:r>
                  <a:rPr lang="es-ES" sz="1600" dirty="0">
                    <a:latin typeface="Lucida Fax" panose="02060602050505020204" pitchFamily="18" charset="0"/>
                    <a:ea typeface="Calibri" panose="020F0502020204030204" pitchFamily="34" charset="0"/>
                    <a:cs typeface="Times New Roman" panose="02020603050405020304" pitchFamily="18" charset="0"/>
                  </a:rPr>
                  <a:t>Un individuo cuando es infectado sale del grupo de los susceptibles y entra al grupo de los infectados</a:t>
                </a:r>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marL="800080" lvl="1" indent="-342891">
                  <a:lnSpc>
                    <a:spcPct val="150000"/>
                  </a:lnSpc>
                  <a:buFont typeface="Arial" panose="020B0604020202020204" pitchFamily="34" charset="0"/>
                  <a:buChar char="•"/>
                </a:pPr>
                <a:r>
                  <a:rPr lang="es-PE" sz="1600" dirty="0">
                    <a:latin typeface="Lucida Fax" panose="02060602050505020204" pitchFamily="18" charset="0"/>
                    <a:ea typeface="Calibri" panose="020F0502020204030204" pitchFamily="34" charset="0"/>
                    <a:cs typeface="Times New Roman" panose="02020603050405020304" pitchFamily="18" charset="0"/>
                  </a:rPr>
                  <a:t>Los individuos del compartimento de I(t) se recuperan y adquieren la inmunidad de la enfermedad o mueren, en los dos casos pasan al compartimento de removidos o retirados</a:t>
                </a:r>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marL="800080" lvl="1" indent="-342891">
                  <a:lnSpc>
                    <a:spcPct val="150000"/>
                  </a:lnSpc>
                  <a:buFont typeface="Arial" panose="020B0604020202020204" pitchFamily="34" charset="0"/>
                  <a:buChar char="•"/>
                </a:pPr>
                <a:r>
                  <a:rPr lang="es-ES" sz="1600" dirty="0">
                    <a:latin typeface="Lucida Fax" panose="02060602050505020204" pitchFamily="18" charset="0"/>
                    <a:ea typeface="Calibri" panose="020F0502020204030204" pitchFamily="34" charset="0"/>
                    <a:cs typeface="Times New Roman" panose="02020603050405020304" pitchFamily="18" charset="0"/>
                  </a:rPr>
                  <a:t>La transmisión de la enfermedad se supone regida por la </a:t>
                </a:r>
                <a:r>
                  <a:rPr lang="es-ES" sz="1600" b="1" dirty="0">
                    <a:latin typeface="Lucida Fax" panose="02060602050505020204" pitchFamily="18" charset="0"/>
                    <a:ea typeface="Calibri" panose="020F0502020204030204" pitchFamily="34" charset="0"/>
                    <a:cs typeface="Times New Roman" panose="02020603050405020304" pitchFamily="18" charset="0"/>
                  </a:rPr>
                  <a:t>ley de acción</a:t>
                </a:r>
                <a:r>
                  <a:rPr lang="es-ES" sz="1600" dirty="0">
                    <a:latin typeface="Lucida Fax" panose="02060602050505020204" pitchFamily="18" charset="0"/>
                    <a:ea typeface="Calibri" panose="020F0502020204030204" pitchFamily="34" charset="0"/>
                    <a:cs typeface="Times New Roman" panose="02020603050405020304" pitchFamily="18" charset="0"/>
                  </a:rPr>
                  <a:t> </a:t>
                </a:r>
                <a:r>
                  <a:rPr lang="es-ES" sz="1600" b="1" dirty="0">
                    <a:latin typeface="Lucida Fax" panose="02060602050505020204" pitchFamily="18" charset="0"/>
                    <a:ea typeface="Calibri" panose="020F0502020204030204" pitchFamily="34" charset="0"/>
                    <a:cs typeface="Times New Roman" panose="02020603050405020304" pitchFamily="18" charset="0"/>
                  </a:rPr>
                  <a:t>de masas</a:t>
                </a:r>
                <a:r>
                  <a:rPr lang="es-ES" sz="1600" dirty="0">
                    <a:latin typeface="Lucida Fax" panose="02060602050505020204" pitchFamily="18" charset="0"/>
                    <a:ea typeface="Calibri" panose="020F0502020204030204" pitchFamily="34" charset="0"/>
                    <a:cs typeface="Times New Roman" panose="02020603050405020304" pitchFamily="18" charset="0"/>
                  </a:rPr>
                  <a:t> entre infectados y susceptibles, siendo la tasa de nuevas infecciones proporcional al número total de contactos entre individuos susceptibles e infectados. Esta suposición es reflejada en los términos </a:t>
                </a:r>
                <a14:m>
                  <m:oMath xmlns:m="http://schemas.openxmlformats.org/officeDocument/2006/math">
                    <m:r>
                      <a:rPr lang="es-ES" sz="1600"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𝛽</m:t>
                    </m:r>
                    <m:r>
                      <a:rPr lang="es-ES" sz="1600"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𝑆</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ES" sz="1600" i="1">
                            <a:latin typeface="Cambria Math" panose="02040503050406030204" pitchFamily="18" charset="0"/>
                            <a:ea typeface="Calibri" panose="020F0502020204030204" pitchFamily="34" charset="0"/>
                            <a:cs typeface="Times New Roman" panose="02020603050405020304" pitchFamily="18" charset="0"/>
                          </a:rPr>
                          <m:t>𝑡</m:t>
                        </m:r>
                      </m:e>
                    </m:d>
                    <m:r>
                      <a:rPr lang="es-ES" sz="1600"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𝐼</m:t>
                    </m:r>
                    <m:r>
                      <a:rPr lang="es-ES" sz="1600"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𝑡</m:t>
                    </m:r>
                    <m:r>
                      <a:rPr lang="es-ES" sz="1600" i="1">
                        <a:latin typeface="Cambria Math" panose="02040503050406030204" pitchFamily="18" charset="0"/>
                        <a:ea typeface="Calibri" panose="020F0502020204030204" pitchFamily="34" charset="0"/>
                        <a:cs typeface="Times New Roman" panose="02020603050405020304" pitchFamily="18" charset="0"/>
                      </a:rPr>
                      <m:t>)</m:t>
                    </m:r>
                  </m:oMath>
                </a14:m>
                <a:r>
                  <a:rPr lang="es-ES" sz="1600" dirty="0">
                    <a:latin typeface="Lucida Fax" panose="02060602050505020204" pitchFamily="18" charset="0"/>
                    <a:ea typeface="Calibri" panose="020F0502020204030204" pitchFamily="34" charset="0"/>
                    <a:cs typeface="Times New Roman" panose="02020603050405020304" pitchFamily="18" charset="0"/>
                  </a:rPr>
                  <a:t> y </a:t>
                </a:r>
                <a14:m>
                  <m:oMath xmlns:m="http://schemas.openxmlformats.org/officeDocument/2006/math">
                    <m:r>
                      <a:rPr lang="es-ES" sz="1600" i="1">
                        <a:latin typeface="Cambria Math" panose="02040503050406030204" pitchFamily="18" charset="0"/>
                        <a:ea typeface="Calibri" panose="020F0502020204030204" pitchFamily="34" charset="0"/>
                        <a:cs typeface="Times New Roman" panose="02020603050405020304" pitchFamily="18" charset="0"/>
                      </a:rPr>
                      <m:t>𝛽</m:t>
                    </m:r>
                    <m:r>
                      <a:rPr lang="es-ES" sz="1600"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𝑆</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ES" sz="1600" i="1">
                            <a:latin typeface="Cambria Math" panose="02040503050406030204" pitchFamily="18" charset="0"/>
                            <a:ea typeface="Calibri" panose="020F0502020204030204" pitchFamily="34" charset="0"/>
                            <a:cs typeface="Times New Roman" panose="02020603050405020304" pitchFamily="18" charset="0"/>
                          </a:rPr>
                          <m:t>𝑡</m:t>
                        </m:r>
                      </m:e>
                    </m:d>
                    <m:r>
                      <a:rPr lang="es-ES" sz="1600"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𝐼</m:t>
                    </m:r>
                    <m:r>
                      <a:rPr lang="es-ES" sz="1600"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𝑡</m:t>
                    </m:r>
                    <m:r>
                      <a:rPr lang="es-ES" sz="1600" i="1">
                        <a:latin typeface="Cambria Math" panose="02040503050406030204" pitchFamily="18" charset="0"/>
                        <a:ea typeface="Calibri" panose="020F0502020204030204" pitchFamily="34" charset="0"/>
                        <a:cs typeface="Times New Roman" panose="02020603050405020304" pitchFamily="18" charset="0"/>
                      </a:rPr>
                      <m:t>)</m:t>
                    </m:r>
                  </m:oMath>
                </a14:m>
                <a:endParaRPr lang="es-EC" sz="1600" dirty="0">
                  <a:latin typeface="Lucida Fax" panose="02060602050505020204" pitchFamily="18"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1106314" y="3"/>
                <a:ext cx="10961511" cy="5382179"/>
              </a:xfrm>
              <a:prstGeom prst="rect">
                <a:avLst/>
              </a:prstGeom>
              <a:blipFill>
                <a:blip r:embed="rId2"/>
                <a:stretch>
                  <a:fillRect l="-834" t="-340" b="-453"/>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6D935F1-B7E1-482C-AC84-60592D5AEFA4}"/>
              </a:ext>
            </a:extLst>
          </p:cNvPr>
          <p:cNvSpPr>
            <a:spLocks noGrp="1"/>
          </p:cNvSpPr>
          <p:nvPr>
            <p:ph type="sldNum" sz="quarter" idx="12"/>
          </p:nvPr>
        </p:nvSpPr>
        <p:spPr/>
        <p:txBody>
          <a:bodyPr/>
          <a:lstStyle/>
          <a:p>
            <a:fld id="{B072B434-88E2-4898-9587-F071503C6A79}" type="slidenum">
              <a:rPr lang="es-EC" smtClean="0"/>
              <a:t>11</a:t>
            </a:fld>
            <a:endParaRPr lang="es-EC"/>
          </a:p>
        </p:txBody>
      </p:sp>
    </p:spTree>
    <p:extLst>
      <p:ext uri="{BB962C8B-B14F-4D97-AF65-F5344CB8AC3E}">
        <p14:creationId xmlns:p14="http://schemas.microsoft.com/office/powerpoint/2010/main" val="102269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BA2D1-4607-4D4E-AB31-6B962DE6482A}"/>
              </a:ext>
            </a:extLst>
          </p:cNvPr>
          <p:cNvSpPr>
            <a:spLocks noGrp="1"/>
          </p:cNvSpPr>
          <p:nvPr>
            <p:ph type="title"/>
          </p:nvPr>
        </p:nvSpPr>
        <p:spPr>
          <a:xfrm>
            <a:off x="1311582" y="2322076"/>
            <a:ext cx="9798996" cy="2019299"/>
          </a:xfrm>
        </p:spPr>
        <p:txBody>
          <a:bodyPr>
            <a:noAutofit/>
          </a:bodyPr>
          <a:lstStyle/>
          <a:p>
            <a:pPr algn="ctr"/>
            <a:r>
              <a:rPr lang="es-PE" sz="5400" dirty="0">
                <a:solidFill>
                  <a:schemeClr val="tx1"/>
                </a:solidFill>
                <a:latin typeface="Lucida Fax" panose="02060602050505020204" pitchFamily="18" charset="0"/>
              </a:rPr>
              <a:t>Estudio Analítico del Modelo SIR </a:t>
            </a:r>
            <a:endParaRPr lang="es-EC" sz="5400" dirty="0">
              <a:solidFill>
                <a:schemeClr val="tx1"/>
              </a:solidFill>
              <a:latin typeface="Lucida Fax" panose="02060602050505020204" pitchFamily="18" charset="0"/>
            </a:endParaRPr>
          </a:p>
        </p:txBody>
      </p:sp>
      <p:sp>
        <p:nvSpPr>
          <p:cNvPr id="3" name="Marcador de número de diapositiva 2">
            <a:extLst>
              <a:ext uri="{FF2B5EF4-FFF2-40B4-BE49-F238E27FC236}">
                <a16:creationId xmlns:a16="http://schemas.microsoft.com/office/drawing/2014/main" id="{152A4574-F171-423D-BCA5-5D126645F2F8}"/>
              </a:ext>
            </a:extLst>
          </p:cNvPr>
          <p:cNvSpPr>
            <a:spLocks noGrp="1"/>
          </p:cNvSpPr>
          <p:nvPr>
            <p:ph type="sldNum" sz="quarter" idx="12"/>
          </p:nvPr>
        </p:nvSpPr>
        <p:spPr/>
        <p:txBody>
          <a:bodyPr/>
          <a:lstStyle/>
          <a:p>
            <a:fld id="{B072B434-88E2-4898-9587-F071503C6A79}" type="slidenum">
              <a:rPr lang="es-EC" smtClean="0"/>
              <a:t>12</a:t>
            </a:fld>
            <a:endParaRPr lang="es-EC"/>
          </a:p>
        </p:txBody>
      </p:sp>
    </p:spTree>
    <p:extLst>
      <p:ext uri="{BB962C8B-B14F-4D97-AF65-F5344CB8AC3E}">
        <p14:creationId xmlns:p14="http://schemas.microsoft.com/office/powerpoint/2010/main" val="366714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27466">
              <a:srgbClr val="FAFAFA"/>
            </a:gs>
            <a:gs pos="81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982137" y="160401"/>
                <a:ext cx="11037415" cy="5844870"/>
              </a:xfrm>
              <a:prstGeom prst="rect">
                <a:avLst/>
              </a:prstGeom>
              <a:noFill/>
            </p:spPr>
            <p:txBody>
              <a:bodyPr wrap="square">
                <a:spAutoFit/>
              </a:bodyPr>
              <a:lstStyle/>
              <a:p>
                <a:pPr>
                  <a:lnSpc>
                    <a:spcPct val="120000"/>
                  </a:lnSpc>
                  <a:spcBef>
                    <a:spcPct val="0"/>
                  </a:spcBef>
                </a:pPr>
                <a:r>
                  <a:rPr lang="es-EC" sz="2400" dirty="0">
                    <a:latin typeface="Lucida Fax" panose="02060602050505020204" pitchFamily="18" charset="0"/>
                    <a:cs typeface="Arial" panose="020B0604020202020204" pitchFamily="34" charset="0"/>
                  </a:rPr>
                  <a:t>	4.</a:t>
                </a:r>
                <a:r>
                  <a:rPr lang="es-EC" sz="2400" b="1" dirty="0">
                    <a:latin typeface="Lucida Fax" panose="02060602050505020204" pitchFamily="18" charset="0"/>
                    <a:cs typeface="Arial" panose="020B0604020202020204" pitchFamily="34" charset="0"/>
                  </a:rPr>
                  <a:t> </a:t>
                </a:r>
                <a:r>
                  <a:rPr lang="es-PE" sz="2400" dirty="0">
                    <a:latin typeface="Lucida Fax" panose="02060602050505020204" pitchFamily="18" charset="0"/>
                    <a:cs typeface="Arial" panose="020B0604020202020204" pitchFamily="34" charset="0"/>
                  </a:rPr>
                  <a:t>Estudio Analítico del Modelo SIR.</a:t>
                </a:r>
              </a:p>
              <a:p>
                <a:pPr>
                  <a:lnSpc>
                    <a:spcPct val="120000"/>
                  </a:lnSpc>
                  <a:spcBef>
                    <a:spcPct val="0"/>
                  </a:spcBef>
                </a:pPr>
                <a:r>
                  <a:rPr lang="es-PE" sz="2000" dirty="0">
                    <a:latin typeface="Lucida Fax" panose="02060602050505020204" pitchFamily="18" charset="0"/>
                    <a:cs typeface="Arial" panose="020B0604020202020204" pitchFamily="34" charset="0"/>
                  </a:rPr>
                  <a:t>		4.1 Existencia y unicidad de soluciones del modelo SIR</a:t>
                </a:r>
              </a:p>
              <a:p>
                <a:pPr/>
                <a14:m>
                  <m:oMathPara xmlns:m="http://schemas.openxmlformats.org/officeDocument/2006/math">
                    <m:oMathParaPr>
                      <m:jc m:val="centerGroup"/>
                    </m:oMathParaPr>
                    <m:oMath xmlns:m="http://schemas.openxmlformats.org/officeDocument/2006/math">
                      <m:r>
                        <a:rPr lang="es-PE" sz="1600" i="1">
                          <a:latin typeface="Cambria Math" panose="02040503050406030204" pitchFamily="18" charset="0"/>
                          <a:ea typeface="Calibri" panose="020F0502020204030204" pitchFamily="34" charset="0"/>
                          <a:cs typeface="Times New Roman" panose="02020603050405020304" pitchFamily="18" charset="0"/>
                        </a:rPr>
                        <m:t>𝑦</m:t>
                      </m:r>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𝑆</m:t>
                      </m:r>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𝐼</m:t>
                      </m:r>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𝑅</m:t>
                      </m:r>
                      <m:r>
                        <a:rPr lang="es-PE" sz="1600"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600" dirty="0">
                  <a:latin typeface="Lucida Fax" panose="02060602050505020204" pitchFamily="18" charset="0"/>
                  <a:ea typeface="Calibri" panose="020F0502020204030204" pitchFamily="34" charset="0"/>
                  <a:cs typeface="Times New Roman" panose="02020603050405020304" pitchFamily="18" charset="0"/>
                </a:endParaRPr>
              </a:p>
              <a:p>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𝑓</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𝛽</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r>
                        <a:rPr lang="es-PE" sz="1600" i="1">
                          <a:latin typeface="Cambria Math" panose="02040503050406030204" pitchFamily="18" charset="0"/>
                          <a:ea typeface="Times New Roman" panose="02020603050405020304" pitchFamily="18" charset="0"/>
                          <a:cs typeface="Times New Roman" panose="02020603050405020304" pitchFamily="18" charset="0"/>
                        </a:rPr>
                        <m:t>;  </m:t>
                      </m:r>
                      <m:r>
                        <a:rPr lang="es-PE" sz="1600" i="1">
                          <a:latin typeface="Cambria Math" panose="02040503050406030204" pitchFamily="18" charset="0"/>
                          <a:ea typeface="Times New Roman" panose="02020603050405020304" pitchFamily="18" charset="0"/>
                          <a:cs typeface="Times New Roman" panose="02020603050405020304" pitchFamily="18" charset="0"/>
                        </a:rPr>
                        <m:t>𝛽</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𝛾</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r>
                        <a:rPr lang="es-PE" sz="1600" i="1">
                          <a:latin typeface="Cambria Math" panose="02040503050406030204" pitchFamily="18" charset="0"/>
                          <a:ea typeface="Times New Roman" panose="02020603050405020304" pitchFamily="18" charset="0"/>
                          <a:cs typeface="Times New Roman" panose="02020603050405020304" pitchFamily="18" charset="0"/>
                        </a:rPr>
                        <m:t>;  </m:t>
                      </m:r>
                      <m:r>
                        <a:rPr lang="es-PE" sz="1600" i="1">
                          <a:latin typeface="Cambria Math" panose="02040503050406030204" pitchFamily="18" charset="0"/>
                          <a:ea typeface="Times New Roman" panose="02020603050405020304" pitchFamily="18" charset="0"/>
                          <a:cs typeface="Times New Roman" panose="02020603050405020304" pitchFamily="18" charset="0"/>
                        </a:rPr>
                        <m:t>𝛾</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algn="ctr"/>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marL="742932" lvl="1" indent="-285744">
                  <a:buFont typeface="Arial" panose="020B0604020202020204" pitchFamily="34" charset="0"/>
                  <a:buChar char="•"/>
                </a:pPr>
                <a:r>
                  <a:rPr lang="es-PE" sz="1600" dirty="0">
                    <a:latin typeface="Lucida Fax" panose="02060602050505020204" pitchFamily="18" charset="0"/>
                    <a:ea typeface="Calibri" panose="020F0502020204030204" pitchFamily="34" charset="0"/>
                    <a:cs typeface="Times New Roman" panose="02020603050405020304" pitchFamily="18" charset="0"/>
                  </a:rPr>
                  <a:t>Como </a:t>
                </a:r>
                <a14:m>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𝑓</m:t>
                    </m:r>
                  </m:oMath>
                </a14:m>
                <a:r>
                  <a:rPr lang="es-PE" sz="1600" dirty="0">
                    <a:latin typeface="Lucida Fax" panose="02060602050505020204" pitchFamily="18" charset="0"/>
                    <a:ea typeface="Times New Roman" panose="02020603050405020304" pitchFamily="18" charset="0"/>
                    <a:cs typeface="Times New Roman" panose="02020603050405020304" pitchFamily="18" charset="0"/>
                  </a:rPr>
                  <a:t> es función continua en </a:t>
                </a:r>
                <a14:m>
                  <m:oMath xmlns:m="http://schemas.openxmlformats.org/officeDocument/2006/math">
                    <m:sSup>
                      <m:sSup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es-PE" sz="1600" i="1">
                            <a:latin typeface="Cambria Math" panose="02040503050406030204" pitchFamily="18" charset="0"/>
                            <a:ea typeface="Times New Roman" panose="02020603050405020304" pitchFamily="18" charset="0"/>
                            <a:cs typeface="Times New Roman" panose="02020603050405020304" pitchFamily="18" charset="0"/>
                          </a:rPr>
                          <m:t>𝑅</m:t>
                        </m:r>
                      </m:e>
                      <m:sup>
                        <m:r>
                          <a:rPr lang="es-PE" sz="1600" i="1">
                            <a:latin typeface="Cambria Math" panose="02040503050406030204" pitchFamily="18" charset="0"/>
                            <a:ea typeface="Times New Roman" panose="02020603050405020304" pitchFamily="18" charset="0"/>
                            <a:cs typeface="Times New Roman" panose="02020603050405020304" pitchFamily="18" charset="0"/>
                          </a:rPr>
                          <m:t>4</m:t>
                        </m:r>
                      </m:sup>
                    </m:sSup>
                  </m:oMath>
                </a14:m>
                <a:r>
                  <a:rPr lang="es-PE" sz="1600" dirty="0">
                    <a:latin typeface="Lucida Fax" panose="02060602050505020204" pitchFamily="18" charset="0"/>
                    <a:ea typeface="Times New Roman" panose="02020603050405020304" pitchFamily="18" charset="0"/>
                    <a:cs typeface="Times New Roman" panose="02020603050405020304" pitchFamily="18" charset="0"/>
                  </a:rPr>
                  <a:t> podemos afirmar que existe al menos una solución definida en el rectángulo </a:t>
                </a:r>
                <a14:m>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[0, </m:t>
                    </m:r>
                    <m:r>
                      <a:rPr lang="es-PE" sz="1600" i="1">
                        <a:latin typeface="Cambria Math" panose="02040503050406030204" pitchFamily="18" charset="0"/>
                        <a:ea typeface="Times New Roman" panose="02020603050405020304" pitchFamily="18" charset="0"/>
                        <a:cs typeface="Times New Roman" panose="02020603050405020304" pitchFamily="18" charset="0"/>
                      </a:rPr>
                      <m:t>𝑇</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es-PE" sz="1600" dirty="0">
                    <a:latin typeface="Lucida Fax" panose="02060602050505020204" pitchFamily="18" charset="0"/>
                    <a:ea typeface="Times New Roman" panose="02020603050405020304" pitchFamily="18" charset="0"/>
                    <a:cs typeface="Times New Roman" panose="02020603050405020304" pitchFamily="18" charset="0"/>
                  </a:rPr>
                  <a:t>, donde </a:t>
                </a:r>
                <a14:m>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𝑇</m:t>
                    </m:r>
                    <m:r>
                      <a:rPr lang="es-PE" sz="1600" i="1">
                        <a:latin typeface="Cambria Math" panose="02040503050406030204" pitchFamily="18" charset="0"/>
                        <a:ea typeface="Times New Roman" panose="02020603050405020304" pitchFamily="18" charset="0"/>
                        <a:cs typeface="Times New Roman" panose="02020603050405020304" pitchFamily="18" charset="0"/>
                      </a:rPr>
                      <m:t>&gt;0</m:t>
                    </m:r>
                  </m:oMath>
                </a14:m>
                <a:endParaRPr lang="es-PE" sz="1600" dirty="0">
                  <a:latin typeface="Lucida Fax" panose="02060602050505020204" pitchFamily="18" charset="0"/>
                  <a:ea typeface="Times New Roman" panose="02020603050405020304" pitchFamily="18" charset="0"/>
                  <a:cs typeface="Times New Roman" panose="02020603050405020304" pitchFamily="18" charset="0"/>
                </a:endParaRPr>
              </a:p>
              <a:p>
                <a:pPr lvl="1"/>
                <a:r>
                  <a:rPr lang="es-PE" sz="1600" dirty="0">
                    <a:latin typeface="Lucida Fax" panose="02060602050505020204" pitchFamily="18" charset="0"/>
                    <a:ea typeface="Times New Roman" panose="02020603050405020304" pitchFamily="18" charset="0"/>
                    <a:cs typeface="Times New Roman" panose="02020603050405020304" pitchFamily="18" charset="0"/>
                  </a:rPr>
                  <a:t> </a:t>
                </a:r>
              </a:p>
              <a:p>
                <a:pPr marL="742932" lvl="1" indent="-285744">
                  <a:buFont typeface="Arial" panose="020B0604020202020204" pitchFamily="34" charset="0"/>
                  <a:buChar char="•"/>
                </a:pPr>
                <a:r>
                  <a:rPr lang="es-PE" sz="1600" dirty="0">
                    <a:latin typeface="Lucida Fax" panose="02060602050505020204" pitchFamily="18" charset="0"/>
                    <a:ea typeface="Times New Roman" panose="02020603050405020304" pitchFamily="18" charset="0"/>
                    <a:cs typeface="Times New Roman" panose="02020603050405020304" pitchFamily="18" charset="0"/>
                  </a:rPr>
                  <a:t>Como la función </a:t>
                </a:r>
                <a14:m>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𝑓</m:t>
                    </m:r>
                    <m:r>
                      <a:rPr lang="es-PE" sz="1600" i="1">
                        <a:latin typeface="Cambria Math" panose="02040503050406030204" pitchFamily="18" charset="0"/>
                        <a:ea typeface="Times New Roman" panose="02020603050405020304" pitchFamily="18" charset="0"/>
                        <a:cs typeface="Times New Roman" panose="02020603050405020304" pitchFamily="18" charset="0"/>
                      </a:rPr>
                      <m:t> </m:t>
                    </m:r>
                  </m:oMath>
                </a14:m>
                <a:r>
                  <a:rPr lang="es-PE" sz="1600" dirty="0">
                    <a:latin typeface="Lucida Fax" panose="02060602050505020204" pitchFamily="18" charset="0"/>
                    <a:ea typeface="Times New Roman" panose="02020603050405020304" pitchFamily="18" charset="0"/>
                    <a:cs typeface="Times New Roman" panose="02020603050405020304" pitchFamily="18" charset="0"/>
                  </a:rPr>
                  <a:t>y la derivada parcial respecto de </a:t>
                </a:r>
                <a:r>
                  <a:rPr lang="es-PE" sz="1600" i="1" dirty="0">
                    <a:latin typeface="Lucida Fax" panose="02060602050505020204" pitchFamily="18" charset="0"/>
                    <a:ea typeface="Times New Roman" panose="02020603050405020304" pitchFamily="18" charset="0"/>
                    <a:cs typeface="Times New Roman" panose="02020603050405020304" pitchFamily="18" charset="0"/>
                  </a:rPr>
                  <a:t>y</a:t>
                </a:r>
                <a:r>
                  <a:rPr lang="es-PE" sz="1600" dirty="0">
                    <a:latin typeface="Lucida Fax" panose="02060602050505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𝑓</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𝑦</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es-PE" sz="1600" dirty="0">
                    <a:latin typeface="Lucida Fax" panose="02060602050505020204" pitchFamily="18" charset="0"/>
                    <a:ea typeface="Times New Roman" panose="02020603050405020304" pitchFamily="18" charset="0"/>
                    <a:cs typeface="Times New Roman" panose="02020603050405020304" pitchFamily="18" charset="0"/>
                  </a:rPr>
                  <a:t> son continuas en </a:t>
                </a:r>
                <a14:m>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ℛ</m:t>
                    </m:r>
                  </m:oMath>
                </a14:m>
                <a:r>
                  <a:rPr lang="es-PE" sz="1600" dirty="0">
                    <a:latin typeface="Lucida Fax" panose="02060602050505020204" pitchFamily="18" charset="0"/>
                    <a:ea typeface="Times New Roman" panose="02020603050405020304" pitchFamily="18" charset="0"/>
                    <a:cs typeface="Times New Roman" panose="02020603050405020304" pitchFamily="18" charset="0"/>
                  </a:rPr>
                  <a:t> entonces para cualquier </a:t>
                </a:r>
                <a14:m>
                  <m:oMath xmlns:m="http://schemas.openxmlformats.org/officeDocument/2006/math">
                    <m:d>
                      <m:d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𝑡</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𝑦</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sub>
                        </m:sSub>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ℛ</m:t>
                    </m:r>
                    <m:r>
                      <a:rPr lang="es-PE" sz="1600" i="1">
                        <a:latin typeface="Cambria Math" panose="02040503050406030204" pitchFamily="18" charset="0"/>
                        <a:ea typeface="Times New Roman" panose="02020603050405020304" pitchFamily="18" charset="0"/>
                        <a:cs typeface="Times New Roman" panose="02020603050405020304" pitchFamily="18" charset="0"/>
                      </a:rPr>
                      <m:t> </m:t>
                    </m:r>
                  </m:oMath>
                </a14:m>
                <a:r>
                  <a:rPr lang="es-PE" sz="1600" dirty="0">
                    <a:latin typeface="Lucida Fax" panose="02060602050505020204" pitchFamily="18" charset="0"/>
                    <a:ea typeface="Times New Roman" panose="02020603050405020304" pitchFamily="18" charset="0"/>
                    <a:cs typeface="Times New Roman" panose="02020603050405020304" pitchFamily="18" charset="0"/>
                  </a:rPr>
                  <a:t>existe </a:t>
                </a:r>
                <a14:m>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𝛿</m:t>
                    </m:r>
                    <m:r>
                      <a:rPr lang="es-PE" sz="1600" i="1">
                        <a:latin typeface="Cambria Math" panose="02040503050406030204" pitchFamily="18" charset="0"/>
                        <a:ea typeface="Times New Roman" panose="02020603050405020304" pitchFamily="18" charset="0"/>
                        <a:cs typeface="Times New Roman" panose="02020603050405020304" pitchFamily="18" charset="0"/>
                      </a:rPr>
                      <m:t>&gt;0</m:t>
                    </m:r>
                  </m:oMath>
                </a14:m>
                <a:r>
                  <a:rPr lang="es-PE" sz="1600" dirty="0">
                    <a:latin typeface="Lucida Fax" panose="02060602050505020204" pitchFamily="18" charset="0"/>
                    <a:ea typeface="Times New Roman" panose="02020603050405020304" pitchFamily="18" charset="0"/>
                    <a:cs typeface="Times New Roman" panose="02020603050405020304" pitchFamily="18" charset="0"/>
                  </a:rPr>
                  <a:t> tal que el PVI tiene solución única definida en algún intervalo de la forma </a:t>
                </a:r>
                <a14:m>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𝑡</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𝛿</m:t>
                    </m:r>
                    <m:r>
                      <a:rPr lang="es-PE" sz="1600"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𝑡</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𝛿</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es-PE" sz="1600" dirty="0">
                    <a:latin typeface="Lucida Fax" panose="02060602050505020204" pitchFamily="18" charset="0"/>
                    <a:ea typeface="Times New Roman" panose="02020603050405020304" pitchFamily="18" charset="0"/>
                    <a:cs typeface="Times New Roman" panose="02020603050405020304" pitchFamily="18" charset="0"/>
                  </a:rPr>
                  <a:t> </a:t>
                </a:r>
              </a:p>
              <a:p>
                <a:pPr marL="742932" lvl="1" indent="-285744">
                  <a:buFont typeface="Arial" panose="020B0604020202020204" pitchFamily="34" charset="0"/>
                  <a:buChar char="•"/>
                </a:pPr>
                <a:endParaRPr lang="es-PE" sz="1600" dirty="0">
                  <a:latin typeface="Lucida Fax" panose="02060602050505020204" pitchFamily="18" charset="0"/>
                  <a:ea typeface="Times New Roman" panose="02020603050405020304" pitchFamily="18" charset="0"/>
                  <a:cs typeface="Times New Roman" panose="02020603050405020304" pitchFamily="18" charset="0"/>
                </a:endParaRPr>
              </a:p>
              <a:p>
                <a:pPr marL="742932" lvl="1" indent="-285744">
                  <a:buFont typeface="Arial" panose="020B0604020202020204" pitchFamily="34" charset="0"/>
                  <a:buChar char="•"/>
                </a:pPr>
                <a:endParaRPr lang="es-PE" sz="1600" dirty="0">
                  <a:latin typeface="Lucida Fax" panose="02060602050505020204" pitchFamily="18" charset="0"/>
                  <a:ea typeface="Times New Roman" panose="02020603050405020304" pitchFamily="18" charset="0"/>
                  <a:cs typeface="Times New Roman" panose="02020603050405020304" pitchFamily="18" charset="0"/>
                </a:endParaRPr>
              </a:p>
              <a:p>
                <a:pPr lvl="1"/>
                <a:r>
                  <a:rPr lang="es-EC" dirty="0">
                    <a:latin typeface="Lucida Fax" panose="02060602050505020204" pitchFamily="18" charset="0"/>
                    <a:cs typeface="Arial" panose="020B0604020202020204" pitchFamily="34" charset="0"/>
                  </a:rPr>
                  <a:t>	</a:t>
                </a:r>
                <a:r>
                  <a:rPr lang="es-EC" sz="2000" dirty="0">
                    <a:latin typeface="Lucida Fax" panose="02060602050505020204" pitchFamily="18" charset="0"/>
                    <a:cs typeface="Arial" panose="020B0604020202020204" pitchFamily="34" charset="0"/>
                  </a:rPr>
                  <a:t>4.2 </a:t>
                </a:r>
                <a:r>
                  <a:rPr lang="es-EC" sz="2000" dirty="0" err="1">
                    <a:latin typeface="Lucida Fax" panose="02060602050505020204" pitchFamily="18" charset="0"/>
                    <a:cs typeface="Arial" panose="020B0604020202020204" pitchFamily="34" charset="0"/>
                  </a:rPr>
                  <a:t>Lìmites</a:t>
                </a:r>
                <a:r>
                  <a:rPr lang="es-EC" sz="2000" dirty="0">
                    <a:latin typeface="Lucida Fax" panose="02060602050505020204" pitchFamily="18" charset="0"/>
                    <a:cs typeface="Arial" panose="020B0604020202020204" pitchFamily="34" charset="0"/>
                  </a:rPr>
                  <a:t> </a:t>
                </a:r>
                <a14:m>
                  <m:oMath xmlns:m="http://schemas.openxmlformats.org/officeDocument/2006/math">
                    <m:r>
                      <a:rPr lang="es-PE" sz="2000">
                        <a:latin typeface="Cambria Math" panose="02040503050406030204" pitchFamily="18" charset="0"/>
                      </a:rPr>
                      <m:t>𝑺</m:t>
                    </m:r>
                    <m:r>
                      <a:rPr lang="es-PE" sz="2000">
                        <a:latin typeface="Cambria Math" panose="02040503050406030204" pitchFamily="18" charset="0"/>
                      </a:rPr>
                      <m:t>(</m:t>
                    </m:r>
                    <m:r>
                      <a:rPr lang="es-PE" sz="2000">
                        <a:latin typeface="Cambria Math" panose="02040503050406030204" pitchFamily="18" charset="0"/>
                      </a:rPr>
                      <m:t>𝒕</m:t>
                    </m:r>
                    <m:r>
                      <a:rPr lang="es-PE" sz="2000">
                        <a:latin typeface="Cambria Math" panose="02040503050406030204" pitchFamily="18" charset="0"/>
                      </a:rPr>
                      <m:t>), </m:t>
                    </m:r>
                    <m:r>
                      <a:rPr lang="es-PE" sz="2000">
                        <a:latin typeface="Cambria Math" panose="02040503050406030204" pitchFamily="18" charset="0"/>
                      </a:rPr>
                      <m:t>𝑰</m:t>
                    </m:r>
                    <m:r>
                      <a:rPr lang="es-PE" sz="2000">
                        <a:latin typeface="Cambria Math" panose="02040503050406030204" pitchFamily="18" charset="0"/>
                      </a:rPr>
                      <m:t>(</m:t>
                    </m:r>
                    <m:r>
                      <a:rPr lang="es-PE" sz="2000">
                        <a:latin typeface="Cambria Math" panose="02040503050406030204" pitchFamily="18" charset="0"/>
                      </a:rPr>
                      <m:t>𝒕</m:t>
                    </m:r>
                    <m:r>
                      <a:rPr lang="es-PE" sz="2000">
                        <a:latin typeface="Cambria Math" panose="02040503050406030204" pitchFamily="18" charset="0"/>
                      </a:rPr>
                      <m:t>), </m:t>
                    </m:r>
                    <m:r>
                      <a:rPr lang="es-PE" sz="2000">
                        <a:latin typeface="Cambria Math" panose="02040503050406030204" pitchFamily="18" charset="0"/>
                      </a:rPr>
                      <m:t>𝑹</m:t>
                    </m:r>
                    <m:r>
                      <a:rPr lang="es-PE" sz="2000">
                        <a:latin typeface="Cambria Math" panose="02040503050406030204" pitchFamily="18" charset="0"/>
                      </a:rPr>
                      <m:t>(</m:t>
                    </m:r>
                    <m:r>
                      <a:rPr lang="es-PE" sz="2000">
                        <a:latin typeface="Cambria Math" panose="02040503050406030204" pitchFamily="18" charset="0"/>
                      </a:rPr>
                      <m:t>𝒕</m:t>
                    </m:r>
                    <m:r>
                      <a:rPr lang="es-PE" sz="2000">
                        <a:latin typeface="Cambria Math" panose="02040503050406030204" pitchFamily="18" charset="0"/>
                      </a:rPr>
                      <m:t>)</m:t>
                    </m:r>
                  </m:oMath>
                </a14:m>
                <a:endParaRPr lang="es-EC" sz="2000" dirty="0">
                  <a:latin typeface="Lucida Fax" panose="02060602050505020204" pitchFamily="18" charset="0"/>
                  <a:cs typeface="Arial" panose="020B0604020202020204" pitchFamily="34" charset="0"/>
                </a:endParaRPr>
              </a:p>
              <a:p>
                <a:pPr>
                  <a:lnSpc>
                    <a:spcPct val="150000"/>
                  </a:lnSpc>
                </a:pPr>
                <a:r>
                  <a:rPr lang="es-EC" sz="1600" dirty="0">
                    <a:ea typeface="Times New Roman" panose="02020603050405020304" pitchFamily="18" charset="0"/>
                    <a:cs typeface="Times New Roman" panose="02020603050405020304" pitchFamily="18" charset="0"/>
                  </a:rPr>
                  <a:t>		</a:t>
                </a:r>
                <a14:m>
                  <m:oMath xmlns:m="http://schemas.openxmlformats.org/officeDocument/2006/math">
                    <m:func>
                      <m:func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s-PE" sz="1600">
                                <a:latin typeface="Cambria Math" panose="02040503050406030204" pitchFamily="18" charset="0"/>
                                <a:ea typeface="Calibri" panose="020F0502020204030204" pitchFamily="34" charset="0"/>
                                <a:cs typeface="Times New Roman" panose="02020603050405020304" pitchFamily="18" charset="0"/>
                              </a:rPr>
                              <m:t>lim</m:t>
                            </m:r>
                          </m:e>
                          <m:lim>
                            <m:r>
                              <a:rPr lang="es-PE" sz="1600" i="1">
                                <a:latin typeface="Cambria Math" panose="02040503050406030204" pitchFamily="18" charset="0"/>
                                <a:ea typeface="Times New Roman" panose="02020603050405020304" pitchFamily="18" charset="0"/>
                                <a:cs typeface="Times New Roman" panose="02020603050405020304" pitchFamily="18" charset="0"/>
                              </a:rPr>
                              <m:t>𝑡</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lim>
                        </m:limLow>
                      </m:fName>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𝑡</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e>
                    </m:func>
                    <m:r>
                      <a:rPr lang="es-PE"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d>
                          <m:d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600" i="1">
                                <a:latin typeface="Cambria Math" panose="02040503050406030204" pitchFamily="18" charset="0"/>
                                <a:ea typeface="Times New Roman" panose="02020603050405020304" pitchFamily="18" charset="0"/>
                                <a:cs typeface="Times New Roman" panose="02020603050405020304" pitchFamily="18" charset="0"/>
                              </a:rPr>
                              <m:t>∞</m:t>
                            </m:r>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m:t>
                        </m:r>
                      </m:sub>
                    </m:sSub>
                  </m:oMath>
                </a14:m>
                <a:endParaRPr lang="es-EC" sz="1600" dirty="0">
                  <a:latin typeface="Lucida Fax" panose="02060602050505020204" pitchFamily="18" charset="0"/>
                  <a:cs typeface="Arial" panose="020B0604020202020204" pitchFamily="34" charset="0"/>
                </a:endParaRPr>
              </a:p>
              <a:p>
                <a:pPr>
                  <a:lnSpc>
                    <a:spcPct val="150000"/>
                  </a:lnSpc>
                </a:pPr>
                <a:r>
                  <a:rPr lang="es-EC" sz="1600" dirty="0">
                    <a:ea typeface="Times New Roman" panose="02020603050405020304" pitchFamily="18" charset="0"/>
                    <a:cs typeface="Times New Roman" panose="02020603050405020304" pitchFamily="18" charset="0"/>
                  </a:rPr>
                  <a:t>		</a:t>
                </a:r>
                <a14:m>
                  <m:oMath xmlns:m="http://schemas.openxmlformats.org/officeDocument/2006/math">
                    <m:func>
                      <m:func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s-PE" sz="1600">
                                <a:latin typeface="Cambria Math" panose="02040503050406030204" pitchFamily="18" charset="0"/>
                                <a:ea typeface="Calibri" panose="020F0502020204030204" pitchFamily="34" charset="0"/>
                                <a:cs typeface="Times New Roman" panose="02020603050405020304" pitchFamily="18" charset="0"/>
                              </a:rPr>
                              <m:t>lim</m:t>
                            </m:r>
                          </m:e>
                          <m:lim>
                            <m:r>
                              <a:rPr lang="es-PE" sz="1600" i="1">
                                <a:latin typeface="Cambria Math" panose="02040503050406030204" pitchFamily="18" charset="0"/>
                                <a:ea typeface="Times New Roman" panose="02020603050405020304" pitchFamily="18" charset="0"/>
                                <a:cs typeface="Times New Roman" panose="02020603050405020304" pitchFamily="18" charset="0"/>
                              </a:rPr>
                              <m:t>𝑡</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lim>
                        </m:limLow>
                      </m:fName>
                      <m:e>
                        <m:r>
                          <a:rPr lang="es-PE" sz="1600" i="1">
                            <a:latin typeface="Cambria Math" panose="02040503050406030204" pitchFamily="18" charset="0"/>
                            <a:ea typeface="Times New Roman" panose="02020603050405020304" pitchFamily="18" charset="0"/>
                            <a:cs typeface="Times New Roman" panose="02020603050405020304" pitchFamily="18" charset="0"/>
                          </a:rPr>
                          <m:t>𝑅</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𝑡</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e>
                    </m:func>
                    <m:r>
                      <a:rPr lang="es-PE"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𝑅</m:t>
                        </m:r>
                        <m:d>
                          <m:d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600" i="1">
                                <a:latin typeface="Cambria Math" panose="02040503050406030204" pitchFamily="18" charset="0"/>
                                <a:ea typeface="Times New Roman" panose="02020603050405020304" pitchFamily="18" charset="0"/>
                                <a:cs typeface="Times New Roman" panose="02020603050405020304" pitchFamily="18" charset="0"/>
                              </a:rPr>
                              <m:t>∞</m:t>
                            </m:r>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m:t>
                        </m:r>
                      </m:sub>
                    </m:sSub>
                  </m:oMath>
                </a14:m>
                <a:endParaRPr lang="es-EC" sz="1600" dirty="0">
                  <a:latin typeface="Lucida Fax" panose="02060602050505020204" pitchFamily="18" charset="0"/>
                  <a:cs typeface="Arial" panose="020B0604020202020204" pitchFamily="34" charset="0"/>
                </a:endParaRPr>
              </a:p>
              <a:p>
                <a:pPr>
                  <a:lnSpc>
                    <a:spcPct val="150000"/>
                  </a:lnSpc>
                </a:pPr>
                <a:r>
                  <a:rPr lang="es-EC" sz="1600" dirty="0">
                    <a:ea typeface="Times New Roman" panose="02020603050405020304" pitchFamily="18" charset="0"/>
                    <a:cs typeface="Times New Roman" panose="02020603050405020304" pitchFamily="18" charset="0"/>
                  </a:rPr>
                  <a:t>		</a:t>
                </a:r>
                <a14:m>
                  <m:oMath xmlns:m="http://schemas.openxmlformats.org/officeDocument/2006/math">
                    <m:func>
                      <m:func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s-PE" sz="1600">
                                <a:latin typeface="Cambria Math" panose="02040503050406030204" pitchFamily="18" charset="0"/>
                                <a:ea typeface="Calibri" panose="020F0502020204030204" pitchFamily="34" charset="0"/>
                                <a:cs typeface="Times New Roman" panose="02020603050405020304" pitchFamily="18" charset="0"/>
                              </a:rPr>
                              <m:t>lim</m:t>
                            </m:r>
                          </m:e>
                          <m:lim>
                            <m:r>
                              <a:rPr lang="es-PE" sz="1600" i="1">
                                <a:latin typeface="Cambria Math" panose="02040503050406030204" pitchFamily="18" charset="0"/>
                                <a:ea typeface="Times New Roman" panose="02020603050405020304" pitchFamily="18" charset="0"/>
                                <a:cs typeface="Times New Roman" panose="02020603050405020304" pitchFamily="18" charset="0"/>
                              </a:rPr>
                              <m:t>𝑡</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lim>
                        </m:limLow>
                      </m:fName>
                      <m:e>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𝑡</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e>
                    </m:func>
                    <m:r>
                      <a:rPr lang="es-PE"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d>
                          <m:d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600" i="1">
                                <a:latin typeface="Cambria Math" panose="02040503050406030204" pitchFamily="18" charset="0"/>
                                <a:ea typeface="Times New Roman" panose="02020603050405020304" pitchFamily="18" charset="0"/>
                                <a:cs typeface="Times New Roman" panose="02020603050405020304" pitchFamily="18" charset="0"/>
                              </a:rPr>
                              <m:t>∞</m:t>
                            </m:r>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oMath>
                </a14:m>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marL="742932" lvl="1" indent="-285744">
                  <a:buFont typeface="Arial" panose="020B0604020202020204" pitchFamily="34" charset="0"/>
                  <a:buChar char="•"/>
                </a:pPr>
                <a:endParaRPr lang="es-PE" sz="1600" dirty="0">
                  <a:latin typeface="Lucida Fax" panose="02060602050505020204" pitchFamily="18" charset="0"/>
                  <a:ea typeface="Times New Roman" panose="02020603050405020304" pitchFamily="18"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982137" y="160401"/>
                <a:ext cx="11037415" cy="5844870"/>
              </a:xfrm>
              <a:prstGeom prst="rect">
                <a:avLst/>
              </a:prstGeom>
              <a:blipFill>
                <a:blip r:embed="rId2"/>
                <a:stretch>
                  <a:fillRect t="-313" r="-442"/>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C91B968D-FDAC-432F-905E-604A6F73710E}"/>
              </a:ext>
            </a:extLst>
          </p:cNvPr>
          <p:cNvSpPr>
            <a:spLocks noGrp="1"/>
          </p:cNvSpPr>
          <p:nvPr>
            <p:ph type="sldNum" sz="quarter" idx="12"/>
          </p:nvPr>
        </p:nvSpPr>
        <p:spPr/>
        <p:txBody>
          <a:bodyPr/>
          <a:lstStyle/>
          <a:p>
            <a:fld id="{B072B434-88E2-4898-9587-F071503C6A79}" type="slidenum">
              <a:rPr lang="es-EC" smtClean="0"/>
              <a:t>13</a:t>
            </a:fld>
            <a:endParaRPr lang="es-EC"/>
          </a:p>
        </p:txBody>
      </p:sp>
    </p:spTree>
    <p:extLst>
      <p:ext uri="{BB962C8B-B14F-4D97-AF65-F5344CB8AC3E}">
        <p14:creationId xmlns:p14="http://schemas.microsoft.com/office/powerpoint/2010/main" val="179450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911365" y="1"/>
                <a:ext cx="11280639" cy="6945043"/>
              </a:xfrm>
              <a:prstGeom prst="rect">
                <a:avLst/>
              </a:prstGeom>
              <a:noFill/>
            </p:spPr>
            <p:txBody>
              <a:bodyPr wrap="square">
                <a:spAutoFit/>
              </a:bodyPr>
              <a:lstStyle/>
              <a:p>
                <a:pPr>
                  <a:lnSpc>
                    <a:spcPct val="120000"/>
                  </a:lnSpc>
                  <a:spcBef>
                    <a:spcPct val="0"/>
                  </a:spcBef>
                </a:pPr>
                <a:r>
                  <a:rPr lang="es-EC" sz="2400" dirty="0">
                    <a:latin typeface="Lucida Fax" panose="02060602050505020204" pitchFamily="18" charset="0"/>
                    <a:cs typeface="Arial" panose="020B0604020202020204" pitchFamily="34" charset="0"/>
                  </a:rPr>
                  <a:t>4.</a:t>
                </a:r>
                <a:r>
                  <a:rPr lang="es-EC" sz="2400" b="1" dirty="0">
                    <a:latin typeface="Lucida Fax" panose="02060602050505020204" pitchFamily="18" charset="0"/>
                    <a:cs typeface="Arial" panose="020B0604020202020204" pitchFamily="34" charset="0"/>
                  </a:rPr>
                  <a:t> </a:t>
                </a:r>
                <a:r>
                  <a:rPr lang="es-PE" sz="2400" dirty="0">
                    <a:latin typeface="Lucida Fax" panose="02060602050505020204" pitchFamily="18" charset="0"/>
                    <a:cs typeface="Arial" panose="020B0604020202020204" pitchFamily="34" charset="0"/>
                  </a:rPr>
                  <a:t>Estudio Analítico del Modelo SIR.</a:t>
                </a:r>
                <a:endParaRPr lang="es-EC" sz="1600" dirty="0">
                  <a:latin typeface="Lucida Fax" panose="02060602050505020204" pitchFamily="18" charset="0"/>
                  <a:cs typeface="Arial" panose="020B0604020202020204" pitchFamily="34" charset="0"/>
                </a:endParaRPr>
              </a:p>
              <a:p>
                <a:pPr lvl="1">
                  <a:spcBef>
                    <a:spcPct val="0"/>
                  </a:spcBef>
                </a:pPr>
                <a:r>
                  <a:rPr lang="es-EC" dirty="0">
                    <a:latin typeface="Lucida Fax" panose="02060602050505020204" pitchFamily="18" charset="0"/>
                    <a:cs typeface="Arial" panose="020B0604020202020204" pitchFamily="34" charset="0"/>
                  </a:rPr>
                  <a:t>4.3 Teorema del Umbral en Epidemiología</a:t>
                </a:r>
              </a:p>
              <a:p>
                <a:pPr marL="450839" indent="-1588" defTabSz="914377" eaLnBrk="0" fontAlgn="base" hangingPunct="0">
                  <a:spcBef>
                    <a:spcPct val="0"/>
                  </a:spcBef>
                  <a:spcAft>
                    <a:spcPct val="0"/>
                  </a:spcAft>
                </a:pPr>
                <a:r>
                  <a:rPr lang="es-PE" altLang="es-EC" sz="1600" dirty="0">
                    <a:latin typeface="Lucida Fax" panose="02060602050505020204" pitchFamily="18" charset="0"/>
                    <a:cs typeface="Times New Roman" panose="02020603050405020304" pitchFamily="18" charset="0"/>
                  </a:rPr>
                  <a:t>		Utilizaremos las ecuaciones (1) y (2) del Modelo SIR</a:t>
                </a:r>
              </a:p>
              <a:p>
                <a:pPr marL="450839" indent="-1588" defTabSz="914377" eaLnBrk="0" fontAlgn="base" hangingPunct="0">
                  <a:spcBef>
                    <a:spcPct val="0"/>
                  </a:spcBef>
                  <a:spcAft>
                    <a:spcPct val="0"/>
                  </a:spcAft>
                </a:pPr>
                <a:endParaRPr lang="es-PE" sz="1600" dirty="0">
                  <a:latin typeface="Lucida Fax" panose="02060602050505020204" pitchFamily="18" charset="0"/>
                  <a:cs typeface="Times New Roman" panose="02020603050405020304" pitchFamily="18" charset="0"/>
                </a:endParaRPr>
              </a:p>
              <a:p>
                <a:pPr marL="450839" indent="-1588" defTabSz="914377" eaLnBrk="0" fontAlgn="base" hangingPunct="0">
                  <a:spcBef>
                    <a:spcPct val="0"/>
                  </a:spcBef>
                  <a:spcAft>
                    <a:spcPct val="0"/>
                  </a:spcAft>
                </a:pPr>
                <a:r>
                  <a:rPr lang="es-ES" sz="1400" dirty="0">
                    <a:cs typeface="Times New Roman" panose="02020603050405020304" pitchFamily="18" charset="0"/>
                  </a:rPr>
                  <a:t> 				     </a:t>
                </a:r>
                <a14:m>
                  <m:oMath xmlns:m="http://schemas.openxmlformats.org/officeDocument/2006/math">
                    <m:sSup>
                      <m:sSupPr>
                        <m:ctrlPr>
                          <a:rPr lang="es-ES" sz="1400" i="1" dirty="0" smtClean="0">
                            <a:latin typeface="Cambria Math" panose="02040503050406030204" pitchFamily="18" charset="0"/>
                            <a:cs typeface="Times New Roman" panose="02020603050405020304" pitchFamily="18" charset="0"/>
                          </a:rPr>
                        </m:ctrlPr>
                      </m:sSupPr>
                      <m:e>
                        <m:r>
                          <a:rPr lang="es-ES" sz="1400" i="1" dirty="0">
                            <a:latin typeface="Cambria Math" panose="02040503050406030204" pitchFamily="18" charset="0"/>
                            <a:cs typeface="Times New Roman" panose="02020603050405020304" pitchFamily="18" charset="0"/>
                          </a:rPr>
                          <m:t>𝐼</m:t>
                        </m:r>
                      </m:e>
                      <m:sup>
                        <m:r>
                          <a:rPr lang="es-ES" sz="1400" i="1" dirty="0">
                            <a:latin typeface="Cambria Math" panose="02040503050406030204" pitchFamily="18" charset="0"/>
                            <a:cs typeface="Times New Roman" panose="02020603050405020304" pitchFamily="18" charset="0"/>
                          </a:rPr>
                          <m:t>′</m:t>
                        </m:r>
                      </m:sup>
                    </m:sSup>
                    <m:d>
                      <m:dPr>
                        <m:ctrlPr>
                          <a:rPr lang="es-ES" sz="1400" i="1" dirty="0">
                            <a:latin typeface="Cambria Math" panose="02040503050406030204" pitchFamily="18" charset="0"/>
                            <a:cs typeface="Times New Roman" panose="02020603050405020304" pitchFamily="18" charset="0"/>
                          </a:rPr>
                        </m:ctrlPr>
                      </m:dPr>
                      <m:e>
                        <m:r>
                          <a:rPr lang="es-ES" sz="1400" i="1" dirty="0">
                            <a:latin typeface="Cambria Math" panose="02040503050406030204" pitchFamily="18" charset="0"/>
                            <a:cs typeface="Times New Roman" panose="02020603050405020304" pitchFamily="18" charset="0"/>
                          </a:rPr>
                          <m:t>𝑆</m:t>
                        </m:r>
                      </m:e>
                    </m:d>
                    <m:r>
                      <a:rPr lang="es-ES" sz="1400" i="1" dirty="0">
                        <a:latin typeface="Cambria Math" panose="02040503050406030204" pitchFamily="18" charset="0"/>
                        <a:cs typeface="Times New Roman" panose="02020603050405020304" pitchFamily="18" charset="0"/>
                      </a:rPr>
                      <m:t>=</m:t>
                    </m:r>
                    <m:d>
                      <m:dPr>
                        <m:ctrlPr>
                          <a:rPr lang="es-ES" sz="1400" i="1" dirty="0">
                            <a:latin typeface="Cambria Math" panose="02040503050406030204" pitchFamily="18" charset="0"/>
                            <a:cs typeface="Times New Roman" panose="02020603050405020304" pitchFamily="18" charset="0"/>
                          </a:rPr>
                        </m:ctrlPr>
                      </m:dPr>
                      <m:e>
                        <m:r>
                          <a:rPr lang="es-ES" sz="1400" i="1" dirty="0">
                            <a:latin typeface="Cambria Math" panose="02040503050406030204" pitchFamily="18" charset="0"/>
                            <a:cs typeface="Times New Roman" panose="02020603050405020304" pitchFamily="18" charset="0"/>
                          </a:rPr>
                          <m:t>−1+</m:t>
                        </m:r>
                        <m:f>
                          <m:fPr>
                            <m:ctrlPr>
                              <a:rPr lang="es-ES" sz="1400" i="1" dirty="0">
                                <a:latin typeface="Cambria Math" panose="02040503050406030204" pitchFamily="18" charset="0"/>
                                <a:cs typeface="Times New Roman" panose="02020603050405020304" pitchFamily="18" charset="0"/>
                              </a:rPr>
                            </m:ctrlPr>
                          </m:fPr>
                          <m:num>
                            <m:r>
                              <a:rPr lang="es-ES" sz="1400" i="1" dirty="0">
                                <a:latin typeface="Cambria Math" panose="02040503050406030204" pitchFamily="18" charset="0"/>
                                <a:cs typeface="Times New Roman" panose="02020603050405020304" pitchFamily="18" charset="0"/>
                              </a:rPr>
                              <m:t>𝜌</m:t>
                            </m:r>
                          </m:num>
                          <m:den>
                            <m:r>
                              <a:rPr lang="es-ES" sz="1400" i="1" dirty="0">
                                <a:latin typeface="Cambria Math" panose="02040503050406030204" pitchFamily="18" charset="0"/>
                                <a:cs typeface="Times New Roman" panose="02020603050405020304" pitchFamily="18" charset="0"/>
                              </a:rPr>
                              <m:t>𝑆</m:t>
                            </m:r>
                          </m:den>
                        </m:f>
                      </m:e>
                    </m:d>
                    <m:r>
                      <a:rPr lang="es-ES" sz="1400" i="1" dirty="0">
                        <a:latin typeface="Cambria Math" panose="02040503050406030204" pitchFamily="18" charset="0"/>
                        <a:cs typeface="Times New Roman" panose="02020603050405020304" pitchFamily="18" charset="0"/>
                      </a:rPr>
                      <m:t>                                                           </m:t>
                    </m:r>
                  </m:oMath>
                </a14:m>
                <a:endParaRPr lang="es-EC" sz="1400" dirty="0">
                  <a:latin typeface="Lucida Fax" panose="02060602050505020204" pitchFamily="18" charset="0"/>
                  <a:cs typeface="Times New Roman" panose="02020603050405020304" pitchFamily="18" charset="0"/>
                </a:endParaRPr>
              </a:p>
              <a:p>
                <a:pPr algn="ctr" defTabSz="914377" eaLnBrk="0" fontAlgn="base" hangingPunct="0">
                  <a:spcBef>
                    <a:spcPct val="0"/>
                  </a:spcBef>
                  <a:spcAft>
                    <a:spcPct val="0"/>
                  </a:spcAft>
                  <a:tabLst>
                    <a:tab pos="450839" algn="l"/>
                  </a:tabLst>
                </a:pPr>
                <a:endParaRPr lang="es-EC" sz="1600" dirty="0">
                  <a:latin typeface="Lucida Fax" panose="02060602050505020204" pitchFamily="18" charset="0"/>
                  <a:cs typeface="Times New Roman" panose="02020603050405020304" pitchFamily="18" charset="0"/>
                </a:endParaRPr>
              </a:p>
              <a:p>
                <a:pPr algn="ctr" defTabSz="914377" eaLnBrk="0" fontAlgn="base" hangingPunct="0">
                  <a:spcBef>
                    <a:spcPct val="0"/>
                  </a:spcBef>
                  <a:spcAft>
                    <a:spcPct val="0"/>
                  </a:spcAft>
                  <a:tabLst>
                    <a:tab pos="450839" algn="l"/>
                  </a:tabLst>
                </a:pPr>
                <a14:m>
                  <m:oMath xmlns:m="http://schemas.openxmlformats.org/officeDocument/2006/math">
                    <m:r>
                      <a:rPr lang="es-ES" sz="1400" i="1">
                        <a:latin typeface="Cambria Math" panose="02040503050406030204" pitchFamily="18" charset="0"/>
                        <a:ea typeface="Calibri" panose="020F0502020204030204" pitchFamily="34" charset="0"/>
                        <a:cs typeface="Times New Roman" panose="02020603050405020304" pitchFamily="18" charset="0"/>
                      </a:rPr>
                      <m:t>𝐼</m:t>
                    </m:r>
                    <m:r>
                      <a:rPr lang="es-ES" sz="1400">
                        <a:latin typeface="Cambria Math" panose="02040503050406030204" pitchFamily="18" charset="0"/>
                        <a:ea typeface="Calibri" panose="020F0502020204030204" pitchFamily="34" charset="0"/>
                        <a:cs typeface="Times New Roman" panose="02020603050405020304" pitchFamily="18" charset="0"/>
                      </a:rPr>
                      <m:t>=</m:t>
                    </m:r>
                    <m:sSub>
                      <m:sSubPr>
                        <m:ctrlPr>
                          <a:rPr lang="es-EC" sz="1400" i="1">
                            <a:latin typeface="Cambria Math" panose="02040503050406030204" pitchFamily="18" charset="0"/>
                          </a:rPr>
                        </m:ctrlPr>
                      </m:sSubPr>
                      <m:e>
                        <m:r>
                          <a:rPr lang="es-ES" sz="1400" i="1">
                            <a:latin typeface="Cambria Math" panose="02040503050406030204" pitchFamily="18" charset="0"/>
                            <a:ea typeface="Calibri" panose="020F0502020204030204" pitchFamily="34" charset="0"/>
                            <a:cs typeface="Times New Roman" panose="02020603050405020304" pitchFamily="18" charset="0"/>
                          </a:rPr>
                          <m:t>𝐼</m:t>
                        </m:r>
                      </m:e>
                      <m:sub>
                        <m:r>
                          <a:rPr lang="es-ES" sz="1400" i="1">
                            <a:latin typeface="Cambria Math" panose="02040503050406030204" pitchFamily="18" charset="0"/>
                            <a:ea typeface="Calibri" panose="020F0502020204030204" pitchFamily="34" charset="0"/>
                            <a:cs typeface="Times New Roman" panose="02020603050405020304" pitchFamily="18" charset="0"/>
                          </a:rPr>
                          <m:t>0</m:t>
                        </m:r>
                      </m:sub>
                    </m:sSub>
                    <m:r>
                      <a:rPr lang="es-ES" sz="1400">
                        <a:latin typeface="Cambria Math" panose="02040503050406030204" pitchFamily="18" charset="0"/>
                        <a:ea typeface="Calibri" panose="020F0502020204030204" pitchFamily="34" charset="0"/>
                        <a:cs typeface="Times New Roman" panose="02020603050405020304" pitchFamily="18" charset="0"/>
                      </a:rPr>
                      <m:t>+</m:t>
                    </m:r>
                    <m:sSub>
                      <m:sSubPr>
                        <m:ctrlPr>
                          <a:rPr lang="es-EC" sz="1400" i="1">
                            <a:latin typeface="Cambria Math" panose="02040503050406030204" pitchFamily="18" charset="0"/>
                          </a:rPr>
                        </m:ctrlPr>
                      </m:sSubPr>
                      <m:e>
                        <m:r>
                          <a:rPr lang="es-ES" sz="1400" i="1">
                            <a:latin typeface="Cambria Math" panose="02040503050406030204" pitchFamily="18" charset="0"/>
                            <a:ea typeface="Calibri" panose="020F0502020204030204" pitchFamily="34" charset="0"/>
                            <a:cs typeface="Times New Roman" panose="02020603050405020304" pitchFamily="18" charset="0"/>
                          </a:rPr>
                          <m:t>𝑆</m:t>
                        </m:r>
                      </m:e>
                      <m:sub>
                        <m:r>
                          <a:rPr lang="es-ES" sz="1400" i="1">
                            <a:latin typeface="Cambria Math" panose="02040503050406030204" pitchFamily="18" charset="0"/>
                            <a:ea typeface="Calibri" panose="020F0502020204030204" pitchFamily="34" charset="0"/>
                            <a:cs typeface="Times New Roman" panose="02020603050405020304" pitchFamily="18" charset="0"/>
                          </a:rPr>
                          <m:t>0</m:t>
                        </m:r>
                      </m:sub>
                    </m:sSub>
                    <m:r>
                      <a:rPr lang="es-ES" sz="1400">
                        <a:latin typeface="Cambria Math" panose="02040503050406030204" pitchFamily="18" charset="0"/>
                        <a:ea typeface="Calibri" panose="020F0502020204030204" pitchFamily="34" charset="0"/>
                        <a:cs typeface="Times New Roman" panose="02020603050405020304" pitchFamily="18" charset="0"/>
                      </a:rPr>
                      <m:t>+</m:t>
                    </m:r>
                    <m:r>
                      <a:rPr lang="es-ES" sz="1400" i="1">
                        <a:latin typeface="Cambria Math" panose="02040503050406030204" pitchFamily="18" charset="0"/>
                        <a:ea typeface="Calibri" panose="020F0502020204030204" pitchFamily="34" charset="0"/>
                        <a:cs typeface="Times New Roman" panose="02020603050405020304" pitchFamily="18" charset="0"/>
                      </a:rPr>
                      <m:t>𝜌</m:t>
                    </m:r>
                    <m:r>
                      <a:rPr lang="es-ES" sz="1400">
                        <a:latin typeface="Cambria Math" panose="02040503050406030204" pitchFamily="18" charset="0"/>
                        <a:ea typeface="Calibri" panose="020F0502020204030204" pitchFamily="34" charset="0"/>
                        <a:cs typeface="Times New Roman" panose="02020603050405020304" pitchFamily="18" charset="0"/>
                      </a:rPr>
                      <m:t>.</m:t>
                    </m:r>
                    <m:r>
                      <a:rPr lang="es-ES" sz="1400" i="1">
                        <a:latin typeface="Cambria Math" panose="02040503050406030204" pitchFamily="18" charset="0"/>
                        <a:ea typeface="Calibri" panose="020F0502020204030204" pitchFamily="34" charset="0"/>
                        <a:cs typeface="Times New Roman" panose="02020603050405020304" pitchFamily="18" charset="0"/>
                      </a:rPr>
                      <m:t>𝑙𝑛</m:t>
                    </m:r>
                    <m:f>
                      <m:fPr>
                        <m:ctrlPr>
                          <a:rPr lang="es-EC" sz="1400" i="1">
                            <a:latin typeface="Cambria Math" panose="02040503050406030204" pitchFamily="18" charset="0"/>
                          </a:rPr>
                        </m:ctrlPr>
                      </m:fPr>
                      <m:num>
                        <m:r>
                          <a:rPr lang="es-ES" sz="1400" i="1">
                            <a:latin typeface="Cambria Math" panose="02040503050406030204" pitchFamily="18" charset="0"/>
                            <a:ea typeface="Calibri" panose="020F0502020204030204" pitchFamily="34" charset="0"/>
                            <a:cs typeface="Times New Roman" panose="02020603050405020304" pitchFamily="18" charset="0"/>
                          </a:rPr>
                          <m:t>𝑆</m:t>
                        </m:r>
                      </m:num>
                      <m:den>
                        <m:sSub>
                          <m:sSubPr>
                            <m:ctrlPr>
                              <a:rPr lang="es-EC" sz="1400" i="1">
                                <a:latin typeface="Cambria Math" panose="02040503050406030204" pitchFamily="18" charset="0"/>
                              </a:rPr>
                            </m:ctrlPr>
                          </m:sSubPr>
                          <m:e>
                            <m:r>
                              <a:rPr lang="es-ES" sz="1400" i="1">
                                <a:latin typeface="Cambria Math" panose="02040503050406030204" pitchFamily="18" charset="0"/>
                                <a:ea typeface="Calibri" panose="020F0502020204030204" pitchFamily="34" charset="0"/>
                                <a:cs typeface="Times New Roman" panose="02020603050405020304" pitchFamily="18" charset="0"/>
                              </a:rPr>
                              <m:t>𝑆</m:t>
                            </m:r>
                          </m:e>
                          <m:sub>
                            <m:r>
                              <a:rPr lang="es-ES" sz="1400" i="1">
                                <a:latin typeface="Cambria Math" panose="02040503050406030204" pitchFamily="18" charset="0"/>
                                <a:ea typeface="Calibri" panose="020F0502020204030204" pitchFamily="34" charset="0"/>
                                <a:cs typeface="Times New Roman" panose="02020603050405020304" pitchFamily="18" charset="0"/>
                              </a:rPr>
                              <m:t>0</m:t>
                            </m:r>
                          </m:sub>
                        </m:sSub>
                      </m:den>
                    </m:f>
                    <m:r>
                      <a:rPr lang="es-ES" sz="1400" i="1">
                        <a:latin typeface="Cambria Math" panose="02040503050406030204" pitchFamily="18" charset="0"/>
                        <a:ea typeface="Calibri" panose="020F0502020204030204" pitchFamily="34" charset="0"/>
                        <a:cs typeface="Times New Roman" panose="02020603050405020304" pitchFamily="18" charset="0"/>
                      </a:rPr>
                      <m:t>−</m:t>
                    </m:r>
                    <m:r>
                      <a:rPr lang="es-ES" sz="1400" i="1">
                        <a:latin typeface="Cambria Math" panose="02040503050406030204" pitchFamily="18" charset="0"/>
                        <a:ea typeface="Calibri" panose="020F0502020204030204" pitchFamily="34" charset="0"/>
                        <a:cs typeface="Times New Roman" panose="02020603050405020304" pitchFamily="18" charset="0"/>
                      </a:rPr>
                      <m:t>𝑆</m:t>
                    </m:r>
                    <m:r>
                      <a:rPr lang="es-ES" sz="1400" i="1">
                        <a:latin typeface="Cambria Math" panose="02040503050406030204" pitchFamily="18" charset="0"/>
                        <a:ea typeface="Calibri" panose="020F0502020204030204" pitchFamily="34" charset="0"/>
                        <a:cs typeface="Times New Roman" panose="02020603050405020304" pitchFamily="18" charset="0"/>
                      </a:rPr>
                      <m:t>                             </m:t>
                    </m:r>
                  </m:oMath>
                </a14:m>
                <a:r>
                  <a:rPr lang="es-ES" sz="1400" dirty="0">
                    <a:ea typeface="Calibri" panose="020F0502020204030204" pitchFamily="34" charset="0"/>
                    <a:cs typeface="Times New Roman" panose="02020603050405020304" pitchFamily="18" charset="0"/>
                  </a:rPr>
                  <a:t> </a:t>
                </a:r>
                <a14:m>
                  <m:oMath xmlns:m="http://schemas.openxmlformats.org/officeDocument/2006/math">
                    <m:r>
                      <a:rPr lang="es-ES" sz="1400" i="1">
                        <a:latin typeface="Cambria Math" panose="02040503050406030204" pitchFamily="18" charset="0"/>
                        <a:ea typeface="Calibri" panose="020F0502020204030204" pitchFamily="34" charset="0"/>
                        <a:cs typeface="Times New Roman" panose="02020603050405020304" pitchFamily="18" charset="0"/>
                      </a:rPr>
                      <m:t>(16)</m:t>
                    </m:r>
                  </m:oMath>
                </a14:m>
                <a:endParaRPr lang="es-EC" sz="1400" dirty="0">
                  <a:latin typeface="Lucida Fax" panose="02060602050505020204" pitchFamily="18" charset="0"/>
                  <a:cs typeface="Times New Roman" panose="02020603050405020304" pitchFamily="18" charset="0"/>
                </a:endParaRPr>
              </a:p>
              <a:p>
                <a:pPr algn="ctr" defTabSz="914377" eaLnBrk="0" fontAlgn="base" hangingPunct="0">
                  <a:spcBef>
                    <a:spcPct val="0"/>
                  </a:spcBef>
                  <a:spcAft>
                    <a:spcPct val="0"/>
                  </a:spcAft>
                  <a:tabLst>
                    <a:tab pos="450839" algn="l"/>
                  </a:tabLst>
                </a:pPr>
                <a:endParaRPr lang="es-EC" sz="1400" dirty="0">
                  <a:latin typeface="Lucida Fax" panose="02060602050505020204" pitchFamily="18" charset="0"/>
                  <a:cs typeface="Times New Roman" panose="02020603050405020304" pitchFamily="18" charset="0"/>
                </a:endParaRPr>
              </a:p>
              <a:p>
                <a:pPr lvl="5" indent="449251" algn="ctr" defTabSz="914377"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s-PE" altLang="es-EC" sz="1400" i="1" dirty="0">
                          <a:latin typeface="Cambria Math" panose="02040503050406030204" pitchFamily="18" charset="0"/>
                          <a:cs typeface="Times New Roman" panose="02020603050405020304" pitchFamily="18" charset="0"/>
                        </a:rPr>
                        <m:t>𝜌</m:t>
                      </m:r>
                      <m:r>
                        <a:rPr lang="es-PE" altLang="es-EC" sz="1400" i="1" dirty="0">
                          <a:latin typeface="Cambria Math" panose="02040503050406030204" pitchFamily="18" charset="0"/>
                          <a:cs typeface="Times New Roman" panose="02020603050405020304" pitchFamily="18" charset="0"/>
                        </a:rPr>
                        <m:t>=</m:t>
                      </m:r>
                      <m:f>
                        <m:fPr>
                          <m:ctrlPr>
                            <a:rPr lang="es-PE" altLang="es-EC" sz="1400" b="1" i="1" dirty="0">
                              <a:latin typeface="Cambria Math" panose="02040503050406030204" pitchFamily="18" charset="0"/>
                              <a:cs typeface="Times New Roman" panose="02020603050405020304" pitchFamily="18" charset="0"/>
                            </a:rPr>
                          </m:ctrlPr>
                        </m:fPr>
                        <m:num>
                          <m:r>
                            <a:rPr lang="es-PE" altLang="es-EC" sz="1400" b="1" i="1" dirty="0">
                              <a:latin typeface="Cambria Math" panose="02040503050406030204" pitchFamily="18" charset="0"/>
                              <a:cs typeface="Times New Roman" panose="02020603050405020304" pitchFamily="18" charset="0"/>
                            </a:rPr>
                            <m:t>𝜸</m:t>
                          </m:r>
                        </m:num>
                        <m:den>
                          <m:r>
                            <a:rPr lang="es-PE" altLang="es-EC" sz="1400" b="1" i="1" dirty="0">
                              <a:latin typeface="Cambria Math" panose="02040503050406030204" pitchFamily="18" charset="0"/>
                              <a:cs typeface="Times New Roman" panose="02020603050405020304" pitchFamily="18" charset="0"/>
                            </a:rPr>
                            <m:t>𝜷</m:t>
                          </m:r>
                        </m:den>
                      </m:f>
                    </m:oMath>
                  </m:oMathPara>
                </a14:m>
                <a:endParaRPr lang="es-EC" sz="1400" b="1" dirty="0">
                  <a:latin typeface="Lucida Fax" panose="02060602050505020204" pitchFamily="18" charset="0"/>
                  <a:cs typeface="Times New Roman" panose="02020603050405020304" pitchFamily="18" charset="0"/>
                </a:endParaRPr>
              </a:p>
              <a:p>
                <a:pPr lvl="1" defTabSz="914377" eaLnBrk="0" fontAlgn="base" hangingPunct="0">
                  <a:spcBef>
                    <a:spcPct val="0"/>
                  </a:spcBef>
                  <a:spcAft>
                    <a:spcPct val="0"/>
                  </a:spcAft>
                </a:pPr>
                <a:r>
                  <a:rPr lang="es-PE" altLang="es-EC" sz="1600" dirty="0">
                    <a:latin typeface="Lucida Fax" panose="02060602050505020204" pitchFamily="18" charset="0"/>
                    <a:cs typeface="Times New Roman" panose="02020603050405020304" pitchFamily="18" charset="0"/>
                  </a:rPr>
                  <a:t>Donde :</a:t>
                </a:r>
              </a:p>
              <a:p>
                <a:pPr lvl="1" defTabSz="914377" eaLnBrk="0" fontAlgn="base" hangingPunct="0">
                  <a:spcBef>
                    <a:spcPct val="0"/>
                  </a:spcBef>
                  <a:spcAft>
                    <a:spcPct val="0"/>
                  </a:spcAft>
                </a:pPr>
                <a:r>
                  <a:rPr lang="es-PE" altLang="es-EC" sz="1600" b="1" dirty="0">
                    <a:cs typeface="Times New Roman" panose="02020603050405020304" pitchFamily="18" charset="0"/>
                  </a:rPr>
                  <a:t>	     </a:t>
                </a:r>
                <a14:m>
                  <m:oMath xmlns:m="http://schemas.openxmlformats.org/officeDocument/2006/math">
                    <m:r>
                      <a:rPr lang="es-PE" altLang="es-EC" sz="1600" b="1" i="1" dirty="0">
                        <a:latin typeface="Cambria Math" panose="02040503050406030204" pitchFamily="18" charset="0"/>
                        <a:cs typeface="Times New Roman" panose="02020603050405020304" pitchFamily="18" charset="0"/>
                      </a:rPr>
                      <m:t>𝝆</m:t>
                    </m:r>
                    <m:r>
                      <a:rPr lang="es-ES" altLang="es-EC" sz="1600" b="1" i="1" dirty="0">
                        <a:latin typeface="Cambria Math" panose="02040503050406030204" pitchFamily="18" charset="0"/>
                        <a:cs typeface="Times New Roman" panose="02020603050405020304" pitchFamily="18" charset="0"/>
                      </a:rPr>
                      <m:t>=</m:t>
                    </m:r>
                  </m:oMath>
                </a14:m>
                <a:r>
                  <a:rPr lang="es-EC" sz="1600" b="1" dirty="0">
                    <a:latin typeface="Lucida Fax" panose="02060602050505020204" pitchFamily="18" charset="0"/>
                    <a:cs typeface="Times New Roman" panose="02020603050405020304" pitchFamily="18" charset="0"/>
                  </a:rPr>
                  <a:t> </a:t>
                </a:r>
                <a14:m>
                  <m:oMath xmlns:m="http://schemas.openxmlformats.org/officeDocument/2006/math">
                    <m:r>
                      <m:rPr>
                        <m:nor/>
                      </m:rPr>
                      <a:rPr lang="es-PE" altLang="es-EC" sz="1600" dirty="0">
                        <a:latin typeface="Lucida Fax" panose="02060602050505020204" pitchFamily="18" charset="0"/>
                        <a:cs typeface="Times New Roman" panose="02020603050405020304" pitchFamily="18" charset="0"/>
                      </a:rPr>
                      <m:t>valor</m:t>
                    </m:r>
                    <m:r>
                      <m:rPr>
                        <m:nor/>
                      </m:rPr>
                      <a:rPr lang="es-PE" altLang="es-EC" sz="1600" dirty="0">
                        <a:latin typeface="Lucida Fax" panose="02060602050505020204" pitchFamily="18" charset="0"/>
                        <a:cs typeface="Times New Roman" panose="02020603050405020304" pitchFamily="18" charset="0"/>
                      </a:rPr>
                      <m:t> </m:t>
                    </m:r>
                    <m:r>
                      <m:rPr>
                        <m:nor/>
                      </m:rPr>
                      <a:rPr lang="es-PE" altLang="es-EC" sz="1600" dirty="0">
                        <a:latin typeface="Lucida Fax" panose="02060602050505020204" pitchFamily="18" charset="0"/>
                        <a:cs typeface="Times New Roman" panose="02020603050405020304" pitchFamily="18" charset="0"/>
                      </a:rPr>
                      <m:t>del</m:t>
                    </m:r>
                    <m:r>
                      <m:rPr>
                        <m:nor/>
                      </m:rPr>
                      <a:rPr lang="es-PE" altLang="es-EC" sz="1600" dirty="0">
                        <a:latin typeface="Lucida Fax" panose="02060602050505020204" pitchFamily="18" charset="0"/>
                        <a:cs typeface="Times New Roman" panose="02020603050405020304" pitchFamily="18" charset="0"/>
                      </a:rPr>
                      <m:t> </m:t>
                    </m:r>
                    <m:r>
                      <m:rPr>
                        <m:nor/>
                      </m:rPr>
                      <a:rPr lang="es-PE" altLang="es-EC" sz="1600" dirty="0">
                        <a:latin typeface="Lucida Fax" panose="02060602050505020204" pitchFamily="18" charset="0"/>
                        <a:cs typeface="Times New Roman" panose="02020603050405020304" pitchFamily="18" charset="0"/>
                      </a:rPr>
                      <m:t>umbral</m:t>
                    </m:r>
                  </m:oMath>
                </a14:m>
                <a:endParaRPr lang="es-ES" sz="1600" dirty="0">
                  <a:solidFill>
                    <a:srgbClr val="FF0000"/>
                  </a:solidFill>
                  <a:latin typeface="Lucida Fax" panose="02060602050505020204" pitchFamily="18" charset="0"/>
                  <a:cs typeface="Times New Roman" panose="02020603050405020304" pitchFamily="18" charset="0"/>
                </a:endParaRPr>
              </a:p>
              <a:p>
                <a:pPr lvl="1">
                  <a:spcBef>
                    <a:spcPct val="0"/>
                  </a:spcBef>
                </a:pPr>
                <a:endParaRPr lang="es-EC" sz="1600" dirty="0">
                  <a:latin typeface="Lucida Fax" panose="02060602050505020204" pitchFamily="18" charset="0"/>
                  <a:cs typeface="Times New Roman" panose="02020603050405020304" pitchFamily="18" charset="0"/>
                </a:endParaRPr>
              </a:p>
              <a:p>
                <a:pPr lvl="1">
                  <a:spcBef>
                    <a:spcPct val="0"/>
                  </a:spcBef>
                </a:pPr>
                <a:r>
                  <a:rPr lang="es-EC" dirty="0">
                    <a:latin typeface="Lucida Fax" panose="02060602050505020204" pitchFamily="18" charset="0"/>
                    <a:cs typeface="Arial" panose="020B0604020202020204" pitchFamily="34" charset="0"/>
                  </a:rPr>
                  <a:t>Teorema del Umbral en Epidemiología:</a:t>
                </a:r>
              </a:p>
              <a:p>
                <a:pPr lvl="1">
                  <a:spcBef>
                    <a:spcPct val="0"/>
                  </a:spcBef>
                </a:pPr>
                <a:endParaRPr lang="es-EC" dirty="0">
                  <a:latin typeface="Lucida Fax" panose="02060602050505020204" pitchFamily="18" charset="0"/>
                  <a:cs typeface="Arial" panose="020B0604020202020204" pitchFamily="34" charset="0"/>
                </a:endParaRPr>
              </a:p>
              <a:p>
                <a:pPr lvl="1">
                  <a:spcBef>
                    <a:spcPct val="0"/>
                  </a:spcBef>
                </a:pPr>
                <a:r>
                  <a:rPr lang="es-ES" sz="1600" dirty="0">
                    <a:latin typeface="Lucida Fax" panose="02060602050505020204" pitchFamily="18" charset="0"/>
                    <a:cs typeface="Times New Roman" panose="02020603050405020304" pitchFamily="18" charset="0"/>
                  </a:rPr>
                  <a:t>Teniendo presente la notación de las  ecuaciones  (1), (2), (3) , Sea  </a:t>
                </a:r>
                <a14:m>
                  <m:oMath xmlns:m="http://schemas.openxmlformats.org/officeDocument/2006/math">
                    <m:r>
                      <a:rPr lang="es-ES" sz="1600" i="1" dirty="0">
                        <a:latin typeface="Cambria Math" panose="02040503050406030204" pitchFamily="18" charset="0"/>
                        <a:cs typeface="Times New Roman" panose="02020603050405020304" pitchFamily="18" charset="0"/>
                      </a:rPr>
                      <m:t>𝜌</m:t>
                    </m:r>
                    <m:r>
                      <a:rPr lang="es-ES" sz="1600" i="1" dirty="0">
                        <a:latin typeface="Cambria Math" panose="02040503050406030204" pitchFamily="18" charset="0"/>
                        <a:cs typeface="Times New Roman" panose="02020603050405020304" pitchFamily="18" charset="0"/>
                      </a:rPr>
                      <m:t>=</m:t>
                    </m:r>
                    <m:r>
                      <a:rPr lang="es-ES" sz="1600" i="1" dirty="0">
                        <a:latin typeface="Cambria Math" panose="02040503050406030204" pitchFamily="18" charset="0"/>
                        <a:cs typeface="Times New Roman" panose="02020603050405020304" pitchFamily="18" charset="0"/>
                      </a:rPr>
                      <m:t>𝛾</m:t>
                    </m:r>
                    <m:r>
                      <a:rPr lang="es-ES" sz="1600" i="1" dirty="0">
                        <a:latin typeface="Cambria Math" panose="02040503050406030204" pitchFamily="18" charset="0"/>
                        <a:cs typeface="Times New Roman" panose="02020603050405020304" pitchFamily="18" charset="0"/>
                      </a:rPr>
                      <m:t>/</m:t>
                    </m:r>
                    <m:r>
                      <a:rPr lang="es-ES" sz="1600" i="1" dirty="0">
                        <a:latin typeface="Cambria Math" panose="02040503050406030204" pitchFamily="18" charset="0"/>
                        <a:cs typeface="Times New Roman" panose="02020603050405020304" pitchFamily="18" charset="0"/>
                      </a:rPr>
                      <m:t>𝛽</m:t>
                    </m:r>
                  </m:oMath>
                </a14:m>
                <a:r>
                  <a:rPr lang="es-ES" sz="1600" dirty="0">
                    <a:latin typeface="Lucida Fax" panose="02060602050505020204" pitchFamily="18" charset="0"/>
                    <a:cs typeface="Times New Roman" panose="02020603050405020304" pitchFamily="18" charset="0"/>
                  </a:rPr>
                  <a:t> y </a:t>
                </a:r>
                <a14:m>
                  <m:oMath xmlns:m="http://schemas.openxmlformats.org/officeDocument/2006/math">
                    <m:sSub>
                      <m:sSubPr>
                        <m:ctrlPr>
                          <a:rPr lang="es-ES" sz="1600" i="1" dirty="0">
                            <a:latin typeface="Cambria Math" panose="02040503050406030204" pitchFamily="18" charset="0"/>
                            <a:cs typeface="Times New Roman" panose="02020603050405020304" pitchFamily="18" charset="0"/>
                          </a:rPr>
                        </m:ctrlPr>
                      </m:sSubPr>
                      <m:e>
                        <m:r>
                          <a:rPr lang="es-ES" sz="1600" i="1" dirty="0">
                            <a:latin typeface="Cambria Math" panose="02040503050406030204" pitchFamily="18" charset="0"/>
                            <a:cs typeface="Times New Roman" panose="02020603050405020304" pitchFamily="18" charset="0"/>
                          </a:rPr>
                          <m:t>𝑆</m:t>
                        </m:r>
                      </m:e>
                      <m:sub>
                        <m:r>
                          <a:rPr lang="es-ES" sz="1600" i="1" dirty="0">
                            <a:latin typeface="Cambria Math" panose="02040503050406030204" pitchFamily="18" charset="0"/>
                            <a:cs typeface="Times New Roman" panose="02020603050405020304" pitchFamily="18" charset="0"/>
                          </a:rPr>
                          <m:t>0</m:t>
                        </m:r>
                      </m:sub>
                    </m:sSub>
                    <m:r>
                      <a:rPr lang="es-ES" sz="1600" i="1" dirty="0">
                        <a:latin typeface="Cambria Math" panose="02040503050406030204" pitchFamily="18" charset="0"/>
                        <a:cs typeface="Times New Roman" panose="02020603050405020304" pitchFamily="18" charset="0"/>
                      </a:rPr>
                      <m:t>=</m:t>
                    </m:r>
                    <m:r>
                      <a:rPr lang="es-ES" sz="1600" i="1" dirty="0" err="1">
                        <a:latin typeface="Cambria Math" panose="02040503050406030204" pitchFamily="18" charset="0"/>
                        <a:cs typeface="Times New Roman" panose="02020603050405020304" pitchFamily="18" charset="0"/>
                      </a:rPr>
                      <m:t>𝜌</m:t>
                    </m:r>
                    <m:r>
                      <a:rPr lang="es-ES" sz="1600" i="1" dirty="0" err="1">
                        <a:latin typeface="Cambria Math" panose="02040503050406030204" pitchFamily="18" charset="0"/>
                        <a:cs typeface="Times New Roman" panose="02020603050405020304" pitchFamily="18" charset="0"/>
                      </a:rPr>
                      <m:t>+</m:t>
                    </m:r>
                    <m:r>
                      <a:rPr lang="es-ES" sz="1600" i="1" dirty="0" err="1">
                        <a:latin typeface="Cambria Math" panose="02040503050406030204" pitchFamily="18" charset="0"/>
                        <a:cs typeface="Times New Roman" panose="02020603050405020304" pitchFamily="18" charset="0"/>
                      </a:rPr>
                      <m:t>𝜀</m:t>
                    </m:r>
                  </m:oMath>
                </a14:m>
                <a:r>
                  <a:rPr lang="es-ES" sz="1600" dirty="0">
                    <a:latin typeface="Lucida Fax" panose="02060602050505020204" pitchFamily="18" charset="0"/>
                    <a:cs typeface="Times New Roman" panose="02020603050405020304" pitchFamily="18" charset="0"/>
                  </a:rPr>
                  <a:t>, y asumiendo que </a:t>
                </a:r>
                <a14:m>
                  <m:oMath xmlns:m="http://schemas.openxmlformats.org/officeDocument/2006/math">
                    <m:r>
                      <a:rPr lang="es-ES" sz="1600" i="1" dirty="0">
                        <a:latin typeface="Cambria Math" panose="02040503050406030204" pitchFamily="18" charset="0"/>
                        <a:cs typeface="Times New Roman" panose="02020603050405020304" pitchFamily="18" charset="0"/>
                      </a:rPr>
                      <m:t>𝜀</m:t>
                    </m:r>
                    <m:r>
                      <a:rPr lang="es-ES" sz="1600" i="1" dirty="0">
                        <a:latin typeface="Cambria Math" panose="02040503050406030204" pitchFamily="18" charset="0"/>
                        <a:cs typeface="Times New Roman" panose="02020603050405020304" pitchFamily="18" charset="0"/>
                      </a:rPr>
                      <m:t>/</m:t>
                    </m:r>
                    <m:r>
                      <a:rPr lang="es-ES" sz="1600" i="1" dirty="0">
                        <a:latin typeface="Cambria Math" panose="02040503050406030204" pitchFamily="18" charset="0"/>
                        <a:cs typeface="Times New Roman" panose="02020603050405020304" pitchFamily="18" charset="0"/>
                      </a:rPr>
                      <m:t>𝜌</m:t>
                    </m:r>
                  </m:oMath>
                </a14:m>
                <a:r>
                  <a:rPr lang="es-ES" sz="1600" dirty="0">
                    <a:latin typeface="Lucida Fax" panose="02060602050505020204" pitchFamily="18" charset="0"/>
                    <a:cs typeface="Times New Roman" panose="02020603050405020304" pitchFamily="18" charset="0"/>
                  </a:rPr>
                  <a:t> es muy pequeño comparado con uno, además el número inicial de infecciones </a:t>
                </a:r>
                <a14:m>
                  <m:oMath xmlns:m="http://schemas.openxmlformats.org/officeDocument/2006/math">
                    <m:sSub>
                      <m:sSubPr>
                        <m:ctrlPr>
                          <a:rPr lang="es-ES" sz="1600" i="1" dirty="0">
                            <a:latin typeface="Cambria Math" panose="02040503050406030204" pitchFamily="18" charset="0"/>
                            <a:cs typeface="Times New Roman" panose="02020603050405020304" pitchFamily="18" charset="0"/>
                          </a:rPr>
                        </m:ctrlPr>
                      </m:sSubPr>
                      <m:e>
                        <m:r>
                          <a:rPr lang="es-ES" sz="1600" i="1" dirty="0">
                            <a:latin typeface="Cambria Math" panose="02040503050406030204" pitchFamily="18" charset="0"/>
                            <a:cs typeface="Times New Roman" panose="02020603050405020304" pitchFamily="18" charset="0"/>
                          </a:rPr>
                          <m:t>𝐼</m:t>
                        </m:r>
                      </m:e>
                      <m:sub>
                        <m:r>
                          <a:rPr lang="es-ES" sz="1600" i="1" dirty="0">
                            <a:latin typeface="Cambria Math" panose="02040503050406030204" pitchFamily="18" charset="0"/>
                            <a:cs typeface="Times New Roman" panose="02020603050405020304" pitchFamily="18" charset="0"/>
                          </a:rPr>
                          <m:t>0</m:t>
                        </m:r>
                      </m:sub>
                    </m:sSub>
                  </m:oMath>
                </a14:m>
                <a:r>
                  <a:rPr lang="es-ES" sz="1600" dirty="0">
                    <a:latin typeface="Lucida Fax" panose="02060602050505020204" pitchFamily="18" charset="0"/>
                    <a:cs typeface="Times New Roman" panose="02020603050405020304" pitchFamily="18" charset="0"/>
                  </a:rPr>
                  <a:t>. Es muy pequeño. Entonces el número de individuos que finalmente contraerán la enfermedad es 2ε.</a:t>
                </a:r>
              </a:p>
              <a:p>
                <a:pPr lvl="1">
                  <a:spcBef>
                    <a:spcPct val="0"/>
                  </a:spcBef>
                </a:pPr>
                <a:endParaRPr lang="es-ES" sz="1600" dirty="0">
                  <a:latin typeface="Lucida Fax" panose="02060602050505020204" pitchFamily="18" charset="0"/>
                  <a:cs typeface="Times New Roman" panose="02020603050405020304" pitchFamily="18" charset="0"/>
                </a:endParaRPr>
              </a:p>
              <a:p>
                <a:pPr lvl="1">
                  <a:spcBef>
                    <a:spcPct val="0"/>
                  </a:spcBef>
                </a:pPr>
                <a:r>
                  <a:rPr lang="es-PE" dirty="0">
                    <a:latin typeface="Lucida Fax" panose="02060602050505020204" pitchFamily="18" charset="0"/>
                    <a:cs typeface="Arial" panose="020B0604020202020204" pitchFamily="34" charset="0"/>
                  </a:rPr>
                  <a:t>4.4 Puntos Críticos del Modelo SIR</a:t>
                </a:r>
              </a:p>
              <a:p>
                <a:pPr lvl="1">
                  <a:spcBef>
                    <a:spcPct val="0"/>
                  </a:spcBef>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𝑆</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𝛽</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𝑆</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                                     (1)</m:t>
                      </m:r>
                    </m:oMath>
                  </m:oMathPara>
                </a14:m>
                <a:endParaRPr lang="es-EC" sz="1600" dirty="0">
                  <a:latin typeface="Lucida Fax" panose="02060602050505020204" pitchFamily="18" charset="0"/>
                  <a:cs typeface="Arial" panose="020B0604020202020204" pitchFamily="34" charset="0"/>
                </a:endParaRPr>
              </a:p>
              <a:p>
                <a:pPr lvl="1">
                  <a:spcBef>
                    <a:spcPct val="0"/>
                  </a:spcBef>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𝐼</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𝛽</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𝑆</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𝛾</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                       (2)</m:t>
                      </m:r>
                    </m:oMath>
                  </m:oMathPara>
                </a14:m>
                <a:endParaRPr lang="es-EC" sz="1600" dirty="0">
                  <a:latin typeface="Lucida Fax" panose="02060602050505020204" pitchFamily="18" charset="0"/>
                  <a:cs typeface="Arial" panose="020B0604020202020204" pitchFamily="34" charset="0"/>
                </a:endParaRPr>
              </a:p>
              <a:p>
                <a:pPr lvl="1">
                  <a:spcBef>
                    <a:spcPct val="0"/>
                  </a:spcBef>
                </a:pPr>
                <a:endParaRPr lang="es-ES" sz="1600" dirty="0">
                  <a:latin typeface="Lucida Fax" panose="02060602050505020204" pitchFamily="18" charset="0"/>
                  <a:cs typeface="Arial" panose="020B0604020202020204" pitchFamily="34" charset="0"/>
                </a:endParaRPr>
              </a:p>
              <a:p>
                <a:pPr lvl="1">
                  <a:spcBef>
                    <a:spcPct val="0"/>
                  </a:spcBef>
                </a:pPr>
                <a:r>
                  <a:rPr lang="es-ES" sz="1600" dirty="0">
                    <a:latin typeface="Lucida Fax" panose="02060602050505020204" pitchFamily="18" charset="0"/>
                    <a:cs typeface="Arial" panose="020B0604020202020204" pitchFamily="34" charset="0"/>
                  </a:rPr>
                  <a:t>	Resolvemos el sistema haciendo </a:t>
                </a:r>
                <a14:m>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𝑆</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=0</m:t>
                    </m:r>
                  </m:oMath>
                </a14:m>
                <a:r>
                  <a:rPr lang="es-ES" sz="1600" dirty="0">
                    <a:latin typeface="Lucida Fax" panose="02060602050505020204" pitchFamily="18" charset="0"/>
                    <a:cs typeface="Arial" panose="020B0604020202020204" pitchFamily="34" charset="0"/>
                  </a:rPr>
                  <a:t>, </a:t>
                </a:r>
                <a14:m>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𝐼</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=0</m:t>
                    </m:r>
                  </m:oMath>
                </a14:m>
                <a:endParaRPr lang="es-ES" sz="1600" dirty="0">
                  <a:latin typeface="Lucida Fax" panose="02060602050505020204" pitchFamily="18" charset="0"/>
                  <a:cs typeface="Arial" panose="020B0604020202020204" pitchFamily="34" charset="0"/>
                </a:endParaRPr>
              </a:p>
              <a:p>
                <a:pPr lvl="1">
                  <a:spcBef>
                    <a:spcPct val="0"/>
                  </a:spcBef>
                </a:pPr>
                <a:r>
                  <a:rPr lang="es-ES" sz="1600" dirty="0">
                    <a:cs typeface="Arial" panose="020B0604020202020204" pitchFamily="34" charset="0"/>
                  </a:rPr>
                  <a:t>	</a:t>
                </a:r>
                <a14:m>
                  <m:oMath xmlns:m="http://schemas.openxmlformats.org/officeDocument/2006/math">
                    <m:sSub>
                      <m:sSubPr>
                        <m:ctrlPr>
                          <a:rPr lang="es-ES" sz="1600" b="1" i="1" dirty="0">
                            <a:latin typeface="Cambria Math" panose="02040503050406030204" pitchFamily="18" charset="0"/>
                            <a:cs typeface="Arial" panose="020B0604020202020204" pitchFamily="34" charset="0"/>
                          </a:rPr>
                        </m:ctrlPr>
                      </m:sSubPr>
                      <m:e>
                        <m:r>
                          <a:rPr lang="es-ES" sz="1600" b="1" i="1" dirty="0">
                            <a:latin typeface="Cambria Math" panose="02040503050406030204" pitchFamily="18" charset="0"/>
                            <a:cs typeface="Arial" panose="020B0604020202020204" pitchFamily="34" charset="0"/>
                          </a:rPr>
                          <m:t>𝑷</m:t>
                        </m:r>
                      </m:e>
                      <m:sub>
                        <m:r>
                          <a:rPr lang="es-ES" sz="1600" b="1" i="1" dirty="0">
                            <a:latin typeface="Cambria Math" panose="02040503050406030204" pitchFamily="18" charset="0"/>
                            <a:cs typeface="Arial" panose="020B0604020202020204" pitchFamily="34" charset="0"/>
                          </a:rPr>
                          <m:t>𝒄</m:t>
                        </m:r>
                      </m:sub>
                    </m:sSub>
                    <m:r>
                      <a:rPr lang="es-ES" sz="1600" b="1" i="1" dirty="0">
                        <a:latin typeface="Cambria Math" panose="02040503050406030204" pitchFamily="18" charset="0"/>
                        <a:cs typeface="Arial" panose="020B0604020202020204" pitchFamily="34" charset="0"/>
                      </a:rPr>
                      <m:t>(</m:t>
                    </m:r>
                    <m:r>
                      <a:rPr lang="es-ES" sz="1600" b="1" i="1" dirty="0">
                        <a:latin typeface="Cambria Math" panose="02040503050406030204" pitchFamily="18" charset="0"/>
                        <a:cs typeface="Arial" panose="020B0604020202020204" pitchFamily="34" charset="0"/>
                      </a:rPr>
                      <m:t>𝟎</m:t>
                    </m:r>
                    <m:r>
                      <a:rPr lang="es-ES" sz="1600" b="1" i="1" dirty="0">
                        <a:latin typeface="Cambria Math" panose="02040503050406030204" pitchFamily="18" charset="0"/>
                        <a:cs typeface="Arial" panose="020B0604020202020204" pitchFamily="34" charset="0"/>
                      </a:rPr>
                      <m:t>, </m:t>
                    </m:r>
                    <m:r>
                      <a:rPr lang="es-ES" sz="1600" b="1" i="1" dirty="0">
                        <a:latin typeface="Cambria Math" panose="02040503050406030204" pitchFamily="18" charset="0"/>
                        <a:cs typeface="Arial" panose="020B0604020202020204" pitchFamily="34" charset="0"/>
                      </a:rPr>
                      <m:t>𝟎</m:t>
                    </m:r>
                    <m:r>
                      <a:rPr lang="es-ES" sz="1600" i="1" dirty="0">
                        <a:latin typeface="Cambria Math" panose="02040503050406030204" pitchFamily="18" charset="0"/>
                        <a:cs typeface="Arial" panose="020B0604020202020204" pitchFamily="34" charset="0"/>
                      </a:rPr>
                      <m:t>)</m:t>
                    </m:r>
                  </m:oMath>
                </a14:m>
                <a:r>
                  <a:rPr lang="es-ES" sz="1600" dirty="0">
                    <a:latin typeface="Lucida Fax" panose="02060602050505020204" pitchFamily="18" charset="0"/>
                    <a:cs typeface="Arial" panose="020B0604020202020204" pitchFamily="34" charset="0"/>
                  </a:rPr>
                  <a:t>, </a:t>
                </a:r>
                <a14:m>
                  <m:oMath xmlns:m="http://schemas.openxmlformats.org/officeDocument/2006/math">
                    <m:sSub>
                      <m:sSubPr>
                        <m:ctrlPr>
                          <a:rPr lang="es-ES" sz="1600" b="1" i="1" dirty="0">
                            <a:latin typeface="Cambria Math" panose="02040503050406030204" pitchFamily="18" charset="0"/>
                            <a:cs typeface="Arial" panose="020B0604020202020204" pitchFamily="34" charset="0"/>
                          </a:rPr>
                        </m:ctrlPr>
                      </m:sSubPr>
                      <m:e>
                        <m:r>
                          <a:rPr lang="es-ES" sz="1600" b="1" i="1" dirty="0">
                            <a:latin typeface="Cambria Math" panose="02040503050406030204" pitchFamily="18" charset="0"/>
                            <a:cs typeface="Arial" panose="020B0604020202020204" pitchFamily="34" charset="0"/>
                          </a:rPr>
                          <m:t>𝑷</m:t>
                        </m:r>
                      </m:e>
                      <m:sub>
                        <m:r>
                          <a:rPr lang="es-ES" sz="1600" b="1" i="1" dirty="0">
                            <a:latin typeface="Cambria Math" panose="02040503050406030204" pitchFamily="18" charset="0"/>
                            <a:cs typeface="Arial" panose="020B0604020202020204" pitchFamily="34" charset="0"/>
                          </a:rPr>
                          <m:t>𝒄</m:t>
                        </m:r>
                      </m:sub>
                    </m:sSub>
                    <m:r>
                      <a:rPr lang="es-ES" sz="1600" b="1" i="1" dirty="0">
                        <a:latin typeface="Cambria Math" panose="02040503050406030204" pitchFamily="18" charset="0"/>
                        <a:cs typeface="Arial" panose="020B0604020202020204" pitchFamily="34" charset="0"/>
                      </a:rPr>
                      <m:t> (</m:t>
                    </m:r>
                    <m:f>
                      <m:fPr>
                        <m:ctrlPr>
                          <a:rPr lang="es-ES" sz="1600" b="1" i="1" dirty="0">
                            <a:latin typeface="Cambria Math" panose="02040503050406030204" pitchFamily="18" charset="0"/>
                            <a:cs typeface="Arial" panose="020B0604020202020204" pitchFamily="34" charset="0"/>
                          </a:rPr>
                        </m:ctrlPr>
                      </m:fPr>
                      <m:num>
                        <m:r>
                          <a:rPr lang="es-ES" sz="1600" b="1" i="1" dirty="0">
                            <a:latin typeface="Cambria Math" panose="02040503050406030204" pitchFamily="18" charset="0"/>
                            <a:cs typeface="Arial" panose="020B0604020202020204" pitchFamily="34" charset="0"/>
                          </a:rPr>
                          <m:t>𝜸</m:t>
                        </m:r>
                      </m:num>
                      <m:den>
                        <m:r>
                          <a:rPr lang="es-ES" sz="1600" b="1" i="1" dirty="0">
                            <a:latin typeface="Cambria Math" panose="02040503050406030204" pitchFamily="18" charset="0"/>
                            <a:cs typeface="Arial" panose="020B0604020202020204" pitchFamily="34" charset="0"/>
                          </a:rPr>
                          <m:t>𝜷</m:t>
                        </m:r>
                      </m:den>
                    </m:f>
                    <m:r>
                      <a:rPr lang="es-ES" sz="1600" b="1" i="1" dirty="0">
                        <a:latin typeface="Cambria Math" panose="02040503050406030204" pitchFamily="18" charset="0"/>
                        <a:cs typeface="Arial" panose="020B0604020202020204" pitchFamily="34" charset="0"/>
                      </a:rPr>
                      <m:t>, </m:t>
                    </m:r>
                    <m:r>
                      <a:rPr lang="es-ES" sz="1600" b="1" i="1" dirty="0">
                        <a:latin typeface="Cambria Math" panose="02040503050406030204" pitchFamily="18" charset="0"/>
                        <a:cs typeface="Arial" panose="020B0604020202020204" pitchFamily="34" charset="0"/>
                      </a:rPr>
                      <m:t>𝟎</m:t>
                    </m:r>
                  </m:oMath>
                </a14:m>
                <a:r>
                  <a:rPr lang="es-ES" sz="1600" b="1" dirty="0">
                    <a:latin typeface="Lucida Fax" panose="02060602050505020204" pitchFamily="18" charset="0"/>
                    <a:cs typeface="Arial" panose="020B0604020202020204" pitchFamily="34" charset="0"/>
                  </a:rPr>
                  <a:t>) </a:t>
                </a:r>
                <a:r>
                  <a:rPr lang="es-ES" sz="1600" dirty="0">
                    <a:latin typeface="Lucida Fax" panose="02060602050505020204" pitchFamily="18" charset="0"/>
                    <a:cs typeface="Arial" panose="020B0604020202020204" pitchFamily="34" charset="0"/>
                  </a:rPr>
                  <a:t>que son de la forma </a:t>
                </a:r>
                <a14:m>
                  <m:oMath xmlns:m="http://schemas.openxmlformats.org/officeDocument/2006/math">
                    <m:sSub>
                      <m:sSubPr>
                        <m:ctrlPr>
                          <a:rPr lang="es-ES" sz="1600" i="1" dirty="0">
                            <a:latin typeface="Cambria Math" panose="02040503050406030204" pitchFamily="18" charset="0"/>
                            <a:cs typeface="Arial" panose="020B0604020202020204" pitchFamily="34" charset="0"/>
                          </a:rPr>
                        </m:ctrlPr>
                      </m:sSubPr>
                      <m:e>
                        <m:r>
                          <a:rPr lang="es-ES" sz="1600" i="1" dirty="0">
                            <a:latin typeface="Cambria Math" panose="02040503050406030204" pitchFamily="18" charset="0"/>
                            <a:cs typeface="Arial" panose="020B0604020202020204" pitchFamily="34" charset="0"/>
                          </a:rPr>
                          <m:t>𝑃</m:t>
                        </m:r>
                      </m:e>
                      <m:sub>
                        <m:r>
                          <a:rPr lang="es-ES" sz="1600" i="1" dirty="0">
                            <a:latin typeface="Cambria Math" panose="02040503050406030204" pitchFamily="18" charset="0"/>
                            <a:cs typeface="Arial" panose="020B0604020202020204" pitchFamily="34" charset="0"/>
                          </a:rPr>
                          <m:t>𝑐</m:t>
                        </m:r>
                      </m:sub>
                    </m:sSub>
                    <m:r>
                      <a:rPr lang="es-ES" sz="1600" i="1" dirty="0">
                        <a:latin typeface="Cambria Math" panose="02040503050406030204" pitchFamily="18" charset="0"/>
                        <a:cs typeface="Arial" panose="020B0604020202020204" pitchFamily="34" charset="0"/>
                      </a:rPr>
                      <m:t>(</m:t>
                    </m:r>
                    <m:sSub>
                      <m:sSubPr>
                        <m:ctrlPr>
                          <a:rPr lang="es-ES" sz="1600" i="1" dirty="0">
                            <a:latin typeface="Cambria Math" panose="02040503050406030204" pitchFamily="18" charset="0"/>
                            <a:cs typeface="Arial" panose="020B0604020202020204" pitchFamily="34" charset="0"/>
                          </a:rPr>
                        </m:ctrlPr>
                      </m:sSubPr>
                      <m:e>
                        <m:r>
                          <a:rPr lang="es-ES" sz="1600" i="1" dirty="0">
                            <a:latin typeface="Cambria Math" panose="02040503050406030204" pitchFamily="18" charset="0"/>
                            <a:cs typeface="Arial" panose="020B0604020202020204" pitchFamily="34" charset="0"/>
                          </a:rPr>
                          <m:t>𝑆</m:t>
                        </m:r>
                      </m:e>
                      <m:sub>
                        <m:r>
                          <a:rPr lang="es-ES" sz="1600" i="1" dirty="0">
                            <a:latin typeface="Cambria Math" panose="02040503050406030204" pitchFamily="18" charset="0"/>
                            <a:cs typeface="Arial" panose="020B0604020202020204" pitchFamily="34" charset="0"/>
                          </a:rPr>
                          <m:t>𝑐</m:t>
                        </m:r>
                      </m:sub>
                    </m:sSub>
                    <m:r>
                      <a:rPr lang="es-ES" sz="1600" i="1" dirty="0">
                        <a:latin typeface="Cambria Math" panose="02040503050406030204" pitchFamily="18" charset="0"/>
                        <a:cs typeface="Arial" panose="020B0604020202020204" pitchFamily="34" charset="0"/>
                      </a:rPr>
                      <m:t>,0)</m:t>
                    </m:r>
                  </m:oMath>
                </a14:m>
                <a:endParaRPr lang="es-ES" sz="1600" dirty="0">
                  <a:latin typeface="Lucida Fax" panose="02060602050505020204" pitchFamily="18" charset="0"/>
                  <a:cs typeface="Arial" panose="020B0604020202020204" pitchFamily="34" charset="0"/>
                </a:endParaRPr>
              </a:p>
              <a:p>
                <a:pPr lvl="1">
                  <a:spcBef>
                    <a:spcPct val="0"/>
                  </a:spcBef>
                </a:pPr>
                <a:endParaRPr lang="es-EC" sz="1600" dirty="0">
                  <a:latin typeface="Lucida Fax" panose="02060602050505020204" pitchFamily="18"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911365" y="1"/>
                <a:ext cx="11280639" cy="6945043"/>
              </a:xfrm>
              <a:prstGeom prst="rect">
                <a:avLst/>
              </a:prstGeom>
              <a:blipFill>
                <a:blip r:embed="rId2"/>
                <a:stretch>
                  <a:fillRect l="-865" t="-263"/>
                </a:stretch>
              </a:blipFill>
            </p:spPr>
            <p:txBody>
              <a:bodyPr/>
              <a:lstStyle/>
              <a:p>
                <a:r>
                  <a:rPr lang="es-EC">
                    <a:noFill/>
                  </a:rPr>
                  <a:t> </a:t>
                </a:r>
              </a:p>
            </p:txBody>
          </p:sp>
        </mc:Fallback>
      </mc:AlternateContent>
      <p:sp>
        <p:nvSpPr>
          <p:cNvPr id="10" name="Rectangle 4">
            <a:extLst>
              <a:ext uri="{FF2B5EF4-FFF2-40B4-BE49-F238E27FC236}">
                <a16:creationId xmlns:a16="http://schemas.microsoft.com/office/drawing/2014/main" id="{E182FB81-5B61-4A19-849C-9E24591071B9}"/>
              </a:ext>
            </a:extLst>
          </p:cNvPr>
          <p:cNvSpPr>
            <a:spLocks noChangeArrowheads="1"/>
          </p:cNvSpPr>
          <p:nvPr/>
        </p:nvSpPr>
        <p:spPr bwMode="auto">
          <a:xfrm>
            <a:off x="1" y="4393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s-PE" altLang="es-EC" dirty="0"/>
          </a:p>
        </p:txBody>
      </p:sp>
      <p:sp>
        <p:nvSpPr>
          <p:cNvPr id="2" name="Marcador de número de diapositiva 1">
            <a:extLst>
              <a:ext uri="{FF2B5EF4-FFF2-40B4-BE49-F238E27FC236}">
                <a16:creationId xmlns:a16="http://schemas.microsoft.com/office/drawing/2014/main" id="{20EFCDAF-AF56-43D4-9A84-F82C0F4649C3}"/>
              </a:ext>
            </a:extLst>
          </p:cNvPr>
          <p:cNvSpPr>
            <a:spLocks noGrp="1"/>
          </p:cNvSpPr>
          <p:nvPr>
            <p:ph type="sldNum" sz="quarter" idx="12"/>
          </p:nvPr>
        </p:nvSpPr>
        <p:spPr/>
        <p:txBody>
          <a:bodyPr/>
          <a:lstStyle/>
          <a:p>
            <a:fld id="{B072B434-88E2-4898-9587-F071503C6A79}" type="slidenum">
              <a:rPr lang="es-EC" smtClean="0"/>
              <a:t>14</a:t>
            </a:fld>
            <a:endParaRPr lang="es-EC"/>
          </a:p>
        </p:txBody>
      </p:sp>
    </p:spTree>
    <p:extLst>
      <p:ext uri="{BB962C8B-B14F-4D97-AF65-F5344CB8AC3E}">
        <p14:creationId xmlns:p14="http://schemas.microsoft.com/office/powerpoint/2010/main" val="110943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1057676" y="228603"/>
                <a:ext cx="10984089" cy="6598473"/>
              </a:xfrm>
              <a:prstGeom prst="rect">
                <a:avLst/>
              </a:prstGeom>
              <a:noFill/>
            </p:spPr>
            <p:txBody>
              <a:bodyPr wrap="square">
                <a:spAutoFit/>
              </a:bodyPr>
              <a:lstStyle/>
              <a:p>
                <a:pPr>
                  <a:lnSpc>
                    <a:spcPct val="120000"/>
                  </a:lnSpc>
                  <a:spcBef>
                    <a:spcPct val="0"/>
                  </a:spcBef>
                </a:pPr>
                <a:r>
                  <a:rPr lang="es-EC" sz="2400" dirty="0">
                    <a:latin typeface="Lucida Fax" panose="02060602050505020204" pitchFamily="18" charset="0"/>
                    <a:cs typeface="Arial" panose="020B0604020202020204" pitchFamily="34" charset="0"/>
                  </a:rPr>
                  <a:t>4.</a:t>
                </a:r>
                <a:r>
                  <a:rPr lang="es-EC" sz="2400" b="1" dirty="0">
                    <a:latin typeface="Lucida Fax" panose="02060602050505020204" pitchFamily="18" charset="0"/>
                    <a:cs typeface="Arial" panose="020B0604020202020204" pitchFamily="34" charset="0"/>
                  </a:rPr>
                  <a:t> </a:t>
                </a:r>
                <a:r>
                  <a:rPr lang="es-PE" sz="2400" dirty="0">
                    <a:latin typeface="Lucida Fax" panose="02060602050505020204" pitchFamily="18" charset="0"/>
                    <a:cs typeface="Arial" panose="020B0604020202020204" pitchFamily="34" charset="0"/>
                  </a:rPr>
                  <a:t>Estudio Analítico del Modelo SIR.</a:t>
                </a:r>
                <a:endParaRPr lang="es-EC" sz="1600" dirty="0">
                  <a:latin typeface="Lucida Fax" panose="02060602050505020204" pitchFamily="18" charset="0"/>
                  <a:cs typeface="Arial" panose="020B0604020202020204" pitchFamily="34" charset="0"/>
                </a:endParaRPr>
              </a:p>
              <a:p>
                <a:pPr lvl="1">
                  <a:spcBef>
                    <a:spcPct val="0"/>
                  </a:spcBef>
                </a:pPr>
                <a:r>
                  <a:rPr lang="es-EC" dirty="0">
                    <a:latin typeface="Lucida Fax" panose="02060602050505020204" pitchFamily="18" charset="0"/>
                    <a:cs typeface="Arial" panose="020B0604020202020204" pitchFamily="34" charset="0"/>
                  </a:rPr>
                  <a:t>4.5 Estabilidad de Puntos  críticos del Modelo SIR</a:t>
                </a:r>
              </a:p>
              <a:p>
                <a:pPr>
                  <a:lnSpc>
                    <a:spcPct val="120000"/>
                  </a:lnSpc>
                  <a:spcBef>
                    <a:spcPct val="0"/>
                  </a:spcBef>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a:latin typeface="Lucida Fax" panose="02060602050505020204" pitchFamily="18" charset="0"/>
                    <a:ea typeface="Times New Roman" panose="02020603050405020304" pitchFamily="18" charset="0"/>
                    <a:cs typeface="Times New Roman" panose="02020603050405020304" pitchFamily="18" charset="0"/>
                  </a:rPr>
                  <a:t>Aplicaremos </a:t>
                </a:r>
                <a:r>
                  <a:rPr lang="es-ES" sz="1600" i="1" dirty="0">
                    <a:latin typeface="Lucida Fax" panose="02060602050505020204" pitchFamily="18" charset="0"/>
                    <a:ea typeface="Times New Roman" panose="02020603050405020304" pitchFamily="18" charset="0"/>
                    <a:cs typeface="Times New Roman" panose="02020603050405020304" pitchFamily="18" charset="0"/>
                  </a:rPr>
                  <a:t>3.3.11</a:t>
                </a:r>
                <a:r>
                  <a:rPr lang="es-ES" sz="1600" dirty="0">
                    <a:latin typeface="Lucida Fax" panose="02060602050505020204" pitchFamily="18" charset="0"/>
                    <a:ea typeface="Times New Roman" panose="02020603050405020304" pitchFamily="18" charset="0"/>
                    <a:cs typeface="Times New Roman" panose="02020603050405020304" pitchFamily="18" charset="0"/>
                  </a:rPr>
                  <a:t> y </a:t>
                </a:r>
                <a:r>
                  <a:rPr lang="es-ES" sz="1600" i="1" dirty="0">
                    <a:latin typeface="Lucida Fax" panose="02060602050505020204" pitchFamily="18" charset="0"/>
                    <a:ea typeface="Times New Roman" panose="02020603050405020304" pitchFamily="18" charset="0"/>
                    <a:cs typeface="Times New Roman" panose="02020603050405020304" pitchFamily="18" charset="0"/>
                  </a:rPr>
                  <a:t>3.3.12 </a:t>
                </a:r>
                <a:r>
                  <a:rPr lang="es-ES" sz="1600" u="sng" dirty="0">
                    <a:latin typeface="Lucida Fax" panose="02060602050505020204" pitchFamily="18" charset="0"/>
                    <a:ea typeface="Times New Roman" panose="02020603050405020304" pitchFamily="18" charset="0"/>
                    <a:cs typeface="Times New Roman" panose="02020603050405020304" pitchFamily="18" charset="0"/>
                  </a:rPr>
                  <a:t>Teorema de estabilidad de sistemas no lineales</a:t>
                </a:r>
                <a:r>
                  <a:rPr lang="es-ES" sz="1600" dirty="0">
                    <a:latin typeface="Lucida Fax" panose="02060602050505020204" pitchFamily="18" charset="0"/>
                    <a:ea typeface="Times New Roman" panose="02020603050405020304" pitchFamily="18" charset="0"/>
                    <a:cs typeface="Times New Roman" panose="02020603050405020304" pitchFamily="18" charset="0"/>
                  </a:rPr>
                  <a:t> y </a:t>
                </a:r>
                <a:r>
                  <a:rPr lang="es-ES" sz="1600" u="sng" dirty="0">
                    <a:latin typeface="Lucida Fax" panose="02060602050505020204" pitchFamily="18" charset="0"/>
                    <a:ea typeface="Times New Roman" panose="02020603050405020304" pitchFamily="18" charset="0"/>
                    <a:cs typeface="Times New Roman" panose="02020603050405020304" pitchFamily="18" charset="0"/>
                  </a:rPr>
                  <a:t>Teorema de Liapunov</a:t>
                </a:r>
                <a:endParaRPr lang="es-ES" sz="1600" dirty="0">
                  <a:latin typeface="Lucida Fax" panose="02060602050505020204" pitchFamily="18" charset="0"/>
                  <a:ea typeface="Times New Roman" panose="02020603050405020304" pitchFamily="18" charset="0"/>
                  <a:cs typeface="Times New Roman" panose="02020603050405020304" pitchFamily="18" charset="0"/>
                </a:endParaRPr>
              </a:p>
              <a:p>
                <a:pPr algn="ctr">
                  <a:lnSpc>
                    <a:spcPct val="120000"/>
                  </a:lnSpc>
                  <a:spcBef>
                    <a:spcPct val="0"/>
                  </a:spcBef>
                </a:pPr>
                <a:r>
                  <a:rPr lang="es-E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a:t> </a:t>
                </a:r>
                <a14:m>
                  <m:oMath xmlns:m="http://schemas.openxmlformats.org/officeDocument/2006/math">
                    <m:eqArr>
                      <m:eqArrPr>
                        <m:ctrlPr>
                          <a:rPr lang="es-EC" sz="1600" i="1">
                            <a:latin typeface="Cambria Math" panose="02040503050406030204" pitchFamily="18" charset="0"/>
                          </a:rPr>
                        </m:ctrlPr>
                      </m:eqArrPr>
                      <m:e>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𝑆</m:t>
                        </m:r>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600" i="1">
                            <a:latin typeface="Cambria Math" panose="02040503050406030204" pitchFamily="18" charset="0"/>
                            <a:ea typeface="Calibri" panose="020F0502020204030204" pitchFamily="34" charset="0"/>
                            <a:cs typeface="Times New Roman" panose="02020603050405020304" pitchFamily="18" charset="0"/>
                          </a:rPr>
                          <m:t>         </m:t>
                        </m:r>
                      </m:e>
                      <m:e>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𝐼</m:t>
                        </m:r>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600" i="1">
                            <a:latin typeface="Cambria Math" panose="02040503050406030204" pitchFamily="18" charset="0"/>
                            <a:ea typeface="Calibri" panose="020F0502020204030204" pitchFamily="34" charset="0"/>
                            <a:cs typeface="Times New Roman" panose="02020603050405020304" pitchFamily="18" charset="0"/>
                          </a:rPr>
                          <m:t>           </m:t>
                        </m:r>
                      </m:e>
                    </m:eqArr>
                  </m:oMath>
                </a14:m>
                <a:r>
                  <a:rPr lang="es-ES" sz="1600" dirty="0">
                    <a:latin typeface="Times New Roman" panose="02020603050405020304" pitchFamily="18" charset="0"/>
                    <a:ea typeface="Times New Roman" panose="02020603050405020304" pitchFamily="18" charset="0"/>
                    <a:cs typeface="Times New Roman" panose="02020603050405020304" pitchFamily="18" charset="0"/>
                  </a:rPr>
                  <a:t>                               (20)</a:t>
                </a:r>
              </a:p>
              <a:p>
                <a:pPr algn="ctr">
                  <a:lnSpc>
                    <a:spcPct val="120000"/>
                  </a:lnSpc>
                  <a:spcBef>
                    <a:spcPct val="0"/>
                  </a:spcBef>
                </a:pPr>
                <a:endParaRPr lang="es-EC" sz="1400" i="1" dirty="0">
                  <a:latin typeface="Cambria Math" panose="02040503050406030204" pitchFamily="18" charset="0"/>
                </a:endParaRPr>
              </a:p>
              <a:p>
                <a:pPr>
                  <a:lnSpc>
                    <a:spcPct val="120000"/>
                  </a:lnSpc>
                  <a:spcBef>
                    <a:spcPct val="0"/>
                  </a:spcBef>
                </a:pPr>
                <a:r>
                  <a:rPr lang="es-EC" sz="1400" i="1" dirty="0">
                    <a:latin typeface="Cambria Math" panose="02040503050406030204" pitchFamily="18" charset="0"/>
                  </a:rPr>
                  <a:t>										</a:t>
                </a:r>
                <a14:m>
                  <m:oMath xmlns:m="http://schemas.openxmlformats.org/officeDocument/2006/math">
                    <m:sSup>
                      <m:sSupPr>
                        <m:ctrlPr>
                          <a:rPr lang="es-EC" sz="1400" i="1">
                            <a:latin typeface="Cambria Math" panose="02040503050406030204" pitchFamily="18" charset="0"/>
                          </a:rPr>
                        </m:ctrlPr>
                      </m:sSupPr>
                      <m:e>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𝑆</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𝐼</m:t>
                                  </m:r>
                                </m:e>
                              </m:mr>
                            </m:m>
                          </m:e>
                        </m:d>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𝐴</m:t>
                    </m:r>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𝐿</m:t>
                    </m:r>
                    <m:d>
                      <m:dPr>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es-ES" sz="1400" dirty="0">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20000"/>
                  </a:lnSpc>
                  <a:spcBef>
                    <a:spcPct val="0"/>
                  </a:spcBef>
                </a:pPr>
                <a:r>
                  <a:rPr lang="es-ES" sz="1400" dirty="0">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20000"/>
                  </a:lnSpc>
                  <a:spcBef>
                    <a:spcPct val="0"/>
                  </a:spcBef>
                </a:pPr>
                <a:r>
                  <a:rPr lang="es-ES" sz="1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s-EC" sz="1400" i="1">
                            <a:latin typeface="Cambria Math" panose="02040503050406030204" pitchFamily="18" charset="0"/>
                          </a:rPr>
                        </m:ctrlPr>
                      </m:sSupPr>
                      <m:e>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𝑆</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𝐼</m:t>
                                  </m:r>
                                </m:e>
                              </m:mr>
                            </m:m>
                          </m:e>
                        </m:d>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400" i="1">
                            <a:latin typeface="Cambria Math" panose="02040503050406030204" pitchFamily="18" charset="0"/>
                            <a:ea typeface="Times New Roman" panose="02020603050405020304" pitchFamily="18" charset="0"/>
                          </a:rPr>
                        </m:ctrlPr>
                      </m:dPr>
                      <m:e>
                        <m:m>
                          <m:mPr>
                            <m:mcs>
                              <m:mc>
                                <m:mcPr>
                                  <m:count m:val="2"/>
                                  <m:mcJc m:val="center"/>
                                </m:mcPr>
                              </m:mc>
                            </m:mcs>
                            <m:ctrlPr>
                              <a:rPr lang="es-EC" sz="1400" i="1">
                                <a:latin typeface="Cambria Math" panose="02040503050406030204" pitchFamily="18" charset="0"/>
                                <a:ea typeface="Times New Roman" panose="02020603050405020304" pitchFamily="18" charset="0"/>
                              </a:rPr>
                            </m:ctrlPr>
                          </m:mPr>
                          <m:mr>
                            <m:e>
                              <m:r>
                                <a:rPr lang="es-PE" sz="1400" i="1">
                                  <a:latin typeface="Cambria Math" panose="02040503050406030204" pitchFamily="18" charset="0"/>
                                  <a:ea typeface="Calibri" panose="020F0502020204030204" pitchFamily="34" charset="0"/>
                                  <a:cs typeface="Cambria Math" panose="02040503050406030204" pitchFamily="18" charset="0"/>
                                </a:rPr>
                                <m:t>−</m:t>
                              </m:r>
                              <m:r>
                                <a:rPr lang="es-PE" sz="1400" i="1">
                                  <a:latin typeface="Cambria Math" panose="02040503050406030204" pitchFamily="18" charset="0"/>
                                  <a:ea typeface="Calibri" panose="020F0502020204030204" pitchFamily="34" charset="0"/>
                                  <a:cs typeface="Cambria Math" panose="02040503050406030204" pitchFamily="18" charset="0"/>
                                </a:rPr>
                                <m:t>𝛽</m:t>
                              </m:r>
                              <m:r>
                                <a:rPr lang="es-PE" sz="14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e>
                            <m:e>
                              <m:r>
                                <a:rPr lang="es-ES"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Cambria Math" panose="02040503050406030204" pitchFamily="18" charset="0"/>
                                </a:rPr>
                                <m:t>𝛽</m:t>
                              </m:r>
                              <m:r>
                                <a:rPr lang="es-PE" sz="14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e>
                          </m:mr>
                          <m:mr>
                            <m:e>
                              <m:r>
                                <a:rPr lang="es-PE" sz="1400" i="1">
                                  <a:latin typeface="Cambria Math" panose="02040503050406030204" pitchFamily="18" charset="0"/>
                                  <a:ea typeface="Calibri" panose="020F0502020204030204" pitchFamily="34" charset="0"/>
                                  <a:cs typeface="Cambria Math" panose="02040503050406030204" pitchFamily="18" charset="0"/>
                                </a:rPr>
                                <m:t>   </m:t>
                              </m:r>
                              <m:r>
                                <a:rPr lang="es-PE" sz="1400" i="1">
                                  <a:latin typeface="Cambria Math" panose="02040503050406030204" pitchFamily="18" charset="0"/>
                                  <a:ea typeface="Calibri" panose="020F0502020204030204" pitchFamily="34" charset="0"/>
                                  <a:cs typeface="Cambria Math" panose="02040503050406030204" pitchFamily="18" charset="0"/>
                                </a:rPr>
                                <m:t>𝛽</m:t>
                              </m:r>
                              <m:r>
                                <a:rPr lang="es-PE" sz="14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e>
                            <m:e>
                              <m:r>
                                <a:rPr lang="es-PE" sz="1400" i="1">
                                  <a:latin typeface="Cambria Math" panose="02040503050406030204" pitchFamily="18" charset="0"/>
                                  <a:ea typeface="Calibri" panose="020F0502020204030204" pitchFamily="34" charset="0"/>
                                  <a:cs typeface="Cambria Math" panose="02040503050406030204" pitchFamily="18" charset="0"/>
                                </a:rPr>
                                <m:t>𝛽</m:t>
                              </m:r>
                              <m:r>
                                <a:rPr lang="es-PE" sz="14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400" i="1">
                                  <a:latin typeface="Cambria Math" panose="02040503050406030204" pitchFamily="18" charset="0"/>
                                  <a:ea typeface="Calibri" panose="020F0502020204030204" pitchFamily="34" charset="0"/>
                                  <a:cs typeface="Cambria Math" panose="02040503050406030204" pitchFamily="18" charset="0"/>
                                </a:rPr>
                                <m:t>−</m:t>
                              </m:r>
                              <m:r>
                                <a:rPr lang="es-PE" sz="1400" i="1">
                                  <a:latin typeface="Cambria Math" panose="02040503050406030204" pitchFamily="18" charset="0"/>
                                  <a:ea typeface="Calibri" panose="020F0502020204030204" pitchFamily="34" charset="0"/>
                                  <a:cs typeface="Cambria Math" panose="02040503050406030204" pitchFamily="18" charset="0"/>
                                </a:rPr>
                                <m:t>𝛾</m:t>
                              </m:r>
                            </m:e>
                          </m:mr>
                        </m:m>
                      </m:e>
                    </m:d>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s-PE" sz="1400" i="1">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oMath>
                </a14:m>
                <a:endParaRPr lang="es-ES" sz="1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Bef>
                    <a:spcPct val="0"/>
                  </a:spcBef>
                </a:pPr>
                <a:endParaRPr lang="es-ES"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ct val="0"/>
                  </a:spcBef>
                </a:pPr>
                <a:r>
                  <a:rPr lang="es-PE" sz="1600" dirty="0">
                    <a:latin typeface="Lucida Fax" panose="02060602050505020204" pitchFamily="18" charset="0"/>
                    <a:ea typeface="Times New Roman" panose="02020603050405020304" pitchFamily="18" charset="0"/>
                  </a:rPr>
                  <a:t>Verifiquemos que se cumplan las hipótesis necesarias,  </a:t>
                </a:r>
                <a14:m>
                  <m:oMath xmlns:m="http://schemas.openxmlformats.org/officeDocument/2006/math">
                    <m:func>
                      <m:funcPr>
                        <m:ctrlPr>
                          <a:rPr lang="es-EC" sz="1600" i="1">
                            <a:latin typeface="Cambria Math" panose="02040503050406030204" pitchFamily="18" charset="0"/>
                            <a:ea typeface="Times New Roman" panose="02020603050405020304" pitchFamily="18" charset="0"/>
                          </a:rPr>
                        </m:ctrlPr>
                      </m:funcPr>
                      <m:fName>
                        <m:limLow>
                          <m:limLowPr>
                            <m:ctrlPr>
                              <a:rPr lang="es-EC" sz="1600" i="1">
                                <a:latin typeface="Cambria Math" panose="02040503050406030204" pitchFamily="18" charset="0"/>
                                <a:ea typeface="Times New Roman" panose="02020603050405020304" pitchFamily="18" charset="0"/>
                              </a:rPr>
                            </m:ctrlPr>
                          </m:limLowPr>
                          <m:e>
                            <m:r>
                              <m:rPr>
                                <m:sty m:val="p"/>
                              </m:rPr>
                              <a:rPr lang="es-PE" sz="1600">
                                <a:latin typeface="Cambria Math" panose="02040503050406030204" pitchFamily="18" charset="0"/>
                                <a:ea typeface="Calibri" panose="020F0502020204030204" pitchFamily="34" charset="0"/>
                                <a:cs typeface="Times New Roman" panose="02020603050405020304" pitchFamily="18" charset="0"/>
                              </a:rPr>
                              <m:t>lim</m:t>
                            </m:r>
                          </m:e>
                          <m:lim>
                            <m:sSub>
                              <m:sSubPr>
                                <m:ctrlPr>
                                  <a:rPr lang="es-EC" sz="1600" i="1">
                                    <a:latin typeface="Cambria Math" panose="02040503050406030204" pitchFamily="18" charset="0"/>
                                    <a:ea typeface="Times New Roman" panose="02020603050405020304" pitchFamily="18" charset="0"/>
                                  </a:rPr>
                                </m:ctrlPr>
                              </m:sSubPr>
                              <m:e>
                                <m:d>
                                  <m:dPr>
                                    <m:begChr m:val="‖"/>
                                    <m:endChr m:val="‖"/>
                                    <m:ctrlPr>
                                      <a:rPr lang="es-EC" sz="1600" i="1">
                                        <a:latin typeface="Cambria Math" panose="02040503050406030204" pitchFamily="18" charset="0"/>
                                        <a:ea typeface="Times New Roman" panose="02020603050405020304" pitchFamily="18" charset="0"/>
                                      </a:rPr>
                                    </m:ctrlPr>
                                  </m:dPr>
                                  <m:e>
                                    <m:sSup>
                                      <m:sSupPr>
                                        <m:ctrlPr>
                                          <a:rPr lang="es-EC" sz="1600" i="1">
                                            <a:latin typeface="Cambria Math" panose="02040503050406030204" pitchFamily="18" charset="0"/>
                                            <a:ea typeface="Times New Roman" panose="02020603050405020304" pitchFamily="18" charset="0"/>
                                          </a:rPr>
                                        </m:ctrlPr>
                                      </m:sSup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e>
                                      <m:sup>
                                        <m:r>
                                          <a:rPr lang="es-PE" sz="1600" i="1">
                                            <a:latin typeface="Cambria Math" panose="02040503050406030204" pitchFamily="18" charset="0"/>
                                            <a:ea typeface="Times New Roman" panose="02020603050405020304" pitchFamily="18" charset="0"/>
                                            <a:cs typeface="Times New Roman" panose="02020603050405020304" pitchFamily="18" charset="0"/>
                                          </a:rPr>
                                          <m:t>∗</m:t>
                                        </m:r>
                                      </m:sup>
                                    </m:sSup>
                                    <m:r>
                                      <a:rPr lang="es-PE" sz="1600"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sz="1600" i="1">
                                            <a:latin typeface="Cambria Math" panose="02040503050406030204" pitchFamily="18" charset="0"/>
                                            <a:ea typeface="Times New Roman" panose="02020603050405020304" pitchFamily="18" charset="0"/>
                                          </a:rPr>
                                        </m:ctrlPr>
                                      </m:sSupPr>
                                      <m:e>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e>
                                      <m:sup>
                                        <m:r>
                                          <a:rPr lang="es-PE" sz="1600" i="1">
                                            <a:latin typeface="Cambria Math" panose="02040503050406030204" pitchFamily="18" charset="0"/>
                                            <a:ea typeface="Times New Roman" panose="02020603050405020304" pitchFamily="18" charset="0"/>
                                            <a:cs typeface="Times New Roman" panose="02020603050405020304" pitchFamily="18" charset="0"/>
                                          </a:rPr>
                                          <m:t>∗</m:t>
                                        </m:r>
                                      </m:sup>
                                    </m:sSup>
                                  </m:e>
                                </m:d>
                              </m:e>
                              <m: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sub>
                            </m:sSub>
                          </m:lim>
                        </m:limLow>
                      </m:fName>
                      <m:e>
                        <m:f>
                          <m:fPr>
                            <m:ctrlPr>
                              <a:rPr lang="es-EC" sz="1600" i="1">
                                <a:latin typeface="Cambria Math" panose="02040503050406030204" pitchFamily="18" charset="0"/>
                                <a:ea typeface="Times New Roman" panose="02020603050405020304" pitchFamily="18" charset="0"/>
                              </a:rPr>
                            </m:ctrlPr>
                          </m:fPr>
                          <m:num>
                            <m:d>
                              <m:dPr>
                                <m:begChr m:val="‖"/>
                                <m:endChr m:val="‖"/>
                                <m:ctrlPr>
                                  <a:rPr lang="es-EC" sz="1600" i="1">
                                    <a:latin typeface="Cambria Math" panose="02040503050406030204" pitchFamily="18" charset="0"/>
                                    <a:ea typeface="Times New Roman" panose="02020603050405020304" pitchFamily="18" charset="0"/>
                                  </a:rPr>
                                </m:ctrlPr>
                              </m:dPr>
                              <m:e>
                                <m:r>
                                  <a:rPr lang="es-PE" sz="1600" i="1">
                                    <a:latin typeface="Cambria Math" panose="02040503050406030204" pitchFamily="18" charset="0"/>
                                    <a:ea typeface="Times New Roman" panose="02020603050405020304" pitchFamily="18" charset="0"/>
                                    <a:cs typeface="Times New Roman" panose="02020603050405020304" pitchFamily="18" charset="0"/>
                                  </a:rPr>
                                  <m:t>𝐿</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  </m:t>
                                </m:r>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Times New Roman" panose="02020603050405020304" pitchFamily="18" charset="0"/>
                                    <a:cs typeface="Times New Roman" panose="02020603050405020304" pitchFamily="18" charset="0"/>
                                  </a:rPr>
                                  <m:t>)</m:t>
                                </m:r>
                              </m:e>
                            </m:d>
                          </m:num>
                          <m:den>
                            <m:d>
                              <m:dPr>
                                <m:begChr m:val="‖"/>
                                <m:endChr m:val="‖"/>
                                <m:ctrlPr>
                                  <a:rPr lang="es-EC" sz="1600" i="1">
                                    <a:latin typeface="Cambria Math" panose="02040503050406030204" pitchFamily="18" charset="0"/>
                                    <a:ea typeface="Times New Roman" panose="02020603050405020304" pitchFamily="18" charset="0"/>
                                  </a:rPr>
                                </m:ctrlPr>
                              </m:dPr>
                              <m:e>
                                <m:r>
                                  <a:rPr lang="es-PE" sz="1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  </m:t>
                                </m:r>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Times New Roman" panose="02020603050405020304" pitchFamily="18" charset="0"/>
                                    <a:cs typeface="Times New Roman" panose="02020603050405020304" pitchFamily="18" charset="0"/>
                                  </a:rPr>
                                  <m:t>)</m:t>
                                </m:r>
                              </m:e>
                            </m:d>
                          </m:den>
                        </m:f>
                      </m:e>
                    </m:func>
                    <m:r>
                      <a:rPr lang="es-PE" sz="1600" i="1">
                        <a:latin typeface="Cambria Math" panose="02040503050406030204" pitchFamily="18" charset="0"/>
                        <a:ea typeface="Times New Roman" panose="02020603050405020304" pitchFamily="18" charset="0"/>
                        <a:cs typeface="Times New Roman" panose="02020603050405020304" pitchFamily="18" charset="0"/>
                      </a:rPr>
                      <m:t>=0</m:t>
                    </m:r>
                    <m:r>
                      <a:rPr lang="es-ES" sz="1600" i="1">
                        <a:latin typeface="Cambria Math" panose="02040503050406030204" pitchFamily="18" charset="0"/>
                        <a:ea typeface="Times New Roman" panose="02020603050405020304" pitchFamily="18" charset="0"/>
                        <a:cs typeface="Times New Roman" panose="02020603050405020304" pitchFamily="18" charset="0"/>
                      </a:rPr>
                      <m:t>                     (22)</m:t>
                    </m:r>
                  </m:oMath>
                </a14:m>
                <a:endParaRPr lang="es-ES" sz="1600" dirty="0">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func>
                        <m:funcPr>
                          <m:ctrlPr>
                            <a:rPr lang="es-EC" sz="1400" i="1">
                              <a:latin typeface="Cambria Math" panose="02040503050406030204" pitchFamily="18" charset="0"/>
                              <a:ea typeface="Times New Roman" panose="02020603050405020304" pitchFamily="18" charset="0"/>
                            </a:rPr>
                          </m:ctrlPr>
                        </m:funcPr>
                        <m:fName>
                          <m:limLow>
                            <m:limLowPr>
                              <m:ctrlPr>
                                <a:rPr lang="es-EC" sz="1400" i="1">
                                  <a:latin typeface="Cambria Math" panose="02040503050406030204" pitchFamily="18" charset="0"/>
                                  <a:ea typeface="Times New Roman" panose="02020603050405020304" pitchFamily="18" charset="0"/>
                                </a:rPr>
                              </m:ctrlPr>
                            </m:limLowPr>
                            <m:e>
                              <m:r>
                                <m:rPr>
                                  <m:sty m:val="p"/>
                                </m:rPr>
                                <a:rPr lang="es-PE" sz="1400">
                                  <a:latin typeface="Cambria Math" panose="02040503050406030204" pitchFamily="18" charset="0"/>
                                  <a:ea typeface="Calibri" panose="020F0502020204030204" pitchFamily="34" charset="0"/>
                                  <a:cs typeface="Times New Roman" panose="02020603050405020304" pitchFamily="18" charset="0"/>
                                </a:rPr>
                                <m:t>lim</m:t>
                              </m:r>
                            </m:e>
                            <m:lim>
                              <m:sSub>
                                <m:sSubPr>
                                  <m:ctrlPr>
                                    <a:rPr lang="es-EC" sz="1400" i="1">
                                      <a:latin typeface="Cambria Math" panose="02040503050406030204" pitchFamily="18" charset="0"/>
                                      <a:ea typeface="Times New Roman" panose="02020603050405020304" pitchFamily="18" charset="0"/>
                                    </a:rPr>
                                  </m:ctrlPr>
                                </m:sSubPr>
                                <m:e>
                                  <m:d>
                                    <m:dPr>
                                      <m:begChr m:val="‖"/>
                                      <m:endChr m:val="‖"/>
                                      <m:ctrlPr>
                                        <a:rPr lang="es-EC" sz="1400" i="1">
                                          <a:latin typeface="Cambria Math" panose="02040503050406030204" pitchFamily="18" charset="0"/>
                                          <a:ea typeface="Times New Roman" panose="02020603050405020304" pitchFamily="18" charset="0"/>
                                        </a:rPr>
                                      </m:ctrlPr>
                                    </m:dPr>
                                    <m:e>
                                      <m:sSup>
                                        <m:sSupPr>
                                          <m:ctrlPr>
                                            <a:rPr lang="es-EC" sz="1400" i="1">
                                              <a:latin typeface="Cambria Math" panose="02040503050406030204" pitchFamily="18" charset="0"/>
                                              <a:ea typeface="Times New Roman" panose="02020603050405020304" pitchFamily="18" charset="0"/>
                                            </a:rPr>
                                          </m:ctrlPr>
                                        </m:sSupPr>
                                        <m:e>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e>
                                        <m:sup>
                                          <m:r>
                                            <a:rPr lang="es-PE" sz="1400" i="1">
                                              <a:latin typeface="Cambria Math" panose="02040503050406030204" pitchFamily="18" charset="0"/>
                                              <a:ea typeface="Times New Roman" panose="02020603050405020304" pitchFamily="18" charset="0"/>
                                              <a:cs typeface="Times New Roman" panose="02020603050405020304" pitchFamily="18" charset="0"/>
                                            </a:rPr>
                                            <m:t>∗</m:t>
                                          </m:r>
                                        </m:sup>
                                      </m:sSup>
                                      <m:r>
                                        <a:rPr lang="es-PE" sz="1400"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sz="1400" i="1">
                                              <a:latin typeface="Cambria Math" panose="02040503050406030204" pitchFamily="18" charset="0"/>
                                              <a:ea typeface="Times New Roman" panose="02020603050405020304" pitchFamily="18" charset="0"/>
                                            </a:rPr>
                                          </m:ctrlPr>
                                        </m:sSupPr>
                                        <m:e>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e>
                                        <m:sup>
                                          <m:r>
                                            <a:rPr lang="es-PE" sz="1400" i="1">
                                              <a:latin typeface="Cambria Math" panose="02040503050406030204" pitchFamily="18" charset="0"/>
                                              <a:ea typeface="Times New Roman" panose="02020603050405020304" pitchFamily="18" charset="0"/>
                                              <a:cs typeface="Times New Roman" panose="02020603050405020304" pitchFamily="18" charset="0"/>
                                            </a:rPr>
                                            <m:t>∗</m:t>
                                          </m:r>
                                        </m:sup>
                                      </m:sSup>
                                    </m:e>
                                  </m:d>
                                </m:e>
                                <m:sub>
                                  <m:r>
                                    <a:rPr lang="es-PE" sz="1400" i="1">
                                      <a:latin typeface="Cambria Math" panose="02040503050406030204" pitchFamily="18" charset="0"/>
                                      <a:ea typeface="Times New Roman" panose="02020603050405020304" pitchFamily="18" charset="0"/>
                                      <a:cs typeface="Times New Roman" panose="02020603050405020304" pitchFamily="18" charset="0"/>
                                    </a:rPr>
                                    <m:t>→0</m:t>
                                  </m:r>
                                </m:sub>
                              </m:sSub>
                            </m:lim>
                          </m:limLow>
                        </m:fName>
                        <m:e>
                          <m:f>
                            <m:fPr>
                              <m:ctrlPr>
                                <a:rPr lang="es-EC" sz="1400" i="1">
                                  <a:latin typeface="Cambria Math" panose="02040503050406030204" pitchFamily="18" charset="0"/>
                                  <a:ea typeface="Times New Roman" panose="02020603050405020304" pitchFamily="18" charset="0"/>
                                </a:rPr>
                              </m:ctrlPr>
                            </m:fPr>
                            <m:num>
                              <m:d>
                                <m:dPr>
                                  <m:begChr m:val="‖"/>
                                  <m:endChr m:val="‖"/>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𝐿</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  </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Times New Roman" panose="02020603050405020304" pitchFamily="18" charset="0"/>
                                      <a:cs typeface="Times New Roman" panose="02020603050405020304" pitchFamily="18" charset="0"/>
                                    </a:rPr>
                                    <m:t>)</m:t>
                                  </m:r>
                                </m:e>
                              </m:d>
                            </m:num>
                            <m:den>
                              <m:d>
                                <m:dPr>
                                  <m:begChr m:val="‖"/>
                                  <m:endChr m:val="‖"/>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  </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Times New Roman" panose="02020603050405020304" pitchFamily="18" charset="0"/>
                                      <a:cs typeface="Times New Roman" panose="02020603050405020304" pitchFamily="18" charset="0"/>
                                    </a:rPr>
                                    <m:t>)</m:t>
                                  </m:r>
                                </m:e>
                              </m:d>
                            </m:den>
                          </m:f>
                        </m:e>
                      </m:func>
                      <m:r>
                        <a:rPr lang="es-ES" sz="1400"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s-EC" sz="1400" i="1">
                              <a:latin typeface="Cambria Math" panose="02040503050406030204" pitchFamily="18" charset="0"/>
                            </a:rPr>
                          </m:ctrlPr>
                        </m:funcPr>
                        <m:fName>
                          <m:limLow>
                            <m:limLowPr>
                              <m:ctrlPr>
                                <a:rPr lang="es-EC" sz="1400" i="1">
                                  <a:latin typeface="Cambria Math" panose="02040503050406030204" pitchFamily="18" charset="0"/>
                                </a:rPr>
                              </m:ctrlPr>
                            </m:limLowPr>
                            <m:e>
                              <m:r>
                                <m:rPr>
                                  <m:sty m:val="p"/>
                                </m:rPr>
                                <a:rPr lang="es-PE" sz="1400">
                                  <a:latin typeface="Cambria Math" panose="02040503050406030204" pitchFamily="18" charset="0"/>
                                </a:rPr>
                                <m:t>lim</m:t>
                              </m:r>
                            </m:e>
                            <m:lim>
                              <m:sSub>
                                <m:sSubPr>
                                  <m:ctrlPr>
                                    <a:rPr lang="es-EC" sz="1400" i="1">
                                      <a:latin typeface="Cambria Math" panose="02040503050406030204" pitchFamily="18" charset="0"/>
                                    </a:rPr>
                                  </m:ctrlPr>
                                </m:sSubPr>
                                <m:e>
                                  <m:d>
                                    <m:dPr>
                                      <m:begChr m:val="‖"/>
                                      <m:endChr m:val="‖"/>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PE" sz="1400" i="1">
                                              <a:latin typeface="Cambria Math" panose="02040503050406030204" pitchFamily="18" charset="0"/>
                                            </a:rPr>
                                            <m:t>𝑆</m:t>
                                          </m:r>
                                        </m:e>
                                        <m:sup>
                                          <m:r>
                                            <a:rPr lang="es-PE" sz="1400" i="1">
                                              <a:latin typeface="Cambria Math" panose="02040503050406030204" pitchFamily="18" charset="0"/>
                                            </a:rPr>
                                            <m:t>∗</m:t>
                                          </m:r>
                                        </m:sup>
                                      </m:sSup>
                                      <m:r>
                                        <a:rPr lang="es-PE" sz="1400" i="1">
                                          <a:latin typeface="Cambria Math" panose="02040503050406030204" pitchFamily="18" charset="0"/>
                                        </a:rPr>
                                        <m:t>,   </m:t>
                                      </m:r>
                                      <m:sSup>
                                        <m:sSupPr>
                                          <m:ctrlPr>
                                            <a:rPr lang="es-EC" sz="1400" i="1">
                                              <a:latin typeface="Cambria Math" panose="02040503050406030204" pitchFamily="18" charset="0"/>
                                            </a:rPr>
                                          </m:ctrlPr>
                                        </m:sSupPr>
                                        <m:e>
                                          <m:r>
                                            <a:rPr lang="es-PE" sz="1400" i="1">
                                              <a:latin typeface="Cambria Math" panose="02040503050406030204" pitchFamily="18" charset="0"/>
                                            </a:rPr>
                                            <m:t>𝐼</m:t>
                                          </m:r>
                                        </m:e>
                                        <m:sup>
                                          <m:r>
                                            <a:rPr lang="es-PE" sz="1400" i="1">
                                              <a:latin typeface="Cambria Math" panose="02040503050406030204" pitchFamily="18" charset="0"/>
                                            </a:rPr>
                                            <m:t>∗</m:t>
                                          </m:r>
                                        </m:sup>
                                      </m:sSup>
                                    </m:e>
                                  </m:d>
                                </m:e>
                                <m:sub>
                                  <m:r>
                                    <a:rPr lang="es-PE" sz="1400" i="1">
                                      <a:latin typeface="Cambria Math" panose="02040503050406030204" pitchFamily="18" charset="0"/>
                                    </a:rPr>
                                    <m:t>→0</m:t>
                                  </m:r>
                                </m:sub>
                              </m:sSub>
                            </m:lim>
                          </m:limLow>
                        </m:fName>
                        <m:e>
                          <m:f>
                            <m:fPr>
                              <m:ctrlPr>
                                <a:rPr lang="es-EC" sz="1400" i="1">
                                  <a:latin typeface="Cambria Math" panose="02040503050406030204" pitchFamily="18" charset="0"/>
                                </a:rPr>
                              </m:ctrlPr>
                            </m:fPr>
                            <m:num>
                              <m:d>
                                <m:dPr>
                                  <m:begChr m:val="|"/>
                                  <m:endChr m:val="|"/>
                                  <m:ctrlPr>
                                    <a:rPr lang="es-EC" sz="1400" i="1">
                                      <a:latin typeface="Cambria Math" panose="02040503050406030204" pitchFamily="18" charset="0"/>
                                    </a:rPr>
                                  </m:ctrlPr>
                                </m:dPr>
                                <m:e>
                                  <m:r>
                                    <a:rPr lang="es-PE" sz="1400" i="1">
                                      <a:latin typeface="Cambria Math" panose="02040503050406030204" pitchFamily="18" charset="0"/>
                                    </a:rPr>
                                    <m:t>−</m:t>
                                  </m:r>
                                  <m:r>
                                    <a:rPr lang="es-PE" sz="1400" i="1">
                                      <a:latin typeface="Cambria Math" panose="02040503050406030204" pitchFamily="18" charset="0"/>
                                    </a:rPr>
                                    <m:t>𝛽</m:t>
                                  </m:r>
                                  <m:r>
                                    <a:rPr lang="es-PE" sz="1400" i="1">
                                      <a:latin typeface="Cambria Math" panose="020405030504060302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rPr>
                                        <m:t>𝑆</m:t>
                                      </m:r>
                                    </m:e>
                                    <m:sup>
                                      <m:r>
                                        <a:rPr lang="es-PE" sz="1400" i="1">
                                          <a:latin typeface="Cambria Math" panose="02040503050406030204" pitchFamily="18" charset="0"/>
                                        </a:rPr>
                                        <m:t>∗</m:t>
                                      </m:r>
                                    </m:sup>
                                  </m:sSup>
                                  <m:r>
                                    <a:rPr lang="es-PE" sz="1400" i="1">
                                      <a:latin typeface="Cambria Math" panose="020405030504060302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rPr>
                                        <m:t>𝐼</m:t>
                                      </m:r>
                                    </m:e>
                                    <m:sup>
                                      <m:r>
                                        <a:rPr lang="es-PE" sz="1400" i="1">
                                          <a:latin typeface="Cambria Math" panose="02040503050406030204" pitchFamily="18" charset="0"/>
                                        </a:rPr>
                                        <m:t>∗</m:t>
                                      </m:r>
                                    </m:sup>
                                  </m:sSup>
                                </m:e>
                              </m:d>
                              <m:r>
                                <a:rPr lang="es-PE" sz="1400" i="1">
                                  <a:latin typeface="Cambria Math" panose="02040503050406030204" pitchFamily="18" charset="0"/>
                                </a:rPr>
                                <m:t>+</m:t>
                              </m:r>
                              <m:d>
                                <m:dPr>
                                  <m:begChr m:val="|"/>
                                  <m:endChr m:val="|"/>
                                  <m:ctrlPr>
                                    <a:rPr lang="es-EC" sz="1400" i="1">
                                      <a:latin typeface="Cambria Math" panose="02040503050406030204" pitchFamily="18" charset="0"/>
                                    </a:rPr>
                                  </m:ctrlPr>
                                </m:dPr>
                                <m:e>
                                  <m:r>
                                    <a:rPr lang="es-PE" sz="1400" i="1">
                                      <a:latin typeface="Cambria Math" panose="02040503050406030204" pitchFamily="18" charset="0"/>
                                    </a:rPr>
                                    <m:t>𝛽</m:t>
                                  </m:r>
                                  <m:r>
                                    <a:rPr lang="es-PE" sz="1400" i="1">
                                      <a:latin typeface="Cambria Math" panose="020405030504060302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rPr>
                                        <m:t>𝑆</m:t>
                                      </m:r>
                                    </m:e>
                                    <m:sup>
                                      <m:r>
                                        <a:rPr lang="es-PE" sz="1400" i="1">
                                          <a:latin typeface="Cambria Math" panose="02040503050406030204" pitchFamily="18" charset="0"/>
                                        </a:rPr>
                                        <m:t>∗</m:t>
                                      </m:r>
                                    </m:sup>
                                  </m:sSup>
                                  <m:r>
                                    <a:rPr lang="es-PE" sz="1400" i="1">
                                      <a:latin typeface="Cambria Math" panose="020405030504060302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rPr>
                                        <m:t>𝐼</m:t>
                                      </m:r>
                                    </m:e>
                                    <m:sup>
                                      <m:r>
                                        <a:rPr lang="es-PE" sz="1400" i="1">
                                          <a:latin typeface="Cambria Math" panose="02040503050406030204" pitchFamily="18" charset="0"/>
                                        </a:rPr>
                                        <m:t>∗</m:t>
                                      </m:r>
                                    </m:sup>
                                  </m:sSup>
                                </m:e>
                              </m:d>
                            </m:num>
                            <m:den>
                              <m:d>
                                <m:dPr>
                                  <m:begChr m:val="|"/>
                                  <m:endChr m:val="|"/>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PE" sz="1400" i="1">
                                          <a:latin typeface="Cambria Math" panose="02040503050406030204" pitchFamily="18" charset="0"/>
                                        </a:rPr>
                                        <m:t>𝑆</m:t>
                                      </m:r>
                                    </m:e>
                                    <m:sup>
                                      <m:r>
                                        <a:rPr lang="es-PE" sz="1400" i="1">
                                          <a:latin typeface="Cambria Math" panose="02040503050406030204" pitchFamily="18" charset="0"/>
                                        </a:rPr>
                                        <m:t>∗</m:t>
                                      </m:r>
                                    </m:sup>
                                  </m:sSup>
                                </m:e>
                              </m:d>
                              <m:r>
                                <a:rPr lang="es-PE" sz="1400" i="1">
                                  <a:latin typeface="Cambria Math" panose="02040503050406030204" pitchFamily="18" charset="0"/>
                                </a:rPr>
                                <m:t>+</m:t>
                              </m:r>
                              <m:d>
                                <m:dPr>
                                  <m:begChr m:val="|"/>
                                  <m:endChr m:val="|"/>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PE" sz="1400" i="1">
                                          <a:latin typeface="Cambria Math" panose="02040503050406030204" pitchFamily="18" charset="0"/>
                                        </a:rPr>
                                        <m:t>𝐼</m:t>
                                      </m:r>
                                    </m:e>
                                    <m:sup>
                                      <m:r>
                                        <a:rPr lang="es-PE" sz="1400" i="1">
                                          <a:latin typeface="Cambria Math" panose="02040503050406030204" pitchFamily="18" charset="0"/>
                                        </a:rPr>
                                        <m:t>∗</m:t>
                                      </m:r>
                                    </m:sup>
                                  </m:sSup>
                                </m:e>
                              </m:d>
                            </m:den>
                          </m:f>
                          <m:r>
                            <a:rPr lang="es-ES" sz="1400" i="1">
                              <a:latin typeface="Cambria Math" panose="02040503050406030204" pitchFamily="18" charset="0"/>
                            </a:rPr>
                            <m:t>=</m:t>
                          </m:r>
                          <m:func>
                            <m:funcPr>
                              <m:ctrlPr>
                                <a:rPr lang="es-EC" sz="1400" i="1">
                                  <a:latin typeface="Cambria Math" panose="02040503050406030204" pitchFamily="18" charset="0"/>
                                </a:rPr>
                              </m:ctrlPr>
                            </m:funcPr>
                            <m:fName>
                              <m:limLow>
                                <m:limLowPr>
                                  <m:ctrlPr>
                                    <a:rPr lang="es-EC" sz="1400" i="1">
                                      <a:latin typeface="Cambria Math" panose="02040503050406030204" pitchFamily="18" charset="0"/>
                                    </a:rPr>
                                  </m:ctrlPr>
                                </m:limLowPr>
                                <m:e>
                                  <m:r>
                                    <m:rPr>
                                      <m:sty m:val="p"/>
                                    </m:rPr>
                                    <a:rPr lang="es-PE" sz="1400">
                                      <a:latin typeface="Cambria Math" panose="02040503050406030204" pitchFamily="18" charset="0"/>
                                    </a:rPr>
                                    <m:t>lim</m:t>
                                  </m:r>
                                </m:e>
                                <m:lim>
                                  <m:sSub>
                                    <m:sSubPr>
                                      <m:ctrlPr>
                                        <a:rPr lang="es-EC" sz="1400" i="1">
                                          <a:latin typeface="Cambria Math" panose="02040503050406030204" pitchFamily="18" charset="0"/>
                                        </a:rPr>
                                      </m:ctrlPr>
                                    </m:sSubPr>
                                    <m:e>
                                      <m:d>
                                        <m:dPr>
                                          <m:begChr m:val="‖"/>
                                          <m:endChr m:val="‖"/>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PE" sz="1400" i="1">
                                                  <a:latin typeface="Cambria Math" panose="02040503050406030204" pitchFamily="18" charset="0"/>
                                                </a:rPr>
                                                <m:t>𝑆</m:t>
                                              </m:r>
                                            </m:e>
                                            <m:sup>
                                              <m:r>
                                                <a:rPr lang="es-PE" sz="1400" i="1">
                                                  <a:latin typeface="Cambria Math" panose="02040503050406030204" pitchFamily="18" charset="0"/>
                                                </a:rPr>
                                                <m:t>∗</m:t>
                                              </m:r>
                                            </m:sup>
                                          </m:sSup>
                                          <m:r>
                                            <a:rPr lang="es-PE" sz="1400" i="1">
                                              <a:latin typeface="Cambria Math" panose="02040503050406030204" pitchFamily="18" charset="0"/>
                                            </a:rPr>
                                            <m:t>,   </m:t>
                                          </m:r>
                                          <m:sSup>
                                            <m:sSupPr>
                                              <m:ctrlPr>
                                                <a:rPr lang="es-EC" sz="1400" i="1">
                                                  <a:latin typeface="Cambria Math" panose="02040503050406030204" pitchFamily="18" charset="0"/>
                                                </a:rPr>
                                              </m:ctrlPr>
                                            </m:sSupPr>
                                            <m:e>
                                              <m:r>
                                                <a:rPr lang="es-PE" sz="1400" i="1">
                                                  <a:latin typeface="Cambria Math" panose="02040503050406030204" pitchFamily="18" charset="0"/>
                                                </a:rPr>
                                                <m:t>𝐼</m:t>
                                              </m:r>
                                            </m:e>
                                            <m:sup>
                                              <m:r>
                                                <a:rPr lang="es-PE" sz="1400" i="1">
                                                  <a:latin typeface="Cambria Math" panose="02040503050406030204" pitchFamily="18" charset="0"/>
                                                </a:rPr>
                                                <m:t>∗</m:t>
                                              </m:r>
                                            </m:sup>
                                          </m:sSup>
                                        </m:e>
                                      </m:d>
                                    </m:e>
                                    <m:sub>
                                      <m:r>
                                        <a:rPr lang="es-PE" sz="1400" i="1">
                                          <a:latin typeface="Cambria Math" panose="02040503050406030204" pitchFamily="18" charset="0"/>
                                        </a:rPr>
                                        <m:t>→0</m:t>
                                      </m:r>
                                    </m:sub>
                                  </m:sSub>
                                </m:lim>
                              </m:limLow>
                            </m:fName>
                            <m:e>
                              <m:f>
                                <m:fPr>
                                  <m:ctrlPr>
                                    <a:rPr lang="es-EC" sz="1400" i="1">
                                      <a:latin typeface="Cambria Math" panose="02040503050406030204" pitchFamily="18" charset="0"/>
                                    </a:rPr>
                                  </m:ctrlPr>
                                </m:fPr>
                                <m:num>
                                  <m:r>
                                    <a:rPr lang="es-PE" sz="1400" i="1">
                                      <a:latin typeface="Cambria Math" panose="02040503050406030204" pitchFamily="18" charset="0"/>
                                    </a:rPr>
                                    <m:t>2.</m:t>
                                  </m:r>
                                  <m:d>
                                    <m:dPr>
                                      <m:begChr m:val="|"/>
                                      <m:endChr m:val="|"/>
                                      <m:ctrlPr>
                                        <a:rPr lang="es-EC" sz="1400" i="1">
                                          <a:latin typeface="Cambria Math" panose="02040503050406030204" pitchFamily="18" charset="0"/>
                                        </a:rPr>
                                      </m:ctrlPr>
                                    </m:dPr>
                                    <m:e>
                                      <m:r>
                                        <a:rPr lang="es-PE" sz="1400" i="1">
                                          <a:latin typeface="Cambria Math" panose="02040503050406030204" pitchFamily="18" charset="0"/>
                                        </a:rPr>
                                        <m:t>𝛽</m:t>
                                      </m:r>
                                      <m:r>
                                        <a:rPr lang="es-PE" sz="1400" i="1">
                                          <a:latin typeface="Cambria Math" panose="020405030504060302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rPr>
                                            <m:t>𝑆</m:t>
                                          </m:r>
                                        </m:e>
                                        <m:sup>
                                          <m:r>
                                            <a:rPr lang="es-PE" sz="1400" i="1">
                                              <a:latin typeface="Cambria Math" panose="02040503050406030204" pitchFamily="18" charset="0"/>
                                            </a:rPr>
                                            <m:t>∗</m:t>
                                          </m:r>
                                        </m:sup>
                                      </m:sSup>
                                      <m:r>
                                        <a:rPr lang="es-PE" sz="1400" i="1">
                                          <a:latin typeface="Cambria Math" panose="020405030504060302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rPr>
                                            <m:t>𝐼</m:t>
                                          </m:r>
                                        </m:e>
                                        <m:sup>
                                          <m:r>
                                            <a:rPr lang="es-PE" sz="1400" i="1">
                                              <a:latin typeface="Cambria Math" panose="02040503050406030204" pitchFamily="18" charset="0"/>
                                            </a:rPr>
                                            <m:t>∗</m:t>
                                          </m:r>
                                        </m:sup>
                                      </m:sSup>
                                    </m:e>
                                  </m:d>
                                </m:num>
                                <m:den>
                                  <m:d>
                                    <m:dPr>
                                      <m:begChr m:val="|"/>
                                      <m:endChr m:val="|"/>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PE" sz="1400" i="1">
                                              <a:latin typeface="Cambria Math" panose="02040503050406030204" pitchFamily="18" charset="0"/>
                                            </a:rPr>
                                            <m:t>𝑆</m:t>
                                          </m:r>
                                        </m:e>
                                        <m:sup>
                                          <m:r>
                                            <a:rPr lang="es-PE" sz="1400" i="1">
                                              <a:latin typeface="Cambria Math" panose="02040503050406030204" pitchFamily="18" charset="0"/>
                                            </a:rPr>
                                            <m:t>∗</m:t>
                                          </m:r>
                                        </m:sup>
                                      </m:sSup>
                                    </m:e>
                                  </m:d>
                                </m:den>
                              </m:f>
                              <m:r>
                                <a:rPr lang="es-PE" sz="1400" i="1">
                                  <a:latin typeface="Cambria Math" panose="02040503050406030204" pitchFamily="18" charset="0"/>
                                </a:rPr>
                                <m:t>=</m:t>
                              </m:r>
                              <m:limLow>
                                <m:limLowPr>
                                  <m:ctrlPr>
                                    <a:rPr lang="es-EC" sz="1400" i="1">
                                      <a:latin typeface="Cambria Math" panose="02040503050406030204" pitchFamily="18" charset="0"/>
                                    </a:rPr>
                                  </m:ctrlPr>
                                </m:limLowPr>
                                <m:e>
                                  <m:r>
                                    <m:rPr>
                                      <m:sty m:val="p"/>
                                    </m:rPr>
                                    <a:rPr lang="es-PE" sz="1400">
                                      <a:latin typeface="Cambria Math" panose="02040503050406030204" pitchFamily="18" charset="0"/>
                                    </a:rPr>
                                    <m:t>lim</m:t>
                                  </m:r>
                                </m:e>
                                <m:lim>
                                  <m:sSub>
                                    <m:sSubPr>
                                      <m:ctrlPr>
                                        <a:rPr lang="es-EC" sz="1400" i="1">
                                          <a:latin typeface="Cambria Math" panose="02040503050406030204" pitchFamily="18" charset="0"/>
                                        </a:rPr>
                                      </m:ctrlPr>
                                    </m:sSubPr>
                                    <m:e>
                                      <m:d>
                                        <m:dPr>
                                          <m:begChr m:val="‖"/>
                                          <m:endChr m:val="‖"/>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PE" sz="1400" i="1">
                                                  <a:latin typeface="Cambria Math" panose="02040503050406030204" pitchFamily="18" charset="0"/>
                                                </a:rPr>
                                                <m:t>𝑆</m:t>
                                              </m:r>
                                            </m:e>
                                            <m:sup>
                                              <m:r>
                                                <a:rPr lang="es-PE" sz="1400" i="1">
                                                  <a:latin typeface="Cambria Math" panose="02040503050406030204" pitchFamily="18" charset="0"/>
                                                </a:rPr>
                                                <m:t>∗</m:t>
                                              </m:r>
                                            </m:sup>
                                          </m:sSup>
                                          <m:r>
                                            <a:rPr lang="es-PE" sz="1400" i="1">
                                              <a:latin typeface="Cambria Math" panose="02040503050406030204" pitchFamily="18" charset="0"/>
                                            </a:rPr>
                                            <m:t>,   </m:t>
                                          </m:r>
                                          <m:sSup>
                                            <m:sSupPr>
                                              <m:ctrlPr>
                                                <a:rPr lang="es-EC" sz="1400" i="1">
                                                  <a:latin typeface="Cambria Math" panose="02040503050406030204" pitchFamily="18" charset="0"/>
                                                </a:rPr>
                                              </m:ctrlPr>
                                            </m:sSupPr>
                                            <m:e>
                                              <m:r>
                                                <a:rPr lang="es-PE" sz="1400" i="1">
                                                  <a:latin typeface="Cambria Math" panose="02040503050406030204" pitchFamily="18" charset="0"/>
                                                </a:rPr>
                                                <m:t>𝐼</m:t>
                                              </m:r>
                                            </m:e>
                                            <m:sup>
                                              <m:r>
                                                <a:rPr lang="es-PE" sz="1400" i="1">
                                                  <a:latin typeface="Cambria Math" panose="02040503050406030204" pitchFamily="18" charset="0"/>
                                                </a:rPr>
                                                <m:t>∗</m:t>
                                              </m:r>
                                            </m:sup>
                                          </m:sSup>
                                        </m:e>
                                      </m:d>
                                    </m:e>
                                    <m:sub>
                                      <m:r>
                                        <a:rPr lang="es-PE" sz="1400" i="1">
                                          <a:latin typeface="Cambria Math" panose="02040503050406030204" pitchFamily="18" charset="0"/>
                                        </a:rPr>
                                        <m:t>→0</m:t>
                                      </m:r>
                                    </m:sub>
                                  </m:sSub>
                                </m:lim>
                              </m:limLow>
                            </m:e>
                          </m:func>
                          <m:r>
                            <a:rPr lang="es-PE" sz="1400" i="1">
                              <a:latin typeface="Cambria Math" panose="02040503050406030204" pitchFamily="18" charset="0"/>
                            </a:rPr>
                            <m:t>2</m:t>
                          </m:r>
                          <m:d>
                            <m:dPr>
                              <m:begChr m:val="|"/>
                              <m:endChr m:val="|"/>
                              <m:ctrlPr>
                                <a:rPr lang="es-EC" sz="1400" i="1">
                                  <a:latin typeface="Cambria Math" panose="02040503050406030204" pitchFamily="18" charset="0"/>
                                </a:rPr>
                              </m:ctrlPr>
                            </m:dPr>
                            <m:e>
                              <m:r>
                                <a:rPr lang="es-PE" sz="1400" i="1">
                                  <a:latin typeface="Cambria Math" panose="02040503050406030204" pitchFamily="18" charset="0"/>
                                </a:rPr>
                                <m:t>𝛽</m:t>
                              </m:r>
                              <m:r>
                                <a:rPr lang="es-PE" sz="1400" i="1">
                                  <a:latin typeface="Cambria Math" panose="020405030504060302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rPr>
                                    <m:t>𝐼</m:t>
                                  </m:r>
                                </m:e>
                                <m:sup>
                                  <m:r>
                                    <a:rPr lang="es-PE" sz="1400" i="1">
                                      <a:latin typeface="Cambria Math" panose="02040503050406030204" pitchFamily="18" charset="0"/>
                                    </a:rPr>
                                    <m:t>∗</m:t>
                                  </m:r>
                                </m:sup>
                              </m:sSup>
                            </m:e>
                          </m:d>
                          <m:r>
                            <a:rPr lang="es-PE" sz="1400" i="1">
                              <a:latin typeface="Cambria Math" panose="02040503050406030204" pitchFamily="18" charset="0"/>
                            </a:rPr>
                            <m:t>=0</m:t>
                          </m:r>
                        </m:e>
                      </m:func>
                    </m:oMath>
                  </m:oMathPara>
                </a14:m>
                <a:endParaRPr lang="es-E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lvl="1">
                  <a:lnSpc>
                    <a:spcPct val="150000"/>
                  </a:lnSpc>
                  <a:spcBef>
                    <a:spcPct val="0"/>
                  </a:spcBef>
                </a:pPr>
                <a:r>
                  <a:rPr lang="es-ES" sz="1600" dirty="0">
                    <a:latin typeface="Lucida Fax" panose="02060602050505020204" pitchFamily="18" charset="0"/>
                    <a:ea typeface="Times New Roman" panose="02020603050405020304" pitchFamily="18" charset="0"/>
                    <a:cs typeface="Times New Roman" panose="02020603050405020304" pitchFamily="18" charset="0"/>
                  </a:rPr>
                  <a:t>Dado que </a:t>
                </a:r>
                <a14:m>
                  <m:oMath xmlns:m="http://schemas.openxmlformats.org/officeDocument/2006/math">
                    <m:r>
                      <a:rPr lang="es-ES" sz="1600" i="1" dirty="0">
                        <a:latin typeface="Cambria Math" panose="02040503050406030204" pitchFamily="18" charset="0"/>
                        <a:ea typeface="Times New Roman" panose="02020603050405020304" pitchFamily="18" charset="0"/>
                        <a:cs typeface="Times New Roman" panose="02020603050405020304" pitchFamily="18" charset="0"/>
                      </a:rPr>
                      <m:t>𝐿</m:t>
                    </m:r>
                    <m:r>
                      <a:rPr lang="es-ES" sz="1600" i="1" dirty="0">
                        <a:latin typeface="Cambria Math" panose="02040503050406030204" pitchFamily="18" charset="0"/>
                        <a:ea typeface="Times New Roman" panose="02020603050405020304" pitchFamily="18" charset="0"/>
                        <a:cs typeface="Times New Roman" panose="02020603050405020304" pitchFamily="18" charset="0"/>
                      </a:rPr>
                      <m:t>(0, 0)=(0, 0)</m:t>
                    </m:r>
                  </m:oMath>
                </a14:m>
                <a:r>
                  <a:rPr lang="es-ES" sz="1600" dirty="0">
                    <a:latin typeface="Lucida Fax" panose="02060602050505020204" pitchFamily="18" charset="0"/>
                    <a:ea typeface="Times New Roman" panose="02020603050405020304" pitchFamily="18" charset="0"/>
                    <a:cs typeface="Times New Roman" panose="02020603050405020304" pitchFamily="18" charset="0"/>
                  </a:rPr>
                  <a:t>, el origen </a:t>
                </a:r>
                <a14:m>
                  <m:oMath xmlns:m="http://schemas.openxmlformats.org/officeDocument/2006/math">
                    <m:sSub>
                      <m:sSubPr>
                        <m:ctrlPr>
                          <a:rPr lang="es-ES" sz="1600" i="1" dirty="0">
                            <a:latin typeface="Cambria Math" panose="02040503050406030204" pitchFamily="18" charset="0"/>
                            <a:cs typeface="Times New Roman" panose="02020603050405020304" pitchFamily="18" charset="0"/>
                          </a:rPr>
                        </m:ctrlPr>
                      </m:sSubPr>
                      <m:e>
                        <m:r>
                          <a:rPr lang="es-ES" sz="1600" i="1" dirty="0">
                            <a:latin typeface="Cambria Math" panose="02040503050406030204" pitchFamily="18" charset="0"/>
                            <a:cs typeface="Times New Roman" panose="02020603050405020304" pitchFamily="18" charset="0"/>
                          </a:rPr>
                          <m:t>𝑃</m:t>
                        </m:r>
                      </m:e>
                      <m:sub>
                        <m:r>
                          <a:rPr lang="es-ES" sz="1600" i="1" dirty="0">
                            <a:latin typeface="Cambria Math" panose="02040503050406030204" pitchFamily="18" charset="0"/>
                            <a:cs typeface="Times New Roman" panose="02020603050405020304" pitchFamily="18" charset="0"/>
                          </a:rPr>
                          <m:t>𝑐</m:t>
                        </m:r>
                      </m:sub>
                    </m:sSub>
                    <m:r>
                      <a:rPr lang="es-ES" sz="1600" i="1" dirty="0">
                        <a:latin typeface="Cambria Math" panose="02040503050406030204" pitchFamily="18" charset="0"/>
                        <a:ea typeface="Times New Roman" panose="02020603050405020304" pitchFamily="18" charset="0"/>
                        <a:cs typeface="Times New Roman" panose="02020603050405020304" pitchFamily="18" charset="0"/>
                      </a:rPr>
                      <m:t>(0,0) </m:t>
                    </m:r>
                  </m:oMath>
                </a14:m>
                <a:r>
                  <a:rPr lang="es-ES" sz="1600" dirty="0">
                    <a:latin typeface="Lucida Fax" panose="02060602050505020204" pitchFamily="18" charset="0"/>
                    <a:ea typeface="Times New Roman" panose="02020603050405020304" pitchFamily="18" charset="0"/>
                    <a:cs typeface="Times New Roman" panose="02020603050405020304" pitchFamily="18" charset="0"/>
                  </a:rPr>
                  <a:t>se trata de un punto crítico aislado</a:t>
                </a:r>
              </a:p>
              <a:p>
                <a:pPr lvl="1">
                  <a:lnSpc>
                    <a:spcPct val="150000"/>
                  </a:lnSpc>
                  <a:spcBef>
                    <a:spcPct val="0"/>
                  </a:spcBef>
                </a:pPr>
                <a:endParaRPr lang="es-ES" sz="1600" dirty="0">
                  <a:latin typeface="Lucida Fax" panose="02060602050505020204" pitchFamily="18" charset="0"/>
                  <a:ea typeface="Times New Roman" panose="02020603050405020304" pitchFamily="18" charset="0"/>
                  <a:cs typeface="Times New Roman" panose="02020603050405020304" pitchFamily="18" charset="0"/>
                </a:endParaRPr>
              </a:p>
              <a:p>
                <a:pPr>
                  <a:lnSpc>
                    <a:spcPct val="120000"/>
                  </a:lnSpc>
                  <a:spcBef>
                    <a:spcPct val="0"/>
                  </a:spcBef>
                </a:pPr>
                <a:r>
                  <a:rPr lang="es-PE" sz="1600" dirty="0">
                    <a:latin typeface="Lucida Fax" panose="02060602050505020204" pitchFamily="18" charset="0"/>
                    <a:ea typeface="Times New Roman" panose="02020603050405020304" pitchFamily="18" charset="0"/>
                  </a:rPr>
                  <a:t>Valores propios de </a:t>
                </a:r>
                <a:r>
                  <a:rPr lang="es-PE" sz="1600" dirty="0">
                    <a:latin typeface="Lucida Fax" panose="02060602050505020204" pitchFamily="18" charset="0"/>
                    <a:ea typeface="Calibri" panose="020F0502020204030204" pitchFamily="34" charset="0"/>
                  </a:rPr>
                  <a:t>la matriz Jacobiana</a:t>
                </a:r>
                <a:r>
                  <a:rPr lang="es-PE" sz="1600" dirty="0">
                    <a:latin typeface="Lucida Fax" panose="02060602050505020204" pitchFamily="18" charset="0"/>
                    <a:ea typeface="Times New Roman" panose="02020603050405020304" pitchFamily="18" charset="0"/>
                  </a:rPr>
                  <a:t> los hallamos con la expresión </a:t>
                </a:r>
                <a14:m>
                  <m:oMath xmlns:m="http://schemas.openxmlformats.org/officeDocument/2006/math">
                    <m:d>
                      <m:dPr>
                        <m:begChr m:val="|"/>
                        <m:endChr m:val="|"/>
                        <m:ctrlPr>
                          <a:rPr lang="es-EC" sz="1600" i="1">
                            <a:latin typeface="Cambria Math" panose="02040503050406030204" pitchFamily="18" charset="0"/>
                            <a:ea typeface="Times New Roman" panose="02020603050405020304" pitchFamily="18" charset="0"/>
                          </a:rPr>
                        </m:ctrlPr>
                      </m:dPr>
                      <m:e>
                        <m:r>
                          <a:rPr lang="es-PE" sz="1600" i="1">
                            <a:latin typeface="Cambria Math" panose="02040503050406030204" pitchFamily="18" charset="0"/>
                            <a:ea typeface="Times New Roman" panose="02020603050405020304" pitchFamily="18" charset="0"/>
                            <a:cs typeface="Times New Roman" panose="02020603050405020304" pitchFamily="18" charset="0"/>
                          </a:rPr>
                          <m:t>𝐴</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e>
                    </m:d>
                  </m:oMath>
                </a14:m>
                <a:endParaRPr lang="es-ES" sz="1600" dirty="0">
                  <a:latin typeface="Lucida Fax" panose="02060602050505020204" pitchFamily="18" charset="0"/>
                  <a:ea typeface="Times New Roman" panose="02020603050405020304" pitchFamily="18" charset="0"/>
                  <a:cs typeface="Times New Roman" panose="02020603050405020304" pitchFamily="18" charset="0"/>
                </a:endParaRPr>
              </a:p>
              <a:p>
                <a:pPr>
                  <a:lnSpc>
                    <a:spcPct val="120000"/>
                  </a:lnSpc>
                  <a:spcBef>
                    <a:spcPct val="0"/>
                  </a:spcBef>
                </a:pPr>
                <a:r>
                  <a:rPr lang="es-EC" sz="1600" dirty="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mPr>
                          <m:mr>
                            <m:e>
                              <m:r>
                                <a:rPr lang="es-PE" sz="1600" i="1">
                                  <a:latin typeface="Cambria Math" panose="02040503050406030204" pitchFamily="18" charset="0"/>
                                  <a:ea typeface="Times New Roman" panose="02020603050405020304" pitchFamily="18" charset="0"/>
                                  <a:cs typeface="Times New Roman" panose="02020603050405020304" pitchFamily="18" charset="0"/>
                                </a:rPr>
                                <m:t>0</m:t>
                              </m:r>
                            </m:e>
                            <m:e>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e>
                          </m:mr>
                          <m:mr>
                            <m:e>
                              <m:r>
                                <a:rPr lang="es-PE" sz="1600" i="1">
                                  <a:latin typeface="Cambria Math" panose="02040503050406030204" pitchFamily="18" charset="0"/>
                                  <a:ea typeface="Times New Roman" panose="02020603050405020304" pitchFamily="18" charset="0"/>
                                  <a:cs typeface="Times New Roman" panose="02020603050405020304" pitchFamily="18" charset="0"/>
                                </a:rPr>
                                <m:t>0</m:t>
                              </m:r>
                            </m:e>
                            <m:e>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𝛾</m:t>
                              </m:r>
                            </m:e>
                          </m:mr>
                        </m:m>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d>
                      <m:dPr>
                        <m:begChr m:val="|"/>
                        <m:endChr m:val="|"/>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mPr>
                          <m:mr>
                            <m:e>
                              <m:r>
                                <a:rPr lang="es-PE" sz="1600" i="1">
                                  <a:latin typeface="Cambria Math" panose="02040503050406030204" pitchFamily="18" charset="0"/>
                                  <a:ea typeface="Times New Roman" panose="02020603050405020304" pitchFamily="18" charset="0"/>
                                  <a:cs typeface="Times New Roman" panose="02020603050405020304" pitchFamily="18" charset="0"/>
                                </a:rPr>
                                <m:t>1</m:t>
                              </m:r>
                            </m:e>
                            <m:e>
                              <m:r>
                                <a:rPr lang="es-PE" sz="1600" i="1">
                                  <a:latin typeface="Cambria Math" panose="02040503050406030204" pitchFamily="18" charset="0"/>
                                  <a:ea typeface="Times New Roman" panose="02020603050405020304" pitchFamily="18" charset="0"/>
                                  <a:cs typeface="Times New Roman" panose="02020603050405020304" pitchFamily="18" charset="0"/>
                                </a:rPr>
                                <m:t>0</m:t>
                              </m:r>
                            </m:e>
                          </m:mr>
                          <m:mr>
                            <m:e>
                              <m:r>
                                <a:rPr lang="es-PE" sz="1600" i="1">
                                  <a:latin typeface="Cambria Math" panose="02040503050406030204" pitchFamily="18" charset="0"/>
                                  <a:ea typeface="Times New Roman" panose="02020603050405020304" pitchFamily="18" charset="0"/>
                                  <a:cs typeface="Times New Roman" panose="02020603050405020304" pitchFamily="18" charset="0"/>
                                </a:rPr>
                                <m:t>0</m:t>
                              </m:r>
                            </m:e>
                            <m:e>
                              <m:r>
                                <a:rPr lang="es-PE" sz="1600" i="1">
                                  <a:latin typeface="Cambria Math" panose="02040503050406030204" pitchFamily="18" charset="0"/>
                                  <a:ea typeface="Times New Roman" panose="02020603050405020304" pitchFamily="18" charset="0"/>
                                  <a:cs typeface="Times New Roman" panose="02020603050405020304" pitchFamily="18" charset="0"/>
                                </a:rPr>
                                <m:t>1</m:t>
                              </m:r>
                            </m:e>
                          </m:mr>
                        </m:m>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mPr>
                          <m:mr>
                            <m:e>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e>
                            <m:e>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e>
                          </m:mr>
                          <m:mr>
                            <m:e>
                              <m:r>
                                <a:rPr lang="es-PE" sz="1600" i="1">
                                  <a:latin typeface="Cambria Math" panose="02040503050406030204" pitchFamily="18" charset="0"/>
                                  <a:ea typeface="Times New Roman" panose="02020603050405020304" pitchFamily="18" charset="0"/>
                                  <a:cs typeface="Times New Roman" panose="02020603050405020304" pitchFamily="18" charset="0"/>
                                </a:rPr>
                                <m:t>0</m:t>
                              </m:r>
                            </m:e>
                            <m:e>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𝛾</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𝜆</m:t>
                              </m:r>
                            </m:e>
                          </m:mr>
                        </m:m>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𝛾</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𝜆</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es-PE" sz="1600" dirty="0">
                    <a:latin typeface="Times New Roman" panose="02020603050405020304" pitchFamily="18" charset="0"/>
                    <a:ea typeface="Times New Roman" panose="02020603050405020304" pitchFamily="18" charset="0"/>
                    <a:cs typeface="Times New Roman" panose="02020603050405020304" pitchFamily="18" charset="0"/>
                  </a:rPr>
                  <a:t>, donde los valores propios son </a:t>
                </a:r>
                <a14:m>
                  <m:oMath xmlns:m="http://schemas.openxmlformats.org/officeDocument/2006/math">
                    <m:d>
                      <m:dPr>
                        <m:begChr m:val="{"/>
                        <m:endChr m:val=""/>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eqArrPr>
                          <m:e>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1</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=0              </m:t>
                            </m:r>
                          </m:e>
                          <m:e>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2</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𝛾</m:t>
                            </m:r>
                          </m:e>
                        </m:eqArr>
                      </m:e>
                    </m:d>
                  </m:oMath>
                </a14:m>
                <a:endParaRPr lang="es-ES" sz="16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ct val="0"/>
                  </a:spcBef>
                </a:pPr>
                <a:endParaRPr lang="es-E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1057676" y="228603"/>
                <a:ext cx="10984089" cy="6598473"/>
              </a:xfrm>
              <a:prstGeom prst="rect">
                <a:avLst/>
              </a:prstGeom>
              <a:blipFill>
                <a:blip r:embed="rId2"/>
                <a:stretch>
                  <a:fillRect l="-888" t="-277"/>
                </a:stretch>
              </a:blipFill>
            </p:spPr>
            <p:txBody>
              <a:bodyPr/>
              <a:lstStyle/>
              <a:p>
                <a:r>
                  <a:rPr lang="es-EC">
                    <a:noFill/>
                  </a:rPr>
                  <a:t> </a:t>
                </a:r>
              </a:p>
            </p:txBody>
          </p:sp>
        </mc:Fallback>
      </mc:AlternateContent>
      <p:sp>
        <p:nvSpPr>
          <p:cNvPr id="10" name="Rectangle 4">
            <a:extLst>
              <a:ext uri="{FF2B5EF4-FFF2-40B4-BE49-F238E27FC236}">
                <a16:creationId xmlns:a16="http://schemas.microsoft.com/office/drawing/2014/main" id="{E182FB81-5B61-4A19-849C-9E24591071B9}"/>
              </a:ext>
            </a:extLst>
          </p:cNvPr>
          <p:cNvSpPr>
            <a:spLocks noChangeArrowheads="1"/>
          </p:cNvSpPr>
          <p:nvPr/>
        </p:nvSpPr>
        <p:spPr bwMode="auto">
          <a:xfrm>
            <a:off x="1" y="4393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s-PE" altLang="es-EC" dirty="0"/>
          </a:p>
        </p:txBody>
      </p:sp>
      <p:sp>
        <p:nvSpPr>
          <p:cNvPr id="2" name="Marcador de número de diapositiva 1">
            <a:extLst>
              <a:ext uri="{FF2B5EF4-FFF2-40B4-BE49-F238E27FC236}">
                <a16:creationId xmlns:a16="http://schemas.microsoft.com/office/drawing/2014/main" id="{30CF8692-59C6-4895-8E64-AF9109631F41}"/>
              </a:ext>
            </a:extLst>
          </p:cNvPr>
          <p:cNvSpPr>
            <a:spLocks noGrp="1"/>
          </p:cNvSpPr>
          <p:nvPr>
            <p:ph type="sldNum" sz="quarter" idx="12"/>
          </p:nvPr>
        </p:nvSpPr>
        <p:spPr/>
        <p:txBody>
          <a:bodyPr/>
          <a:lstStyle/>
          <a:p>
            <a:fld id="{B072B434-88E2-4898-9587-F071503C6A79}" type="slidenum">
              <a:rPr lang="es-EC" smtClean="0"/>
              <a:t>15</a:t>
            </a:fld>
            <a:endParaRPr lang="es-EC"/>
          </a:p>
        </p:txBody>
      </p:sp>
    </p:spTree>
    <p:extLst>
      <p:ext uri="{BB962C8B-B14F-4D97-AF65-F5344CB8AC3E}">
        <p14:creationId xmlns:p14="http://schemas.microsoft.com/office/powerpoint/2010/main" val="253083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320919" y="43938"/>
                <a:ext cx="11667881" cy="6156942"/>
              </a:xfrm>
              <a:prstGeom prst="rect">
                <a:avLst/>
              </a:prstGeom>
              <a:noFill/>
            </p:spPr>
            <p:txBody>
              <a:bodyPr wrap="square">
                <a:spAutoFit/>
              </a:bodyPr>
              <a:lstStyle/>
              <a:p>
                <a:pPr lvl="2">
                  <a:lnSpc>
                    <a:spcPct val="120000"/>
                  </a:lnSpc>
                  <a:spcBef>
                    <a:spcPct val="0"/>
                  </a:spcBef>
                </a:pPr>
                <a:r>
                  <a:rPr lang="es-EC" sz="2400" dirty="0">
                    <a:latin typeface="Lucida Fax" panose="02060602050505020204" pitchFamily="18" charset="0"/>
                    <a:cs typeface="Arial" panose="020B0604020202020204" pitchFamily="34" charset="0"/>
                  </a:rPr>
                  <a:t>4.</a:t>
                </a:r>
                <a:r>
                  <a:rPr lang="es-EC" sz="2400" b="1" dirty="0">
                    <a:latin typeface="Lucida Fax" panose="02060602050505020204" pitchFamily="18" charset="0"/>
                    <a:cs typeface="Arial" panose="020B0604020202020204" pitchFamily="34" charset="0"/>
                  </a:rPr>
                  <a:t> </a:t>
                </a:r>
                <a:r>
                  <a:rPr lang="es-PE" sz="2400" dirty="0">
                    <a:latin typeface="Lucida Fax" panose="02060602050505020204" pitchFamily="18" charset="0"/>
                    <a:cs typeface="Arial" panose="020B0604020202020204" pitchFamily="34" charset="0"/>
                  </a:rPr>
                  <a:t>Estudio Analítico del Modelo SIR.</a:t>
                </a:r>
                <a:endParaRPr lang="es-ES" sz="1400" dirty="0">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50000"/>
                  </a:lnSpc>
                  <a:spcBef>
                    <a:spcPct val="0"/>
                  </a:spcBef>
                </a:pPr>
                <a:r>
                  <a:rPr lang="es-PE" sz="1400" dirty="0">
                    <a:latin typeface="Lucida Fax" panose="02060602050505020204" pitchFamily="18" charset="0"/>
                    <a:ea typeface="Times New Roman" panose="02020603050405020304" pitchFamily="18" charset="0"/>
                  </a:rPr>
                  <a:t>	  	</a:t>
                </a:r>
                <a:r>
                  <a:rPr lang="es-EC" sz="1400" dirty="0">
                    <a:latin typeface="Lucida Fax" panose="02060602050505020204" pitchFamily="18" charset="0"/>
                    <a:ea typeface="Times New Roman" panose="02020603050405020304" pitchFamily="18" charset="0"/>
                    <a:cs typeface="Times New Roman" panose="02020603050405020304" pitchFamily="18" charset="0"/>
                  </a:rPr>
                  <a:t>Analicemos </a:t>
                </a:r>
                <a14:m>
                  <m:oMath xmlns:m="http://schemas.openxmlformats.org/officeDocument/2006/math">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400">
                            <a:latin typeface="Cambria Math" panose="02040503050406030204" pitchFamily="18" charset="0"/>
                            <a:ea typeface="Times New Roman" panose="02020603050405020304" pitchFamily="18" charset="0"/>
                            <a:cs typeface="Times New Roman" panose="02020603050405020304" pitchFamily="18" charset="0"/>
                          </a:rPr>
                          <m:t>2</m:t>
                        </m:r>
                        <m:r>
                          <a:rPr lang="es-EC" sz="1400" i="1">
                            <a:latin typeface="Cambria Math" panose="02040503050406030204" pitchFamily="18" charset="0"/>
                            <a:ea typeface="Times New Roman" panose="02020603050405020304" pitchFamily="18" charset="0"/>
                            <a:cs typeface="Times New Roman" panose="02020603050405020304" pitchFamily="18" charset="0"/>
                          </a:rPr>
                          <m:t> </m:t>
                        </m:r>
                      </m:sub>
                    </m:sSub>
                    <m:r>
                      <a:rPr lang="es-PE" sz="1400">
                        <a:latin typeface="Cambria Math" panose="02040503050406030204" pitchFamily="18" charset="0"/>
                        <a:ea typeface="Times New Roman" panose="02020603050405020304" pitchFamily="18" charset="0"/>
                        <a:cs typeface="Times New Roman" panose="02020603050405020304" pitchFamily="18" charset="0"/>
                      </a:rPr>
                      <m:t>=</m:t>
                    </m:r>
                    <m:r>
                      <a:rPr lang="es-PE" sz="1400">
                        <a:latin typeface="Cambria Math" panose="02040503050406030204" pitchFamily="18" charset="0"/>
                        <a:ea typeface="Times New Roman" panose="02020603050405020304" pitchFamily="18" charset="0"/>
                        <a:cs typeface="Times New Roman" panose="02020603050405020304" pitchFamily="18" charset="0"/>
                      </a:rPr>
                      <m:t>𝛽</m:t>
                    </m:r>
                    <m:r>
                      <a:rPr lang="es-PE" sz="14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400">
                            <a:latin typeface="Cambria Math" panose="02040503050406030204" pitchFamily="18" charset="0"/>
                            <a:ea typeface="Times New Roman" panose="02020603050405020304" pitchFamily="18" charset="0"/>
                            <a:cs typeface="Times New Roman" panose="02020603050405020304" pitchFamily="18" charset="0"/>
                          </a:rPr>
                          <m:t>𝑐</m:t>
                        </m:r>
                      </m:sub>
                    </m:sSub>
                    <m:r>
                      <a:rPr lang="es-PE" sz="1400">
                        <a:latin typeface="Cambria Math" panose="02040503050406030204" pitchFamily="18" charset="0"/>
                        <a:ea typeface="Times New Roman" panose="02020603050405020304" pitchFamily="18" charset="0"/>
                        <a:cs typeface="Times New Roman" panose="02020603050405020304" pitchFamily="18" charset="0"/>
                      </a:rPr>
                      <m:t>−</m:t>
                    </m:r>
                    <m:r>
                      <a:rPr lang="es-PE" sz="1400">
                        <a:latin typeface="Cambria Math" panose="02040503050406030204" pitchFamily="18" charset="0"/>
                        <a:ea typeface="Times New Roman" panose="02020603050405020304" pitchFamily="18" charset="0"/>
                        <a:cs typeface="Times New Roman" panose="02020603050405020304" pitchFamily="18" charset="0"/>
                      </a:rPr>
                      <m:t>𝛾</m:t>
                    </m:r>
                  </m:oMath>
                </a14:m>
                <a:r>
                  <a:rPr lang="es-EC" sz="1400" dirty="0">
                    <a:latin typeface="Lucida Fax" panose="02060602050505020204" pitchFamily="18" charset="0"/>
                    <a:ea typeface="Times New Roman" panose="02020603050405020304" pitchFamily="18" charset="0"/>
                    <a:cs typeface="Times New Roman" panose="02020603050405020304" pitchFamily="18" charset="0"/>
                  </a:rPr>
                  <a:t> tendremos dos casos</a:t>
                </a:r>
              </a:p>
              <a:p>
                <a:pPr lvl="1">
                  <a:lnSpc>
                    <a:spcPct val="150000"/>
                  </a:lnSpc>
                  <a:spcBef>
                    <a:spcPct val="0"/>
                  </a:spcBef>
                </a:pPr>
                <a:endParaRPr lang="es-EC" sz="1400" dirty="0">
                  <a:latin typeface="Lucida Fax" panose="02060602050505020204" pitchFamily="18" charset="0"/>
                  <a:ea typeface="Times New Roman" panose="02020603050405020304" pitchFamily="18" charset="0"/>
                  <a:cs typeface="Times New Roman" panose="02020603050405020304" pitchFamily="18" charset="0"/>
                </a:endParaRPr>
              </a:p>
              <a:p>
                <a:pPr marL="1200121" lvl="2" indent="-285744">
                  <a:lnSpc>
                    <a:spcPct val="120000"/>
                  </a:lnSpc>
                  <a:spcBef>
                    <a:spcPct val="0"/>
                  </a:spcBef>
                  <a:buFont typeface="Arial" panose="020B0604020202020204" pitchFamily="34" charset="0"/>
                  <a:buChar char="•"/>
                </a:pPr>
                <a:r>
                  <a:rPr lang="es-PE" sz="1400" dirty="0">
                    <a:latin typeface="Lucida Fax" panose="02060602050505020204" pitchFamily="18" charset="0"/>
                    <a:ea typeface="Times New Roman" panose="02020603050405020304" pitchFamily="18" charset="0"/>
                  </a:rPr>
                  <a:t>Para </a:t>
                </a:r>
                <a14:m>
                  <m:oMath xmlns:m="http://schemas.openxmlformats.org/officeDocument/2006/math">
                    <m:sSub>
                      <m:sSubPr>
                        <m:ctrlPr>
                          <a:rPr lang="es-EC" sz="1400" i="1">
                            <a:latin typeface="Cambria Math" panose="02040503050406030204" pitchFamily="18" charset="0"/>
                            <a:ea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2</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&gt;0⟺</m:t>
                    </m:r>
                    <m:sSub>
                      <m:sSubPr>
                        <m:ctrlPr>
                          <a:rPr lang="es-EC" sz="1400" i="1">
                            <a:latin typeface="Cambria Math" panose="020405030504060302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400" i="1">
                        <a:latin typeface="Cambria Math" panose="02040503050406030204" pitchFamily="18" charset="0"/>
                        <a:ea typeface="Calibri" panose="020F0502020204030204" pitchFamily="34" charset="0"/>
                        <a:cs typeface="Times New Roman" panose="02020603050405020304" pitchFamily="18" charset="0"/>
                      </a:rPr>
                      <m:t>&gt;</m:t>
                    </m:r>
                    <m:f>
                      <m:fPr>
                        <m:ctrlPr>
                          <a:rPr lang="es-EC" sz="1400" i="1">
                            <a:latin typeface="Cambria Math" panose="020405030504060302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𝛾</m:t>
                        </m:r>
                      </m:num>
                      <m:den>
                        <m:r>
                          <a:rPr lang="es-PE" sz="1400" i="1">
                            <a:latin typeface="Cambria Math" panose="02040503050406030204" pitchFamily="18" charset="0"/>
                            <a:ea typeface="Calibri" panose="020F0502020204030204" pitchFamily="34" charset="0"/>
                            <a:cs typeface="Cambria Math" panose="02040503050406030204" pitchFamily="18" charset="0"/>
                          </a:rPr>
                          <m:t>𝛽</m:t>
                        </m:r>
                      </m:den>
                    </m:f>
                  </m:oMath>
                </a14:m>
                <a:r>
                  <a:rPr lang="es-PE" sz="1400" dirty="0">
                    <a:latin typeface="Lucida Fax" panose="02060602050505020204" pitchFamily="18" charset="0"/>
                    <a:ea typeface="Times New Roman" panose="02020603050405020304" pitchFamily="18" charset="0"/>
                  </a:rPr>
                  <a:t> . Aplicando </a:t>
                </a:r>
                <a:r>
                  <a:rPr lang="es-PE" sz="1400" b="1" i="1" u="sng" dirty="0">
                    <a:latin typeface="Lucida Fax" panose="02060602050505020204" pitchFamily="18" charset="0"/>
                    <a:ea typeface="Times New Roman" panose="02020603050405020304" pitchFamily="18" charset="0"/>
                  </a:rPr>
                  <a:t>3.3.11</a:t>
                </a:r>
                <a:r>
                  <a:rPr lang="es-PE" sz="1400" u="sng" dirty="0">
                    <a:latin typeface="Lucida Fax" panose="02060602050505020204" pitchFamily="18" charset="0"/>
                    <a:ea typeface="Times New Roman" panose="02020603050405020304" pitchFamily="18" charset="0"/>
                  </a:rPr>
                  <a:t> </a:t>
                </a:r>
                <a:r>
                  <a:rPr lang="es-PE" sz="1400" i="1" u="sng" dirty="0">
                    <a:latin typeface="Lucida Fax" panose="02060602050505020204" pitchFamily="18" charset="0"/>
                    <a:ea typeface="Times New Roman" panose="02020603050405020304" pitchFamily="18" charset="0"/>
                  </a:rPr>
                  <a:t>Teorema de estabilidad de sistemas No lineales</a:t>
                </a:r>
                <a:r>
                  <a:rPr lang="es-PE" sz="1400" dirty="0">
                    <a:latin typeface="Lucida Fax" panose="02060602050505020204" pitchFamily="18" charset="0"/>
                    <a:ea typeface="Times New Roman" panose="02020603050405020304" pitchFamily="18" charset="0"/>
                  </a:rPr>
                  <a:t> , el punto crítico </a:t>
                </a:r>
                <a14:m>
                  <m:oMath xmlns:m="http://schemas.openxmlformats.org/officeDocument/2006/math">
                    <m:r>
                      <a:rPr lang="es-ES" sz="1400" b="1" i="1">
                        <a:latin typeface="Cambria Math" panose="02040503050406030204" pitchFamily="18" charset="0"/>
                        <a:ea typeface="Times New Roman" panose="02020603050405020304" pitchFamily="18" charset="0"/>
                        <a:cs typeface="Times New Roman" panose="02020603050405020304" pitchFamily="18" charset="0"/>
                      </a:rPr>
                      <m:t>𝑷</m:t>
                    </m:r>
                    <m:r>
                      <a:rPr lang="es-PE" sz="1400" b="1" i="1">
                        <a:latin typeface="Cambria Math" panose="02040503050406030204" pitchFamily="18" charset="0"/>
                        <a:ea typeface="Times New Roman" panose="02020603050405020304" pitchFamily="18" charset="0"/>
                        <a:cs typeface="Times New Roman" panose="02020603050405020304" pitchFamily="18" charset="0"/>
                      </a:rPr>
                      <m:t>(</m:t>
                    </m:r>
                    <m:r>
                      <a:rPr lang="es-PE" sz="1400" b="1" i="1">
                        <a:latin typeface="Cambria Math" panose="02040503050406030204" pitchFamily="18" charset="0"/>
                        <a:ea typeface="Times New Roman" panose="02020603050405020304" pitchFamily="18" charset="0"/>
                        <a:cs typeface="Times New Roman" panose="02020603050405020304" pitchFamily="18" charset="0"/>
                      </a:rPr>
                      <m:t>𝟎</m:t>
                    </m:r>
                    <m:r>
                      <a:rPr lang="es-PE" sz="1400" b="1" i="1">
                        <a:latin typeface="Cambria Math" panose="02040503050406030204" pitchFamily="18" charset="0"/>
                        <a:ea typeface="Times New Roman" panose="02020603050405020304" pitchFamily="18" charset="0"/>
                        <a:cs typeface="Times New Roman" panose="02020603050405020304" pitchFamily="18" charset="0"/>
                      </a:rPr>
                      <m:t>,</m:t>
                    </m:r>
                    <m:r>
                      <a:rPr lang="es-PE" sz="1400" b="1" i="1">
                        <a:latin typeface="Cambria Math" panose="02040503050406030204" pitchFamily="18" charset="0"/>
                        <a:ea typeface="Times New Roman" panose="02020603050405020304" pitchFamily="18" charset="0"/>
                        <a:cs typeface="Times New Roman" panose="02020603050405020304" pitchFamily="18" charset="0"/>
                      </a:rPr>
                      <m:t>𝟎</m:t>
                    </m:r>
                    <m:r>
                      <a:rPr lang="es-PE" sz="1400" b="1" i="1">
                        <a:latin typeface="Cambria Math" panose="02040503050406030204" pitchFamily="18" charset="0"/>
                        <a:ea typeface="Times New Roman" panose="02020603050405020304" pitchFamily="18" charset="0"/>
                        <a:cs typeface="Times New Roman" panose="02020603050405020304" pitchFamily="18" charset="0"/>
                      </a:rPr>
                      <m:t>)</m:t>
                    </m:r>
                  </m:oMath>
                </a14:m>
                <a:r>
                  <a:rPr lang="es-PE" sz="1400" b="1" i="1" dirty="0">
                    <a:latin typeface="Lucida Fax" panose="02060602050505020204" pitchFamily="18" charset="0"/>
                    <a:ea typeface="Times New Roman" panose="02020603050405020304" pitchFamily="18" charset="0"/>
                  </a:rPr>
                  <a:t> </a:t>
                </a:r>
                <a:r>
                  <a:rPr lang="es-PE" sz="1400" dirty="0">
                    <a:latin typeface="Lucida Fax" panose="02060602050505020204" pitchFamily="18" charset="0"/>
                    <a:ea typeface="Times New Roman" panose="02020603050405020304" pitchFamily="18" charset="0"/>
                  </a:rPr>
                  <a:t>es</a:t>
                </a:r>
                <a:r>
                  <a:rPr lang="es-PE" sz="1400" b="1" dirty="0">
                    <a:latin typeface="Lucida Fax" panose="02060602050505020204" pitchFamily="18" charset="0"/>
                    <a:ea typeface="Times New Roman" panose="02020603050405020304" pitchFamily="18" charset="0"/>
                  </a:rPr>
                  <a:t> inestable</a:t>
                </a:r>
                <a:r>
                  <a:rPr lang="es-PE" sz="1400" dirty="0">
                    <a:latin typeface="Lucida Fax" panose="02060602050505020204" pitchFamily="18" charset="0"/>
                    <a:ea typeface="Times New Roman" panose="02020603050405020304" pitchFamily="18" charset="0"/>
                  </a:rPr>
                  <a:t> para el sistema de ecuaciones (1) y (2) del modelo SIR. </a:t>
                </a:r>
              </a:p>
              <a:p>
                <a:pPr lvl="1">
                  <a:lnSpc>
                    <a:spcPct val="120000"/>
                  </a:lnSpc>
                  <a:spcBef>
                    <a:spcPct val="0"/>
                  </a:spcBef>
                </a:pPr>
                <a:endParaRPr lang="es-PE" sz="1400" dirty="0">
                  <a:latin typeface="Lucida Fax" panose="02060602050505020204" pitchFamily="18" charset="0"/>
                  <a:ea typeface="Times New Roman" panose="02020603050405020304" pitchFamily="18" charset="0"/>
                </a:endParaRPr>
              </a:p>
              <a:p>
                <a:pPr marL="1200121" lvl="2" indent="-285744">
                  <a:spcBef>
                    <a:spcPct val="0"/>
                  </a:spcBef>
                  <a:buFont typeface="Arial" panose="020B0604020202020204" pitchFamily="34" charset="0"/>
                  <a:buChar char="•"/>
                </a:pPr>
                <a:r>
                  <a:rPr lang="es-PE" sz="1400" dirty="0">
                    <a:latin typeface="Lucida Fax" panose="02060602050505020204" pitchFamily="18" charset="0"/>
                    <a:ea typeface="Times New Roman" panose="02020603050405020304" pitchFamily="18" charset="0"/>
                    <a:cs typeface="Times New Roman" panose="02020603050405020304" pitchFamily="18" charset="0"/>
                  </a:rPr>
                  <a:t>Para </a:t>
                </a:r>
                <a14:m>
                  <m:oMath xmlns:m="http://schemas.openxmlformats.org/officeDocument/2006/math">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2</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≤0⟺</m:t>
                    </m:r>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400" i="1">
                        <a:latin typeface="Cambria Math" panose="02040503050406030204" pitchFamily="18" charset="0"/>
                        <a:ea typeface="Calibri" panose="020F0502020204030204" pitchFamily="34" charset="0"/>
                        <a:cs typeface="Times New Roman" panose="02020603050405020304" pitchFamily="18" charset="0"/>
                      </a:rPr>
                      <m:t>≤</m:t>
                    </m:r>
                    <m:f>
                      <m:fPr>
                        <m:ctrlPr>
                          <a:rPr lang="es-EC" sz="1400" i="1">
                            <a:latin typeface="Cambria Math" panose="02040503050406030204" pitchFamily="18" charset="0"/>
                            <a:ea typeface="Calibri" panose="020F0502020204030204" pitchFamily="34" charset="0"/>
                            <a:cs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𝛾</m:t>
                        </m:r>
                      </m:num>
                      <m:den>
                        <m:r>
                          <a:rPr lang="es-PE" sz="1400" i="1">
                            <a:latin typeface="Cambria Math" panose="02040503050406030204" pitchFamily="18" charset="0"/>
                            <a:ea typeface="Calibri" panose="020F0502020204030204" pitchFamily="34" charset="0"/>
                            <a:cs typeface="Cambria Math" panose="02040503050406030204" pitchFamily="18" charset="0"/>
                          </a:rPr>
                          <m:t>𝛽</m:t>
                        </m:r>
                      </m:den>
                    </m:f>
                  </m:oMath>
                </a14:m>
                <a:r>
                  <a:rPr lang="es-PE" sz="1400" dirty="0">
                    <a:latin typeface="Lucida Fax" panose="02060602050505020204" pitchFamily="18" charset="0"/>
                    <a:ea typeface="Times New Roman" panose="02020603050405020304" pitchFamily="18" charset="0"/>
                    <a:cs typeface="Times New Roman" panose="02020603050405020304" pitchFamily="18" charset="0"/>
                  </a:rPr>
                  <a:t> no podemos aplicar </a:t>
                </a:r>
                <a:r>
                  <a:rPr lang="es-PE" sz="1400" i="1" u="sng" dirty="0">
                    <a:latin typeface="Lucida Fax" panose="02060602050505020204" pitchFamily="18" charset="0"/>
                    <a:ea typeface="Times New Roman" panose="02020603050405020304" pitchFamily="18" charset="0"/>
                    <a:cs typeface="Times New Roman" panose="02020603050405020304" pitchFamily="18" charset="0"/>
                  </a:rPr>
                  <a:t>Teorema</a:t>
                </a:r>
                <a:r>
                  <a:rPr lang="es-PE" sz="1400" u="sng" dirty="0">
                    <a:latin typeface="Lucida Fax" panose="02060602050505020204" pitchFamily="18" charset="0"/>
                    <a:ea typeface="Times New Roman" panose="02020603050405020304" pitchFamily="18" charset="0"/>
                    <a:cs typeface="Times New Roman" panose="02020603050405020304" pitchFamily="18" charset="0"/>
                  </a:rPr>
                  <a:t> </a:t>
                </a:r>
                <a:r>
                  <a:rPr lang="es-PE" sz="1400" b="1" i="1" u="sng" dirty="0">
                    <a:latin typeface="Lucida Fax" panose="02060602050505020204" pitchFamily="18" charset="0"/>
                    <a:ea typeface="Times New Roman" panose="02020603050405020304" pitchFamily="18" charset="0"/>
                  </a:rPr>
                  <a:t>3.3.11</a:t>
                </a:r>
                <a:r>
                  <a:rPr lang="es-PE" sz="1400" u="sng" dirty="0">
                    <a:latin typeface="Lucida Fax" panose="02060602050505020204" pitchFamily="18" charset="0"/>
                    <a:ea typeface="Times New Roman" panose="02020603050405020304" pitchFamily="18" charset="0"/>
                    <a:cs typeface="Times New Roman" panose="02020603050405020304" pitchFamily="18" charset="0"/>
                  </a:rPr>
                  <a:t> </a:t>
                </a:r>
                <a:r>
                  <a:rPr lang="es-PE" sz="1400" dirty="0">
                    <a:latin typeface="Lucida Fax" panose="02060602050505020204" pitchFamily="18" charset="0"/>
                    <a:ea typeface="Times New Roman" panose="02020603050405020304" pitchFamily="18" charset="0"/>
                    <a:cs typeface="Times New Roman" panose="02020603050405020304" pitchFamily="18" charset="0"/>
                  </a:rPr>
                  <a:t>, por lo que aplicaremos </a:t>
                </a:r>
                <a:r>
                  <a:rPr lang="es-PE" sz="1400" b="1" i="1" u="sng" dirty="0">
                    <a:latin typeface="Lucida Fax" panose="02060602050505020204" pitchFamily="18" charset="0"/>
                    <a:ea typeface="Times New Roman" panose="02020603050405020304" pitchFamily="18" charset="0"/>
                    <a:cs typeface="Times New Roman" panose="02020603050405020304" pitchFamily="18" charset="0"/>
                  </a:rPr>
                  <a:t>3.3.12</a:t>
                </a:r>
                <a:r>
                  <a:rPr lang="es-PE" sz="1400" u="sng" dirty="0">
                    <a:latin typeface="Lucida Fax" panose="02060602050505020204" pitchFamily="18" charset="0"/>
                    <a:ea typeface="Times New Roman" panose="02020603050405020304" pitchFamily="18" charset="0"/>
                    <a:cs typeface="Times New Roman" panose="02020603050405020304" pitchFamily="18" charset="0"/>
                  </a:rPr>
                  <a:t> </a:t>
                </a:r>
                <a:r>
                  <a:rPr lang="es-PE" sz="1400" i="1" u="sng" dirty="0">
                    <a:latin typeface="Lucida Fax" panose="02060602050505020204" pitchFamily="18" charset="0"/>
                    <a:ea typeface="Times New Roman" panose="02020603050405020304" pitchFamily="18" charset="0"/>
                    <a:cs typeface="Times New Roman" panose="02020603050405020304" pitchFamily="18" charset="0"/>
                  </a:rPr>
                  <a:t>Teorema de Liapunov </a:t>
                </a:r>
              </a:p>
              <a:p>
                <a:pPr lvl="2">
                  <a:spcBef>
                    <a:spcPct val="0"/>
                  </a:spcBef>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ea typeface="Calibri" panose="020F0502020204030204" pitchFamily="34" charset="0"/>
                          <a:cs typeface="Times New Roman" panose="02020603050405020304" pitchFamily="18" charset="0"/>
                        </a:rPr>
                        <m:t>𝐼</m:t>
                      </m:r>
                      <m:r>
                        <a:rPr lang="es-ES" sz="1600">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rPr>
                          </m:ctrlPr>
                        </m:sSubPr>
                        <m:e>
                          <m:r>
                            <a:rPr lang="es-ES" sz="1600" i="1">
                              <a:latin typeface="Cambria Math" panose="02040503050406030204" pitchFamily="18" charset="0"/>
                              <a:ea typeface="Calibri" panose="020F0502020204030204" pitchFamily="34" charset="0"/>
                              <a:cs typeface="Times New Roman" panose="02020603050405020304" pitchFamily="18" charset="0"/>
                            </a:rPr>
                            <m:t>𝐼</m:t>
                          </m:r>
                        </m:e>
                        <m:sub>
                          <m:r>
                            <a:rPr lang="es-ES" sz="1600" i="1">
                              <a:latin typeface="Cambria Math" panose="02040503050406030204" pitchFamily="18" charset="0"/>
                              <a:ea typeface="Calibri" panose="020F0502020204030204" pitchFamily="34" charset="0"/>
                              <a:cs typeface="Times New Roman" panose="02020603050405020304" pitchFamily="18" charset="0"/>
                            </a:rPr>
                            <m:t>0</m:t>
                          </m:r>
                        </m:sub>
                      </m:sSub>
                      <m:r>
                        <a:rPr lang="es-ES" sz="1600">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rPr>
                          </m:ctrlPr>
                        </m:sSubPr>
                        <m:e>
                          <m:r>
                            <a:rPr lang="es-ES" sz="1600" i="1">
                              <a:latin typeface="Cambria Math" panose="02040503050406030204" pitchFamily="18" charset="0"/>
                              <a:ea typeface="Calibri" panose="020F0502020204030204" pitchFamily="34" charset="0"/>
                              <a:cs typeface="Times New Roman" panose="02020603050405020304" pitchFamily="18" charset="0"/>
                            </a:rPr>
                            <m:t>𝑆</m:t>
                          </m:r>
                        </m:e>
                        <m:sub>
                          <m:r>
                            <a:rPr lang="es-ES" sz="1600" i="1">
                              <a:latin typeface="Cambria Math" panose="02040503050406030204" pitchFamily="18" charset="0"/>
                              <a:ea typeface="Calibri" panose="020F0502020204030204" pitchFamily="34" charset="0"/>
                              <a:cs typeface="Times New Roman" panose="02020603050405020304" pitchFamily="18" charset="0"/>
                            </a:rPr>
                            <m:t>0</m:t>
                          </m:r>
                        </m:sub>
                      </m:sSub>
                      <m:r>
                        <a:rPr lang="es-ES" sz="1600">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𝜌</m:t>
                      </m:r>
                      <m:r>
                        <a:rPr lang="es-ES" sz="1600">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𝑙𝑛</m:t>
                      </m:r>
                      <m:f>
                        <m:fPr>
                          <m:ctrlPr>
                            <a:rPr lang="es-EC" sz="1600" i="1">
                              <a:latin typeface="Cambria Math" panose="02040503050406030204" pitchFamily="18" charset="0"/>
                            </a:rPr>
                          </m:ctrlPr>
                        </m:fPr>
                        <m:num>
                          <m:r>
                            <a:rPr lang="es-ES" sz="1600" i="1">
                              <a:latin typeface="Cambria Math" panose="02040503050406030204" pitchFamily="18" charset="0"/>
                              <a:ea typeface="Calibri" panose="020F0502020204030204" pitchFamily="34" charset="0"/>
                              <a:cs typeface="Times New Roman" panose="02020603050405020304" pitchFamily="18" charset="0"/>
                            </a:rPr>
                            <m:t>𝑆</m:t>
                          </m:r>
                        </m:num>
                        <m:den>
                          <m:sSub>
                            <m:sSubPr>
                              <m:ctrlPr>
                                <a:rPr lang="es-EC" sz="1600" i="1">
                                  <a:latin typeface="Cambria Math" panose="02040503050406030204" pitchFamily="18" charset="0"/>
                                </a:rPr>
                              </m:ctrlPr>
                            </m:sSubPr>
                            <m:e>
                              <m:r>
                                <a:rPr lang="es-ES" sz="1600" i="1">
                                  <a:latin typeface="Cambria Math" panose="02040503050406030204" pitchFamily="18" charset="0"/>
                                  <a:ea typeface="Calibri" panose="020F0502020204030204" pitchFamily="34" charset="0"/>
                                  <a:cs typeface="Times New Roman" panose="02020603050405020304" pitchFamily="18" charset="0"/>
                                </a:rPr>
                                <m:t>𝑆</m:t>
                              </m:r>
                            </m:e>
                            <m:sub>
                              <m:r>
                                <a:rPr lang="es-ES" sz="1600" i="1">
                                  <a:latin typeface="Cambria Math" panose="02040503050406030204" pitchFamily="18" charset="0"/>
                                  <a:ea typeface="Calibri" panose="020F0502020204030204" pitchFamily="34" charset="0"/>
                                  <a:cs typeface="Times New Roman" panose="02020603050405020304" pitchFamily="18" charset="0"/>
                                </a:rPr>
                                <m:t>0</m:t>
                              </m:r>
                            </m:sub>
                          </m:sSub>
                        </m:den>
                      </m:f>
                      <m:r>
                        <a:rPr lang="es-ES" sz="1600"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𝑆</m:t>
                      </m:r>
                    </m:oMath>
                  </m:oMathPara>
                </a14:m>
                <a:endParaRPr lang="es-ES" sz="1600" i="1" dirty="0">
                  <a:latin typeface="Cambria Math" panose="02040503050406030204" pitchFamily="18" charset="0"/>
                  <a:ea typeface="Times New Roman" panose="02020603050405020304" pitchFamily="18" charset="0"/>
                  <a:cs typeface="Times New Roman" panose="02020603050405020304" pitchFamily="18" charset="0"/>
                </a:endParaRPr>
              </a:p>
              <a:p>
                <a:pPr lvl="1" algn="ctr">
                  <a:spcBef>
                    <a:spcPct val="0"/>
                  </a:spcBef>
                </a:pPr>
                <a14:m>
                  <m:oMathPara xmlns:m="http://schemas.openxmlformats.org/officeDocument/2006/math">
                    <m:oMathParaPr>
                      <m:jc m:val="centerGroup"/>
                    </m:oMathParaPr>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𝐸</m:t>
                      </m:r>
                      <m:d>
                        <m:dPr>
                          <m:ctrlPr>
                            <a:rPr lang="es-EC" sz="1600" i="1">
                              <a:latin typeface="Cambria Math" panose="02040503050406030204" pitchFamily="18" charset="0"/>
                              <a:ea typeface="Times New Roman" panose="02020603050405020304" pitchFamily="18" charset="0"/>
                            </a:rPr>
                          </m:ctrlPr>
                        </m:d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r>
                            <a:rPr lang="es-PE" sz="1600" i="1">
                              <a:latin typeface="Cambria Math" panose="02040503050406030204" pitchFamily="18" charset="0"/>
                              <a:ea typeface="Times New Roman" panose="02020603050405020304" pitchFamily="18" charset="0"/>
                              <a:cs typeface="Times New Roman" panose="02020603050405020304" pitchFamily="18" charset="0"/>
                            </a:rPr>
                            <m:t>, </m:t>
                          </m:r>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𝑐</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𝑐</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𝑙𝑛</m:t>
                      </m:r>
                      <m:f>
                        <m:fPr>
                          <m:ctrlPr>
                            <a:rPr lang="es-EC" sz="1600" i="1">
                              <a:latin typeface="Cambria Math" panose="02040503050406030204" pitchFamily="18" charset="0"/>
                              <a:ea typeface="Times New Roman" panose="02020603050405020304" pitchFamily="18" charset="0"/>
                            </a:rPr>
                          </m:ctrlPr>
                        </m:fPr>
                        <m:num>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num>
                        <m:den>
                          <m:sSub>
                            <m:sSubPr>
                              <m:ctrlPr>
                                <a:rPr lang="es-EC" sz="1600" i="1">
                                  <a:latin typeface="Cambria Math" panose="02040503050406030204" pitchFamily="18" charset="0"/>
                                  <a:ea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𝑐</m:t>
                              </m:r>
                            </m:sub>
                          </m:sSub>
                        </m:den>
                      </m:f>
                    </m:oMath>
                  </m:oMathPara>
                </a14:m>
                <a:endParaRPr lang="es-ES" sz="1600" i="1" dirty="0">
                  <a:latin typeface="Cambria" panose="02040503050406030204" pitchFamily="18" charset="0"/>
                  <a:ea typeface="Cambria" panose="02040503050406030204" pitchFamily="18" charset="0"/>
                </a:endParaRPr>
              </a:p>
              <a:p>
                <a:pPr lvl="2" algn="ctr">
                  <a:spcBef>
                    <a:spcPct val="0"/>
                  </a:spcBef>
                </a:pPr>
                <a14:m>
                  <m:oMathPara xmlns:m="http://schemas.openxmlformats.org/officeDocument/2006/math">
                    <m:oMathParaPr>
                      <m:jc m:val="centerGroup"/>
                    </m:oMathParaPr>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𝐸</m:t>
                      </m:r>
                      <m:d>
                        <m:dPr>
                          <m:ctrlPr>
                            <a:rPr lang="es-EC" sz="1600" i="1">
                              <a:latin typeface="Cambria Math" panose="02040503050406030204" pitchFamily="18" charset="0"/>
                              <a:ea typeface="Times New Roman" panose="02020603050405020304" pitchFamily="18" charset="0"/>
                            </a:rPr>
                          </m:ctrlPr>
                        </m:dPr>
                        <m:e>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EC" sz="1600" i="1">
                              <a:latin typeface="Cambria Math" panose="02040503050406030204" pitchFamily="18" charset="0"/>
                              <a:ea typeface="Times New Roman" panose="02020603050405020304" pitchFamily="18" charset="0"/>
                              <a:cs typeface="Times New Roman" panose="02020603050405020304" pitchFamily="18" charset="0"/>
                            </a:rPr>
                            <m:t>, 0</m:t>
                          </m:r>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𝑐</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sSub>
                        <m:sSubPr>
                          <m:ctrlPr>
                            <a:rPr lang="es-EC" sz="1600" i="1">
                              <a:latin typeface="Cambria Math" panose="02040503050406030204" pitchFamily="18" charset="0"/>
                              <a:ea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𝑐</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𝑐</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𝑙𝑛</m:t>
                      </m:r>
                      <m:f>
                        <m:fPr>
                          <m:ctrlPr>
                            <a:rPr lang="es-EC" sz="1600" i="1">
                              <a:latin typeface="Cambria Math" panose="02040503050406030204" pitchFamily="18" charset="0"/>
                              <a:ea typeface="Times New Roman" panose="02020603050405020304" pitchFamily="18" charset="0"/>
                            </a:rPr>
                          </m:ctrlPr>
                        </m:fPr>
                        <m:num>
                          <m:sSub>
                            <m:sSubPr>
                              <m:ctrlPr>
                                <a:rPr lang="es-EC" sz="1600" i="1">
                                  <a:latin typeface="Cambria Math" panose="02040503050406030204" pitchFamily="18" charset="0"/>
                                  <a:ea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𝑐</m:t>
                              </m:r>
                            </m:sub>
                          </m:sSub>
                        </m:num>
                        <m:den>
                          <m:sSub>
                            <m:sSubPr>
                              <m:ctrlPr>
                                <a:rPr lang="es-EC" sz="1600" i="1">
                                  <a:latin typeface="Cambria Math" panose="02040503050406030204" pitchFamily="18" charset="0"/>
                                  <a:ea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s-PE" sz="1600" i="1">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s-ES" sz="1400" dirty="0">
                  <a:latin typeface="Lucida Fax" panose="02060602050505020204" pitchFamily="18" charset="0"/>
                  <a:ea typeface="Times New Roman" panose="02020603050405020304" pitchFamily="18" charset="0"/>
                  <a:cs typeface="Times New Roman" panose="02020603050405020304" pitchFamily="18" charset="0"/>
                </a:endParaRPr>
              </a:p>
              <a:p>
                <a:pPr lvl="2" algn="ctr">
                  <a:spcBef>
                    <a:spcPct val="0"/>
                  </a:spcBef>
                </a:pPr>
                <a:r>
                  <a:rPr lang="es-ES" sz="1400" dirty="0">
                    <a:latin typeface="Lucida Fax" panose="02060602050505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s-PE" sz="1400" i="1">
                        <a:latin typeface="Cambria Math" panose="02040503050406030204" pitchFamily="18" charset="0"/>
                      </a:rPr>
                      <m:t>𝐸</m:t>
                    </m:r>
                    <m:d>
                      <m:dPr>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PE" sz="1400" i="1">
                                <a:latin typeface="Cambria Math" panose="02040503050406030204" pitchFamily="18" charset="0"/>
                              </a:rPr>
                              <m:t>𝑆</m:t>
                            </m:r>
                          </m:e>
                          <m:sub>
                            <m:r>
                              <a:rPr lang="es-PE" sz="1400" i="1">
                                <a:latin typeface="Cambria Math" panose="02040503050406030204" pitchFamily="18" charset="0"/>
                              </a:rPr>
                              <m:t>𝑐</m:t>
                            </m:r>
                          </m:sub>
                        </m:sSub>
                        <m:r>
                          <a:rPr lang="es-EC" sz="1400" i="1">
                            <a:latin typeface="Cambria Math" panose="02040503050406030204" pitchFamily="18" charset="0"/>
                          </a:rPr>
                          <m:t>, 0</m:t>
                        </m:r>
                      </m:e>
                    </m:d>
                  </m:oMath>
                </a14:m>
                <a:r>
                  <a:rPr lang="es-ES" sz="1400" dirty="0">
                    <a:latin typeface="Lucida Fax" panose="02060602050505020204" pitchFamily="18" charset="0"/>
                    <a:ea typeface="Times New Roman" panose="02020603050405020304" pitchFamily="18" charset="0"/>
                    <a:cs typeface="Times New Roman" panose="02020603050405020304" pitchFamily="18" charset="0"/>
                  </a:rPr>
                  <a:t> es definida positiva en un entorno reducido de </a:t>
                </a:r>
                <a14:m>
                  <m:oMath xmlns:m="http://schemas.openxmlformats.org/officeDocument/2006/math">
                    <m:d>
                      <m:dPr>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PE" sz="1400" i="1">
                                <a:latin typeface="Cambria Math" panose="02040503050406030204" pitchFamily="18" charset="0"/>
                              </a:rPr>
                              <m:t>𝑆</m:t>
                            </m:r>
                          </m:e>
                          <m:sub>
                            <m:r>
                              <a:rPr lang="es-PE" sz="1400" i="1">
                                <a:latin typeface="Cambria Math" panose="02040503050406030204" pitchFamily="18" charset="0"/>
                              </a:rPr>
                              <m:t>𝑐</m:t>
                            </m:r>
                          </m:sub>
                        </m:sSub>
                        <m:r>
                          <a:rPr lang="es-EC" sz="1400" i="1">
                            <a:latin typeface="Cambria Math" panose="02040503050406030204" pitchFamily="18" charset="0"/>
                          </a:rPr>
                          <m:t>, 0</m:t>
                        </m:r>
                      </m:e>
                    </m:d>
                  </m:oMath>
                </a14:m>
                <a:endParaRPr lang="es-ES" sz="1400" dirty="0">
                  <a:latin typeface="Lucida Fax" panose="02060602050505020204" pitchFamily="18" charset="0"/>
                  <a:ea typeface="Times New Roman" panose="02020603050405020304" pitchFamily="18" charset="0"/>
                  <a:cs typeface="Times New Roman" panose="02020603050405020304" pitchFamily="18" charset="0"/>
                </a:endParaRPr>
              </a:p>
              <a:p>
                <a:pPr lvl="2" algn="ctr">
                  <a:spcBef>
                    <a:spcPct val="0"/>
                  </a:spcBef>
                </a:pPr>
                <a:endParaRPr lang="es-ES" sz="1400" dirty="0">
                  <a:latin typeface="Lucida Fax" panose="02060602050505020204" pitchFamily="18" charset="0"/>
                  <a:ea typeface="Times New Roman" panose="02020603050405020304" pitchFamily="18" charset="0"/>
                  <a:cs typeface="Times New Roman" panose="02020603050405020304" pitchFamily="18" charset="0"/>
                </a:endParaRPr>
              </a:p>
              <a:p>
                <a:pPr lvl="1"/>
                <a14:m>
                  <m:oMathPara xmlns:m="http://schemas.openxmlformats.org/officeDocument/2006/math">
                    <m:oMathParaPr>
                      <m:jc m:val="centerGroup"/>
                    </m:oMathParaPr>
                    <m:oMath xmlns:m="http://schemas.openxmlformats.org/officeDocument/2006/math">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400" i="1">
                                  <a:latin typeface="Cambria Math" panose="020405030504060302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s-EC" sz="1400" i="1">
                                      <a:latin typeface="Cambria Math" panose="020405030504060302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𝑆</m:t>
                                  </m:r>
                                  <m:r>
                                    <a:rPr lang="es-ES" sz="1400" i="1">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latin typeface="Cambria Math" panose="020405030504060302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𝑡</m:t>
                                      </m:r>
                                    </m:e>
                                  </m:d>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r>
                                    <a:rPr lang="es-ES"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𝑡</m:t>
                                  </m:r>
                                  <m:r>
                                    <a:rPr lang="es-PE" sz="1400" i="1">
                                      <a:latin typeface="Cambria Math" panose="02040503050406030204" pitchFamily="18" charset="0"/>
                                      <a:ea typeface="Calibri" panose="020F0502020204030204" pitchFamily="34" charset="0"/>
                                      <a:cs typeface="Times New Roman" panose="02020603050405020304" pitchFamily="18" charset="0"/>
                                    </a:rPr>
                                    <m:t>)</m:t>
                                  </m:r>
                                </m:e>
                              </m:d>
                            </m:e>
                          </m:d>
                        </m:num>
                        <m:den>
                          <m:r>
                            <a:rPr lang="es-PE" sz="1400" i="1">
                              <a:latin typeface="Cambria Math" panose="02040503050406030204" pitchFamily="18" charset="0"/>
                              <a:ea typeface="Calibri" panose="020F0502020204030204" pitchFamily="34" charset="0"/>
                              <a:cs typeface="Times New Roman" panose="02020603050405020304" pitchFamily="18" charset="0"/>
                            </a:rPr>
                            <m:t>𝑑𝑡</m:t>
                          </m:r>
                        </m:den>
                      </m:f>
                      <m:r>
                        <a:rPr lang="es-PE"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den>
                      </m:f>
                      <m:sSup>
                        <m:sSupPr>
                          <m:ctrlPr>
                            <a:rPr lang="es-EC" sz="1400" i="1">
                              <a:latin typeface="Cambria Math" panose="02040503050406030204" pitchFamily="18" charset="0"/>
                              <a:ea typeface="Times New Roman" panose="02020603050405020304" pitchFamily="18" charset="0"/>
                            </a:rPr>
                          </m:ctrlPr>
                        </m:sSupPr>
                        <m:e>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e>
                        <m:sup>
                          <m:r>
                            <a:rPr lang="es-PE" sz="14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den>
                      </m:f>
                      <m:sSup>
                        <m:sSupPr>
                          <m:ctrlPr>
                            <a:rPr lang="es-PE"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e>
                        <m:sup>
                          <m:r>
                            <a:rPr lang="es-PE" sz="14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𝑡</m:t>
                              </m:r>
                            </m:e>
                          </m:d>
                        </m:sup>
                      </m:sSup>
                      <m:r>
                        <a:rPr lang="es-ES" sz="1400" i="1">
                          <a:latin typeface="Cambria Math" panose="02040503050406030204" pitchFamily="18" charset="0"/>
                          <a:ea typeface="Times New Roman" panose="02020603050405020304" pitchFamily="18" charset="0"/>
                          <a:cs typeface="Times New Roman" panose="02020603050405020304" pitchFamily="18" charset="0"/>
                        </a:rPr>
                        <m:t>       </m:t>
                      </m:r>
                      <m:r>
                        <a:rPr lang="es-PE" sz="14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C" sz="1400" i="1">
                              <a:latin typeface="Cambria Math" panose="02040503050406030204" pitchFamily="18" charset="0"/>
                              <a:ea typeface="Times New Roman" panose="02020603050405020304" pitchFamily="18" charset="0"/>
                            </a:rPr>
                          </m:ctrlPr>
                        </m:dPr>
                        <m:e>
                          <m:eqArr>
                            <m:eqArrPr>
                              <m:ctrlPr>
                                <a:rPr lang="es-EC" sz="1400" i="1">
                                  <a:latin typeface="Cambria Math" panose="02040503050406030204" pitchFamily="18" charset="0"/>
                                  <a:ea typeface="Times New Roman" panose="02020603050405020304" pitchFamily="18" charset="0"/>
                                </a:rPr>
                              </m:ctrlPr>
                            </m:eqArrPr>
                            <m:e>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den>
                              </m:f>
                              <m:r>
                                <a:rPr lang="es-PE" sz="1400" i="1">
                                  <a:latin typeface="Cambria Math" panose="02040503050406030204" pitchFamily="18" charset="0"/>
                                  <a:ea typeface="Times New Roman" panose="02020603050405020304" pitchFamily="18" charset="0"/>
                                  <a:cs typeface="Times New Roman" panose="02020603050405020304" pitchFamily="18" charset="0"/>
                                </a:rPr>
                                <m:t>=1−</m:t>
                              </m:r>
                              <m:f>
                                <m:fPr>
                                  <m:ctrlPr>
                                    <a:rPr lang="es-EC" sz="1400" i="1">
                                      <a:latin typeface="Cambria Math" panose="02040503050406030204" pitchFamily="18" charset="0"/>
                                      <a:ea typeface="Times New Roman" panose="02020603050405020304" pitchFamily="18" charset="0"/>
                                    </a:rPr>
                                  </m:ctrlPr>
                                </m:fPr>
                                <m:num>
                                  <m:sSub>
                                    <m:sSubPr>
                                      <m:ctrlPr>
                                        <a:rPr lang="es-EC" sz="1400" i="1">
                                          <a:latin typeface="Cambria Math" panose="02040503050406030204" pitchFamily="18" charset="0"/>
                                          <a:ea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den>
                              </m:f>
                            </m:e>
                            <m:e>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den>
                              </m:f>
                              <m:r>
                                <a:rPr lang="es-PE" sz="1400" i="1">
                                  <a:latin typeface="Cambria Math" panose="02040503050406030204" pitchFamily="18" charset="0"/>
                                  <a:ea typeface="Times New Roman" panose="02020603050405020304" pitchFamily="18" charset="0"/>
                                  <a:cs typeface="Times New Roman" panose="02020603050405020304" pitchFamily="18" charset="0"/>
                                </a:rPr>
                                <m:t>=1        </m:t>
                              </m:r>
                            </m:e>
                          </m:eqArr>
                        </m:e>
                      </m:d>
                    </m:oMath>
                  </m:oMathPara>
                </a14:m>
                <a:endParaRPr lang="es-EC" sz="1400" dirty="0">
                  <a:latin typeface="Lucida Fax" panose="02060602050505020204" pitchFamily="18" charset="0"/>
                  <a:ea typeface="Calibri" panose="020F0502020204030204" pitchFamily="34" charset="0"/>
                  <a:cs typeface="Times New Roman" panose="02020603050405020304" pitchFamily="18" charset="0"/>
                </a:endParaRPr>
              </a:p>
              <a:p>
                <a:pPr lvl="1"/>
                <a14:m>
                  <m:oMathPara xmlns:m="http://schemas.openxmlformats.org/officeDocument/2006/math">
                    <m:oMathParaPr>
                      <m:jc m:val="centerGroup"/>
                    </m:oMathParaPr>
                    <m:oMath xmlns:m="http://schemas.openxmlformats.org/officeDocument/2006/math">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den>
                      </m:f>
                      <m:sSup>
                        <m:sSupPr>
                          <m:ctrlPr>
                            <a:rPr lang="es-EC" sz="1400" i="1">
                              <a:latin typeface="Cambria Math" panose="02040503050406030204" pitchFamily="18" charset="0"/>
                              <a:ea typeface="Times New Roman" panose="02020603050405020304" pitchFamily="18" charset="0"/>
                            </a:rPr>
                          </m:ctrlPr>
                        </m:sSupPr>
                        <m:e>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e>
                        <m:sup>
                          <m:r>
                            <a:rPr lang="es-PE" sz="14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den>
                      </m:f>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ES" sz="14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400" i="1">
                          <a:latin typeface="Cambria Math" panose="02040503050406030204" pitchFamily="18" charset="0"/>
                          <a:ea typeface="Times New Roman" panose="02020603050405020304" pitchFamily="18" charset="0"/>
                          <a:cs typeface="Times New Roman" panose="02020603050405020304" pitchFamily="18" charset="0"/>
                        </a:rPr>
                        <m:t> =</m:t>
                      </m:r>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1−</m:t>
                          </m:r>
                          <m:f>
                            <m:fPr>
                              <m:ctrlPr>
                                <a:rPr lang="es-EC" sz="1400" i="1">
                                  <a:latin typeface="Cambria Math" panose="02040503050406030204" pitchFamily="18" charset="0"/>
                                  <a:ea typeface="Times New Roman" panose="02020603050405020304" pitchFamily="18" charset="0"/>
                                </a:rPr>
                              </m:ctrlPr>
                            </m:fPr>
                            <m:num>
                              <m:sSub>
                                <m:sSubPr>
                                  <m:ctrlPr>
                                    <a:rPr lang="es-EC" sz="1400" i="1">
                                      <a:latin typeface="Cambria Math" panose="02040503050406030204" pitchFamily="18" charset="0"/>
                                      <a:ea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den>
                          </m:f>
                        </m:e>
                      </m:d>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𝛽</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e>
                      </m:d>
                      <m:r>
                        <a:rPr lang="es-PE" sz="14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𝛽</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𝛾</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e>
                      </m:d>
                      <m:r>
                        <a:rPr lang="es-ES" sz="14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400" i="1">
                              <a:latin typeface="Cambria Math" panose="02040503050406030204" pitchFamily="18" charset="0"/>
                            </a:rPr>
                          </m:ctrlPr>
                        </m:dPr>
                        <m:e>
                          <m:r>
                            <a:rPr lang="es-PE" sz="1400" i="1">
                              <a:latin typeface="Cambria Math" panose="02040503050406030204" pitchFamily="18" charset="0"/>
                            </a:rPr>
                            <m:t>𝛽</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𝑆</m:t>
                              </m:r>
                            </m:e>
                            <m:sub>
                              <m:r>
                                <a:rPr lang="es-PE" sz="1400" i="1">
                                  <a:latin typeface="Cambria Math" panose="02040503050406030204" pitchFamily="18" charset="0"/>
                                </a:rPr>
                                <m:t>𝑐</m:t>
                              </m:r>
                            </m:sub>
                          </m:sSub>
                          <m:r>
                            <a:rPr lang="es-PE" sz="1400" i="1">
                              <a:latin typeface="Cambria Math" panose="02040503050406030204" pitchFamily="18" charset="0"/>
                            </a:rPr>
                            <m:t>−</m:t>
                          </m:r>
                          <m:r>
                            <a:rPr lang="es-PE" sz="1400" i="1">
                              <a:latin typeface="Cambria Math" panose="02040503050406030204" pitchFamily="18" charset="0"/>
                            </a:rPr>
                            <m:t>𝛾</m:t>
                          </m:r>
                        </m:e>
                      </m:d>
                      <m:r>
                        <a:rPr lang="es-PE" sz="1400" i="1">
                          <a:latin typeface="Cambria Math" panose="02040503050406030204" pitchFamily="18" charset="0"/>
                        </a:rPr>
                        <m:t>.</m:t>
                      </m:r>
                      <m:r>
                        <a:rPr lang="es-PE" sz="1400" i="1">
                          <a:latin typeface="Cambria Math" panose="02040503050406030204" pitchFamily="18" charset="0"/>
                        </a:rPr>
                        <m:t>𝐼</m:t>
                      </m:r>
                      <m:r>
                        <a:rPr lang="es-PE" sz="1400" i="1">
                          <a:latin typeface="Cambria Math" panose="02040503050406030204" pitchFamily="18" charset="0"/>
                        </a:rPr>
                        <m:t>≤0,</m:t>
                      </m:r>
                    </m:oMath>
                  </m:oMathPara>
                </a14:m>
                <a:endParaRPr lang="es-ES" sz="1400" dirty="0">
                  <a:latin typeface="Lucida Fax" panose="02060602050505020204" pitchFamily="18" charset="0"/>
                </a:endParaRPr>
              </a:p>
              <a:p>
                <a:pPr lvl="1">
                  <a:lnSpc>
                    <a:spcPct val="150000"/>
                  </a:lnSpc>
                </a:pPr>
                <a:r>
                  <a:rPr lang="es-PE" dirty="0">
                    <a:latin typeface="Times New Roman" panose="02020603050405020304" pitchFamily="18" charset="0"/>
                    <a:ea typeface="Times New Roman" panose="02020603050405020304" pitchFamily="18" charset="0"/>
                  </a:rPr>
                  <a:t>					es semidefinido negativo, por lo tanto, el punto crítico </a:t>
                </a:r>
                <a14:m>
                  <m:oMath xmlns:m="http://schemas.openxmlformats.org/officeDocument/2006/math">
                    <m:sSub>
                      <m:sSubPr>
                        <m:ctrlPr>
                          <a:rPr lang="es-EC" sz="1400" b="1" i="1">
                            <a:latin typeface="Cambria Math" panose="02040503050406030204" pitchFamily="18" charset="0"/>
                            <a:ea typeface="Times New Roman" panose="02020603050405020304" pitchFamily="18" charset="0"/>
                          </a:rPr>
                        </m:ctrlPr>
                      </m:sSubPr>
                      <m:e>
                        <m:r>
                          <a:rPr lang="es-PE" b="1" i="1">
                            <a:latin typeface="Cambria Math" panose="02040503050406030204" pitchFamily="18" charset="0"/>
                            <a:ea typeface="Times New Roman" panose="02020603050405020304" pitchFamily="18" charset="0"/>
                            <a:cs typeface="Times New Roman" panose="02020603050405020304" pitchFamily="18" charset="0"/>
                          </a:rPr>
                          <m:t>𝑷</m:t>
                        </m:r>
                      </m:e>
                      <m:sub>
                        <m:r>
                          <a:rPr lang="es-PE" b="1" i="1">
                            <a:latin typeface="Cambria Math" panose="02040503050406030204" pitchFamily="18" charset="0"/>
                            <a:ea typeface="Times New Roman" panose="02020603050405020304" pitchFamily="18" charset="0"/>
                            <a:cs typeface="Times New Roman" panose="02020603050405020304" pitchFamily="18" charset="0"/>
                          </a:rPr>
                          <m:t>𝒄</m:t>
                        </m:r>
                      </m:sub>
                    </m:sSub>
                    <m:d>
                      <m:dPr>
                        <m:ctrlPr>
                          <a:rPr lang="es-EC" sz="1400" b="1" i="1">
                            <a:latin typeface="Cambria Math" panose="02040503050406030204" pitchFamily="18" charset="0"/>
                            <a:ea typeface="Times New Roman" panose="02020603050405020304" pitchFamily="18" charset="0"/>
                          </a:rPr>
                        </m:ctrlPr>
                      </m:dPr>
                      <m:e>
                        <m:sSub>
                          <m:sSubPr>
                            <m:ctrlPr>
                              <a:rPr lang="es-EC" sz="1400" b="1" i="1">
                                <a:latin typeface="Cambria Math" panose="02040503050406030204" pitchFamily="18" charset="0"/>
                                <a:ea typeface="Times New Roman" panose="02020603050405020304" pitchFamily="18" charset="0"/>
                              </a:rPr>
                            </m:ctrlPr>
                          </m:sSubPr>
                          <m:e>
                            <m:r>
                              <a:rPr lang="es-PE" b="1" i="1">
                                <a:latin typeface="Cambria Math" panose="02040503050406030204" pitchFamily="18" charset="0"/>
                                <a:ea typeface="Times New Roman" panose="02020603050405020304" pitchFamily="18" charset="0"/>
                                <a:cs typeface="Times New Roman" panose="02020603050405020304" pitchFamily="18" charset="0"/>
                              </a:rPr>
                              <m:t>𝑺</m:t>
                            </m:r>
                          </m:e>
                          <m:sub>
                            <m:r>
                              <a:rPr lang="es-PE" b="1" i="1">
                                <a:latin typeface="Cambria Math" panose="02040503050406030204" pitchFamily="18" charset="0"/>
                                <a:ea typeface="Times New Roman" panose="02020603050405020304" pitchFamily="18" charset="0"/>
                                <a:cs typeface="Times New Roman" panose="02020603050405020304" pitchFamily="18" charset="0"/>
                              </a:rPr>
                              <m:t>𝒄</m:t>
                            </m:r>
                          </m:sub>
                        </m:sSub>
                        <m:r>
                          <a:rPr lang="es-PE" b="1" i="1">
                            <a:latin typeface="Cambria Math" panose="02040503050406030204" pitchFamily="18" charset="0"/>
                            <a:ea typeface="Times New Roman" panose="02020603050405020304" pitchFamily="18" charset="0"/>
                            <a:cs typeface="Times New Roman" panose="02020603050405020304" pitchFamily="18" charset="0"/>
                          </a:rPr>
                          <m:t>, </m:t>
                        </m:r>
                        <m:r>
                          <a:rPr lang="es-PE" b="1" i="1">
                            <a:latin typeface="Cambria Math" panose="02040503050406030204" pitchFamily="18" charset="0"/>
                            <a:ea typeface="Times New Roman" panose="02020603050405020304" pitchFamily="18" charset="0"/>
                            <a:cs typeface="Times New Roman" panose="02020603050405020304" pitchFamily="18" charset="0"/>
                          </a:rPr>
                          <m:t>𝟎</m:t>
                        </m:r>
                      </m:e>
                    </m:d>
                  </m:oMath>
                </a14:m>
                <a:r>
                  <a:rPr lang="es-PE" b="1" dirty="0">
                    <a:latin typeface="Times New Roman" panose="02020603050405020304" pitchFamily="18" charset="0"/>
                    <a:ea typeface="Times New Roman" panose="02020603050405020304" pitchFamily="18" charset="0"/>
                  </a:rPr>
                  <a:t> es estable</a:t>
                </a:r>
                <a:endParaRPr lang="es-EC" sz="1400" b="1" dirty="0">
                  <a:latin typeface="Lucida Fax" panose="02060602050505020204" pitchFamily="18"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320919" y="43938"/>
                <a:ext cx="11667881" cy="6156942"/>
              </a:xfrm>
              <a:prstGeom prst="rect">
                <a:avLst/>
              </a:prstGeom>
              <a:blipFill>
                <a:blip r:embed="rId2"/>
                <a:stretch>
                  <a:fillRect t="-297" b="-594"/>
                </a:stretch>
              </a:blipFill>
            </p:spPr>
            <p:txBody>
              <a:bodyPr/>
              <a:lstStyle/>
              <a:p>
                <a:r>
                  <a:rPr lang="es-EC">
                    <a:noFill/>
                  </a:rPr>
                  <a:t> </a:t>
                </a:r>
              </a:p>
            </p:txBody>
          </p:sp>
        </mc:Fallback>
      </mc:AlternateContent>
      <p:sp>
        <p:nvSpPr>
          <p:cNvPr id="10" name="Rectangle 4">
            <a:extLst>
              <a:ext uri="{FF2B5EF4-FFF2-40B4-BE49-F238E27FC236}">
                <a16:creationId xmlns:a16="http://schemas.microsoft.com/office/drawing/2014/main" id="{E182FB81-5B61-4A19-849C-9E24591071B9}"/>
              </a:ext>
            </a:extLst>
          </p:cNvPr>
          <p:cNvSpPr>
            <a:spLocks noChangeArrowheads="1"/>
          </p:cNvSpPr>
          <p:nvPr/>
        </p:nvSpPr>
        <p:spPr bwMode="auto">
          <a:xfrm>
            <a:off x="1" y="4393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s-PE" altLang="es-EC" dirty="0"/>
          </a:p>
        </p:txBody>
      </p:sp>
      <p:sp>
        <p:nvSpPr>
          <p:cNvPr id="2" name="Marcador de número de diapositiva 1">
            <a:extLst>
              <a:ext uri="{FF2B5EF4-FFF2-40B4-BE49-F238E27FC236}">
                <a16:creationId xmlns:a16="http://schemas.microsoft.com/office/drawing/2014/main" id="{F10FBEBE-DA69-401D-9EF2-BE6CCA814AB9}"/>
              </a:ext>
            </a:extLst>
          </p:cNvPr>
          <p:cNvSpPr>
            <a:spLocks noGrp="1"/>
          </p:cNvSpPr>
          <p:nvPr>
            <p:ph type="sldNum" sz="quarter" idx="12"/>
          </p:nvPr>
        </p:nvSpPr>
        <p:spPr/>
        <p:txBody>
          <a:bodyPr/>
          <a:lstStyle/>
          <a:p>
            <a:fld id="{B072B434-88E2-4898-9587-F071503C6A79}" type="slidenum">
              <a:rPr lang="es-EC" smtClean="0"/>
              <a:t>16</a:t>
            </a:fld>
            <a:endParaRPr lang="es-EC" dirty="0"/>
          </a:p>
        </p:txBody>
      </p:sp>
    </p:spTree>
    <p:extLst>
      <p:ext uri="{BB962C8B-B14F-4D97-AF65-F5344CB8AC3E}">
        <p14:creationId xmlns:p14="http://schemas.microsoft.com/office/powerpoint/2010/main" val="1055804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BA2D1-4607-4D4E-AB31-6B962DE6482A}"/>
              </a:ext>
            </a:extLst>
          </p:cNvPr>
          <p:cNvSpPr>
            <a:spLocks noGrp="1"/>
          </p:cNvSpPr>
          <p:nvPr>
            <p:ph type="title"/>
          </p:nvPr>
        </p:nvSpPr>
        <p:spPr>
          <a:xfrm>
            <a:off x="350520" y="2419351"/>
            <a:ext cx="11490960" cy="2019299"/>
          </a:xfrm>
        </p:spPr>
        <p:txBody>
          <a:bodyPr>
            <a:noAutofit/>
          </a:bodyPr>
          <a:lstStyle/>
          <a:p>
            <a:pPr algn="ctr"/>
            <a:r>
              <a:rPr lang="es-EC" sz="5400" dirty="0">
                <a:solidFill>
                  <a:schemeClr val="tx1"/>
                </a:solidFill>
                <a:latin typeface="Lucida Fax" panose="02060602050505020204" pitchFamily="18" charset="0"/>
              </a:rPr>
              <a:t>Solución Analítica Paramétrica del Modelo SIR </a:t>
            </a:r>
            <a:r>
              <a:rPr lang="es-PE" sz="5400" dirty="0">
                <a:solidFill>
                  <a:schemeClr val="tx1"/>
                </a:solidFill>
                <a:latin typeface="Lucida Fax" panose="02060602050505020204" pitchFamily="18" charset="0"/>
              </a:rPr>
              <a:t> </a:t>
            </a:r>
            <a:endParaRPr lang="es-EC" sz="5400" dirty="0">
              <a:solidFill>
                <a:schemeClr val="tx1"/>
              </a:solidFill>
              <a:latin typeface="Lucida Fax" panose="02060602050505020204" pitchFamily="18" charset="0"/>
            </a:endParaRPr>
          </a:p>
        </p:txBody>
      </p:sp>
      <p:sp>
        <p:nvSpPr>
          <p:cNvPr id="3" name="Marcador de número de diapositiva 2">
            <a:extLst>
              <a:ext uri="{FF2B5EF4-FFF2-40B4-BE49-F238E27FC236}">
                <a16:creationId xmlns:a16="http://schemas.microsoft.com/office/drawing/2014/main" id="{6CA5B946-95B0-454C-9B72-AB1D6F0C0F63}"/>
              </a:ext>
            </a:extLst>
          </p:cNvPr>
          <p:cNvSpPr>
            <a:spLocks noGrp="1"/>
          </p:cNvSpPr>
          <p:nvPr>
            <p:ph type="sldNum" sz="quarter" idx="12"/>
          </p:nvPr>
        </p:nvSpPr>
        <p:spPr/>
        <p:txBody>
          <a:bodyPr/>
          <a:lstStyle/>
          <a:p>
            <a:fld id="{B072B434-88E2-4898-9587-F071503C6A79}" type="slidenum">
              <a:rPr lang="es-EC" smtClean="0"/>
              <a:t>17</a:t>
            </a:fld>
            <a:endParaRPr lang="es-EC"/>
          </a:p>
        </p:txBody>
      </p:sp>
    </p:spTree>
    <p:extLst>
      <p:ext uri="{BB962C8B-B14F-4D97-AF65-F5344CB8AC3E}">
        <p14:creationId xmlns:p14="http://schemas.microsoft.com/office/powerpoint/2010/main" val="74850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1086856" y="3"/>
                <a:ext cx="10920739" cy="6583277"/>
              </a:xfrm>
              <a:prstGeom prst="rect">
                <a:avLst/>
              </a:prstGeom>
              <a:noFill/>
            </p:spPr>
            <p:txBody>
              <a:bodyPr wrap="square">
                <a:spAutoFit/>
              </a:bodyPr>
              <a:lstStyle/>
              <a:p>
                <a:pPr>
                  <a:lnSpc>
                    <a:spcPct val="120000"/>
                  </a:lnSpc>
                  <a:spcBef>
                    <a:spcPct val="0"/>
                  </a:spcBef>
                </a:pPr>
                <a:r>
                  <a:rPr lang="es-EC" sz="2400" dirty="0">
                    <a:latin typeface="Lucida Fax" panose="02060602050505020204" pitchFamily="18" charset="0"/>
                    <a:cs typeface="Arial" panose="020B0604020202020204" pitchFamily="34" charset="0"/>
                  </a:rPr>
                  <a:t>5.</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Solución Analítica Paramétrica del Modelo SIR</a:t>
                </a:r>
                <a:endParaRPr lang="es-EC" sz="2000" dirty="0">
                  <a:latin typeface="Lucida Fax" panose="02060602050505020204" pitchFamily="18" charset="0"/>
                  <a:cs typeface="Arial" panose="020B0604020202020204" pitchFamily="34" charset="0"/>
                </a:endParaRPr>
              </a:p>
              <a:p>
                <a:pPr lvl="1">
                  <a:lnSpc>
                    <a:spcPct val="150000"/>
                  </a:lnSpc>
                  <a:spcBef>
                    <a:spcPct val="0"/>
                  </a:spcBef>
                </a:pPr>
                <a:r>
                  <a:rPr lang="es-EC" sz="2000" dirty="0">
                    <a:latin typeface="Lucida Fax" panose="02060602050505020204" pitchFamily="18" charset="0"/>
                    <a:cs typeface="Arial" panose="020B0604020202020204" pitchFamily="34" charset="0"/>
                  </a:rPr>
                  <a:t>Solución Explícita del Modelo SIR</a:t>
                </a:r>
              </a:p>
              <a:p>
                <a:pPr lvl="1">
                  <a:spcBef>
                    <a:spcPct val="0"/>
                  </a:spcBef>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𝑆</m:t>
                      </m:r>
                      <m:d>
                        <m:dPr>
                          <m:ctrlPr>
                            <a:rPr lang="es-ES" sz="1400" i="1">
                              <a:latin typeface="Cambria Math" panose="02040503050406030204" pitchFamily="18" charset="0"/>
                            </a:rPr>
                          </m:ctrlPr>
                        </m:dPr>
                        <m:e>
                          <m:r>
                            <a:rPr lang="es-ES" sz="1400" i="1">
                              <a:latin typeface="Cambria Math" panose="02040503050406030204" pitchFamily="18" charset="0"/>
                            </a:rPr>
                            <m:t>𝑢</m:t>
                          </m:r>
                        </m:e>
                      </m:d>
                      <m:r>
                        <a:rPr lang="es-ES" sz="1400" i="1">
                          <a:latin typeface="Cambria Math" panose="02040503050406030204" pitchFamily="18" charset="0"/>
                        </a:rPr>
                        <m:t>=</m:t>
                      </m:r>
                      <m:sSub>
                        <m:sSubPr>
                          <m:ctrlPr>
                            <a:rPr lang="es-EC" sz="1400" i="1">
                              <a:latin typeface="Cambria Math" panose="02040503050406030204" pitchFamily="18" charset="0"/>
                            </a:rPr>
                          </m:ctrlPr>
                        </m:sSubPr>
                        <m:e>
                          <m:r>
                            <a:rPr lang="es-ES" sz="1400" i="1">
                              <a:latin typeface="Cambria Math" panose="02040503050406030204" pitchFamily="18" charset="0"/>
                            </a:rPr>
                            <m:t>𝐶</m:t>
                          </m:r>
                        </m:e>
                        <m:sub>
                          <m:r>
                            <a:rPr lang="es-ES" sz="1400" i="1">
                              <a:latin typeface="Cambria Math" panose="02040503050406030204" pitchFamily="18" charset="0"/>
                            </a:rPr>
                            <m:t>0</m:t>
                          </m:r>
                        </m:sub>
                      </m:sSub>
                      <m:r>
                        <a:rPr lang="es-ES" sz="1400" i="1">
                          <a:latin typeface="Cambria Math" panose="02040503050406030204" pitchFamily="18" charset="0"/>
                        </a:rPr>
                        <m:t>.</m:t>
                      </m:r>
                      <m:r>
                        <a:rPr lang="es-ES" sz="1400" i="1">
                          <a:latin typeface="Cambria Math" panose="02040503050406030204" pitchFamily="18" charset="0"/>
                        </a:rPr>
                        <m:t>𝑢</m:t>
                      </m:r>
                      <m:r>
                        <a:rPr lang="es-ES" sz="1400" i="1">
                          <a:latin typeface="Cambria Math" panose="02040503050406030204" pitchFamily="18" charset="0"/>
                        </a:rPr>
                        <m:t>                                        (50)</m:t>
                      </m:r>
                    </m:oMath>
                  </m:oMathPara>
                </a14:m>
                <a:endParaRPr lang="es-EC" sz="1400" dirty="0">
                  <a:latin typeface="Lucida Fax" panose="02060602050505020204" pitchFamily="18" charset="0"/>
                  <a:cs typeface="Arial" panose="020B0604020202020204" pitchFamily="34" charset="0"/>
                </a:endParaRPr>
              </a:p>
              <a:p>
                <a:pPr lvl="1">
                  <a:spcBef>
                    <a:spcPct val="0"/>
                  </a:spcBef>
                </a:pPr>
                <a:endParaRPr lang="es-EC" sz="1400" dirty="0">
                  <a:latin typeface="Lucida Fax" panose="02060602050505020204" pitchFamily="18" charset="0"/>
                  <a:cs typeface="Arial" panose="020B0604020202020204" pitchFamily="34" charset="0"/>
                </a:endParaRPr>
              </a:p>
              <a:p>
                <a:pPr lvl="1">
                  <a:spcBef>
                    <a:spcPct val="0"/>
                  </a:spcBef>
                </a:pPr>
                <a14:m>
                  <m:oMathPara xmlns:m="http://schemas.openxmlformats.org/officeDocument/2006/math">
                    <m:oMathParaPr>
                      <m:jc m:val="centerGroup"/>
                    </m:oMathParaPr>
                    <m:oMath xmlns:m="http://schemas.openxmlformats.org/officeDocument/2006/math">
                      <m:r>
                        <a:rPr lang="es-PE" sz="1400" i="1">
                          <a:latin typeface="Cambria Math" panose="02040503050406030204" pitchFamily="18" charset="0"/>
                        </a:rPr>
                        <m:t>𝑅</m:t>
                      </m:r>
                      <m:d>
                        <m:dPr>
                          <m:ctrlPr>
                            <a:rPr lang="es-EC" sz="1400" i="1">
                              <a:latin typeface="Cambria Math" panose="02040503050406030204" pitchFamily="18" charset="0"/>
                            </a:rPr>
                          </m:ctrlPr>
                        </m:dPr>
                        <m:e>
                          <m:r>
                            <a:rPr lang="es-PE" sz="1400" i="1">
                              <a:latin typeface="Cambria Math" panose="02040503050406030204" pitchFamily="18" charset="0"/>
                            </a:rPr>
                            <m:t>𝑢</m:t>
                          </m:r>
                        </m:e>
                      </m:d>
                      <m:r>
                        <a:rPr lang="es-PE" sz="1400" i="1">
                          <a:latin typeface="Cambria Math" panose="020405030504060302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𝛾</m:t>
                          </m:r>
                        </m:num>
                        <m:den>
                          <m:r>
                            <a:rPr lang="es-PE" sz="1400" i="1">
                              <a:latin typeface="Cambria Math" panose="02040503050406030204" pitchFamily="18" charset="0"/>
                            </a:rPr>
                            <m:t>𝛽</m:t>
                          </m:r>
                        </m:den>
                      </m:f>
                      <m:r>
                        <m:rPr>
                          <m:sty m:val="p"/>
                        </m:rPr>
                        <a:rPr lang="es-PE" sz="1400">
                          <a:latin typeface="Cambria Math" panose="02040503050406030204" pitchFamily="18" charset="0"/>
                        </a:rPr>
                        <m:t>ln</m:t>
                      </m:r>
                      <m:d>
                        <m:dPr>
                          <m:ctrlPr>
                            <a:rPr lang="es-PE" sz="1400" i="1">
                              <a:latin typeface="Cambria Math" panose="02040503050406030204" pitchFamily="18" charset="0"/>
                            </a:rPr>
                          </m:ctrlPr>
                        </m:dPr>
                        <m:e>
                          <m:r>
                            <a:rPr lang="es-PE" sz="1400" i="1">
                              <a:latin typeface="Cambria Math" panose="02040503050406030204" pitchFamily="18" charset="0"/>
                            </a:rPr>
                            <m:t>𝑢</m:t>
                          </m:r>
                        </m:e>
                      </m:d>
                      <m:r>
                        <a:rPr lang="es-ES" sz="1400" i="1">
                          <a:latin typeface="Cambria Math" panose="02040503050406030204" pitchFamily="18" charset="0"/>
                        </a:rPr>
                        <m:t>                               </m:t>
                      </m:r>
                      <m:r>
                        <a:rPr lang="es-ES" sz="1400" i="1">
                          <a:latin typeface="Cambria Math" panose="02040503050406030204" pitchFamily="18" charset="0"/>
                          <a:ea typeface="Cambria Math" panose="02040503050406030204" pitchFamily="18" charset="0"/>
                          <a:cs typeface="Arial" panose="020B0604020202020204" pitchFamily="34" charset="0"/>
                        </a:rPr>
                        <m:t>(51)</m:t>
                      </m:r>
                    </m:oMath>
                  </m:oMathPara>
                </a14:m>
                <a:endParaRPr lang="es-EC" sz="1400" dirty="0">
                  <a:latin typeface="Lucida Fax" panose="02060602050505020204" pitchFamily="18" charset="0"/>
                  <a:cs typeface="Arial" panose="020B0604020202020204" pitchFamily="34" charset="0"/>
                </a:endParaRPr>
              </a:p>
              <a:p>
                <a:pPr lvl="1">
                  <a:spcBef>
                    <a:spcPct val="0"/>
                  </a:spcBef>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𝐼</m:t>
                      </m:r>
                      <m:d>
                        <m:dPr>
                          <m:ctrlPr>
                            <a:rPr lang="es-EC" sz="1400" i="1">
                              <a:latin typeface="Cambria Math" panose="02040503050406030204" pitchFamily="18" charset="0"/>
                            </a:rPr>
                          </m:ctrlPr>
                        </m:dPr>
                        <m:e>
                          <m:r>
                            <a:rPr lang="es-ES" sz="1400" i="1">
                              <a:latin typeface="Cambria Math" panose="02040503050406030204" pitchFamily="18" charset="0"/>
                            </a:rPr>
                            <m:t>𝑢</m:t>
                          </m:r>
                        </m:e>
                      </m:d>
                      <m:r>
                        <a:rPr lang="es-PE" sz="1400" i="1">
                          <a:latin typeface="Cambria Math" panose="020405030504060302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𝛾</m:t>
                          </m:r>
                        </m:num>
                        <m:den>
                          <m:r>
                            <a:rPr lang="es-PE" sz="1400" i="1">
                              <a:latin typeface="Cambria Math" panose="02040503050406030204" pitchFamily="18" charset="0"/>
                            </a:rPr>
                            <m:t>𝛽</m:t>
                          </m:r>
                        </m:den>
                      </m:f>
                      <m:func>
                        <m:funcPr>
                          <m:ctrlPr>
                            <a:rPr lang="es-EC" sz="1400" i="1">
                              <a:latin typeface="Cambria Math" panose="02040503050406030204" pitchFamily="18" charset="0"/>
                            </a:rPr>
                          </m:ctrlPr>
                        </m:funcPr>
                        <m:fName>
                          <m:r>
                            <m:rPr>
                              <m:sty m:val="p"/>
                            </m:rPr>
                            <a:rPr lang="es-PE" sz="1400">
                              <a:latin typeface="Cambria Math" panose="02040503050406030204" pitchFamily="18" charset="0"/>
                            </a:rPr>
                            <m:t>ln</m:t>
                          </m:r>
                        </m:fName>
                        <m:e>
                          <m:r>
                            <a:rPr lang="es-PE" sz="1400" i="1">
                              <a:latin typeface="Cambria Math" panose="02040503050406030204" pitchFamily="18" charset="0"/>
                            </a:rPr>
                            <m:t>𝑢</m:t>
                          </m:r>
                          <m:r>
                            <a:rPr lang="es-PE" sz="1400" i="1">
                              <a:latin typeface="Cambria Math" panose="02040503050406030204" pitchFamily="18" charset="0"/>
                            </a:rPr>
                            <m:t>−</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PE" sz="1400" i="1">
                                      <a:latin typeface="Cambria Math" panose="02040503050406030204" pitchFamily="18" charset="0"/>
                                    </a:rPr>
                                    <m:t>𝐶</m:t>
                                  </m:r>
                                </m:e>
                                <m:sub>
                                  <m:r>
                                    <a:rPr lang="es-PE" sz="1400" i="1">
                                      <a:latin typeface="Cambria Math" panose="02040503050406030204" pitchFamily="18" charset="0"/>
                                    </a:rPr>
                                    <m:t>1</m:t>
                                  </m:r>
                                </m:sub>
                              </m:sSub>
                            </m:num>
                            <m:den>
                              <m:r>
                                <a:rPr lang="es-PE" sz="1400" i="1">
                                  <a:latin typeface="Cambria Math" panose="02040503050406030204" pitchFamily="18" charset="0"/>
                                </a:rPr>
                                <m:t>𝛽</m:t>
                              </m:r>
                            </m:den>
                          </m:f>
                        </m:e>
                      </m:func>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𝐶</m:t>
                          </m:r>
                        </m:e>
                        <m:sub>
                          <m:r>
                            <a:rPr lang="es-PE" sz="1400" i="1">
                              <a:latin typeface="Cambria Math" panose="02040503050406030204" pitchFamily="18" charset="0"/>
                            </a:rPr>
                            <m:t>0</m:t>
                          </m:r>
                        </m:sub>
                      </m:sSub>
                      <m:r>
                        <a:rPr lang="es-PE" sz="1400" i="1">
                          <a:latin typeface="Cambria Math" panose="02040503050406030204" pitchFamily="18" charset="0"/>
                        </a:rPr>
                        <m:t>.</m:t>
                      </m:r>
                      <m:r>
                        <a:rPr lang="es-PE" sz="1400" i="1">
                          <a:latin typeface="Cambria Math" panose="02040503050406030204" pitchFamily="18" charset="0"/>
                        </a:rPr>
                        <m:t>𝑢</m:t>
                      </m:r>
                      <m:r>
                        <a:rPr lang="es-ES" sz="1400" i="1">
                          <a:latin typeface="Cambria Math" panose="02040503050406030204" pitchFamily="18" charset="0"/>
                        </a:rPr>
                        <m:t>               </m:t>
                      </m:r>
                      <m:r>
                        <a:rPr lang="es-ES" sz="1400" i="1">
                          <a:latin typeface="Cambria Math" panose="02040503050406030204" pitchFamily="18" charset="0"/>
                          <a:ea typeface="Cambria Math" panose="02040503050406030204" pitchFamily="18" charset="0"/>
                          <a:cs typeface="Arial" panose="020B0604020202020204" pitchFamily="34" charset="0"/>
                        </a:rPr>
                        <m:t>(54)</m:t>
                      </m:r>
                    </m:oMath>
                  </m:oMathPara>
                </a14:m>
                <a:endParaRPr lang="es-EC" sz="1400" dirty="0">
                  <a:latin typeface="Lucida Fax" panose="02060602050505020204" pitchFamily="18" charset="0"/>
                  <a:cs typeface="Arial" panose="020B0604020202020204" pitchFamily="34" charset="0"/>
                </a:endParaRPr>
              </a:p>
              <a:p>
                <a:pPr lvl="1">
                  <a:spcBef>
                    <a:spcPct val="0"/>
                  </a:spcBef>
                </a:pPr>
                <a14:m>
                  <m:oMathPara xmlns:m="http://schemas.openxmlformats.org/officeDocument/2006/math">
                    <m:oMathParaPr>
                      <m:jc m:val="left"/>
                    </m:oMathParaPr>
                    <m:oMath xmlns:m="http://schemas.openxmlformats.org/officeDocument/2006/math">
                      <m:r>
                        <a:rPr lang="es-PE" sz="1600" i="1">
                          <a:latin typeface="Cambria Math" panose="02040503050406030204" pitchFamily="18" charset="0"/>
                          <a:ea typeface="Calibri" panose="020F0502020204030204" pitchFamily="34" charset="0"/>
                          <a:cs typeface="Times New Roman" panose="02020603050405020304" pitchFamily="18" charset="0"/>
                        </a:rPr>
                        <m:t>𝑢</m:t>
                      </m:r>
                      <m:d>
                        <m:dPr>
                          <m:ctrlPr>
                            <a:rPr lang="es-EC" sz="1600" i="1">
                              <a:latin typeface="Cambria Math" panose="020405030504060302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𝑡</m:t>
                          </m:r>
                        </m:e>
                      </m:d>
                      <m:r>
                        <a:rPr lang="es-PE"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𝑒</m:t>
                          </m:r>
                        </m:e>
                        <m:sup>
                          <m:r>
                            <a:rPr lang="es-PE" sz="1600" i="1">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latin typeface="Cambria Math" panose="02040503050406030204" pitchFamily="18" charset="0"/>
                                </a:rPr>
                              </m:ctrlPr>
                            </m:fPr>
                            <m:num>
                              <m:r>
                                <a:rPr lang="es-PE" sz="1600" i="1">
                                  <a:latin typeface="Cambria Math" panose="02040503050406030204" pitchFamily="18" charset="0"/>
                                  <a:ea typeface="Calibri" panose="020F0502020204030204" pitchFamily="34" charset="0"/>
                                  <a:cs typeface="Times New Roman" panose="02020603050405020304" pitchFamily="18" charset="0"/>
                                </a:rPr>
                                <m:t>𝛽</m:t>
                              </m:r>
                            </m:num>
                            <m:den>
                              <m:r>
                                <a:rPr lang="es-PE" sz="1600" i="1">
                                  <a:latin typeface="Cambria Math" panose="02040503050406030204" pitchFamily="18" charset="0"/>
                                  <a:ea typeface="Calibri" panose="020F0502020204030204" pitchFamily="34" charset="0"/>
                                  <a:cs typeface="Times New Roman" panose="02020603050405020304" pitchFamily="18" charset="0"/>
                                </a:rPr>
                                <m:t>𝛾</m:t>
                              </m:r>
                            </m:den>
                          </m:f>
                          <m:r>
                            <a:rPr lang="es-PE" sz="1600" i="1">
                              <a:latin typeface="Cambria Math" panose="02040503050406030204" pitchFamily="18" charset="0"/>
                              <a:ea typeface="Calibri" panose="020F0502020204030204" pitchFamily="34" charset="0"/>
                              <a:cs typeface="Times New Roman" panose="02020603050405020304" pitchFamily="18" charset="0"/>
                            </a:rPr>
                            <m:t> </m:t>
                          </m:r>
                          <m:r>
                            <a:rPr lang="es-PE" sz="1600" i="1">
                              <a:latin typeface="Cambria Math" panose="02040503050406030204" pitchFamily="18" charset="0"/>
                              <a:ea typeface="Calibri" panose="020F0502020204030204" pitchFamily="34" charset="0"/>
                              <a:cs typeface="Times New Roman" panose="02020603050405020304" pitchFamily="18" charset="0"/>
                            </a:rPr>
                            <m:t>𝑅</m:t>
                          </m:r>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𝑡</m:t>
                          </m:r>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ES" sz="1600" i="1">
                          <a:latin typeface="Cambria Math" panose="02040503050406030204" pitchFamily="18" charset="0"/>
                          <a:ea typeface="Calibri" panose="020F0502020204030204" pitchFamily="34" charset="0"/>
                          <a:cs typeface="Times New Roman" panose="02020603050405020304" pitchFamily="18" charset="0"/>
                        </a:rPr>
                        <m:t>                       (37)</m:t>
                      </m:r>
                    </m:oMath>
                  </m:oMathPara>
                </a14:m>
                <a:endParaRPr lang="es-EC" sz="1600" dirty="0">
                  <a:latin typeface="Lucida Fax" panose="02060602050505020204" pitchFamily="18" charset="0"/>
                  <a:cs typeface="Arial" panose="020B0604020202020204" pitchFamily="34" charset="0"/>
                </a:endParaRPr>
              </a:p>
              <a:p>
                <a:pPr lvl="1">
                  <a:spcBef>
                    <a:spcPct val="0"/>
                  </a:spcBef>
                </a:pPr>
                <a:endParaRPr lang="es-EC" sz="1600" dirty="0">
                  <a:latin typeface="Lucida Fax" panose="02060602050505020204" pitchFamily="18" charset="0"/>
                  <a:cs typeface="Arial" panose="020B0604020202020204" pitchFamily="34" charset="0"/>
                </a:endParaRPr>
              </a:p>
              <a:p>
                <a:pPr lvl="1">
                  <a:spcBef>
                    <a:spcPct val="0"/>
                  </a:spcBef>
                </a:pPr>
                <a14:m>
                  <m:oMath xmlns:m="http://schemas.openxmlformats.org/officeDocument/2006/math">
                    <m:r>
                      <a:rPr lang="es-PE" sz="1600" i="1">
                        <a:latin typeface="Cambria Math" panose="02040503050406030204" pitchFamily="18" charset="0"/>
                        <a:ea typeface="Calibri" panose="020F0502020204030204" pitchFamily="34" charset="0"/>
                        <a:cs typeface="Times New Roman" panose="02020603050405020304" pitchFamily="18" charset="0"/>
                      </a:rPr>
                      <m:t>𝑡</m:t>
                    </m:r>
                    <m:r>
                      <a:rPr lang="es-PE" sz="1600" i="1">
                        <a:latin typeface="Cambria Math" panose="02040503050406030204" pitchFamily="18" charset="0"/>
                        <a:ea typeface="Calibri" panose="020F0502020204030204" pitchFamily="34" charset="0"/>
                        <a:cs typeface="Times New Roman" panose="02020603050405020304" pitchFamily="18" charset="0"/>
                      </a:rPr>
                      <m:t>=</m:t>
                    </m:r>
                    <m:nary>
                      <m:naryPr>
                        <m:limLoc m:val="subSup"/>
                        <m:ctrlPr>
                          <a:rPr lang="es-EC" sz="1600" i="1">
                            <a:latin typeface="Cambria Math" panose="02040503050406030204" pitchFamily="18" charset="0"/>
                          </a:rPr>
                        </m:ctrlPr>
                      </m:naryPr>
                      <m:sub>
                        <m:r>
                          <a:rPr lang="es-PE" sz="1600" i="1">
                            <a:latin typeface="Cambria Math" panose="02040503050406030204" pitchFamily="18" charset="0"/>
                            <a:ea typeface="Calibri" panose="020F0502020204030204" pitchFamily="34" charset="0"/>
                            <a:cs typeface="Times New Roman" panose="02020603050405020304" pitchFamily="18" charset="0"/>
                          </a:rPr>
                          <m:t>1</m:t>
                        </m:r>
                      </m:sub>
                      <m:sup>
                        <m:r>
                          <a:rPr lang="es-PE" sz="1600" i="1">
                            <a:latin typeface="Cambria Math" panose="02040503050406030204" pitchFamily="18" charset="0"/>
                            <a:ea typeface="Calibri" panose="020F0502020204030204" pitchFamily="34" charset="0"/>
                            <a:cs typeface="Times New Roman" panose="02020603050405020304" pitchFamily="18" charset="0"/>
                          </a:rPr>
                          <m:t>𝑢</m:t>
                        </m:r>
                      </m:sup>
                      <m:e>
                        <m:f>
                          <m:fPr>
                            <m:ctrlPr>
                              <a:rPr lang="es-EC" sz="1600" i="1">
                                <a:latin typeface="Cambria Math" panose="02040503050406030204" pitchFamily="18" charset="0"/>
                              </a:rPr>
                            </m:ctrlPr>
                          </m:fPr>
                          <m:num>
                            <m:r>
                              <a:rPr lang="es-PE" sz="1600" i="1">
                                <a:latin typeface="Cambria Math" panose="02040503050406030204" pitchFamily="18" charset="0"/>
                                <a:ea typeface="Calibri" panose="020F0502020204030204" pitchFamily="34" charset="0"/>
                                <a:cs typeface="Times New Roman" panose="02020603050405020304" pitchFamily="18" charset="0"/>
                              </a:rPr>
                              <m:t>1</m:t>
                            </m:r>
                          </m:num>
                          <m:den>
                            <m:r>
                              <a:rPr lang="es-PE" sz="1600" i="1">
                                <a:latin typeface="Cambria Math" panose="02040503050406030204" pitchFamily="18" charset="0"/>
                                <a:ea typeface="Calibri" panose="020F0502020204030204" pitchFamily="34" charset="0"/>
                                <a:cs typeface="Times New Roman" panose="02020603050405020304" pitchFamily="18" charset="0"/>
                              </a:rPr>
                              <m:t>𝑢</m:t>
                            </m:r>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𝐶</m:t>
                                </m:r>
                              </m:e>
                              <m:sub>
                                <m:r>
                                  <a:rPr lang="es-PE" sz="1600" i="1">
                                    <a:latin typeface="Cambria Math" panose="02040503050406030204" pitchFamily="18" charset="0"/>
                                    <a:ea typeface="Calibri" panose="020F0502020204030204" pitchFamily="34" charset="0"/>
                                    <a:cs typeface="Times New Roman" panose="02020603050405020304" pitchFamily="18" charset="0"/>
                                  </a:rPr>
                                  <m:t>1</m:t>
                                </m:r>
                              </m:sub>
                            </m:sSub>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𝛾</m:t>
                            </m:r>
                            <m:r>
                              <a:rPr lang="es-PE" sz="1600" i="1">
                                <a:latin typeface="Cambria Math" panose="02040503050406030204" pitchFamily="18" charset="0"/>
                                <a:ea typeface="Calibri" panose="020F0502020204030204" pitchFamily="34" charset="0"/>
                                <a:cs typeface="Times New Roman" panose="02020603050405020304" pitchFamily="18" charset="0"/>
                              </a:rPr>
                              <m:t>.</m:t>
                            </m:r>
                            <m:func>
                              <m:funcPr>
                                <m:ctrlPr>
                                  <a:rPr lang="es-EC" sz="1600" i="1">
                                    <a:latin typeface="Cambria Math" panose="02040503050406030204" pitchFamily="18" charset="0"/>
                                  </a:rPr>
                                </m:ctrlPr>
                              </m:funcPr>
                              <m:fName>
                                <m:r>
                                  <m:rPr>
                                    <m:sty m:val="p"/>
                                  </m:rPr>
                                  <a:rPr lang="es-PE" sz="1600">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sz="1600" i="1">
                                        <a:latin typeface="Cambria Math" panose="020405030504060302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𝑢</m:t>
                                    </m:r>
                                  </m:e>
                                </m:d>
                              </m:e>
                            </m:func>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𝐶</m:t>
                                </m:r>
                              </m:e>
                              <m:sub>
                                <m:r>
                                  <a:rPr lang="es-PE" sz="1600">
                                    <a:latin typeface="Cambria Math" panose="02040503050406030204" pitchFamily="18" charset="0"/>
                                    <a:ea typeface="Calibri" panose="020F0502020204030204" pitchFamily="34" charset="0"/>
                                    <a:cs typeface="Times New Roman" panose="02020603050405020304" pitchFamily="18" charset="0"/>
                                  </a:rPr>
                                  <m:t>0</m:t>
                                </m:r>
                              </m:sub>
                            </m:sSub>
                            <m:r>
                              <a:rPr lang="es-PE" sz="1600">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𝛽</m:t>
                            </m:r>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𝑢</m:t>
                            </m:r>
                            <m:r>
                              <a:rPr lang="es-PE" sz="1600" i="1">
                                <a:latin typeface="Cambria Math" panose="02040503050406030204" pitchFamily="18" charset="0"/>
                                <a:ea typeface="Calibri" panose="020F0502020204030204" pitchFamily="34" charset="0"/>
                                <a:cs typeface="Times New Roman" panose="02020603050405020304" pitchFamily="18" charset="0"/>
                              </a:rPr>
                              <m:t>)</m:t>
                            </m:r>
                          </m:den>
                        </m:f>
                      </m:e>
                    </m:nary>
                  </m:oMath>
                </a14:m>
                <a:r>
                  <a:rPr lang="es-EC" sz="1600" dirty="0">
                    <a:latin typeface="Lucida Fax" panose="02060602050505020204" pitchFamily="18" charset="0"/>
                    <a:cs typeface="Arial" panose="020B0604020202020204" pitchFamily="34" charset="0"/>
                  </a:rPr>
                  <a:t>    (56)</a:t>
                </a:r>
              </a:p>
              <a:p>
                <a:pPr lvl="1">
                  <a:lnSpc>
                    <a:spcPct val="150000"/>
                  </a:lnSpc>
                  <a:spcBef>
                    <a:spcPct val="0"/>
                  </a:spcBef>
                </a:pPr>
                <a:r>
                  <a:rPr lang="es-EC" sz="1600" dirty="0">
                    <a:latin typeface="Lucida Fax" panose="02060602050505020204" pitchFamily="18" charset="0"/>
                    <a:cs typeface="Arial" panose="020B0604020202020204" pitchFamily="34" charset="0"/>
                  </a:rPr>
                  <a:t>Donde:</a:t>
                </a:r>
              </a:p>
              <a:p>
                <a:pPr>
                  <a:lnSpc>
                    <a:spcPct val="150000"/>
                  </a:lnSpc>
                </a:pPr>
                <a:r>
                  <a:rPr lang="es-ES" sz="16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𝑺</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𝑢</m:t>
                        </m:r>
                      </m:e>
                    </m:d>
                    <m:r>
                      <a:rPr lang="es-ES" sz="1400" i="1">
                        <a:latin typeface="Cambria Math" panose="02040503050406030204" pitchFamily="18" charset="0"/>
                        <a:ea typeface="Calibri" panose="020F0502020204030204" pitchFamily="34" charset="0"/>
                        <a:cs typeface="Times New Roman" panose="02020603050405020304" pitchFamily="18" charset="0"/>
                      </a:rPr>
                      <m:t> =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a:t>
                </a:r>
                <a:r>
                  <a:rPr lang="es-ES" sz="1400" b="1" dirty="0">
                    <a:latin typeface="Lucida Fax" panose="02060602050505020204" pitchFamily="18" charset="0"/>
                    <a:ea typeface="Calibri" panose="020F0502020204030204" pitchFamily="34" charset="0"/>
                    <a:cs typeface="Times New Roman" panose="02020603050405020304" pitchFamily="18" charset="0"/>
                  </a:rPr>
                  <a:t>Susceptible</a:t>
                </a:r>
                <a:r>
                  <a:rPr lang="es-ES" sz="1400" dirty="0">
                    <a:latin typeface="Lucida Fax" panose="02060602050505020204" pitchFamily="18" charset="0"/>
                    <a:ea typeface="Calibri" panose="020F0502020204030204" pitchFamily="34" charset="0"/>
                    <a:cs typeface="Times New Roman" panose="02020603050405020304" pitchFamily="18" charset="0"/>
                  </a:rPr>
                  <a:t> en función del parámetro </a:t>
                </a:r>
                <a14:m>
                  <m:oMath xmlns:m="http://schemas.openxmlformats.org/officeDocument/2006/math">
                    <m:r>
                      <a:rPr lang="es-ES" sz="1400" b="1" i="1" dirty="0">
                        <a:latin typeface="Cambria Math" panose="02040503050406030204" pitchFamily="18" charset="0"/>
                        <a:ea typeface="Calibri" panose="020F0502020204030204" pitchFamily="34" charset="0"/>
                        <a:cs typeface="Times New Roman" panose="02020603050405020304" pitchFamily="18" charset="0"/>
                      </a:rPr>
                      <m:t>𝒖</m:t>
                    </m:r>
                  </m:oMath>
                </a14:m>
                <a:endParaRPr lang="es-ES" sz="1400" b="1" i="1"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𝑰</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𝑢</m:t>
                        </m:r>
                      </m:e>
                    </m:d>
                    <m:r>
                      <a:rPr lang="es-ES" sz="1400" i="1">
                        <a:latin typeface="Cambria Math" panose="02040503050406030204" pitchFamily="18" charset="0"/>
                        <a:ea typeface="Calibri" panose="020F0502020204030204" pitchFamily="34" charset="0"/>
                        <a:cs typeface="Times New Roman" panose="02020603050405020304" pitchFamily="18" charset="0"/>
                      </a:rPr>
                      <m:t> =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a:t>
                </a:r>
                <a:r>
                  <a:rPr lang="es-ES" sz="1400" b="1" dirty="0">
                    <a:latin typeface="Lucida Fax" panose="02060602050505020204" pitchFamily="18" charset="0"/>
                    <a:ea typeface="Calibri" panose="020F0502020204030204" pitchFamily="34" charset="0"/>
                    <a:cs typeface="Times New Roman" panose="02020603050405020304" pitchFamily="18" charset="0"/>
                  </a:rPr>
                  <a:t>Infectados </a:t>
                </a:r>
                <a:r>
                  <a:rPr lang="es-ES" sz="1400" dirty="0">
                    <a:latin typeface="Lucida Fax" panose="02060602050505020204" pitchFamily="18" charset="0"/>
                    <a:ea typeface="Calibri" panose="020F0502020204030204" pitchFamily="34" charset="0"/>
                    <a:cs typeface="Times New Roman" panose="02020603050405020304" pitchFamily="18" charset="0"/>
                  </a:rPr>
                  <a:t>en función del parámetro </a:t>
                </a:r>
                <a14:m>
                  <m:oMath xmlns:m="http://schemas.openxmlformats.org/officeDocument/2006/math">
                    <m:r>
                      <a:rPr lang="es-ES" sz="1400" b="1" i="1" dirty="0">
                        <a:latin typeface="Cambria Math" panose="02040503050406030204" pitchFamily="18" charset="0"/>
                        <a:ea typeface="Calibri" panose="020F0502020204030204" pitchFamily="34" charset="0"/>
                        <a:cs typeface="Times New Roman" panose="02020603050405020304" pitchFamily="18" charset="0"/>
                      </a:rPr>
                      <m:t>𝒖</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a:t>
                </a:r>
                <a:endParaRPr lang="es-ES" sz="1400" b="1" i="1"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𝑹</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𝑢</m:t>
                        </m:r>
                      </m:e>
                    </m:d>
                    <m:r>
                      <a:rPr lang="es-ES" sz="1400" i="1">
                        <a:latin typeface="Cambria Math" panose="02040503050406030204" pitchFamily="18" charset="0"/>
                        <a:ea typeface="Calibri" panose="020F0502020204030204" pitchFamily="34" charset="0"/>
                        <a:cs typeface="Times New Roman" panose="02020603050405020304" pitchFamily="18" charset="0"/>
                      </a:rPr>
                      <m:t>=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a:t>
                </a:r>
                <a:r>
                  <a:rPr lang="es-ES" sz="1400" b="1" dirty="0">
                    <a:latin typeface="Lucida Fax" panose="02060602050505020204" pitchFamily="18" charset="0"/>
                    <a:ea typeface="Calibri" panose="020F0502020204030204" pitchFamily="34" charset="0"/>
                    <a:cs typeface="Times New Roman" panose="02020603050405020304" pitchFamily="18" charset="0"/>
                  </a:rPr>
                  <a:t>Removidos o Retirados </a:t>
                </a:r>
                <a:r>
                  <a:rPr lang="es-ES" sz="1400" dirty="0">
                    <a:latin typeface="Lucida Fax" panose="02060602050505020204" pitchFamily="18" charset="0"/>
                    <a:ea typeface="Calibri" panose="020F0502020204030204" pitchFamily="34" charset="0"/>
                    <a:cs typeface="Times New Roman" panose="02020603050405020304" pitchFamily="18" charset="0"/>
                  </a:rPr>
                  <a:t>en función del parámetro </a:t>
                </a:r>
                <a14:m>
                  <m:oMath xmlns:m="http://schemas.openxmlformats.org/officeDocument/2006/math">
                    <m:r>
                      <a:rPr lang="es-ES" sz="1400" b="1" i="1" dirty="0">
                        <a:latin typeface="Cambria Math" panose="02040503050406030204" pitchFamily="18" charset="0"/>
                        <a:ea typeface="Calibri" panose="020F0502020204030204" pitchFamily="34" charset="0"/>
                        <a:cs typeface="Times New Roman" panose="02020603050405020304" pitchFamily="18" charset="0"/>
                      </a:rPr>
                      <m:t>𝒖</m:t>
                    </m:r>
                  </m:oMath>
                </a14:m>
                <a:endParaRPr lang="es-ES" sz="1400" b="1"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PE" sz="1400" dirty="0">
                    <a:ea typeface="Calibri" panose="020F0502020204030204" pitchFamily="34" charset="0"/>
                    <a:cs typeface="Times New Roman" panose="02020603050405020304" pitchFamily="18" charset="0"/>
                  </a:rPr>
                  <a:t>		</a:t>
                </a:r>
                <a14:m>
                  <m:oMath xmlns:m="http://schemas.openxmlformats.org/officeDocument/2006/math">
                    <m:r>
                      <a:rPr lang="es-PE" sz="1400" b="1" i="1">
                        <a:latin typeface="Cambria Math" panose="02040503050406030204" pitchFamily="18" charset="0"/>
                        <a:ea typeface="Calibri" panose="020F0502020204030204" pitchFamily="34" charset="0"/>
                        <a:cs typeface="Times New Roman" panose="02020603050405020304" pitchFamily="18" charset="0"/>
                      </a:rPr>
                      <m:t>𝒖</m:t>
                    </m:r>
                    <m:d>
                      <m:dPr>
                        <m:ctrlPr>
                          <a:rPr lang="es-EC" sz="1400" i="1">
                            <a:latin typeface="Cambria Math" panose="020405030504060302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i="1">
                        <a:latin typeface="Cambria Math" panose="02040503050406030204" pitchFamily="18" charset="0"/>
                        <a:ea typeface="Calibri" panose="020F0502020204030204" pitchFamily="34" charset="0"/>
                        <a:cs typeface="Times New Roman" panose="02020603050405020304" pitchFamily="18" charset="0"/>
                      </a:rPr>
                      <m:t>=</m:t>
                    </m:r>
                  </m:oMath>
                </a14:m>
                <a:r>
                  <a:rPr lang="es-ES" sz="1400" b="1" i="1" dirty="0">
                    <a:latin typeface="Lucida Fax" panose="02060602050505020204" pitchFamily="18" charset="0"/>
                    <a:ea typeface="Calibri" panose="020F0502020204030204" pitchFamily="34" charset="0"/>
                    <a:cs typeface="Times New Roman" panose="02020603050405020304" pitchFamily="18" charset="0"/>
                  </a:rPr>
                  <a:t> </a:t>
                </a:r>
                <a:r>
                  <a:rPr lang="es-ES" sz="1400" dirty="0">
                    <a:latin typeface="Lucida Fax" panose="02060602050505020204" pitchFamily="18" charset="0"/>
                    <a:ea typeface="Calibri" panose="020F0502020204030204" pitchFamily="34" charset="0"/>
                    <a:cs typeface="Times New Roman" panose="02020603050405020304" pitchFamily="18" charset="0"/>
                  </a:rPr>
                  <a:t>Parámetro </a:t>
                </a:r>
                <a14:m>
                  <m:oMath xmlns:m="http://schemas.openxmlformats.org/officeDocument/2006/math">
                    <m:r>
                      <a:rPr lang="es-ES" sz="1400" b="1" i="1" dirty="0">
                        <a:latin typeface="Cambria Math" panose="02040503050406030204" pitchFamily="18" charset="0"/>
                        <a:ea typeface="Calibri" panose="020F0502020204030204" pitchFamily="34" charset="0"/>
                        <a:cs typeface="Times New Roman" panose="02020603050405020304" pitchFamily="18" charset="0"/>
                      </a:rPr>
                      <m:t>𝒖</m:t>
                    </m:r>
                  </m:oMath>
                </a14:m>
                <a:r>
                  <a:rPr lang="es-ES" sz="1400" b="1" i="1" dirty="0">
                    <a:latin typeface="Lucida Fax" panose="02060602050505020204" pitchFamily="18" charset="0"/>
                    <a:ea typeface="Calibri" panose="020F0502020204030204" pitchFamily="34" charset="0"/>
                    <a:cs typeface="Times New Roman" panose="02020603050405020304" pitchFamily="18" charset="0"/>
                  </a:rPr>
                  <a:t> </a:t>
                </a:r>
                <a:r>
                  <a:rPr lang="es-ES" sz="1400" dirty="0">
                    <a:latin typeface="Lucida Fax" panose="02060602050505020204" pitchFamily="18" charset="0"/>
                    <a:ea typeface="Calibri" panose="020F0502020204030204" pitchFamily="34" charset="0"/>
                    <a:cs typeface="Times New Roman" panose="02020603050405020304" pitchFamily="18" charset="0"/>
                  </a:rPr>
                  <a:t>en función de los removidos</a:t>
                </a:r>
              </a:p>
              <a:p>
                <a:pPr>
                  <a:lnSpc>
                    <a:spcPct val="150000"/>
                  </a:lnSpc>
                </a:pPr>
                <a:r>
                  <a:rPr lang="es-EC" sz="1400" dirty="0"/>
                  <a:t>		</a:t>
                </a:r>
                <a14:m>
                  <m:oMath xmlns:m="http://schemas.openxmlformats.org/officeDocument/2006/math">
                    <m:sSub>
                      <m:sSubPr>
                        <m:ctrlPr>
                          <a:rPr lang="es-EC" sz="1400" i="1">
                            <a:latin typeface="Cambria Math" panose="02040503050406030204" pitchFamily="18" charset="0"/>
                          </a:rPr>
                        </m:ctrlPr>
                      </m:sSubPr>
                      <m:e>
                        <m:r>
                          <a:rPr lang="es-ES" sz="1400" b="1" i="1">
                            <a:latin typeface="Cambria Math" panose="02040503050406030204" pitchFamily="18" charset="0"/>
                          </a:rPr>
                          <m:t>𝑪</m:t>
                        </m:r>
                      </m:e>
                      <m:sub>
                        <m:r>
                          <a:rPr lang="es-ES" sz="1400" i="1">
                            <a:latin typeface="Cambria Math" panose="02040503050406030204" pitchFamily="18" charset="0"/>
                          </a:rPr>
                          <m:t>0</m:t>
                        </m:r>
                      </m:sub>
                    </m:sSub>
                    <m:r>
                      <a:rPr lang="es-ES" sz="1400" i="1">
                        <a:latin typeface="Cambria Math" panose="02040503050406030204" pitchFamily="18" charset="0"/>
                      </a:rPr>
                      <m:t>=</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Susceptibles iniciales</a:t>
                </a:r>
              </a:p>
              <a:p>
                <a:pPr>
                  <a:lnSpc>
                    <a:spcPct val="150000"/>
                  </a:lnSpc>
                </a:pPr>
                <a:r>
                  <a:rPr lang="es-EC" sz="1400" dirty="0"/>
                  <a:t>		</a:t>
                </a:r>
                <a14:m>
                  <m:oMath xmlns:m="http://schemas.openxmlformats.org/officeDocument/2006/math">
                    <m:sSub>
                      <m:sSubPr>
                        <m:ctrlPr>
                          <a:rPr lang="es-EC" sz="1400" i="1">
                            <a:latin typeface="Cambria Math" panose="02040503050406030204" pitchFamily="18" charset="0"/>
                          </a:rPr>
                        </m:ctrlPr>
                      </m:sSubPr>
                      <m:e>
                        <m:r>
                          <a:rPr lang="es-ES" sz="1400" b="1" i="1">
                            <a:latin typeface="Cambria Math" panose="02040503050406030204" pitchFamily="18" charset="0"/>
                          </a:rPr>
                          <m:t>𝑪</m:t>
                        </m:r>
                      </m:e>
                      <m:sub>
                        <m:r>
                          <a:rPr lang="es-ES" sz="1400" i="1">
                            <a:latin typeface="Cambria Math" panose="02040503050406030204" pitchFamily="18" charset="0"/>
                          </a:rPr>
                          <m:t>1</m:t>
                        </m:r>
                      </m:sub>
                    </m:sSub>
                    <m:r>
                      <a:rPr lang="es-ES" sz="1400" i="1">
                        <a:latin typeface="Cambria Math" panose="02040503050406030204" pitchFamily="18" charset="0"/>
                      </a:rPr>
                      <m:t>=</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a:t>
                </a: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𝜷</m:t>
                    </m:r>
                    <m:r>
                      <a:rPr lang="es-ES" sz="1400" i="1">
                        <a:latin typeface="Cambria Math" panose="02040503050406030204" pitchFamily="18" charset="0"/>
                        <a:ea typeface="Calibri" panose="020F0502020204030204" pitchFamily="34" charset="0"/>
                        <a:cs typeface="Times New Roman" panose="02020603050405020304" pitchFamily="18" charset="0"/>
                      </a:rPr>
                      <m:t>=</m:t>
                    </m:r>
                    <m:r>
                      <m:rPr>
                        <m:sty m:val="p"/>
                      </m:rPr>
                      <a:rPr lang="es-ES" sz="1400">
                        <a:latin typeface="Cambria Math" panose="02040503050406030204" pitchFamily="18" charset="0"/>
                        <a:ea typeface="Calibri" panose="020F0502020204030204" pitchFamily="34" charset="0"/>
                        <a:cs typeface="Times New Roman" panose="02020603050405020304" pitchFamily="18" charset="0"/>
                      </a:rPr>
                      <m:t>Taza</m:t>
                    </m:r>
                    <m:r>
                      <a:rPr lang="es-ES" sz="14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latin typeface="Cambria Math" panose="02040503050406030204" pitchFamily="18" charset="0"/>
                        <a:ea typeface="Calibri" panose="020F0502020204030204" pitchFamily="34" charset="0"/>
                        <a:cs typeface="Times New Roman" panose="02020603050405020304" pitchFamily="18" charset="0"/>
                      </a:rPr>
                      <m:t>de</m:t>
                    </m:r>
                    <m:r>
                      <a:rPr lang="es-ES" sz="14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latin typeface="Cambria Math" panose="02040503050406030204" pitchFamily="18" charset="0"/>
                        <a:ea typeface="Calibri" panose="020F0502020204030204" pitchFamily="34" charset="0"/>
                        <a:cs typeface="Times New Roman" panose="02020603050405020304" pitchFamily="18" charset="0"/>
                      </a:rPr>
                      <m:t>infecci</m:t>
                    </m:r>
                    <m:r>
                      <a:rPr lang="es-ES" sz="1400">
                        <a:latin typeface="Cambria Math" panose="02040503050406030204" pitchFamily="18" charset="0"/>
                        <a:ea typeface="Calibri" panose="020F0502020204030204" pitchFamily="34" charset="0"/>
                        <a:cs typeface="Times New Roman" panose="02020603050405020304" pitchFamily="18" charset="0"/>
                      </a:rPr>
                      <m:t>ó</m:t>
                    </m:r>
                    <m:r>
                      <m:rPr>
                        <m:sty m:val="p"/>
                      </m:rPr>
                      <a:rPr lang="es-ES" sz="1400">
                        <a:latin typeface="Cambria Math" panose="02040503050406030204" pitchFamily="18" charset="0"/>
                        <a:ea typeface="Calibri" panose="020F0502020204030204" pitchFamily="34" charset="0"/>
                        <a:cs typeface="Times New Roman" panose="02020603050405020304" pitchFamily="18" charset="0"/>
                      </a:rPr>
                      <m:t>n</m:t>
                    </m:r>
                  </m:oMath>
                </a14:m>
                <a:r>
                  <a:rPr lang="es-EC" sz="1400" dirty="0">
                    <a:latin typeface="Lucida Fax" panose="02060602050505020204" pitchFamily="18" charset="0"/>
                    <a:ea typeface="Calibri" panose="020F0502020204030204" pitchFamily="34" charset="0"/>
                    <a:cs typeface="Times New Roman" panose="02020603050405020304" pitchFamily="18" charset="0"/>
                  </a:rPr>
                  <a:t> </a:t>
                </a: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𝜸</m:t>
                    </m:r>
                    <m:r>
                      <a:rPr lang="es-ES" sz="1400" i="1">
                        <a:latin typeface="Cambria Math" panose="02040503050406030204" pitchFamily="18" charset="0"/>
                        <a:ea typeface="Calibri" panose="020F0502020204030204" pitchFamily="34" charset="0"/>
                        <a:cs typeface="Times New Roman" panose="02020603050405020304" pitchFamily="18" charset="0"/>
                      </a:rPr>
                      <m:t>=</m:t>
                    </m:r>
                    <m:r>
                      <m:rPr>
                        <m:sty m:val="p"/>
                      </m:rPr>
                      <a:rPr lang="es-ES" sz="1400">
                        <a:latin typeface="Cambria Math" panose="02040503050406030204" pitchFamily="18" charset="0"/>
                        <a:ea typeface="Calibri" panose="020F0502020204030204" pitchFamily="34" charset="0"/>
                        <a:cs typeface="Times New Roman" panose="02020603050405020304" pitchFamily="18" charset="0"/>
                      </a:rPr>
                      <m:t>Taza</m:t>
                    </m:r>
                    <m:r>
                      <a:rPr lang="es-ES" sz="14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latin typeface="Cambria Math" panose="02040503050406030204" pitchFamily="18" charset="0"/>
                        <a:ea typeface="Calibri" panose="020F0502020204030204" pitchFamily="34" charset="0"/>
                        <a:cs typeface="Times New Roman" panose="02020603050405020304" pitchFamily="18" charset="0"/>
                      </a:rPr>
                      <m:t>de</m:t>
                    </m:r>
                    <m:r>
                      <a:rPr lang="es-ES" sz="14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latin typeface="Cambria Math" panose="02040503050406030204" pitchFamily="18" charset="0"/>
                        <a:ea typeface="Calibri" panose="020F0502020204030204" pitchFamily="34" charset="0"/>
                        <a:cs typeface="Times New Roman" panose="02020603050405020304" pitchFamily="18" charset="0"/>
                      </a:rPr>
                      <m:t>retiro</m:t>
                    </m:r>
                  </m:oMath>
                </a14:m>
                <a:endParaRPr lang="es-EC"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𝑵</m:t>
                    </m:r>
                    <m:r>
                      <a:rPr lang="es-ES" sz="1400" b="1" i="1">
                        <a:latin typeface="Cambria Math" panose="02040503050406030204" pitchFamily="18" charset="0"/>
                        <a:ea typeface="Calibri" panose="020F0502020204030204" pitchFamily="34" charset="0"/>
                        <a:cs typeface="Times New Roman" panose="02020603050405020304" pitchFamily="18" charset="0"/>
                      </a:rPr>
                      <m:t>= </m:t>
                    </m:r>
                    <m:r>
                      <a:rPr lang="es-ES" sz="1400" i="1">
                        <a:latin typeface="Cambria Math" panose="02040503050406030204" pitchFamily="18" charset="0"/>
                        <a:ea typeface="Calibri" panose="020F0502020204030204" pitchFamily="34" charset="0"/>
                        <a:cs typeface="Times New Roman" panose="02020603050405020304" pitchFamily="18" charset="0"/>
                      </a:rPr>
                      <m:t>𝑆</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b="1" i="1">
                        <a:latin typeface="Cambria Math" panose="02040503050406030204" pitchFamily="18" charset="0"/>
                        <a:ea typeface="Calibri" panose="020F0502020204030204" pitchFamily="34" charset="0"/>
                        <a:cs typeface="Times New Roman" panose="02020603050405020304" pitchFamily="18" charset="0"/>
                      </a:rPr>
                      <m:t>+</m:t>
                    </m:r>
                    <m:r>
                      <a:rPr lang="es-ES" sz="1400" i="1">
                        <a:latin typeface="Cambria Math" panose="02040503050406030204" pitchFamily="18" charset="0"/>
                        <a:ea typeface="Calibri" panose="020F0502020204030204" pitchFamily="34" charset="0"/>
                        <a:cs typeface="Times New Roman" panose="02020603050405020304" pitchFamily="18" charset="0"/>
                      </a:rPr>
                      <m:t>𝐼</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b="1" i="1">
                        <a:latin typeface="Cambria Math" panose="02040503050406030204" pitchFamily="18" charset="0"/>
                        <a:ea typeface="Calibri" panose="020F0502020204030204" pitchFamily="34" charset="0"/>
                        <a:cs typeface="Times New Roman" panose="02020603050405020304" pitchFamily="18" charset="0"/>
                      </a:rPr>
                      <m:t>+</m:t>
                    </m:r>
                    <m:r>
                      <a:rPr lang="es-ES" sz="1400" i="1">
                        <a:latin typeface="Cambria Math" panose="02040503050406030204" pitchFamily="18" charset="0"/>
                        <a:ea typeface="Calibri" panose="020F0502020204030204" pitchFamily="34" charset="0"/>
                        <a:cs typeface="Times New Roman" panose="02020603050405020304" pitchFamily="18" charset="0"/>
                      </a:rPr>
                      <m:t>𝑅</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oMath>
                </a14:m>
                <a:r>
                  <a:rPr lang="es-ES" sz="1400" dirty="0">
                    <a:latin typeface="Lucida Fax" panose="02060602050505020204" pitchFamily="18" charset="0"/>
                    <a:ea typeface="Calibri" panose="020F0502020204030204" pitchFamily="34" charset="0"/>
                    <a:cs typeface="Times New Roman" panose="02020603050405020304" pitchFamily="18" charset="0"/>
                  </a:rPr>
                  <a:t>, Población total</a:t>
                </a: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1086856" y="3"/>
                <a:ext cx="10920739" cy="6583277"/>
              </a:xfrm>
              <a:prstGeom prst="rect">
                <a:avLst/>
              </a:prstGeom>
              <a:blipFill>
                <a:blip r:embed="rId2"/>
                <a:stretch>
                  <a:fillRect l="-837" t="-278"/>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8557F89F-70C6-4AE8-AA23-E546BC9B3B15}"/>
              </a:ext>
            </a:extLst>
          </p:cNvPr>
          <p:cNvSpPr>
            <a:spLocks noGrp="1"/>
          </p:cNvSpPr>
          <p:nvPr>
            <p:ph type="sldNum" sz="quarter" idx="12"/>
          </p:nvPr>
        </p:nvSpPr>
        <p:spPr/>
        <p:txBody>
          <a:bodyPr/>
          <a:lstStyle/>
          <a:p>
            <a:fld id="{B072B434-88E2-4898-9587-F071503C6A79}" type="slidenum">
              <a:rPr lang="es-EC" smtClean="0"/>
              <a:t>18</a:t>
            </a:fld>
            <a:endParaRPr lang="es-EC"/>
          </a:p>
        </p:txBody>
      </p:sp>
    </p:spTree>
    <p:extLst>
      <p:ext uri="{BB962C8B-B14F-4D97-AF65-F5344CB8AC3E}">
        <p14:creationId xmlns:p14="http://schemas.microsoft.com/office/powerpoint/2010/main" val="116556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BA2D1-4607-4D4E-AB31-6B962DE6482A}"/>
              </a:ext>
            </a:extLst>
          </p:cNvPr>
          <p:cNvSpPr>
            <a:spLocks noGrp="1"/>
          </p:cNvSpPr>
          <p:nvPr>
            <p:ph type="title"/>
          </p:nvPr>
        </p:nvSpPr>
        <p:spPr>
          <a:xfrm>
            <a:off x="350520" y="1781175"/>
            <a:ext cx="11490960" cy="3295651"/>
          </a:xfrm>
        </p:spPr>
        <p:txBody>
          <a:bodyPr>
            <a:noAutofit/>
          </a:bodyPr>
          <a:lstStyle/>
          <a:p>
            <a:pPr algn="ctr"/>
            <a:r>
              <a:rPr lang="es-PE" sz="5400" dirty="0">
                <a:solidFill>
                  <a:schemeClr val="tx1"/>
                </a:solidFill>
                <a:latin typeface="Lucida Fax" panose="02060602050505020204" pitchFamily="18" charset="0"/>
              </a:rPr>
              <a:t>Validación, Calibración y Aplicación del Modelo SIR con Datos Reales en Epidemias de Corta Duración </a:t>
            </a:r>
            <a:endParaRPr lang="es-EC" sz="5400" dirty="0">
              <a:solidFill>
                <a:schemeClr val="tx1"/>
              </a:solidFill>
              <a:latin typeface="Lucida Fax" panose="02060602050505020204" pitchFamily="18" charset="0"/>
            </a:endParaRPr>
          </a:p>
        </p:txBody>
      </p:sp>
      <p:sp>
        <p:nvSpPr>
          <p:cNvPr id="3" name="Marcador de número de diapositiva 2">
            <a:extLst>
              <a:ext uri="{FF2B5EF4-FFF2-40B4-BE49-F238E27FC236}">
                <a16:creationId xmlns:a16="http://schemas.microsoft.com/office/drawing/2014/main" id="{5EE9160D-7A13-4EF9-A055-D2DE12AAA93C}"/>
              </a:ext>
            </a:extLst>
          </p:cNvPr>
          <p:cNvSpPr>
            <a:spLocks noGrp="1"/>
          </p:cNvSpPr>
          <p:nvPr>
            <p:ph type="sldNum" sz="quarter" idx="12"/>
          </p:nvPr>
        </p:nvSpPr>
        <p:spPr/>
        <p:txBody>
          <a:bodyPr/>
          <a:lstStyle/>
          <a:p>
            <a:fld id="{B072B434-88E2-4898-9587-F071503C6A79}" type="slidenum">
              <a:rPr lang="es-EC" smtClean="0"/>
              <a:t>19</a:t>
            </a:fld>
            <a:endParaRPr lang="es-EC"/>
          </a:p>
        </p:txBody>
      </p:sp>
    </p:spTree>
    <p:extLst>
      <p:ext uri="{BB962C8B-B14F-4D97-AF65-F5344CB8AC3E}">
        <p14:creationId xmlns:p14="http://schemas.microsoft.com/office/powerpoint/2010/main" val="117519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417AF-FBBE-447E-B70D-24EF76A1386E}"/>
              </a:ext>
            </a:extLst>
          </p:cNvPr>
          <p:cNvSpPr>
            <a:spLocks noGrp="1"/>
          </p:cNvSpPr>
          <p:nvPr>
            <p:ph type="title"/>
          </p:nvPr>
        </p:nvSpPr>
        <p:spPr>
          <a:xfrm>
            <a:off x="934405" y="65423"/>
            <a:ext cx="9897879" cy="630532"/>
          </a:xfrm>
        </p:spPr>
        <p:txBody>
          <a:bodyPr>
            <a:normAutofit/>
          </a:bodyPr>
          <a:lstStyle/>
          <a:p>
            <a:r>
              <a:rPr lang="es-ES" sz="3200" dirty="0">
                <a:solidFill>
                  <a:schemeClr val="tx1"/>
                </a:solidFill>
                <a:latin typeface="Lucida Fax" panose="02060602050505020204" pitchFamily="18" charset="0"/>
              </a:rPr>
              <a:t>Contenido</a:t>
            </a:r>
            <a:endParaRPr lang="es-EC" sz="3200" dirty="0">
              <a:solidFill>
                <a:schemeClr val="tx1"/>
              </a:solidFill>
              <a:latin typeface="Lucida Fax" panose="02060602050505020204" pitchFamily="18" charset="0"/>
            </a:endParaRP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1556973" y="695957"/>
                <a:ext cx="10461995" cy="6032421"/>
              </a:xfrm>
              <a:prstGeom prst="rect">
                <a:avLst/>
              </a:prstGeom>
              <a:noFill/>
            </p:spPr>
            <p:txBody>
              <a:bodyPr wrap="square">
                <a:spAutoFit/>
              </a:bodyPr>
              <a:lstStyle/>
              <a:p>
                <a:pPr marL="457189" indent="-457189">
                  <a:spcBef>
                    <a:spcPct val="0"/>
                  </a:spcBef>
                  <a:buAutoNum type="arabicPeriod"/>
                </a:pPr>
                <a:r>
                  <a:rPr lang="es-EC" sz="2000" dirty="0">
                    <a:latin typeface="Lucida Fax" panose="02060602050505020204" pitchFamily="18" charset="0"/>
                    <a:cs typeface="Arial" panose="020B0604020202020204" pitchFamily="34" charset="0"/>
                  </a:rPr>
                  <a:t>Introducción</a:t>
                </a: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Generalidades</a:t>
                </a: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Planteamiento del problema</a:t>
                </a: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Formulación del problema</a:t>
                </a:r>
              </a:p>
              <a:p>
                <a:pPr lvl="1">
                  <a:spcBef>
                    <a:spcPct val="0"/>
                  </a:spcBef>
                </a:pPr>
                <a:endParaRPr lang="es-EC" sz="2400" b="1" dirty="0">
                  <a:latin typeface="Lucida Fax" panose="02060602050505020204" pitchFamily="18" charset="0"/>
                  <a:cs typeface="Arial" panose="020B0604020202020204" pitchFamily="34" charset="0"/>
                </a:endParaRPr>
              </a:p>
              <a:p>
                <a:pPr marL="457189" indent="-457189">
                  <a:spcBef>
                    <a:spcPct val="0"/>
                  </a:spcBef>
                  <a:buAutoNum type="arabicPeriod"/>
                </a:pPr>
                <a:r>
                  <a:rPr lang="es-EC" sz="2000" dirty="0">
                    <a:latin typeface="Lucida Fax" panose="02060602050505020204" pitchFamily="18" charset="0"/>
                    <a:cs typeface="Arial" panose="020B0604020202020204" pitchFamily="34" charset="0"/>
                  </a:rPr>
                  <a:t>Objetivos</a:t>
                </a: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Objetivo general</a:t>
                </a: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Objetivos específicos</a:t>
                </a:r>
              </a:p>
              <a:p>
                <a:pPr marL="914377" lvl="1" indent="-457189">
                  <a:spcBef>
                    <a:spcPct val="0"/>
                  </a:spcBef>
                  <a:buFont typeface="Arial" panose="020B0604020202020204" pitchFamily="34" charset="0"/>
                  <a:buChar char="•"/>
                </a:pPr>
                <a:endParaRPr lang="es-EC" sz="2000" dirty="0">
                  <a:latin typeface="Lucida Fax" panose="02060602050505020204" pitchFamily="18" charset="0"/>
                  <a:cs typeface="Arial" panose="020B0604020202020204" pitchFamily="34" charset="0"/>
                </a:endParaRPr>
              </a:p>
              <a:p>
                <a:pPr marL="457189" indent="-457189">
                  <a:spcBef>
                    <a:spcPct val="0"/>
                  </a:spcBef>
                  <a:buFont typeface="+mj-lt"/>
                  <a:buAutoNum type="arabicPeriod"/>
                </a:pPr>
                <a:r>
                  <a:rPr lang="es-EC" sz="2000" dirty="0">
                    <a:latin typeface="Lucida Fax" panose="02060602050505020204" pitchFamily="18" charset="0"/>
                    <a:cs typeface="Arial" panose="020B0604020202020204" pitchFamily="34" charset="0"/>
                  </a:rPr>
                  <a:t>Generalidades del Modelo SIR</a:t>
                </a:r>
              </a:p>
              <a:p>
                <a:pPr marL="914377" lvl="1" indent="-457189" fontAlgn="base">
                  <a:spcBef>
                    <a:spcPct val="0"/>
                  </a:spcBef>
                  <a:buFont typeface="Arial" panose="020B0604020202020204" pitchFamily="34" charset="0"/>
                  <a:buChar char="•"/>
                </a:pPr>
                <a:r>
                  <a:rPr lang="es-ES" sz="1600" dirty="0">
                    <a:latin typeface="Lucida Fax" panose="02060602050505020204" pitchFamily="18" charset="0"/>
                    <a:cs typeface="Arial" panose="020B0604020202020204" pitchFamily="34" charset="0"/>
                  </a:rPr>
                  <a:t>Introducción</a:t>
                </a:r>
                <a:endParaRPr lang="es-EC" sz="1600" dirty="0">
                  <a:latin typeface="Lucida Fax" panose="02060602050505020204" pitchFamily="18" charset="0"/>
                  <a:cs typeface="Arial" panose="020B0604020202020204" pitchFamily="34" charset="0"/>
                </a:endParaRPr>
              </a:p>
              <a:p>
                <a:pPr marL="914377" lvl="1" indent="-457189">
                  <a:spcBef>
                    <a:spcPct val="0"/>
                  </a:spcBef>
                  <a:buFont typeface="Arial" panose="020B0604020202020204" pitchFamily="34" charset="0"/>
                  <a:buChar char="•"/>
                </a:pPr>
                <a:r>
                  <a:rPr lang="es-PE" sz="1600" dirty="0">
                    <a:latin typeface="Lucida Fax" panose="02060602050505020204" pitchFamily="18" charset="0"/>
                    <a:cs typeface="Arial" panose="020B0604020202020204" pitchFamily="34" charset="0"/>
                  </a:rPr>
                  <a:t>Hipótesis del Modelo SIR</a:t>
                </a:r>
              </a:p>
              <a:p>
                <a:pPr marL="914377" lvl="1" indent="-457189">
                  <a:spcBef>
                    <a:spcPct val="0"/>
                  </a:spcBef>
                  <a:buFont typeface="Arial" panose="020B0604020202020204" pitchFamily="34" charset="0"/>
                  <a:buChar char="•"/>
                </a:pPr>
                <a:r>
                  <a:rPr lang="es-PE" sz="1600" dirty="0">
                    <a:latin typeface="Lucida Fax" panose="02060602050505020204" pitchFamily="18" charset="0"/>
                    <a:cs typeface="Arial" panose="020B0604020202020204" pitchFamily="34" charset="0"/>
                  </a:rPr>
                  <a:t>Formulación del Modelo</a:t>
                </a:r>
                <a:endParaRPr lang="es-EC" sz="1600" dirty="0">
                  <a:latin typeface="Lucida Fax" panose="02060602050505020204" pitchFamily="18" charset="0"/>
                  <a:cs typeface="Arial" panose="020B0604020202020204" pitchFamily="34" charset="0"/>
                </a:endParaRP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Ecuaciones diferenciales del Modelo SIR</a:t>
                </a:r>
              </a:p>
              <a:p>
                <a:pPr lvl="1">
                  <a:spcBef>
                    <a:spcPct val="0"/>
                  </a:spcBef>
                </a:pPr>
                <a:endParaRPr lang="es-EC" dirty="0">
                  <a:latin typeface="Lucida Fax" panose="02060602050505020204" pitchFamily="18" charset="0"/>
                  <a:cs typeface="Arial" panose="020B0604020202020204" pitchFamily="34" charset="0"/>
                </a:endParaRPr>
              </a:p>
              <a:p>
                <a:pPr marL="457189" indent="-457189">
                  <a:spcBef>
                    <a:spcPct val="0"/>
                  </a:spcBef>
                  <a:buFont typeface="+mj-lt"/>
                  <a:buAutoNum type="arabicPeriod"/>
                </a:pPr>
                <a:r>
                  <a:rPr lang="es-PE" sz="2000" dirty="0">
                    <a:latin typeface="Lucida Fax" panose="02060602050505020204" pitchFamily="18" charset="0"/>
                    <a:cs typeface="Arial" panose="020B0604020202020204" pitchFamily="34" charset="0"/>
                  </a:rPr>
                  <a:t>Estudio analítico del modelo SIR</a:t>
                </a:r>
              </a:p>
              <a:p>
                <a:pPr marL="914377" lvl="1" indent="-457189">
                  <a:spcBef>
                    <a:spcPct val="0"/>
                  </a:spcBef>
                  <a:buFont typeface="Arial" panose="020B0604020202020204" pitchFamily="34" charset="0"/>
                  <a:buChar char="•"/>
                </a:pPr>
                <a:r>
                  <a:rPr lang="es-PE" sz="1600" dirty="0">
                    <a:latin typeface="Lucida Fax" panose="02060602050505020204" pitchFamily="18" charset="0"/>
                    <a:cs typeface="Arial" panose="020B0604020202020204" pitchFamily="34" charset="0"/>
                  </a:rPr>
                  <a:t>Existencia y Unicidad de Soluciones Modelo SIR</a:t>
                </a:r>
                <a:endParaRPr lang="es-EC" sz="1600" dirty="0">
                  <a:latin typeface="Lucida Fax" panose="02060602050505020204" pitchFamily="18" charset="0"/>
                  <a:cs typeface="Arial" panose="020B0604020202020204" pitchFamily="34" charset="0"/>
                </a:endParaRP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Limites </a:t>
                </a:r>
                <a14:m>
                  <m:oMath xmlns:m="http://schemas.openxmlformats.org/officeDocument/2006/math">
                    <m:r>
                      <a:rPr lang="es-PE" sz="1600">
                        <a:latin typeface="Cambria Math" panose="02040503050406030204" pitchFamily="18" charset="0"/>
                      </a:rPr>
                      <m:t>𝑺</m:t>
                    </m:r>
                    <m:r>
                      <a:rPr lang="es-PE" sz="1600">
                        <a:latin typeface="Cambria Math" panose="02040503050406030204" pitchFamily="18" charset="0"/>
                      </a:rPr>
                      <m:t>(</m:t>
                    </m:r>
                    <m:r>
                      <a:rPr lang="es-PE" sz="1600">
                        <a:latin typeface="Cambria Math" panose="02040503050406030204" pitchFamily="18" charset="0"/>
                      </a:rPr>
                      <m:t>𝒕</m:t>
                    </m:r>
                    <m:r>
                      <a:rPr lang="es-PE" sz="1600">
                        <a:latin typeface="Cambria Math" panose="02040503050406030204" pitchFamily="18" charset="0"/>
                      </a:rPr>
                      <m:t>), </m:t>
                    </m:r>
                    <m:r>
                      <a:rPr lang="es-PE" sz="1600">
                        <a:latin typeface="Cambria Math" panose="02040503050406030204" pitchFamily="18" charset="0"/>
                      </a:rPr>
                      <m:t>𝑰</m:t>
                    </m:r>
                    <m:r>
                      <a:rPr lang="es-PE" sz="1600">
                        <a:latin typeface="Cambria Math" panose="02040503050406030204" pitchFamily="18" charset="0"/>
                      </a:rPr>
                      <m:t>(</m:t>
                    </m:r>
                    <m:r>
                      <a:rPr lang="es-PE" sz="1600">
                        <a:latin typeface="Cambria Math" panose="02040503050406030204" pitchFamily="18" charset="0"/>
                      </a:rPr>
                      <m:t>𝒕</m:t>
                    </m:r>
                    <m:r>
                      <a:rPr lang="es-PE" sz="1600">
                        <a:latin typeface="Cambria Math" panose="02040503050406030204" pitchFamily="18" charset="0"/>
                      </a:rPr>
                      <m:t>), </m:t>
                    </m:r>
                    <m:r>
                      <a:rPr lang="es-PE" sz="1600">
                        <a:latin typeface="Cambria Math" panose="02040503050406030204" pitchFamily="18" charset="0"/>
                      </a:rPr>
                      <m:t>𝑹</m:t>
                    </m:r>
                    <m:r>
                      <a:rPr lang="es-PE" sz="1600">
                        <a:latin typeface="Cambria Math" panose="02040503050406030204" pitchFamily="18" charset="0"/>
                      </a:rPr>
                      <m:t>(</m:t>
                    </m:r>
                    <m:r>
                      <a:rPr lang="es-PE" sz="1600">
                        <a:latin typeface="Cambria Math" panose="02040503050406030204" pitchFamily="18" charset="0"/>
                      </a:rPr>
                      <m:t>𝒕</m:t>
                    </m:r>
                    <m:r>
                      <a:rPr lang="es-PE" sz="1600">
                        <a:latin typeface="Cambria Math" panose="02040503050406030204" pitchFamily="18" charset="0"/>
                      </a:rPr>
                      <m:t>)</m:t>
                    </m:r>
                  </m:oMath>
                </a14:m>
                <a:endParaRPr lang="es-EC" sz="1600" dirty="0">
                  <a:latin typeface="Lucida Fax" panose="02060602050505020204" pitchFamily="18" charset="0"/>
                  <a:cs typeface="Arial" panose="020B0604020202020204" pitchFamily="34" charset="0"/>
                </a:endParaRP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Teorema del Umbral en Epidemiología</a:t>
                </a:r>
              </a:p>
              <a:p>
                <a:pPr marL="914377" lvl="1" indent="-457189">
                  <a:spcBef>
                    <a:spcPct val="0"/>
                  </a:spcBef>
                  <a:buFont typeface="Arial" panose="020B0604020202020204" pitchFamily="34" charset="0"/>
                  <a:buChar char="•"/>
                </a:pPr>
                <a:r>
                  <a:rPr lang="es-PE" sz="1600" dirty="0">
                    <a:latin typeface="Lucida Fax" panose="02060602050505020204" pitchFamily="18" charset="0"/>
                    <a:cs typeface="Arial" panose="020B0604020202020204" pitchFamily="34" charset="0"/>
                  </a:rPr>
                  <a:t>Puntos Críticos del Modelo SIR</a:t>
                </a:r>
                <a:endParaRPr lang="es-EC" sz="1600" dirty="0">
                  <a:latin typeface="Lucida Fax" panose="02060602050505020204" pitchFamily="18" charset="0"/>
                  <a:cs typeface="Arial" panose="020B0604020202020204" pitchFamily="34" charset="0"/>
                </a:endParaRP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Estabilidad de los puntos críticos del Modelo SIR</a:t>
                </a:r>
              </a:p>
              <a:p>
                <a:pPr>
                  <a:spcBef>
                    <a:spcPct val="0"/>
                  </a:spcBef>
                </a:pPr>
                <a:endParaRPr lang="es-EC" sz="2000" dirty="0">
                  <a:latin typeface="Lucida Fax" panose="02060602050505020204" pitchFamily="18" charset="0"/>
                  <a:cs typeface="Arial" panose="020B0604020202020204" pitchFamily="34"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1556973" y="695957"/>
                <a:ext cx="10461995" cy="6032421"/>
              </a:xfrm>
              <a:prstGeom prst="rect">
                <a:avLst/>
              </a:prstGeom>
              <a:blipFill>
                <a:blip r:embed="rId2"/>
                <a:stretch>
                  <a:fillRect l="-524" t="-505"/>
                </a:stretch>
              </a:blipFill>
            </p:spPr>
            <p:txBody>
              <a:bodyPr/>
              <a:lstStyle/>
              <a:p>
                <a:r>
                  <a:rPr lang="es-EC">
                    <a:noFill/>
                  </a:rPr>
                  <a:t> </a:t>
                </a:r>
              </a:p>
            </p:txBody>
          </p:sp>
        </mc:Fallback>
      </mc:AlternateContent>
      <p:sp>
        <p:nvSpPr>
          <p:cNvPr id="3" name="Marcador de número de diapositiva 2">
            <a:extLst>
              <a:ext uri="{FF2B5EF4-FFF2-40B4-BE49-F238E27FC236}">
                <a16:creationId xmlns:a16="http://schemas.microsoft.com/office/drawing/2014/main" id="{BEBDC09C-7FED-41ED-A41F-CABFB3A8F7F2}"/>
              </a:ext>
            </a:extLst>
          </p:cNvPr>
          <p:cNvSpPr>
            <a:spLocks noGrp="1"/>
          </p:cNvSpPr>
          <p:nvPr>
            <p:ph type="sldNum" sz="quarter" idx="12"/>
          </p:nvPr>
        </p:nvSpPr>
        <p:spPr/>
        <p:txBody>
          <a:bodyPr/>
          <a:lstStyle/>
          <a:p>
            <a:fld id="{B072B434-88E2-4898-9587-F071503C6A79}" type="slidenum">
              <a:rPr lang="es-EC" smtClean="0"/>
              <a:t>2</a:t>
            </a:fld>
            <a:endParaRPr lang="es-EC"/>
          </a:p>
        </p:txBody>
      </p:sp>
    </p:spTree>
    <p:extLst>
      <p:ext uri="{BB962C8B-B14F-4D97-AF65-F5344CB8AC3E}">
        <p14:creationId xmlns:p14="http://schemas.microsoft.com/office/powerpoint/2010/main" val="3414111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E1C59CA-0E10-43E3-B324-06360786C078}"/>
              </a:ext>
            </a:extLst>
          </p:cNvPr>
          <p:cNvSpPr txBox="1"/>
          <p:nvPr/>
        </p:nvSpPr>
        <p:spPr>
          <a:xfrm>
            <a:off x="946487" y="3"/>
            <a:ext cx="11245516" cy="6795707"/>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6.</a:t>
            </a:r>
            <a:r>
              <a:rPr lang="es-EC" sz="2400" b="1" dirty="0">
                <a:latin typeface="Lucida Fax" panose="02060602050505020204" pitchFamily="18" charset="0"/>
                <a:cs typeface="Arial" panose="020B0604020202020204" pitchFamily="34" charset="0"/>
              </a:rPr>
              <a:t> </a:t>
            </a:r>
            <a:r>
              <a:rPr lang="es-PE" sz="2400" dirty="0">
                <a:latin typeface="Lucida Fax" panose="02060602050505020204" pitchFamily="18" charset="0"/>
              </a:rPr>
              <a:t>Validación, Calibración y Aplicación del Modelo SIR con Datos 	Reales en Epidemias de Corta Duración </a:t>
            </a:r>
          </a:p>
          <a:p>
            <a:pPr>
              <a:lnSpc>
                <a:spcPct val="150000"/>
              </a:lnSpc>
              <a:spcBef>
                <a:spcPct val="0"/>
              </a:spcBef>
            </a:pPr>
            <a:r>
              <a:rPr lang="es-PE" sz="1600" dirty="0">
                <a:latin typeface="Lucida Fax" panose="02060602050505020204" pitchFamily="18" charset="0"/>
                <a:ea typeface="Calibri" panose="020F0502020204030204" pitchFamily="34" charset="0"/>
                <a:cs typeface="Times New Roman" panose="02020603050405020304" pitchFamily="18" charset="0"/>
              </a:rPr>
              <a:t>	  l 4 de marzo de 1978 la revista British Medical </a:t>
            </a:r>
            <a:r>
              <a:rPr lang="es-PE" sz="1600" dirty="0" err="1">
                <a:latin typeface="Lucida Fax" panose="02060602050505020204" pitchFamily="18" charset="0"/>
                <a:ea typeface="Calibri" panose="020F0502020204030204" pitchFamily="34" charset="0"/>
                <a:cs typeface="Times New Roman" panose="02020603050405020304" pitchFamily="18" charset="0"/>
              </a:rPr>
              <a:t>Journal</a:t>
            </a:r>
            <a:r>
              <a:rPr lang="es-PE" sz="1600" dirty="0">
                <a:latin typeface="Lucida Fax" panose="02060602050505020204" pitchFamily="18" charset="0"/>
                <a:ea typeface="Calibri" panose="020F0502020204030204" pitchFamily="34" charset="0"/>
                <a:cs typeface="Times New Roman" panose="02020603050405020304" pitchFamily="18" charset="0"/>
              </a:rPr>
              <a:t> [39] publica el brote de una epidemia de influenza en un internado al norte de Inglaterra, el mismo que alojaba 763 estudiantes. El inicio de clases fue el 10 de enero. Los estudiantes retornaron de sus vacaciones que fueron en diferentes partes del mundo. Un estudiante que retornaba de Hong Kong mostró signos de temperatura elevada del 15 al 18 de enero. El 22 de enero, tres niños estaban enfermos, el tiempo que estuvieron enfermos fue un promedio de 5-6 días. </a:t>
            </a: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lgn="ctr">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lgn="ctr">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spcBef>
                <a:spcPct val="0"/>
              </a:spcBef>
            </a:pPr>
            <a:endParaRPr lang="es-PE"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43B3BE8A-1B08-4D4B-86AD-C3237C803795}"/>
              </a:ext>
            </a:extLst>
          </p:cNvPr>
          <p:cNvGraphicFramePr>
            <a:graphicFrameLocks noGrp="1"/>
          </p:cNvGraphicFramePr>
          <p:nvPr>
            <p:extLst>
              <p:ext uri="{D42A27DB-BD31-4B8C-83A1-F6EECF244321}">
                <p14:modId xmlns:p14="http://schemas.microsoft.com/office/powerpoint/2010/main" val="352995166"/>
              </p:ext>
            </p:extLst>
          </p:nvPr>
        </p:nvGraphicFramePr>
        <p:xfrm>
          <a:off x="4735681" y="3007673"/>
          <a:ext cx="3667128" cy="3788037"/>
        </p:xfrm>
        <a:graphic>
          <a:graphicData uri="http://schemas.openxmlformats.org/drawingml/2006/table">
            <a:tbl>
              <a:tblPr firstRow="1" firstCol="1" bandRow="1">
                <a:tableStyleId>{5C22544A-7EE6-4342-B048-85BDC9FD1C3A}</a:tableStyleId>
              </a:tblPr>
              <a:tblGrid>
                <a:gridCol w="894251">
                  <a:extLst>
                    <a:ext uri="{9D8B030D-6E8A-4147-A177-3AD203B41FA5}">
                      <a16:colId xmlns:a16="http://schemas.microsoft.com/office/drawing/2014/main" val="3523868110"/>
                    </a:ext>
                  </a:extLst>
                </a:gridCol>
                <a:gridCol w="894251">
                  <a:extLst>
                    <a:ext uri="{9D8B030D-6E8A-4147-A177-3AD203B41FA5}">
                      <a16:colId xmlns:a16="http://schemas.microsoft.com/office/drawing/2014/main" val="2709876664"/>
                    </a:ext>
                  </a:extLst>
                </a:gridCol>
                <a:gridCol w="894251">
                  <a:extLst>
                    <a:ext uri="{9D8B030D-6E8A-4147-A177-3AD203B41FA5}">
                      <a16:colId xmlns:a16="http://schemas.microsoft.com/office/drawing/2014/main" val="2063291640"/>
                    </a:ext>
                  </a:extLst>
                </a:gridCol>
                <a:gridCol w="984375">
                  <a:extLst>
                    <a:ext uri="{9D8B030D-6E8A-4147-A177-3AD203B41FA5}">
                      <a16:colId xmlns:a16="http://schemas.microsoft.com/office/drawing/2014/main" val="2004274063"/>
                    </a:ext>
                  </a:extLst>
                </a:gridCol>
              </a:tblGrid>
              <a:tr h="458047">
                <a:tc>
                  <a:txBody>
                    <a:bodyPr/>
                    <a:lstStyle/>
                    <a:p>
                      <a:pPr algn="ctr">
                        <a:lnSpc>
                          <a:spcPct val="150000"/>
                        </a:lnSpc>
                      </a:pPr>
                      <a:r>
                        <a:rPr lang="es-EC" sz="1100">
                          <a:effectLst/>
                        </a:rPr>
                        <a:t>Fecha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Días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Infectados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Recuperados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7353546"/>
                  </a:ext>
                </a:extLst>
              </a:tr>
              <a:tr h="215900">
                <a:tc>
                  <a:txBody>
                    <a:bodyPr/>
                    <a:lstStyle/>
                    <a:p>
                      <a:pPr algn="ctr">
                        <a:lnSpc>
                          <a:spcPct val="150000"/>
                        </a:lnSpc>
                      </a:pPr>
                      <a:r>
                        <a:rPr lang="es-EC" sz="1100">
                          <a:effectLst/>
                        </a:rPr>
                        <a:t>18/01/1978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1409364"/>
                  </a:ext>
                </a:extLst>
              </a:tr>
              <a:tr h="215900">
                <a:tc>
                  <a:txBody>
                    <a:bodyPr/>
                    <a:lstStyle/>
                    <a:p>
                      <a:pPr algn="ctr">
                        <a:lnSpc>
                          <a:spcPct val="150000"/>
                        </a:lnSpc>
                      </a:pPr>
                      <a:r>
                        <a:rPr lang="es-EC" sz="1100">
                          <a:effectLst/>
                        </a:rPr>
                        <a:t>22/01/1978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0571678"/>
                  </a:ext>
                </a:extLst>
              </a:tr>
              <a:tr h="215900">
                <a:tc>
                  <a:txBody>
                    <a:bodyPr/>
                    <a:lstStyle/>
                    <a:p>
                      <a:pPr algn="ctr">
                        <a:lnSpc>
                          <a:spcPct val="150000"/>
                        </a:lnSpc>
                      </a:pPr>
                      <a:r>
                        <a:rPr lang="es-EC" sz="1100">
                          <a:effectLst/>
                        </a:rPr>
                        <a:t>23/01/1978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2759013"/>
                  </a:ext>
                </a:extLst>
              </a:tr>
              <a:tr h="215900">
                <a:tc>
                  <a:txBody>
                    <a:bodyPr/>
                    <a:lstStyle/>
                    <a:p>
                      <a:pPr algn="ctr">
                        <a:lnSpc>
                          <a:spcPct val="150000"/>
                        </a:lnSpc>
                      </a:pPr>
                      <a:r>
                        <a:rPr lang="es-EC" sz="1100">
                          <a:effectLst/>
                        </a:rPr>
                        <a:t>24/01/1978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0397942"/>
                  </a:ext>
                </a:extLst>
              </a:tr>
              <a:tr h="215900">
                <a:tc>
                  <a:txBody>
                    <a:bodyPr/>
                    <a:lstStyle/>
                    <a:p>
                      <a:pPr algn="ctr">
                        <a:lnSpc>
                          <a:spcPct val="150000"/>
                        </a:lnSpc>
                      </a:pPr>
                      <a:r>
                        <a:rPr lang="es-EC" sz="1100">
                          <a:effectLst/>
                        </a:rPr>
                        <a:t>25/01/1978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75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7181924"/>
                  </a:ext>
                </a:extLst>
              </a:tr>
              <a:tr h="215900">
                <a:tc>
                  <a:txBody>
                    <a:bodyPr/>
                    <a:lstStyle/>
                    <a:p>
                      <a:pPr algn="ctr">
                        <a:lnSpc>
                          <a:spcPct val="150000"/>
                        </a:lnSpc>
                      </a:pPr>
                      <a:r>
                        <a:rPr lang="es-EC" sz="1100">
                          <a:effectLst/>
                        </a:rPr>
                        <a:t>26/01/1978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227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5271138"/>
                  </a:ext>
                </a:extLst>
              </a:tr>
              <a:tr h="215900">
                <a:tc>
                  <a:txBody>
                    <a:bodyPr/>
                    <a:lstStyle/>
                    <a:p>
                      <a:pPr algn="ctr">
                        <a:lnSpc>
                          <a:spcPct val="150000"/>
                        </a:lnSpc>
                      </a:pPr>
                      <a:r>
                        <a:rPr lang="es-EC" sz="1100">
                          <a:effectLst/>
                        </a:rPr>
                        <a:t>27/01/1978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296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17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815626"/>
                  </a:ext>
                </a:extLst>
              </a:tr>
              <a:tr h="215900">
                <a:tc>
                  <a:txBody>
                    <a:bodyPr/>
                    <a:lstStyle/>
                    <a:p>
                      <a:pPr algn="ctr">
                        <a:lnSpc>
                          <a:spcPct val="150000"/>
                        </a:lnSpc>
                      </a:pPr>
                      <a:r>
                        <a:rPr lang="es-EC" sz="1100">
                          <a:effectLst/>
                        </a:rPr>
                        <a:t>28/01/1978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258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2027655"/>
                  </a:ext>
                </a:extLst>
              </a:tr>
              <a:tr h="215900">
                <a:tc>
                  <a:txBody>
                    <a:bodyPr/>
                    <a:lstStyle/>
                    <a:p>
                      <a:pPr algn="ctr">
                        <a:lnSpc>
                          <a:spcPct val="150000"/>
                        </a:lnSpc>
                      </a:pPr>
                      <a:r>
                        <a:rPr lang="es-EC" sz="1100">
                          <a:effectLst/>
                        </a:rPr>
                        <a:t>29/01/1978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236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162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0376633"/>
                  </a:ext>
                </a:extLst>
              </a:tr>
              <a:tr h="215900">
                <a:tc>
                  <a:txBody>
                    <a:bodyPr/>
                    <a:lstStyle/>
                    <a:p>
                      <a:pPr algn="ctr">
                        <a:lnSpc>
                          <a:spcPct val="150000"/>
                        </a:lnSpc>
                      </a:pPr>
                      <a:r>
                        <a:rPr lang="es-EC" sz="1100">
                          <a:effectLst/>
                        </a:rPr>
                        <a:t>30/01/1978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176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5113311"/>
                  </a:ext>
                </a:extLst>
              </a:tr>
              <a:tr h="215900">
                <a:tc>
                  <a:txBody>
                    <a:bodyPr/>
                    <a:lstStyle/>
                    <a:p>
                      <a:pPr algn="ctr">
                        <a:lnSpc>
                          <a:spcPct val="150000"/>
                        </a:lnSpc>
                      </a:pPr>
                      <a:r>
                        <a:rPr lang="es-EC" sz="1100">
                          <a:effectLst/>
                        </a:rPr>
                        <a:t>31/01/1978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126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166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7907500"/>
                  </a:ext>
                </a:extLst>
              </a:tr>
              <a:tr h="215900">
                <a:tc>
                  <a:txBody>
                    <a:bodyPr/>
                    <a:lstStyle/>
                    <a:p>
                      <a:pPr algn="ctr">
                        <a:lnSpc>
                          <a:spcPct val="150000"/>
                        </a:lnSpc>
                      </a:pPr>
                      <a:r>
                        <a:rPr lang="es-EC" sz="1100">
                          <a:effectLst/>
                        </a:rPr>
                        <a:t>01/02/1978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71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927160"/>
                  </a:ext>
                </a:extLst>
              </a:tr>
              <a:tr h="215900">
                <a:tc>
                  <a:txBody>
                    <a:bodyPr/>
                    <a:lstStyle/>
                    <a:p>
                      <a:pPr algn="ctr">
                        <a:lnSpc>
                          <a:spcPct val="150000"/>
                        </a:lnSpc>
                      </a:pPr>
                      <a:r>
                        <a:rPr lang="es-EC" sz="1100">
                          <a:effectLst/>
                        </a:rPr>
                        <a:t>02/02/1978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28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85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1391415"/>
                  </a:ext>
                </a:extLst>
              </a:tr>
              <a:tr h="215900">
                <a:tc>
                  <a:txBody>
                    <a:bodyPr/>
                    <a:lstStyle/>
                    <a:p>
                      <a:pPr algn="ctr">
                        <a:lnSpc>
                          <a:spcPct val="150000"/>
                        </a:lnSpc>
                      </a:pPr>
                      <a:r>
                        <a:rPr lang="es-EC" sz="1100">
                          <a:effectLst/>
                        </a:rPr>
                        <a:t>03/02/1978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47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9590103"/>
                  </a:ext>
                </a:extLst>
              </a:tr>
              <a:tr h="215900">
                <a:tc>
                  <a:txBody>
                    <a:bodyPr/>
                    <a:lstStyle/>
                    <a:p>
                      <a:pPr algn="ctr">
                        <a:lnSpc>
                          <a:spcPct val="150000"/>
                        </a:lnSpc>
                      </a:pPr>
                      <a:r>
                        <a:rPr lang="es-EC" sz="1100">
                          <a:effectLst/>
                        </a:rPr>
                        <a:t>04/02/1978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4186503"/>
                  </a:ext>
                </a:extLst>
              </a:tr>
            </a:tbl>
          </a:graphicData>
        </a:graphic>
      </p:graphicFrame>
      <p:sp>
        <p:nvSpPr>
          <p:cNvPr id="2" name="Marcador de número de diapositiva 1">
            <a:extLst>
              <a:ext uri="{FF2B5EF4-FFF2-40B4-BE49-F238E27FC236}">
                <a16:creationId xmlns:a16="http://schemas.microsoft.com/office/drawing/2014/main" id="{E6248DC8-EF99-423F-862B-8223CF719D4D}"/>
              </a:ext>
            </a:extLst>
          </p:cNvPr>
          <p:cNvSpPr>
            <a:spLocks noGrp="1"/>
          </p:cNvSpPr>
          <p:nvPr>
            <p:ph type="sldNum" sz="quarter" idx="12"/>
          </p:nvPr>
        </p:nvSpPr>
        <p:spPr/>
        <p:txBody>
          <a:bodyPr/>
          <a:lstStyle/>
          <a:p>
            <a:fld id="{B072B434-88E2-4898-9587-F071503C6A79}" type="slidenum">
              <a:rPr lang="es-EC" smtClean="0"/>
              <a:t>20</a:t>
            </a:fld>
            <a:endParaRPr lang="es-EC"/>
          </a:p>
        </p:txBody>
      </p:sp>
    </p:spTree>
    <p:extLst>
      <p:ext uri="{BB962C8B-B14F-4D97-AF65-F5344CB8AC3E}">
        <p14:creationId xmlns:p14="http://schemas.microsoft.com/office/powerpoint/2010/main" val="320081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531814" y="64443"/>
                <a:ext cx="11495236" cy="2379113"/>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6.</a:t>
                </a:r>
                <a:r>
                  <a:rPr lang="es-EC" sz="2400" b="1" dirty="0">
                    <a:latin typeface="Lucida Fax" panose="02060602050505020204" pitchFamily="18" charset="0"/>
                    <a:cs typeface="Arial" panose="020B0604020202020204" pitchFamily="34" charset="0"/>
                  </a:rPr>
                  <a:t> </a:t>
                </a:r>
                <a:r>
                  <a:rPr lang="es-PE" sz="2400" dirty="0">
                    <a:latin typeface="Lucida Fax" panose="02060602050505020204" pitchFamily="18" charset="0"/>
                  </a:rPr>
                  <a:t>Validación, Calibración y Aplicación del Modelo SIR con Datos 	Reales en Epidemias de Corta Duración </a:t>
                </a:r>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50000"/>
                  </a:lnSpc>
                  <a:spcBef>
                    <a:spcPct val="0"/>
                  </a:spcBef>
                </a:pPr>
                <a:r>
                  <a:rPr lang="es-EC" dirty="0">
                    <a:latin typeface="Lucida Fax" panose="02060602050505020204" pitchFamily="18" charset="0"/>
                    <a:cs typeface="Arial" panose="020B0604020202020204" pitchFamily="34" charset="0"/>
                  </a:rPr>
                  <a:t>Validación del Modelo</a:t>
                </a:r>
              </a:p>
              <a:p>
                <a:pPr lvl="1">
                  <a:spcBef>
                    <a:spcPct val="0"/>
                  </a:spcBef>
                </a:pPr>
                <a:r>
                  <a:rPr lang="es-ES" sz="1600" dirty="0">
                    <a:latin typeface="Times New Roman" panose="02020603050405020304" pitchFamily="18" charset="0"/>
                    <a:ea typeface="Calibri" panose="020F0502020204030204" pitchFamily="34" charset="0"/>
                    <a:cs typeface="Times New Roman" panose="02020603050405020304" pitchFamily="18" charset="0"/>
                  </a:rPr>
                  <a:t>Para validar el modelo aplicaremos programación en Matlab, compararemos los resultados y gráficos obtenidos al aplicar la solución explícita dada por (50), (51) y (54), con la solución obtenida por integración numérica del modelo SIR dada por (1), (2), (3) para la simulación se considera una población de 500 individuos, </a:t>
                </a:r>
                <a14:m>
                  <m:oMath xmlns:m="http://schemas.openxmlformats.org/officeDocument/2006/math">
                    <m:r>
                      <a:rPr lang="es-ES" sz="1600" i="1">
                        <a:latin typeface="Cambria Math" panose="02040503050406030204" pitchFamily="18" charset="0"/>
                        <a:ea typeface="Calibri" panose="020F0502020204030204" pitchFamily="34" charset="0"/>
                        <a:cs typeface="Times New Roman" panose="02020603050405020304" pitchFamily="18" charset="0"/>
                      </a:rPr>
                      <m:t>𝑁</m:t>
                    </m:r>
                    <m:r>
                      <a:rPr lang="es-ES" sz="1600" i="1">
                        <a:latin typeface="Cambria Math" panose="02040503050406030204" pitchFamily="18" charset="0"/>
                        <a:ea typeface="Calibri" panose="020F0502020204030204" pitchFamily="34" charset="0"/>
                        <a:cs typeface="Times New Roman" panose="02020603050405020304" pitchFamily="18" charset="0"/>
                      </a:rPr>
                      <m:t>=500</m:t>
                    </m:r>
                  </m:oMath>
                </a14:m>
                <a:r>
                  <a:rPr lang="es-ES" sz="1600" dirty="0">
                    <a:latin typeface="Times New Roman" panose="02020603050405020304" pitchFamily="18" charset="0"/>
                    <a:ea typeface="Calibri" panose="020F0502020204030204" pitchFamily="34" charset="0"/>
                    <a:cs typeface="Times New Roman" panose="02020603050405020304" pitchFamily="18" charset="0"/>
                  </a:rPr>
                  <a:t>, tasa de infección</a:t>
                </a:r>
                <a:r>
                  <a:rPr lang="es-ES" sz="1600" dirty="0">
                    <a:ea typeface="Cambria Math" panose="02040503050406030204" pitchFamily="18" charset="0"/>
                    <a:cs typeface="Times New Roman" panose="02020603050405020304" pitchFamily="18" charset="0"/>
                  </a:rPr>
                  <a:t> </a:t>
                </a:r>
                <a14:m>
                  <m:oMath xmlns:m="http://schemas.openxmlformats.org/officeDocument/2006/math">
                    <m:r>
                      <a:rPr lang="es-ES" sz="1600" i="1">
                        <a:latin typeface="Cambria Math" panose="02040503050406030204" pitchFamily="18" charset="0"/>
                        <a:ea typeface="Cambria Math" panose="02040503050406030204" pitchFamily="18" charset="0"/>
                        <a:cs typeface="Times New Roman" panose="02020603050405020304" pitchFamily="18" charset="0"/>
                      </a:rPr>
                      <m:t>𝛽</m:t>
                    </m:r>
                    <m:r>
                      <a:rPr lang="es-ES" sz="1600" i="1">
                        <a:latin typeface="Cambria Math" panose="02040503050406030204" pitchFamily="18" charset="0"/>
                        <a:ea typeface="Cambria Math" panose="02040503050406030204" pitchFamily="18" charset="0"/>
                        <a:cs typeface="Times New Roman" panose="02020603050405020304" pitchFamily="18" charset="0"/>
                      </a:rPr>
                      <m:t>=0,0026</m:t>
                    </m:r>
                  </m:oMath>
                </a14:m>
                <a:r>
                  <a:rPr lang="es-ES" sz="1600" dirty="0">
                    <a:latin typeface="Times New Roman" panose="02020603050405020304" pitchFamily="18" charset="0"/>
                    <a:ea typeface="Calibri" panose="020F0502020204030204" pitchFamily="34" charset="0"/>
                    <a:cs typeface="Times New Roman" panose="02020603050405020304" pitchFamily="18" charset="0"/>
                  </a:rPr>
                  <a:t>, taza de recuperación </a:t>
                </a:r>
                <a14:m>
                  <m:oMath xmlns:m="http://schemas.openxmlformats.org/officeDocument/2006/math">
                    <m:r>
                      <a:rPr lang="es-ES" sz="1600" i="1">
                        <a:latin typeface="Cambria Math" panose="02040503050406030204" pitchFamily="18" charset="0"/>
                        <a:ea typeface="Cambria Math" panose="02040503050406030204" pitchFamily="18" charset="0"/>
                        <a:cs typeface="Times New Roman" panose="02020603050405020304" pitchFamily="18" charset="0"/>
                      </a:rPr>
                      <m:t>𝛾</m:t>
                    </m:r>
                    <m:r>
                      <a:rPr lang="es-ES" sz="1600" i="1">
                        <a:latin typeface="Cambria Math" panose="02040503050406030204" pitchFamily="18" charset="0"/>
                        <a:ea typeface="Cambria Math" panose="02040503050406030204" pitchFamily="18" charset="0"/>
                        <a:cs typeface="Times New Roman" panose="02020603050405020304" pitchFamily="18" charset="0"/>
                      </a:rPr>
                      <m:t>=0,5592</m:t>
                    </m:r>
                  </m:oMath>
                </a14:m>
                <a:r>
                  <a:rPr lang="es-ES" sz="1600" dirty="0">
                    <a:latin typeface="Times New Roman" panose="02020603050405020304" pitchFamily="18" charset="0"/>
                    <a:ea typeface="Calibri" panose="020F0502020204030204" pitchFamily="34" charset="0"/>
                    <a:cs typeface="Times New Roman" panose="02020603050405020304" pitchFamily="18" charset="0"/>
                  </a:rPr>
                  <a:t>, Susceptibles iniciales </a:t>
                </a:r>
                <a14:m>
                  <m:oMath xmlns:m="http://schemas.openxmlformats.org/officeDocument/2006/math">
                    <m:sSub>
                      <m:sSubPr>
                        <m:ctrlPr>
                          <a:rPr lang="es-ES" sz="1600" i="1">
                            <a:latin typeface="Cambria Math" panose="02040503050406030204" pitchFamily="18" charset="0"/>
                            <a:cs typeface="Times New Roman" panose="02020603050405020304" pitchFamily="18" charset="0"/>
                          </a:rPr>
                        </m:ctrlPr>
                      </m:sSubPr>
                      <m:e>
                        <m:r>
                          <a:rPr lang="es-ES" sz="1600" i="1">
                            <a:latin typeface="Cambria Math" panose="02040503050406030204" pitchFamily="18" charset="0"/>
                            <a:cs typeface="Times New Roman" panose="02020603050405020304" pitchFamily="18" charset="0"/>
                          </a:rPr>
                          <m:t>𝑆</m:t>
                        </m:r>
                      </m:e>
                      <m:sub>
                        <m:r>
                          <a:rPr lang="es-ES" sz="1600" i="1">
                            <a:latin typeface="Cambria Math" panose="02040503050406030204" pitchFamily="18" charset="0"/>
                            <a:cs typeface="Times New Roman" panose="02020603050405020304" pitchFamily="18" charset="0"/>
                          </a:rPr>
                          <m:t>0</m:t>
                        </m:r>
                      </m:sub>
                    </m:sSub>
                    <m:r>
                      <a:rPr lang="es-ES" sz="1600" i="1">
                        <a:latin typeface="Cambria Math" panose="02040503050406030204" pitchFamily="18" charset="0"/>
                        <a:cs typeface="Times New Roman" panose="02020603050405020304" pitchFamily="18" charset="0"/>
                      </a:rPr>
                      <m:t>=499</m:t>
                    </m:r>
                  </m:oMath>
                </a14:m>
                <a:r>
                  <a:rPr lang="es-ES" sz="1600" dirty="0">
                    <a:latin typeface="Times New Roman" panose="02020603050405020304" pitchFamily="18" charset="0"/>
                    <a:ea typeface="Calibri" panose="020F0502020204030204" pitchFamily="34" charset="0"/>
                    <a:cs typeface="Times New Roman" panose="02020603050405020304" pitchFamily="18" charset="0"/>
                  </a:rPr>
                  <a:t>, Infectados iniciales </a:t>
                </a:r>
                <a14:m>
                  <m:oMath xmlns:m="http://schemas.openxmlformats.org/officeDocument/2006/math">
                    <m:sSub>
                      <m:sSubPr>
                        <m:ctrlPr>
                          <a:rPr lang="es-ES" sz="1600" i="1">
                            <a:latin typeface="Cambria Math" panose="02040503050406030204" pitchFamily="18" charset="0"/>
                            <a:cs typeface="Times New Roman" panose="02020603050405020304" pitchFamily="18" charset="0"/>
                          </a:rPr>
                        </m:ctrlPr>
                      </m:sSubPr>
                      <m:e>
                        <m:r>
                          <a:rPr lang="es-ES" sz="1600" i="1">
                            <a:latin typeface="Cambria Math" panose="02040503050406030204" pitchFamily="18" charset="0"/>
                            <a:cs typeface="Times New Roman" panose="02020603050405020304" pitchFamily="18" charset="0"/>
                          </a:rPr>
                          <m:t>𝐼</m:t>
                        </m:r>
                      </m:e>
                      <m:sub>
                        <m:r>
                          <a:rPr lang="es-ES" sz="1600" i="1">
                            <a:latin typeface="Cambria Math" panose="02040503050406030204" pitchFamily="18" charset="0"/>
                            <a:cs typeface="Times New Roman" panose="02020603050405020304" pitchFamily="18" charset="0"/>
                          </a:rPr>
                          <m:t>0</m:t>
                        </m:r>
                      </m:sub>
                    </m:sSub>
                    <m:r>
                      <a:rPr lang="es-ES" sz="1600" i="1">
                        <a:latin typeface="Cambria Math" panose="02040503050406030204" pitchFamily="18" charset="0"/>
                        <a:cs typeface="Times New Roman" panose="02020603050405020304" pitchFamily="18" charset="0"/>
                      </a:rPr>
                      <m:t>=1</m:t>
                    </m:r>
                  </m:oMath>
                </a14:m>
                <a:r>
                  <a:rPr lang="es-ES" sz="1600" dirty="0">
                    <a:latin typeface="Times New Roman" panose="02020603050405020304" pitchFamily="18" charset="0"/>
                    <a:ea typeface="Calibri" panose="020F0502020204030204" pitchFamily="34" charset="0"/>
                    <a:cs typeface="Times New Roman" panose="02020603050405020304" pitchFamily="18" charset="0"/>
                  </a:rPr>
                  <a:t>, Removidos o retirados iniciales </a:t>
                </a:r>
                <a14:m>
                  <m:oMath xmlns:m="http://schemas.openxmlformats.org/officeDocument/2006/math">
                    <m:sSub>
                      <m:sSubPr>
                        <m:ctrlPr>
                          <a:rPr lang="es-ES" sz="1600" i="1">
                            <a:latin typeface="Cambria Math" panose="02040503050406030204" pitchFamily="18" charset="0"/>
                            <a:cs typeface="Times New Roman" panose="02020603050405020304" pitchFamily="18" charset="0"/>
                          </a:rPr>
                        </m:ctrlPr>
                      </m:sSubPr>
                      <m:e>
                        <m:r>
                          <a:rPr lang="es-ES" sz="1600" i="1">
                            <a:latin typeface="Cambria Math" panose="02040503050406030204" pitchFamily="18" charset="0"/>
                            <a:cs typeface="Times New Roman" panose="02020603050405020304" pitchFamily="18" charset="0"/>
                          </a:rPr>
                          <m:t>𝑅</m:t>
                        </m:r>
                      </m:e>
                      <m:sub>
                        <m:r>
                          <a:rPr lang="es-ES" sz="1600" i="1">
                            <a:latin typeface="Cambria Math" panose="02040503050406030204" pitchFamily="18" charset="0"/>
                            <a:cs typeface="Times New Roman" panose="02020603050405020304" pitchFamily="18" charset="0"/>
                          </a:rPr>
                          <m:t>0</m:t>
                        </m:r>
                      </m:sub>
                    </m:sSub>
                    <m:r>
                      <a:rPr lang="es-ES" sz="1600" i="1">
                        <a:latin typeface="Cambria Math" panose="02040503050406030204" pitchFamily="18" charset="0"/>
                        <a:cs typeface="Times New Roman" panose="02020603050405020304" pitchFamily="18" charset="0"/>
                      </a:rPr>
                      <m:t>=0</m:t>
                    </m:r>
                  </m:oMath>
                </a14:m>
                <a:r>
                  <a:rPr lang="es-ES" sz="16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531814" y="64443"/>
                <a:ext cx="11495236" cy="2379113"/>
              </a:xfrm>
              <a:prstGeom prst="rect">
                <a:avLst/>
              </a:prstGeom>
              <a:blipFill>
                <a:blip r:embed="rId2"/>
                <a:stretch>
                  <a:fillRect t="-769" r="-689" b="-2564"/>
                </a:stretch>
              </a:blipFill>
            </p:spPr>
            <p:txBody>
              <a:bodyPr/>
              <a:lstStyle/>
              <a:p>
                <a:r>
                  <a:rPr lang="es-EC">
                    <a:noFill/>
                  </a:rPr>
                  <a:t> </a:t>
                </a:r>
              </a:p>
            </p:txBody>
          </p:sp>
        </mc:Fallback>
      </mc:AlternateContent>
      <p:pic>
        <p:nvPicPr>
          <p:cNvPr id="5" name="Imagen 4">
            <a:extLst>
              <a:ext uri="{FF2B5EF4-FFF2-40B4-BE49-F238E27FC236}">
                <a16:creationId xmlns:a16="http://schemas.microsoft.com/office/drawing/2014/main" id="{F6DDB0DE-51C8-43E1-96BC-4306D8D6CE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9520" y="2353927"/>
            <a:ext cx="4619601" cy="3960000"/>
          </a:xfrm>
          <a:prstGeom prst="rect">
            <a:avLst/>
          </a:prstGeom>
          <a:noFill/>
          <a:ln>
            <a:noFill/>
          </a:ln>
        </p:spPr>
      </p:pic>
      <p:graphicFrame>
        <p:nvGraphicFramePr>
          <p:cNvPr id="2" name="Tabla 1">
            <a:extLst>
              <a:ext uri="{FF2B5EF4-FFF2-40B4-BE49-F238E27FC236}">
                <a16:creationId xmlns:a16="http://schemas.microsoft.com/office/drawing/2014/main" id="{98934944-9AF4-45C7-9E39-C89AFC081782}"/>
              </a:ext>
            </a:extLst>
          </p:cNvPr>
          <p:cNvGraphicFramePr>
            <a:graphicFrameLocks noGrp="1"/>
          </p:cNvGraphicFramePr>
          <p:nvPr>
            <p:extLst>
              <p:ext uri="{D42A27DB-BD31-4B8C-83A1-F6EECF244321}">
                <p14:modId xmlns:p14="http://schemas.microsoft.com/office/powerpoint/2010/main" val="265102751"/>
              </p:ext>
            </p:extLst>
          </p:nvPr>
        </p:nvGraphicFramePr>
        <p:xfrm>
          <a:off x="5481609" y="2591384"/>
          <a:ext cx="6545440" cy="3810091"/>
        </p:xfrm>
        <a:graphic>
          <a:graphicData uri="http://schemas.openxmlformats.org/drawingml/2006/table">
            <a:tbl>
              <a:tblPr firstRow="1" firstCol="1" bandRow="1">
                <a:tableStyleId>{5C22544A-7EE6-4342-B048-85BDC9FD1C3A}</a:tableStyleId>
              </a:tblPr>
              <a:tblGrid>
                <a:gridCol w="818180">
                  <a:extLst>
                    <a:ext uri="{9D8B030D-6E8A-4147-A177-3AD203B41FA5}">
                      <a16:colId xmlns:a16="http://schemas.microsoft.com/office/drawing/2014/main" val="2075510654"/>
                    </a:ext>
                  </a:extLst>
                </a:gridCol>
                <a:gridCol w="818180">
                  <a:extLst>
                    <a:ext uri="{9D8B030D-6E8A-4147-A177-3AD203B41FA5}">
                      <a16:colId xmlns:a16="http://schemas.microsoft.com/office/drawing/2014/main" val="2555389675"/>
                    </a:ext>
                  </a:extLst>
                </a:gridCol>
                <a:gridCol w="818180">
                  <a:extLst>
                    <a:ext uri="{9D8B030D-6E8A-4147-A177-3AD203B41FA5}">
                      <a16:colId xmlns:a16="http://schemas.microsoft.com/office/drawing/2014/main" val="3191268922"/>
                    </a:ext>
                  </a:extLst>
                </a:gridCol>
                <a:gridCol w="818180">
                  <a:extLst>
                    <a:ext uri="{9D8B030D-6E8A-4147-A177-3AD203B41FA5}">
                      <a16:colId xmlns:a16="http://schemas.microsoft.com/office/drawing/2014/main" val="2074463393"/>
                    </a:ext>
                  </a:extLst>
                </a:gridCol>
                <a:gridCol w="818180">
                  <a:extLst>
                    <a:ext uri="{9D8B030D-6E8A-4147-A177-3AD203B41FA5}">
                      <a16:colId xmlns:a16="http://schemas.microsoft.com/office/drawing/2014/main" val="3733954061"/>
                    </a:ext>
                  </a:extLst>
                </a:gridCol>
                <a:gridCol w="818180">
                  <a:extLst>
                    <a:ext uri="{9D8B030D-6E8A-4147-A177-3AD203B41FA5}">
                      <a16:colId xmlns:a16="http://schemas.microsoft.com/office/drawing/2014/main" val="2421318446"/>
                    </a:ext>
                  </a:extLst>
                </a:gridCol>
                <a:gridCol w="818180">
                  <a:extLst>
                    <a:ext uri="{9D8B030D-6E8A-4147-A177-3AD203B41FA5}">
                      <a16:colId xmlns:a16="http://schemas.microsoft.com/office/drawing/2014/main" val="1587354248"/>
                    </a:ext>
                  </a:extLst>
                </a:gridCol>
                <a:gridCol w="818180">
                  <a:extLst>
                    <a:ext uri="{9D8B030D-6E8A-4147-A177-3AD203B41FA5}">
                      <a16:colId xmlns:a16="http://schemas.microsoft.com/office/drawing/2014/main" val="3187588194"/>
                    </a:ext>
                  </a:extLst>
                </a:gridCol>
              </a:tblGrid>
              <a:tr h="224123">
                <a:tc>
                  <a:txBody>
                    <a:bodyPr/>
                    <a:lstStyle/>
                    <a:p>
                      <a:pPr algn="ctr">
                        <a:lnSpc>
                          <a:spcPct val="150000"/>
                        </a:lnSpc>
                      </a:pPr>
                      <a:r>
                        <a:rPr lang="es-EC" sz="1100" dirty="0">
                          <a:effectLst/>
                        </a:rPr>
                        <a:t>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S(t)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I(t)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R(t)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S(te)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I(te)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R(te)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6436031"/>
                  </a:ext>
                </a:extLst>
              </a:tr>
              <a:tr h="224123">
                <a:tc>
                  <a:txBody>
                    <a:bodyPr/>
                    <a:lstStyle/>
                    <a:p>
                      <a:pPr algn="ctr">
                        <a:lnSpc>
                          <a:spcPct val="150000"/>
                        </a:lnSpc>
                      </a:pPr>
                      <a:r>
                        <a:rPr lang="es-EC" sz="1100">
                          <a:effectLst/>
                        </a:rPr>
                        <a:t>0,0000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499,0000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dirty="0">
                          <a:effectLst/>
                        </a:rPr>
                        <a:t>0,0000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0,0000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499,0000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0,0000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0274444"/>
                  </a:ext>
                </a:extLst>
              </a:tr>
              <a:tr h="224123">
                <a:tc>
                  <a:txBody>
                    <a:bodyPr/>
                    <a:lstStyle/>
                    <a:p>
                      <a:pPr algn="ctr">
                        <a:lnSpc>
                          <a:spcPct val="150000"/>
                        </a:lnSpc>
                      </a:pPr>
                      <a:r>
                        <a:rPr lang="es-EC" sz="1100">
                          <a:effectLst/>
                        </a:rPr>
                        <a:t>1,0000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dirty="0">
                          <a:effectLst/>
                        </a:rPr>
                        <a:t>497,0857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2,0876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0,8267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1,0002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497,0853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2,0879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0,8269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7447400"/>
                  </a:ext>
                </a:extLst>
              </a:tr>
              <a:tr h="224123">
                <a:tc>
                  <a:txBody>
                    <a:bodyPr/>
                    <a:lstStyle/>
                    <a:p>
                      <a:pPr algn="ctr">
                        <a:lnSpc>
                          <a:spcPct val="150000"/>
                        </a:lnSpc>
                      </a:pPr>
                      <a:r>
                        <a:rPr lang="es-EC" sz="1100">
                          <a:effectLst/>
                        </a:rPr>
                        <a:t>2,0000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493,1275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4,3264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2,5461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493,1276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4,3263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2,5461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1597032"/>
                  </a:ext>
                </a:extLst>
              </a:tr>
              <a:tr h="224123">
                <a:tc>
                  <a:txBody>
                    <a:bodyPr/>
                    <a:lstStyle/>
                    <a:p>
                      <a:pPr algn="ctr">
                        <a:lnSpc>
                          <a:spcPct val="150000"/>
                        </a:lnSpc>
                      </a:pPr>
                      <a:r>
                        <a:rPr lang="es-EC" sz="1100">
                          <a:effectLst/>
                        </a:rPr>
                        <a:t>3,0000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485,0850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8,8319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dirty="0">
                          <a:effectLst/>
                        </a:rPr>
                        <a:t>6,0831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485,0847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8,8321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6,0832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632131"/>
                  </a:ext>
                </a:extLst>
              </a:tr>
              <a:tr h="224123">
                <a:tc>
                  <a:txBody>
                    <a:bodyPr/>
                    <a:lstStyle/>
                    <a:p>
                      <a:pPr algn="ctr">
                        <a:lnSpc>
                          <a:spcPct val="150000"/>
                        </a:lnSpc>
                      </a:pPr>
                      <a:r>
                        <a:rPr lang="es-EC" sz="1100">
                          <a:effectLst/>
                        </a:rPr>
                        <a:t>4,0000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469,3072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17,4979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13,1949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469,3066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17,4982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13,1951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3965153"/>
                  </a:ext>
                </a:extLst>
              </a:tr>
              <a:tr h="224123">
                <a:tc>
                  <a:txBody>
                    <a:bodyPr/>
                    <a:lstStyle/>
                    <a:p>
                      <a:pPr algn="ctr">
                        <a:lnSpc>
                          <a:spcPct val="150000"/>
                        </a:lnSpc>
                      </a:pPr>
                      <a:r>
                        <a:rPr lang="es-EC" sz="1100">
                          <a:effectLst/>
                        </a:rPr>
                        <a:t>5,0000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440,3476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32,7620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26,8903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5,0002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440,3405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32,7657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26,8938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0565586"/>
                  </a:ext>
                </a:extLst>
              </a:tr>
              <a:tr h="224123">
                <a:tc>
                  <a:txBody>
                    <a:bodyPr/>
                    <a:lstStyle/>
                    <a:p>
                      <a:pPr algn="ctr">
                        <a:lnSpc>
                          <a:spcPct val="150000"/>
                        </a:lnSpc>
                      </a:pPr>
                      <a:r>
                        <a:rPr lang="es-EC" sz="1100">
                          <a:effectLst/>
                        </a:rPr>
                        <a:t>6,0000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393,1433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55,5808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51,2760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6,0005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393,1169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55,5927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51,2904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6816470"/>
                  </a:ext>
                </a:extLst>
              </a:tr>
              <a:tr h="224123">
                <a:tc>
                  <a:txBody>
                    <a:bodyPr/>
                    <a:lstStyle/>
                    <a:p>
                      <a:pPr algn="ctr">
                        <a:lnSpc>
                          <a:spcPct val="150000"/>
                        </a:lnSpc>
                      </a:pPr>
                      <a:r>
                        <a:rPr lang="es-EC" sz="1100">
                          <a:effectLst/>
                        </a:rPr>
                        <a:t>7,0000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dirty="0">
                          <a:effectLst/>
                        </a:rPr>
                        <a:t>328,8632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81,4657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89,6710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7,0007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328,8110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81,4838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89,7052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963101"/>
                  </a:ext>
                </a:extLst>
              </a:tr>
              <a:tr h="224123">
                <a:tc>
                  <a:txBody>
                    <a:bodyPr/>
                    <a:lstStyle/>
                    <a:p>
                      <a:pPr algn="ctr">
                        <a:lnSpc>
                          <a:spcPct val="150000"/>
                        </a:lnSpc>
                      </a:pPr>
                      <a:r>
                        <a:rPr lang="es-EC" sz="1100">
                          <a:effectLst/>
                        </a:rPr>
                        <a:t>8,0000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259,0491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99,9592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dirty="0">
                          <a:effectLst/>
                        </a:rPr>
                        <a:t>140,9917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8,0008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258,9939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99,9686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141,0375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0364975"/>
                  </a:ext>
                </a:extLst>
              </a:tr>
              <a:tr h="224123">
                <a:tc>
                  <a:txBody>
                    <a:bodyPr/>
                    <a:lstStyle/>
                    <a:p>
                      <a:pPr algn="ctr">
                        <a:lnSpc>
                          <a:spcPct val="150000"/>
                        </a:lnSpc>
                      </a:pPr>
                      <a:r>
                        <a:rPr lang="es-EC" sz="1100">
                          <a:effectLst/>
                        </a:rPr>
                        <a:t>9,0000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198,2130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103,2258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198,5613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9,0011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198,1564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103,2210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198,6226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8082323"/>
                  </a:ext>
                </a:extLst>
              </a:tr>
              <a:tr h="224123">
                <a:tc>
                  <a:txBody>
                    <a:bodyPr/>
                    <a:lstStyle/>
                    <a:p>
                      <a:pPr algn="ctr">
                        <a:lnSpc>
                          <a:spcPct val="150000"/>
                        </a:lnSpc>
                      </a:pPr>
                      <a:r>
                        <a:rPr lang="es-EC" sz="1100">
                          <a:effectLst/>
                        </a:rPr>
                        <a:t>10,0000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153,2737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92,8608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253,8655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10,0010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153,2384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92,8466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253,9151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4067722"/>
                  </a:ext>
                </a:extLst>
              </a:tr>
              <a:tr h="224123">
                <a:tc>
                  <a:txBody>
                    <a:bodyPr/>
                    <a:lstStyle/>
                    <a:p>
                      <a:pPr algn="ctr">
                        <a:lnSpc>
                          <a:spcPct val="150000"/>
                        </a:lnSpc>
                      </a:pPr>
                      <a:r>
                        <a:rPr lang="es-EC" sz="1100">
                          <a:effectLst/>
                        </a:rPr>
                        <a:t>11,0000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123,0078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75,8161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301,1760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11,0033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122,9288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75,7570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301,3142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4511746"/>
                  </a:ext>
                </a:extLst>
              </a:tr>
              <a:tr h="224123">
                <a:tc>
                  <a:txBody>
                    <a:bodyPr/>
                    <a:lstStyle/>
                    <a:p>
                      <a:pPr algn="ctr">
                        <a:lnSpc>
                          <a:spcPct val="150000"/>
                        </a:lnSpc>
                      </a:pPr>
                      <a:r>
                        <a:rPr lang="es-EC" sz="1100">
                          <a:effectLst/>
                        </a:rPr>
                        <a:t>12,0000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103,3893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58,0655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338,5452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11,9974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103,4292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58,1086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338,4622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5805284"/>
                  </a:ext>
                </a:extLst>
              </a:tr>
              <a:tr h="224123">
                <a:tc>
                  <a:txBody>
                    <a:bodyPr/>
                    <a:lstStyle/>
                    <a:p>
                      <a:pPr algn="ctr">
                        <a:lnSpc>
                          <a:spcPct val="150000"/>
                        </a:lnSpc>
                      </a:pPr>
                      <a:r>
                        <a:rPr lang="es-EC" sz="1100">
                          <a:effectLst/>
                        </a:rPr>
                        <a:t>13,0000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90,7569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42,6730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366,5701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13,0036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90,7204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42,6229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366,6568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5545044"/>
                  </a:ext>
                </a:extLst>
              </a:tr>
              <a:tr h="224123">
                <a:tc>
                  <a:txBody>
                    <a:bodyPr/>
                    <a:lstStyle/>
                    <a:p>
                      <a:pPr algn="ctr">
                        <a:lnSpc>
                          <a:spcPct val="150000"/>
                        </a:lnSpc>
                      </a:pPr>
                      <a:r>
                        <a:rPr lang="es-EC" sz="1100">
                          <a:effectLst/>
                        </a:rPr>
                        <a:t>14,0000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82,5768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30,5364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386,8868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13,9988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82,5848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30,5493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386,8659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7783042"/>
                  </a:ext>
                </a:extLst>
              </a:tr>
              <a:tr h="224123">
                <a:tc>
                  <a:txBody>
                    <a:bodyPr/>
                    <a:lstStyle/>
                    <a:p>
                      <a:pPr algn="ctr">
                        <a:lnSpc>
                          <a:spcPct val="150000"/>
                        </a:lnSpc>
                      </a:pPr>
                      <a:r>
                        <a:rPr lang="es-EC" sz="1100">
                          <a:effectLst/>
                        </a:rPr>
                        <a:t>15,0000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77,2250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21,4771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401,2979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15,0031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77,2118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a:effectLst/>
                        </a:rPr>
                        <a:t>21,4536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r>
                        <a:rPr lang="es-EC" sz="1100" dirty="0">
                          <a:effectLst/>
                        </a:rPr>
                        <a:t>401,3346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1571"/>
                  </a:ext>
                </a:extLst>
              </a:tr>
            </a:tbl>
          </a:graphicData>
        </a:graphic>
      </p:graphicFrame>
      <p:sp>
        <p:nvSpPr>
          <p:cNvPr id="3" name="Marcador de número de diapositiva 2">
            <a:extLst>
              <a:ext uri="{FF2B5EF4-FFF2-40B4-BE49-F238E27FC236}">
                <a16:creationId xmlns:a16="http://schemas.microsoft.com/office/drawing/2014/main" id="{7F922015-886D-4C0C-B002-830355E56B2D}"/>
              </a:ext>
            </a:extLst>
          </p:cNvPr>
          <p:cNvSpPr>
            <a:spLocks noGrp="1"/>
          </p:cNvSpPr>
          <p:nvPr>
            <p:ph type="sldNum" sz="quarter" idx="12"/>
          </p:nvPr>
        </p:nvSpPr>
        <p:spPr/>
        <p:txBody>
          <a:bodyPr/>
          <a:lstStyle/>
          <a:p>
            <a:fld id="{B072B434-88E2-4898-9587-F071503C6A79}" type="slidenum">
              <a:rPr lang="es-EC" smtClean="0"/>
              <a:t>21</a:t>
            </a:fld>
            <a:endParaRPr lang="es-EC"/>
          </a:p>
        </p:txBody>
      </p:sp>
    </p:spTree>
    <p:extLst>
      <p:ext uri="{BB962C8B-B14F-4D97-AF65-F5344CB8AC3E}">
        <p14:creationId xmlns:p14="http://schemas.microsoft.com/office/powerpoint/2010/main" val="1803880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531811" y="0"/>
                <a:ext cx="11495237" cy="2730619"/>
              </a:xfrm>
              <a:prstGeom prst="rect">
                <a:avLst/>
              </a:prstGeom>
              <a:noFill/>
            </p:spPr>
            <p:txBody>
              <a:bodyPr wrap="square">
                <a:spAutoFit/>
              </a:bodyPr>
              <a:lstStyle/>
              <a:p>
                <a:pPr algn="ctr">
                  <a:lnSpc>
                    <a:spcPct val="150000"/>
                  </a:lnSpc>
                  <a:spcBef>
                    <a:spcPct val="0"/>
                  </a:spcBef>
                </a:pPr>
                <a:r>
                  <a:rPr lang="es-PE" sz="2400" dirty="0">
                    <a:latin typeface="Lucida Fax" panose="02060602050505020204" pitchFamily="18" charset="0"/>
                  </a:rPr>
                  <a:t>6. </a:t>
                </a:r>
                <a:r>
                  <a:rPr lang="es-PE" dirty="0">
                    <a:latin typeface="Lucida Fax" panose="02060602050505020204" pitchFamily="18" charset="0"/>
                  </a:rPr>
                  <a:t>Validación, Calibración y Aplicación del Modelo SIR con Datos Reales en Epidemias de Corta Duración </a:t>
                </a:r>
              </a:p>
              <a:p>
                <a:pPr>
                  <a:lnSpc>
                    <a:spcPct val="150000"/>
                  </a:lnSpc>
                  <a:spcBef>
                    <a:spcPct val="0"/>
                  </a:spcBef>
                </a:pPr>
                <a:r>
                  <a:rPr lang="es-EC" dirty="0">
                    <a:latin typeface="Lucida Fax" panose="02060602050505020204" pitchFamily="18" charset="0"/>
                    <a:cs typeface="Arial" panose="020B0604020202020204" pitchFamily="34" charset="0"/>
                  </a:rPr>
                  <a:t>Calibración del Modelo</a:t>
                </a:r>
              </a:p>
              <a:p>
                <a:pPr>
                  <a:lnSpc>
                    <a:spcPct val="150000"/>
                  </a:lnSpc>
                  <a:spcBef>
                    <a:spcPct val="0"/>
                  </a:spcBef>
                </a:pPr>
                <a:r>
                  <a:rPr lang="es-ES" sz="1400" dirty="0">
                    <a:latin typeface="Lucida Fax" panose="02060602050505020204" pitchFamily="18" charset="0"/>
                    <a:cs typeface="Times New Roman" panose="02020603050405020304" pitchFamily="18" charset="0"/>
                  </a:rPr>
                  <a:t>Para calibrar el modelo</a:t>
                </a:r>
                <a:r>
                  <a:rPr lang="es-ES" sz="1400" dirty="0">
                    <a:latin typeface="Times New Roman" panose="02020603050405020304" pitchFamily="18" charset="0"/>
                    <a:ea typeface="Calibri" panose="020F0502020204030204" pitchFamily="34" charset="0"/>
                    <a:cs typeface="Times New Roman" panose="02020603050405020304" pitchFamily="18" charset="0"/>
                  </a:rPr>
                  <a:t> </a:t>
                </a:r>
                <a:r>
                  <a:rPr lang="es-ES" sz="1400" dirty="0">
                    <a:latin typeface="Lucida Fax" panose="02060602050505020204" pitchFamily="18" charset="0"/>
                    <a:cs typeface="Times New Roman" panose="02020603050405020304" pitchFamily="18" charset="0"/>
                  </a:rPr>
                  <a:t>considere una población total de 763 individuos, </a:t>
                </a:r>
                <a14:m>
                  <m:oMath xmlns:m="http://schemas.openxmlformats.org/officeDocument/2006/math">
                    <m:r>
                      <a:rPr lang="es-ES" sz="1400">
                        <a:latin typeface="Cambria Math" panose="02040503050406030204" pitchFamily="18" charset="0"/>
                        <a:cs typeface="Times New Roman" panose="02020603050405020304" pitchFamily="18" charset="0"/>
                      </a:rPr>
                      <m:t>𝑁</m:t>
                    </m:r>
                    <m:r>
                      <a:rPr lang="es-ES" sz="1400">
                        <a:latin typeface="Cambria Math" panose="02040503050406030204" pitchFamily="18" charset="0"/>
                        <a:cs typeface="Times New Roman" panose="02020603050405020304" pitchFamily="18" charset="0"/>
                      </a:rPr>
                      <m:t>=763</m:t>
                    </m:r>
                  </m:oMath>
                </a14:m>
                <a:r>
                  <a:rPr lang="es-ES" sz="1400" dirty="0">
                    <a:latin typeface="Lucida Fax" panose="02060602050505020204" pitchFamily="18" charset="0"/>
                    <a:cs typeface="Times New Roman" panose="02020603050405020304" pitchFamily="18" charset="0"/>
                  </a:rPr>
                  <a:t>, tasa de infección </a:t>
                </a:r>
                <a14:m>
                  <m:oMath xmlns:m="http://schemas.openxmlformats.org/officeDocument/2006/math">
                    <m:r>
                      <a:rPr lang="es-ES" sz="1400">
                        <a:latin typeface="Cambria Math" panose="02040503050406030204" pitchFamily="18" charset="0"/>
                        <a:cs typeface="Times New Roman" panose="02020603050405020304" pitchFamily="18" charset="0"/>
                      </a:rPr>
                      <m:t>𝛽</m:t>
                    </m:r>
                    <m:r>
                      <a:rPr lang="es-ES" sz="1400">
                        <a:latin typeface="Cambria Math" panose="02040503050406030204" pitchFamily="18" charset="0"/>
                        <a:cs typeface="Times New Roman" panose="02020603050405020304" pitchFamily="18" charset="0"/>
                      </a:rPr>
                      <m:t>=0,0026</m:t>
                    </m:r>
                  </m:oMath>
                </a14:m>
                <a:r>
                  <a:rPr lang="es-ES" sz="1400" dirty="0">
                    <a:latin typeface="Lucida Fax" panose="02060602050505020204" pitchFamily="18" charset="0"/>
                    <a:cs typeface="Times New Roman" panose="02020603050405020304" pitchFamily="18" charset="0"/>
                  </a:rPr>
                  <a:t>, taza de recuperación </a:t>
                </a:r>
                <a14:m>
                  <m:oMath xmlns:m="http://schemas.openxmlformats.org/officeDocument/2006/math">
                    <m:r>
                      <a:rPr lang="es-ES" sz="1400">
                        <a:latin typeface="Cambria Math" panose="02040503050406030204" pitchFamily="18" charset="0"/>
                        <a:cs typeface="Times New Roman" panose="02020603050405020304" pitchFamily="18" charset="0"/>
                      </a:rPr>
                      <m:t>𝛾</m:t>
                    </m:r>
                    <m:r>
                      <a:rPr lang="es-ES" sz="1400">
                        <a:latin typeface="Cambria Math" panose="02040503050406030204" pitchFamily="18" charset="0"/>
                        <a:cs typeface="Times New Roman" panose="02020603050405020304" pitchFamily="18" charset="0"/>
                      </a:rPr>
                      <m:t>=0,5592</m:t>
                    </m:r>
                  </m:oMath>
                </a14:m>
                <a:r>
                  <a:rPr lang="es-ES" sz="1400" dirty="0">
                    <a:latin typeface="Lucida Fax" panose="02060602050505020204" pitchFamily="18" charset="0"/>
                    <a:cs typeface="Times New Roman" panose="02020603050405020304" pitchFamily="18" charset="0"/>
                  </a:rPr>
                  <a:t>, Susceptibles iniciales </a:t>
                </a:r>
                <a14:m>
                  <m:oMath xmlns:m="http://schemas.openxmlformats.org/officeDocument/2006/math">
                    <m:sSub>
                      <m:sSubPr>
                        <m:ctrlPr>
                          <a:rPr lang="es-ES" sz="1400" i="1">
                            <a:latin typeface="Cambria Math" panose="02040503050406030204" pitchFamily="18" charset="0"/>
                            <a:cs typeface="Times New Roman" panose="02020603050405020304" pitchFamily="18" charset="0"/>
                          </a:rPr>
                        </m:ctrlPr>
                      </m:sSubPr>
                      <m:e>
                        <m:r>
                          <a:rPr lang="es-ES" sz="1400">
                            <a:latin typeface="Cambria Math" panose="02040503050406030204" pitchFamily="18" charset="0"/>
                            <a:cs typeface="Times New Roman" panose="02020603050405020304" pitchFamily="18" charset="0"/>
                          </a:rPr>
                          <m:t>𝑆</m:t>
                        </m:r>
                      </m:e>
                      <m:sub>
                        <m:r>
                          <a:rPr lang="es-ES" sz="1400">
                            <a:latin typeface="Cambria Math" panose="02040503050406030204" pitchFamily="18" charset="0"/>
                            <a:cs typeface="Times New Roman" panose="02020603050405020304" pitchFamily="18" charset="0"/>
                          </a:rPr>
                          <m:t>0</m:t>
                        </m:r>
                      </m:sub>
                    </m:sSub>
                    <m:r>
                      <a:rPr lang="es-ES" sz="1400">
                        <a:latin typeface="Cambria Math" panose="02040503050406030204" pitchFamily="18" charset="0"/>
                        <a:cs typeface="Times New Roman" panose="02020603050405020304" pitchFamily="18" charset="0"/>
                      </a:rPr>
                      <m:t>=762</m:t>
                    </m:r>
                  </m:oMath>
                </a14:m>
                <a:r>
                  <a:rPr lang="es-ES" sz="1400" dirty="0">
                    <a:latin typeface="Lucida Fax" panose="02060602050505020204" pitchFamily="18" charset="0"/>
                    <a:cs typeface="Times New Roman" panose="02020603050405020304" pitchFamily="18" charset="0"/>
                  </a:rPr>
                  <a:t>, Infectados iniciales </a:t>
                </a:r>
                <a14:m>
                  <m:oMath xmlns:m="http://schemas.openxmlformats.org/officeDocument/2006/math">
                    <m:sSub>
                      <m:sSubPr>
                        <m:ctrlPr>
                          <a:rPr lang="es-ES" sz="1400" i="1">
                            <a:latin typeface="Cambria Math" panose="02040503050406030204" pitchFamily="18" charset="0"/>
                            <a:cs typeface="Times New Roman" panose="02020603050405020304" pitchFamily="18" charset="0"/>
                          </a:rPr>
                        </m:ctrlPr>
                      </m:sSubPr>
                      <m:e>
                        <m:r>
                          <a:rPr lang="es-ES" sz="1400">
                            <a:latin typeface="Cambria Math" panose="02040503050406030204" pitchFamily="18" charset="0"/>
                            <a:cs typeface="Times New Roman" panose="02020603050405020304" pitchFamily="18" charset="0"/>
                          </a:rPr>
                          <m:t>𝐼</m:t>
                        </m:r>
                      </m:e>
                      <m:sub>
                        <m:r>
                          <a:rPr lang="es-ES" sz="1400">
                            <a:latin typeface="Cambria Math" panose="02040503050406030204" pitchFamily="18" charset="0"/>
                            <a:cs typeface="Times New Roman" panose="02020603050405020304" pitchFamily="18" charset="0"/>
                          </a:rPr>
                          <m:t>0</m:t>
                        </m:r>
                      </m:sub>
                    </m:sSub>
                    <m:r>
                      <a:rPr lang="es-ES" sz="1400">
                        <a:latin typeface="Cambria Math" panose="02040503050406030204" pitchFamily="18" charset="0"/>
                        <a:cs typeface="Times New Roman" panose="02020603050405020304" pitchFamily="18" charset="0"/>
                      </a:rPr>
                      <m:t>=1</m:t>
                    </m:r>
                  </m:oMath>
                </a14:m>
                <a:r>
                  <a:rPr lang="es-ES" sz="1400" dirty="0">
                    <a:latin typeface="Lucida Fax" panose="02060602050505020204" pitchFamily="18" charset="0"/>
                    <a:cs typeface="Times New Roman" panose="02020603050405020304" pitchFamily="18" charset="0"/>
                  </a:rPr>
                  <a:t>, Removidos o retirados iniciales </a:t>
                </a:r>
                <a14:m>
                  <m:oMath xmlns:m="http://schemas.openxmlformats.org/officeDocument/2006/math">
                    <m:sSub>
                      <m:sSubPr>
                        <m:ctrlPr>
                          <a:rPr lang="es-ES" sz="1400" i="1">
                            <a:latin typeface="Cambria Math" panose="02040503050406030204" pitchFamily="18" charset="0"/>
                            <a:cs typeface="Times New Roman" panose="02020603050405020304" pitchFamily="18" charset="0"/>
                          </a:rPr>
                        </m:ctrlPr>
                      </m:sSubPr>
                      <m:e>
                        <m:r>
                          <a:rPr lang="es-ES" sz="1400">
                            <a:latin typeface="Cambria Math" panose="02040503050406030204" pitchFamily="18" charset="0"/>
                            <a:cs typeface="Times New Roman" panose="02020603050405020304" pitchFamily="18" charset="0"/>
                          </a:rPr>
                          <m:t>𝑅</m:t>
                        </m:r>
                      </m:e>
                      <m:sub>
                        <m:r>
                          <a:rPr lang="es-ES" sz="1400">
                            <a:latin typeface="Cambria Math" panose="02040503050406030204" pitchFamily="18" charset="0"/>
                            <a:cs typeface="Times New Roman" panose="02020603050405020304" pitchFamily="18" charset="0"/>
                          </a:rPr>
                          <m:t>0</m:t>
                        </m:r>
                      </m:sub>
                    </m:sSub>
                    <m:r>
                      <a:rPr lang="es-ES" sz="1400">
                        <a:latin typeface="Cambria Math" panose="02040503050406030204" pitchFamily="18" charset="0"/>
                        <a:cs typeface="Times New Roman" panose="02020603050405020304" pitchFamily="18" charset="0"/>
                      </a:rPr>
                      <m:t>=0</m:t>
                    </m:r>
                  </m:oMath>
                </a14:m>
                <a:r>
                  <a:rPr lang="es-ES" sz="1400" dirty="0">
                    <a:latin typeface="Lucida Fax" panose="02060602050505020204" pitchFamily="18" charset="0"/>
                    <a:cs typeface="Times New Roman" panose="02020603050405020304" pitchFamily="18" charset="0"/>
                  </a:rPr>
                  <a:t>, con estos datos, resolver el sistema y obtenga la solución y el gráfico conjunto de los datos reales de infectados representados por asteriscos (*) de la Tabla 1, y la solución explícita del Modelo SIR sin ajustes dada por las ecuaciones</a:t>
                </a:r>
                <a:r>
                  <a:rPr lang="es-ES" sz="1400" dirty="0">
                    <a:latin typeface="Lucida Fax" panose="02060602050505020204" pitchFamily="18" charset="0"/>
                    <a:cs typeface="Arial" panose="020B0604020202020204" pitchFamily="34" charset="0"/>
                  </a:rPr>
                  <a:t> </a:t>
                </a:r>
                <a:r>
                  <a:rPr lang="es-ES" sz="1400" dirty="0">
                    <a:latin typeface="Times New Roman" panose="02020603050405020304" pitchFamily="18" charset="0"/>
                    <a:ea typeface="Calibri" panose="020F0502020204030204" pitchFamily="34" charset="0"/>
                    <a:cs typeface="Times New Roman" panose="02020603050405020304" pitchFamily="18" charset="0"/>
                  </a:rPr>
                  <a:t>(50), (51) y (54)</a:t>
                </a:r>
                <a:endParaRPr lang="es-ES" sz="1400" dirty="0">
                  <a:latin typeface="Lucida Fax" panose="02060602050505020204" pitchFamily="18" charset="0"/>
                  <a:cs typeface="Arial" panose="020B0604020202020204" pitchFamily="34"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531811" y="0"/>
                <a:ext cx="11495237" cy="2730619"/>
              </a:xfrm>
              <a:prstGeom prst="rect">
                <a:avLst/>
              </a:prstGeom>
              <a:blipFill>
                <a:blip r:embed="rId2"/>
                <a:stretch>
                  <a:fillRect l="-424" b="-1339"/>
                </a:stretch>
              </a:blipFill>
            </p:spPr>
            <p:txBody>
              <a:bodyPr/>
              <a:lstStyle/>
              <a:p>
                <a:r>
                  <a:rPr lang="es-EC">
                    <a:noFill/>
                  </a:rPr>
                  <a:t> </a:t>
                </a:r>
              </a:p>
            </p:txBody>
          </p:sp>
        </mc:Fallback>
      </mc:AlternateContent>
      <p:pic>
        <p:nvPicPr>
          <p:cNvPr id="6" name="Imagen 5">
            <a:extLst>
              <a:ext uri="{FF2B5EF4-FFF2-40B4-BE49-F238E27FC236}">
                <a16:creationId xmlns:a16="http://schemas.microsoft.com/office/drawing/2014/main" id="{E4EBD79C-674A-45A2-A941-AAB4D0048A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96000" y="2792393"/>
            <a:ext cx="3600000" cy="2880000"/>
          </a:xfrm>
          <a:prstGeom prst="rect">
            <a:avLst/>
          </a:prstGeom>
          <a:noFill/>
          <a:ln>
            <a:noFill/>
          </a:ln>
        </p:spPr>
      </p:pic>
      <p:sp>
        <p:nvSpPr>
          <p:cNvPr id="14" name="CuadroTexto 13">
            <a:extLst>
              <a:ext uri="{FF2B5EF4-FFF2-40B4-BE49-F238E27FC236}">
                <a16:creationId xmlns:a16="http://schemas.microsoft.com/office/drawing/2014/main" id="{3B8A6352-D92C-454A-8D77-1D51A267B9F3}"/>
              </a:ext>
            </a:extLst>
          </p:cNvPr>
          <p:cNvSpPr txBox="1"/>
          <p:nvPr/>
        </p:nvSpPr>
        <p:spPr>
          <a:xfrm>
            <a:off x="327378" y="5512567"/>
            <a:ext cx="11699671" cy="1342803"/>
          </a:xfrm>
          <a:prstGeom prst="rect">
            <a:avLst/>
          </a:prstGeom>
          <a:noFill/>
        </p:spPr>
        <p:txBody>
          <a:bodyPr wrap="square">
            <a:spAutoFit/>
          </a:bodyPr>
          <a:lstStyle/>
          <a:p>
            <a:pPr>
              <a:lnSpc>
                <a:spcPct val="150000"/>
              </a:lnSpc>
            </a:pPr>
            <a:r>
              <a:rPr lang="es-EC" sz="1400" dirty="0">
                <a:latin typeface="Lucida Fax" panose="02060602050505020204" pitchFamily="18" charset="0"/>
                <a:cs typeface="Times New Roman" panose="02020603050405020304" pitchFamily="18" charset="0"/>
              </a:rPr>
              <a:t>Podemos observar en la Figura 8 , la aproximación entre Infectados reales (*) y el modelo SIR sin ajustes línea roja continua no es lo ideal, entonces el siguiente paso será realizar un ajuste de las tasas de infección y retiro β y γ del modelo que permitan una tendencia más acorde a la realidad, para lo que aplicaremos programación en Matlab, a través de funciones anidadas y el método iterativo fminsearch.</a:t>
            </a:r>
          </a:p>
        </p:txBody>
      </p:sp>
      <p:sp>
        <p:nvSpPr>
          <p:cNvPr id="2" name="Marcador de número de diapositiva 1">
            <a:extLst>
              <a:ext uri="{FF2B5EF4-FFF2-40B4-BE49-F238E27FC236}">
                <a16:creationId xmlns:a16="http://schemas.microsoft.com/office/drawing/2014/main" id="{857BB148-83DC-4823-BCAD-1A5C6F9AA106}"/>
              </a:ext>
            </a:extLst>
          </p:cNvPr>
          <p:cNvSpPr>
            <a:spLocks noGrp="1"/>
          </p:cNvSpPr>
          <p:nvPr>
            <p:ph type="sldNum" sz="quarter" idx="12"/>
          </p:nvPr>
        </p:nvSpPr>
        <p:spPr/>
        <p:txBody>
          <a:bodyPr/>
          <a:lstStyle/>
          <a:p>
            <a:fld id="{B072B434-88E2-4898-9587-F071503C6A79}" type="slidenum">
              <a:rPr lang="es-EC" smtClean="0"/>
              <a:t>22</a:t>
            </a:fld>
            <a:endParaRPr lang="es-EC"/>
          </a:p>
        </p:txBody>
      </p:sp>
    </p:spTree>
    <p:extLst>
      <p:ext uri="{BB962C8B-B14F-4D97-AF65-F5344CB8AC3E}">
        <p14:creationId xmlns:p14="http://schemas.microsoft.com/office/powerpoint/2010/main" val="72946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291284" y="234612"/>
                <a:ext cx="11900715" cy="1762727"/>
              </a:xfrm>
              <a:prstGeom prst="rect">
                <a:avLst/>
              </a:prstGeom>
              <a:noFill/>
            </p:spPr>
            <p:txBody>
              <a:bodyPr wrap="square">
                <a:spAutoFit/>
              </a:bodyPr>
              <a:lstStyle/>
              <a:p>
                <a:pPr algn="ctr">
                  <a:lnSpc>
                    <a:spcPct val="120000"/>
                  </a:lnSpc>
                  <a:spcBef>
                    <a:spcPct val="0"/>
                  </a:spcBef>
                </a:pPr>
                <a:r>
                  <a:rPr lang="es-PE" sz="2400" dirty="0">
                    <a:latin typeface="Lucida Fax" panose="02060602050505020204" pitchFamily="18" charset="0"/>
                  </a:rPr>
                  <a:t>6. </a:t>
                </a:r>
                <a:r>
                  <a:rPr lang="es-PE" dirty="0">
                    <a:latin typeface="Lucida Fax" panose="02060602050505020204" pitchFamily="18" charset="0"/>
                  </a:rPr>
                  <a:t>Validación, Calibración y Aplicación del Modelo SIR con Datos Reales en Epidemias de Corta Duración </a:t>
                </a:r>
              </a:p>
              <a:p>
                <a:pPr>
                  <a:lnSpc>
                    <a:spcPct val="120000"/>
                  </a:lnSpc>
                  <a:spcBef>
                    <a:spcPct val="0"/>
                  </a:spcBef>
                </a:pPr>
                <a:r>
                  <a:rPr lang="es-ES" sz="1600" dirty="0">
                    <a:latin typeface="Lucida Fax" panose="02060602050505020204" pitchFamily="18" charset="0"/>
                    <a:cs typeface="Times New Roman" panose="02020603050405020304" pitchFamily="18" charset="0"/>
                  </a:rPr>
                  <a:t>                 para realizar el ajuste aplicaremos programación en Matlab, a través de funciones anidadas y el método iterativo fminsearch. De esta forma ejecutando el programa obtenemos los nuevos valores 	de las tasas de infección y retiro que están dadas por </a:t>
                </a:r>
                <a14:m>
                  <m:oMath xmlns:m="http://schemas.openxmlformats.org/officeDocument/2006/math">
                    <m:r>
                      <a:rPr lang="es-ES" sz="1600">
                        <a:latin typeface="Cambria Math" panose="02040503050406030204" pitchFamily="18" charset="0"/>
                        <a:cs typeface="Times New Roman" panose="02020603050405020304" pitchFamily="18" charset="0"/>
                      </a:rPr>
                      <m:t>𝛾</m:t>
                    </m:r>
                    <m:r>
                      <a:rPr lang="es-ES" sz="1600">
                        <a:latin typeface="Cambria Math" panose="02040503050406030204" pitchFamily="18" charset="0"/>
                        <a:cs typeface="Times New Roman" panose="02020603050405020304" pitchFamily="18" charset="0"/>
                      </a:rPr>
                      <m:t>=</m:t>
                    </m:r>
                  </m:oMath>
                </a14:m>
                <a:r>
                  <a:rPr lang="es-EC" sz="1600" dirty="0">
                    <a:latin typeface="Lucida Fax" panose="02060602050505020204" pitchFamily="18" charset="0"/>
                    <a:cs typeface="Times New Roman" panose="02020603050405020304" pitchFamily="18" charset="0"/>
                  </a:rPr>
                  <a:t>0,0022 y </a:t>
                </a:r>
                <a14:m>
                  <m:oMath xmlns:m="http://schemas.openxmlformats.org/officeDocument/2006/math">
                    <m:r>
                      <a:rPr lang="el-GR" sz="1600" i="1">
                        <a:latin typeface="Cambria Math" panose="02040503050406030204" pitchFamily="18" charset="0"/>
                        <a:ea typeface="Cambria Math" panose="02040503050406030204" pitchFamily="18" charset="0"/>
                        <a:cs typeface="Times New Roman" panose="02020603050405020304" pitchFamily="18" charset="0"/>
                      </a:rPr>
                      <m:t>𝛽</m:t>
                    </m:r>
                    <m:r>
                      <a:rPr lang="es-ES" sz="1600">
                        <a:latin typeface="Cambria Math" panose="02040503050406030204" pitchFamily="18" charset="0"/>
                        <a:cs typeface="Times New Roman" panose="02020603050405020304" pitchFamily="18" charset="0"/>
                      </a:rPr>
                      <m:t>=0,4421</m:t>
                    </m:r>
                  </m:oMath>
                </a14:m>
                <a:r>
                  <a:rPr lang="es-EC" sz="1600" dirty="0">
                    <a:latin typeface="Lucida Fax" panose="02060602050505020204" pitchFamily="18" charset="0"/>
                    <a:cs typeface="Times New Roman" panose="02020603050405020304" pitchFamily="18" charset="0"/>
                  </a:rPr>
                  <a:t> </a:t>
                </a: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291284" y="234612"/>
                <a:ext cx="11900715" cy="1762727"/>
              </a:xfrm>
              <a:prstGeom prst="rect">
                <a:avLst/>
              </a:prstGeom>
              <a:blipFill>
                <a:blip r:embed="rId2"/>
                <a:stretch>
                  <a:fillRect l="-307" t="-1034" r="-768" b="-1034"/>
                </a:stretch>
              </a:blipFill>
            </p:spPr>
            <p:txBody>
              <a:bodyPr/>
              <a:lstStyle/>
              <a:p>
                <a:r>
                  <a:rPr lang="es-EC">
                    <a:noFill/>
                  </a:rPr>
                  <a:t> </a:t>
                </a:r>
              </a:p>
            </p:txBody>
          </p:sp>
        </mc:Fallback>
      </mc:AlternateContent>
      <p:pic>
        <p:nvPicPr>
          <p:cNvPr id="8" name="Imagen 7">
            <a:extLst>
              <a:ext uri="{FF2B5EF4-FFF2-40B4-BE49-F238E27FC236}">
                <a16:creationId xmlns:a16="http://schemas.microsoft.com/office/drawing/2014/main" id="{0106EE0A-E835-4545-A398-196289DA35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392" y="2031579"/>
            <a:ext cx="3780000" cy="3240000"/>
          </a:xfrm>
          <a:prstGeom prst="rect">
            <a:avLst/>
          </a:prstGeom>
          <a:noFill/>
          <a:ln>
            <a:noFill/>
          </a:ln>
        </p:spPr>
      </p:pic>
      <p:graphicFrame>
        <p:nvGraphicFramePr>
          <p:cNvPr id="4" name="Tabla 3">
            <a:extLst>
              <a:ext uri="{FF2B5EF4-FFF2-40B4-BE49-F238E27FC236}">
                <a16:creationId xmlns:a16="http://schemas.microsoft.com/office/drawing/2014/main" id="{6AA28B8B-626F-4D55-A091-5B6CFA68B4E8}"/>
              </a:ext>
            </a:extLst>
          </p:cNvPr>
          <p:cNvGraphicFramePr>
            <a:graphicFrameLocks noGrp="1"/>
          </p:cNvGraphicFramePr>
          <p:nvPr>
            <p:extLst>
              <p:ext uri="{D42A27DB-BD31-4B8C-83A1-F6EECF244321}">
                <p14:modId xmlns:p14="http://schemas.microsoft.com/office/powerpoint/2010/main" val="2961015081"/>
              </p:ext>
            </p:extLst>
          </p:nvPr>
        </p:nvGraphicFramePr>
        <p:xfrm>
          <a:off x="8228717" y="1706699"/>
          <a:ext cx="3671999" cy="3536577"/>
        </p:xfrm>
        <a:graphic>
          <a:graphicData uri="http://schemas.openxmlformats.org/drawingml/2006/table">
            <a:tbl>
              <a:tblPr firstRow="1" firstCol="1" bandRow="1">
                <a:tableStyleId>{5C22544A-7EE6-4342-B048-85BDC9FD1C3A}</a:tableStyleId>
              </a:tblPr>
              <a:tblGrid>
                <a:gridCol w="889276">
                  <a:extLst>
                    <a:ext uri="{9D8B030D-6E8A-4147-A177-3AD203B41FA5}">
                      <a16:colId xmlns:a16="http://schemas.microsoft.com/office/drawing/2014/main" val="2871244470"/>
                    </a:ext>
                  </a:extLst>
                </a:gridCol>
                <a:gridCol w="889940">
                  <a:extLst>
                    <a:ext uri="{9D8B030D-6E8A-4147-A177-3AD203B41FA5}">
                      <a16:colId xmlns:a16="http://schemas.microsoft.com/office/drawing/2014/main" val="3291177187"/>
                    </a:ext>
                  </a:extLst>
                </a:gridCol>
                <a:gridCol w="889276">
                  <a:extLst>
                    <a:ext uri="{9D8B030D-6E8A-4147-A177-3AD203B41FA5}">
                      <a16:colId xmlns:a16="http://schemas.microsoft.com/office/drawing/2014/main" val="2005740202"/>
                    </a:ext>
                  </a:extLst>
                </a:gridCol>
                <a:gridCol w="1003507">
                  <a:extLst>
                    <a:ext uri="{9D8B030D-6E8A-4147-A177-3AD203B41FA5}">
                      <a16:colId xmlns:a16="http://schemas.microsoft.com/office/drawing/2014/main" val="1302002826"/>
                    </a:ext>
                  </a:extLst>
                </a:gridCol>
              </a:tblGrid>
              <a:tr h="218132">
                <a:tc>
                  <a:txBody>
                    <a:bodyPr/>
                    <a:lstStyle/>
                    <a:p>
                      <a:pPr algn="ctr">
                        <a:lnSpc>
                          <a:spcPct val="150000"/>
                        </a:lnSpc>
                      </a:pPr>
                      <a:r>
                        <a:rPr lang="es-EC" sz="1100" dirty="0">
                          <a:effectLst/>
                        </a:rPr>
                        <a:t>Fecha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100" dirty="0">
                          <a:effectLst/>
                        </a:rPr>
                        <a:t>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100">
                          <a:effectLst/>
                        </a:rPr>
                        <a:t>I(t) Reales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100">
                          <a:effectLst/>
                        </a:rPr>
                        <a:t>I(t) Modelo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49623"/>
                  </a:ext>
                </a:extLst>
              </a:tr>
              <a:tr h="218258">
                <a:tc>
                  <a:txBody>
                    <a:bodyPr/>
                    <a:lstStyle/>
                    <a:p>
                      <a:pPr algn="ctr">
                        <a:lnSpc>
                          <a:spcPct val="150000"/>
                        </a:lnSpc>
                      </a:pPr>
                      <a:r>
                        <a:rPr lang="es-EC" sz="1100">
                          <a:effectLst/>
                        </a:rPr>
                        <a:t>18/01/1978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1,00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7564825"/>
                  </a:ext>
                </a:extLst>
              </a:tr>
              <a:tr h="180000">
                <a:tc>
                  <a:txBody>
                    <a:bodyPr/>
                    <a:lstStyle/>
                    <a:p>
                      <a:pPr algn="ctr">
                        <a:lnSpc>
                          <a:spcPct val="150000"/>
                        </a:lnSpc>
                      </a:pPr>
                      <a:r>
                        <a:rPr lang="es-EC" sz="1100" dirty="0">
                          <a:effectLst/>
                        </a:rPr>
                        <a:t>22/01/1978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3,42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7149044"/>
                  </a:ext>
                </a:extLst>
              </a:tr>
              <a:tr h="218258">
                <a:tc>
                  <a:txBody>
                    <a:bodyPr/>
                    <a:lstStyle/>
                    <a:p>
                      <a:pPr algn="ctr">
                        <a:lnSpc>
                          <a:spcPct val="150000"/>
                        </a:lnSpc>
                      </a:pPr>
                      <a:r>
                        <a:rPr lang="es-EC" sz="1100" dirty="0">
                          <a:effectLst/>
                        </a:rPr>
                        <a:t>23/01/1978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11,57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544341"/>
                  </a:ext>
                </a:extLst>
              </a:tr>
              <a:tr h="218258">
                <a:tc>
                  <a:txBody>
                    <a:bodyPr/>
                    <a:lstStyle/>
                    <a:p>
                      <a:pPr algn="ctr">
                        <a:lnSpc>
                          <a:spcPct val="150000"/>
                        </a:lnSpc>
                      </a:pPr>
                      <a:r>
                        <a:rPr lang="es-EC" sz="1100">
                          <a:effectLst/>
                        </a:rPr>
                        <a:t>24/01/1978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37,32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7135633"/>
                  </a:ext>
                </a:extLst>
              </a:tr>
              <a:tr h="218258">
                <a:tc>
                  <a:txBody>
                    <a:bodyPr/>
                    <a:lstStyle/>
                    <a:p>
                      <a:pPr algn="ctr">
                        <a:lnSpc>
                          <a:spcPct val="150000"/>
                        </a:lnSpc>
                      </a:pPr>
                      <a:r>
                        <a:rPr lang="es-EC" sz="1100" dirty="0">
                          <a:effectLst/>
                        </a:rPr>
                        <a:t>25/01/1978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75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104,87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9493778"/>
                  </a:ext>
                </a:extLst>
              </a:tr>
              <a:tr h="218258">
                <a:tc>
                  <a:txBody>
                    <a:bodyPr/>
                    <a:lstStyle/>
                    <a:p>
                      <a:pPr algn="ctr">
                        <a:lnSpc>
                          <a:spcPct val="150000"/>
                        </a:lnSpc>
                      </a:pPr>
                      <a:r>
                        <a:rPr lang="es-EC" sz="1100">
                          <a:effectLst/>
                        </a:rPr>
                        <a:t>26/01/1978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227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216,48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2818619"/>
                  </a:ext>
                </a:extLst>
              </a:tr>
              <a:tr h="218258">
                <a:tc>
                  <a:txBody>
                    <a:bodyPr/>
                    <a:lstStyle/>
                    <a:p>
                      <a:pPr algn="ctr">
                        <a:lnSpc>
                          <a:spcPct val="150000"/>
                        </a:lnSpc>
                      </a:pPr>
                      <a:r>
                        <a:rPr lang="es-EC" sz="1100">
                          <a:effectLst/>
                        </a:rPr>
                        <a:t>27/01/1978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296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290,29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6247182"/>
                  </a:ext>
                </a:extLst>
              </a:tr>
              <a:tr h="218258">
                <a:tc>
                  <a:txBody>
                    <a:bodyPr/>
                    <a:lstStyle/>
                    <a:p>
                      <a:pPr algn="ctr">
                        <a:lnSpc>
                          <a:spcPct val="150000"/>
                        </a:lnSpc>
                      </a:pPr>
                      <a:r>
                        <a:rPr lang="es-EC" sz="1100">
                          <a:effectLst/>
                        </a:rPr>
                        <a:t>28/01/1978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258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277.26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2514949"/>
                  </a:ext>
                </a:extLst>
              </a:tr>
              <a:tr h="218258">
                <a:tc>
                  <a:txBody>
                    <a:bodyPr/>
                    <a:lstStyle/>
                    <a:p>
                      <a:pPr algn="ctr">
                        <a:lnSpc>
                          <a:spcPct val="150000"/>
                        </a:lnSpc>
                      </a:pPr>
                      <a:r>
                        <a:rPr lang="es-EC" sz="1100">
                          <a:effectLst/>
                        </a:rPr>
                        <a:t>29/01/1978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236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221.14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0973360"/>
                  </a:ext>
                </a:extLst>
              </a:tr>
              <a:tr h="218258">
                <a:tc>
                  <a:txBody>
                    <a:bodyPr/>
                    <a:lstStyle/>
                    <a:p>
                      <a:pPr algn="ctr">
                        <a:lnSpc>
                          <a:spcPct val="150000"/>
                        </a:lnSpc>
                      </a:pPr>
                      <a:r>
                        <a:rPr lang="es-EC" sz="1100">
                          <a:effectLst/>
                        </a:rPr>
                        <a:t>30/01/1978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162,31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3689039"/>
                  </a:ext>
                </a:extLst>
              </a:tr>
              <a:tr h="218258">
                <a:tc>
                  <a:txBody>
                    <a:bodyPr/>
                    <a:lstStyle/>
                    <a:p>
                      <a:pPr algn="ctr">
                        <a:lnSpc>
                          <a:spcPct val="150000"/>
                        </a:lnSpc>
                      </a:pPr>
                      <a:r>
                        <a:rPr lang="es-EC" sz="1100">
                          <a:effectLst/>
                        </a:rPr>
                        <a:t>31/01/1978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126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114.20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0350621"/>
                  </a:ext>
                </a:extLst>
              </a:tr>
              <a:tr h="218258">
                <a:tc>
                  <a:txBody>
                    <a:bodyPr/>
                    <a:lstStyle/>
                    <a:p>
                      <a:pPr algn="ctr">
                        <a:lnSpc>
                          <a:spcPct val="150000"/>
                        </a:lnSpc>
                      </a:pPr>
                      <a:r>
                        <a:rPr lang="es-EC" sz="1100">
                          <a:effectLst/>
                        </a:rPr>
                        <a:t>01/02/1978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11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71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78.69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5638276"/>
                  </a:ext>
                </a:extLst>
              </a:tr>
              <a:tr h="218258">
                <a:tc>
                  <a:txBody>
                    <a:bodyPr/>
                    <a:lstStyle/>
                    <a:p>
                      <a:pPr algn="ctr">
                        <a:lnSpc>
                          <a:spcPct val="150000"/>
                        </a:lnSpc>
                      </a:pPr>
                      <a:r>
                        <a:rPr lang="es-EC" sz="1100">
                          <a:effectLst/>
                        </a:rPr>
                        <a:t>02/02/1978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28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53.63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0830894"/>
                  </a:ext>
                </a:extLst>
              </a:tr>
              <a:tr h="218258">
                <a:tc>
                  <a:txBody>
                    <a:bodyPr/>
                    <a:lstStyle/>
                    <a:p>
                      <a:pPr algn="ctr">
                        <a:lnSpc>
                          <a:spcPct val="150000"/>
                        </a:lnSpc>
                      </a:pPr>
                      <a:r>
                        <a:rPr lang="es-EC" sz="1100">
                          <a:effectLst/>
                        </a:rPr>
                        <a:t>03/02/1978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36.27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7482320"/>
                  </a:ext>
                </a:extLst>
              </a:tr>
              <a:tr h="218258">
                <a:tc>
                  <a:txBody>
                    <a:bodyPr/>
                    <a:lstStyle/>
                    <a:p>
                      <a:pPr algn="ctr">
                        <a:lnSpc>
                          <a:spcPct val="150000"/>
                        </a:lnSpc>
                      </a:pPr>
                      <a:r>
                        <a:rPr lang="es-EC" sz="1100">
                          <a:effectLst/>
                        </a:rPr>
                        <a:t>04/02/1978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a:effectLst/>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C" sz="1100" dirty="0">
                          <a:effectLst/>
                        </a:rPr>
                        <a:t>24.56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1012564"/>
                  </a:ext>
                </a:extLst>
              </a:tr>
            </a:tbl>
          </a:graphicData>
        </a:graphic>
      </p:graphicFrame>
      <p:sp>
        <p:nvSpPr>
          <p:cNvPr id="9" name="CuadroTexto 8">
            <a:extLst>
              <a:ext uri="{FF2B5EF4-FFF2-40B4-BE49-F238E27FC236}">
                <a16:creationId xmlns:a16="http://schemas.microsoft.com/office/drawing/2014/main" id="{9FFC38CB-E721-4138-901F-869E7FAB9679}"/>
              </a:ext>
            </a:extLst>
          </p:cNvPr>
          <p:cNvSpPr txBox="1"/>
          <p:nvPr/>
        </p:nvSpPr>
        <p:spPr>
          <a:xfrm>
            <a:off x="158044" y="5305819"/>
            <a:ext cx="12033955" cy="1521442"/>
          </a:xfrm>
          <a:prstGeom prst="rect">
            <a:avLst/>
          </a:prstGeom>
          <a:noFill/>
        </p:spPr>
        <p:txBody>
          <a:bodyPr wrap="square">
            <a:spAutoFit/>
          </a:bodyPr>
          <a:lstStyle/>
          <a:p>
            <a:pPr>
              <a:lnSpc>
                <a:spcPct val="150000"/>
              </a:lnSpc>
              <a:spcBef>
                <a:spcPct val="0"/>
              </a:spcBef>
            </a:pPr>
            <a:r>
              <a:rPr lang="es-ES" sz="1400" dirty="0">
                <a:latin typeface="Lucida Fax" panose="02060602050505020204" pitchFamily="18" charset="0"/>
                <a:cs typeface="Times New Roman" panose="02020603050405020304" pitchFamily="18" charset="0"/>
              </a:rPr>
              <a:t>E</a:t>
            </a:r>
            <a:r>
              <a:rPr lang="es-ES" sz="1600" dirty="0">
                <a:latin typeface="Lucida Fax" panose="02060602050505020204" pitchFamily="18" charset="0"/>
                <a:cs typeface="Times New Roman" panose="02020603050405020304" pitchFamily="18" charset="0"/>
              </a:rPr>
              <a:t>l gráfico del modelo predictivo SIR con ajustes representado por la línea roja y los Infectados reales representados por (*) siguen una misma tendencia, por consiguiente, la predicción del modelo es aceptable y podemos establecer que los datos son subyacentes debido a que el modelo es suabe y es un buen ajuste.</a:t>
            </a:r>
          </a:p>
          <a:p>
            <a:pPr>
              <a:lnSpc>
                <a:spcPct val="150000"/>
              </a:lnSpc>
              <a:spcBef>
                <a:spcPct val="0"/>
              </a:spcBef>
            </a:pPr>
            <a:r>
              <a:rPr lang="es-ES" sz="1600" dirty="0">
                <a:latin typeface="Lucida Fax" panose="02060602050505020204" pitchFamily="18" charset="0"/>
                <a:cs typeface="Times New Roman" panose="02020603050405020304" pitchFamily="18" charset="0"/>
              </a:rPr>
              <a:t>Para corroborar lo expuesto, analicemos los datos numéricos obtenidos al momento de ejecutar el programa </a:t>
            </a:r>
          </a:p>
        </p:txBody>
      </p:sp>
      <p:pic>
        <p:nvPicPr>
          <p:cNvPr id="11" name="Imagen 10">
            <a:extLst>
              <a:ext uri="{FF2B5EF4-FFF2-40B4-BE49-F238E27FC236}">
                <a16:creationId xmlns:a16="http://schemas.microsoft.com/office/drawing/2014/main" id="{E44AC69F-D3CF-4E98-9BBB-F5B0DC4E10EB}"/>
              </a:ext>
            </a:extLst>
          </p:cNvPr>
          <p:cNvPicPr/>
          <p:nvPr/>
        </p:nvPicPr>
        <p:blipFill rotWithShape="1">
          <a:blip r:embed="rId4">
            <a:extLst>
              <a:ext uri="{28A0092B-C50C-407E-A947-70E740481C1C}">
                <a14:useLocalDpi xmlns:a14="http://schemas.microsoft.com/office/drawing/2010/main" val="0"/>
              </a:ext>
            </a:extLst>
          </a:blip>
          <a:srcRect t="499" b="-336"/>
          <a:stretch/>
        </p:blipFill>
        <p:spPr bwMode="auto">
          <a:xfrm>
            <a:off x="4359167" y="2031579"/>
            <a:ext cx="3780000" cy="3240000"/>
          </a:xfrm>
          <a:prstGeom prst="rect">
            <a:avLst/>
          </a:prstGeom>
          <a:noFill/>
          <a:ln>
            <a:noFill/>
          </a:ln>
          <a:extLst>
            <a:ext uri="{53640926-AAD7-44D8-BBD7-CCE9431645EC}">
              <a14:shadowObscured xmlns:a14="http://schemas.microsoft.com/office/drawing/2010/main"/>
            </a:ext>
          </a:extLst>
        </p:spPr>
      </p:pic>
      <p:sp>
        <p:nvSpPr>
          <p:cNvPr id="2" name="Marcador de número de diapositiva 1">
            <a:extLst>
              <a:ext uri="{FF2B5EF4-FFF2-40B4-BE49-F238E27FC236}">
                <a16:creationId xmlns:a16="http://schemas.microsoft.com/office/drawing/2014/main" id="{684AB0AE-2619-4436-9716-B5556E2B282B}"/>
              </a:ext>
            </a:extLst>
          </p:cNvPr>
          <p:cNvSpPr>
            <a:spLocks noGrp="1"/>
          </p:cNvSpPr>
          <p:nvPr>
            <p:ph type="sldNum" sz="quarter" idx="12"/>
          </p:nvPr>
        </p:nvSpPr>
        <p:spPr/>
        <p:txBody>
          <a:bodyPr/>
          <a:lstStyle/>
          <a:p>
            <a:fld id="{B072B434-88E2-4898-9587-F071503C6A79}" type="slidenum">
              <a:rPr lang="es-EC" smtClean="0"/>
              <a:t>23</a:t>
            </a:fld>
            <a:endParaRPr lang="es-EC" dirty="0"/>
          </a:p>
        </p:txBody>
      </p:sp>
    </p:spTree>
    <p:extLst>
      <p:ext uri="{BB962C8B-B14F-4D97-AF65-F5344CB8AC3E}">
        <p14:creationId xmlns:p14="http://schemas.microsoft.com/office/powerpoint/2010/main" val="140884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338663" y="-130969"/>
                <a:ext cx="11853337" cy="6532045"/>
              </a:xfrm>
              <a:prstGeom prst="rect">
                <a:avLst/>
              </a:prstGeom>
              <a:noFill/>
            </p:spPr>
            <p:txBody>
              <a:bodyPr wrap="square">
                <a:spAutoFit/>
              </a:bodyPr>
              <a:lstStyle/>
              <a:p>
                <a:pPr algn="ctr">
                  <a:lnSpc>
                    <a:spcPct val="120000"/>
                  </a:lnSpc>
                  <a:spcBef>
                    <a:spcPct val="0"/>
                  </a:spcBef>
                </a:pPr>
                <a:endParaRPr lang="es-EC" sz="2000" dirty="0">
                  <a:latin typeface="Lucida Fax" panose="02060602050505020204" pitchFamily="18" charset="0"/>
                  <a:cs typeface="Arial" panose="020B0604020202020204" pitchFamily="34" charset="0"/>
                </a:endParaRPr>
              </a:p>
              <a:p>
                <a:pPr lvl="1" algn="ctr">
                  <a:lnSpc>
                    <a:spcPct val="120000"/>
                  </a:lnSpc>
                  <a:spcBef>
                    <a:spcPct val="0"/>
                  </a:spcBef>
                </a:pPr>
                <a:r>
                  <a:rPr lang="es-EC" sz="2400" dirty="0">
                    <a:latin typeface="Lucida Fax" panose="02060602050505020204" pitchFamily="18" charset="0"/>
                    <a:cs typeface="Arial" panose="020B0604020202020204" pitchFamily="34" charset="0"/>
                  </a:rPr>
                  <a:t>6.1</a:t>
                </a:r>
                <a:r>
                  <a:rPr lang="es-EC" sz="2400" b="1" dirty="0">
                    <a:latin typeface="Lucida Fax" panose="02060602050505020204" pitchFamily="18" charset="0"/>
                    <a:cs typeface="Arial" panose="020B0604020202020204" pitchFamily="34" charset="0"/>
                  </a:rPr>
                  <a:t> </a:t>
                </a:r>
                <a:r>
                  <a:rPr lang="es-PE" sz="2400" dirty="0">
                    <a:latin typeface="Lucida Fax" panose="02060602050505020204" pitchFamily="18" charset="0"/>
                  </a:rPr>
                  <a:t>Calibración y Aplicación del Modelo SIR Explicito con Datos Reales del Covid-19 </a:t>
                </a:r>
              </a:p>
              <a:p>
                <a:pPr>
                  <a:lnSpc>
                    <a:spcPct val="120000"/>
                  </a:lnSpc>
                  <a:spcBef>
                    <a:spcPct val="0"/>
                  </a:spcBef>
                </a:pPr>
                <a:r>
                  <a:rPr lang="es-PE" sz="2000" kern="0" dirty="0">
                    <a:effectLst>
                      <a:glow>
                        <a:srgbClr val="000000"/>
                      </a:glow>
                      <a:outerShdw sx="0" sy="0">
                        <a:srgbClr val="000000"/>
                      </a:outerShdw>
                      <a:reflection stA="0" endPos="0" fadeDir="0" sx="0" sy="0"/>
                    </a:effectLst>
                    <a:latin typeface="Lucida Fax" panose="02060602050505020204" pitchFamily="18" charset="0"/>
                    <a:ea typeface="Times New Roman" panose="02020603050405020304" pitchFamily="18" charset="0"/>
                    <a:cs typeface="Times New Roman" panose="02020603050405020304" pitchFamily="18" charset="0"/>
                  </a:rPr>
                  <a:t>Epidemia Covid-19 México</a:t>
                </a:r>
              </a:p>
              <a:p>
                <a:pPr>
                  <a:lnSpc>
                    <a:spcPct val="150000"/>
                  </a:lnSpc>
                  <a:spcBef>
                    <a:spcPct val="0"/>
                  </a:spcBef>
                </a:pPr>
                <a:r>
                  <a:rPr lang="es-PE" dirty="0">
                    <a:latin typeface="Lucida Fax" panose="02060602050505020204" pitchFamily="18" charset="0"/>
                    <a:ea typeface="Calibri" panose="020F0502020204030204" pitchFamily="34" charset="0"/>
                  </a:rPr>
                  <a:t>Como indica Escudero </a:t>
                </a:r>
                <a:r>
                  <a:rPr lang="es-PE" i="1" dirty="0">
                    <a:latin typeface="Lucida Fax" panose="02060602050505020204" pitchFamily="18" charset="0"/>
                    <a:ea typeface="Calibri" panose="020F0502020204030204" pitchFamily="34" charset="0"/>
                  </a:rPr>
                  <a:t>et al</a:t>
                </a:r>
                <a:r>
                  <a:rPr lang="es-PE" dirty="0">
                    <a:latin typeface="Lucida Fax" panose="02060602050505020204" pitchFamily="18" charset="0"/>
                    <a:ea typeface="Calibri" panose="020F0502020204030204" pitchFamily="34" charset="0"/>
                  </a:rPr>
                  <a:t>., [40] En México el primer caso confirmado se declaró el 27 de febrero del 2020 en el Instituto Nacional de Enfermedades Respiratorias en la Ciudad de México, y fue un pasajero procedente de Italia, el primer deceso ocurrió el 18 de marzo de 2020.</a:t>
                </a:r>
              </a:p>
              <a:p>
                <a:pPr>
                  <a:lnSpc>
                    <a:spcPct val="150000"/>
                  </a:lnSpc>
                  <a:spcBef>
                    <a:spcPct val="0"/>
                  </a:spcBef>
                </a:pPr>
                <a:endParaRPr lang="es-PE" dirty="0">
                  <a:latin typeface="Times New Roman" panose="02020603050405020304" pitchFamily="18" charset="0"/>
                  <a:ea typeface="Calibri" panose="020F0502020204030204" pitchFamily="34" charset="0"/>
                </a:endParaRPr>
              </a:p>
              <a:p>
                <a:pPr>
                  <a:lnSpc>
                    <a:spcPct val="200000"/>
                  </a:lnSpc>
                  <a:spcBef>
                    <a:spcPct val="0"/>
                  </a:spcBef>
                </a:pPr>
                <a:r>
                  <a:rPr lang="es-PE" sz="2000" kern="0" dirty="0">
                    <a:effectLst>
                      <a:glow>
                        <a:srgbClr val="000000"/>
                      </a:glow>
                      <a:outerShdw sx="0" sy="0">
                        <a:srgbClr val="000000"/>
                      </a:outerShdw>
                      <a:reflection stA="0" endPos="0" fadeDir="0" sx="0" sy="0"/>
                    </a:effectLst>
                    <a:latin typeface="Lucida Fax" panose="02060602050505020204" pitchFamily="18" charset="0"/>
                    <a:cs typeface="Times New Roman" panose="02020603050405020304" pitchFamily="18" charset="0"/>
                  </a:rPr>
                  <a:t>Validación del modelo</a:t>
                </a:r>
                <a:endParaRPr lang="es-EC" sz="2000" kern="0" dirty="0">
                  <a:effectLst>
                    <a:glow>
                      <a:srgbClr val="000000"/>
                    </a:glow>
                    <a:outerShdw sx="0" sy="0">
                      <a:srgbClr val="000000"/>
                    </a:outerShdw>
                    <a:reflection stA="0" endPos="0" fadeDir="0" sx="0" sy="0"/>
                  </a:effectLst>
                  <a:latin typeface="Lucida Fax" panose="02060602050505020204" pitchFamily="18" charset="0"/>
                  <a:cs typeface="Times New Roman" panose="02020603050405020304" pitchFamily="18" charset="0"/>
                </a:endParaRPr>
              </a:p>
              <a:p>
                <a:pPr>
                  <a:lnSpc>
                    <a:spcPct val="150000"/>
                  </a:lnSpc>
                  <a:spcBef>
                    <a:spcPct val="0"/>
                  </a:spcBef>
                </a:pPr>
                <a:r>
                  <a:rPr lang="es-EC" sz="1600" dirty="0">
                    <a:latin typeface="Lucida Fax" panose="02060602050505020204" pitchFamily="18" charset="0"/>
                    <a:ea typeface="Calibri" panose="020F0502020204030204" pitchFamily="34" charset="0"/>
                  </a:rPr>
                  <a:t>Aplicaremos un periodo de latencia o recuperación de 12 a 15 días, por existir, cierto consenso en la comunidad médica, además la OMS opera bajo el supuesto de que el periodo de incubación es de uno a 15 días según [41], por lo tanto, asumiremos una taza de infección </a:t>
                </a:r>
                <a14:m>
                  <m:oMath xmlns:m="http://schemas.openxmlformats.org/officeDocument/2006/math">
                    <m:r>
                      <a:rPr lang="es-EC" sz="1600">
                        <a:latin typeface="Cambria Math" panose="02040503050406030204" pitchFamily="18" charset="0"/>
                        <a:ea typeface="Calibri" panose="020F0502020204030204" pitchFamily="34" charset="0"/>
                      </a:rPr>
                      <m:t>𝛽</m:t>
                    </m:r>
                    <m:r>
                      <a:rPr lang="es-EC" sz="1600">
                        <a:latin typeface="Cambria Math" panose="02040503050406030204" pitchFamily="18" charset="0"/>
                        <a:ea typeface="Calibri" panose="020F0502020204030204" pitchFamily="34" charset="0"/>
                      </a:rPr>
                      <m:t>=1/15</m:t>
                    </m:r>
                  </m:oMath>
                </a14:m>
                <a:r>
                  <a:rPr lang="es-EC" sz="1600" dirty="0">
                    <a:latin typeface="Lucida Fax" panose="02060602050505020204" pitchFamily="18" charset="0"/>
                    <a:ea typeface="Calibri" panose="020F0502020204030204" pitchFamily="34" charset="0"/>
                  </a:rPr>
                  <a:t>  y una tasa de recuperación  de </a:t>
                </a:r>
                <a14:m>
                  <m:oMath xmlns:m="http://schemas.openxmlformats.org/officeDocument/2006/math">
                    <m:r>
                      <a:rPr lang="es-EC" sz="1600">
                        <a:latin typeface="Cambria Math" panose="02040503050406030204" pitchFamily="18" charset="0"/>
                        <a:ea typeface="Calibri" panose="020F0502020204030204" pitchFamily="34" charset="0"/>
                      </a:rPr>
                      <m:t>𝛾</m:t>
                    </m:r>
                    <m:r>
                      <a:rPr lang="es-EC" sz="1600">
                        <a:latin typeface="Cambria Math" panose="02040503050406030204" pitchFamily="18" charset="0"/>
                        <a:ea typeface="Calibri" panose="020F0502020204030204" pitchFamily="34" charset="0"/>
                      </a:rPr>
                      <m:t>=1/6</m:t>
                    </m:r>
                  </m:oMath>
                </a14:m>
                <a:r>
                  <a:rPr lang="es-EC" sz="1600" dirty="0">
                    <a:latin typeface="Lucida Fax" panose="02060602050505020204" pitchFamily="18" charset="0"/>
                    <a:ea typeface="Calibri" panose="020F0502020204030204" pitchFamily="34" charset="0"/>
                  </a:rPr>
                  <a:t>, una población de</a:t>
                </a:r>
                <a14:m>
                  <m:oMath xmlns:m="http://schemas.openxmlformats.org/officeDocument/2006/math">
                    <m:r>
                      <a:rPr lang="es-EC" sz="1600">
                        <a:latin typeface="Cambria Math" panose="02040503050406030204" pitchFamily="18" charset="0"/>
                        <a:ea typeface="Calibri" panose="020F0502020204030204" pitchFamily="34" charset="0"/>
                      </a:rPr>
                      <m:t>, </m:t>
                    </m:r>
                    <m:r>
                      <a:rPr lang="es-EC" sz="1600">
                        <a:latin typeface="Cambria Math" panose="02040503050406030204" pitchFamily="18" charset="0"/>
                        <a:ea typeface="Calibri" panose="020F0502020204030204" pitchFamily="34" charset="0"/>
                      </a:rPr>
                      <m:t>𝑁</m:t>
                    </m:r>
                    <m:r>
                      <a:rPr lang="es-EC" sz="1600">
                        <a:latin typeface="Cambria Math" panose="02040503050406030204" pitchFamily="18" charset="0"/>
                        <a:ea typeface="Calibri" panose="020F0502020204030204" pitchFamily="34" charset="0"/>
                      </a:rPr>
                      <m:t> = 730000</m:t>
                    </m:r>
                  </m:oMath>
                </a14:m>
                <a:r>
                  <a:rPr lang="es-EC" sz="1600" dirty="0">
                    <a:latin typeface="Lucida Fax" panose="02060602050505020204" pitchFamily="18" charset="0"/>
                    <a:ea typeface="Calibri" panose="020F0502020204030204" pitchFamily="34" charset="0"/>
                  </a:rPr>
                  <a:t> individuos, infectados iniciales </a:t>
                </a:r>
                <a14:m>
                  <m:oMath xmlns:m="http://schemas.openxmlformats.org/officeDocument/2006/math">
                    <m:r>
                      <a:rPr lang="es-EC" sz="1600">
                        <a:latin typeface="Cambria Math" panose="02040503050406030204" pitchFamily="18" charset="0"/>
                        <a:ea typeface="Calibri" panose="020F0502020204030204" pitchFamily="34" charset="0"/>
                      </a:rPr>
                      <m:t>𝐼𝑜</m:t>
                    </m:r>
                    <m:r>
                      <a:rPr lang="es-EC" sz="1600">
                        <a:latin typeface="Cambria Math" panose="02040503050406030204" pitchFamily="18" charset="0"/>
                        <a:ea typeface="Calibri" panose="020F0502020204030204" pitchFamily="34" charset="0"/>
                      </a:rPr>
                      <m:t> = 100</m:t>
                    </m:r>
                  </m:oMath>
                </a14:m>
                <a:r>
                  <a:rPr lang="es-EC" sz="1600" dirty="0">
                    <a:latin typeface="Lucida Fax" panose="02060602050505020204" pitchFamily="18" charset="0"/>
                    <a:ea typeface="Calibri" panose="020F0502020204030204" pitchFamily="34" charset="0"/>
                  </a:rPr>
                  <a:t>, al inicio de la epidemia no existen recuperados iniciales, por lo tanto, </a:t>
                </a:r>
                <a14:m>
                  <m:oMath xmlns:m="http://schemas.openxmlformats.org/officeDocument/2006/math">
                    <m:r>
                      <a:rPr lang="es-EC" sz="1600">
                        <a:latin typeface="Cambria Math" panose="02040503050406030204" pitchFamily="18" charset="0"/>
                        <a:ea typeface="Calibri" panose="020F0502020204030204" pitchFamily="34" charset="0"/>
                      </a:rPr>
                      <m:t>𝑅𝑜</m:t>
                    </m:r>
                    <m:r>
                      <a:rPr lang="es-EC" sz="1600">
                        <a:latin typeface="Cambria Math" panose="02040503050406030204" pitchFamily="18" charset="0"/>
                        <a:ea typeface="Calibri" panose="020F0502020204030204" pitchFamily="34" charset="0"/>
                      </a:rPr>
                      <m:t> = 0</m:t>
                    </m:r>
                  </m:oMath>
                </a14:m>
                <a:r>
                  <a:rPr lang="es-EC" sz="1600" dirty="0">
                    <a:latin typeface="Lucida Fax" panose="02060602050505020204" pitchFamily="18" charset="0"/>
                    <a:ea typeface="Calibri" panose="020F0502020204030204" pitchFamily="34" charset="0"/>
                  </a:rPr>
                  <a:t>, la  población susceptible inicial será </a:t>
                </a:r>
                <a14:m>
                  <m:oMath xmlns:m="http://schemas.openxmlformats.org/officeDocument/2006/math">
                    <m:r>
                      <a:rPr lang="es-EC" sz="1600">
                        <a:latin typeface="Cambria Math" panose="02040503050406030204" pitchFamily="18" charset="0"/>
                        <a:ea typeface="Calibri" panose="020F0502020204030204" pitchFamily="34" charset="0"/>
                      </a:rPr>
                      <m:t>𝑆𝑜</m:t>
                    </m:r>
                    <m:r>
                      <a:rPr lang="es-EC" sz="1600">
                        <a:latin typeface="Cambria Math" panose="02040503050406030204" pitchFamily="18" charset="0"/>
                        <a:ea typeface="Calibri" panose="020F0502020204030204" pitchFamily="34" charset="0"/>
                      </a:rPr>
                      <m:t> = 729900</m:t>
                    </m:r>
                  </m:oMath>
                </a14:m>
                <a:r>
                  <a:rPr lang="es-EC" sz="1600" dirty="0">
                    <a:latin typeface="Lucida Fax" panose="02060602050505020204" pitchFamily="18" charset="0"/>
                    <a:ea typeface="Calibri" panose="020F0502020204030204" pitchFamily="34" charset="0"/>
                  </a:rPr>
                  <a:t>. </a:t>
                </a:r>
              </a:p>
              <a:p>
                <a:pPr>
                  <a:lnSpc>
                    <a:spcPct val="150000"/>
                  </a:lnSpc>
                  <a:spcBef>
                    <a:spcPct val="0"/>
                  </a:spcBef>
                </a:pPr>
                <a:r>
                  <a:rPr lang="es-EC" sz="1600" dirty="0">
                    <a:latin typeface="Lucida Fax" panose="02060602050505020204" pitchFamily="18" charset="0"/>
                    <a:ea typeface="Calibri" panose="020F0502020204030204" pitchFamily="34" charset="0"/>
                  </a:rPr>
                  <a:t>Vamos en primer lugar a validar el modelo matemático y luego a calibrar el mismo con la información obtenida de la base de datos del Covid-19 de la Universidad Johns Hopkins [1]</a:t>
                </a: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338663" y="-130969"/>
                <a:ext cx="11853337" cy="6532045"/>
              </a:xfrm>
              <a:prstGeom prst="rect">
                <a:avLst/>
              </a:prstGeom>
              <a:blipFill>
                <a:blip r:embed="rId2"/>
                <a:stretch>
                  <a:fillRect l="-566" r="-412" b="-280"/>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E6248DC8-EF99-423F-862B-8223CF719D4D}"/>
              </a:ext>
            </a:extLst>
          </p:cNvPr>
          <p:cNvSpPr>
            <a:spLocks noGrp="1"/>
          </p:cNvSpPr>
          <p:nvPr>
            <p:ph type="sldNum" sz="quarter" idx="12"/>
          </p:nvPr>
        </p:nvSpPr>
        <p:spPr/>
        <p:txBody>
          <a:bodyPr/>
          <a:lstStyle/>
          <a:p>
            <a:fld id="{B072B434-88E2-4898-9587-F071503C6A79}" type="slidenum">
              <a:rPr lang="es-EC" smtClean="0"/>
              <a:t>24</a:t>
            </a:fld>
            <a:endParaRPr lang="es-EC"/>
          </a:p>
        </p:txBody>
      </p:sp>
    </p:spTree>
    <p:extLst>
      <p:ext uri="{BB962C8B-B14F-4D97-AF65-F5344CB8AC3E}">
        <p14:creationId xmlns:p14="http://schemas.microsoft.com/office/powerpoint/2010/main" val="3988346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BBF5527-ADD8-460A-A2C6-1E41E3FE1DE4}"/>
              </a:ext>
            </a:extLst>
          </p:cNvPr>
          <p:cNvSpPr>
            <a:spLocks noGrp="1"/>
          </p:cNvSpPr>
          <p:nvPr>
            <p:ph type="sldNum" sz="quarter" idx="12"/>
          </p:nvPr>
        </p:nvSpPr>
        <p:spPr/>
        <p:txBody>
          <a:bodyPr/>
          <a:lstStyle/>
          <a:p>
            <a:fld id="{B072B434-88E2-4898-9587-F071503C6A79}" type="slidenum">
              <a:rPr lang="es-EC" smtClean="0"/>
              <a:t>25</a:t>
            </a:fld>
            <a:endParaRPr lang="es-EC"/>
          </a:p>
        </p:txBody>
      </p:sp>
      <p:sp>
        <p:nvSpPr>
          <p:cNvPr id="4" name="CuadroTexto 3">
            <a:extLst>
              <a:ext uri="{FF2B5EF4-FFF2-40B4-BE49-F238E27FC236}">
                <a16:creationId xmlns:a16="http://schemas.microsoft.com/office/drawing/2014/main" id="{5ED829C6-AC8E-4CDD-957C-374E73FCDF1C}"/>
              </a:ext>
            </a:extLst>
          </p:cNvPr>
          <p:cNvSpPr txBox="1"/>
          <p:nvPr/>
        </p:nvSpPr>
        <p:spPr>
          <a:xfrm>
            <a:off x="711201" y="139350"/>
            <a:ext cx="11127008" cy="830997"/>
          </a:xfrm>
          <a:prstGeom prst="rect">
            <a:avLst/>
          </a:prstGeom>
          <a:noFill/>
        </p:spPr>
        <p:txBody>
          <a:bodyPr wrap="square">
            <a:spAutoFit/>
          </a:bodyPr>
          <a:lstStyle/>
          <a:p>
            <a:pPr algn="ctr"/>
            <a:r>
              <a:rPr lang="es-PE" sz="2400" dirty="0">
                <a:latin typeface="Lucida Fax" panose="02060602050505020204" pitchFamily="18" charset="0"/>
              </a:rPr>
              <a:t>6.1 Calibración y Aplicación del Modelo SIR Explìcito con Datos Reales del Covid-19 </a:t>
            </a:r>
            <a:endParaRPr lang="es-EC" sz="2400" dirty="0"/>
          </a:p>
        </p:txBody>
      </p:sp>
      <p:pic>
        <p:nvPicPr>
          <p:cNvPr id="5" name="Imagen 4">
            <a:extLst>
              <a:ext uri="{FF2B5EF4-FFF2-40B4-BE49-F238E27FC236}">
                <a16:creationId xmlns:a16="http://schemas.microsoft.com/office/drawing/2014/main" id="{57A460E0-9BC7-4EF5-8BDD-77B948233F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5999" y="2632323"/>
            <a:ext cx="5040000" cy="3600000"/>
          </a:xfrm>
          <a:prstGeom prst="rect">
            <a:avLst/>
          </a:prstGeom>
          <a:noFill/>
          <a:ln>
            <a:noFill/>
          </a:ln>
        </p:spPr>
      </p:pic>
      <p:pic>
        <p:nvPicPr>
          <p:cNvPr id="6" name="Imagen 5">
            <a:extLst>
              <a:ext uri="{FF2B5EF4-FFF2-40B4-BE49-F238E27FC236}">
                <a16:creationId xmlns:a16="http://schemas.microsoft.com/office/drawing/2014/main" id="{E4830179-B92A-453D-A3C3-3245EABA74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92120" y="2632323"/>
            <a:ext cx="5040000" cy="3600000"/>
          </a:xfrm>
          <a:prstGeom prst="rect">
            <a:avLst/>
          </a:prstGeom>
          <a:noFill/>
          <a:ln>
            <a:noFill/>
          </a:ln>
        </p:spPr>
      </p:pic>
      <p:sp>
        <p:nvSpPr>
          <p:cNvPr id="11" name="CuadroTexto 10">
            <a:extLst>
              <a:ext uri="{FF2B5EF4-FFF2-40B4-BE49-F238E27FC236}">
                <a16:creationId xmlns:a16="http://schemas.microsoft.com/office/drawing/2014/main" id="{2175888D-D079-4A10-82BE-516774DE9F35}"/>
              </a:ext>
            </a:extLst>
          </p:cNvPr>
          <p:cNvSpPr txBox="1"/>
          <p:nvPr/>
        </p:nvSpPr>
        <p:spPr>
          <a:xfrm>
            <a:off x="6732897" y="1268808"/>
            <a:ext cx="5105311" cy="1200329"/>
          </a:xfrm>
          <a:prstGeom prst="rect">
            <a:avLst/>
          </a:prstGeom>
          <a:noFill/>
        </p:spPr>
        <p:txBody>
          <a:bodyPr wrap="square">
            <a:spAutoFit/>
          </a:bodyPr>
          <a:lstStyle/>
          <a:p>
            <a:r>
              <a:rPr lang="es-PE" i="1" dirty="0">
                <a:latin typeface="Lucida Fax" panose="02060602050505020204" pitchFamily="18" charset="0"/>
                <a:ea typeface="Calibri" panose="020F0502020204030204" pitchFamily="34" charset="0"/>
                <a:cs typeface="Times New Roman" panose="02020603050405020304" pitchFamily="18" charset="0"/>
              </a:rPr>
              <a:t>Solución de la evolución del modelo SIR explícito de México sin ajustes o calibración versus los datos reales de los individuos infectados representados por (*)</a:t>
            </a:r>
            <a:endParaRPr lang="es-EC" i="1" dirty="0">
              <a:latin typeface="Lucida Fax" panose="02060602050505020204" pitchFamily="18"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F6DCED59-BCBB-4D23-8248-456F40203435}"/>
              </a:ext>
            </a:extLst>
          </p:cNvPr>
          <p:cNvSpPr txBox="1"/>
          <p:nvPr/>
        </p:nvSpPr>
        <p:spPr>
          <a:xfrm>
            <a:off x="609371" y="1367805"/>
            <a:ext cx="5327405" cy="1200329"/>
          </a:xfrm>
          <a:prstGeom prst="rect">
            <a:avLst/>
          </a:prstGeom>
          <a:noFill/>
        </p:spPr>
        <p:txBody>
          <a:bodyPr wrap="square">
            <a:spAutoFit/>
          </a:bodyPr>
          <a:lstStyle/>
          <a:p>
            <a:r>
              <a:rPr lang="es-PE" dirty="0">
                <a:latin typeface="Lucida Fax" panose="02060602050505020204" pitchFamily="18" charset="0"/>
                <a:ea typeface="Calibri" panose="020F0502020204030204" pitchFamily="34" charset="0"/>
              </a:rPr>
              <a:t>Solución conjunta del modelo SIR Covid-19, solución Numérica, S(t), I((t), R(t), Solución paramétrica, S(u), I((u), R(u), y solución explicita, S(e), I((e), R(e)</a:t>
            </a:r>
            <a:endParaRPr lang="es-EC" dirty="0">
              <a:latin typeface="Lucida Fax" panose="02060602050505020204" pitchFamily="18" charset="0"/>
            </a:endParaRPr>
          </a:p>
        </p:txBody>
      </p:sp>
    </p:spTree>
    <p:extLst>
      <p:ext uri="{BB962C8B-B14F-4D97-AF65-F5344CB8AC3E}">
        <p14:creationId xmlns:p14="http://schemas.microsoft.com/office/powerpoint/2010/main" val="1164034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BBF5527-ADD8-460A-A2C6-1E41E3FE1DE4}"/>
              </a:ext>
            </a:extLst>
          </p:cNvPr>
          <p:cNvSpPr>
            <a:spLocks noGrp="1"/>
          </p:cNvSpPr>
          <p:nvPr>
            <p:ph type="sldNum" sz="quarter" idx="12"/>
          </p:nvPr>
        </p:nvSpPr>
        <p:spPr/>
        <p:txBody>
          <a:bodyPr/>
          <a:lstStyle/>
          <a:p>
            <a:fld id="{B072B434-88E2-4898-9587-F071503C6A79}" type="slidenum">
              <a:rPr lang="es-EC" smtClean="0"/>
              <a:t>26</a:t>
            </a:fld>
            <a:endParaRPr lang="es-EC"/>
          </a:p>
        </p:txBody>
      </p:sp>
      <p:sp>
        <p:nvSpPr>
          <p:cNvPr id="4" name="CuadroTexto 3">
            <a:extLst>
              <a:ext uri="{FF2B5EF4-FFF2-40B4-BE49-F238E27FC236}">
                <a16:creationId xmlns:a16="http://schemas.microsoft.com/office/drawing/2014/main" id="{5ED829C6-AC8E-4CDD-957C-374E73FCDF1C}"/>
              </a:ext>
            </a:extLst>
          </p:cNvPr>
          <p:cNvSpPr txBox="1"/>
          <p:nvPr/>
        </p:nvSpPr>
        <p:spPr>
          <a:xfrm>
            <a:off x="531814" y="139351"/>
            <a:ext cx="11128371" cy="830997"/>
          </a:xfrm>
          <a:prstGeom prst="rect">
            <a:avLst/>
          </a:prstGeom>
          <a:noFill/>
        </p:spPr>
        <p:txBody>
          <a:bodyPr wrap="square">
            <a:spAutoFit/>
          </a:bodyPr>
          <a:lstStyle/>
          <a:p>
            <a:pPr algn="ctr"/>
            <a:r>
              <a:rPr lang="es-PE" sz="2400" dirty="0">
                <a:latin typeface="Lucida Fax" panose="02060602050505020204" pitchFamily="18" charset="0"/>
              </a:rPr>
              <a:t>6.1 Calibración y Aplicación del Modelo SIR Explìcito con Datos Reales del Covid-19 </a:t>
            </a:r>
          </a:p>
        </p:txBody>
      </p:sp>
      <p:pic>
        <p:nvPicPr>
          <p:cNvPr id="7" name="Imagen 6">
            <a:extLst>
              <a:ext uri="{FF2B5EF4-FFF2-40B4-BE49-F238E27FC236}">
                <a16:creationId xmlns:a16="http://schemas.microsoft.com/office/drawing/2014/main" id="{C0F154BA-B3CA-44ED-B215-71348B19D9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999016"/>
            <a:ext cx="4320000" cy="3240000"/>
          </a:xfrm>
          <a:prstGeom prst="rect">
            <a:avLst/>
          </a:prstGeom>
          <a:noFill/>
          <a:ln>
            <a:noFill/>
          </a:ln>
        </p:spPr>
      </p:pic>
      <p:pic>
        <p:nvPicPr>
          <p:cNvPr id="8" name="Imagen 7">
            <a:extLst>
              <a:ext uri="{FF2B5EF4-FFF2-40B4-BE49-F238E27FC236}">
                <a16:creationId xmlns:a16="http://schemas.microsoft.com/office/drawing/2014/main" id="{6076A426-6403-464C-8A44-E7AF0508EA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42049" y="2999019"/>
            <a:ext cx="4320000" cy="3240000"/>
          </a:xfrm>
          <a:prstGeom prst="rect">
            <a:avLst/>
          </a:prstGeom>
          <a:noFill/>
          <a:ln>
            <a:noFill/>
          </a:ln>
        </p:spPr>
      </p:pic>
      <p:pic>
        <p:nvPicPr>
          <p:cNvPr id="9" name="Imagen 8">
            <a:extLst>
              <a:ext uri="{FF2B5EF4-FFF2-40B4-BE49-F238E27FC236}">
                <a16:creationId xmlns:a16="http://schemas.microsoft.com/office/drawing/2014/main" id="{CB365EDF-19B4-4753-AF15-160F28C24C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29555" y="2999016"/>
            <a:ext cx="4320000" cy="3240000"/>
          </a:xfrm>
          <a:prstGeom prst="rect">
            <a:avLst/>
          </a:prstGeom>
          <a:noFill/>
          <a:ln>
            <a:noFill/>
          </a:ln>
        </p:spPr>
      </p:pic>
      <p:sp>
        <p:nvSpPr>
          <p:cNvPr id="10" name="CuadroTexto 9">
            <a:extLst>
              <a:ext uri="{FF2B5EF4-FFF2-40B4-BE49-F238E27FC236}">
                <a16:creationId xmlns:a16="http://schemas.microsoft.com/office/drawing/2014/main" id="{4B6E89F4-DE0D-41D3-9027-F88C19B71B40}"/>
              </a:ext>
            </a:extLst>
          </p:cNvPr>
          <p:cNvSpPr txBox="1"/>
          <p:nvPr/>
        </p:nvSpPr>
        <p:spPr>
          <a:xfrm>
            <a:off x="531814" y="1246795"/>
            <a:ext cx="3552070" cy="1569660"/>
          </a:xfrm>
          <a:prstGeom prst="rect">
            <a:avLst/>
          </a:prstGeom>
          <a:noFill/>
        </p:spPr>
        <p:txBody>
          <a:bodyPr wrap="square">
            <a:spAutoFit/>
          </a:bodyPr>
          <a:lstStyle/>
          <a:p>
            <a:r>
              <a:rPr lang="es-PE" sz="1600" dirty="0">
                <a:latin typeface="Lucida Fax" panose="02060602050505020204" pitchFamily="18" charset="0"/>
              </a:rPr>
              <a:t>Gráfico de Infectados de México según el modelo SIR explìcito representado por la línea roja versus los datos reales de infectados representados por círculos azules</a:t>
            </a:r>
            <a:endParaRPr lang="es-EC" sz="1600" dirty="0">
              <a:latin typeface="Lucida Fax" panose="02060602050505020204" pitchFamily="18" charset="0"/>
            </a:endParaRPr>
          </a:p>
        </p:txBody>
      </p:sp>
      <p:sp>
        <p:nvSpPr>
          <p:cNvPr id="12" name="CuadroTexto 11">
            <a:extLst>
              <a:ext uri="{FF2B5EF4-FFF2-40B4-BE49-F238E27FC236}">
                <a16:creationId xmlns:a16="http://schemas.microsoft.com/office/drawing/2014/main" id="{2C02E990-E63B-4D6D-A42C-07E28CCAB8CD}"/>
              </a:ext>
            </a:extLst>
          </p:cNvPr>
          <p:cNvSpPr txBox="1"/>
          <p:nvPr/>
        </p:nvSpPr>
        <p:spPr>
          <a:xfrm>
            <a:off x="4570831" y="1308441"/>
            <a:ext cx="3654258" cy="1569660"/>
          </a:xfrm>
          <a:prstGeom prst="rect">
            <a:avLst/>
          </a:prstGeom>
          <a:noFill/>
        </p:spPr>
        <p:txBody>
          <a:bodyPr wrap="square">
            <a:spAutoFit/>
          </a:bodyPr>
          <a:lstStyle/>
          <a:p>
            <a:r>
              <a:rPr lang="es-PE" sz="1600" dirty="0">
                <a:latin typeface="Lucida Fax" panose="02060602050505020204" pitchFamily="18" charset="0"/>
              </a:rPr>
              <a:t>Gráfico de Retirados para México según el modelo SIR explìcito representado por la línea roja versus los datos reales de retirados representados por círculos azules</a:t>
            </a:r>
            <a:endParaRPr lang="es-EC" sz="1600" dirty="0">
              <a:latin typeface="Lucida Fax" panose="02060602050505020204" pitchFamily="18" charset="0"/>
            </a:endParaRPr>
          </a:p>
        </p:txBody>
      </p:sp>
      <p:sp>
        <p:nvSpPr>
          <p:cNvPr id="14" name="CuadroTexto 13">
            <a:extLst>
              <a:ext uri="{FF2B5EF4-FFF2-40B4-BE49-F238E27FC236}">
                <a16:creationId xmlns:a16="http://schemas.microsoft.com/office/drawing/2014/main" id="{9C26BD3A-83B0-4090-96C8-0F4F46D7AE85}"/>
              </a:ext>
            </a:extLst>
          </p:cNvPr>
          <p:cNvSpPr txBox="1"/>
          <p:nvPr/>
        </p:nvSpPr>
        <p:spPr>
          <a:xfrm>
            <a:off x="8537743" y="1308441"/>
            <a:ext cx="3654257" cy="1569660"/>
          </a:xfrm>
          <a:prstGeom prst="rect">
            <a:avLst/>
          </a:prstGeom>
          <a:noFill/>
        </p:spPr>
        <p:txBody>
          <a:bodyPr wrap="square">
            <a:spAutoFit/>
          </a:bodyPr>
          <a:lstStyle/>
          <a:p>
            <a:r>
              <a:rPr lang="es-PE" sz="1600" dirty="0">
                <a:latin typeface="Lucida Fax" panose="02060602050505020204" pitchFamily="18" charset="0"/>
              </a:rPr>
              <a:t>Gráfico de Confirmados de México según el modelo explìcito representado por la línea roja versus los datos reales de confirmados representados por círculos azules</a:t>
            </a:r>
            <a:endParaRPr lang="es-EC" sz="1600" dirty="0">
              <a:latin typeface="Lucida Fax" panose="02060602050505020204" pitchFamily="18" charset="0"/>
            </a:endParaRPr>
          </a:p>
        </p:txBody>
      </p:sp>
    </p:spTree>
    <p:extLst>
      <p:ext uri="{BB962C8B-B14F-4D97-AF65-F5344CB8AC3E}">
        <p14:creationId xmlns:p14="http://schemas.microsoft.com/office/powerpoint/2010/main" val="2623681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214493" y="-87091"/>
                <a:ext cx="11977511" cy="6279732"/>
              </a:xfrm>
              <a:prstGeom prst="rect">
                <a:avLst/>
              </a:prstGeom>
              <a:noFill/>
            </p:spPr>
            <p:txBody>
              <a:bodyPr wrap="square">
                <a:spAutoFit/>
              </a:bodyPr>
              <a:lstStyle/>
              <a:p>
                <a:pPr algn="ctr">
                  <a:lnSpc>
                    <a:spcPct val="120000"/>
                  </a:lnSpc>
                  <a:spcBef>
                    <a:spcPct val="0"/>
                  </a:spcBef>
                </a:pPr>
                <a:endParaRPr lang="es-EC" sz="2000" dirty="0">
                  <a:latin typeface="Lucida Fax" panose="02060602050505020204" pitchFamily="18" charset="0"/>
                  <a:cs typeface="Arial" panose="020B0604020202020204" pitchFamily="34" charset="0"/>
                </a:endParaRPr>
              </a:p>
              <a:p>
                <a:pPr lvl="1" algn="ctr">
                  <a:lnSpc>
                    <a:spcPct val="120000"/>
                  </a:lnSpc>
                  <a:spcBef>
                    <a:spcPct val="0"/>
                  </a:spcBef>
                </a:pPr>
                <a:r>
                  <a:rPr lang="es-EC" sz="2400" dirty="0">
                    <a:latin typeface="Lucida Fax" panose="02060602050505020204" pitchFamily="18" charset="0"/>
                    <a:cs typeface="Arial" panose="020B0604020202020204" pitchFamily="34" charset="0"/>
                  </a:rPr>
                  <a:t>6.1</a:t>
                </a:r>
                <a:r>
                  <a:rPr lang="es-EC" sz="2400" b="1" dirty="0">
                    <a:latin typeface="Lucida Fax" panose="02060602050505020204" pitchFamily="18" charset="0"/>
                    <a:cs typeface="Arial" panose="020B0604020202020204" pitchFamily="34" charset="0"/>
                  </a:rPr>
                  <a:t> </a:t>
                </a:r>
                <a:r>
                  <a:rPr lang="es-PE" sz="2400" dirty="0">
                    <a:latin typeface="Lucida Fax" panose="02060602050505020204" pitchFamily="18" charset="0"/>
                  </a:rPr>
                  <a:t>Calibración y Aplicación del Modelo SIR Explìcito con Reales del Covid-19 </a:t>
                </a:r>
              </a:p>
              <a:p>
                <a:pPr>
                  <a:lnSpc>
                    <a:spcPct val="150000"/>
                  </a:lnSpc>
                  <a:spcBef>
                    <a:spcPct val="0"/>
                  </a:spcBef>
                </a:pPr>
                <a:r>
                  <a:rPr lang="es-PE" sz="2000" kern="0" dirty="0">
                    <a:effectLst>
                      <a:glow>
                        <a:srgbClr val="000000"/>
                      </a:glow>
                      <a:outerShdw sx="0" sy="0">
                        <a:srgbClr val="000000"/>
                      </a:outerShdw>
                      <a:reflection stA="0" endPos="0" fadeDir="0" sx="0" sy="0"/>
                    </a:effectLst>
                    <a:latin typeface="Lucida Fax" panose="02060602050505020204" pitchFamily="18" charset="0"/>
                    <a:ea typeface="Times New Roman" panose="02020603050405020304" pitchFamily="18" charset="0"/>
                    <a:cs typeface="Times New Roman" panose="02020603050405020304" pitchFamily="18" charset="0"/>
                  </a:rPr>
                  <a:t>Epidemia Covid-19 Colombia</a:t>
                </a:r>
              </a:p>
              <a:p>
                <a:pPr>
                  <a:lnSpc>
                    <a:spcPct val="150000"/>
                  </a:lnSpc>
                  <a:spcBef>
                    <a:spcPct val="0"/>
                  </a:spcBef>
                </a:pPr>
                <a:r>
                  <a:rPr lang="es-PE" dirty="0">
                    <a:latin typeface="Lucida Fax" panose="02060602050505020204" pitchFamily="18" charset="0"/>
                    <a:ea typeface="Calibri" panose="020F0502020204030204" pitchFamily="34" charset="0"/>
                    <a:cs typeface="Times New Roman" panose="02020603050405020304" pitchFamily="18" charset="0"/>
                  </a:rPr>
                  <a:t>Según Rosselli [42] la epidemia de covid-19 en Colombia oficialmente, se inició el viernes 6 de marzo 2020 cuando se confirmó el primer caso, hasta el 19 de mayo 2022 Colombia registra, más de 6099111 contagios y 139833 muertes 	relacionadas al SARS- CoV-2.En su investigación Caicedo </a:t>
                </a:r>
                <a:r>
                  <a:rPr lang="es-PE" i="1" dirty="0">
                    <a:latin typeface="Lucida Fax" panose="02060602050505020204" pitchFamily="18" charset="0"/>
                    <a:ea typeface="Calibri" panose="020F0502020204030204" pitchFamily="34" charset="0"/>
                    <a:cs typeface="Times New Roman" panose="02020603050405020304" pitchFamily="18" charset="0"/>
                  </a:rPr>
                  <a:t>et al</a:t>
                </a:r>
                <a:r>
                  <a:rPr lang="es-PE" dirty="0">
                    <a:latin typeface="Lucida Fax" panose="02060602050505020204" pitchFamily="18" charset="0"/>
                    <a:ea typeface="Calibri" panose="020F0502020204030204" pitchFamily="34" charset="0"/>
                    <a:cs typeface="Times New Roman" panose="02020603050405020304" pitchFamily="18" charset="0"/>
                  </a:rPr>
                  <a:t>. [43] establece en las primeras dos semanas, el número reproductivo básico </a:t>
                </a:r>
                <a14:m>
                  <m:oMath xmlns:m="http://schemas.openxmlformats.org/officeDocument/2006/math">
                    <m:r>
                      <a:rPr lang="es-PE" i="1">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PE" i="1">
                            <a:latin typeface="Cambria Math" panose="02040503050406030204" pitchFamily="18" charset="0"/>
                            <a:ea typeface="Calibri" panose="020F0502020204030204" pitchFamily="34" charset="0"/>
                            <a:cs typeface="Times New Roman" panose="02020603050405020304" pitchFamily="18" charset="0"/>
                          </a:rPr>
                          <m:t>𝑅</m:t>
                        </m:r>
                      </m:e>
                      <m:sub>
                        <m:r>
                          <a:rPr lang="es-PE" i="1">
                            <a:latin typeface="Cambria Math" panose="02040503050406030204" pitchFamily="18" charset="0"/>
                            <a:ea typeface="Calibri" panose="020F0502020204030204" pitchFamily="34" charset="0"/>
                            <a:cs typeface="Times New Roman" panose="02020603050405020304" pitchFamily="18" charset="0"/>
                          </a:rPr>
                          <m:t>0</m:t>
                        </m:r>
                      </m:sub>
                    </m:sSub>
                    <m:r>
                      <a:rPr lang="es-PE" i="1">
                        <a:latin typeface="Cambria Math" panose="02040503050406030204" pitchFamily="18" charset="0"/>
                        <a:ea typeface="Calibri" panose="020F0502020204030204" pitchFamily="34" charset="0"/>
                        <a:cs typeface="Times New Roman" panose="02020603050405020304" pitchFamily="18" charset="0"/>
                      </a:rPr>
                      <m:t>)</m:t>
                    </m:r>
                  </m:oMath>
                </a14:m>
                <a:r>
                  <a:rPr lang="es-PE" dirty="0">
                    <a:latin typeface="Lucida Fax" panose="02060602050505020204" pitchFamily="18" charset="0"/>
                    <a:ea typeface="Calibri" panose="020F0502020204030204" pitchFamily="34" charset="0"/>
                    <a:cs typeface="Times New Roman" panose="02020603050405020304" pitchFamily="18" charset="0"/>
                  </a:rPr>
                  <a:t> se estimó en 2,28</a:t>
                </a:r>
                <a:endParaRPr lang="es-EC"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spcBef>
                    <a:spcPct val="0"/>
                  </a:spcBef>
                </a:pPr>
                <a:endParaRPr lang="es-PE" dirty="0">
                  <a:latin typeface="Times New Roman" panose="02020603050405020304" pitchFamily="18" charset="0"/>
                  <a:ea typeface="Calibri" panose="020F0502020204030204" pitchFamily="34" charset="0"/>
                </a:endParaRPr>
              </a:p>
              <a:p>
                <a:pPr>
                  <a:lnSpc>
                    <a:spcPct val="120000"/>
                  </a:lnSpc>
                  <a:spcBef>
                    <a:spcPct val="0"/>
                  </a:spcBef>
                </a:pPr>
                <a:r>
                  <a:rPr lang="es-PE" sz="2000" kern="0" dirty="0">
                    <a:effectLst>
                      <a:glow>
                        <a:srgbClr val="000000"/>
                      </a:glow>
                      <a:outerShdw sx="0" sy="0">
                        <a:srgbClr val="000000"/>
                      </a:outerShdw>
                      <a:reflection stA="0" endPos="0" fadeDir="0" sx="0" sy="0"/>
                    </a:effectLst>
                    <a:latin typeface="Lucida Fax" panose="02060602050505020204" pitchFamily="18" charset="0"/>
                    <a:cs typeface="Times New Roman" panose="02020603050405020304" pitchFamily="18" charset="0"/>
                  </a:rPr>
                  <a:t>Validación del modelo</a:t>
                </a:r>
                <a:endParaRPr lang="es-EC" sz="2000" kern="0" dirty="0">
                  <a:effectLst>
                    <a:glow>
                      <a:srgbClr val="000000"/>
                    </a:glow>
                    <a:outerShdw sx="0" sy="0">
                      <a:srgbClr val="000000"/>
                    </a:outerShdw>
                    <a:reflection stA="0" endPos="0" fadeDir="0" sx="0" sy="0"/>
                  </a:effectLst>
                  <a:latin typeface="Lucida Fax" panose="02060602050505020204" pitchFamily="18" charset="0"/>
                  <a:cs typeface="Times New Roman" panose="02020603050405020304" pitchFamily="18" charset="0"/>
                </a:endParaRPr>
              </a:p>
              <a:p>
                <a:pPr>
                  <a:lnSpc>
                    <a:spcPct val="150000"/>
                  </a:lnSpc>
                </a:pPr>
                <a:r>
                  <a:rPr lang="es-PE" dirty="0">
                    <a:latin typeface="Lucida Fax" panose="02060602050505020204" pitchFamily="18" charset="0"/>
                    <a:ea typeface="Calibri" panose="020F0502020204030204" pitchFamily="34" charset="0"/>
                    <a:cs typeface="Times New Roman" panose="02020603050405020304" pitchFamily="18" charset="0"/>
                  </a:rPr>
                  <a:t>Antes de calibrar el modelo, en primer lugar, ejecutamos el programa en Matlab sin ningún ajuste para los siguientes 	parámetros, para un intervalo de tiempo de 180 días, </a:t>
                </a:r>
                <a14:m>
                  <m:oMath xmlns:m="http://schemas.openxmlformats.org/officeDocument/2006/math">
                    <m:r>
                      <a:rPr lang="es-PE">
                        <a:latin typeface="Cambria Math" panose="02040503050406030204" pitchFamily="18" charset="0"/>
                        <a:ea typeface="Calibri" panose="020F0502020204030204" pitchFamily="34" charset="0"/>
                        <a:cs typeface="Times New Roman" panose="02020603050405020304" pitchFamily="18" charset="0"/>
                      </a:rPr>
                      <m:t>𝑁</m:t>
                    </m:r>
                    <m:r>
                      <a:rPr lang="es-PE">
                        <a:latin typeface="Cambria Math" panose="02040503050406030204" pitchFamily="18" charset="0"/>
                        <a:ea typeface="Calibri" panose="020F0502020204030204" pitchFamily="34" charset="0"/>
                        <a:cs typeface="Times New Roman" panose="02020603050405020304" pitchFamily="18" charset="0"/>
                      </a:rPr>
                      <m:t> = 805000</m:t>
                    </m:r>
                  </m:oMath>
                </a14:m>
                <a:r>
                  <a:rPr lang="es-PE"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PE">
                        <a:latin typeface="Cambria Math" panose="02040503050406030204" pitchFamily="18" charset="0"/>
                        <a:ea typeface="Calibri" panose="020F0502020204030204" pitchFamily="34" charset="0"/>
                        <a:cs typeface="Times New Roman" panose="02020603050405020304" pitchFamily="18" charset="0"/>
                      </a:rPr>
                      <m:t>𝐼𝑜</m:t>
                    </m:r>
                    <m:r>
                      <a:rPr lang="es-PE">
                        <a:latin typeface="Cambria Math" panose="02040503050406030204" pitchFamily="18" charset="0"/>
                        <a:ea typeface="Calibri" panose="020F0502020204030204" pitchFamily="34" charset="0"/>
                        <a:cs typeface="Times New Roman" panose="02020603050405020304" pitchFamily="18" charset="0"/>
                      </a:rPr>
                      <m:t> = 35</m:t>
                    </m:r>
                  </m:oMath>
                </a14:m>
                <a:r>
                  <a:rPr lang="es-PE" dirty="0">
                    <a:latin typeface="Lucida Fax" panose="02060602050505020204" pitchFamily="18" charset="0"/>
                    <a:ea typeface="Calibri" panose="020F0502020204030204" pitchFamily="34" charset="0"/>
                    <a:cs typeface="Times New Roman" panose="02020603050405020304" pitchFamily="18" charset="0"/>
                  </a:rPr>
                  <a:t>, </a:t>
                </a:r>
                <a:endParaRPr lang="es-ES"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s-PE">
                        <a:latin typeface="Cambria Math" panose="02040503050406030204" pitchFamily="18" charset="0"/>
                        <a:ea typeface="Calibri" panose="020F0502020204030204" pitchFamily="34" charset="0"/>
                        <a:cs typeface="Times New Roman" panose="02020603050405020304" pitchFamily="18" charset="0"/>
                      </a:rPr>
                      <m:t>𝑆𝑜</m:t>
                    </m:r>
                    <m:r>
                      <a:rPr lang="es-PE">
                        <a:latin typeface="Cambria Math" panose="02040503050406030204" pitchFamily="18" charset="0"/>
                        <a:ea typeface="Calibri" panose="020F0502020204030204" pitchFamily="34" charset="0"/>
                        <a:cs typeface="Times New Roman" panose="02020603050405020304" pitchFamily="18" charset="0"/>
                      </a:rPr>
                      <m:t>=804965</m:t>
                    </m:r>
                  </m:oMath>
                </a14:m>
                <a:r>
                  <a:rPr lang="es-PE"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PE">
                        <a:latin typeface="Cambria Math" panose="02040503050406030204" pitchFamily="18" charset="0"/>
                        <a:ea typeface="Calibri" panose="020F0502020204030204" pitchFamily="34" charset="0"/>
                        <a:cs typeface="Times New Roman" panose="02020603050405020304" pitchFamily="18" charset="0"/>
                      </a:rPr>
                      <m:t>𝑅𝑜</m:t>
                    </m:r>
                    <m:r>
                      <a:rPr lang="es-PE">
                        <a:latin typeface="Cambria Math" panose="02040503050406030204" pitchFamily="18" charset="0"/>
                        <a:ea typeface="Calibri" panose="020F0502020204030204" pitchFamily="34" charset="0"/>
                        <a:cs typeface="Times New Roman" panose="02020603050405020304" pitchFamily="18" charset="0"/>
                      </a:rPr>
                      <m:t>=0</m:t>
                    </m:r>
                  </m:oMath>
                </a14:m>
                <a:r>
                  <a:rPr lang="es-PE"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l-GR">
                        <a:latin typeface="Cambria Math" panose="02040503050406030204" pitchFamily="18" charset="0"/>
                        <a:ea typeface="Calibri" panose="020F0502020204030204" pitchFamily="34" charset="0"/>
                        <a:cs typeface="Times New Roman" panose="02020603050405020304" pitchFamily="18" charset="0"/>
                      </a:rPr>
                      <m:t>𝛽</m:t>
                    </m:r>
                    <m:r>
                      <a:rPr lang="es-PE">
                        <a:latin typeface="Cambria Math" panose="02040503050406030204" pitchFamily="18" charset="0"/>
                        <a:ea typeface="Calibri" panose="020F0502020204030204" pitchFamily="34" charset="0"/>
                        <a:cs typeface="Times New Roman" panose="02020603050405020304" pitchFamily="18" charset="0"/>
                      </a:rPr>
                      <m:t>=1/6</m:t>
                    </m:r>
                  </m:oMath>
                </a14:m>
                <a:r>
                  <a:rPr lang="es-PE" dirty="0">
                    <a:latin typeface="Lucida Fax" panose="02060602050505020204" pitchFamily="18" charset="0"/>
                    <a:ea typeface="Calibri" panose="020F0502020204030204" pitchFamily="34" charset="0"/>
                    <a:cs typeface="Times New Roman" panose="02020603050405020304" pitchFamily="18" charset="0"/>
                  </a:rPr>
                  <a:t> y </a:t>
                </a:r>
                <a14:m>
                  <m:oMath xmlns:m="http://schemas.openxmlformats.org/officeDocument/2006/math">
                    <m:r>
                      <a:rPr lang="el-GR">
                        <a:latin typeface="Cambria Math" panose="02040503050406030204" pitchFamily="18" charset="0"/>
                        <a:ea typeface="Calibri" panose="020F0502020204030204" pitchFamily="34" charset="0"/>
                        <a:cs typeface="Times New Roman" panose="02020603050405020304" pitchFamily="18" charset="0"/>
                      </a:rPr>
                      <m:t>𝛾</m:t>
                    </m:r>
                    <m:r>
                      <a:rPr lang="es-PE">
                        <a:latin typeface="Cambria Math" panose="02040503050406030204" pitchFamily="18" charset="0"/>
                        <a:ea typeface="Calibri" panose="020F0502020204030204" pitchFamily="34" charset="0"/>
                        <a:cs typeface="Times New Roman" panose="02020603050405020304" pitchFamily="18" charset="0"/>
                      </a:rPr>
                      <m:t>= 1/30</m:t>
                    </m:r>
                  </m:oMath>
                </a14:m>
                <a:r>
                  <a:rPr lang="es-PE"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l-GR">
                        <a:latin typeface="Cambria Math" panose="02040503050406030204" pitchFamily="18" charset="0"/>
                        <a:ea typeface="Calibri" panose="020F0502020204030204" pitchFamily="34" charset="0"/>
                        <a:cs typeface="Times New Roman" panose="02020603050405020304" pitchFamily="18" charset="0"/>
                      </a:rPr>
                      <m:t>𝜇</m:t>
                    </m:r>
                    <m:r>
                      <a:rPr lang="es-PE">
                        <a:latin typeface="Cambria Math" panose="02040503050406030204" pitchFamily="18" charset="0"/>
                        <a:ea typeface="Calibri" panose="020F0502020204030204" pitchFamily="34" charset="0"/>
                        <a:cs typeface="Times New Roman" panose="02020603050405020304" pitchFamily="18" charset="0"/>
                      </a:rPr>
                      <m:t> =0</m:t>
                    </m:r>
                  </m:oMath>
                </a14:m>
                <a:r>
                  <a:rPr lang="es-EC" dirty="0">
                    <a:latin typeface="Lucida Fax" panose="02060602050505020204" pitchFamily="18" charset="0"/>
                    <a:ea typeface="Calibri" panose="020F0502020204030204" pitchFamily="34" charset="0"/>
                    <a:cs typeface="Times New Roman" panose="02020603050405020304" pitchFamily="18" charset="0"/>
                  </a:rPr>
                  <a:t>. Una vez validado el modelo matemático procedemos a calibrar el mismo con la información obtenida 	de la base de datos del Covid-19 de la Universidad Johns Hopkins [1]</a:t>
                </a: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214493" y="-87091"/>
                <a:ext cx="11977511" cy="6279732"/>
              </a:xfrm>
              <a:prstGeom prst="rect">
                <a:avLst/>
              </a:prstGeom>
              <a:blipFill>
                <a:blip r:embed="rId2"/>
                <a:stretch>
                  <a:fillRect l="-509" r="-967" b="-583"/>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E6248DC8-EF99-423F-862B-8223CF719D4D}"/>
              </a:ext>
            </a:extLst>
          </p:cNvPr>
          <p:cNvSpPr>
            <a:spLocks noGrp="1"/>
          </p:cNvSpPr>
          <p:nvPr>
            <p:ph type="sldNum" sz="quarter" idx="12"/>
          </p:nvPr>
        </p:nvSpPr>
        <p:spPr/>
        <p:txBody>
          <a:bodyPr/>
          <a:lstStyle/>
          <a:p>
            <a:fld id="{B072B434-88E2-4898-9587-F071503C6A79}" type="slidenum">
              <a:rPr lang="es-EC" smtClean="0"/>
              <a:t>27</a:t>
            </a:fld>
            <a:endParaRPr lang="es-EC"/>
          </a:p>
        </p:txBody>
      </p:sp>
    </p:spTree>
    <p:extLst>
      <p:ext uri="{BB962C8B-B14F-4D97-AF65-F5344CB8AC3E}">
        <p14:creationId xmlns:p14="http://schemas.microsoft.com/office/powerpoint/2010/main" val="3720297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BBF5527-ADD8-460A-A2C6-1E41E3FE1DE4}"/>
              </a:ext>
            </a:extLst>
          </p:cNvPr>
          <p:cNvSpPr>
            <a:spLocks noGrp="1"/>
          </p:cNvSpPr>
          <p:nvPr>
            <p:ph type="sldNum" sz="quarter" idx="12"/>
          </p:nvPr>
        </p:nvSpPr>
        <p:spPr/>
        <p:txBody>
          <a:bodyPr/>
          <a:lstStyle/>
          <a:p>
            <a:fld id="{B072B434-88E2-4898-9587-F071503C6A79}" type="slidenum">
              <a:rPr lang="es-EC" smtClean="0"/>
              <a:t>28</a:t>
            </a:fld>
            <a:endParaRPr lang="es-EC"/>
          </a:p>
        </p:txBody>
      </p:sp>
      <p:sp>
        <p:nvSpPr>
          <p:cNvPr id="4" name="CuadroTexto 3">
            <a:extLst>
              <a:ext uri="{FF2B5EF4-FFF2-40B4-BE49-F238E27FC236}">
                <a16:creationId xmlns:a16="http://schemas.microsoft.com/office/drawing/2014/main" id="{5ED829C6-AC8E-4CDD-957C-374E73FCDF1C}"/>
              </a:ext>
            </a:extLst>
          </p:cNvPr>
          <p:cNvSpPr txBox="1"/>
          <p:nvPr/>
        </p:nvSpPr>
        <p:spPr>
          <a:xfrm>
            <a:off x="531814" y="139350"/>
            <a:ext cx="11128371" cy="830997"/>
          </a:xfrm>
          <a:prstGeom prst="rect">
            <a:avLst/>
          </a:prstGeom>
          <a:noFill/>
        </p:spPr>
        <p:txBody>
          <a:bodyPr wrap="square">
            <a:spAutoFit/>
          </a:bodyPr>
          <a:lstStyle/>
          <a:p>
            <a:pPr algn="ctr"/>
            <a:r>
              <a:rPr lang="es-PE" sz="2400" dirty="0">
                <a:latin typeface="Lucida Fax" panose="02060602050505020204" pitchFamily="18" charset="0"/>
              </a:rPr>
              <a:t>6.1 Calibración y Aplicación del Modelo SIR Explìcito con Datos Reales del Covid-19 </a:t>
            </a:r>
            <a:endParaRPr lang="es-EC" sz="2400" dirty="0"/>
          </a:p>
        </p:txBody>
      </p:sp>
      <p:pic>
        <p:nvPicPr>
          <p:cNvPr id="5" name="Imagen 4">
            <a:extLst>
              <a:ext uri="{FF2B5EF4-FFF2-40B4-BE49-F238E27FC236}">
                <a16:creationId xmlns:a16="http://schemas.microsoft.com/office/drawing/2014/main" id="{57A460E0-9BC7-4EF5-8BDD-77B948233F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5125" y="2632323"/>
            <a:ext cx="5040000" cy="3600000"/>
          </a:xfrm>
          <a:prstGeom prst="rect">
            <a:avLst/>
          </a:prstGeom>
          <a:noFill/>
          <a:ln>
            <a:noFill/>
          </a:ln>
        </p:spPr>
      </p:pic>
      <p:sp>
        <p:nvSpPr>
          <p:cNvPr id="11" name="CuadroTexto 10">
            <a:extLst>
              <a:ext uri="{FF2B5EF4-FFF2-40B4-BE49-F238E27FC236}">
                <a16:creationId xmlns:a16="http://schemas.microsoft.com/office/drawing/2014/main" id="{2175888D-D079-4A10-82BE-516774DE9F35}"/>
              </a:ext>
            </a:extLst>
          </p:cNvPr>
          <p:cNvSpPr txBox="1"/>
          <p:nvPr/>
        </p:nvSpPr>
        <p:spPr>
          <a:xfrm>
            <a:off x="6674556" y="1262726"/>
            <a:ext cx="4594757" cy="1077218"/>
          </a:xfrm>
          <a:prstGeom prst="rect">
            <a:avLst/>
          </a:prstGeom>
          <a:noFill/>
        </p:spPr>
        <p:txBody>
          <a:bodyPr wrap="square">
            <a:spAutoFit/>
          </a:bodyPr>
          <a:lstStyle/>
          <a:p>
            <a:r>
              <a:rPr lang="es-PE" sz="1600" i="1" dirty="0">
                <a:latin typeface="Lucida Fax" panose="02060602050505020204" pitchFamily="18" charset="0"/>
                <a:ea typeface="Calibri" panose="020F0502020204030204" pitchFamily="34" charset="0"/>
                <a:cs typeface="Times New Roman" panose="02020603050405020304" pitchFamily="18" charset="0"/>
              </a:rPr>
              <a:t>Solución de la evolución del modelo SIR explícito de México sin ajustes o calibración versus los datos reales de los individuos infectados representados por (*)</a:t>
            </a:r>
            <a:endParaRPr lang="es-EC" sz="1600" i="1" dirty="0">
              <a:latin typeface="Lucida Fax" panose="02060602050505020204" pitchFamily="18"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F6DCED59-BCBB-4D23-8248-456F40203435}"/>
              </a:ext>
            </a:extLst>
          </p:cNvPr>
          <p:cNvSpPr txBox="1"/>
          <p:nvPr/>
        </p:nvSpPr>
        <p:spPr>
          <a:xfrm>
            <a:off x="922687" y="1372543"/>
            <a:ext cx="4822438" cy="1077218"/>
          </a:xfrm>
          <a:prstGeom prst="rect">
            <a:avLst/>
          </a:prstGeom>
          <a:noFill/>
        </p:spPr>
        <p:txBody>
          <a:bodyPr wrap="square">
            <a:spAutoFit/>
          </a:bodyPr>
          <a:lstStyle/>
          <a:p>
            <a:r>
              <a:rPr lang="es-PE" sz="1600" dirty="0">
                <a:latin typeface="Lucida Fax" panose="02060602050505020204" pitchFamily="18" charset="0"/>
                <a:ea typeface="Calibri" panose="020F0502020204030204" pitchFamily="34" charset="0"/>
              </a:rPr>
              <a:t>Solución conjunta del modelo SIR Covid-19, solución Numérica, S(t), I((t), R(t), Solución paramétrica, S(u), I((u), R(u), y solución explicita, S(e), I((e), R(e)</a:t>
            </a:r>
            <a:endParaRPr lang="es-EC" sz="1600" dirty="0">
              <a:latin typeface="Lucida Fax" panose="02060602050505020204" pitchFamily="18" charset="0"/>
            </a:endParaRPr>
          </a:p>
        </p:txBody>
      </p:sp>
      <p:pic>
        <p:nvPicPr>
          <p:cNvPr id="8" name="Imagen 7">
            <a:extLst>
              <a:ext uri="{FF2B5EF4-FFF2-40B4-BE49-F238E27FC236}">
                <a16:creationId xmlns:a16="http://schemas.microsoft.com/office/drawing/2014/main" id="{2F79EEF5-E507-4450-B89E-A0CD999E1A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46877" y="2632323"/>
            <a:ext cx="5040000" cy="3600000"/>
          </a:xfrm>
          <a:prstGeom prst="rect">
            <a:avLst/>
          </a:prstGeom>
          <a:noFill/>
          <a:ln>
            <a:noFill/>
          </a:ln>
        </p:spPr>
      </p:pic>
    </p:spTree>
    <p:extLst>
      <p:ext uri="{BB962C8B-B14F-4D97-AF65-F5344CB8AC3E}">
        <p14:creationId xmlns:p14="http://schemas.microsoft.com/office/powerpoint/2010/main" val="3348019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BBF5527-ADD8-460A-A2C6-1E41E3FE1DE4}"/>
              </a:ext>
            </a:extLst>
          </p:cNvPr>
          <p:cNvSpPr>
            <a:spLocks noGrp="1"/>
          </p:cNvSpPr>
          <p:nvPr>
            <p:ph type="sldNum" sz="quarter" idx="12"/>
          </p:nvPr>
        </p:nvSpPr>
        <p:spPr/>
        <p:txBody>
          <a:bodyPr/>
          <a:lstStyle/>
          <a:p>
            <a:fld id="{B072B434-88E2-4898-9587-F071503C6A79}" type="slidenum">
              <a:rPr lang="es-EC" smtClean="0"/>
              <a:t>29</a:t>
            </a:fld>
            <a:endParaRPr lang="es-EC"/>
          </a:p>
        </p:txBody>
      </p:sp>
      <p:sp>
        <p:nvSpPr>
          <p:cNvPr id="4" name="CuadroTexto 3">
            <a:extLst>
              <a:ext uri="{FF2B5EF4-FFF2-40B4-BE49-F238E27FC236}">
                <a16:creationId xmlns:a16="http://schemas.microsoft.com/office/drawing/2014/main" id="{5ED829C6-AC8E-4CDD-957C-374E73FCDF1C}"/>
              </a:ext>
            </a:extLst>
          </p:cNvPr>
          <p:cNvSpPr txBox="1"/>
          <p:nvPr/>
        </p:nvSpPr>
        <p:spPr>
          <a:xfrm>
            <a:off x="531814" y="139351"/>
            <a:ext cx="11231207" cy="830997"/>
          </a:xfrm>
          <a:prstGeom prst="rect">
            <a:avLst/>
          </a:prstGeom>
          <a:noFill/>
        </p:spPr>
        <p:txBody>
          <a:bodyPr wrap="square">
            <a:spAutoFit/>
          </a:bodyPr>
          <a:lstStyle/>
          <a:p>
            <a:pPr algn="ctr"/>
            <a:r>
              <a:rPr lang="es-PE" sz="2400" dirty="0">
                <a:latin typeface="Lucida Fax" panose="02060602050505020204" pitchFamily="18" charset="0"/>
              </a:rPr>
              <a:t>6.1 Calibración y Aplicación del Modelo SIR Explìcito con Datos Reales del Covid-19 </a:t>
            </a:r>
          </a:p>
        </p:txBody>
      </p:sp>
      <p:sp>
        <p:nvSpPr>
          <p:cNvPr id="10" name="CuadroTexto 9">
            <a:extLst>
              <a:ext uri="{FF2B5EF4-FFF2-40B4-BE49-F238E27FC236}">
                <a16:creationId xmlns:a16="http://schemas.microsoft.com/office/drawing/2014/main" id="{4B6E89F4-DE0D-41D3-9027-F88C19B71B40}"/>
              </a:ext>
            </a:extLst>
          </p:cNvPr>
          <p:cNvSpPr txBox="1"/>
          <p:nvPr/>
        </p:nvSpPr>
        <p:spPr>
          <a:xfrm>
            <a:off x="247816" y="1291128"/>
            <a:ext cx="3894232" cy="1569660"/>
          </a:xfrm>
          <a:prstGeom prst="rect">
            <a:avLst/>
          </a:prstGeom>
          <a:noFill/>
        </p:spPr>
        <p:txBody>
          <a:bodyPr wrap="square">
            <a:spAutoFit/>
          </a:bodyPr>
          <a:lstStyle/>
          <a:p>
            <a:r>
              <a:rPr lang="es-PE" sz="1600" dirty="0">
                <a:latin typeface="Lucida Fax" panose="02060602050505020204" pitchFamily="18" charset="0"/>
              </a:rPr>
              <a:t>Gráfico de Infectados de Colombia según el modelo SIR explìcito representado por la línea roja versus los datos reales de infectados representados por círculos azules</a:t>
            </a:r>
            <a:endParaRPr lang="es-EC" sz="1600" dirty="0">
              <a:latin typeface="Lucida Fax" panose="02060602050505020204" pitchFamily="18" charset="0"/>
            </a:endParaRPr>
          </a:p>
        </p:txBody>
      </p:sp>
      <p:sp>
        <p:nvSpPr>
          <p:cNvPr id="12" name="CuadroTexto 11">
            <a:extLst>
              <a:ext uri="{FF2B5EF4-FFF2-40B4-BE49-F238E27FC236}">
                <a16:creationId xmlns:a16="http://schemas.microsoft.com/office/drawing/2014/main" id="{2C02E990-E63B-4D6D-A42C-07E28CCAB8CD}"/>
              </a:ext>
            </a:extLst>
          </p:cNvPr>
          <p:cNvSpPr txBox="1"/>
          <p:nvPr/>
        </p:nvSpPr>
        <p:spPr>
          <a:xfrm>
            <a:off x="4247212" y="1308439"/>
            <a:ext cx="3894231" cy="1323439"/>
          </a:xfrm>
          <a:prstGeom prst="rect">
            <a:avLst/>
          </a:prstGeom>
          <a:noFill/>
        </p:spPr>
        <p:txBody>
          <a:bodyPr wrap="square">
            <a:spAutoFit/>
          </a:bodyPr>
          <a:lstStyle/>
          <a:p>
            <a:r>
              <a:rPr lang="es-PE" sz="1600" dirty="0">
                <a:latin typeface="Lucida Fax" panose="02060602050505020204" pitchFamily="18" charset="0"/>
              </a:rPr>
              <a:t>Gráfico de Retirados para Colombia según el modelo SIR explìcito representado por la línea roja versus los datos reales de retirados representados por círculos azules</a:t>
            </a:r>
            <a:endParaRPr lang="es-EC" sz="1600" dirty="0">
              <a:latin typeface="Lucida Fax" panose="02060602050505020204" pitchFamily="18" charset="0"/>
            </a:endParaRPr>
          </a:p>
        </p:txBody>
      </p:sp>
      <p:sp>
        <p:nvSpPr>
          <p:cNvPr id="14" name="CuadroTexto 13">
            <a:extLst>
              <a:ext uri="{FF2B5EF4-FFF2-40B4-BE49-F238E27FC236}">
                <a16:creationId xmlns:a16="http://schemas.microsoft.com/office/drawing/2014/main" id="{9C26BD3A-83B0-4090-96C8-0F4F46D7AE85}"/>
              </a:ext>
            </a:extLst>
          </p:cNvPr>
          <p:cNvSpPr txBox="1"/>
          <p:nvPr/>
        </p:nvSpPr>
        <p:spPr>
          <a:xfrm>
            <a:off x="8246607" y="1291128"/>
            <a:ext cx="4072182" cy="1323439"/>
          </a:xfrm>
          <a:prstGeom prst="rect">
            <a:avLst/>
          </a:prstGeom>
          <a:noFill/>
        </p:spPr>
        <p:txBody>
          <a:bodyPr wrap="square">
            <a:spAutoFit/>
          </a:bodyPr>
          <a:lstStyle/>
          <a:p>
            <a:r>
              <a:rPr lang="es-PE" sz="1600" dirty="0">
                <a:latin typeface="Lucida Fax" panose="02060602050505020204" pitchFamily="18" charset="0"/>
              </a:rPr>
              <a:t>Gráfico de Confirmados de Colombia según el modelo explìcito representado por la línea roja versus los datos reales de confirmados representados por círculos azules</a:t>
            </a:r>
            <a:endParaRPr lang="es-EC" sz="1600" dirty="0">
              <a:latin typeface="Lucida Fax" panose="02060602050505020204" pitchFamily="18" charset="0"/>
            </a:endParaRPr>
          </a:p>
        </p:txBody>
      </p:sp>
      <p:pic>
        <p:nvPicPr>
          <p:cNvPr id="11" name="Imagen 10">
            <a:extLst>
              <a:ext uri="{FF2B5EF4-FFF2-40B4-BE49-F238E27FC236}">
                <a16:creationId xmlns:a16="http://schemas.microsoft.com/office/drawing/2014/main" id="{0D296F0B-C36C-42FE-B4B9-6F52198BE2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999015"/>
            <a:ext cx="4320000" cy="3240000"/>
          </a:xfrm>
          <a:prstGeom prst="rect">
            <a:avLst/>
          </a:prstGeom>
          <a:noFill/>
          <a:ln>
            <a:noFill/>
          </a:ln>
        </p:spPr>
      </p:pic>
      <p:pic>
        <p:nvPicPr>
          <p:cNvPr id="13" name="Imagen 12">
            <a:extLst>
              <a:ext uri="{FF2B5EF4-FFF2-40B4-BE49-F238E27FC236}">
                <a16:creationId xmlns:a16="http://schemas.microsoft.com/office/drawing/2014/main" id="{1AFBE8EA-B1A6-408C-8034-8B706C9492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42048" y="2999011"/>
            <a:ext cx="4320000" cy="3240000"/>
          </a:xfrm>
          <a:prstGeom prst="rect">
            <a:avLst/>
          </a:prstGeom>
          <a:noFill/>
          <a:ln>
            <a:noFill/>
          </a:ln>
        </p:spPr>
      </p:pic>
      <p:pic>
        <p:nvPicPr>
          <p:cNvPr id="15" name="Imagen 14">
            <a:extLst>
              <a:ext uri="{FF2B5EF4-FFF2-40B4-BE49-F238E27FC236}">
                <a16:creationId xmlns:a16="http://schemas.microsoft.com/office/drawing/2014/main" id="{310F1852-49D0-4348-B345-BFFB78EA18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67140" y="2999011"/>
            <a:ext cx="4320000" cy="3240000"/>
          </a:xfrm>
          <a:prstGeom prst="rect">
            <a:avLst/>
          </a:prstGeom>
          <a:noFill/>
          <a:ln>
            <a:noFill/>
          </a:ln>
        </p:spPr>
      </p:pic>
    </p:spTree>
    <p:extLst>
      <p:ext uri="{BB962C8B-B14F-4D97-AF65-F5344CB8AC3E}">
        <p14:creationId xmlns:p14="http://schemas.microsoft.com/office/powerpoint/2010/main" val="424204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417AF-FBBE-447E-B70D-24EF76A1386E}"/>
              </a:ext>
            </a:extLst>
          </p:cNvPr>
          <p:cNvSpPr>
            <a:spLocks noGrp="1"/>
          </p:cNvSpPr>
          <p:nvPr>
            <p:ph type="title"/>
          </p:nvPr>
        </p:nvSpPr>
        <p:spPr>
          <a:xfrm>
            <a:off x="1311579" y="157254"/>
            <a:ext cx="10118696" cy="630532"/>
          </a:xfrm>
        </p:spPr>
        <p:txBody>
          <a:bodyPr>
            <a:normAutofit/>
          </a:bodyPr>
          <a:lstStyle/>
          <a:p>
            <a:r>
              <a:rPr lang="es-ES" sz="3200" dirty="0">
                <a:solidFill>
                  <a:schemeClr val="tx1"/>
                </a:solidFill>
                <a:latin typeface="Lucida Fax" panose="02060602050505020204" pitchFamily="18" charset="0"/>
              </a:rPr>
              <a:t>Contenido</a:t>
            </a:r>
            <a:endParaRPr lang="es-EC" sz="3200" dirty="0">
              <a:solidFill>
                <a:schemeClr val="tx1"/>
              </a:solidFill>
              <a:latin typeface="Lucida Fax" panose="02060602050505020204" pitchFamily="18" charset="0"/>
            </a:endParaRPr>
          </a:p>
        </p:txBody>
      </p:sp>
      <p:sp>
        <p:nvSpPr>
          <p:cNvPr id="7" name="CuadroTexto 6">
            <a:extLst>
              <a:ext uri="{FF2B5EF4-FFF2-40B4-BE49-F238E27FC236}">
                <a16:creationId xmlns:a16="http://schemas.microsoft.com/office/drawing/2014/main" id="{7E1C59CA-0E10-43E3-B324-06360786C078}"/>
              </a:ext>
            </a:extLst>
          </p:cNvPr>
          <p:cNvSpPr txBox="1"/>
          <p:nvPr/>
        </p:nvSpPr>
        <p:spPr>
          <a:xfrm>
            <a:off x="1311580" y="1116023"/>
            <a:ext cx="10809797" cy="5693866"/>
          </a:xfrm>
          <a:prstGeom prst="rect">
            <a:avLst/>
          </a:prstGeom>
          <a:noFill/>
        </p:spPr>
        <p:txBody>
          <a:bodyPr wrap="square">
            <a:spAutoFit/>
          </a:bodyPr>
          <a:lstStyle/>
          <a:p>
            <a:pPr>
              <a:spcBef>
                <a:spcPct val="0"/>
              </a:spcBef>
            </a:pPr>
            <a:r>
              <a:rPr lang="es-EC" sz="2000" dirty="0">
                <a:latin typeface="Lucida Fax" panose="02060602050505020204" pitchFamily="18" charset="0"/>
                <a:cs typeface="Arial" panose="020B0604020202020204" pitchFamily="34" charset="0"/>
              </a:rPr>
              <a:t>5. Solución Analítica Paramétrica del Modelo SIR</a:t>
            </a:r>
          </a:p>
          <a:p>
            <a:pPr>
              <a:spcBef>
                <a:spcPct val="0"/>
              </a:spcBef>
            </a:pPr>
            <a:endParaRPr lang="es-EC" sz="2000" dirty="0">
              <a:latin typeface="Lucida Fax" panose="02060602050505020204" pitchFamily="18" charset="0"/>
              <a:cs typeface="Arial" panose="020B0604020202020204" pitchFamily="34" charset="0"/>
            </a:endParaRPr>
          </a:p>
          <a:p>
            <a:pPr>
              <a:spcBef>
                <a:spcPct val="0"/>
              </a:spcBef>
            </a:pPr>
            <a:r>
              <a:rPr lang="es-PE" sz="2000" dirty="0">
                <a:latin typeface="Lucida Fax" panose="02060602050505020204" pitchFamily="18" charset="0"/>
              </a:rPr>
              <a:t>6. Validación, Calibración y Aplicación solución explícita del Modelo SIR con</a:t>
            </a:r>
          </a:p>
          <a:p>
            <a:pPr>
              <a:spcBef>
                <a:spcPct val="0"/>
              </a:spcBef>
            </a:pPr>
            <a:r>
              <a:rPr lang="es-PE" sz="2000" dirty="0">
                <a:latin typeface="Lucida Fax" panose="02060602050505020204" pitchFamily="18" charset="0"/>
              </a:rPr>
              <a:t>        Datos Reales en Epidemias de Corta Duración </a:t>
            </a:r>
          </a:p>
          <a:p>
            <a:pPr lvl="1">
              <a:spcBef>
                <a:spcPct val="0"/>
              </a:spcBef>
            </a:pPr>
            <a:endParaRPr lang="es-PE" sz="2000" dirty="0">
              <a:latin typeface="Lucida Fax" panose="02060602050505020204" pitchFamily="18" charset="0"/>
              <a:cs typeface="Arial" panose="020B0604020202020204" pitchFamily="34" charset="0"/>
            </a:endParaRPr>
          </a:p>
          <a:p>
            <a:pPr>
              <a:spcBef>
                <a:spcPct val="0"/>
              </a:spcBef>
            </a:pPr>
            <a:r>
              <a:rPr lang="es-PE" sz="2000" dirty="0">
                <a:latin typeface="Lucida Fax" panose="02060602050505020204" pitchFamily="18" charset="0"/>
                <a:cs typeface="Arial" panose="020B0604020202020204" pitchFamily="34" charset="0"/>
              </a:rPr>
              <a:t>6.1. Calibración y Aplicación solución explícita del Modelo SIR con Datos Reales</a:t>
            </a:r>
          </a:p>
          <a:p>
            <a:pPr>
              <a:spcBef>
                <a:spcPct val="0"/>
              </a:spcBef>
            </a:pPr>
            <a:r>
              <a:rPr lang="es-PE" sz="2000" dirty="0">
                <a:latin typeface="Lucida Fax" panose="02060602050505020204" pitchFamily="18" charset="0"/>
                <a:cs typeface="Arial" panose="020B0604020202020204" pitchFamily="34" charset="0"/>
              </a:rPr>
              <a:t>       del Covid-19</a:t>
            </a:r>
          </a:p>
          <a:p>
            <a:pPr>
              <a:spcBef>
                <a:spcPct val="0"/>
              </a:spcBef>
            </a:pPr>
            <a:endParaRPr lang="es-PE" sz="2000" dirty="0">
              <a:latin typeface="Lucida Fax" panose="02060602050505020204" pitchFamily="18" charset="0"/>
              <a:cs typeface="Arial" panose="020B0604020202020204" pitchFamily="34" charset="0"/>
            </a:endParaRPr>
          </a:p>
          <a:p>
            <a:pPr>
              <a:spcBef>
                <a:spcPct val="0"/>
              </a:spcBef>
            </a:pPr>
            <a:r>
              <a:rPr lang="es-PE" sz="2000" dirty="0">
                <a:latin typeface="Lucida Fax" panose="02060602050505020204" pitchFamily="18" charset="0"/>
                <a:cs typeface="Arial" panose="020B0604020202020204" pitchFamily="34" charset="0"/>
              </a:rPr>
              <a:t>7. Modelo SIR con Dinámica Vital</a:t>
            </a:r>
          </a:p>
          <a:p>
            <a:pPr marL="914377" lvl="1" indent="-457189">
              <a:spcBef>
                <a:spcPct val="0"/>
              </a:spcBef>
              <a:buFont typeface="Arial" panose="020B0604020202020204" pitchFamily="34" charset="0"/>
              <a:buChar char="•"/>
            </a:pPr>
            <a:r>
              <a:rPr lang="es-PE" sz="1600" dirty="0">
                <a:latin typeface="Lucida Fax" panose="02060602050505020204" pitchFamily="18" charset="0"/>
                <a:cs typeface="Arial" panose="020B0604020202020204" pitchFamily="34" charset="0"/>
              </a:rPr>
              <a:t>Existencia y Unicidad de Soluciones Modelo SIR</a:t>
            </a:r>
            <a:endParaRPr lang="es-EC" sz="1600" dirty="0">
              <a:latin typeface="Lucida Fax" panose="02060602050505020204" pitchFamily="18" charset="0"/>
              <a:cs typeface="Arial" panose="020B0604020202020204" pitchFamily="34" charset="0"/>
            </a:endParaRPr>
          </a:p>
          <a:p>
            <a:pPr marL="914377" lvl="1" indent="-457189">
              <a:spcBef>
                <a:spcPct val="0"/>
              </a:spcBef>
              <a:buFont typeface="Arial" panose="020B0604020202020204" pitchFamily="34" charset="0"/>
              <a:buChar char="•"/>
            </a:pPr>
            <a:r>
              <a:rPr lang="es-PE" sz="1600" dirty="0">
                <a:latin typeface="Lucida Fax" panose="02060602050505020204" pitchFamily="18" charset="0"/>
                <a:cs typeface="Arial" panose="020B0604020202020204" pitchFamily="34" charset="0"/>
              </a:rPr>
              <a:t>Puntos Críticos del Modelo SIR</a:t>
            </a:r>
            <a:endParaRPr lang="es-EC" sz="1600" dirty="0">
              <a:latin typeface="Lucida Fax" panose="02060602050505020204" pitchFamily="18" charset="0"/>
              <a:cs typeface="Arial" panose="020B0604020202020204" pitchFamily="34" charset="0"/>
            </a:endParaRP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Estabilidad de los puntos críticos del Modelo SIR</a:t>
            </a:r>
          </a:p>
          <a:p>
            <a:pPr marL="457188" lvl="1">
              <a:spcBef>
                <a:spcPct val="0"/>
              </a:spcBef>
            </a:pPr>
            <a:endParaRPr lang="es-EC" sz="1600" dirty="0">
              <a:latin typeface="Lucida Fax" panose="02060602050505020204" pitchFamily="18" charset="0"/>
              <a:cs typeface="Arial" panose="020B0604020202020204" pitchFamily="34" charset="0"/>
            </a:endParaRPr>
          </a:p>
          <a:p>
            <a:pPr marL="457188" lvl="1">
              <a:spcBef>
                <a:spcPct val="0"/>
              </a:spcBef>
            </a:pPr>
            <a:endParaRPr lang="es-EC" sz="1600" dirty="0">
              <a:latin typeface="Lucida Fax" panose="02060602050505020204" pitchFamily="18" charset="0"/>
              <a:cs typeface="Arial" panose="020B0604020202020204" pitchFamily="34" charset="0"/>
            </a:endParaRPr>
          </a:p>
          <a:p>
            <a:pPr>
              <a:spcBef>
                <a:spcPct val="0"/>
              </a:spcBef>
            </a:pPr>
            <a:r>
              <a:rPr lang="es-PE" sz="2000" dirty="0">
                <a:latin typeface="Lucida Fax" panose="02060602050505020204" pitchFamily="18" charset="0"/>
                <a:cs typeface="Arial" panose="020B0604020202020204" pitchFamily="34" charset="0"/>
              </a:rPr>
              <a:t>8. Modelo SIR con Dinámica Vital y </a:t>
            </a:r>
            <a:r>
              <a:rPr lang="es-ES" sz="2000" dirty="0">
                <a:latin typeface="Lucida Fax" panose="02060602050505020204" pitchFamily="18" charset="0"/>
                <a:cs typeface="Arial" panose="020B0604020202020204" pitchFamily="34" charset="0"/>
              </a:rPr>
              <a:t>Vacunación </a:t>
            </a:r>
            <a:endParaRPr lang="es-PE" sz="2000" dirty="0">
              <a:latin typeface="Lucida Fax" panose="02060602050505020204" pitchFamily="18" charset="0"/>
              <a:cs typeface="Arial" panose="020B0604020202020204" pitchFamily="34" charset="0"/>
            </a:endParaRPr>
          </a:p>
          <a:p>
            <a:pPr marL="914377" lvl="1" indent="-457189">
              <a:spcBef>
                <a:spcPct val="0"/>
              </a:spcBef>
              <a:buFont typeface="Arial" panose="020B0604020202020204" pitchFamily="34" charset="0"/>
              <a:buChar char="•"/>
            </a:pPr>
            <a:r>
              <a:rPr lang="es-PE" sz="1600" dirty="0">
                <a:latin typeface="Lucida Fax" panose="02060602050505020204" pitchFamily="18" charset="0"/>
                <a:cs typeface="Arial" panose="020B0604020202020204" pitchFamily="34" charset="0"/>
              </a:rPr>
              <a:t>Existencia y Unicidad de Soluciones Modelo SIR</a:t>
            </a:r>
            <a:endParaRPr lang="es-EC" sz="1600" dirty="0">
              <a:latin typeface="Lucida Fax" panose="02060602050505020204" pitchFamily="18" charset="0"/>
              <a:cs typeface="Arial" panose="020B0604020202020204" pitchFamily="34" charset="0"/>
            </a:endParaRPr>
          </a:p>
          <a:p>
            <a:pPr marL="914377" lvl="1" indent="-457189">
              <a:spcBef>
                <a:spcPct val="0"/>
              </a:spcBef>
              <a:buFont typeface="Arial" panose="020B0604020202020204" pitchFamily="34" charset="0"/>
              <a:buChar char="•"/>
            </a:pPr>
            <a:r>
              <a:rPr lang="es-PE" sz="1600" dirty="0">
                <a:latin typeface="Lucida Fax" panose="02060602050505020204" pitchFamily="18" charset="0"/>
                <a:cs typeface="Arial" panose="020B0604020202020204" pitchFamily="34" charset="0"/>
              </a:rPr>
              <a:t>Puntos Críticos del Modelo SIR</a:t>
            </a:r>
            <a:endParaRPr lang="es-EC" sz="1600" dirty="0">
              <a:latin typeface="Lucida Fax" panose="02060602050505020204" pitchFamily="18" charset="0"/>
              <a:cs typeface="Arial" panose="020B0604020202020204" pitchFamily="34" charset="0"/>
            </a:endParaRPr>
          </a:p>
          <a:p>
            <a:pPr marL="914377" lvl="1" indent="-457189">
              <a:spcBef>
                <a:spcPct val="0"/>
              </a:spcBef>
              <a:buFont typeface="Arial" panose="020B0604020202020204" pitchFamily="34" charset="0"/>
              <a:buChar char="•"/>
            </a:pPr>
            <a:r>
              <a:rPr lang="es-EC" sz="1600" dirty="0">
                <a:latin typeface="Lucida Fax" panose="02060602050505020204" pitchFamily="18" charset="0"/>
                <a:cs typeface="Arial" panose="020B0604020202020204" pitchFamily="34" charset="0"/>
              </a:rPr>
              <a:t>Estabilidad de los puntos críticos del Modelo SIR</a:t>
            </a:r>
          </a:p>
          <a:p>
            <a:pPr marL="457188" lvl="1">
              <a:spcBef>
                <a:spcPct val="0"/>
              </a:spcBef>
            </a:pPr>
            <a:endParaRPr lang="es-EC" sz="1600" dirty="0">
              <a:latin typeface="Lucida Fax" panose="02060602050505020204" pitchFamily="18" charset="0"/>
              <a:cs typeface="Arial" panose="020B0604020202020204" pitchFamily="34" charset="0"/>
            </a:endParaRPr>
          </a:p>
          <a:p>
            <a:pPr>
              <a:spcBef>
                <a:spcPct val="0"/>
              </a:spcBef>
            </a:pPr>
            <a:endParaRPr lang="es-PE" sz="2000" dirty="0">
              <a:latin typeface="Lucida Fax" panose="02060602050505020204" pitchFamily="18" charset="0"/>
              <a:cs typeface="Arial" panose="020B0604020202020204" pitchFamily="34" charset="0"/>
            </a:endParaRPr>
          </a:p>
        </p:txBody>
      </p:sp>
      <p:sp>
        <p:nvSpPr>
          <p:cNvPr id="3" name="Marcador de número de diapositiva 2">
            <a:extLst>
              <a:ext uri="{FF2B5EF4-FFF2-40B4-BE49-F238E27FC236}">
                <a16:creationId xmlns:a16="http://schemas.microsoft.com/office/drawing/2014/main" id="{6E8CED39-2CFA-4222-A28D-4CDDC660CEDD}"/>
              </a:ext>
            </a:extLst>
          </p:cNvPr>
          <p:cNvSpPr>
            <a:spLocks noGrp="1"/>
          </p:cNvSpPr>
          <p:nvPr>
            <p:ph type="sldNum" sz="quarter" idx="12"/>
          </p:nvPr>
        </p:nvSpPr>
        <p:spPr/>
        <p:txBody>
          <a:bodyPr/>
          <a:lstStyle/>
          <a:p>
            <a:fld id="{B072B434-88E2-4898-9587-F071503C6A79}" type="slidenum">
              <a:rPr lang="es-EC" smtClean="0"/>
              <a:t>3</a:t>
            </a:fld>
            <a:endParaRPr lang="es-EC"/>
          </a:p>
        </p:txBody>
      </p:sp>
    </p:spTree>
    <p:extLst>
      <p:ext uri="{BB962C8B-B14F-4D97-AF65-F5344CB8AC3E}">
        <p14:creationId xmlns:p14="http://schemas.microsoft.com/office/powerpoint/2010/main" val="793771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668736" y="103978"/>
                <a:ext cx="11523264" cy="6288966"/>
              </a:xfrm>
              <a:prstGeom prst="rect">
                <a:avLst/>
              </a:prstGeom>
              <a:noFill/>
            </p:spPr>
            <p:txBody>
              <a:bodyPr wrap="square">
                <a:spAutoFit/>
              </a:bodyPr>
              <a:lstStyle/>
              <a:p>
                <a:pPr algn="ctr">
                  <a:lnSpc>
                    <a:spcPct val="120000"/>
                  </a:lnSpc>
                  <a:spcBef>
                    <a:spcPct val="0"/>
                  </a:spcBef>
                </a:pPr>
                <a:endParaRPr lang="es-EC" sz="2000" dirty="0">
                  <a:latin typeface="Lucida Fax" panose="02060602050505020204" pitchFamily="18" charset="0"/>
                  <a:cs typeface="Arial" panose="020B0604020202020204" pitchFamily="34" charset="0"/>
                </a:endParaRPr>
              </a:p>
              <a:p>
                <a:pPr lvl="1" algn="ctr">
                  <a:lnSpc>
                    <a:spcPct val="120000"/>
                  </a:lnSpc>
                  <a:spcBef>
                    <a:spcPct val="0"/>
                  </a:spcBef>
                </a:pPr>
                <a:r>
                  <a:rPr lang="es-EC" sz="2400" dirty="0">
                    <a:latin typeface="Lucida Fax" panose="02060602050505020204" pitchFamily="18" charset="0"/>
                    <a:cs typeface="Arial" panose="020B0604020202020204" pitchFamily="34" charset="0"/>
                  </a:rPr>
                  <a:t>6.1</a:t>
                </a:r>
                <a:r>
                  <a:rPr lang="es-EC" sz="2400" b="1" dirty="0">
                    <a:latin typeface="Lucida Fax" panose="02060602050505020204" pitchFamily="18" charset="0"/>
                    <a:cs typeface="Arial" panose="020B0604020202020204" pitchFamily="34" charset="0"/>
                  </a:rPr>
                  <a:t> </a:t>
                </a:r>
                <a:r>
                  <a:rPr lang="es-PE" sz="2400" dirty="0">
                    <a:latin typeface="Lucida Fax" panose="02060602050505020204" pitchFamily="18" charset="0"/>
                  </a:rPr>
                  <a:t>Calibración y Aplicación del Modelo SIR Explìcito con Reales del Covid-19 </a:t>
                </a:r>
              </a:p>
              <a:p>
                <a:pPr>
                  <a:lnSpc>
                    <a:spcPct val="150000"/>
                  </a:lnSpc>
                  <a:spcBef>
                    <a:spcPct val="0"/>
                  </a:spcBef>
                </a:pPr>
                <a:r>
                  <a:rPr lang="es-PE" sz="2000" kern="0" dirty="0">
                    <a:effectLst>
                      <a:glow>
                        <a:srgbClr val="000000"/>
                      </a:glow>
                      <a:outerShdw sx="0" sy="0">
                        <a:srgbClr val="000000"/>
                      </a:outerShdw>
                      <a:reflection stA="0" endPos="0" fadeDir="0" sx="0" sy="0"/>
                    </a:effectLst>
                    <a:latin typeface="Lucida Fax" panose="02060602050505020204" pitchFamily="18" charset="0"/>
                    <a:ea typeface="Times New Roman" panose="02020603050405020304" pitchFamily="18" charset="0"/>
                    <a:cs typeface="Times New Roman" panose="02020603050405020304" pitchFamily="18" charset="0"/>
                  </a:rPr>
                  <a:t>Epidemia Covid-19 Ecuador</a:t>
                </a:r>
              </a:p>
              <a:p>
                <a:pPr>
                  <a:lnSpc>
                    <a:spcPct val="150000"/>
                  </a:lnSpc>
                  <a:spcBef>
                    <a:spcPct val="0"/>
                  </a:spcBef>
                </a:pPr>
                <a:r>
                  <a:rPr lang="es-PE" dirty="0">
                    <a:latin typeface="Lucida Fax" panose="02060602050505020204" pitchFamily="18" charset="0"/>
                    <a:ea typeface="Calibri" panose="020F0502020204030204" pitchFamily="34" charset="0"/>
                    <a:cs typeface="Times New Roman" panose="02020603050405020304" pitchFamily="18" charset="0"/>
                  </a:rPr>
                  <a:t>En Ecuador el primer caso confirmado se declaró el 29 de febrero del 2020, y fue una pasajera de 71 años procedente de España, la ciudadana ecuatoriana residente en España, arribo al país el 14 de febrero, presentando síntomas días más tarde, en la actualidad Ecuador registra hasta la fecha de este reporte, más de 873609 contagios y 35613 muertes relacionadas al SARS- CoV-2.</a:t>
                </a:r>
                <a:endParaRPr lang="es-EC" dirty="0">
                  <a:latin typeface="Lucida Fax" panose="02060602050505020204" pitchFamily="18" charset="0"/>
                  <a:ea typeface="Calibri" panose="020F0502020204030204" pitchFamily="34" charset="0"/>
                  <a:cs typeface="Times New Roman" panose="02020603050405020304" pitchFamily="18" charset="0"/>
                </a:endParaRPr>
              </a:p>
              <a:p>
                <a:pPr>
                  <a:lnSpc>
                    <a:spcPct val="120000"/>
                  </a:lnSpc>
                  <a:spcBef>
                    <a:spcPct val="0"/>
                  </a:spcBef>
                </a:pPr>
                <a:endParaRPr lang="es-PE" dirty="0">
                  <a:latin typeface="Times New Roman" panose="02020603050405020304" pitchFamily="18" charset="0"/>
                  <a:ea typeface="Calibri" panose="020F0502020204030204" pitchFamily="34" charset="0"/>
                </a:endParaRPr>
              </a:p>
              <a:p>
                <a:pPr>
                  <a:lnSpc>
                    <a:spcPct val="150000"/>
                  </a:lnSpc>
                  <a:spcBef>
                    <a:spcPct val="0"/>
                  </a:spcBef>
                </a:pPr>
                <a:r>
                  <a:rPr lang="es-PE" sz="2000" kern="0" dirty="0">
                    <a:effectLst>
                      <a:glow>
                        <a:srgbClr val="000000"/>
                      </a:glow>
                      <a:outerShdw sx="0" sy="0">
                        <a:srgbClr val="000000"/>
                      </a:outerShdw>
                      <a:reflection stA="0" endPos="0" fadeDir="0" sx="0" sy="0"/>
                    </a:effectLst>
                    <a:latin typeface="Lucida Fax" panose="02060602050505020204" pitchFamily="18" charset="0"/>
                    <a:cs typeface="Times New Roman" panose="02020603050405020304" pitchFamily="18" charset="0"/>
                  </a:rPr>
                  <a:t>Validación del modelo</a:t>
                </a:r>
                <a:endParaRPr lang="es-EC" sz="2000" kern="0" dirty="0">
                  <a:effectLst>
                    <a:glow>
                      <a:srgbClr val="000000"/>
                    </a:glow>
                    <a:outerShdw sx="0" sy="0">
                      <a:srgbClr val="000000"/>
                    </a:outerShdw>
                    <a:reflection stA="0" endPos="0" fadeDir="0" sx="0" sy="0"/>
                  </a:effectLst>
                  <a:latin typeface="Lucida Fax" panose="02060602050505020204" pitchFamily="18" charset="0"/>
                  <a:cs typeface="Times New Roman" panose="02020603050405020304" pitchFamily="18" charset="0"/>
                </a:endParaRPr>
              </a:p>
              <a:p>
                <a:pPr>
                  <a:lnSpc>
                    <a:spcPct val="150000"/>
                  </a:lnSpc>
                  <a:spcBef>
                    <a:spcPct val="0"/>
                  </a:spcBef>
                </a:pPr>
                <a:r>
                  <a:rPr lang="es-PE" dirty="0">
                    <a:latin typeface="Lucida Fax" panose="02060602050505020204" pitchFamily="18" charset="0"/>
                    <a:ea typeface="Calibri" panose="020F0502020204030204" pitchFamily="34" charset="0"/>
                    <a:cs typeface="Times New Roman" panose="02020603050405020304" pitchFamily="18" charset="0"/>
                  </a:rPr>
                  <a:t>Ejecutemos el programa en Matlab sin ningún ajuste con los siguientes parámetros, intervalo de tiempo de 120 	días, </a:t>
                </a:r>
                <a14:m>
                  <m:oMath xmlns:m="http://schemas.openxmlformats.org/officeDocument/2006/math">
                    <m:r>
                      <a:rPr lang="es-PE">
                        <a:latin typeface="Cambria Math" panose="02040503050406030204" pitchFamily="18" charset="0"/>
                        <a:ea typeface="Calibri" panose="020F0502020204030204" pitchFamily="34" charset="0"/>
                        <a:cs typeface="Times New Roman" panose="02020603050405020304" pitchFamily="18" charset="0"/>
                      </a:rPr>
                      <m:t>𝑁</m:t>
                    </m:r>
                    <m:r>
                      <a:rPr lang="es-PE">
                        <a:latin typeface="Cambria Math" panose="02040503050406030204" pitchFamily="18" charset="0"/>
                        <a:ea typeface="Calibri" panose="020F0502020204030204" pitchFamily="34" charset="0"/>
                        <a:cs typeface="Times New Roman" panose="02020603050405020304" pitchFamily="18" charset="0"/>
                      </a:rPr>
                      <m:t> = 60000</m:t>
                    </m:r>
                  </m:oMath>
                </a14:m>
                <a:r>
                  <a:rPr lang="es-PE"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PE">
                        <a:latin typeface="Cambria Math" panose="02040503050406030204" pitchFamily="18" charset="0"/>
                        <a:ea typeface="Calibri" panose="020F0502020204030204" pitchFamily="34" charset="0"/>
                        <a:cs typeface="Times New Roman" panose="02020603050405020304" pitchFamily="18" charset="0"/>
                      </a:rPr>
                      <m:t>𝐼𝑜</m:t>
                    </m:r>
                    <m:r>
                      <a:rPr lang="es-PE">
                        <a:latin typeface="Cambria Math" panose="02040503050406030204" pitchFamily="18" charset="0"/>
                        <a:ea typeface="Calibri" panose="020F0502020204030204" pitchFamily="34" charset="0"/>
                        <a:cs typeface="Times New Roman" panose="02020603050405020304" pitchFamily="18" charset="0"/>
                      </a:rPr>
                      <m:t> = 175</m:t>
                    </m:r>
                  </m:oMath>
                </a14:m>
                <a:r>
                  <a:rPr lang="es-PE"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PE">
                        <a:latin typeface="Cambria Math" panose="02040503050406030204" pitchFamily="18" charset="0"/>
                        <a:ea typeface="Calibri" panose="020F0502020204030204" pitchFamily="34" charset="0"/>
                        <a:cs typeface="Times New Roman" panose="02020603050405020304" pitchFamily="18" charset="0"/>
                      </a:rPr>
                      <m:t>𝑆𝑜</m:t>
                    </m:r>
                    <m:r>
                      <a:rPr lang="es-PE">
                        <a:latin typeface="Cambria Math" panose="02040503050406030204" pitchFamily="18" charset="0"/>
                        <a:ea typeface="Calibri" panose="020F0502020204030204" pitchFamily="34" charset="0"/>
                        <a:cs typeface="Times New Roman" panose="02020603050405020304" pitchFamily="18" charset="0"/>
                      </a:rPr>
                      <m:t>=59825</m:t>
                    </m:r>
                  </m:oMath>
                </a14:m>
                <a:r>
                  <a:rPr lang="es-PE"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PE">
                        <a:latin typeface="Cambria Math" panose="02040503050406030204" pitchFamily="18" charset="0"/>
                        <a:ea typeface="Calibri" panose="020F0502020204030204" pitchFamily="34" charset="0"/>
                        <a:cs typeface="Times New Roman" panose="02020603050405020304" pitchFamily="18" charset="0"/>
                      </a:rPr>
                      <m:t>𝑅𝑜</m:t>
                    </m:r>
                    <m:r>
                      <a:rPr lang="es-PE">
                        <a:latin typeface="Cambria Math" panose="02040503050406030204" pitchFamily="18" charset="0"/>
                        <a:ea typeface="Calibri" panose="020F0502020204030204" pitchFamily="34" charset="0"/>
                        <a:cs typeface="Times New Roman" panose="02020603050405020304" pitchFamily="18" charset="0"/>
                      </a:rPr>
                      <m:t>=0</m:t>
                    </m:r>
                  </m:oMath>
                </a14:m>
                <a:r>
                  <a:rPr lang="es-PE"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l-GR" i="1">
                        <a:latin typeface="Cambria Math" panose="02040503050406030204" pitchFamily="18" charset="0"/>
                        <a:ea typeface="Cambria Math" panose="02040503050406030204" pitchFamily="18" charset="0"/>
                        <a:cs typeface="Times New Roman" panose="02020603050405020304" pitchFamily="18" charset="0"/>
                      </a:rPr>
                      <m:t>β</m:t>
                    </m:r>
                    <m:r>
                      <a:rPr lang="es-PE">
                        <a:latin typeface="Cambria Math" panose="02040503050406030204" pitchFamily="18" charset="0"/>
                        <a:ea typeface="Calibri" panose="020F0502020204030204" pitchFamily="34" charset="0"/>
                        <a:cs typeface="Times New Roman" panose="02020603050405020304" pitchFamily="18" charset="0"/>
                      </a:rPr>
                      <m:t>=1/6</m:t>
                    </m:r>
                  </m:oMath>
                </a14:m>
                <a:r>
                  <a:rPr lang="es-PE" dirty="0">
                    <a:latin typeface="Lucida Fax" panose="02060602050505020204" pitchFamily="18" charset="0"/>
                    <a:ea typeface="Calibri" panose="020F0502020204030204" pitchFamily="34" charset="0"/>
                    <a:cs typeface="Times New Roman" panose="02020603050405020304" pitchFamily="18" charset="0"/>
                  </a:rPr>
                  <a:t> y </a:t>
                </a:r>
                <a14:m>
                  <m:oMath xmlns:m="http://schemas.openxmlformats.org/officeDocument/2006/math">
                    <m:r>
                      <m:rPr>
                        <m:sty m:val="p"/>
                      </m:rPr>
                      <a:rPr lang="el-GR" i="1">
                        <a:latin typeface="Cambria Math" panose="02040503050406030204" pitchFamily="18" charset="0"/>
                        <a:ea typeface="Cambria Math" panose="02040503050406030204" pitchFamily="18" charset="0"/>
                        <a:cs typeface="Times New Roman" panose="02020603050405020304" pitchFamily="18" charset="0"/>
                      </a:rPr>
                      <m:t>γ</m:t>
                    </m:r>
                    <m:r>
                      <a:rPr lang="es-PE">
                        <a:latin typeface="Cambria Math" panose="02040503050406030204" pitchFamily="18" charset="0"/>
                        <a:ea typeface="Calibri" panose="020F0502020204030204" pitchFamily="34" charset="0"/>
                        <a:cs typeface="Times New Roman" panose="02020603050405020304" pitchFamily="18" charset="0"/>
                      </a:rPr>
                      <m:t>= 1/30</m:t>
                    </m:r>
                  </m:oMath>
                </a14:m>
                <a:r>
                  <a:rPr lang="es-PE"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l-GR" i="1">
                        <a:latin typeface="Cambria Math" panose="02040503050406030204" pitchFamily="18" charset="0"/>
                        <a:ea typeface="Cambria Math" panose="02040503050406030204" pitchFamily="18" charset="0"/>
                        <a:cs typeface="Times New Roman" panose="02020603050405020304" pitchFamily="18" charset="0"/>
                      </a:rPr>
                      <m:t>μ</m:t>
                    </m:r>
                    <m:r>
                      <a:rPr lang="es-PE">
                        <a:latin typeface="Cambria Math" panose="02040503050406030204" pitchFamily="18" charset="0"/>
                        <a:ea typeface="Calibri" panose="020F0502020204030204" pitchFamily="34" charset="0"/>
                        <a:cs typeface="Times New Roman" panose="02020603050405020304" pitchFamily="18" charset="0"/>
                      </a:rPr>
                      <m:t> =0</m:t>
                    </m:r>
                  </m:oMath>
                </a14:m>
                <a:r>
                  <a:rPr lang="es-PE" dirty="0">
                    <a:latin typeface="Lucida Fax" panose="02060602050505020204" pitchFamily="18" charset="0"/>
                    <a:ea typeface="Calibri" panose="020F0502020204030204" pitchFamily="34" charset="0"/>
                    <a:cs typeface="Times New Roman" panose="02020603050405020304" pitchFamily="18" charset="0"/>
                  </a:rPr>
                  <a:t>, obtenemos el grafico de la solución 	explicita del modelo SIR sin ajuste de datos vs los datos reales.</a:t>
                </a:r>
                <a:endParaRPr lang="es-EC"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C" dirty="0">
                    <a:latin typeface="Lucida Fax" panose="02060602050505020204" pitchFamily="18" charset="0"/>
                    <a:ea typeface="Calibri" panose="020F0502020204030204" pitchFamily="34" charset="0"/>
                    <a:cs typeface="Times New Roman" panose="02020603050405020304" pitchFamily="18" charset="0"/>
                  </a:rPr>
                  <a:t>Una vez validado el modelo matemático procedemos a calibrar el mismo con la información obtenida de la base de datos 	del Covid-19 de la Universidad Johns Hopkins [1]</a:t>
                </a: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668736" y="103978"/>
                <a:ext cx="11523264" cy="6288966"/>
              </a:xfrm>
              <a:prstGeom prst="rect">
                <a:avLst/>
              </a:prstGeom>
              <a:blipFill>
                <a:blip r:embed="rId2"/>
                <a:stretch>
                  <a:fillRect l="-582" r="-1005" b="-581"/>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E6248DC8-EF99-423F-862B-8223CF719D4D}"/>
              </a:ext>
            </a:extLst>
          </p:cNvPr>
          <p:cNvSpPr>
            <a:spLocks noGrp="1"/>
          </p:cNvSpPr>
          <p:nvPr>
            <p:ph type="sldNum" sz="quarter" idx="12"/>
          </p:nvPr>
        </p:nvSpPr>
        <p:spPr/>
        <p:txBody>
          <a:bodyPr/>
          <a:lstStyle/>
          <a:p>
            <a:fld id="{B072B434-88E2-4898-9587-F071503C6A79}" type="slidenum">
              <a:rPr lang="es-EC" smtClean="0"/>
              <a:t>30</a:t>
            </a:fld>
            <a:endParaRPr lang="es-EC"/>
          </a:p>
        </p:txBody>
      </p:sp>
    </p:spTree>
    <p:extLst>
      <p:ext uri="{BB962C8B-B14F-4D97-AF65-F5344CB8AC3E}">
        <p14:creationId xmlns:p14="http://schemas.microsoft.com/office/powerpoint/2010/main" val="271185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BBF5527-ADD8-460A-A2C6-1E41E3FE1DE4}"/>
              </a:ext>
            </a:extLst>
          </p:cNvPr>
          <p:cNvSpPr>
            <a:spLocks noGrp="1"/>
          </p:cNvSpPr>
          <p:nvPr>
            <p:ph type="sldNum" sz="quarter" idx="12"/>
          </p:nvPr>
        </p:nvSpPr>
        <p:spPr/>
        <p:txBody>
          <a:bodyPr/>
          <a:lstStyle/>
          <a:p>
            <a:fld id="{B072B434-88E2-4898-9587-F071503C6A79}" type="slidenum">
              <a:rPr lang="es-EC" smtClean="0"/>
              <a:t>31</a:t>
            </a:fld>
            <a:endParaRPr lang="es-EC"/>
          </a:p>
        </p:txBody>
      </p:sp>
      <p:sp>
        <p:nvSpPr>
          <p:cNvPr id="4" name="CuadroTexto 3">
            <a:extLst>
              <a:ext uri="{FF2B5EF4-FFF2-40B4-BE49-F238E27FC236}">
                <a16:creationId xmlns:a16="http://schemas.microsoft.com/office/drawing/2014/main" id="{5ED829C6-AC8E-4CDD-957C-374E73FCDF1C}"/>
              </a:ext>
            </a:extLst>
          </p:cNvPr>
          <p:cNvSpPr txBox="1"/>
          <p:nvPr/>
        </p:nvSpPr>
        <p:spPr>
          <a:xfrm>
            <a:off x="609371" y="139350"/>
            <a:ext cx="11050815" cy="830997"/>
          </a:xfrm>
          <a:prstGeom prst="rect">
            <a:avLst/>
          </a:prstGeom>
          <a:noFill/>
        </p:spPr>
        <p:txBody>
          <a:bodyPr wrap="square">
            <a:spAutoFit/>
          </a:bodyPr>
          <a:lstStyle/>
          <a:p>
            <a:pPr algn="ctr"/>
            <a:r>
              <a:rPr lang="es-PE" sz="2400" dirty="0">
                <a:latin typeface="Lucida Fax" panose="02060602050505020204" pitchFamily="18" charset="0"/>
              </a:rPr>
              <a:t>6.1 Calibración y Aplicación del Modelo SIR Explìcito con Reales del Covid-19 </a:t>
            </a:r>
            <a:endParaRPr lang="es-EC" sz="2400" dirty="0"/>
          </a:p>
        </p:txBody>
      </p:sp>
      <p:pic>
        <p:nvPicPr>
          <p:cNvPr id="5" name="Imagen 4">
            <a:extLst>
              <a:ext uri="{FF2B5EF4-FFF2-40B4-BE49-F238E27FC236}">
                <a16:creationId xmlns:a16="http://schemas.microsoft.com/office/drawing/2014/main" id="{57A460E0-9BC7-4EF5-8BDD-77B948233F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2602" y="2632323"/>
            <a:ext cx="5040000" cy="3600000"/>
          </a:xfrm>
          <a:prstGeom prst="rect">
            <a:avLst/>
          </a:prstGeom>
          <a:noFill/>
          <a:ln>
            <a:noFill/>
          </a:ln>
        </p:spPr>
      </p:pic>
      <p:sp>
        <p:nvSpPr>
          <p:cNvPr id="11" name="CuadroTexto 10">
            <a:extLst>
              <a:ext uri="{FF2B5EF4-FFF2-40B4-BE49-F238E27FC236}">
                <a16:creationId xmlns:a16="http://schemas.microsoft.com/office/drawing/2014/main" id="{2175888D-D079-4A10-82BE-516774DE9F35}"/>
              </a:ext>
            </a:extLst>
          </p:cNvPr>
          <p:cNvSpPr txBox="1"/>
          <p:nvPr/>
        </p:nvSpPr>
        <p:spPr>
          <a:xfrm>
            <a:off x="6524450" y="1367804"/>
            <a:ext cx="5286462" cy="1200329"/>
          </a:xfrm>
          <a:prstGeom prst="rect">
            <a:avLst/>
          </a:prstGeom>
          <a:noFill/>
        </p:spPr>
        <p:txBody>
          <a:bodyPr wrap="square">
            <a:spAutoFit/>
          </a:bodyPr>
          <a:lstStyle/>
          <a:p>
            <a:r>
              <a:rPr lang="es-PE" i="1" dirty="0">
                <a:latin typeface="Lucida Fax" panose="02060602050505020204" pitchFamily="18" charset="0"/>
                <a:ea typeface="Calibri" panose="020F0502020204030204" pitchFamily="34" charset="0"/>
                <a:cs typeface="Times New Roman" panose="02020603050405020304" pitchFamily="18" charset="0"/>
              </a:rPr>
              <a:t>Solución de la evolución del modelo SIR explícito de México sin ajustes o calibración versus los datos reales de los individuos infectados representados por (*)</a:t>
            </a:r>
            <a:endParaRPr lang="es-EC" i="1" dirty="0">
              <a:latin typeface="Lucida Fax" panose="02060602050505020204" pitchFamily="18"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F6DCED59-BCBB-4D23-8248-456F40203435}"/>
              </a:ext>
            </a:extLst>
          </p:cNvPr>
          <p:cNvSpPr txBox="1"/>
          <p:nvPr/>
        </p:nvSpPr>
        <p:spPr>
          <a:xfrm>
            <a:off x="609371" y="1367805"/>
            <a:ext cx="5286462" cy="1200329"/>
          </a:xfrm>
          <a:prstGeom prst="rect">
            <a:avLst/>
          </a:prstGeom>
          <a:noFill/>
        </p:spPr>
        <p:txBody>
          <a:bodyPr wrap="square">
            <a:spAutoFit/>
          </a:bodyPr>
          <a:lstStyle/>
          <a:p>
            <a:r>
              <a:rPr lang="es-PE" dirty="0">
                <a:latin typeface="Lucida Fax" panose="02060602050505020204" pitchFamily="18" charset="0"/>
                <a:ea typeface="Calibri" panose="020F0502020204030204" pitchFamily="34" charset="0"/>
              </a:rPr>
              <a:t>Solución conjunta del modelo SIR Covid-19, solución Numérica, S(t), I((t), R(t), Solución paramétrica, S(u), I((u), R(u), y solución </a:t>
            </a:r>
            <a:r>
              <a:rPr lang="es-PE" dirty="0" err="1">
                <a:latin typeface="Lucida Fax" panose="02060602050505020204" pitchFamily="18" charset="0"/>
                <a:ea typeface="Calibri" panose="020F0502020204030204" pitchFamily="34" charset="0"/>
              </a:rPr>
              <a:t>explìcita</a:t>
            </a:r>
            <a:r>
              <a:rPr lang="es-PE" dirty="0">
                <a:latin typeface="Lucida Fax" panose="02060602050505020204" pitchFamily="18" charset="0"/>
                <a:ea typeface="Calibri" panose="020F0502020204030204" pitchFamily="34" charset="0"/>
              </a:rPr>
              <a:t>, S(e), I((e), R(e)</a:t>
            </a:r>
            <a:endParaRPr lang="es-EC" dirty="0">
              <a:latin typeface="Lucida Fax" panose="02060602050505020204" pitchFamily="18" charset="0"/>
            </a:endParaRPr>
          </a:p>
        </p:txBody>
      </p:sp>
      <p:pic>
        <p:nvPicPr>
          <p:cNvPr id="8" name="Imagen 7">
            <a:extLst>
              <a:ext uri="{FF2B5EF4-FFF2-40B4-BE49-F238E27FC236}">
                <a16:creationId xmlns:a16="http://schemas.microsoft.com/office/drawing/2014/main" id="{246AAA61-FD2A-4B3E-BC46-239DA4B17B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19398" y="2632323"/>
            <a:ext cx="5040000" cy="3600000"/>
          </a:xfrm>
          <a:prstGeom prst="rect">
            <a:avLst/>
          </a:prstGeom>
          <a:noFill/>
          <a:ln>
            <a:noFill/>
          </a:ln>
        </p:spPr>
      </p:pic>
    </p:spTree>
    <p:extLst>
      <p:ext uri="{BB962C8B-B14F-4D97-AF65-F5344CB8AC3E}">
        <p14:creationId xmlns:p14="http://schemas.microsoft.com/office/powerpoint/2010/main" val="2268129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BBF5527-ADD8-460A-A2C6-1E41E3FE1DE4}"/>
              </a:ext>
            </a:extLst>
          </p:cNvPr>
          <p:cNvSpPr>
            <a:spLocks noGrp="1"/>
          </p:cNvSpPr>
          <p:nvPr>
            <p:ph type="sldNum" sz="quarter" idx="12"/>
          </p:nvPr>
        </p:nvSpPr>
        <p:spPr/>
        <p:txBody>
          <a:bodyPr/>
          <a:lstStyle/>
          <a:p>
            <a:fld id="{B072B434-88E2-4898-9587-F071503C6A79}" type="slidenum">
              <a:rPr lang="es-EC" smtClean="0"/>
              <a:t>32</a:t>
            </a:fld>
            <a:endParaRPr lang="es-EC"/>
          </a:p>
        </p:txBody>
      </p:sp>
      <p:sp>
        <p:nvSpPr>
          <p:cNvPr id="4" name="CuadroTexto 3">
            <a:extLst>
              <a:ext uri="{FF2B5EF4-FFF2-40B4-BE49-F238E27FC236}">
                <a16:creationId xmlns:a16="http://schemas.microsoft.com/office/drawing/2014/main" id="{5ED829C6-AC8E-4CDD-957C-374E73FCDF1C}"/>
              </a:ext>
            </a:extLst>
          </p:cNvPr>
          <p:cNvSpPr txBox="1"/>
          <p:nvPr/>
        </p:nvSpPr>
        <p:spPr>
          <a:xfrm>
            <a:off x="620889" y="139351"/>
            <a:ext cx="11142133" cy="830997"/>
          </a:xfrm>
          <a:prstGeom prst="rect">
            <a:avLst/>
          </a:prstGeom>
          <a:noFill/>
        </p:spPr>
        <p:txBody>
          <a:bodyPr wrap="square">
            <a:spAutoFit/>
          </a:bodyPr>
          <a:lstStyle/>
          <a:p>
            <a:pPr algn="ctr"/>
            <a:r>
              <a:rPr lang="es-PE" sz="2400" dirty="0">
                <a:latin typeface="Lucida Fax" panose="02060602050505020204" pitchFamily="18" charset="0"/>
              </a:rPr>
              <a:t>6.1 Calibración y Aplicación del Modelo SIR Explìcito con Datos Reales del Covid-19 </a:t>
            </a:r>
          </a:p>
        </p:txBody>
      </p:sp>
      <p:sp>
        <p:nvSpPr>
          <p:cNvPr id="10" name="CuadroTexto 9">
            <a:extLst>
              <a:ext uri="{FF2B5EF4-FFF2-40B4-BE49-F238E27FC236}">
                <a16:creationId xmlns:a16="http://schemas.microsoft.com/office/drawing/2014/main" id="{4B6E89F4-DE0D-41D3-9027-F88C19B71B40}"/>
              </a:ext>
            </a:extLst>
          </p:cNvPr>
          <p:cNvSpPr txBox="1"/>
          <p:nvPr/>
        </p:nvSpPr>
        <p:spPr>
          <a:xfrm>
            <a:off x="415741" y="1411162"/>
            <a:ext cx="3612975" cy="830997"/>
          </a:xfrm>
          <a:prstGeom prst="rect">
            <a:avLst/>
          </a:prstGeom>
          <a:noFill/>
        </p:spPr>
        <p:txBody>
          <a:bodyPr wrap="square">
            <a:spAutoFit/>
          </a:bodyPr>
          <a:lstStyle/>
          <a:p>
            <a:r>
              <a:rPr lang="es-PE" sz="1600" dirty="0">
                <a:latin typeface="Lucida Fax" panose="02060602050505020204" pitchFamily="18" charset="0"/>
                <a:ea typeface="Calibri" panose="020F0502020204030204" pitchFamily="34" charset="0"/>
              </a:rPr>
              <a:t>Infectados de Ecuador según el modelo SIR explìcito versus los datos reales de infectados</a:t>
            </a:r>
            <a:endParaRPr lang="es-EC" sz="1600" dirty="0">
              <a:latin typeface="Lucida Fax" panose="02060602050505020204" pitchFamily="18" charset="0"/>
            </a:endParaRPr>
          </a:p>
        </p:txBody>
      </p:sp>
      <p:sp>
        <p:nvSpPr>
          <p:cNvPr id="12" name="CuadroTexto 11">
            <a:extLst>
              <a:ext uri="{FF2B5EF4-FFF2-40B4-BE49-F238E27FC236}">
                <a16:creationId xmlns:a16="http://schemas.microsoft.com/office/drawing/2014/main" id="{2C02E990-E63B-4D6D-A42C-07E28CCAB8CD}"/>
              </a:ext>
            </a:extLst>
          </p:cNvPr>
          <p:cNvSpPr txBox="1"/>
          <p:nvPr/>
        </p:nvSpPr>
        <p:spPr>
          <a:xfrm>
            <a:off x="4686625" y="1322961"/>
            <a:ext cx="3390865" cy="830997"/>
          </a:xfrm>
          <a:prstGeom prst="rect">
            <a:avLst/>
          </a:prstGeom>
          <a:noFill/>
        </p:spPr>
        <p:txBody>
          <a:bodyPr wrap="square">
            <a:spAutoFit/>
          </a:bodyPr>
          <a:lstStyle/>
          <a:p>
            <a:r>
              <a:rPr lang="es-PE" sz="1600" dirty="0">
                <a:latin typeface="Lucida Fax" panose="02060602050505020204" pitchFamily="18" charset="0"/>
                <a:ea typeface="Calibri" panose="020F0502020204030204" pitchFamily="34" charset="0"/>
              </a:rPr>
              <a:t>Retirados de Ecuador según el modelo SIR explìcito versus los datos reales de retirados</a:t>
            </a:r>
            <a:endParaRPr lang="es-EC" sz="1600" dirty="0">
              <a:latin typeface="Lucida Fax" panose="02060602050505020204" pitchFamily="18" charset="0"/>
            </a:endParaRPr>
          </a:p>
        </p:txBody>
      </p:sp>
      <p:pic>
        <p:nvPicPr>
          <p:cNvPr id="11" name="Imagen 10">
            <a:extLst>
              <a:ext uri="{FF2B5EF4-FFF2-40B4-BE49-F238E27FC236}">
                <a16:creationId xmlns:a16="http://schemas.microsoft.com/office/drawing/2014/main" id="{DBDA7069-422E-4D54-B817-535CE7D9F0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228" y="2500412"/>
            <a:ext cx="4320000" cy="3240000"/>
          </a:xfrm>
          <a:prstGeom prst="rect">
            <a:avLst/>
          </a:prstGeom>
          <a:noFill/>
          <a:ln>
            <a:noFill/>
          </a:ln>
        </p:spPr>
      </p:pic>
      <p:pic>
        <p:nvPicPr>
          <p:cNvPr id="13" name="Imagen 12">
            <a:extLst>
              <a:ext uri="{FF2B5EF4-FFF2-40B4-BE49-F238E27FC236}">
                <a16:creationId xmlns:a16="http://schemas.microsoft.com/office/drawing/2014/main" id="{77AF0FE7-232B-450D-A20E-309B9F499D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69858" y="2500412"/>
            <a:ext cx="4320000" cy="3240000"/>
          </a:xfrm>
          <a:prstGeom prst="rect">
            <a:avLst/>
          </a:prstGeom>
          <a:noFill/>
          <a:ln>
            <a:noFill/>
          </a:ln>
        </p:spPr>
      </p:pic>
      <p:pic>
        <p:nvPicPr>
          <p:cNvPr id="15" name="Imagen 14">
            <a:extLst>
              <a:ext uri="{FF2B5EF4-FFF2-40B4-BE49-F238E27FC236}">
                <a16:creationId xmlns:a16="http://schemas.microsoft.com/office/drawing/2014/main" id="{DC55A22E-2AD6-4F1A-A870-D77763E402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77486" y="2500412"/>
            <a:ext cx="4320000" cy="3240000"/>
          </a:xfrm>
          <a:prstGeom prst="rect">
            <a:avLst/>
          </a:prstGeom>
          <a:noFill/>
          <a:ln>
            <a:noFill/>
          </a:ln>
        </p:spPr>
      </p:pic>
      <p:sp>
        <p:nvSpPr>
          <p:cNvPr id="16" name="CuadroTexto 15">
            <a:extLst>
              <a:ext uri="{FF2B5EF4-FFF2-40B4-BE49-F238E27FC236}">
                <a16:creationId xmlns:a16="http://schemas.microsoft.com/office/drawing/2014/main" id="{48641E5B-BF7E-400F-8A27-B9E9C4A92C6A}"/>
              </a:ext>
            </a:extLst>
          </p:cNvPr>
          <p:cNvSpPr txBox="1"/>
          <p:nvPr/>
        </p:nvSpPr>
        <p:spPr>
          <a:xfrm>
            <a:off x="8542054" y="1322961"/>
            <a:ext cx="3390865" cy="861774"/>
          </a:xfrm>
          <a:prstGeom prst="rect">
            <a:avLst/>
          </a:prstGeom>
          <a:noFill/>
        </p:spPr>
        <p:txBody>
          <a:bodyPr wrap="square">
            <a:spAutoFit/>
          </a:bodyPr>
          <a:lstStyle/>
          <a:p>
            <a:r>
              <a:rPr lang="es-PE" sz="1600" dirty="0">
                <a:latin typeface="Lucida Fax" panose="02060602050505020204" pitchFamily="18" charset="0"/>
              </a:rPr>
              <a:t>Solución Modelo explìcito SIR confirmados de Ecuador vs confirmados </a:t>
            </a:r>
            <a:r>
              <a:rPr lang="es-PE" dirty="0">
                <a:latin typeface="Lucida Fax" panose="02060602050505020204" pitchFamily="18" charset="0"/>
                <a:ea typeface="Calibri" panose="020F0502020204030204" pitchFamily="34" charset="0"/>
              </a:rPr>
              <a:t>reales</a:t>
            </a:r>
            <a:endParaRPr lang="es-EC" dirty="0">
              <a:latin typeface="Lucida Fax" panose="02060602050505020204" pitchFamily="18" charset="0"/>
            </a:endParaRPr>
          </a:p>
        </p:txBody>
      </p:sp>
    </p:spTree>
    <p:extLst>
      <p:ext uri="{BB962C8B-B14F-4D97-AF65-F5344CB8AC3E}">
        <p14:creationId xmlns:p14="http://schemas.microsoft.com/office/powerpoint/2010/main" val="57473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1074821" y="157339"/>
                <a:ext cx="11117179" cy="6418295"/>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7.</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Modelo SIR con Dinámica Vital</a:t>
                </a:r>
                <a:endParaRPr lang="es-EC" sz="2000" dirty="0">
                  <a:latin typeface="Lucida Fax" panose="02060602050505020204" pitchFamily="18" charset="0"/>
                  <a:cs typeface="Arial" panose="020B0604020202020204" pitchFamily="34" charset="0"/>
                </a:endParaRPr>
              </a:p>
              <a:p>
                <a:pPr lvl="1">
                  <a:spcBef>
                    <a:spcPct val="0"/>
                  </a:spcBef>
                </a:pPr>
                <a:r>
                  <a:rPr lang="es-EC" sz="2000" dirty="0">
                    <a:latin typeface="Lucida Fax" panose="02060602050505020204" pitchFamily="18" charset="0"/>
                    <a:cs typeface="Arial" panose="020B0604020202020204" pitchFamily="34" charset="0"/>
                  </a:rPr>
                  <a:t>Generalidades.</a:t>
                </a:r>
              </a:p>
              <a:p>
                <a:pPr lvl="1">
                  <a:spcBef>
                    <a:spcPct val="0"/>
                  </a:spcBef>
                </a:pPr>
                <a:r>
                  <a:rPr lang="es-EC" sz="1600" dirty="0">
                    <a:latin typeface="Lucida Fax" panose="02060602050505020204" pitchFamily="18" charset="0"/>
                    <a:cs typeface="Arial" panose="020B0604020202020204" pitchFamily="34" charset="0"/>
                  </a:rPr>
                  <a:t>Las Ecuaciones diferenciales:</a:t>
                </a:r>
              </a:p>
              <a:p>
                <a:pPr lvl="1">
                  <a:spcBef>
                    <a:spcPct val="0"/>
                  </a:spcBef>
                </a:pPr>
                <a:endParaRPr lang="es-EC" sz="16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𝑆</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𝛽</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𝑆</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i="1">
                          <a:latin typeface="Cambria Math" panose="02040503050406030204" pitchFamily="18" charset="0"/>
                        </a:rPr>
                        <m:t>+</m:t>
                      </m:r>
                      <m:r>
                        <a:rPr lang="es-ES" i="1">
                          <a:latin typeface="Cambria Math" panose="02040503050406030204" pitchFamily="18" charset="0"/>
                        </a:rPr>
                        <m:t>𝐵</m:t>
                      </m:r>
                      <m:r>
                        <a:rPr lang="es-ES" i="1">
                          <a:latin typeface="Cambria Math" panose="02040503050406030204" pitchFamily="18" charset="0"/>
                        </a:rPr>
                        <m:t>−</m:t>
                      </m:r>
                      <m:r>
                        <a:rPr lang="es-ES" i="1">
                          <a:latin typeface="Cambria Math" panose="02040503050406030204" pitchFamily="18" charset="0"/>
                        </a:rPr>
                        <m:t>𝜇</m:t>
                      </m:r>
                      <m:r>
                        <a:rPr lang="es-ES" i="1">
                          <a:latin typeface="Cambria Math" panose="02040503050406030204" pitchFamily="18" charset="0"/>
                        </a:rPr>
                        <m:t>𝑆</m:t>
                      </m:r>
                      <m:r>
                        <a:rPr lang="es-ES" i="1">
                          <a:latin typeface="Cambria Math" panose="02040503050406030204" pitchFamily="18" charset="0"/>
                        </a:rPr>
                        <m:t>            </m:t>
                      </m:r>
                      <m:r>
                        <a:rPr lang="es-ES" sz="1600" i="1">
                          <a:latin typeface="Cambria Math" panose="02040503050406030204" pitchFamily="18" charset="0"/>
                          <a:ea typeface="Cambria Math" panose="02040503050406030204" pitchFamily="18" charset="0"/>
                          <a:cs typeface="Arial" panose="020B0604020202020204" pitchFamily="34" charset="0"/>
                        </a:rPr>
                        <m:t>(62)</m:t>
                      </m:r>
                    </m:oMath>
                  </m:oMathPara>
                </a14:m>
                <a:endParaRPr lang="es-EC" sz="16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𝐼</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𝛽</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𝑆</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𝛾</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i="1">
                          <a:latin typeface="Cambria Math" panose="02040503050406030204" pitchFamily="18" charset="0"/>
                        </a:rPr>
                        <m:t>−</m:t>
                      </m:r>
                      <m:r>
                        <a:rPr lang="es-ES" i="1">
                          <a:latin typeface="Cambria Math" panose="02040503050406030204" pitchFamily="18" charset="0"/>
                        </a:rPr>
                        <m:t>𝜇</m:t>
                      </m:r>
                      <m:r>
                        <a:rPr lang="es-ES" i="1">
                          <a:latin typeface="Cambria Math" panose="02040503050406030204" pitchFamily="18" charset="0"/>
                        </a:rPr>
                        <m:t>.</m:t>
                      </m:r>
                      <m:r>
                        <a:rPr lang="es-ES" i="1">
                          <a:latin typeface="Cambria Math" panose="02040503050406030204" pitchFamily="18" charset="0"/>
                        </a:rPr>
                        <m:t>𝐼</m:t>
                      </m:r>
                      <m:r>
                        <a:rPr lang="es-ES" i="1">
                          <a:latin typeface="Cambria Math" panose="02040503050406030204" pitchFamily="18" charset="0"/>
                        </a:rPr>
                        <m:t>       </m:t>
                      </m:r>
                      <m:r>
                        <a:rPr lang="es-ES" sz="1600" i="1">
                          <a:latin typeface="Cambria Math" panose="02040503050406030204" pitchFamily="18" charset="0"/>
                          <a:ea typeface="Cambria Math" panose="02040503050406030204" pitchFamily="18" charset="0"/>
                          <a:cs typeface="Arial" panose="020B0604020202020204" pitchFamily="34" charset="0"/>
                        </a:rPr>
                        <m:t>(63)</m:t>
                      </m:r>
                    </m:oMath>
                  </m:oMathPara>
                </a14:m>
                <a:endParaRPr lang="es-EC" sz="16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𝑅</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𝛾</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i="1">
                          <a:latin typeface="Cambria Math" panose="02040503050406030204" pitchFamily="18" charset="0"/>
                        </a:rPr>
                        <m:t>−</m:t>
                      </m:r>
                      <m:r>
                        <a:rPr lang="es-ES" i="1">
                          <a:latin typeface="Cambria Math" panose="02040503050406030204" pitchFamily="18" charset="0"/>
                        </a:rPr>
                        <m:t>𝜇</m:t>
                      </m:r>
                      <m:r>
                        <a:rPr lang="es-ES" i="1">
                          <a:latin typeface="Cambria Math" panose="02040503050406030204" pitchFamily="18" charset="0"/>
                        </a:rPr>
                        <m:t>.</m:t>
                      </m:r>
                      <m:r>
                        <a:rPr lang="es-ES" i="1">
                          <a:latin typeface="Cambria Math" panose="02040503050406030204" pitchFamily="18" charset="0"/>
                        </a:rPr>
                        <m:t>𝑅</m:t>
                      </m:r>
                      <m:r>
                        <a:rPr lang="es-ES" i="1">
                          <a:latin typeface="Cambria Math" panose="02040503050406030204" pitchFamily="18" charset="0"/>
                        </a:rPr>
                        <m:t>                               </m:t>
                      </m:r>
                      <m:r>
                        <a:rPr lang="es-ES" sz="1600" i="1">
                          <a:latin typeface="Cambria Math" panose="02040503050406030204" pitchFamily="18" charset="0"/>
                          <a:ea typeface="Cambria Math" panose="02040503050406030204" pitchFamily="18" charset="0"/>
                          <a:cs typeface="Arial" panose="020B0604020202020204" pitchFamily="34" charset="0"/>
                        </a:rPr>
                        <m:t>(64)</m:t>
                      </m:r>
                    </m:oMath>
                  </m:oMathPara>
                </a14:m>
                <a:endParaRPr lang="es-EC" sz="16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PE" sz="1600" i="1">
                              <a:latin typeface="Cambria Math" panose="02040503050406030204" pitchFamily="18" charset="0"/>
                            </a:rPr>
                            <m:t>𝑅</m:t>
                          </m:r>
                        </m:e>
                        <m:sub>
                          <m:r>
                            <a:rPr lang="es-PE" sz="1600" i="1">
                              <a:latin typeface="Cambria Math" panose="02040503050406030204" pitchFamily="18" charset="0"/>
                            </a:rPr>
                            <m:t>0</m:t>
                          </m:r>
                        </m:sub>
                      </m:sSub>
                      <m:r>
                        <a:rPr lang="es-PE" sz="1600" i="1">
                          <a:latin typeface="Cambria Math" panose="02040503050406030204" pitchFamily="18" charset="0"/>
                        </a:rPr>
                        <m:t>=</m:t>
                      </m:r>
                      <m:f>
                        <m:fPr>
                          <m:ctrlPr>
                            <a:rPr lang="es-EC" sz="1600" i="1">
                              <a:latin typeface="Cambria Math" panose="02040503050406030204" pitchFamily="18" charset="0"/>
                            </a:rPr>
                          </m:ctrlPr>
                        </m:fPr>
                        <m:num>
                          <m:r>
                            <a:rPr lang="es-PE" sz="1600" i="1">
                              <a:latin typeface="Cambria Math" panose="02040503050406030204" pitchFamily="18" charset="0"/>
                            </a:rPr>
                            <m:t>𝛽</m:t>
                          </m:r>
                          <m:r>
                            <a:rPr lang="es-PE" sz="1600" i="1">
                              <a:latin typeface="Cambria Math" panose="020405030504060302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rPr>
                                <m:t>𝑆</m:t>
                              </m:r>
                            </m:e>
                            <m:sub>
                              <m:r>
                                <a:rPr lang="es-PE" sz="1600" i="1">
                                  <a:latin typeface="Cambria Math" panose="02040503050406030204" pitchFamily="18" charset="0"/>
                                </a:rPr>
                                <m:t>0</m:t>
                              </m:r>
                            </m:sub>
                          </m:sSub>
                        </m:num>
                        <m:den>
                          <m:r>
                            <a:rPr lang="es-PE" sz="1600" i="1">
                              <a:latin typeface="Cambria Math" panose="02040503050406030204" pitchFamily="18" charset="0"/>
                            </a:rPr>
                            <m:t>𝛾</m:t>
                          </m:r>
                          <m:r>
                            <a:rPr lang="es-PE" sz="1600" i="1">
                              <a:latin typeface="Cambria Math" panose="02040503050406030204" pitchFamily="18" charset="0"/>
                            </a:rPr>
                            <m:t>+</m:t>
                          </m:r>
                          <m:r>
                            <a:rPr lang="es-PE" sz="1600" i="1">
                              <a:latin typeface="Cambria Math" panose="02040503050406030204" pitchFamily="18" charset="0"/>
                            </a:rPr>
                            <m:t>𝜇</m:t>
                          </m:r>
                        </m:den>
                      </m:f>
                      <m:r>
                        <a:rPr lang="es-ES" sz="1600" i="1">
                          <a:latin typeface="Cambria Math" panose="02040503050406030204" pitchFamily="18" charset="0"/>
                        </a:rPr>
                        <m:t>                                                        (65)</m:t>
                      </m:r>
                    </m:oMath>
                  </m:oMathPara>
                </a14:m>
                <a:endParaRPr lang="es-EC" sz="1600" dirty="0">
                  <a:latin typeface="Lucida Fax" panose="02060602050505020204" pitchFamily="18" charset="0"/>
                  <a:cs typeface="Arial" panose="020B0604020202020204" pitchFamily="34" charset="0"/>
                </a:endParaRPr>
              </a:p>
              <a:p>
                <a:pPr>
                  <a:lnSpc>
                    <a:spcPct val="150000"/>
                  </a:lnSpc>
                </a:pPr>
                <a:r>
                  <a:rPr lang="es-ES" sz="16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𝑺</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i="1">
                        <a:latin typeface="Cambria Math" panose="02040503050406030204" pitchFamily="18" charset="0"/>
                        <a:ea typeface="Calibri" panose="020F0502020204030204" pitchFamily="34" charset="0"/>
                        <a:cs typeface="Times New Roman" panose="02020603050405020304" pitchFamily="18" charset="0"/>
                      </a:rPr>
                      <m:t> =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Susceptibles </a:t>
                </a:r>
                <a:endParaRPr lang="es-ES" sz="1400" b="1" i="1"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𝑰</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i="1">
                        <a:latin typeface="Cambria Math" panose="02040503050406030204" pitchFamily="18" charset="0"/>
                        <a:ea typeface="Calibri" panose="020F0502020204030204" pitchFamily="34" charset="0"/>
                        <a:cs typeface="Times New Roman" panose="02020603050405020304" pitchFamily="18" charset="0"/>
                      </a:rPr>
                      <m:t> =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Infectados </a:t>
                </a:r>
                <a:endParaRPr lang="es-ES" sz="1400" i="1"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𝑹</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i="1">
                        <a:latin typeface="Cambria Math" panose="02040503050406030204" pitchFamily="18" charset="0"/>
                        <a:ea typeface="Calibri" panose="020F0502020204030204" pitchFamily="34" charset="0"/>
                        <a:cs typeface="Times New Roman" panose="02020603050405020304" pitchFamily="18" charset="0"/>
                      </a:rPr>
                      <m:t>=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Removidos o Retirados</a:t>
                </a:r>
              </a:p>
              <a:p>
                <a:pPr>
                  <a:lnSpc>
                    <a:spcPct val="150000"/>
                  </a:lnSpc>
                </a:pPr>
                <a:r>
                  <a:rPr lang="es-ES" sz="1400" b="1" dirty="0">
                    <a:ea typeface="Calibri" panose="020F0502020204030204" pitchFamily="34" charset="0"/>
                    <a:cs typeface="Times New Roman" panose="02020603050405020304" pitchFamily="18" charset="0"/>
                  </a:rPr>
                  <a:t>	</a:t>
                </a:r>
                <a14:m>
                  <m:oMath xmlns:m="http://schemas.openxmlformats.org/officeDocument/2006/math">
                    <m:sSub>
                      <m:sSubPr>
                        <m:ctrlPr>
                          <a:rPr lang="es-ES" sz="1400" b="1" i="1">
                            <a:latin typeface="Cambria Math" panose="02040503050406030204" pitchFamily="18" charset="0"/>
                            <a:cs typeface="Times New Roman" panose="02020603050405020304" pitchFamily="18" charset="0"/>
                          </a:rPr>
                        </m:ctrlPr>
                      </m:sSubPr>
                      <m:e>
                        <m:r>
                          <a:rPr lang="es-ES" sz="1400" b="1" i="1">
                            <a:latin typeface="Cambria Math" panose="02040503050406030204" pitchFamily="18" charset="0"/>
                            <a:cs typeface="Times New Roman" panose="02020603050405020304" pitchFamily="18" charset="0"/>
                          </a:rPr>
                          <m:t>𝑹</m:t>
                        </m:r>
                      </m:e>
                      <m:sub>
                        <m:r>
                          <a:rPr lang="es-ES" sz="1400" b="1" i="1">
                            <a:latin typeface="Cambria Math" panose="02040503050406030204" pitchFamily="18" charset="0"/>
                            <a:cs typeface="Times New Roman" panose="02020603050405020304" pitchFamily="18" charset="0"/>
                          </a:rPr>
                          <m:t>𝟎</m:t>
                        </m:r>
                      </m:sub>
                    </m:sSub>
                    <m:r>
                      <a:rPr lang="es-ES" sz="1400" b="1" i="1">
                        <a:latin typeface="Cambria Math" panose="02040503050406030204" pitchFamily="18" charset="0"/>
                        <a:cs typeface="Times New Roman" panose="02020603050405020304" pitchFamily="18" charset="0"/>
                      </a:rPr>
                      <m:t>   </m:t>
                    </m:r>
                    <m:r>
                      <a:rPr lang="es-ES" sz="1400" i="1">
                        <a:latin typeface="Cambria Math" panose="02040503050406030204" pitchFamily="18" charset="0"/>
                        <a:ea typeface="Calibri" panose="020F0502020204030204" pitchFamily="34" charset="0"/>
                        <a:cs typeface="Times New Roman" panose="02020603050405020304" pitchFamily="18" charset="0"/>
                      </a:rPr>
                      <m:t>=</m:t>
                    </m:r>
                  </m:oMath>
                </a14:m>
                <a:r>
                  <a:rPr lang="es-ES" sz="1400" b="1" i="1" dirty="0">
                    <a:latin typeface="Lucida Fax" panose="02060602050505020204" pitchFamily="18" charset="0"/>
                    <a:ea typeface="Calibri" panose="020F0502020204030204" pitchFamily="34" charset="0"/>
                    <a:cs typeface="Times New Roman" panose="02020603050405020304" pitchFamily="18" charset="0"/>
                  </a:rPr>
                  <a:t>  </a:t>
                </a:r>
                <a:r>
                  <a:rPr lang="es-ES" sz="1400" dirty="0">
                    <a:latin typeface="Lucida Fax" panose="02060602050505020204" pitchFamily="18" charset="0"/>
                    <a:ea typeface="Calibri" panose="020F0502020204030204" pitchFamily="34" charset="0"/>
                    <a:cs typeface="Times New Roman" panose="02020603050405020304" pitchFamily="18" charset="0"/>
                  </a:rPr>
                  <a:t>Número reproductivo básico</a:t>
                </a: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600">
                        <a:latin typeface="Cambria Math" panose="02040503050406030204" pitchFamily="18" charset="0"/>
                        <a:ea typeface="Calibri" panose="020F0502020204030204" pitchFamily="34" charset="0"/>
                        <a:cs typeface="Times New Roman" panose="02020603050405020304" pitchFamily="18" charset="0"/>
                      </a:rPr>
                      <m:t>𝜷</m:t>
                    </m:r>
                    <m:r>
                      <a:rPr lang="es-ES" sz="1600">
                        <a:latin typeface="Cambria Math" panose="02040503050406030204" pitchFamily="18" charset="0"/>
                        <a:ea typeface="Calibri" panose="020F0502020204030204" pitchFamily="34" charset="0"/>
                        <a:cs typeface="Times New Roman" panose="02020603050405020304" pitchFamily="18" charset="0"/>
                      </a:rPr>
                      <m:t>   =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Taza</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de</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infecci</m:t>
                    </m:r>
                    <m:r>
                      <a:rPr lang="es-ES" sz="1600">
                        <a:latin typeface="Cambria Math" panose="02040503050406030204" pitchFamily="18" charset="0"/>
                        <a:ea typeface="Calibri" panose="020F0502020204030204" pitchFamily="34" charset="0"/>
                        <a:cs typeface="Times New Roman" panose="02020603050405020304" pitchFamily="18" charset="0"/>
                      </a:rPr>
                      <m:t>ó</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n</m:t>
                    </m:r>
                  </m:oMath>
                </a14:m>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600">
                        <a:latin typeface="Cambria Math" panose="02040503050406030204" pitchFamily="18" charset="0"/>
                        <a:ea typeface="Calibri" panose="020F0502020204030204" pitchFamily="34" charset="0"/>
                        <a:cs typeface="Times New Roman" panose="02020603050405020304" pitchFamily="18" charset="0"/>
                      </a:rPr>
                      <m:t>𝜸</m:t>
                    </m:r>
                    <m:r>
                      <a:rPr lang="es-ES" sz="1600">
                        <a:latin typeface="Cambria Math" panose="02040503050406030204" pitchFamily="18" charset="0"/>
                        <a:ea typeface="Calibri" panose="020F0502020204030204" pitchFamily="34" charset="0"/>
                        <a:cs typeface="Times New Roman" panose="02020603050405020304" pitchFamily="18" charset="0"/>
                      </a:rPr>
                      <m:t>   =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Taza</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de</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retiro</m:t>
                    </m:r>
                  </m:oMath>
                </a14:m>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PE"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PE" sz="1400">
                        <a:latin typeface="Cambria Math" panose="02040503050406030204" pitchFamily="18" charset="0"/>
                        <a:ea typeface="Calibri" panose="020F0502020204030204" pitchFamily="34" charset="0"/>
                        <a:cs typeface="Times New Roman" panose="02020603050405020304" pitchFamily="18" charset="0"/>
                      </a:rPr>
                      <m:t>𝝁</m:t>
                    </m:r>
                    <m:r>
                      <a:rPr lang="es-ES" sz="1400">
                        <a:latin typeface="Cambria Math" panose="02040503050406030204" pitchFamily="18" charset="0"/>
                        <a:ea typeface="Calibri" panose="020F0502020204030204" pitchFamily="34" charset="0"/>
                        <a:cs typeface="Times New Roman" panose="02020603050405020304" pitchFamily="18" charset="0"/>
                      </a:rPr>
                      <m:t>    </m:t>
                    </m:r>
                    <m:r>
                      <a:rPr lang="es-PE" sz="1400">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latin typeface="Lucida Fax" panose="02060602050505020204" pitchFamily="18" charset="0"/>
                    <a:ea typeface="Calibri" panose="020F0502020204030204" pitchFamily="34" charset="0"/>
                    <a:cs typeface="Times New Roman" panose="02020603050405020304" pitchFamily="18" charset="0"/>
                  </a:rPr>
                  <a:t>  Tasa de Mortalidad (</a:t>
                </a:r>
                <a14:m>
                  <m:oMath xmlns:m="http://schemas.openxmlformats.org/officeDocument/2006/math">
                    <m:r>
                      <a:rPr lang="es-PE" sz="1400">
                        <a:latin typeface="Cambria Math" panose="02040503050406030204" pitchFamily="18" charset="0"/>
                        <a:ea typeface="Calibri" panose="020F0502020204030204" pitchFamily="34" charset="0"/>
                        <a:cs typeface="Times New Roman" panose="02020603050405020304" pitchFamily="18" charset="0"/>
                      </a:rPr>
                      <m:t>𝜇</m:t>
                    </m:r>
                    <m:r>
                      <a:rPr lang="es-ES" sz="1400">
                        <a:latin typeface="Cambria Math" panose="02040503050406030204" pitchFamily="18" charset="0"/>
                        <a:ea typeface="Calibri" panose="020F0502020204030204" pitchFamily="34" charset="0"/>
                        <a:cs typeface="Times New Roman" panose="02020603050405020304" pitchFamily="18" charset="0"/>
                      </a:rPr>
                      <m:t>=</m:t>
                    </m:r>
                    <m:f>
                      <m:fPr>
                        <m:ctrlPr>
                          <a:rPr lang="es-ES" sz="1400" i="1">
                            <a:latin typeface="Cambria Math" panose="02040503050406030204" pitchFamily="18" charset="0"/>
                            <a:ea typeface="Calibri" panose="020F0502020204030204" pitchFamily="34" charset="0"/>
                            <a:cs typeface="Times New Roman" panose="02020603050405020304" pitchFamily="18" charset="0"/>
                          </a:rPr>
                        </m:ctrlPr>
                      </m:fPr>
                      <m:num>
                        <m:r>
                          <a:rPr lang="es-ES" sz="1400">
                            <a:latin typeface="Cambria Math" panose="02040503050406030204" pitchFamily="18" charset="0"/>
                            <a:ea typeface="Calibri" panose="020F0502020204030204" pitchFamily="34" charset="0"/>
                            <a:cs typeface="Times New Roman" panose="02020603050405020304" pitchFamily="18" charset="0"/>
                          </a:rPr>
                          <m:t>1</m:t>
                        </m:r>
                      </m:num>
                      <m:den>
                        <m:r>
                          <a:rPr lang="es-ES" sz="1400">
                            <a:latin typeface="Cambria Math" panose="02040503050406030204" pitchFamily="18" charset="0"/>
                            <a:ea typeface="Calibri" panose="020F0502020204030204" pitchFamily="34" charset="0"/>
                            <a:cs typeface="Times New Roman" panose="02020603050405020304" pitchFamily="18" charset="0"/>
                          </a:rPr>
                          <m:t>𝐸𝑠𝑝𝑒𝑟𝑎𝑛𝑧𝑎</m:t>
                        </m:r>
                        <m:r>
                          <a:rPr lang="es-ES" sz="1400">
                            <a:latin typeface="Cambria Math" panose="02040503050406030204" pitchFamily="18" charset="0"/>
                            <a:ea typeface="Calibri" panose="020F0502020204030204" pitchFamily="34" charset="0"/>
                            <a:cs typeface="Times New Roman" panose="02020603050405020304" pitchFamily="18" charset="0"/>
                          </a:rPr>
                          <m:t> </m:t>
                        </m:r>
                        <m:r>
                          <a:rPr lang="es-ES" sz="1400">
                            <a:latin typeface="Cambria Math" panose="02040503050406030204" pitchFamily="18" charset="0"/>
                            <a:ea typeface="Calibri" panose="020F0502020204030204" pitchFamily="34" charset="0"/>
                            <a:cs typeface="Times New Roman" panose="02020603050405020304" pitchFamily="18" charset="0"/>
                          </a:rPr>
                          <m:t>𝑑𝑒</m:t>
                        </m:r>
                        <m:r>
                          <a:rPr lang="es-ES" sz="1400">
                            <a:latin typeface="Cambria Math" panose="02040503050406030204" pitchFamily="18" charset="0"/>
                            <a:ea typeface="Calibri" panose="020F0502020204030204" pitchFamily="34" charset="0"/>
                            <a:cs typeface="Times New Roman" panose="02020603050405020304" pitchFamily="18" charset="0"/>
                          </a:rPr>
                          <m:t> </m:t>
                        </m:r>
                        <m:r>
                          <a:rPr lang="es-ES" sz="1400">
                            <a:latin typeface="Cambria Math" panose="02040503050406030204" pitchFamily="18" charset="0"/>
                            <a:ea typeface="Calibri" panose="020F0502020204030204" pitchFamily="34" charset="0"/>
                            <a:cs typeface="Times New Roman" panose="02020603050405020304" pitchFamily="18" charset="0"/>
                          </a:rPr>
                          <m:t>𝑣𝑖𝑑𝑎</m:t>
                        </m:r>
                      </m:den>
                    </m:f>
                  </m:oMath>
                </a14:m>
                <a:r>
                  <a:rPr lang="es-EC" sz="1400" dirty="0">
                    <a:latin typeface="Lucida Fax" panose="02060602050505020204" pitchFamily="18" charset="0"/>
                    <a:ea typeface="Calibri" panose="020F0502020204030204" pitchFamily="34" charset="0"/>
                    <a:cs typeface="Times New Roman" panose="02020603050405020304" pitchFamily="18" charset="0"/>
                  </a:rPr>
                  <a:t>)</a:t>
                </a:r>
              </a:p>
              <a:p>
                <a:pPr>
                  <a:lnSpc>
                    <a:spcPct val="150000"/>
                  </a:lnSpc>
                </a:pPr>
                <a:r>
                  <a:rPr lang="es-EC" sz="1400" dirty="0"/>
                  <a:t>	</a:t>
                </a:r>
                <a14:m>
                  <m:oMath xmlns:m="http://schemas.openxmlformats.org/officeDocument/2006/math">
                    <m:r>
                      <a:rPr lang="es-ES" sz="1400">
                        <a:latin typeface="Cambria Math" panose="02040503050406030204" pitchFamily="18" charset="0"/>
                        <a:ea typeface="Calibri" panose="020F0502020204030204" pitchFamily="34" charset="0"/>
                        <a:cs typeface="Times New Roman" panose="02020603050405020304" pitchFamily="18" charset="0"/>
                      </a:rPr>
                      <m:t>𝑩</m:t>
                    </m:r>
                    <m:r>
                      <a:rPr lang="es-ES" sz="1400">
                        <a:latin typeface="Cambria Math" panose="02040503050406030204" pitchFamily="18" charset="0"/>
                        <a:ea typeface="Calibri" panose="020F0502020204030204" pitchFamily="34" charset="0"/>
                        <a:cs typeface="Times New Roman" panose="02020603050405020304" pitchFamily="18" charset="0"/>
                      </a:rPr>
                      <m:t>    = </m:t>
                    </m:r>
                  </m:oMath>
                </a14:m>
                <a:r>
                  <a:rPr lang="es-PE" sz="1400" dirty="0">
                    <a:latin typeface="Lucida Fax" panose="02060602050505020204" pitchFamily="18" charset="0"/>
                    <a:ea typeface="Calibri" panose="020F0502020204030204" pitchFamily="34" charset="0"/>
                    <a:cs typeface="Times New Roman" panose="02020603050405020304" pitchFamily="18" charset="0"/>
                  </a:rPr>
                  <a:t> Tasa de nacimientos los cuales pertenecen a la clase de susceptibles, </a:t>
                </a:r>
                <a14:m>
                  <m:oMath xmlns:m="http://schemas.openxmlformats.org/officeDocument/2006/math">
                    <m:r>
                      <a:rPr lang="es-PE" sz="1400">
                        <a:latin typeface="Cambria Math" panose="02040503050406030204" pitchFamily="18" charset="0"/>
                        <a:ea typeface="Calibri" panose="020F0502020204030204" pitchFamily="34" charset="0"/>
                        <a:cs typeface="Times New Roman" panose="02020603050405020304" pitchFamily="18" charset="0"/>
                      </a:rPr>
                      <m:t>(</m:t>
                    </m:r>
                    <m:r>
                      <a:rPr lang="es-PE" sz="1400">
                        <a:latin typeface="Cambria Math" panose="02040503050406030204" pitchFamily="18" charset="0"/>
                        <a:ea typeface="Calibri" panose="020F0502020204030204" pitchFamily="34" charset="0"/>
                        <a:cs typeface="Times New Roman" panose="02020603050405020304" pitchFamily="18" charset="0"/>
                      </a:rPr>
                      <m:t>𝐵</m:t>
                    </m:r>
                    <m:r>
                      <a:rPr lang="es-PE" sz="1400">
                        <a:latin typeface="Cambria Math" panose="02040503050406030204" pitchFamily="18" charset="0"/>
                        <a:ea typeface="Calibri" panose="020F0502020204030204" pitchFamily="34" charset="0"/>
                        <a:cs typeface="Times New Roman" panose="02020603050405020304" pitchFamily="18" charset="0"/>
                      </a:rPr>
                      <m:t>=</m:t>
                    </m:r>
                    <m:r>
                      <a:rPr lang="es-PE" sz="1400">
                        <a:latin typeface="Cambria Math" panose="02040503050406030204" pitchFamily="18" charset="0"/>
                        <a:ea typeface="Calibri" panose="020F0502020204030204" pitchFamily="34" charset="0"/>
                        <a:cs typeface="Times New Roman" panose="02020603050405020304" pitchFamily="18" charset="0"/>
                      </a:rPr>
                      <m:t>𝜇</m:t>
                    </m:r>
                    <m:r>
                      <a:rPr lang="es-PE" sz="1400">
                        <a:latin typeface="Cambria Math" panose="02040503050406030204" pitchFamily="18" charset="0"/>
                        <a:ea typeface="Calibri" panose="020F0502020204030204" pitchFamily="34" charset="0"/>
                        <a:cs typeface="Times New Roman" panose="02020603050405020304" pitchFamily="18" charset="0"/>
                      </a:rPr>
                      <m:t>𝑁</m:t>
                    </m:r>
                    <m:r>
                      <a:rPr lang="es-PE" sz="1400">
                        <a:latin typeface="Cambria Math" panose="02040503050406030204" pitchFamily="18" charset="0"/>
                        <a:ea typeface="Calibri" panose="020F0502020204030204" pitchFamily="34" charset="0"/>
                        <a:cs typeface="Times New Roman" panose="02020603050405020304" pitchFamily="18" charset="0"/>
                      </a:rPr>
                      <m:t>)</m:t>
                    </m:r>
                  </m:oMath>
                </a14:m>
                <a:r>
                  <a:rPr lang="es-PE" sz="1400" dirty="0">
                    <a:latin typeface="Lucida Fax" panose="02060602050505020204" pitchFamily="18" charset="0"/>
                    <a:ea typeface="Calibri" panose="020F0502020204030204" pitchFamily="34" charset="0"/>
                    <a:cs typeface="Times New Roman" panose="02020603050405020304" pitchFamily="18" charset="0"/>
                  </a:rPr>
                  <a:t> </a:t>
                </a:r>
                <a:endParaRPr lang="es-EC"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a:latin typeface="Cambria Math" panose="02040503050406030204" pitchFamily="18" charset="0"/>
                        <a:ea typeface="Calibri" panose="020F0502020204030204" pitchFamily="34" charset="0"/>
                        <a:cs typeface="Times New Roman" panose="02020603050405020304" pitchFamily="18" charset="0"/>
                      </a:rPr>
                      <m:t>𝑵</m:t>
                    </m:r>
                    <m:r>
                      <a:rPr lang="es-ES" sz="1400">
                        <a:latin typeface="Cambria Math" panose="02040503050406030204" pitchFamily="18" charset="0"/>
                        <a:ea typeface="Calibri" panose="020F0502020204030204" pitchFamily="34" charset="0"/>
                        <a:cs typeface="Times New Roman" panose="02020603050405020304" pitchFamily="18" charset="0"/>
                      </a:rPr>
                      <m:t>= </m:t>
                    </m:r>
                    <m:r>
                      <a:rPr lang="es-ES" sz="1400">
                        <a:latin typeface="Cambria Math" panose="02040503050406030204" pitchFamily="18" charset="0"/>
                        <a:ea typeface="Calibri" panose="020F0502020204030204" pitchFamily="34" charset="0"/>
                        <a:cs typeface="Times New Roman" panose="02020603050405020304" pitchFamily="18" charset="0"/>
                      </a:rPr>
                      <m:t>𝑆</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a:latin typeface="Cambria Math" panose="02040503050406030204" pitchFamily="18" charset="0"/>
                            <a:ea typeface="Calibri" panose="020F0502020204030204" pitchFamily="34" charset="0"/>
                            <a:cs typeface="Times New Roman" panose="02020603050405020304" pitchFamily="18" charset="0"/>
                          </a:rPr>
                          <m:t>𝑡</m:t>
                        </m:r>
                      </m:e>
                    </m:d>
                    <m:r>
                      <a:rPr lang="es-ES" sz="1400">
                        <a:latin typeface="Cambria Math" panose="02040503050406030204" pitchFamily="18" charset="0"/>
                        <a:ea typeface="Calibri" panose="020F0502020204030204" pitchFamily="34" charset="0"/>
                        <a:cs typeface="Times New Roman" panose="02020603050405020304" pitchFamily="18" charset="0"/>
                      </a:rPr>
                      <m:t>+</m:t>
                    </m:r>
                    <m:r>
                      <a:rPr lang="es-ES" sz="1400">
                        <a:latin typeface="Cambria Math" panose="02040503050406030204" pitchFamily="18" charset="0"/>
                        <a:ea typeface="Calibri" panose="020F0502020204030204" pitchFamily="34" charset="0"/>
                        <a:cs typeface="Times New Roman" panose="02020603050405020304" pitchFamily="18" charset="0"/>
                      </a:rPr>
                      <m:t>𝐼</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a:latin typeface="Cambria Math" panose="02040503050406030204" pitchFamily="18" charset="0"/>
                            <a:ea typeface="Calibri" panose="020F0502020204030204" pitchFamily="34" charset="0"/>
                            <a:cs typeface="Times New Roman" panose="02020603050405020304" pitchFamily="18" charset="0"/>
                          </a:rPr>
                          <m:t>𝑡</m:t>
                        </m:r>
                      </m:e>
                    </m:d>
                    <m:r>
                      <a:rPr lang="es-ES" sz="1400">
                        <a:latin typeface="Cambria Math" panose="02040503050406030204" pitchFamily="18" charset="0"/>
                        <a:ea typeface="Calibri" panose="020F0502020204030204" pitchFamily="34" charset="0"/>
                        <a:cs typeface="Times New Roman" panose="02020603050405020304" pitchFamily="18" charset="0"/>
                      </a:rPr>
                      <m:t>+</m:t>
                    </m:r>
                    <m:r>
                      <a:rPr lang="es-ES" sz="1400">
                        <a:latin typeface="Cambria Math" panose="02040503050406030204" pitchFamily="18" charset="0"/>
                        <a:ea typeface="Calibri" panose="020F0502020204030204" pitchFamily="34" charset="0"/>
                        <a:cs typeface="Times New Roman" panose="02020603050405020304" pitchFamily="18" charset="0"/>
                      </a:rPr>
                      <m:t>𝑅</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a:latin typeface="Cambria Math" panose="02040503050406030204" pitchFamily="18" charset="0"/>
                            <a:ea typeface="Calibri" panose="020F0502020204030204" pitchFamily="34" charset="0"/>
                            <a:cs typeface="Times New Roman" panose="02020603050405020304" pitchFamily="18" charset="0"/>
                          </a:rPr>
                          <m:t>𝑡</m:t>
                        </m:r>
                      </m:e>
                    </m:d>
                  </m:oMath>
                </a14:m>
                <a:r>
                  <a:rPr lang="es-ES" sz="1400" dirty="0">
                    <a:latin typeface="Lucida Fax" panose="02060602050505020204" pitchFamily="18" charset="0"/>
                    <a:ea typeface="Calibri" panose="020F0502020204030204" pitchFamily="34" charset="0"/>
                    <a:cs typeface="Times New Roman" panose="02020603050405020304" pitchFamily="18" charset="0"/>
                  </a:rPr>
                  <a:t>, </a:t>
                </a:r>
                <a:r>
                  <a:rPr lang="es-ES" sz="1600" dirty="0">
                    <a:latin typeface="Lucida Fax" panose="02060602050505020204" pitchFamily="18" charset="0"/>
                    <a:ea typeface="Calibri" panose="020F0502020204030204" pitchFamily="34" charset="0"/>
                    <a:cs typeface="Times New Roman" panose="02020603050405020304" pitchFamily="18" charset="0"/>
                  </a:rPr>
                  <a:t>Población total</a:t>
                </a:r>
                <a:endParaRPr lang="es-EC" sz="1600" dirty="0">
                  <a:latin typeface="Lucida Fax" panose="02060602050505020204" pitchFamily="18"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1074821" y="157339"/>
                <a:ext cx="11117179" cy="6418295"/>
              </a:xfrm>
              <a:prstGeom prst="rect">
                <a:avLst/>
              </a:prstGeom>
              <a:blipFill>
                <a:blip r:embed="rId2"/>
                <a:stretch>
                  <a:fillRect t="-285" b="-285"/>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33</a:t>
            </a:fld>
            <a:endParaRPr lang="es-EC"/>
          </a:p>
        </p:txBody>
      </p:sp>
    </p:spTree>
    <p:extLst>
      <p:ext uri="{BB962C8B-B14F-4D97-AF65-F5344CB8AC3E}">
        <p14:creationId xmlns:p14="http://schemas.microsoft.com/office/powerpoint/2010/main" val="2875968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1010657" y="274569"/>
                <a:ext cx="11086097" cy="7037696"/>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7.</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Modelo SIR con Dinámica Vital </a:t>
                </a:r>
                <a:endParaRPr lang="es-EC" sz="2000" dirty="0">
                  <a:latin typeface="Lucida Fax" panose="02060602050505020204" pitchFamily="18" charset="0"/>
                  <a:cs typeface="Arial" panose="020B0604020202020204" pitchFamily="34" charset="0"/>
                </a:endParaRPr>
              </a:p>
              <a:p>
                <a:pPr lvl="1">
                  <a:spcBef>
                    <a:spcPct val="0"/>
                  </a:spcBef>
                </a:pPr>
                <a:r>
                  <a:rPr lang="es-EC" sz="2000" dirty="0">
                    <a:latin typeface="Lucida Fax" panose="02060602050505020204" pitchFamily="18" charset="0"/>
                    <a:cs typeface="Arial" panose="020B0604020202020204" pitchFamily="34" charset="0"/>
                  </a:rPr>
                  <a:t>Estudio de Existencia y Unicidad.</a:t>
                </a:r>
              </a:p>
              <a:p>
                <a:pPr lvl="1">
                  <a:lnSpc>
                    <a:spcPct val="150000"/>
                  </a:lnSpc>
                  <a:spcBef>
                    <a:spcPct val="0"/>
                  </a:spcBef>
                </a:pPr>
                <a:r>
                  <a:rPr lang="es-ES" sz="1400" dirty="0">
                    <a:latin typeface="Lucida Fax" panose="02060602050505020204" pitchFamily="18" charset="0"/>
                    <a:cs typeface="Arial" panose="020B0604020202020204" pitchFamily="34" charset="0"/>
                  </a:rPr>
                  <a:t>Empleando los postulados de </a:t>
                </a:r>
                <a:r>
                  <a:rPr lang="es-ES" sz="1400" i="1" u="sng" dirty="0">
                    <a:latin typeface="Lucida Fax" panose="02060602050505020204" pitchFamily="18" charset="0"/>
                    <a:cs typeface="Arial" panose="020B0604020202020204" pitchFamily="34" charset="0"/>
                  </a:rPr>
                  <a:t>3.3.7</a:t>
                </a:r>
                <a:r>
                  <a:rPr lang="es-ES" sz="1400" u="sng" dirty="0">
                    <a:latin typeface="Lucida Fax" panose="02060602050505020204" pitchFamily="18" charset="0"/>
                    <a:cs typeface="Arial" panose="020B0604020202020204" pitchFamily="34" charset="0"/>
                  </a:rPr>
                  <a:t> Teorema de existencia y unicidad</a:t>
                </a:r>
                <a:r>
                  <a:rPr lang="es-ES" sz="1400" dirty="0">
                    <a:latin typeface="Lucida Fax" panose="02060602050505020204" pitchFamily="18" charset="0"/>
                    <a:cs typeface="Arial" panose="020B0604020202020204" pitchFamily="34" charset="0"/>
                  </a:rPr>
                  <a:t> a las ecuaciones (62), (63) y (64) tenemos:</a:t>
                </a:r>
              </a:p>
              <a:p>
                <a:pPr lvl="1">
                  <a:lnSpc>
                    <a:spcPct val="150000"/>
                  </a:lnSpc>
                  <a:spcBef>
                    <a:spcPct val="0"/>
                  </a:spcBef>
                </a:pPr>
                <a14:m>
                  <m:oMathPara xmlns:m="http://schemas.openxmlformats.org/officeDocument/2006/math">
                    <m:oMathParaPr>
                      <m:jc m:val="centerGroup"/>
                    </m:oMathParaPr>
                    <m:oMath xmlns:m="http://schemas.openxmlformats.org/officeDocument/2006/math">
                      <m:r>
                        <a:rPr lang="es-PE" sz="1400" i="1">
                          <a:latin typeface="Cambria Math" panose="02040503050406030204" pitchFamily="18" charset="0"/>
                          <a:ea typeface="Calibri" panose="020F0502020204030204" pitchFamily="34" charset="0"/>
                          <a:cs typeface="Times New Roman" panose="02020603050405020304" pitchFamily="18" charset="0"/>
                        </a:rPr>
                        <m:t>𝑦</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𝑅</m:t>
                      </m:r>
                      <m:r>
                        <a:rPr lang="es-PE" sz="1400"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S" sz="14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r>
                        <a:rPr lang="es-PE" sz="1400" i="1">
                          <a:latin typeface="Cambria Math" panose="02040503050406030204" pitchFamily="18" charset="0"/>
                          <a:ea typeface="Times New Roman" panose="02020603050405020304" pitchFamily="18" charset="0"/>
                          <a:cs typeface="Times New Roman" panose="02020603050405020304" pitchFamily="18" charset="0"/>
                        </a:rPr>
                        <m:t>𝑓</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𝛽</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𝑁</m:t>
                      </m:r>
                      <m:r>
                        <a:rPr lang="es-PE" sz="1400" i="1">
                          <a:latin typeface="Cambria Math" panose="02040503050406030204" pitchFamily="18" charset="0"/>
                          <a:ea typeface="Times New Roman" panose="02020603050405020304" pitchFamily="18" charset="0"/>
                          <a:cs typeface="Times New Roman" panose="02020603050405020304" pitchFamily="18" charset="0"/>
                        </a:rPr>
                        <m:t>;  </m:t>
                      </m:r>
                      <m:r>
                        <a:rPr lang="es-PE" sz="1400" i="1">
                          <a:latin typeface="Cambria Math" panose="02040503050406030204" pitchFamily="18" charset="0"/>
                          <a:ea typeface="Times New Roman" panose="02020603050405020304" pitchFamily="18" charset="0"/>
                          <a:cs typeface="Times New Roman" panose="02020603050405020304" pitchFamily="18" charset="0"/>
                        </a:rPr>
                        <m:t>𝛽</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𝛾</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  </m:t>
                      </m:r>
                      <m:r>
                        <a:rPr lang="es-PE" sz="1400" i="1">
                          <a:latin typeface="Cambria Math" panose="02040503050406030204" pitchFamily="18" charset="0"/>
                          <a:ea typeface="Times New Roman" panose="02020603050405020304" pitchFamily="18" charset="0"/>
                          <a:cs typeface="Times New Roman" panose="02020603050405020304" pitchFamily="18" charset="0"/>
                        </a:rPr>
                        <m:t>𝛾</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𝑅</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S" sz="1400" dirty="0">
                  <a:latin typeface="Lucida Fax" panose="02060602050505020204" pitchFamily="18" charset="0"/>
                  <a:cs typeface="Arial" panose="020B0604020202020204" pitchFamily="34" charset="0"/>
                </a:endParaRPr>
              </a:p>
              <a:p>
                <a:pPr marL="342891" indent="-342891">
                  <a:lnSpc>
                    <a:spcPct val="150000"/>
                  </a:lnSpc>
                  <a:buFont typeface="Wingdings" panose="05000000000000000000" pitchFamily="2" charset="2"/>
                  <a:buChar char=""/>
                </a:pPr>
                <a:r>
                  <a:rPr lang="es-PE" sz="1400" dirty="0">
                    <a:latin typeface="Lucida Fax" panose="02060602050505020204" pitchFamily="18" charset="0"/>
                    <a:cs typeface="Arial" panose="020B0604020202020204" pitchFamily="34" charset="0"/>
                  </a:rPr>
                  <a:t>Como </a:t>
                </a:r>
                <a14:m>
                  <m:oMath xmlns:m="http://schemas.openxmlformats.org/officeDocument/2006/math">
                    <m:r>
                      <a:rPr lang="es-PE" sz="1400">
                        <a:latin typeface="Cambria Math" panose="02040503050406030204" pitchFamily="18" charset="0"/>
                        <a:cs typeface="Arial" panose="020B0604020202020204" pitchFamily="34" charset="0"/>
                      </a:rPr>
                      <m:t>𝑓</m:t>
                    </m:r>
                  </m:oMath>
                </a14:m>
                <a:r>
                  <a:rPr lang="es-PE" sz="1400" dirty="0">
                    <a:latin typeface="Lucida Fax" panose="02060602050505020204" pitchFamily="18" charset="0"/>
                    <a:cs typeface="Arial" panose="020B0604020202020204" pitchFamily="34" charset="0"/>
                  </a:rPr>
                  <a:t> es función continua en </a:t>
                </a:r>
                <a14:m>
                  <m:oMath xmlns:m="http://schemas.openxmlformats.org/officeDocument/2006/math">
                    <m:sSup>
                      <m:sSupPr>
                        <m:ctrlPr>
                          <a:rPr lang="es-EC" sz="1400" i="1">
                            <a:latin typeface="Cambria Math" panose="02040503050406030204" pitchFamily="18" charset="0"/>
                            <a:cs typeface="Arial" panose="020B0604020202020204" pitchFamily="34" charset="0"/>
                          </a:rPr>
                        </m:ctrlPr>
                      </m:sSupPr>
                      <m:e>
                        <m:r>
                          <a:rPr lang="es-PE" sz="1400">
                            <a:latin typeface="Cambria Math" panose="02040503050406030204" pitchFamily="18" charset="0"/>
                            <a:cs typeface="Arial" panose="020B0604020202020204" pitchFamily="34" charset="0"/>
                          </a:rPr>
                          <m:t>𝑅</m:t>
                        </m:r>
                      </m:e>
                      <m:sup>
                        <m:r>
                          <a:rPr lang="es-PE" sz="1400">
                            <a:latin typeface="Cambria Math" panose="02040503050406030204" pitchFamily="18" charset="0"/>
                            <a:cs typeface="Arial" panose="020B0604020202020204" pitchFamily="34" charset="0"/>
                          </a:rPr>
                          <m:t>4</m:t>
                        </m:r>
                      </m:sup>
                    </m:sSup>
                  </m:oMath>
                </a14:m>
                <a:r>
                  <a:rPr lang="es-PE" sz="1400" dirty="0">
                    <a:latin typeface="Lucida Fax" panose="02060602050505020204" pitchFamily="18" charset="0"/>
                    <a:cs typeface="Arial" panose="020B0604020202020204" pitchFamily="34" charset="0"/>
                  </a:rPr>
                  <a:t> podemos afirmar que existe al menos una solución local a nuestro problema definida en el rectángulo </a:t>
                </a:r>
                <a14:m>
                  <m:oMath xmlns:m="http://schemas.openxmlformats.org/officeDocument/2006/math">
                    <m:r>
                      <a:rPr lang="es-PE" sz="1400">
                        <a:latin typeface="Cambria Math" panose="02040503050406030204" pitchFamily="18" charset="0"/>
                        <a:cs typeface="Arial" panose="020B0604020202020204" pitchFamily="34" charset="0"/>
                      </a:rPr>
                      <m:t>[0, </m:t>
                    </m:r>
                    <m:r>
                      <a:rPr lang="es-PE" sz="1400">
                        <a:latin typeface="Cambria Math" panose="02040503050406030204" pitchFamily="18" charset="0"/>
                        <a:cs typeface="Arial" panose="020B0604020202020204" pitchFamily="34" charset="0"/>
                      </a:rPr>
                      <m:t>𝑇</m:t>
                    </m:r>
                    <m:r>
                      <a:rPr lang="es-PE" sz="1400">
                        <a:latin typeface="Cambria Math" panose="02040503050406030204" pitchFamily="18" charset="0"/>
                        <a:cs typeface="Arial" panose="020B0604020202020204" pitchFamily="34" charset="0"/>
                      </a:rPr>
                      <m:t>]</m:t>
                    </m:r>
                  </m:oMath>
                </a14:m>
                <a:r>
                  <a:rPr lang="es-PE" sz="1400" dirty="0">
                    <a:latin typeface="Lucida Fax" panose="02060602050505020204" pitchFamily="18" charset="0"/>
                    <a:cs typeface="Arial" panose="020B0604020202020204" pitchFamily="34" charset="0"/>
                  </a:rPr>
                  <a:t>, donde </a:t>
                </a:r>
                <a14:m>
                  <m:oMath xmlns:m="http://schemas.openxmlformats.org/officeDocument/2006/math">
                    <m:r>
                      <a:rPr lang="es-PE" sz="1400">
                        <a:latin typeface="Cambria Math" panose="02040503050406030204" pitchFamily="18" charset="0"/>
                        <a:cs typeface="Arial" panose="020B0604020202020204" pitchFamily="34" charset="0"/>
                      </a:rPr>
                      <m:t>𝑇</m:t>
                    </m:r>
                    <m:r>
                      <a:rPr lang="es-PE" sz="1400">
                        <a:latin typeface="Cambria Math" panose="02040503050406030204" pitchFamily="18" charset="0"/>
                        <a:cs typeface="Arial" panose="020B0604020202020204" pitchFamily="34" charset="0"/>
                      </a:rPr>
                      <m:t>&gt;0</m:t>
                    </m:r>
                  </m:oMath>
                </a14:m>
                <a:endParaRPr lang="es-EC" sz="1400" dirty="0">
                  <a:latin typeface="Lucida Fax" panose="02060602050505020204" pitchFamily="18" charset="0"/>
                  <a:cs typeface="Arial" panose="020B0604020202020204" pitchFamily="34" charset="0"/>
                </a:endParaRPr>
              </a:p>
              <a:p>
                <a:pPr marL="342891" indent="-342891">
                  <a:lnSpc>
                    <a:spcPct val="150000"/>
                  </a:lnSpc>
                  <a:buFont typeface="Wingdings" panose="05000000000000000000" pitchFamily="2" charset="2"/>
                  <a:buChar char=""/>
                </a:pPr>
                <a:r>
                  <a:rPr lang="es-PE" sz="1400" dirty="0">
                    <a:latin typeface="Lucida Fax" panose="02060602050505020204" pitchFamily="18" charset="0"/>
                    <a:cs typeface="Arial" panose="020B0604020202020204" pitchFamily="34" charset="0"/>
                  </a:rPr>
                  <a:t>Como </a:t>
                </a:r>
                <a14:m>
                  <m:oMath xmlns:m="http://schemas.openxmlformats.org/officeDocument/2006/math">
                    <m:r>
                      <a:rPr lang="es-PE" sz="1400">
                        <a:latin typeface="Cambria Math" panose="02040503050406030204" pitchFamily="18" charset="0"/>
                        <a:cs typeface="Arial" panose="020B0604020202020204" pitchFamily="34" charset="0"/>
                      </a:rPr>
                      <m:t>𝑓</m:t>
                    </m:r>
                    <m:r>
                      <a:rPr lang="es-PE" sz="1400">
                        <a:latin typeface="Cambria Math" panose="02040503050406030204" pitchFamily="18" charset="0"/>
                        <a:cs typeface="Arial" panose="020B0604020202020204" pitchFamily="34" charset="0"/>
                      </a:rPr>
                      <m:t> </m:t>
                    </m:r>
                  </m:oMath>
                </a14:m>
                <a:r>
                  <a:rPr lang="es-PE" sz="1400" dirty="0">
                    <a:latin typeface="Lucida Fax" panose="02060602050505020204" pitchFamily="18" charset="0"/>
                    <a:cs typeface="Arial" panose="020B0604020202020204" pitchFamily="34" charset="0"/>
                  </a:rPr>
                  <a:t>y la derivada parcial respecto de </a:t>
                </a:r>
                <a14:m>
                  <m:oMath xmlns:m="http://schemas.openxmlformats.org/officeDocument/2006/math">
                    <m:r>
                      <a:rPr lang="es-PE" sz="1400" i="1" dirty="0">
                        <a:latin typeface="Cambria Math" panose="02040503050406030204" pitchFamily="18" charset="0"/>
                        <a:cs typeface="Arial" panose="020B0604020202020204" pitchFamily="34" charset="0"/>
                      </a:rPr>
                      <m:t>𝑦</m:t>
                    </m:r>
                  </m:oMath>
                </a14:m>
                <a:r>
                  <a:rPr lang="es-PE" sz="1400" dirty="0">
                    <a:latin typeface="Lucida Fax" panose="02060602050505020204" pitchFamily="18" charset="0"/>
                    <a:cs typeface="Arial" panose="020B0604020202020204" pitchFamily="34" charset="0"/>
                  </a:rPr>
                  <a:t> </a:t>
                </a:r>
                <a14:m>
                  <m:oMath xmlns:m="http://schemas.openxmlformats.org/officeDocument/2006/math">
                    <m:r>
                      <a:rPr lang="es-PE" sz="1400">
                        <a:latin typeface="Cambria Math" panose="02040503050406030204" pitchFamily="18" charset="0"/>
                        <a:cs typeface="Arial" panose="020B0604020202020204" pitchFamily="34" charset="0"/>
                      </a:rPr>
                      <m:t>(</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𝑓</m:t>
                        </m:r>
                      </m:e>
                      <m:sub>
                        <m:r>
                          <a:rPr lang="es-PE" sz="1400">
                            <a:latin typeface="Cambria Math" panose="02040503050406030204" pitchFamily="18" charset="0"/>
                            <a:cs typeface="Arial" panose="020B0604020202020204" pitchFamily="34" charset="0"/>
                          </a:rPr>
                          <m:t>𝑦</m:t>
                        </m:r>
                      </m:sub>
                    </m:sSub>
                    <m:r>
                      <a:rPr lang="es-PE" sz="1400">
                        <a:latin typeface="Cambria Math" panose="02040503050406030204" pitchFamily="18" charset="0"/>
                        <a:cs typeface="Arial" panose="020B0604020202020204" pitchFamily="34" charset="0"/>
                      </a:rPr>
                      <m:t>)</m:t>
                    </m:r>
                  </m:oMath>
                </a14:m>
                <a:r>
                  <a:rPr lang="es-PE" sz="1400" dirty="0">
                    <a:latin typeface="Lucida Fax" panose="02060602050505020204" pitchFamily="18" charset="0"/>
                    <a:cs typeface="Arial" panose="020B0604020202020204" pitchFamily="34" charset="0"/>
                  </a:rPr>
                  <a:t> son continuas en </a:t>
                </a:r>
                <a14:m>
                  <m:oMath xmlns:m="http://schemas.openxmlformats.org/officeDocument/2006/math">
                    <m:r>
                      <a:rPr lang="es-PE" sz="1400">
                        <a:latin typeface="Cambria Math" panose="02040503050406030204" pitchFamily="18" charset="0"/>
                        <a:cs typeface="Arial" panose="020B0604020202020204" pitchFamily="34" charset="0"/>
                      </a:rPr>
                      <m:t>ℛ</m:t>
                    </m:r>
                  </m:oMath>
                </a14:m>
                <a:r>
                  <a:rPr lang="es-PE" sz="1400" dirty="0">
                    <a:latin typeface="Lucida Fax" panose="02060602050505020204" pitchFamily="18" charset="0"/>
                    <a:cs typeface="Arial" panose="020B0604020202020204" pitchFamily="34" charset="0"/>
                  </a:rPr>
                  <a:t> entonces para cualquier </a:t>
                </a:r>
                <a14:m>
                  <m:oMath xmlns:m="http://schemas.openxmlformats.org/officeDocument/2006/math">
                    <m:d>
                      <m:dPr>
                        <m:ctrlPr>
                          <a:rPr lang="es-EC" sz="1400" i="1">
                            <a:latin typeface="Cambria Math" panose="02040503050406030204" pitchFamily="18" charset="0"/>
                            <a:cs typeface="Arial" panose="020B0604020202020204" pitchFamily="34" charset="0"/>
                          </a:rPr>
                        </m:ctrlPr>
                      </m:dPr>
                      <m:e>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𝑡</m:t>
                            </m:r>
                          </m:e>
                          <m:sub>
                            <m:r>
                              <a:rPr lang="es-PE" sz="1400">
                                <a:latin typeface="Cambria Math" panose="02040503050406030204" pitchFamily="18" charset="0"/>
                                <a:cs typeface="Arial" panose="020B0604020202020204" pitchFamily="34" charset="0"/>
                              </a:rPr>
                              <m:t>0</m:t>
                            </m:r>
                          </m:sub>
                        </m:sSub>
                        <m:r>
                          <a:rPr lang="es-PE" sz="1400">
                            <a:latin typeface="Cambria Math" panose="02040503050406030204" pitchFamily="18" charset="0"/>
                            <a:cs typeface="Arial" panose="020B0604020202020204" pitchFamily="34" charset="0"/>
                          </a:rPr>
                          <m:t>, </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𝑦</m:t>
                            </m:r>
                          </m:e>
                          <m:sub>
                            <m:r>
                              <a:rPr lang="es-PE" sz="1400">
                                <a:latin typeface="Cambria Math" panose="02040503050406030204" pitchFamily="18" charset="0"/>
                                <a:cs typeface="Arial" panose="020B0604020202020204" pitchFamily="34" charset="0"/>
                              </a:rPr>
                              <m:t>0</m:t>
                            </m:r>
                          </m:sub>
                        </m:sSub>
                      </m:e>
                    </m:d>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ℛ</m:t>
                    </m:r>
                    <m:r>
                      <a:rPr lang="es-PE" sz="1400">
                        <a:latin typeface="Cambria Math" panose="02040503050406030204" pitchFamily="18" charset="0"/>
                        <a:cs typeface="Arial" panose="020B0604020202020204" pitchFamily="34" charset="0"/>
                      </a:rPr>
                      <m:t> </m:t>
                    </m:r>
                  </m:oMath>
                </a14:m>
                <a:r>
                  <a:rPr lang="es-PE" sz="1400" dirty="0">
                    <a:latin typeface="Lucida Fax" panose="02060602050505020204" pitchFamily="18" charset="0"/>
                    <a:cs typeface="Arial" panose="020B0604020202020204" pitchFamily="34" charset="0"/>
                  </a:rPr>
                  <a:t>existe </a:t>
                </a:r>
                <a14:m>
                  <m:oMath xmlns:m="http://schemas.openxmlformats.org/officeDocument/2006/math">
                    <m:r>
                      <a:rPr lang="es-PE" sz="1400">
                        <a:latin typeface="Cambria Math" panose="02040503050406030204" pitchFamily="18" charset="0"/>
                        <a:cs typeface="Arial" panose="020B0604020202020204" pitchFamily="34" charset="0"/>
                      </a:rPr>
                      <m:t>𝛿</m:t>
                    </m:r>
                    <m:r>
                      <a:rPr lang="es-PE" sz="1400">
                        <a:latin typeface="Cambria Math" panose="02040503050406030204" pitchFamily="18" charset="0"/>
                        <a:cs typeface="Arial" panose="020B0604020202020204" pitchFamily="34" charset="0"/>
                      </a:rPr>
                      <m:t>&gt;0</m:t>
                    </m:r>
                  </m:oMath>
                </a14:m>
                <a:r>
                  <a:rPr lang="es-PE" sz="1400" dirty="0">
                    <a:latin typeface="Lucida Fax" panose="02060602050505020204" pitchFamily="18" charset="0"/>
                    <a:cs typeface="Arial" panose="020B0604020202020204" pitchFamily="34" charset="0"/>
                  </a:rPr>
                  <a:t> tal que el PVI tiene solución única definida en algún intervalo de la forma </a:t>
                </a:r>
                <a14:m>
                  <m:oMath xmlns:m="http://schemas.openxmlformats.org/officeDocument/2006/math">
                    <m:r>
                      <a:rPr lang="es-PE" sz="1400">
                        <a:latin typeface="Cambria Math" panose="02040503050406030204" pitchFamily="18" charset="0"/>
                        <a:cs typeface="Arial" panose="020B0604020202020204" pitchFamily="34" charset="0"/>
                      </a:rPr>
                      <m:t>[</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𝑡</m:t>
                        </m:r>
                      </m:e>
                      <m:sub>
                        <m:r>
                          <a:rPr lang="es-PE" sz="1400">
                            <a:latin typeface="Cambria Math" panose="02040503050406030204" pitchFamily="18" charset="0"/>
                            <a:cs typeface="Arial" panose="020B0604020202020204" pitchFamily="34" charset="0"/>
                          </a:rPr>
                          <m:t>0</m:t>
                        </m:r>
                      </m:sub>
                    </m:sSub>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𝛿</m:t>
                    </m:r>
                    <m:r>
                      <a:rPr lang="es-PE" sz="1400">
                        <a:latin typeface="Cambria Math" panose="02040503050406030204" pitchFamily="18" charset="0"/>
                        <a:cs typeface="Arial" panose="020B0604020202020204" pitchFamily="34" charset="0"/>
                      </a:rPr>
                      <m:t>, </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𝑡</m:t>
                        </m:r>
                      </m:e>
                      <m:sub>
                        <m:r>
                          <a:rPr lang="es-PE" sz="1400">
                            <a:latin typeface="Cambria Math" panose="02040503050406030204" pitchFamily="18" charset="0"/>
                            <a:cs typeface="Arial" panose="020B0604020202020204" pitchFamily="34" charset="0"/>
                          </a:rPr>
                          <m:t>0</m:t>
                        </m:r>
                      </m:sub>
                    </m:sSub>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𝛿</m:t>
                    </m:r>
                    <m:r>
                      <a:rPr lang="es-PE" sz="1400">
                        <a:latin typeface="Cambria Math" panose="02040503050406030204" pitchFamily="18" charset="0"/>
                        <a:cs typeface="Arial" panose="020B0604020202020204" pitchFamily="34" charset="0"/>
                      </a:rPr>
                      <m:t>]</m:t>
                    </m:r>
                  </m:oMath>
                </a14:m>
                <a:r>
                  <a:rPr lang="es-PE" sz="1400" dirty="0">
                    <a:latin typeface="Lucida Fax" panose="02060602050505020204" pitchFamily="18" charset="0"/>
                    <a:cs typeface="Arial" panose="020B0604020202020204" pitchFamily="34" charset="0"/>
                  </a:rPr>
                  <a:t> </a:t>
                </a:r>
                <a:endParaRPr lang="es-EC" sz="1400" dirty="0">
                  <a:latin typeface="Lucida Fax" panose="02060602050505020204" pitchFamily="18" charset="0"/>
                  <a:cs typeface="Arial" panose="020B0604020202020204" pitchFamily="34" charset="0"/>
                </a:endParaRPr>
              </a:p>
              <a:p>
                <a:pPr>
                  <a:lnSpc>
                    <a:spcPct val="150000"/>
                  </a:lnSpc>
                </a:pPr>
                <a:r>
                  <a:rPr lang="es-PE" sz="1400" dirty="0">
                    <a:latin typeface="Lucida Fax" panose="02060602050505020204" pitchFamily="18" charset="0"/>
                    <a:cs typeface="Arial" panose="020B0604020202020204" pitchFamily="34" charset="0"/>
                  </a:rPr>
                  <a:t>      	      Obtengamos la matriz Jacobiana de la función </a:t>
                </a:r>
                <a14:m>
                  <m:oMath xmlns:m="http://schemas.openxmlformats.org/officeDocument/2006/math">
                    <m:r>
                      <a:rPr lang="es-PE" sz="1400">
                        <a:latin typeface="Cambria Math" panose="02040503050406030204" pitchFamily="18" charset="0"/>
                        <a:cs typeface="Arial" panose="020B0604020202020204" pitchFamily="34" charset="0"/>
                      </a:rPr>
                      <m:t>𝑓</m:t>
                    </m:r>
                  </m:oMath>
                </a14:m>
                <a:r>
                  <a:rPr lang="es-PE" sz="1400" dirty="0">
                    <a:latin typeface="Lucida Fax" panose="02060602050505020204" pitchFamily="18" charset="0"/>
                    <a:cs typeface="Arial" panose="020B0604020202020204" pitchFamily="34" charset="0"/>
                  </a:rPr>
                  <a:t>:</a:t>
                </a:r>
                <a:r>
                  <a:rPr lang="es-EC" sz="1400" dirty="0">
                    <a:latin typeface="Lucida Fax" panose="02060602050505020204" pitchFamily="18" charset="0"/>
                    <a:ea typeface="Calibri" panose="020F0502020204030204" pitchFamily="34" charset="0"/>
                    <a:cs typeface="Times New Roman" panose="02020603050405020304" pitchFamily="18" charset="0"/>
                  </a:rPr>
                  <a:t> </a:t>
                </a:r>
              </a:p>
              <a:p>
                <a:pPr algn="ctr">
                  <a:lnSpc>
                    <a:spcPct val="150000"/>
                  </a:lnSpc>
                </a:pPr>
                <a14:m>
                  <m:oMath xmlns:m="http://schemas.openxmlformats.org/officeDocument/2006/math">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s-EC" sz="1400" i="1">
                                <a:latin typeface="Cambria Math" panose="02040503050406030204" pitchFamily="18" charset="0"/>
                                <a:ea typeface="Calibri" panose="020F0502020204030204" pitchFamily="34" charset="0"/>
                                <a:cs typeface="Times New Roman" panose="020206030504050203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𝜇</m:t>
                              </m:r>
                            </m:e>
                            <m:e>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e>
                            <m:e>
                              <m:r>
                                <a:rPr lang="es-PE" sz="1400" i="1">
                                  <a:latin typeface="Cambria Math" panose="02040503050406030204" pitchFamily="18" charset="0"/>
                                  <a:ea typeface="Calibri" panose="020F0502020204030204" pitchFamily="34" charset="0"/>
                                  <a:cs typeface="Times New Roman" panose="02020603050405020304" pitchFamily="18" charset="0"/>
                                </a:rPr>
                                <m:t>0</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e>
                            <m:e>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𝛾</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𝜇</m:t>
                              </m:r>
                            </m:e>
                            <m:e>
                              <m:r>
                                <a:rPr lang="es-PE" sz="1400" i="1">
                                  <a:latin typeface="Cambria Math" panose="02040503050406030204" pitchFamily="18" charset="0"/>
                                  <a:ea typeface="Calibri" panose="020F0502020204030204" pitchFamily="34" charset="0"/>
                                  <a:cs typeface="Times New Roman" panose="02020603050405020304" pitchFamily="18" charset="0"/>
                                </a:rPr>
                                <m:t>0</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0</m:t>
                              </m:r>
                            </m:e>
                            <m:e>
                              <m:r>
                                <a:rPr lang="es-PE" sz="1400" i="1">
                                  <a:latin typeface="Cambria Math" panose="02040503050406030204" pitchFamily="18" charset="0"/>
                                  <a:ea typeface="Calibri" panose="020F0502020204030204" pitchFamily="34" charset="0"/>
                                  <a:cs typeface="Times New Roman" panose="02020603050405020304" pitchFamily="18" charset="0"/>
                                </a:rPr>
                                <m:t>𝛾</m:t>
                              </m:r>
                            </m:e>
                            <m:e>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𝜇</m:t>
                              </m:r>
                            </m:e>
                          </m:mr>
                        </m:m>
                      </m:e>
                    </m:d>
                  </m:oMath>
                </a14:m>
                <a:r>
                  <a:rPr lang="es-ES" sz="1400" dirty="0">
                    <a:latin typeface="Lucida Fax" panose="02060602050505020204" pitchFamily="18" charset="0"/>
                    <a:ea typeface="Calibri" panose="020F0502020204030204" pitchFamily="34" charset="0"/>
                    <a:cs typeface="Times New Roman" panose="02020603050405020304" pitchFamily="18" charset="0"/>
                  </a:rPr>
                  <a:t> </a:t>
                </a:r>
              </a:p>
              <a:p>
                <a:pPr>
                  <a:lnSpc>
                    <a:spcPct val="150000"/>
                  </a:lnSpc>
                </a:pPr>
                <a:r>
                  <a:rPr lang="es-ES" sz="1400" dirty="0">
                    <a:latin typeface="Lucida Fax" panose="02060602050505020204" pitchFamily="18" charset="0"/>
                    <a:ea typeface="Calibri" panose="020F0502020204030204" pitchFamily="34" charset="0"/>
                    <a:cs typeface="Times New Roman" panose="02020603050405020304" pitchFamily="18" charset="0"/>
                  </a:rPr>
                  <a:t>	Notemos que:</a:t>
                </a:r>
              </a:p>
              <a:p>
                <a:pPr>
                  <a:lnSpc>
                    <a:spcPct val="150000"/>
                  </a:lnSpc>
                </a:pPr>
                <a:r>
                  <a:rPr lang="es-ES"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i="1" dirty="0">
                        <a:latin typeface="Cambria Math" panose="02040503050406030204" pitchFamily="18" charset="0"/>
                        <a:ea typeface="Calibri" panose="020F0502020204030204" pitchFamily="34" charset="0"/>
                        <a:cs typeface="Times New Roman" panose="02020603050405020304" pitchFamily="18" charset="0"/>
                      </a:rPr>
                      <m:t>𝑆</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)&gt;0,∀</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 (0,</m:t>
                    </m:r>
                    <m:r>
                      <a:rPr lang="es-ES" sz="1400" i="1" dirty="0">
                        <a:latin typeface="Cambria Math" panose="02040503050406030204" pitchFamily="18" charset="0"/>
                        <a:ea typeface="Calibri" panose="020F0502020204030204" pitchFamily="34" charset="0"/>
                        <a:cs typeface="Times New Roman" panose="02020603050405020304" pitchFamily="18" charset="0"/>
                      </a:rPr>
                      <m:t>𝑇</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por lo tanto </a:t>
                </a:r>
                <a14:m>
                  <m:oMath xmlns:m="http://schemas.openxmlformats.org/officeDocument/2006/math">
                    <m:sSub>
                      <m:sSubPr>
                        <m:ctrlPr>
                          <a:rPr lang="es-ES" sz="1400" i="1" dirty="0">
                            <a:latin typeface="Cambria Math" panose="02040503050406030204" pitchFamily="18" charset="0"/>
                            <a:cs typeface="Times New Roman" panose="02020603050405020304" pitchFamily="18" charset="0"/>
                          </a:rPr>
                        </m:ctrlPr>
                      </m:sSubPr>
                      <m:e>
                        <m:r>
                          <a:rPr lang="es-ES" sz="1400" i="1" dirty="0">
                            <a:latin typeface="Cambria Math" panose="02040503050406030204" pitchFamily="18" charset="0"/>
                            <a:ea typeface="Calibri" panose="020F0502020204030204" pitchFamily="34" charset="0"/>
                            <a:cs typeface="Times New Roman" panose="02020603050405020304" pitchFamily="18" charset="0"/>
                          </a:rPr>
                          <m:t>𝑆</m:t>
                        </m:r>
                      </m:e>
                      <m:sub>
                        <m:r>
                          <a:rPr lang="es-ES" sz="1400" i="1" dirty="0">
                            <a:latin typeface="Cambria Math" panose="02040503050406030204" pitchFamily="18" charset="0"/>
                            <a:cs typeface="Times New Roman" panose="02020603050405020304" pitchFamily="18" charset="0"/>
                          </a:rPr>
                          <m:t>0</m:t>
                        </m:r>
                      </m:sub>
                    </m:sSub>
                    <m:r>
                      <a:rPr lang="es-ES" sz="1400" i="1" dirty="0">
                        <a:latin typeface="Cambria Math" panose="02040503050406030204" pitchFamily="18" charset="0"/>
                        <a:ea typeface="Calibri" panose="020F0502020204030204" pitchFamily="34" charset="0"/>
                        <a:cs typeface="Times New Roman" panose="02020603050405020304" pitchFamily="18" charset="0"/>
                      </a:rPr>
                      <m:t>≥0</m:t>
                    </m:r>
                  </m:oMath>
                </a14:m>
                <a:endParaRPr lang="es-ES"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dirty="0">
                    <a:ea typeface="Calibri" panose="020F0502020204030204" pitchFamily="34" charset="0"/>
                    <a:cs typeface="Times New Roman" panose="02020603050405020304" pitchFamily="18" charset="0"/>
                  </a:rPr>
                  <a:t>	</a:t>
                </a:r>
                <a14:m>
                  <m:oMath xmlns:m="http://schemas.openxmlformats.org/officeDocument/2006/math">
                    <m:r>
                      <a:rPr lang="es-ES" sz="1400" i="1" dirty="0">
                        <a:latin typeface="Cambria Math" panose="02040503050406030204" pitchFamily="18" charset="0"/>
                        <a:ea typeface="Calibri" panose="020F0502020204030204" pitchFamily="34" charset="0"/>
                        <a:cs typeface="Times New Roman" panose="02020603050405020304" pitchFamily="18" charset="0"/>
                      </a:rPr>
                      <m:t>𝐼</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)&gt;0,∀</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 (0,</m:t>
                    </m:r>
                    <m:r>
                      <a:rPr lang="es-ES" sz="1400" i="1" dirty="0">
                        <a:latin typeface="Cambria Math" panose="02040503050406030204" pitchFamily="18" charset="0"/>
                        <a:ea typeface="Calibri" panose="020F0502020204030204" pitchFamily="34" charset="0"/>
                        <a:cs typeface="Times New Roman" panose="02020603050405020304" pitchFamily="18" charset="0"/>
                      </a:rPr>
                      <m:t>𝑇</m:t>
                    </m:r>
                    <m:r>
                      <a:rPr lang="es-ES" sz="1400" i="1" dirty="0">
                        <a:latin typeface="Cambria Math" panose="02040503050406030204" pitchFamily="18" charset="0"/>
                        <a:ea typeface="Calibri" panose="020F0502020204030204" pitchFamily="34" charset="0"/>
                        <a:cs typeface="Times New Roman" panose="02020603050405020304" pitchFamily="18" charset="0"/>
                      </a:rPr>
                      <m:t>]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por lo tanto </a:t>
                </a:r>
                <a14:m>
                  <m:oMath xmlns:m="http://schemas.openxmlformats.org/officeDocument/2006/math">
                    <m:sSub>
                      <m:sSubPr>
                        <m:ctrlPr>
                          <a:rPr lang="es-ES" sz="1400" i="1" dirty="0">
                            <a:latin typeface="Cambria Math" panose="02040503050406030204" pitchFamily="18" charset="0"/>
                            <a:cs typeface="Times New Roman" panose="02020603050405020304" pitchFamily="18" charset="0"/>
                          </a:rPr>
                        </m:ctrlPr>
                      </m:sSubPr>
                      <m:e>
                        <m:r>
                          <a:rPr lang="es-ES" sz="1400" i="1" dirty="0">
                            <a:latin typeface="Cambria Math" panose="02040503050406030204" pitchFamily="18" charset="0"/>
                            <a:cs typeface="Times New Roman" panose="02020603050405020304" pitchFamily="18" charset="0"/>
                          </a:rPr>
                          <m:t>𝐼</m:t>
                        </m:r>
                      </m:e>
                      <m:sub>
                        <m:r>
                          <a:rPr lang="es-ES" sz="1400" i="1" dirty="0">
                            <a:latin typeface="Cambria Math" panose="02040503050406030204" pitchFamily="18" charset="0"/>
                            <a:cs typeface="Times New Roman" panose="02020603050405020304" pitchFamily="18" charset="0"/>
                          </a:rPr>
                          <m:t>0</m:t>
                        </m:r>
                      </m:sub>
                    </m:sSub>
                    <m:r>
                      <a:rPr lang="es-ES" sz="1400" i="1" dirty="0">
                        <a:latin typeface="Cambria Math" panose="02040503050406030204" pitchFamily="18" charset="0"/>
                        <a:ea typeface="Calibri" panose="020F0502020204030204" pitchFamily="34" charset="0"/>
                        <a:cs typeface="Times New Roman" panose="02020603050405020304" pitchFamily="18" charset="0"/>
                      </a:rPr>
                      <m:t>&gt;0</m:t>
                    </m:r>
                  </m:oMath>
                </a14:m>
                <a:endParaRPr lang="es-ES"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dirty="0">
                    <a:ea typeface="Calibri" panose="020F0502020204030204" pitchFamily="34" charset="0"/>
                    <a:cs typeface="Times New Roman" panose="02020603050405020304" pitchFamily="18" charset="0"/>
                  </a:rPr>
                  <a:t>	</a:t>
                </a:r>
                <a14:m>
                  <m:oMath xmlns:m="http://schemas.openxmlformats.org/officeDocument/2006/math">
                    <m:r>
                      <a:rPr lang="es-ES" sz="1400" i="1" dirty="0">
                        <a:latin typeface="Cambria Math" panose="02040503050406030204" pitchFamily="18" charset="0"/>
                        <a:ea typeface="Calibri" panose="020F0502020204030204" pitchFamily="34" charset="0"/>
                        <a:cs typeface="Times New Roman" panose="02020603050405020304" pitchFamily="18" charset="0"/>
                      </a:rPr>
                      <m:t>𝑅</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)&gt;0,∀</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 (0,</m:t>
                    </m:r>
                    <m:r>
                      <a:rPr lang="es-ES" sz="1400" i="1" dirty="0">
                        <a:latin typeface="Cambria Math" panose="02040503050406030204" pitchFamily="18" charset="0"/>
                        <a:ea typeface="Calibri" panose="020F0502020204030204" pitchFamily="34" charset="0"/>
                        <a:cs typeface="Times New Roman" panose="02020603050405020304" pitchFamily="18" charset="0"/>
                      </a:rPr>
                      <m:t>𝑇</m:t>
                    </m:r>
                    <m:r>
                      <a:rPr lang="es-EC" sz="1400" i="1" dirty="0">
                        <a:latin typeface="Cambria Math" panose="02040503050406030204" pitchFamily="18" charset="0"/>
                        <a:ea typeface="Calibri" panose="020F0502020204030204" pitchFamily="34" charset="0"/>
                        <a:cs typeface="Times New Roman" panose="02020603050405020304" pitchFamily="18" charset="0"/>
                      </a:rPr>
                      <m:t>]</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por lo tanto </a:t>
                </a:r>
                <a14:m>
                  <m:oMath xmlns:m="http://schemas.openxmlformats.org/officeDocument/2006/math">
                    <m:sSub>
                      <m:sSubPr>
                        <m:ctrlPr>
                          <a:rPr lang="es-ES" sz="1400" i="1" dirty="0">
                            <a:latin typeface="Cambria Math" panose="02040503050406030204" pitchFamily="18" charset="0"/>
                            <a:cs typeface="Times New Roman" panose="02020603050405020304" pitchFamily="18" charset="0"/>
                          </a:rPr>
                        </m:ctrlPr>
                      </m:sSubPr>
                      <m:e>
                        <m:r>
                          <a:rPr lang="es-EC" sz="1400" i="1" dirty="0">
                            <a:latin typeface="Cambria Math" panose="02040503050406030204" pitchFamily="18" charset="0"/>
                            <a:cs typeface="Times New Roman" panose="02020603050405020304" pitchFamily="18" charset="0"/>
                          </a:rPr>
                          <m:t>𝑅</m:t>
                        </m:r>
                      </m:e>
                      <m:sub>
                        <m:r>
                          <a:rPr lang="es-EC" sz="1400" i="1" dirty="0">
                            <a:latin typeface="Cambria Math" panose="02040503050406030204" pitchFamily="18" charset="0"/>
                            <a:cs typeface="Times New Roman" panose="02020603050405020304" pitchFamily="18" charset="0"/>
                          </a:rPr>
                          <m:t>0</m:t>
                        </m:r>
                      </m:sub>
                    </m:sSub>
                    <m:r>
                      <a:rPr lang="es-ES" sz="1400" i="1" dirty="0">
                        <a:latin typeface="Cambria Math" panose="02040503050406030204" pitchFamily="18" charset="0"/>
                        <a:ea typeface="Calibri" panose="020F0502020204030204" pitchFamily="34" charset="0"/>
                        <a:cs typeface="Times New Roman" panose="02020603050405020304" pitchFamily="18" charset="0"/>
                      </a:rPr>
                      <m:t>&gt;0</m:t>
                    </m:r>
                  </m:oMath>
                </a14:m>
                <a:endParaRPr lang="es-ES"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dirty="0">
                    <a:latin typeface="Lucida Fax" panose="02060602050505020204" pitchFamily="18" charset="0"/>
                    <a:ea typeface="Calibri" panose="020F0502020204030204" pitchFamily="34" charset="0"/>
                    <a:cs typeface="Times New Roman" panose="02020603050405020304" pitchFamily="18" charset="0"/>
                  </a:rPr>
                  <a:t>	Por condiciones del modelo:</a:t>
                </a:r>
              </a:p>
              <a:p>
                <a:pPr>
                  <a:lnSpc>
                    <a:spcPct val="150000"/>
                  </a:lnSpc>
                </a:pPr>
                <a:r>
                  <a:rPr lang="es-ES"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i="1" dirty="0">
                        <a:latin typeface="Cambria Math" panose="02040503050406030204" pitchFamily="18" charset="0"/>
                        <a:ea typeface="Calibri" panose="020F0502020204030204" pitchFamily="34" charset="0"/>
                        <a:cs typeface="Times New Roman" panose="02020603050405020304" pitchFamily="18" charset="0"/>
                      </a:rPr>
                      <m:t>𝑆</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𝐼</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𝑅</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𝑁</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además </a:t>
                </a:r>
                <a14:m>
                  <m:oMath xmlns:m="http://schemas.openxmlformats.org/officeDocument/2006/math">
                    <m:r>
                      <a:rPr lang="es-ES" sz="1400" i="1" dirty="0">
                        <a:latin typeface="Cambria Math" panose="02040503050406030204" pitchFamily="18" charset="0"/>
                        <a:ea typeface="Calibri" panose="020F0502020204030204" pitchFamily="34" charset="0"/>
                        <a:cs typeface="Times New Roman" panose="02020603050405020304" pitchFamily="18" charset="0"/>
                      </a:rPr>
                      <m:t>𝑆</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𝐼</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𝑅</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)&gt;0,∀</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∈(0,</m:t>
                    </m:r>
                    <m:r>
                      <a:rPr lang="es-ES" sz="1400" i="1" dirty="0">
                        <a:latin typeface="Cambria Math" panose="02040503050406030204" pitchFamily="18" charset="0"/>
                        <a:ea typeface="Calibri" panose="020F0502020204030204" pitchFamily="34" charset="0"/>
                        <a:cs typeface="Times New Roman" panose="02020603050405020304" pitchFamily="18" charset="0"/>
                      </a:rPr>
                      <m:t>𝑇</m:t>
                    </m:r>
                    <m:r>
                      <a:rPr lang="es-ES" sz="1400" i="1" dirty="0">
                        <a:latin typeface="Cambria Math" panose="02040503050406030204" pitchFamily="18" charset="0"/>
                        <a:ea typeface="Calibri" panose="020F0502020204030204" pitchFamily="34" charset="0"/>
                        <a:cs typeface="Times New Roman" panose="02020603050405020304" pitchFamily="18" charset="0"/>
                      </a:rPr>
                      <m:t>]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entonces </a:t>
                </a:r>
                <a14:m>
                  <m:oMath xmlns:m="http://schemas.openxmlformats.org/officeDocument/2006/math">
                    <m:r>
                      <a:rPr lang="es-ES" sz="1400" i="1" dirty="0">
                        <a:latin typeface="Cambria Math" panose="02040503050406030204" pitchFamily="18" charset="0"/>
                        <a:ea typeface="Calibri" panose="020F0502020204030204" pitchFamily="34" charset="0"/>
                        <a:cs typeface="Times New Roman" panose="02020603050405020304" pitchFamily="18" charset="0"/>
                      </a:rPr>
                      <m:t>𝑆</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𝐼</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𝑅</m:t>
                    </m:r>
                    <m:r>
                      <a:rPr lang="es-ES" sz="1400" i="1" dirty="0">
                        <a:latin typeface="Cambria Math" panose="02040503050406030204" pitchFamily="18" charset="0"/>
                        <a:ea typeface="Calibri" panose="020F0502020204030204" pitchFamily="34" charset="0"/>
                        <a:cs typeface="Times New Roman" panose="02020603050405020304" pitchFamily="18" charset="0"/>
                      </a:rPr>
                      <m:t>(</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)&lt;</m:t>
                    </m:r>
                    <m:r>
                      <a:rPr lang="es-ES" sz="1400" i="1" dirty="0">
                        <a:latin typeface="Cambria Math" panose="02040503050406030204" pitchFamily="18" charset="0"/>
                        <a:ea typeface="Calibri" panose="020F0502020204030204" pitchFamily="34" charset="0"/>
                        <a:cs typeface="Times New Roman" panose="02020603050405020304" pitchFamily="18" charset="0"/>
                      </a:rPr>
                      <m:t>𝑁</m:t>
                    </m:r>
                    <m:r>
                      <a:rPr lang="es-ES" sz="1400" i="1" dirty="0">
                        <a:latin typeface="Cambria Math" panose="02040503050406030204" pitchFamily="18" charset="0"/>
                        <a:ea typeface="Calibri" panose="020F0502020204030204" pitchFamily="34" charset="0"/>
                        <a:cs typeface="Times New Roman" panose="02020603050405020304" pitchFamily="18" charset="0"/>
                      </a:rPr>
                      <m:t> ∀</m:t>
                    </m:r>
                    <m:r>
                      <a:rPr lang="es-ES" sz="1400" i="1" dirty="0">
                        <a:latin typeface="Cambria Math" panose="02040503050406030204" pitchFamily="18" charset="0"/>
                        <a:ea typeface="Calibri" panose="020F0502020204030204" pitchFamily="34" charset="0"/>
                        <a:cs typeface="Times New Roman" panose="02020603050405020304" pitchFamily="18" charset="0"/>
                      </a:rPr>
                      <m:t>𝑡</m:t>
                    </m:r>
                    <m:r>
                      <a:rPr lang="es-ES" sz="1400" i="1" dirty="0">
                        <a:latin typeface="Cambria Math" panose="02040503050406030204" pitchFamily="18" charset="0"/>
                        <a:ea typeface="Calibri" panose="020F0502020204030204" pitchFamily="34" charset="0"/>
                        <a:cs typeface="Times New Roman" panose="02020603050405020304" pitchFamily="18" charset="0"/>
                      </a:rPr>
                      <m:t>∈(0,</m:t>
                    </m:r>
                    <m:r>
                      <a:rPr lang="es-ES" sz="1400" i="1" dirty="0">
                        <a:latin typeface="Cambria Math" panose="02040503050406030204" pitchFamily="18" charset="0"/>
                        <a:ea typeface="Calibri" panose="020F0502020204030204" pitchFamily="34" charset="0"/>
                        <a:cs typeface="Times New Roman" panose="02020603050405020304" pitchFamily="18" charset="0"/>
                      </a:rPr>
                      <m:t>𝑇</m:t>
                    </m:r>
                    <m:r>
                      <a:rPr lang="es-ES" sz="1400" i="1" dirty="0">
                        <a:latin typeface="Cambria Math" panose="02040503050406030204" pitchFamily="18" charset="0"/>
                        <a:ea typeface="Calibri" panose="020F0502020204030204" pitchFamily="34" charset="0"/>
                        <a:cs typeface="Times New Roman" panose="02020603050405020304" pitchFamily="18" charset="0"/>
                      </a:rPr>
                      <m:t>]. </m:t>
                    </m:r>
                  </m:oMath>
                </a14:m>
                <a:endParaRPr lang="es-ES"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endParaRPr lang="es-ES" sz="14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endParaRPr lang="es-ES" sz="1400" dirty="0">
                  <a:latin typeface="Lucida Fax" panose="02060602050505020204" pitchFamily="18"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1010657" y="274569"/>
                <a:ext cx="11086097" cy="7037696"/>
              </a:xfrm>
              <a:prstGeom prst="rect">
                <a:avLst/>
              </a:prstGeom>
              <a:blipFill>
                <a:blip r:embed="rId2"/>
                <a:stretch>
                  <a:fillRect l="-110" t="-260"/>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34</a:t>
            </a:fld>
            <a:endParaRPr lang="es-EC"/>
          </a:p>
        </p:txBody>
      </p:sp>
    </p:spTree>
    <p:extLst>
      <p:ext uri="{BB962C8B-B14F-4D97-AF65-F5344CB8AC3E}">
        <p14:creationId xmlns:p14="http://schemas.microsoft.com/office/powerpoint/2010/main" val="246683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531812" y="98653"/>
                <a:ext cx="11278051" cy="6484596"/>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7.</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Modelo SIR con Dinámica Vital </a:t>
                </a:r>
                <a:endParaRPr lang="es-EC" sz="2000" dirty="0">
                  <a:latin typeface="Lucida Fax" panose="02060602050505020204" pitchFamily="18" charset="0"/>
                  <a:cs typeface="Arial" panose="020B0604020202020204" pitchFamily="34" charset="0"/>
                </a:endParaRPr>
              </a:p>
              <a:p>
                <a:pPr lvl="1">
                  <a:spcBef>
                    <a:spcPct val="0"/>
                  </a:spcBef>
                </a:pPr>
                <a:r>
                  <a:rPr lang="es-PE" sz="2000" dirty="0">
                    <a:latin typeface="Lucida Fax" panose="02060602050505020204" pitchFamily="18" charset="0"/>
                    <a:cs typeface="Arial" panose="020B0604020202020204" pitchFamily="34" charset="0"/>
                  </a:rPr>
                  <a:t>   	 Puntos Críticos </a:t>
                </a:r>
                <a14:m>
                  <m:oMath xmlns:m="http://schemas.openxmlformats.org/officeDocument/2006/math">
                    <m:sSub>
                      <m:sSubPr>
                        <m:ctrlPr>
                          <a:rPr lang="es-EC" sz="2000" i="1">
                            <a:latin typeface="Cambria Math" panose="02040503050406030204" pitchFamily="18" charset="0"/>
                            <a:cs typeface="Arial" panose="020B0604020202020204" pitchFamily="34" charset="0"/>
                          </a:rPr>
                        </m:ctrlPr>
                      </m:sSubPr>
                      <m:e>
                        <m:r>
                          <a:rPr lang="es-PE" sz="2000">
                            <a:latin typeface="Cambria Math" panose="02040503050406030204" pitchFamily="18" charset="0"/>
                            <a:cs typeface="Arial" panose="020B0604020202020204" pitchFamily="34" charset="0"/>
                          </a:rPr>
                          <m:t>𝑷</m:t>
                        </m:r>
                      </m:e>
                      <m:sub>
                        <m:r>
                          <a:rPr lang="es-PE" sz="2000">
                            <a:latin typeface="Cambria Math" panose="02040503050406030204" pitchFamily="18" charset="0"/>
                            <a:cs typeface="Arial" panose="020B0604020202020204" pitchFamily="34" charset="0"/>
                          </a:rPr>
                          <m:t>𝒄</m:t>
                        </m:r>
                      </m:sub>
                    </m:sSub>
                    <m:d>
                      <m:dPr>
                        <m:ctrlPr>
                          <a:rPr lang="es-EC" sz="2000" i="1">
                            <a:latin typeface="Cambria Math" panose="02040503050406030204" pitchFamily="18" charset="0"/>
                            <a:cs typeface="Arial" panose="020B0604020202020204" pitchFamily="34" charset="0"/>
                          </a:rPr>
                        </m:ctrlPr>
                      </m:dPr>
                      <m:e>
                        <m:sSub>
                          <m:sSubPr>
                            <m:ctrlPr>
                              <a:rPr lang="es-EC" sz="2000" i="1">
                                <a:latin typeface="Cambria Math" panose="02040503050406030204" pitchFamily="18" charset="0"/>
                                <a:cs typeface="Arial" panose="020B0604020202020204" pitchFamily="34" charset="0"/>
                              </a:rPr>
                            </m:ctrlPr>
                          </m:sSubPr>
                          <m:e>
                            <m:r>
                              <a:rPr lang="es-PE" sz="2000">
                                <a:latin typeface="Cambria Math" panose="02040503050406030204" pitchFamily="18" charset="0"/>
                                <a:cs typeface="Arial" panose="020B0604020202020204" pitchFamily="34" charset="0"/>
                              </a:rPr>
                              <m:t>𝑺</m:t>
                            </m:r>
                          </m:e>
                          <m:sub>
                            <m:r>
                              <a:rPr lang="es-PE" sz="2000">
                                <a:latin typeface="Cambria Math" panose="02040503050406030204" pitchFamily="18" charset="0"/>
                                <a:cs typeface="Arial" panose="020B0604020202020204" pitchFamily="34" charset="0"/>
                              </a:rPr>
                              <m:t>𝒄</m:t>
                            </m:r>
                          </m:sub>
                        </m:sSub>
                        <m:r>
                          <a:rPr lang="es-PE" sz="2000">
                            <a:latin typeface="Cambria Math" panose="02040503050406030204" pitchFamily="18" charset="0"/>
                            <a:cs typeface="Arial" panose="020B0604020202020204" pitchFamily="34" charset="0"/>
                          </a:rPr>
                          <m:t>,   </m:t>
                        </m:r>
                        <m:sSub>
                          <m:sSubPr>
                            <m:ctrlPr>
                              <a:rPr lang="es-EC" sz="2000" i="1">
                                <a:latin typeface="Cambria Math" panose="02040503050406030204" pitchFamily="18" charset="0"/>
                                <a:cs typeface="Arial" panose="020B0604020202020204" pitchFamily="34" charset="0"/>
                              </a:rPr>
                            </m:ctrlPr>
                          </m:sSubPr>
                          <m:e>
                            <m:r>
                              <a:rPr lang="es-PE" sz="2000">
                                <a:latin typeface="Cambria Math" panose="02040503050406030204" pitchFamily="18" charset="0"/>
                                <a:cs typeface="Arial" panose="020B0604020202020204" pitchFamily="34" charset="0"/>
                              </a:rPr>
                              <m:t>𝑰</m:t>
                            </m:r>
                          </m:e>
                          <m:sub>
                            <m:r>
                              <a:rPr lang="es-PE" sz="2000">
                                <a:latin typeface="Cambria Math" panose="02040503050406030204" pitchFamily="18" charset="0"/>
                                <a:cs typeface="Arial" panose="020B0604020202020204" pitchFamily="34" charset="0"/>
                              </a:rPr>
                              <m:t>𝒄</m:t>
                            </m:r>
                          </m:sub>
                        </m:sSub>
                      </m:e>
                    </m:d>
                  </m:oMath>
                </a14:m>
                <a:r>
                  <a:rPr lang="es-PE" sz="2000" dirty="0">
                    <a:latin typeface="Lucida Fax" panose="02060602050505020204" pitchFamily="18" charset="0"/>
                    <a:cs typeface="Arial" panose="020B0604020202020204" pitchFamily="34" charset="0"/>
                  </a:rPr>
                  <a:t>, del Modelo SIR Con Dinámica Vital</a:t>
                </a:r>
              </a:p>
              <a:p>
                <a:pPr lvl="1" algn="ctr">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𝑆</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𝛽</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𝑆</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rPr>
                        <m:t>−</m:t>
                      </m:r>
                      <m:r>
                        <a:rPr lang="es-ES" sz="1600" i="1">
                          <a:latin typeface="Cambria Math" panose="02040503050406030204" pitchFamily="18" charset="0"/>
                        </a:rPr>
                        <m:t>𝜇</m:t>
                      </m:r>
                      <m:r>
                        <a:rPr lang="es-ES" sz="1600" i="1">
                          <a:latin typeface="Cambria Math" panose="02040503050406030204" pitchFamily="18" charset="0"/>
                        </a:rPr>
                        <m:t>.</m:t>
                      </m:r>
                      <m:r>
                        <a:rPr lang="es-ES" sz="1600" i="1">
                          <a:latin typeface="Cambria Math" panose="02040503050406030204" pitchFamily="18" charset="0"/>
                        </a:rPr>
                        <m:t>𝑆</m:t>
                      </m:r>
                      <m:r>
                        <a:rPr lang="es-ES" sz="1600" i="1">
                          <a:latin typeface="Cambria Math" panose="02040503050406030204" pitchFamily="18" charset="0"/>
                        </a:rPr>
                        <m:t>(</m:t>
                      </m:r>
                      <m:r>
                        <a:rPr lang="es-ES" sz="1600" i="1">
                          <a:latin typeface="Cambria Math" panose="02040503050406030204" pitchFamily="18" charset="0"/>
                        </a:rPr>
                        <m:t>𝑡</m:t>
                      </m:r>
                      <m:r>
                        <a:rPr lang="es-ES" sz="1600" i="1">
                          <a:latin typeface="Cambria Math" panose="02040503050406030204" pitchFamily="18" charset="0"/>
                        </a:rPr>
                        <m:t>)+</m:t>
                      </m:r>
                      <m:r>
                        <a:rPr lang="es-ES" sz="1600" i="1">
                          <a:latin typeface="Cambria Math" panose="02040503050406030204" pitchFamily="18" charset="0"/>
                        </a:rPr>
                        <m:t>𝜇</m:t>
                      </m:r>
                      <m:r>
                        <a:rPr lang="es-ES" sz="1600" i="1">
                          <a:latin typeface="Cambria Math" panose="02040503050406030204" pitchFamily="18" charset="0"/>
                        </a:rPr>
                        <m:t>𝑁</m:t>
                      </m:r>
                      <m:r>
                        <a:rPr lang="es-ES" sz="1600" i="1">
                          <a:latin typeface="Cambria Math" panose="02040503050406030204" pitchFamily="18" charset="0"/>
                        </a:rPr>
                        <m:t>            (62)</m:t>
                      </m:r>
                    </m:oMath>
                  </m:oMathPara>
                </a14:m>
                <a:endParaRPr lang="es-EC" sz="16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
                    </m:oMathParaPr>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𝐼</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𝛽</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𝑆</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𝛾</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rPr>
                        <m:t>−</m:t>
                      </m:r>
                      <m:r>
                        <a:rPr lang="es-ES" sz="1600" i="1">
                          <a:latin typeface="Cambria Math" panose="02040503050406030204" pitchFamily="18" charset="0"/>
                        </a:rPr>
                        <m:t>𝜇</m:t>
                      </m:r>
                      <m:r>
                        <a:rPr lang="es-ES" sz="1600" i="1">
                          <a:latin typeface="Cambria Math" panose="02040503050406030204" pitchFamily="18" charset="0"/>
                        </a:rPr>
                        <m:t>.</m:t>
                      </m:r>
                      <m:r>
                        <a:rPr lang="es-ES" sz="1600" i="1">
                          <a:latin typeface="Cambria Math" panose="02040503050406030204" pitchFamily="18" charset="0"/>
                        </a:rPr>
                        <m:t>𝐼</m:t>
                      </m:r>
                      <m:r>
                        <a:rPr lang="es-ES" sz="1600" i="1">
                          <a:latin typeface="Cambria Math" panose="02040503050406030204" pitchFamily="18" charset="0"/>
                        </a:rPr>
                        <m:t>                (63)</m:t>
                      </m:r>
                    </m:oMath>
                  </m:oMathPara>
                </a14:m>
                <a:endParaRPr lang="es-EC" sz="1600" dirty="0">
                  <a:latin typeface="Lucida Fax" panose="02060602050505020204" pitchFamily="18" charset="0"/>
                  <a:cs typeface="Arial" panose="020B0604020202020204" pitchFamily="34" charset="0"/>
                </a:endParaRPr>
              </a:p>
              <a:p>
                <a:pPr>
                  <a:lnSpc>
                    <a:spcPct val="150000"/>
                  </a:lnSpc>
                </a:pPr>
                <a:r>
                  <a:rPr lang="es-PE" sz="1600" dirty="0">
                    <a:latin typeface="Lucida Fax" panose="02060602050505020204" pitchFamily="18" charset="0"/>
                    <a:cs typeface="Arial" panose="020B0604020202020204" pitchFamily="34" charset="0"/>
                  </a:rPr>
                  <a:t>	Para obtener los puntos de equilibrio hacemos </a:t>
                </a:r>
                <a14:m>
                  <m:oMath xmlns:m="http://schemas.openxmlformats.org/officeDocument/2006/math">
                    <m:sSup>
                      <m:sSupPr>
                        <m:ctrlPr>
                          <a:rPr lang="es-EC" sz="1600" i="1">
                            <a:latin typeface="Cambria Math" panose="02040503050406030204" pitchFamily="18" charset="0"/>
                            <a:cs typeface="Arial" panose="020B0604020202020204" pitchFamily="34" charset="0"/>
                          </a:rPr>
                        </m:ctrlPr>
                      </m:sSupPr>
                      <m:e>
                        <m:r>
                          <a:rPr lang="es-PE" sz="1600">
                            <a:latin typeface="Cambria Math" panose="02040503050406030204" pitchFamily="18" charset="0"/>
                            <a:cs typeface="Arial" panose="020B0604020202020204" pitchFamily="34" charset="0"/>
                          </a:rPr>
                          <m:t>𝑆</m:t>
                        </m:r>
                      </m:e>
                      <m:sup>
                        <m:r>
                          <a:rPr lang="es-PE" sz="1600">
                            <a:latin typeface="Cambria Math" panose="02040503050406030204" pitchFamily="18" charset="0"/>
                            <a:cs typeface="Arial" panose="020B0604020202020204" pitchFamily="34" charset="0"/>
                          </a:rPr>
                          <m:t>′</m:t>
                        </m:r>
                      </m:sup>
                    </m:sSup>
                    <m:d>
                      <m:dPr>
                        <m:ctrlPr>
                          <a:rPr lang="es-EC" sz="1600" i="1">
                            <a:latin typeface="Cambria Math" panose="02040503050406030204" pitchFamily="18" charset="0"/>
                            <a:cs typeface="Arial" panose="020B0604020202020204" pitchFamily="34" charset="0"/>
                          </a:rPr>
                        </m:ctrlPr>
                      </m:dPr>
                      <m:e>
                        <m:r>
                          <a:rPr lang="es-PE" sz="1600">
                            <a:latin typeface="Cambria Math" panose="02040503050406030204" pitchFamily="18" charset="0"/>
                            <a:cs typeface="Arial" panose="020B0604020202020204" pitchFamily="34" charset="0"/>
                          </a:rPr>
                          <m:t>𝑡</m:t>
                        </m:r>
                      </m:e>
                    </m:d>
                    <m:r>
                      <a:rPr lang="es-PE" sz="1600">
                        <a:latin typeface="Cambria Math" panose="02040503050406030204" pitchFamily="18" charset="0"/>
                        <a:cs typeface="Arial" panose="020B0604020202020204" pitchFamily="34" charset="0"/>
                      </a:rPr>
                      <m:t>=0, </m:t>
                    </m:r>
                    <m:sSup>
                      <m:sSupPr>
                        <m:ctrlPr>
                          <a:rPr lang="es-EC" sz="1600" i="1">
                            <a:latin typeface="Cambria Math" panose="02040503050406030204" pitchFamily="18" charset="0"/>
                            <a:cs typeface="Arial" panose="020B0604020202020204" pitchFamily="34" charset="0"/>
                          </a:rPr>
                        </m:ctrlPr>
                      </m:sSupPr>
                      <m:e>
                        <m:r>
                          <a:rPr lang="es-PE" sz="1600">
                            <a:latin typeface="Cambria Math" panose="02040503050406030204" pitchFamily="18" charset="0"/>
                            <a:cs typeface="Arial" panose="020B0604020202020204" pitchFamily="34" charset="0"/>
                          </a:rPr>
                          <m:t>𝐼</m:t>
                        </m:r>
                      </m:e>
                      <m:sup>
                        <m:r>
                          <a:rPr lang="es-PE" sz="1600">
                            <a:latin typeface="Cambria Math" panose="02040503050406030204" pitchFamily="18" charset="0"/>
                            <a:cs typeface="Arial" panose="020B0604020202020204" pitchFamily="34" charset="0"/>
                          </a:rPr>
                          <m:t>′</m:t>
                        </m:r>
                      </m:sup>
                    </m:sSup>
                    <m:d>
                      <m:dPr>
                        <m:ctrlPr>
                          <a:rPr lang="es-EC" sz="1600" i="1">
                            <a:latin typeface="Cambria Math" panose="02040503050406030204" pitchFamily="18" charset="0"/>
                            <a:cs typeface="Arial" panose="020B0604020202020204" pitchFamily="34" charset="0"/>
                          </a:rPr>
                        </m:ctrlPr>
                      </m:dPr>
                      <m:e>
                        <m:r>
                          <a:rPr lang="es-PE" sz="1600">
                            <a:latin typeface="Cambria Math" panose="02040503050406030204" pitchFamily="18" charset="0"/>
                            <a:cs typeface="Arial" panose="020B0604020202020204" pitchFamily="34" charset="0"/>
                          </a:rPr>
                          <m:t>𝑡</m:t>
                        </m:r>
                      </m:e>
                    </m:d>
                    <m:r>
                      <a:rPr lang="es-PE" sz="1600">
                        <a:latin typeface="Cambria Math" panose="02040503050406030204" pitchFamily="18" charset="0"/>
                        <a:cs typeface="Arial" panose="020B0604020202020204" pitchFamily="34" charset="0"/>
                      </a:rPr>
                      <m:t>=0</m:t>
                    </m:r>
                  </m:oMath>
                </a14:m>
                <a:r>
                  <a:rPr lang="es-PE" sz="1600" dirty="0">
                    <a:latin typeface="Lucida Fax" panose="02060602050505020204" pitchFamily="18" charset="0"/>
                    <a:cs typeface="Arial" panose="020B0604020202020204" pitchFamily="34" charset="0"/>
                  </a:rPr>
                  <a:t>, entonces tenemos:</a:t>
                </a:r>
                <a:endParaRPr lang="es-EC" sz="1600" dirty="0">
                  <a:latin typeface="Lucida Fax" panose="02060602050505020204" pitchFamily="18" charset="0"/>
                  <a:cs typeface="Arial" panose="020B0604020202020204" pitchFamily="34" charset="0"/>
                </a:endParaRPr>
              </a:p>
              <a:p>
                <a:pPr>
                  <a:lnSpc>
                    <a:spcPct val="150000"/>
                  </a:lnSpc>
                </a:pPr>
                <a:r>
                  <a:rPr lang="es-PE" sz="1600" dirty="0">
                    <a:latin typeface="Lucida Fax" panose="02060602050505020204" pitchFamily="18" charset="0"/>
                    <a:cs typeface="Arial" panose="020B0604020202020204" pitchFamily="34" charset="0"/>
                  </a:rPr>
                  <a:t> 	</a:t>
                </a:r>
                <a14:m>
                  <m:oMath xmlns:m="http://schemas.openxmlformats.org/officeDocument/2006/math">
                    <m:sSub>
                      <m:sSubPr>
                        <m:ctrlPr>
                          <a:rPr lang="es-EC" i="1">
                            <a:latin typeface="Cambria Math" panose="02040503050406030204" pitchFamily="18" charset="0"/>
                            <a:cs typeface="Arial" panose="020B0604020202020204" pitchFamily="34" charset="0"/>
                          </a:rPr>
                        </m:ctrlPr>
                      </m:sSubPr>
                      <m:e>
                        <m:r>
                          <a:rPr lang="es-PE">
                            <a:latin typeface="Cambria Math" panose="02040503050406030204" pitchFamily="18" charset="0"/>
                            <a:cs typeface="Arial" panose="020B0604020202020204" pitchFamily="34" charset="0"/>
                          </a:rPr>
                          <m:t>𝑃</m:t>
                        </m:r>
                      </m:e>
                      <m:sub>
                        <m:r>
                          <a:rPr lang="es-PE">
                            <a:latin typeface="Cambria Math" panose="02040503050406030204" pitchFamily="18" charset="0"/>
                            <a:cs typeface="Arial" panose="020B0604020202020204" pitchFamily="34" charset="0"/>
                          </a:rPr>
                          <m:t>𝑐</m:t>
                        </m:r>
                      </m:sub>
                    </m:sSub>
                    <m:d>
                      <m:dPr>
                        <m:ctrlPr>
                          <a:rPr lang="es-EC" i="1">
                            <a:latin typeface="Cambria Math" panose="02040503050406030204" pitchFamily="18" charset="0"/>
                            <a:cs typeface="Arial" panose="020B0604020202020204" pitchFamily="34" charset="0"/>
                          </a:rPr>
                        </m:ctrlPr>
                      </m:dPr>
                      <m:e>
                        <m:r>
                          <a:rPr lang="es-PE">
                            <a:latin typeface="Cambria Math" panose="02040503050406030204" pitchFamily="18" charset="0"/>
                            <a:cs typeface="Arial" panose="020B0604020202020204" pitchFamily="34" charset="0"/>
                          </a:rPr>
                          <m:t>𝑁</m:t>
                        </m:r>
                        <m:r>
                          <a:rPr lang="es-PE">
                            <a:latin typeface="Cambria Math" panose="02040503050406030204" pitchFamily="18" charset="0"/>
                            <a:cs typeface="Arial" panose="020B0604020202020204" pitchFamily="34" charset="0"/>
                          </a:rPr>
                          <m:t>,  0</m:t>
                        </m:r>
                      </m:e>
                    </m:d>
                  </m:oMath>
                </a14:m>
                <a:r>
                  <a:rPr lang="es-PE" dirty="0">
                    <a:latin typeface="Lucida Fax" panose="02060602050505020204" pitchFamily="18" charset="0"/>
                    <a:cs typeface="Arial" panose="020B0604020202020204" pitchFamily="34" charset="0"/>
                  </a:rPr>
                  <a:t>, </a:t>
                </a:r>
                <a14:m>
                  <m:oMath xmlns:m="http://schemas.openxmlformats.org/officeDocument/2006/math">
                    <m:sSub>
                      <m:sSubPr>
                        <m:ctrlPr>
                          <a:rPr lang="es-EC" i="1">
                            <a:latin typeface="Cambria Math" panose="02040503050406030204" pitchFamily="18" charset="0"/>
                            <a:cs typeface="Arial" panose="020B0604020202020204" pitchFamily="34" charset="0"/>
                          </a:rPr>
                        </m:ctrlPr>
                      </m:sSubPr>
                      <m:e>
                        <m:r>
                          <a:rPr lang="es-PE">
                            <a:latin typeface="Cambria Math" panose="02040503050406030204" pitchFamily="18" charset="0"/>
                            <a:cs typeface="Arial" panose="020B0604020202020204" pitchFamily="34" charset="0"/>
                          </a:rPr>
                          <m:t>𝑃</m:t>
                        </m:r>
                      </m:e>
                      <m:sub>
                        <m:r>
                          <a:rPr lang="es-PE">
                            <a:latin typeface="Cambria Math" panose="02040503050406030204" pitchFamily="18" charset="0"/>
                            <a:cs typeface="Arial" panose="020B0604020202020204" pitchFamily="34" charset="0"/>
                          </a:rPr>
                          <m:t>𝑐</m:t>
                        </m:r>
                      </m:sub>
                    </m:sSub>
                    <m:d>
                      <m:dPr>
                        <m:ctrlPr>
                          <a:rPr lang="es-EC" i="1">
                            <a:latin typeface="Cambria Math" panose="02040503050406030204" pitchFamily="18" charset="0"/>
                            <a:cs typeface="Arial" panose="020B0604020202020204" pitchFamily="34" charset="0"/>
                          </a:rPr>
                        </m:ctrlPr>
                      </m:dPr>
                      <m:e>
                        <m:f>
                          <m:fPr>
                            <m:ctrlPr>
                              <a:rPr lang="es-EC" i="1">
                                <a:latin typeface="Cambria Math" panose="02040503050406030204" pitchFamily="18" charset="0"/>
                                <a:cs typeface="Arial" panose="020B0604020202020204" pitchFamily="34" charset="0"/>
                              </a:rPr>
                            </m:ctrlPr>
                          </m:fPr>
                          <m:num>
                            <m:r>
                              <a:rPr lang="es-PE">
                                <a:latin typeface="Cambria Math" panose="02040503050406030204" pitchFamily="18" charset="0"/>
                                <a:cs typeface="Arial" panose="020B0604020202020204" pitchFamily="34" charset="0"/>
                              </a:rPr>
                              <m:t>𝜇</m:t>
                            </m:r>
                            <m:r>
                              <a:rPr lang="es-PE">
                                <a:latin typeface="Cambria Math" panose="02040503050406030204" pitchFamily="18" charset="0"/>
                                <a:cs typeface="Arial" panose="020B0604020202020204" pitchFamily="34" charset="0"/>
                              </a:rPr>
                              <m:t>.</m:t>
                            </m:r>
                            <m:r>
                              <a:rPr lang="es-PE">
                                <a:latin typeface="Cambria Math" panose="02040503050406030204" pitchFamily="18" charset="0"/>
                                <a:cs typeface="Arial" panose="020B0604020202020204" pitchFamily="34" charset="0"/>
                              </a:rPr>
                              <m:t>𝑁</m:t>
                            </m:r>
                          </m:num>
                          <m:den>
                            <m:r>
                              <a:rPr lang="es-PE">
                                <a:latin typeface="Cambria Math" panose="02040503050406030204" pitchFamily="18" charset="0"/>
                                <a:cs typeface="Arial" panose="020B0604020202020204" pitchFamily="34" charset="0"/>
                              </a:rPr>
                              <m:t>𝛽</m:t>
                            </m:r>
                            <m:r>
                              <a:rPr lang="es-PE">
                                <a:latin typeface="Cambria Math" panose="02040503050406030204" pitchFamily="18" charset="0"/>
                                <a:cs typeface="Arial" panose="020B0604020202020204" pitchFamily="34" charset="0"/>
                              </a:rPr>
                              <m:t>+</m:t>
                            </m:r>
                            <m:r>
                              <a:rPr lang="es-PE">
                                <a:latin typeface="Cambria Math" panose="02040503050406030204" pitchFamily="18" charset="0"/>
                                <a:cs typeface="Arial" panose="020B0604020202020204" pitchFamily="34" charset="0"/>
                              </a:rPr>
                              <m:t>𝜇</m:t>
                            </m:r>
                          </m:den>
                        </m:f>
                        <m:r>
                          <a:rPr lang="es-PE">
                            <a:latin typeface="Cambria Math" panose="02040503050406030204" pitchFamily="18" charset="0"/>
                            <a:cs typeface="Arial" panose="020B0604020202020204" pitchFamily="34" charset="0"/>
                          </a:rPr>
                          <m:t>,  −</m:t>
                        </m:r>
                        <m:f>
                          <m:fPr>
                            <m:ctrlPr>
                              <a:rPr lang="es-EC" i="1">
                                <a:latin typeface="Cambria Math" panose="02040503050406030204" pitchFamily="18" charset="0"/>
                                <a:cs typeface="Arial" panose="020B0604020202020204" pitchFamily="34" charset="0"/>
                              </a:rPr>
                            </m:ctrlPr>
                          </m:fPr>
                          <m:num>
                            <m:r>
                              <a:rPr lang="es-PE">
                                <a:latin typeface="Cambria Math" panose="02040503050406030204" pitchFamily="18" charset="0"/>
                                <a:cs typeface="Arial" panose="020B0604020202020204" pitchFamily="34" charset="0"/>
                              </a:rPr>
                              <m:t>𝜇</m:t>
                            </m:r>
                          </m:num>
                          <m:den>
                            <m:r>
                              <a:rPr lang="es-PE">
                                <a:latin typeface="Cambria Math" panose="02040503050406030204" pitchFamily="18" charset="0"/>
                                <a:cs typeface="Arial" panose="020B0604020202020204" pitchFamily="34" charset="0"/>
                              </a:rPr>
                              <m:t>𝛽</m:t>
                            </m:r>
                          </m:den>
                        </m:f>
                        <m:r>
                          <a:rPr lang="es-PE">
                            <a:latin typeface="Cambria Math" panose="02040503050406030204" pitchFamily="18" charset="0"/>
                            <a:cs typeface="Arial" panose="020B0604020202020204" pitchFamily="34" charset="0"/>
                          </a:rPr>
                          <m:t>+</m:t>
                        </m:r>
                        <m:f>
                          <m:fPr>
                            <m:ctrlPr>
                              <a:rPr lang="es-EC" i="1">
                                <a:latin typeface="Cambria Math" panose="02040503050406030204" pitchFamily="18" charset="0"/>
                                <a:cs typeface="Arial" panose="020B0604020202020204" pitchFamily="34" charset="0"/>
                              </a:rPr>
                            </m:ctrlPr>
                          </m:fPr>
                          <m:num>
                            <m:r>
                              <a:rPr lang="es-PE">
                                <a:latin typeface="Cambria Math" panose="02040503050406030204" pitchFamily="18" charset="0"/>
                                <a:cs typeface="Arial" panose="020B0604020202020204" pitchFamily="34" charset="0"/>
                              </a:rPr>
                              <m:t>𝜇</m:t>
                            </m:r>
                            <m:r>
                              <a:rPr lang="es-PE">
                                <a:latin typeface="Cambria Math" panose="02040503050406030204" pitchFamily="18" charset="0"/>
                                <a:cs typeface="Arial" panose="020B0604020202020204" pitchFamily="34" charset="0"/>
                              </a:rPr>
                              <m:t>.</m:t>
                            </m:r>
                            <m:r>
                              <a:rPr lang="es-PE">
                                <a:latin typeface="Cambria Math" panose="02040503050406030204" pitchFamily="18" charset="0"/>
                                <a:cs typeface="Arial" panose="020B0604020202020204" pitchFamily="34" charset="0"/>
                              </a:rPr>
                              <m:t>𝑁</m:t>
                            </m:r>
                          </m:num>
                          <m:den>
                            <m:r>
                              <a:rPr lang="es-PE">
                                <a:latin typeface="Cambria Math" panose="02040503050406030204" pitchFamily="18" charset="0"/>
                                <a:cs typeface="Arial" panose="020B0604020202020204" pitchFamily="34" charset="0"/>
                              </a:rPr>
                              <m:t>𝛽</m:t>
                            </m:r>
                            <m:r>
                              <a:rPr lang="es-PE">
                                <a:latin typeface="Cambria Math" panose="02040503050406030204" pitchFamily="18" charset="0"/>
                                <a:cs typeface="Arial" panose="020B0604020202020204" pitchFamily="34" charset="0"/>
                              </a:rPr>
                              <m:t>.</m:t>
                            </m:r>
                            <m:r>
                              <a:rPr lang="es-PE">
                                <a:latin typeface="Cambria Math" panose="02040503050406030204" pitchFamily="18" charset="0"/>
                                <a:cs typeface="Arial" panose="020B0604020202020204" pitchFamily="34" charset="0"/>
                              </a:rPr>
                              <m:t>𝑆</m:t>
                            </m:r>
                          </m:den>
                        </m:f>
                      </m:e>
                    </m:d>
                  </m:oMath>
                </a14:m>
                <a:r>
                  <a:rPr lang="es-EC" dirty="0">
                    <a:latin typeface="Lucida Fax" panose="02060602050505020204" pitchFamily="18" charset="0"/>
                    <a:cs typeface="Arial" panose="020B0604020202020204" pitchFamily="34" charset="0"/>
                  </a:rPr>
                  <a:t>, </a:t>
                </a:r>
                <a14:m>
                  <m:oMath xmlns:m="http://schemas.openxmlformats.org/officeDocument/2006/math">
                    <m:sSub>
                      <m:sSubPr>
                        <m:ctrlPr>
                          <a:rPr lang="es-EC" i="1">
                            <a:latin typeface="Cambria Math" panose="02040503050406030204" pitchFamily="18" charset="0"/>
                            <a:cs typeface="Arial" panose="020B0604020202020204" pitchFamily="34" charset="0"/>
                          </a:rPr>
                        </m:ctrlPr>
                      </m:sSubPr>
                      <m:e>
                        <m:r>
                          <a:rPr lang="es-PE">
                            <a:latin typeface="Cambria Math" panose="02040503050406030204" pitchFamily="18" charset="0"/>
                            <a:cs typeface="Arial" panose="020B0604020202020204" pitchFamily="34" charset="0"/>
                          </a:rPr>
                          <m:t>𝑃</m:t>
                        </m:r>
                      </m:e>
                      <m:sub>
                        <m:r>
                          <a:rPr lang="es-PE">
                            <a:latin typeface="Cambria Math" panose="02040503050406030204" pitchFamily="18" charset="0"/>
                            <a:cs typeface="Arial" panose="020B0604020202020204" pitchFamily="34" charset="0"/>
                          </a:rPr>
                          <m:t>𝑐</m:t>
                        </m:r>
                      </m:sub>
                    </m:sSub>
                    <m:d>
                      <m:dPr>
                        <m:ctrlPr>
                          <a:rPr lang="es-EC" i="1">
                            <a:latin typeface="Cambria Math" panose="02040503050406030204" pitchFamily="18" charset="0"/>
                            <a:cs typeface="Arial" panose="020B0604020202020204" pitchFamily="34" charset="0"/>
                          </a:rPr>
                        </m:ctrlPr>
                      </m:dPr>
                      <m:e>
                        <m:f>
                          <m:fPr>
                            <m:ctrlPr>
                              <a:rPr lang="es-EC" i="1">
                                <a:latin typeface="Cambria Math" panose="02040503050406030204" pitchFamily="18" charset="0"/>
                                <a:cs typeface="Arial" panose="020B0604020202020204" pitchFamily="34" charset="0"/>
                              </a:rPr>
                            </m:ctrlPr>
                          </m:fPr>
                          <m:num>
                            <m:r>
                              <a:rPr lang="es-PE">
                                <a:latin typeface="Cambria Math" panose="02040503050406030204" pitchFamily="18" charset="0"/>
                                <a:cs typeface="Arial" panose="020B0604020202020204" pitchFamily="34" charset="0"/>
                              </a:rPr>
                              <m:t>𝜇</m:t>
                            </m:r>
                            <m:r>
                              <a:rPr lang="es-PE">
                                <a:latin typeface="Cambria Math" panose="02040503050406030204" pitchFamily="18" charset="0"/>
                                <a:cs typeface="Arial" panose="020B0604020202020204" pitchFamily="34" charset="0"/>
                              </a:rPr>
                              <m:t>.</m:t>
                            </m:r>
                            <m:r>
                              <a:rPr lang="es-PE">
                                <a:latin typeface="Cambria Math" panose="02040503050406030204" pitchFamily="18" charset="0"/>
                                <a:cs typeface="Arial" panose="020B0604020202020204" pitchFamily="34" charset="0"/>
                              </a:rPr>
                              <m:t>𝑁</m:t>
                            </m:r>
                          </m:num>
                          <m:den>
                            <m:r>
                              <a:rPr lang="es-PE">
                                <a:latin typeface="Cambria Math" panose="02040503050406030204" pitchFamily="18" charset="0"/>
                                <a:cs typeface="Arial" panose="020B0604020202020204" pitchFamily="34" charset="0"/>
                              </a:rPr>
                              <m:t>𝛽</m:t>
                            </m:r>
                            <m:r>
                              <a:rPr lang="es-PE">
                                <a:latin typeface="Cambria Math" panose="02040503050406030204" pitchFamily="18" charset="0"/>
                                <a:cs typeface="Arial" panose="020B0604020202020204" pitchFamily="34" charset="0"/>
                              </a:rPr>
                              <m:t>+</m:t>
                            </m:r>
                            <m:r>
                              <a:rPr lang="es-PE">
                                <a:latin typeface="Cambria Math" panose="02040503050406030204" pitchFamily="18" charset="0"/>
                                <a:cs typeface="Arial" panose="020B0604020202020204" pitchFamily="34" charset="0"/>
                              </a:rPr>
                              <m:t>𝜇</m:t>
                            </m:r>
                          </m:den>
                        </m:f>
                        <m:r>
                          <a:rPr lang="es-PE">
                            <a:latin typeface="Cambria Math" panose="02040503050406030204" pitchFamily="18" charset="0"/>
                            <a:cs typeface="Arial" panose="020B0604020202020204" pitchFamily="34" charset="0"/>
                          </a:rPr>
                          <m:t>,  0</m:t>
                        </m:r>
                      </m:e>
                    </m:d>
                  </m:oMath>
                </a14:m>
                <a:endParaRPr lang="es-EC" dirty="0">
                  <a:latin typeface="Lucida Fax" panose="02060602050505020204" pitchFamily="18" charset="0"/>
                  <a:cs typeface="Arial" panose="020B0604020202020204" pitchFamily="34" charset="0"/>
                </a:endParaRPr>
              </a:p>
              <a:p>
                <a:pPr>
                  <a:lnSpc>
                    <a:spcPct val="150000"/>
                  </a:lnSpc>
                </a:pPr>
                <a:endParaRPr lang="es-EC" dirty="0">
                  <a:latin typeface="Lucida Fax" panose="02060602050505020204" pitchFamily="18" charset="0"/>
                  <a:cs typeface="Arial" panose="020B0604020202020204" pitchFamily="34" charset="0"/>
                </a:endParaRPr>
              </a:p>
              <a:p>
                <a:pPr lvl="1">
                  <a:spcBef>
                    <a:spcPct val="0"/>
                  </a:spcBef>
                </a:pPr>
                <a:r>
                  <a:rPr lang="es-ES" dirty="0">
                    <a:latin typeface="Lucida Fax" panose="02060602050505020204" pitchFamily="18" charset="0"/>
                    <a:cs typeface="Arial" panose="020B0604020202020204" pitchFamily="34" charset="0"/>
                  </a:rPr>
                  <a:t>Estabilidad </a:t>
                </a:r>
                <a:r>
                  <a:rPr lang="es-PE" dirty="0">
                    <a:latin typeface="Lucida Fax" panose="02060602050505020204" pitchFamily="18" charset="0"/>
                    <a:cs typeface="Arial" panose="020B0604020202020204" pitchFamily="34" charset="0"/>
                  </a:rPr>
                  <a:t>del Modelo SIR Con Dinámica Vital</a:t>
                </a:r>
              </a:p>
              <a:p>
                <a:pPr lvl="1">
                  <a:lnSpc>
                    <a:spcPct val="150000"/>
                  </a:lnSpc>
                  <a:spcBef>
                    <a:spcPct val="0"/>
                  </a:spcBef>
                </a:pPr>
                <a:r>
                  <a:rPr lang="es-PE" sz="1400" dirty="0">
                    <a:latin typeface="Lucida Fax" panose="02060602050505020204" pitchFamily="18" charset="0"/>
                    <a:cs typeface="Arial" panose="020B0604020202020204" pitchFamily="34" charset="0"/>
                  </a:rPr>
                  <a:t>Estabilidad del primer punto crítico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𝑃</m:t>
                        </m:r>
                      </m:e>
                      <m:sub>
                        <m:r>
                          <a:rPr lang="es-PE" sz="1400">
                            <a:latin typeface="Cambria Math" panose="02040503050406030204" pitchFamily="18" charset="0"/>
                            <a:cs typeface="Arial" panose="020B0604020202020204" pitchFamily="34" charset="0"/>
                          </a:rPr>
                          <m:t>𝑐</m:t>
                        </m:r>
                      </m:sub>
                    </m:sSub>
                    <m:d>
                      <m:dPr>
                        <m:ctrlPr>
                          <a:rPr lang="es-EC" sz="1400" i="1">
                            <a:latin typeface="Cambria Math" panose="02040503050406030204" pitchFamily="18" charset="0"/>
                            <a:cs typeface="Arial" panose="020B0604020202020204" pitchFamily="34" charset="0"/>
                          </a:rPr>
                        </m:ctrlPr>
                      </m:dPr>
                      <m:e>
                        <m:r>
                          <a:rPr lang="es-PE" sz="1400">
                            <a:latin typeface="Cambria Math" panose="02040503050406030204" pitchFamily="18" charset="0"/>
                            <a:cs typeface="Arial" panose="020B0604020202020204" pitchFamily="34" charset="0"/>
                          </a:rPr>
                          <m:t>𝑁</m:t>
                        </m:r>
                        <m:r>
                          <a:rPr lang="es-PE" sz="1400">
                            <a:latin typeface="Cambria Math" panose="02040503050406030204" pitchFamily="18" charset="0"/>
                            <a:cs typeface="Arial" panose="020B0604020202020204" pitchFamily="34" charset="0"/>
                          </a:rPr>
                          <m:t>, 0</m:t>
                        </m:r>
                      </m:e>
                    </m:d>
                  </m:oMath>
                </a14:m>
                <a:endParaRPr lang="es-PE" sz="1400" dirty="0">
                  <a:latin typeface="Lucida Fax" panose="02060602050505020204" pitchFamily="18" charset="0"/>
                  <a:cs typeface="Arial" panose="020B0604020202020204" pitchFamily="34" charset="0"/>
                </a:endParaRPr>
              </a:p>
              <a:p>
                <a:pPr lvl="1">
                  <a:spcBef>
                    <a:spcPct val="0"/>
                  </a:spcBef>
                </a:pPr>
                <a14:m>
                  <m:oMathPara xmlns:m="http://schemas.openxmlformats.org/officeDocument/2006/math">
                    <m:oMathParaPr>
                      <m:jc m:val="centerGroup"/>
                    </m:oMathParaPr>
                    <m:oMath xmlns:m="http://schemas.openxmlformats.org/officeDocument/2006/math">
                      <m:d>
                        <m:dPr>
                          <m:begChr m:val="{"/>
                          <m:endChr m:val=""/>
                          <m:ctrlPr>
                            <a:rPr lang="es-EC" sz="1600" i="1">
                              <a:latin typeface="Cambria Math" panose="02040503050406030204" pitchFamily="18" charset="0"/>
                            </a:rPr>
                          </m:ctrlPr>
                        </m:dPr>
                        <m:e>
                          <m:eqArr>
                            <m:eqArrPr>
                              <m:ctrlPr>
                                <a:rPr lang="es-EC" sz="1600" i="1">
                                  <a:latin typeface="Cambria Math" panose="02040503050406030204" pitchFamily="18" charset="0"/>
                                </a:rPr>
                              </m:ctrlPr>
                            </m:eqArrPr>
                            <m:e>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𝑆</m:t>
                              </m:r>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ES" sz="1600"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𝑆</m:t>
                              </m:r>
                              <m:r>
                                <a:rPr lang="es-ES" sz="1600" i="1">
                                  <a:latin typeface="Cambria Math" panose="02040503050406030204" pitchFamily="18" charset="0"/>
                                  <a:ea typeface="Calibri" panose="020F0502020204030204" pitchFamily="34" charset="0"/>
                                  <a:cs typeface="Times New Roman" panose="02020603050405020304" pitchFamily="18" charset="0"/>
                                </a:rPr>
                                <m:t>−</m:t>
                              </m:r>
                              <m:r>
                                <a:rPr lang="es-ES" sz="1600" i="1">
                                  <a:latin typeface="Cambria Math" panose="02040503050406030204" pitchFamily="18" charset="0"/>
                                  <a:ea typeface="Calibri" panose="020F0502020204030204" pitchFamily="34" charset="0"/>
                                  <a:cs typeface="Times New Roman" panose="02020603050405020304" pitchFamily="18" charset="0"/>
                                </a:rPr>
                                <m:t>𝑁</m:t>
                              </m:r>
                              <m:r>
                                <a:rPr lang="es-PE" sz="1600" i="1">
                                  <a:latin typeface="Cambria Math" panose="02040503050406030204" pitchFamily="18" charset="0"/>
                                  <a:ea typeface="Calibri" panose="020F0502020204030204" pitchFamily="34" charset="0"/>
                                  <a:cs typeface="Times New Roman" panose="02020603050405020304" pitchFamily="18" charset="0"/>
                                </a:rPr>
                                <m:t>         </m:t>
                              </m:r>
                            </m:e>
                            <m:e>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𝐼</m:t>
                              </m:r>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ES" sz="1600" i="1">
                                  <a:latin typeface="Cambria Math" panose="02040503050406030204" pitchFamily="18" charset="0"/>
                                  <a:ea typeface="Calibri" panose="020F0502020204030204" pitchFamily="34" charset="0"/>
                                  <a:cs typeface="Times New Roman" panose="02020603050405020304" pitchFamily="18" charset="0"/>
                                </a:rPr>
                                <m:t> =</m:t>
                              </m:r>
                              <m:r>
                                <a:rPr lang="es-ES" sz="1600" i="1">
                                  <a:latin typeface="Cambria Math" panose="02040503050406030204" pitchFamily="18" charset="0"/>
                                  <a:ea typeface="Calibri" panose="020F0502020204030204" pitchFamily="34" charset="0"/>
                                  <a:cs typeface="Times New Roman" panose="02020603050405020304" pitchFamily="18" charset="0"/>
                                </a:rPr>
                                <m:t>𝐼</m:t>
                              </m:r>
                              <m:r>
                                <a:rPr lang="es-ES" sz="1600" i="1">
                                  <a:latin typeface="Cambria Math" panose="02040503050406030204" pitchFamily="18" charset="0"/>
                                  <a:ea typeface="Calibri" panose="020F0502020204030204" pitchFamily="34" charset="0"/>
                                  <a:cs typeface="Times New Roman" panose="02020603050405020304" pitchFamily="18" charset="0"/>
                                </a:rPr>
                                <m:t>−0           </m:t>
                              </m:r>
                            </m:e>
                          </m:eqArr>
                        </m:e>
                      </m:d>
                    </m:oMath>
                  </m:oMathPara>
                </a14:m>
                <a:endParaRPr lang="es-PE" sz="1600" dirty="0">
                  <a:latin typeface="Lucida Fax" panose="02060602050505020204" pitchFamily="18" charset="0"/>
                  <a:cs typeface="Arial" panose="020B0604020202020204" pitchFamily="34" charset="0"/>
                </a:endParaRPr>
              </a:p>
              <a:p>
                <a:pPr lvl="1">
                  <a:spcBef>
                    <a:spcPct val="0"/>
                  </a:spcBef>
                </a:pPr>
                <a:endParaRPr lang="es-PE" sz="1600" dirty="0">
                  <a:latin typeface="Lucida Fax" panose="02060602050505020204" pitchFamily="18" charset="0"/>
                  <a:cs typeface="Arial" panose="020B0604020202020204" pitchFamily="34" charset="0"/>
                </a:endParaRPr>
              </a:p>
              <a:p>
                <a:pPr lvl="1" algn="ctr">
                  <a:spcBef>
                    <a:spcPct val="0"/>
                  </a:spcBef>
                </a:pPr>
                <a14:m>
                  <m:oMath xmlns:m="http://schemas.openxmlformats.org/officeDocument/2006/math">
                    <m:sSup>
                      <m:sSupPr>
                        <m:ctrlPr>
                          <a:rPr lang="es-EC" sz="1600" i="1">
                            <a:latin typeface="Cambria Math" panose="02040503050406030204" pitchFamily="18" charset="0"/>
                          </a:rPr>
                        </m:ctrlPr>
                      </m:sSupPr>
                      <m:e>
                        <m:d>
                          <m:dPr>
                            <m:ctrlPr>
                              <a:rPr lang="es-EC" sz="1600" i="1">
                                <a:latin typeface="Cambria Math" panose="02040503050406030204" pitchFamily="18" charset="0"/>
                              </a:rPr>
                            </m:ctrlPr>
                          </m:dPr>
                          <m:e>
                            <m:m>
                              <m:mPr>
                                <m:mcs>
                                  <m:mc>
                                    <m:mcPr>
                                      <m:count m:val="1"/>
                                      <m:mcJc m:val="center"/>
                                    </m:mcPr>
                                  </m:mc>
                                </m:mcs>
                                <m:ctrlPr>
                                  <a:rPr lang="es-EC" sz="1600" i="1">
                                    <a:latin typeface="Cambria Math" panose="02040503050406030204" pitchFamily="18" charset="0"/>
                                  </a:rPr>
                                </m:ctrlPr>
                              </m:mPr>
                              <m:mr>
                                <m:e>
                                  <m:r>
                                    <a:rPr lang="es-PE" sz="1600" i="1">
                                      <a:latin typeface="Cambria Math" panose="02040503050406030204" pitchFamily="18" charset="0"/>
                                      <a:ea typeface="Calibri" panose="020F0502020204030204" pitchFamily="34" charset="0"/>
                                      <a:cs typeface="Times New Roman" panose="02020603050405020304" pitchFamily="18" charset="0"/>
                                    </a:rPr>
                                    <m:t>𝑆</m:t>
                                  </m:r>
                                </m:e>
                              </m:mr>
                              <m:mr>
                                <m:e>
                                  <m:r>
                                    <a:rPr lang="es-PE" sz="1600" i="1">
                                      <a:latin typeface="Cambria Math" panose="02040503050406030204" pitchFamily="18" charset="0"/>
                                      <a:ea typeface="Calibri" panose="020F0502020204030204" pitchFamily="34" charset="0"/>
                                      <a:cs typeface="Times New Roman" panose="02020603050405020304" pitchFamily="18" charset="0"/>
                                    </a:rPr>
                                    <m:t>𝐼</m:t>
                                  </m:r>
                                </m:e>
                              </m:mr>
                            </m:m>
                          </m:e>
                        </m:d>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𝐴</m:t>
                    </m:r>
                    <m:d>
                      <m:dPr>
                        <m:ctrlPr>
                          <a:rPr lang="es-EC" sz="1600" i="1">
                            <a:latin typeface="Cambria Math" panose="02040503050406030204" pitchFamily="18" charset="0"/>
                          </a:rPr>
                        </m:ctrlPr>
                      </m:dPr>
                      <m:e>
                        <m:m>
                          <m:mPr>
                            <m:mcs>
                              <m:mc>
                                <m:mcPr>
                                  <m:count m:val="1"/>
                                  <m:mcJc m:val="center"/>
                                </m:mcPr>
                              </m:mc>
                            </m:mcs>
                            <m:ctrlPr>
                              <a:rPr lang="es-EC" sz="1600" i="1">
                                <a:latin typeface="Cambria Math" panose="02040503050406030204" pitchFamily="18" charset="0"/>
                              </a:rPr>
                            </m:ctrlPr>
                          </m:mPr>
                          <m:mr>
                            <m:e>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e>
                          </m:mr>
                          <m:mr>
                            <m:e>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𝐿</m:t>
                    </m:r>
                    <m:d>
                      <m:dPr>
                        <m:ctrlPr>
                          <a:rPr lang="es-EC" sz="1600" i="1">
                            <a:latin typeface="Cambria Math" panose="02040503050406030204" pitchFamily="18" charset="0"/>
                          </a:rPr>
                        </m:ctrlPr>
                      </m:dPr>
                      <m:e>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e>
                    </m:d>
                    <m:r>
                      <a:rPr lang="es-ES" sz="1600" i="1">
                        <a:latin typeface="Cambria Math" panose="02040503050406030204" pitchFamily="18" charset="0"/>
                        <a:ea typeface="Calibri" panose="020F0502020204030204" pitchFamily="34" charset="0"/>
                        <a:cs typeface="Times New Roman" panose="02020603050405020304" pitchFamily="18" charset="0"/>
                      </a:rPr>
                      <m:t>            (67)</m:t>
                    </m:r>
                  </m:oMath>
                </a14:m>
                <a:r>
                  <a:rPr lang="es-PE" sz="1600" dirty="0">
                    <a:latin typeface="Lucida Fax" panose="02060602050505020204" pitchFamily="18" charset="0"/>
                    <a:cs typeface="Arial" panose="020B0604020202020204" pitchFamily="34" charset="0"/>
                  </a:rPr>
                  <a:t>,                     </a:t>
                </a:r>
                <a14:m>
                  <m:oMath xmlns:m="http://schemas.openxmlformats.org/officeDocument/2006/math">
                    <m:sSup>
                      <m:sSupPr>
                        <m:ctrlPr>
                          <a:rPr lang="es-EC" sz="1600" i="1">
                            <a:latin typeface="Cambria Math" panose="02040503050406030204" pitchFamily="18" charset="0"/>
                          </a:rPr>
                        </m:ctrlPr>
                      </m:sSupPr>
                      <m:e>
                        <m:d>
                          <m:dPr>
                            <m:ctrlPr>
                              <a:rPr lang="es-EC" sz="1600" i="1">
                                <a:latin typeface="Cambria Math" panose="02040503050406030204" pitchFamily="18" charset="0"/>
                              </a:rPr>
                            </m:ctrlPr>
                          </m:dPr>
                          <m:e>
                            <m:m>
                              <m:mPr>
                                <m:mcs>
                                  <m:mc>
                                    <m:mcPr>
                                      <m:count m:val="1"/>
                                      <m:mcJc m:val="center"/>
                                    </m:mcPr>
                                  </m:mc>
                                </m:mcs>
                                <m:ctrlPr>
                                  <a:rPr lang="es-EC" sz="1600" i="1">
                                    <a:latin typeface="Cambria Math" panose="02040503050406030204" pitchFamily="18" charset="0"/>
                                  </a:rPr>
                                </m:ctrlPr>
                              </m:mPr>
                              <m:mr>
                                <m:e>
                                  <m:r>
                                    <a:rPr lang="es-PE" sz="1600" i="1">
                                      <a:latin typeface="Cambria Math" panose="02040503050406030204" pitchFamily="18" charset="0"/>
                                      <a:ea typeface="Calibri" panose="020F0502020204030204" pitchFamily="34" charset="0"/>
                                      <a:cs typeface="Times New Roman" panose="02020603050405020304" pitchFamily="18" charset="0"/>
                                    </a:rPr>
                                    <m:t>𝑆</m:t>
                                  </m:r>
                                </m:e>
                              </m:mr>
                              <m:mr>
                                <m:e>
                                  <m:r>
                                    <a:rPr lang="es-PE" sz="1600" i="1">
                                      <a:latin typeface="Cambria Math" panose="02040503050406030204" pitchFamily="18" charset="0"/>
                                      <a:ea typeface="Calibri" panose="020F0502020204030204" pitchFamily="34" charset="0"/>
                                      <a:cs typeface="Times New Roman" panose="02020603050405020304" pitchFamily="18" charset="0"/>
                                    </a:rPr>
                                    <m:t>𝐼</m:t>
                                  </m:r>
                                </m:e>
                              </m:mr>
                            </m:m>
                          </m:e>
                        </m:d>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600" i="1">
                            <a:latin typeface="Cambria Math" panose="02040503050406030204" pitchFamily="18" charset="0"/>
                            <a:ea typeface="Times New Roman" panose="02020603050405020304" pitchFamily="18" charset="0"/>
                          </a:rPr>
                        </m:ctrlPr>
                      </m:dPr>
                      <m:e>
                        <m:m>
                          <m:mPr>
                            <m:mcs>
                              <m:mc>
                                <m:mcPr>
                                  <m:count m:val="2"/>
                                  <m:mcJc m:val="center"/>
                                </m:mcPr>
                              </m:mc>
                            </m:mcs>
                            <m:ctrlPr>
                              <a:rPr lang="es-EC" sz="1600" i="1">
                                <a:latin typeface="Cambria Math" panose="02040503050406030204" pitchFamily="18" charset="0"/>
                                <a:ea typeface="Times New Roman" panose="02020603050405020304" pitchFamily="18" charset="0"/>
                              </a:rPr>
                            </m:ctrlPr>
                          </m:mPr>
                          <m:mr>
                            <m:e>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𝜇</m:t>
                              </m:r>
                            </m:e>
                            <m:e>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e>
                          </m:mr>
                          <m:mr>
                            <m:e>
                              <m:r>
                                <a:rPr lang="es-PE" sz="1600" i="1">
                                  <a:latin typeface="Cambria Math" panose="02040503050406030204" pitchFamily="18" charset="0"/>
                                  <a:ea typeface="Calibri" panose="020F0502020204030204" pitchFamily="34" charset="0"/>
                                  <a:cs typeface="Cambria Math" panose="02040503050406030204" pitchFamily="18" charset="0"/>
                                </a:rPr>
                                <m:t>   </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e>
                            <m:e>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𝛾</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𝜇</m:t>
                              </m:r>
                            </m:e>
                          </m:mr>
                        </m:m>
                      </m:e>
                    </m:d>
                    <m:d>
                      <m:dPr>
                        <m:ctrlPr>
                          <a:rPr lang="es-EC" sz="1600" i="1">
                            <a:latin typeface="Cambria Math" panose="02040503050406030204" pitchFamily="18" charset="0"/>
                          </a:rPr>
                        </m:ctrlPr>
                      </m:dPr>
                      <m:e>
                        <m:m>
                          <m:mPr>
                            <m:mcs>
                              <m:mc>
                                <m:mcPr>
                                  <m:count m:val="1"/>
                                  <m:mcJc m:val="center"/>
                                </m:mcPr>
                              </m:mc>
                            </m:mcs>
                            <m:ctrlPr>
                              <a:rPr lang="es-EC" sz="1600" i="1">
                                <a:latin typeface="Cambria Math" panose="02040503050406030204" pitchFamily="18" charset="0"/>
                              </a:rPr>
                            </m:ctrlPr>
                          </m:mPr>
                          <m:mr>
                            <m:e>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e>
                          </m:mr>
                          <m:mr>
                            <m:e>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s-PE" sz="1600" i="1">
                        <a:latin typeface="Cambria Math" panose="02040503050406030204" pitchFamily="18" charset="0"/>
                        <a:ea typeface="Calibri" panose="020F0502020204030204" pitchFamily="34" charset="0"/>
                        <a:cs typeface="Times New Roman" panose="02020603050405020304" pitchFamily="18" charset="0"/>
                      </a:rPr>
                      <m:t>+</m:t>
                    </m:r>
                    <m:d>
                      <m:dPr>
                        <m:ctrlPr>
                          <a:rPr lang="es-EC" sz="1600" i="1">
                            <a:latin typeface="Cambria Math" panose="02040503050406030204" pitchFamily="18" charset="0"/>
                          </a:rPr>
                        </m:ctrlPr>
                      </m:dPr>
                      <m:e>
                        <m:m>
                          <m:mPr>
                            <m:mcs>
                              <m:mc>
                                <m:mcPr>
                                  <m:count m:val="1"/>
                                  <m:mcJc m:val="center"/>
                                </m:mcPr>
                              </m:mc>
                            </m:mcs>
                            <m:ctrlPr>
                              <a:rPr lang="es-EC" sz="1600" i="1">
                                <a:latin typeface="Cambria Math" panose="02040503050406030204" pitchFamily="18" charset="0"/>
                              </a:rPr>
                            </m:ctrlPr>
                          </m:mPr>
                          <m:mr>
                            <m:e>
                              <m:r>
                                <a:rPr lang="es-PE" sz="1600" i="1">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𝛽</m:t>
                              </m:r>
                              <m:r>
                                <a:rPr lang="es-PE"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e>
                          </m:mr>
                          <m:mr>
                            <m:e>
                              <m:r>
                                <a:rPr lang="es-PE" sz="1600" i="1">
                                  <a:latin typeface="Cambria Math" panose="02040503050406030204" pitchFamily="18" charset="0"/>
                                  <a:ea typeface="Calibri" panose="020F0502020204030204" pitchFamily="34" charset="0"/>
                                  <a:cs typeface="Times New Roman" panose="02020603050405020304" pitchFamily="18" charset="0"/>
                                </a:rPr>
                                <m:t>𝛽</m:t>
                              </m:r>
                              <m:r>
                                <a:rPr lang="es-PE"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𝑆</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r>
                                <a:rPr lang="es-PE"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600" i="1">
                                      <a:latin typeface="Cambria Math" panose="02040503050406030204" pitchFamily="18" charset="0"/>
                                    </a:rPr>
                                  </m:ctrlPr>
                                </m:sSupPr>
                                <m:e>
                                  <m:r>
                                    <a:rPr lang="es-PE" sz="1600" i="1">
                                      <a:latin typeface="Cambria Math" panose="02040503050406030204" pitchFamily="18" charset="0"/>
                                      <a:ea typeface="Calibri" panose="020F0502020204030204" pitchFamily="34" charset="0"/>
                                      <a:cs typeface="Times New Roman" panose="02020603050405020304" pitchFamily="18" charset="0"/>
                                    </a:rPr>
                                    <m:t>𝐼</m:t>
                                  </m:r>
                                </m:e>
                                <m:sup>
                                  <m:r>
                                    <a:rPr lang="es-PE" sz="1600" i="1">
                                      <a:latin typeface="Cambria Math" panose="02040503050406030204" pitchFamily="18" charset="0"/>
                                      <a:ea typeface="Calibri" panose="020F0502020204030204" pitchFamily="34" charset="0"/>
                                      <a:cs typeface="Times New Roman" panose="02020603050405020304" pitchFamily="18" charset="0"/>
                                    </a:rPr>
                                    <m:t>∗</m:t>
                                  </m:r>
                                </m:sup>
                              </m:sSup>
                            </m:e>
                          </m:mr>
                        </m:m>
                      </m:e>
                    </m:d>
                  </m:oMath>
                </a14:m>
                <a:endParaRPr lang="es-PE" sz="1600" dirty="0">
                  <a:latin typeface="Lucida Fax" panose="02060602050505020204" pitchFamily="18" charset="0"/>
                  <a:cs typeface="Arial" panose="020B0604020202020204" pitchFamily="34" charset="0"/>
                </a:endParaRPr>
              </a:p>
              <a:p>
                <a:pPr>
                  <a:lnSpc>
                    <a:spcPct val="150000"/>
                  </a:lnSpc>
                </a:pPr>
                <a:r>
                  <a:rPr lang="es-PE" sz="1400" dirty="0">
                    <a:latin typeface="Lucida Fax" panose="02060602050505020204" pitchFamily="18" charset="0"/>
                    <a:ea typeface="Times New Roman" panose="02020603050405020304" pitchFamily="18" charset="0"/>
                    <a:cs typeface="Times New Roman" panose="02020603050405020304" pitchFamily="18" charset="0"/>
                  </a:rPr>
                  <a:t>	Donde los valores propios de </a:t>
                </a:r>
                <a:r>
                  <a:rPr lang="es-PE" sz="1400" dirty="0">
                    <a:latin typeface="Lucida Fax" panose="02060602050505020204" pitchFamily="18" charset="0"/>
                    <a:ea typeface="Calibri" panose="020F0502020204030204" pitchFamily="34" charset="0"/>
                    <a:cs typeface="Times New Roman" panose="02020603050405020304" pitchFamily="18" charset="0"/>
                  </a:rPr>
                  <a:t>la matriz Jacobiana</a:t>
                </a:r>
                <a:r>
                  <a:rPr lang="es-PE" sz="1400" dirty="0">
                    <a:latin typeface="Lucida Fax" panose="02060602050505020204" pitchFamily="18" charset="0"/>
                    <a:ea typeface="Times New Roman" panose="02020603050405020304" pitchFamily="18" charset="0"/>
                    <a:cs typeface="Times New Roman" panose="02020603050405020304" pitchFamily="18" charset="0"/>
                  </a:rPr>
                  <a:t> los hallamos con la expresión </a:t>
                </a:r>
                <a14:m>
                  <m:oMath xmlns:m="http://schemas.openxmlformats.org/officeDocument/2006/math">
                    <m:d>
                      <m:dPr>
                        <m:begChr m:val="|"/>
                        <m:endChr m:val="|"/>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𝐴</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e>
                    </m:d>
                  </m:oMath>
                </a14:m>
                <a:endParaRPr lang="es-EC" sz="1400" dirty="0">
                  <a:latin typeface="Lucida Fax" panose="02060602050505020204" pitchFamily="18" charset="0"/>
                  <a:ea typeface="Calibri" panose="020F0502020204030204" pitchFamily="34" charset="0"/>
                  <a:cs typeface="Times New Roman" panose="02020603050405020304" pitchFamily="18" charset="0"/>
                </a:endParaRPr>
              </a:p>
              <a:p>
                <a:r>
                  <a:rPr lang="es-PE" sz="16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mPr>
                          <m:mr>
                            <m:e>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𝜇</m:t>
                              </m:r>
                            </m:e>
                            <m:e>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𝑁</m:t>
                              </m:r>
                            </m:e>
                          </m:mr>
                          <m:mr>
                            <m:e>
                              <m:r>
                                <a:rPr lang="es-PE" sz="1600" i="1">
                                  <a:latin typeface="Cambria Math" panose="02040503050406030204" pitchFamily="18" charset="0"/>
                                  <a:ea typeface="Times New Roman" panose="02020603050405020304" pitchFamily="18" charset="0"/>
                                  <a:cs typeface="Times New Roman" panose="02020603050405020304" pitchFamily="18" charset="0"/>
                                </a:rPr>
                                <m:t>0</m:t>
                              </m:r>
                            </m:e>
                            <m:e>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𝑁</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𝛾</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𝜇</m:t>
                              </m:r>
                            </m:e>
                          </m:mr>
                        </m:m>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d>
                      <m:dPr>
                        <m:begChr m:val="|"/>
                        <m:endChr m:val="|"/>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mPr>
                          <m:mr>
                            <m:e>
                              <m:r>
                                <a:rPr lang="es-PE" sz="1600" i="1">
                                  <a:latin typeface="Cambria Math" panose="02040503050406030204" pitchFamily="18" charset="0"/>
                                  <a:ea typeface="Times New Roman" panose="02020603050405020304" pitchFamily="18" charset="0"/>
                                  <a:cs typeface="Times New Roman" panose="02020603050405020304" pitchFamily="18" charset="0"/>
                                </a:rPr>
                                <m:t>1</m:t>
                              </m:r>
                            </m:e>
                            <m:e>
                              <m:r>
                                <a:rPr lang="es-PE" sz="1600" i="1">
                                  <a:latin typeface="Cambria Math" panose="02040503050406030204" pitchFamily="18" charset="0"/>
                                  <a:ea typeface="Times New Roman" panose="02020603050405020304" pitchFamily="18" charset="0"/>
                                  <a:cs typeface="Times New Roman" panose="02020603050405020304" pitchFamily="18" charset="0"/>
                                </a:rPr>
                                <m:t>0</m:t>
                              </m:r>
                            </m:e>
                          </m:mr>
                          <m:mr>
                            <m:e>
                              <m:r>
                                <a:rPr lang="es-PE" sz="1600" i="1">
                                  <a:latin typeface="Cambria Math" panose="02040503050406030204" pitchFamily="18" charset="0"/>
                                  <a:ea typeface="Times New Roman" panose="02020603050405020304" pitchFamily="18" charset="0"/>
                                  <a:cs typeface="Times New Roman" panose="02020603050405020304" pitchFamily="18" charset="0"/>
                                </a:rPr>
                                <m:t>0</m:t>
                              </m:r>
                            </m:e>
                            <m:e>
                              <m:r>
                                <a:rPr lang="es-PE" sz="1600" i="1">
                                  <a:latin typeface="Cambria Math" panose="02040503050406030204" pitchFamily="18" charset="0"/>
                                  <a:ea typeface="Times New Roman" panose="02020603050405020304" pitchFamily="18" charset="0"/>
                                  <a:cs typeface="Times New Roman" panose="02020603050405020304" pitchFamily="18" charset="0"/>
                                </a:rPr>
                                <m:t>1</m:t>
                              </m:r>
                            </m:e>
                          </m:mr>
                        </m:m>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mPr>
                          <m:mr>
                            <m:e>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𝜇</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e>
                            <m:e>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𝑁</m:t>
                              </m:r>
                            </m:e>
                          </m:mr>
                          <m:mr>
                            <m:e>
                              <m:r>
                                <a:rPr lang="es-PE" sz="1600" i="1">
                                  <a:latin typeface="Cambria Math" panose="02040503050406030204" pitchFamily="18" charset="0"/>
                                  <a:ea typeface="Times New Roman" panose="02020603050405020304" pitchFamily="18" charset="0"/>
                                  <a:cs typeface="Times New Roman" panose="02020603050405020304" pitchFamily="18" charset="0"/>
                                </a:rPr>
                                <m:t>0</m:t>
                              </m:r>
                            </m:e>
                            <m:e>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𝑁</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𝛾</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𝜇</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𝜆</m:t>
                              </m:r>
                            </m:e>
                          </m:mr>
                        </m:m>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𝜇</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𝑁</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𝛾</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𝜇</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𝜆</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es-PE" sz="1600" dirty="0">
                    <a:latin typeface="Times New Roman" panose="02020603050405020304" pitchFamily="18" charset="0"/>
                    <a:ea typeface="Times New Roman" panose="02020603050405020304" pitchFamily="18" charset="0"/>
                    <a:cs typeface="Times New Roman" panose="02020603050405020304" pitchFamily="18" charset="0"/>
                  </a:rPr>
                  <a:t>, y están dados por 	</a:t>
                </a:r>
              </a:p>
              <a:p>
                <a:r>
                  <a:rPr lang="es-PE" sz="16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s-PE" sz="1600" dirty="0">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l</a:t>
                </a:r>
                <a14:m>
                  <m:oMath xmlns:m="http://schemas.openxmlformats.org/officeDocument/2006/math">
                    <m:r>
                      <m:rPr>
                        <m:sty m:val="p"/>
                      </m:rPr>
                      <a:rPr lang="es-ES" sz="1600">
                        <a:latin typeface="Cambria Math" panose="02040503050406030204" pitchFamily="18" charset="0"/>
                        <a:ea typeface="Times New Roman" panose="02020603050405020304" pitchFamily="18" charset="0"/>
                        <a:cs typeface="Times New Roman" panose="02020603050405020304" pitchFamily="18" charset="0"/>
                      </a:rPr>
                      <m:t>os</m:t>
                    </m:r>
                    <m:r>
                      <a:rPr lang="es-ES" sz="16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600">
                        <a:latin typeface="Cambria Math" panose="02040503050406030204" pitchFamily="18" charset="0"/>
                        <a:ea typeface="Times New Roman" panose="02020603050405020304" pitchFamily="18" charset="0"/>
                        <a:cs typeface="Times New Roman" panose="02020603050405020304" pitchFamily="18" charset="0"/>
                      </a:rPr>
                      <m:t>siguientes</m:t>
                    </m:r>
                    <m:r>
                      <a:rPr lang="es-ES" sz="16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600">
                        <a:latin typeface="Cambria Math" panose="02040503050406030204" pitchFamily="18" charset="0"/>
                        <a:ea typeface="Times New Roman" panose="02020603050405020304" pitchFamily="18" charset="0"/>
                        <a:cs typeface="Times New Roman" panose="02020603050405020304" pitchFamily="18" charset="0"/>
                      </a:rPr>
                      <m:t>valores</m:t>
                    </m:r>
                    <m:d>
                      <m:dPr>
                        <m:begChr m:val="{"/>
                        <m:endChr m:val=""/>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eqArrPr>
                          <m:e>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1</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𝜇</m:t>
                            </m:r>
                            <m:r>
                              <a:rPr lang="es-PE" sz="1600" i="1">
                                <a:latin typeface="Cambria Math" panose="02040503050406030204" pitchFamily="18" charset="0"/>
                                <a:ea typeface="Times New Roman" panose="02020603050405020304" pitchFamily="18" charset="0"/>
                                <a:cs typeface="Times New Roman" panose="02020603050405020304" pitchFamily="18" charset="0"/>
                              </a:rPr>
                              <m:t>                       </m:t>
                            </m:r>
                          </m:e>
                          <m:e>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2</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600" i="1">
                                    <a:latin typeface="Cambria Math" panose="02040503050406030204" pitchFamily="18" charset="0"/>
                                    <a:ea typeface="Times New Roman" panose="02020603050405020304" pitchFamily="18" charset="0"/>
                                    <a:cs typeface="Times New Roman" panose="02020603050405020304" pitchFamily="18" charset="0"/>
                                  </a:rPr>
                                  <m:t>𝛾</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𝜇</m:t>
                                </m:r>
                              </m:e>
                            </m:d>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Cambria Math" panose="02040503050406030204" pitchFamily="18" charset="0"/>
                              </a:rPr>
                              <m:t>𝛽</m:t>
                            </m:r>
                            <m:r>
                              <a:rPr lang="es-PE" sz="1600" i="1">
                                <a:latin typeface="Cambria Math" panose="02040503050406030204" pitchFamily="18" charset="0"/>
                                <a:ea typeface="Calibri" panose="020F0502020204030204" pitchFamily="34" charset="0"/>
                                <a:cs typeface="Cambria Math" panose="020405030504060302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𝑁</m:t>
                            </m:r>
                          </m:e>
                        </m:eqArr>
                      </m:e>
                    </m:d>
                  </m:oMath>
                </a14:m>
                <a:endParaRPr lang="es-PE" dirty="0">
                  <a:latin typeface="Lucida Fax" panose="02060602050505020204" pitchFamily="18" charset="0"/>
                  <a:cs typeface="Arial" panose="020B0604020202020204" pitchFamily="34"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531812" y="98653"/>
                <a:ext cx="11278051" cy="6484596"/>
              </a:xfrm>
              <a:prstGeom prst="rect">
                <a:avLst/>
              </a:prstGeom>
              <a:blipFill>
                <a:blip r:embed="rId2"/>
                <a:stretch>
                  <a:fillRect t="-282"/>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35</a:t>
            </a:fld>
            <a:endParaRPr lang="es-EC"/>
          </a:p>
        </p:txBody>
      </p:sp>
    </p:spTree>
    <p:extLst>
      <p:ext uri="{BB962C8B-B14F-4D97-AF65-F5344CB8AC3E}">
        <p14:creationId xmlns:p14="http://schemas.microsoft.com/office/powerpoint/2010/main" val="1219904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0" y="126012"/>
                <a:ext cx="12112978" cy="6489212"/>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7.</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Modelo SIR con Dinámica Vital </a:t>
                </a:r>
                <a:endParaRPr lang="es-EC" sz="2000" dirty="0">
                  <a:latin typeface="Lucida Fax" panose="02060602050505020204" pitchFamily="18" charset="0"/>
                  <a:cs typeface="Arial" panose="020B0604020202020204" pitchFamily="34" charset="0"/>
                </a:endParaRPr>
              </a:p>
              <a:p>
                <a:pPr lvl="1">
                  <a:spcBef>
                    <a:spcPct val="0"/>
                  </a:spcBef>
                </a:pPr>
                <a:r>
                  <a:rPr lang="es-PE" sz="2000" dirty="0">
                    <a:latin typeface="Lucida Fax" panose="02060602050505020204" pitchFamily="18" charset="0"/>
                    <a:cs typeface="Arial" panose="020B0604020202020204" pitchFamily="34" charset="0"/>
                  </a:rPr>
                  <a:t>    		</a:t>
                </a:r>
                <a:r>
                  <a:rPr lang="es-ES" sz="2000" dirty="0">
                    <a:latin typeface="Lucida Fax" panose="02060602050505020204" pitchFamily="18" charset="0"/>
                    <a:cs typeface="Arial" panose="020B0604020202020204" pitchFamily="34" charset="0"/>
                  </a:rPr>
                  <a:t>Estabilidad </a:t>
                </a:r>
                <a:r>
                  <a:rPr lang="es-PE" sz="2000" dirty="0">
                    <a:latin typeface="Lucida Fax" panose="02060602050505020204" pitchFamily="18" charset="0"/>
                    <a:cs typeface="Arial" panose="020B0604020202020204" pitchFamily="34" charset="0"/>
                  </a:rPr>
                  <a:t>del Modelo SIR Con Dinámica Vital</a:t>
                </a:r>
              </a:p>
              <a:p>
                <a:pPr lvl="1">
                  <a:lnSpc>
                    <a:spcPct val="150000"/>
                  </a:lnSpc>
                  <a:spcBef>
                    <a:spcPct val="0"/>
                  </a:spcBef>
                </a:pPr>
                <a:r>
                  <a:rPr lang="es-PE" sz="2000" dirty="0">
                    <a:latin typeface="Lucida Fax" panose="02060602050505020204" pitchFamily="18" charset="0"/>
                    <a:cs typeface="Arial" panose="020B0604020202020204" pitchFamily="34" charset="0"/>
                  </a:rPr>
                  <a:t>		</a:t>
                </a:r>
                <a:r>
                  <a:rPr lang="es-ES" sz="1400" dirty="0">
                    <a:latin typeface="Lucida Fax" panose="02060602050505020204" pitchFamily="18" charset="0"/>
                    <a:cs typeface="Arial" panose="020B0604020202020204" pitchFamily="34" charset="0"/>
                  </a:rPr>
                  <a:t>Analicemos </a:t>
                </a:r>
                <a14:m>
                  <m:oMath xmlns:m="http://schemas.openxmlformats.org/officeDocument/2006/math">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2</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𝛾</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e>
                    </m:d>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Cambria Math" panose="02040503050406030204" pitchFamily="18" charset="0"/>
                      </a:rPr>
                      <m:t>𝛽</m:t>
                    </m:r>
                    <m:r>
                      <a:rPr lang="es-ES" sz="1400" i="1">
                        <a:latin typeface="Cambria Math" panose="02040503050406030204" pitchFamily="18" charset="0"/>
                        <a:ea typeface="Calibri" panose="020F0502020204030204" pitchFamily="34" charset="0"/>
                        <a:cs typeface="Cambria Math" panose="02040503050406030204" pitchFamily="18" charset="0"/>
                      </a:rPr>
                      <m:t>𝑁</m:t>
                    </m:r>
                    <m:r>
                      <a:rPr lang="es-PE" sz="1400" i="1">
                        <a:latin typeface="Cambria Math" panose="02040503050406030204" pitchFamily="18" charset="0"/>
                        <a:ea typeface="Calibri" panose="020F0502020204030204" pitchFamily="34" charset="0"/>
                        <a:cs typeface="Cambria Math" panose="02040503050406030204" pitchFamily="18" charset="0"/>
                      </a:rPr>
                      <m:t>. </m:t>
                    </m:r>
                  </m:oMath>
                </a14:m>
                <a:endParaRPr lang="es-ES" sz="1400" dirty="0">
                  <a:latin typeface="Lucida Fax" panose="02060602050505020204" pitchFamily="18" charset="0"/>
                  <a:cs typeface="Arial" panose="020B0604020202020204" pitchFamily="34" charset="0"/>
                </a:endParaRPr>
              </a:p>
              <a:p>
                <a:pPr marL="1200121" lvl="2" indent="-285744">
                  <a:spcBef>
                    <a:spcPct val="0"/>
                  </a:spcBef>
                  <a:buFont typeface="Arial" panose="020B0604020202020204" pitchFamily="34" charset="0"/>
                  <a:buChar char="•"/>
                </a:pPr>
                <a14:m>
                  <m:oMath xmlns:m="http://schemas.openxmlformats.org/officeDocument/2006/math">
                    <m:sSub>
                      <m:sSubPr>
                        <m:ctrlPr>
                          <a:rPr lang="es-EC" sz="1400" i="1">
                            <a:latin typeface="Cambria Math" panose="02040503050406030204" pitchFamily="18" charset="0"/>
                            <a:ea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2</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&lt;0⇔</m:t>
                    </m:r>
                    <m:r>
                      <a:rPr lang="es-PE" sz="1400" i="1">
                        <a:latin typeface="Cambria Math" panose="02040503050406030204" pitchFamily="18" charset="0"/>
                        <a:ea typeface="Times New Roman" panose="02020603050405020304" pitchFamily="18" charset="0"/>
                        <a:cs typeface="Times New Roman" panose="02020603050405020304" pitchFamily="18" charset="0"/>
                      </a:rPr>
                      <m:t>𝛾</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PE" sz="1400" i="1">
                        <a:latin typeface="Cambria Math" panose="02040503050406030204" pitchFamily="18" charset="0"/>
                        <a:ea typeface="Times New Roman" panose="02020603050405020304" pitchFamily="18" charset="0"/>
                        <a:cs typeface="Times New Roman" panose="02020603050405020304" pitchFamily="18" charset="0"/>
                      </a:rPr>
                      <m:t>&gt;</m:t>
                    </m:r>
                    <m:r>
                      <a:rPr lang="es-PE" sz="1400" i="1">
                        <a:latin typeface="Cambria Math" panose="02040503050406030204" pitchFamily="18" charset="0"/>
                        <a:ea typeface="Times New Roman" panose="02020603050405020304" pitchFamily="18" charset="0"/>
                        <a:cs typeface="Times New Roman" panose="02020603050405020304" pitchFamily="18" charset="0"/>
                      </a:rPr>
                      <m:t>𝛽</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𝑁</m:t>
                    </m:r>
                  </m:oMath>
                </a14:m>
                <a:r>
                  <a:rPr lang="es-ES" sz="1400" dirty="0">
                    <a:latin typeface="Lucida Fax" panose="02060602050505020204" pitchFamily="18" charset="0"/>
                    <a:cs typeface="Arial" panose="020B0604020202020204" pitchFamily="34" charset="0"/>
                  </a:rPr>
                  <a:t> entonces </a:t>
                </a:r>
                <a14:m>
                  <m:oMath xmlns:m="http://schemas.openxmlformats.org/officeDocument/2006/math">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i="1">
                            <a:latin typeface="Cambria Math" panose="02040503050406030204" pitchFamily="18" charset="0"/>
                          </a:rPr>
                          <m:t>0</m:t>
                        </m:r>
                      </m:sub>
                    </m:sSub>
                    <m:r>
                      <a:rPr lang="es-PE" sz="1400" i="1">
                        <a:latin typeface="Cambria Math" panose="02040503050406030204" pitchFamily="18" charset="0"/>
                      </a:rPr>
                      <m:t>&lt;1</m:t>
                    </m:r>
                  </m:oMath>
                </a14:m>
                <a:r>
                  <a:rPr lang="es-ES" sz="1400" dirty="0">
                    <a:latin typeface="Lucida Fax" panose="02060602050505020204" pitchFamily="18" charset="0"/>
                    <a:cs typeface="Arial" panose="020B0604020202020204" pitchFamily="34" charset="0"/>
                  </a:rPr>
                  <a:t>. Para este caso, por el </a:t>
                </a:r>
                <a:r>
                  <a:rPr lang="es-ES" sz="1400" b="1" dirty="0">
                    <a:latin typeface="Lucida Fax" panose="02060602050505020204" pitchFamily="18" charset="0"/>
                    <a:cs typeface="Arial" panose="020B0604020202020204" pitchFamily="34" charset="0"/>
                  </a:rPr>
                  <a:t>teorema </a:t>
                </a:r>
                <a:r>
                  <a:rPr lang="es-ES" sz="1400" b="1" i="1" dirty="0">
                    <a:latin typeface="Lucida Fax" panose="02060602050505020204" pitchFamily="18" charset="0"/>
                    <a:cs typeface="Arial" panose="020B0604020202020204" pitchFamily="34" charset="0"/>
                  </a:rPr>
                  <a:t>3.3.11</a:t>
                </a:r>
                <a:r>
                  <a:rPr lang="es-ES" sz="1400" b="1" dirty="0">
                    <a:latin typeface="Lucida Fax" panose="02060602050505020204" pitchFamily="18" charset="0"/>
                    <a:cs typeface="Arial" panose="020B0604020202020204" pitchFamily="34" charset="0"/>
                  </a:rPr>
                  <a:t> </a:t>
                </a:r>
                <a:r>
                  <a:rPr lang="es-ES" sz="1400" dirty="0">
                    <a:latin typeface="Lucida Fax" panose="02060602050505020204" pitchFamily="18" charset="0"/>
                    <a:cs typeface="Arial" panose="020B0604020202020204" pitchFamily="34" charset="0"/>
                  </a:rPr>
                  <a:t>el punto critico </a:t>
                </a:r>
                <a14:m>
                  <m:oMath xmlns:m="http://schemas.openxmlformats.org/officeDocument/2006/math">
                    <m:sSub>
                      <m:sSubPr>
                        <m:ctrlPr>
                          <a:rPr lang="es-EC" sz="1400" b="1" i="1">
                            <a:latin typeface="Cambria Math" panose="02040503050406030204" pitchFamily="18" charset="0"/>
                          </a:rPr>
                        </m:ctrlPr>
                      </m:sSubPr>
                      <m:e>
                        <m:r>
                          <a:rPr lang="es-PE" sz="1400" b="1" i="1">
                            <a:latin typeface="Cambria Math" panose="02040503050406030204" pitchFamily="18" charset="0"/>
                          </a:rPr>
                          <m:t>𝑷</m:t>
                        </m:r>
                      </m:e>
                      <m:sub>
                        <m:r>
                          <a:rPr lang="es-PE" sz="1400" b="1" i="1">
                            <a:latin typeface="Cambria Math" panose="02040503050406030204" pitchFamily="18" charset="0"/>
                          </a:rPr>
                          <m:t>𝒄</m:t>
                        </m:r>
                      </m:sub>
                    </m:sSub>
                    <m:r>
                      <a:rPr lang="es-PE" sz="1400" b="1" i="1">
                        <a:latin typeface="Cambria Math" panose="02040503050406030204" pitchFamily="18" charset="0"/>
                      </a:rPr>
                      <m:t>(</m:t>
                    </m:r>
                    <m:r>
                      <a:rPr lang="es-PE" sz="1400" b="1" i="1">
                        <a:latin typeface="Cambria Math" panose="02040503050406030204" pitchFamily="18" charset="0"/>
                      </a:rPr>
                      <m:t>𝑵</m:t>
                    </m:r>
                    <m:r>
                      <a:rPr lang="es-PE" sz="1400" b="1" i="1">
                        <a:latin typeface="Cambria Math" panose="02040503050406030204" pitchFamily="18" charset="0"/>
                      </a:rPr>
                      <m:t>, </m:t>
                    </m:r>
                    <m:r>
                      <a:rPr lang="es-PE" sz="1400" b="1" i="1">
                        <a:latin typeface="Cambria Math" panose="02040503050406030204" pitchFamily="18" charset="0"/>
                      </a:rPr>
                      <m:t>𝟎</m:t>
                    </m:r>
                    <m:r>
                      <a:rPr lang="es-PE" sz="1400" b="1" i="1">
                        <a:latin typeface="Cambria Math" panose="02040503050406030204" pitchFamily="18" charset="0"/>
                      </a:rPr>
                      <m:t>)</m:t>
                    </m:r>
                  </m:oMath>
                </a14:m>
                <a:r>
                  <a:rPr lang="es-ES" sz="1400" b="1" dirty="0">
                    <a:latin typeface="Lucida Fax" panose="02060602050505020204" pitchFamily="18" charset="0"/>
                    <a:cs typeface="Arial" panose="020B0604020202020204" pitchFamily="34" charset="0"/>
                  </a:rPr>
                  <a:t> es asintóticamente estable </a:t>
                </a:r>
                <a:r>
                  <a:rPr lang="es-ES" sz="1400" dirty="0">
                    <a:latin typeface="Lucida Fax" panose="02060602050505020204" pitchFamily="18" charset="0"/>
                    <a:cs typeface="Arial" panose="020B0604020202020204" pitchFamily="34" charset="0"/>
                  </a:rPr>
                  <a:t>para el sistema de ecuaciones (62) y (63) </a:t>
                </a:r>
              </a:p>
              <a:p>
                <a:pPr lvl="1">
                  <a:spcBef>
                    <a:spcPct val="0"/>
                  </a:spcBef>
                </a:pPr>
                <a:endParaRPr lang="es-ES" sz="1400" dirty="0">
                  <a:latin typeface="Lucida Fax" panose="02060602050505020204" pitchFamily="18" charset="0"/>
                  <a:cs typeface="Arial" panose="020B0604020202020204" pitchFamily="34" charset="0"/>
                </a:endParaRPr>
              </a:p>
              <a:p>
                <a:pPr marL="1200121" lvl="2" indent="-285744">
                  <a:spcBef>
                    <a:spcPct val="0"/>
                  </a:spcBef>
                  <a:buFont typeface="Arial" panose="020B0604020202020204" pitchFamily="34" charset="0"/>
                  <a:buChar char="•"/>
                </a:pPr>
                <a14:m>
                  <m:oMath xmlns:m="http://schemas.openxmlformats.org/officeDocument/2006/math">
                    <m:sSub>
                      <m:sSubPr>
                        <m:ctrlPr>
                          <a:rPr lang="es-EC" sz="1400" i="1">
                            <a:latin typeface="Cambria Math" panose="02040503050406030204" pitchFamily="18" charset="0"/>
                            <a:ea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2</m:t>
                        </m:r>
                      </m:sub>
                    </m:sSub>
                    <m:r>
                      <a:rPr lang="es-ES" sz="1400" i="1">
                        <a:latin typeface="Cambria Math" panose="02040503050406030204" pitchFamily="18" charset="0"/>
                        <a:ea typeface="Times New Roman" panose="02020603050405020304" pitchFamily="18" charset="0"/>
                        <a:cs typeface="Times New Roman" panose="02020603050405020304" pitchFamily="18" charset="0"/>
                      </a:rPr>
                      <m:t>&gt;</m:t>
                    </m:r>
                    <m:r>
                      <a:rPr lang="es-PE" sz="1400" i="1">
                        <a:latin typeface="Cambria Math" panose="02040503050406030204" pitchFamily="18" charset="0"/>
                        <a:ea typeface="Times New Roman" panose="02020603050405020304" pitchFamily="18" charset="0"/>
                        <a:cs typeface="Times New Roman" panose="02020603050405020304" pitchFamily="18" charset="0"/>
                      </a:rPr>
                      <m:t>0⇔</m:t>
                    </m:r>
                    <m:r>
                      <a:rPr lang="es-PE" sz="1400" i="1">
                        <a:latin typeface="Cambria Math" panose="02040503050406030204" pitchFamily="18" charset="0"/>
                        <a:ea typeface="Times New Roman" panose="02020603050405020304" pitchFamily="18" charset="0"/>
                        <a:cs typeface="Times New Roman" panose="02020603050405020304" pitchFamily="18" charset="0"/>
                      </a:rPr>
                      <m:t>𝛾</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ES" sz="1400" i="1">
                        <a:latin typeface="Cambria Math" panose="02040503050406030204" pitchFamily="18" charset="0"/>
                        <a:ea typeface="Times New Roman" panose="02020603050405020304" pitchFamily="18" charset="0"/>
                        <a:cs typeface="Times New Roman" panose="02020603050405020304" pitchFamily="18" charset="0"/>
                      </a:rPr>
                      <m:t>&lt;</m:t>
                    </m:r>
                    <m:r>
                      <a:rPr lang="es-PE" sz="1400" i="1">
                        <a:latin typeface="Cambria Math" panose="02040503050406030204" pitchFamily="18" charset="0"/>
                        <a:ea typeface="Times New Roman" panose="02020603050405020304" pitchFamily="18" charset="0"/>
                        <a:cs typeface="Times New Roman" panose="02020603050405020304" pitchFamily="18" charset="0"/>
                      </a:rPr>
                      <m:t>𝛽</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𝑁</m:t>
                    </m:r>
                  </m:oMath>
                </a14:m>
                <a:r>
                  <a:rPr lang="es-ES" sz="1400" dirty="0">
                    <a:latin typeface="Lucida Fax" panose="02060602050505020204" pitchFamily="18" charset="0"/>
                    <a:cs typeface="Arial" panose="020B0604020202020204" pitchFamily="34" charset="0"/>
                  </a:rPr>
                  <a:t> entonces </a:t>
                </a:r>
                <a14:m>
                  <m:oMath xmlns:m="http://schemas.openxmlformats.org/officeDocument/2006/math">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i="1">
                            <a:latin typeface="Cambria Math" panose="02040503050406030204" pitchFamily="18" charset="0"/>
                          </a:rPr>
                          <m:t>0</m:t>
                        </m:r>
                      </m:sub>
                    </m:sSub>
                    <m:r>
                      <a:rPr lang="es-ES" sz="1400" i="1">
                        <a:latin typeface="Cambria Math" panose="02040503050406030204" pitchFamily="18" charset="0"/>
                      </a:rPr>
                      <m:t>&gt;</m:t>
                    </m:r>
                    <m:r>
                      <a:rPr lang="es-PE" sz="1400" i="1">
                        <a:latin typeface="Cambria Math" panose="02040503050406030204" pitchFamily="18" charset="0"/>
                      </a:rPr>
                      <m:t>1</m:t>
                    </m:r>
                  </m:oMath>
                </a14:m>
                <a:r>
                  <a:rPr lang="es-ES" sz="1400" dirty="0">
                    <a:latin typeface="Lucida Fax" panose="02060602050505020204" pitchFamily="18" charset="0"/>
                    <a:cs typeface="Arial" panose="020B0604020202020204" pitchFamily="34" charset="0"/>
                  </a:rPr>
                  <a:t>. Para este caso, por el </a:t>
                </a:r>
                <a:r>
                  <a:rPr lang="es-ES" sz="1400" b="1" dirty="0">
                    <a:latin typeface="Lucida Fax" panose="02060602050505020204" pitchFamily="18" charset="0"/>
                    <a:cs typeface="Arial" panose="020B0604020202020204" pitchFamily="34" charset="0"/>
                  </a:rPr>
                  <a:t>teorema </a:t>
                </a:r>
                <a:r>
                  <a:rPr lang="es-ES" sz="1400" b="1" i="1" dirty="0">
                    <a:latin typeface="Lucida Fax" panose="02060602050505020204" pitchFamily="18" charset="0"/>
                    <a:cs typeface="Arial" panose="020B0604020202020204" pitchFamily="34" charset="0"/>
                  </a:rPr>
                  <a:t>3.3.11</a:t>
                </a:r>
                <a:r>
                  <a:rPr lang="es-ES" sz="1400" b="1" dirty="0">
                    <a:latin typeface="Lucida Fax" panose="02060602050505020204" pitchFamily="18" charset="0"/>
                    <a:cs typeface="Arial" panose="020B0604020202020204" pitchFamily="34" charset="0"/>
                  </a:rPr>
                  <a:t> </a:t>
                </a:r>
                <a:r>
                  <a:rPr lang="es-ES" sz="1400" dirty="0">
                    <a:latin typeface="Lucida Fax" panose="02060602050505020204" pitchFamily="18" charset="0"/>
                    <a:cs typeface="Arial" panose="020B0604020202020204" pitchFamily="34" charset="0"/>
                  </a:rPr>
                  <a:t>el punto critico </a:t>
                </a:r>
                <a14:m>
                  <m:oMath xmlns:m="http://schemas.openxmlformats.org/officeDocument/2006/math">
                    <m:sSub>
                      <m:sSubPr>
                        <m:ctrlPr>
                          <a:rPr lang="es-EC" sz="1400" b="1" i="1">
                            <a:latin typeface="Cambria Math" panose="02040503050406030204" pitchFamily="18" charset="0"/>
                          </a:rPr>
                        </m:ctrlPr>
                      </m:sSubPr>
                      <m:e>
                        <m:r>
                          <a:rPr lang="es-PE" sz="1400" b="1" i="1">
                            <a:latin typeface="Cambria Math" panose="02040503050406030204" pitchFamily="18" charset="0"/>
                          </a:rPr>
                          <m:t>𝑷</m:t>
                        </m:r>
                      </m:e>
                      <m:sub>
                        <m:r>
                          <a:rPr lang="es-PE" sz="1400" b="1" i="1">
                            <a:latin typeface="Cambria Math" panose="02040503050406030204" pitchFamily="18" charset="0"/>
                          </a:rPr>
                          <m:t>𝒄</m:t>
                        </m:r>
                      </m:sub>
                    </m:sSub>
                    <m:r>
                      <a:rPr lang="es-PE" sz="1400" b="1" i="1">
                        <a:latin typeface="Cambria Math" panose="02040503050406030204" pitchFamily="18" charset="0"/>
                      </a:rPr>
                      <m:t>(</m:t>
                    </m:r>
                    <m:r>
                      <a:rPr lang="es-PE" sz="1400" b="1" i="1">
                        <a:latin typeface="Cambria Math" panose="02040503050406030204" pitchFamily="18" charset="0"/>
                      </a:rPr>
                      <m:t>𝑵</m:t>
                    </m:r>
                    <m:r>
                      <a:rPr lang="es-PE" sz="1400" b="1" i="1">
                        <a:latin typeface="Cambria Math" panose="02040503050406030204" pitchFamily="18" charset="0"/>
                      </a:rPr>
                      <m:t>, </m:t>
                    </m:r>
                    <m:r>
                      <a:rPr lang="es-PE" sz="1400" b="1" i="1">
                        <a:latin typeface="Cambria Math" panose="02040503050406030204" pitchFamily="18" charset="0"/>
                      </a:rPr>
                      <m:t>𝟎</m:t>
                    </m:r>
                    <m:r>
                      <a:rPr lang="es-PE" sz="1400" b="1" i="1">
                        <a:latin typeface="Cambria Math" panose="02040503050406030204" pitchFamily="18" charset="0"/>
                      </a:rPr>
                      <m:t>)</m:t>
                    </m:r>
                  </m:oMath>
                </a14:m>
                <a:r>
                  <a:rPr lang="es-ES" sz="1400" b="1" dirty="0">
                    <a:latin typeface="Lucida Fax" panose="02060602050505020204" pitchFamily="18" charset="0"/>
                    <a:cs typeface="Arial" panose="020B0604020202020204" pitchFamily="34" charset="0"/>
                  </a:rPr>
                  <a:t> es inestable </a:t>
                </a:r>
                <a:r>
                  <a:rPr lang="es-ES" sz="1400" dirty="0">
                    <a:latin typeface="Lucida Fax" panose="02060602050505020204" pitchFamily="18" charset="0"/>
                    <a:cs typeface="Arial" panose="020B0604020202020204" pitchFamily="34" charset="0"/>
                  </a:rPr>
                  <a:t>para el sistema de ecuaciones (62) y (63) </a:t>
                </a:r>
              </a:p>
              <a:p>
                <a:pPr lvl="1">
                  <a:spcBef>
                    <a:spcPct val="0"/>
                  </a:spcBef>
                </a:pPr>
                <a:endParaRPr lang="es-ES" sz="1400" dirty="0">
                  <a:latin typeface="Lucida Fax" panose="02060602050505020204" pitchFamily="18" charset="0"/>
                  <a:cs typeface="Arial" panose="020B0604020202020204" pitchFamily="34" charset="0"/>
                </a:endParaRPr>
              </a:p>
              <a:p>
                <a:pPr marL="1200121" lvl="2" indent="-285744">
                  <a:spcBef>
                    <a:spcPct val="0"/>
                  </a:spcBef>
                  <a:buFont typeface="Arial" panose="020B0604020202020204" pitchFamily="34" charset="0"/>
                  <a:buChar char="•"/>
                </a:pP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𝜆</m:t>
                        </m:r>
                      </m:e>
                      <m:sub>
                        <m:r>
                          <a:rPr lang="es-PE" sz="1400">
                            <a:latin typeface="Cambria Math" panose="02040503050406030204" pitchFamily="18" charset="0"/>
                            <a:cs typeface="Arial" panose="020B0604020202020204" pitchFamily="34" charset="0"/>
                          </a:rPr>
                          <m:t>2</m:t>
                        </m:r>
                      </m:sub>
                    </m:sSub>
                    <m:r>
                      <a:rPr lang="es-ES" sz="1400" dirty="0">
                        <a:latin typeface="Cambria Math" panose="02040503050406030204" pitchFamily="18" charset="0"/>
                        <a:cs typeface="Arial" panose="020B0604020202020204" pitchFamily="34" charset="0"/>
                      </a:rPr>
                      <m:t>=0⇔</m:t>
                    </m:r>
                    <m:r>
                      <a:rPr lang="es-ES" sz="1400" dirty="0">
                        <a:latin typeface="Cambria Math" panose="02040503050406030204" pitchFamily="18" charset="0"/>
                        <a:cs typeface="Arial" panose="020B0604020202020204" pitchFamily="34" charset="0"/>
                      </a:rPr>
                      <m:t>𝛾</m:t>
                    </m:r>
                    <m:r>
                      <a:rPr lang="es-ES" sz="1400" dirty="0">
                        <a:latin typeface="Cambria Math" panose="02040503050406030204" pitchFamily="18" charset="0"/>
                        <a:cs typeface="Arial" panose="020B0604020202020204" pitchFamily="34" charset="0"/>
                      </a:rPr>
                      <m:t>+</m:t>
                    </m:r>
                    <m:r>
                      <a:rPr lang="es-ES" sz="1400" dirty="0">
                        <a:latin typeface="Cambria Math" panose="02040503050406030204" pitchFamily="18" charset="0"/>
                        <a:cs typeface="Arial" panose="020B0604020202020204" pitchFamily="34" charset="0"/>
                      </a:rPr>
                      <m:t>𝜇</m:t>
                    </m:r>
                    <m:r>
                      <a:rPr lang="es-ES" sz="1400" dirty="0">
                        <a:latin typeface="Cambria Math" panose="02040503050406030204" pitchFamily="18" charset="0"/>
                        <a:cs typeface="Arial" panose="020B0604020202020204" pitchFamily="34" charset="0"/>
                      </a:rPr>
                      <m:t>=</m:t>
                    </m:r>
                    <m:r>
                      <a:rPr lang="es-ES" sz="1400" dirty="0">
                        <a:latin typeface="Cambria Math" panose="02040503050406030204" pitchFamily="18" charset="0"/>
                        <a:cs typeface="Arial" panose="020B0604020202020204" pitchFamily="34" charset="0"/>
                      </a:rPr>
                      <m:t>𝛽</m:t>
                    </m:r>
                    <m:r>
                      <a:rPr lang="es-ES" sz="1400" dirty="0">
                        <a:latin typeface="Cambria Math" panose="02040503050406030204" pitchFamily="18" charset="0"/>
                        <a:cs typeface="Arial" panose="020B0604020202020204" pitchFamily="34" charset="0"/>
                      </a:rPr>
                      <m:t>.</m:t>
                    </m:r>
                    <m:r>
                      <a:rPr lang="es-ES" sz="1400" dirty="0">
                        <a:latin typeface="Cambria Math" panose="02040503050406030204" pitchFamily="18" charset="0"/>
                        <a:cs typeface="Arial" panose="020B0604020202020204" pitchFamily="34" charset="0"/>
                      </a:rPr>
                      <m:t>𝑁</m:t>
                    </m:r>
                    <m:r>
                      <a:rPr lang="es-ES" sz="1400" dirty="0">
                        <a:latin typeface="Cambria Math" panose="02040503050406030204" pitchFamily="18" charset="0"/>
                        <a:cs typeface="Arial" panose="020B0604020202020204" pitchFamily="34" charset="0"/>
                      </a:rPr>
                      <m:t> </m:t>
                    </m:r>
                  </m:oMath>
                </a14:m>
                <a:r>
                  <a:rPr lang="es-ES" sz="1400" dirty="0">
                    <a:latin typeface="Lucida Fax" panose="02060602050505020204" pitchFamily="18" charset="0"/>
                    <a:cs typeface="Arial" panose="020B0604020202020204" pitchFamily="34" charset="0"/>
                  </a:rPr>
                  <a:t>entonces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𝑅</m:t>
                        </m:r>
                      </m:e>
                      <m:sub>
                        <m:r>
                          <a:rPr lang="es-PE" sz="1400">
                            <a:latin typeface="Cambria Math" panose="02040503050406030204" pitchFamily="18" charset="0"/>
                            <a:cs typeface="Arial" panose="020B0604020202020204" pitchFamily="34" charset="0"/>
                          </a:rPr>
                          <m:t>0</m:t>
                        </m:r>
                      </m:sub>
                    </m:sSub>
                    <m:r>
                      <a:rPr lang="es-ES"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1</m:t>
                    </m:r>
                  </m:oMath>
                </a14:m>
                <a:r>
                  <a:rPr lang="es-ES" sz="1400" dirty="0">
                    <a:latin typeface="Lucida Fax" panose="02060602050505020204" pitchFamily="18" charset="0"/>
                    <a:cs typeface="Arial" panose="020B0604020202020204" pitchFamily="34" charset="0"/>
                  </a:rPr>
                  <a:t>. Al no poder determinar la estabilidad por el </a:t>
                </a:r>
                <a:r>
                  <a:rPr lang="es-ES" sz="1400" b="1" dirty="0">
                    <a:latin typeface="Lucida Fax" panose="02060602050505020204" pitchFamily="18" charset="0"/>
                    <a:cs typeface="Arial" panose="020B0604020202020204" pitchFamily="34" charset="0"/>
                  </a:rPr>
                  <a:t>teorema </a:t>
                </a:r>
                <a:r>
                  <a:rPr lang="es-ES" sz="1400" b="1" i="1" dirty="0">
                    <a:latin typeface="Lucida Fax" panose="02060602050505020204" pitchFamily="18" charset="0"/>
                    <a:cs typeface="Arial" panose="020B0604020202020204" pitchFamily="34" charset="0"/>
                  </a:rPr>
                  <a:t>3.3.11</a:t>
                </a:r>
                <a:r>
                  <a:rPr lang="es-ES" sz="1400" dirty="0">
                    <a:latin typeface="Lucida Fax" panose="02060602050505020204" pitchFamily="18" charset="0"/>
                    <a:cs typeface="Arial" panose="020B0604020202020204" pitchFamily="34" charset="0"/>
                  </a:rPr>
                  <a:t>, aplicaremos </a:t>
                </a:r>
                <a:r>
                  <a:rPr lang="es-ES" sz="1400" b="1" i="1" dirty="0">
                    <a:latin typeface="Lucida Fax" panose="02060602050505020204" pitchFamily="18" charset="0"/>
                    <a:cs typeface="Arial" panose="020B0604020202020204" pitchFamily="34" charset="0"/>
                  </a:rPr>
                  <a:t>3.3.12</a:t>
                </a:r>
                <a:r>
                  <a:rPr lang="es-ES" sz="1400" dirty="0">
                    <a:latin typeface="Lucida Fax" panose="02060602050505020204" pitchFamily="18" charset="0"/>
                    <a:cs typeface="Arial" panose="020B0604020202020204" pitchFamily="34" charset="0"/>
                  </a:rPr>
                  <a:t> Teorema de Liapunov, utilizamos la ecuación 16, </a:t>
                </a:r>
                <a14:m>
                  <m:oMath xmlns:m="http://schemas.openxmlformats.org/officeDocument/2006/math">
                    <m:r>
                      <a:rPr lang="es-PE" sz="1400">
                        <a:latin typeface="Cambria Math" panose="02040503050406030204" pitchFamily="18" charset="0"/>
                        <a:cs typeface="Arial" panose="020B0604020202020204" pitchFamily="34" charset="0"/>
                      </a:rPr>
                      <m:t>𝐼</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𝑆</m:t>
                    </m:r>
                    <m:r>
                      <a:rPr lang="es-ES" sz="1400">
                        <a:latin typeface="Cambria Math" panose="02040503050406030204" pitchFamily="18" charset="0"/>
                        <a:cs typeface="Arial" panose="020B0604020202020204" pitchFamily="34" charset="0"/>
                      </a:rPr>
                      <m:t>+</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𝐼</m:t>
                        </m:r>
                      </m:e>
                      <m:sub>
                        <m:r>
                          <a:rPr lang="es-PE" sz="1400">
                            <a:latin typeface="Cambria Math" panose="02040503050406030204" pitchFamily="18" charset="0"/>
                            <a:cs typeface="Arial" panose="020B0604020202020204" pitchFamily="34" charset="0"/>
                          </a:rPr>
                          <m:t>0</m:t>
                        </m:r>
                      </m:sub>
                    </m:sSub>
                    <m:r>
                      <a:rPr lang="es-ES" sz="1400">
                        <a:latin typeface="Cambria Math" panose="02040503050406030204" pitchFamily="18" charset="0"/>
                        <a:cs typeface="Arial" panose="020B0604020202020204" pitchFamily="34" charset="0"/>
                      </a:rPr>
                      <m:t>+</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𝑆</m:t>
                        </m:r>
                      </m:e>
                      <m:sub>
                        <m:r>
                          <a:rPr lang="es-PE" sz="1400">
                            <a:latin typeface="Cambria Math" panose="02040503050406030204" pitchFamily="18" charset="0"/>
                            <a:cs typeface="Arial" panose="020B0604020202020204" pitchFamily="34" charset="0"/>
                          </a:rPr>
                          <m:t>0</m:t>
                        </m:r>
                      </m:sub>
                    </m:sSub>
                    <m:r>
                      <a:rPr lang="es-ES"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𝜌</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𝑙𝑛</m:t>
                    </m:r>
                    <m:f>
                      <m:fPr>
                        <m:ctrlPr>
                          <a:rPr lang="es-EC" sz="1400" i="1">
                            <a:latin typeface="Cambria Math" panose="02040503050406030204" pitchFamily="18" charset="0"/>
                            <a:cs typeface="Arial" panose="020B0604020202020204" pitchFamily="34" charset="0"/>
                          </a:rPr>
                        </m:ctrlPr>
                      </m:fPr>
                      <m:num>
                        <m:r>
                          <a:rPr lang="es-PE" sz="1400">
                            <a:latin typeface="Cambria Math" panose="02040503050406030204" pitchFamily="18" charset="0"/>
                            <a:cs typeface="Arial" panose="020B0604020202020204" pitchFamily="34" charset="0"/>
                          </a:rPr>
                          <m:t>𝑆</m:t>
                        </m:r>
                      </m:num>
                      <m:den>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𝑆</m:t>
                            </m:r>
                          </m:e>
                          <m:sub>
                            <m:r>
                              <a:rPr lang="es-PE" sz="1400">
                                <a:latin typeface="Cambria Math" panose="02040503050406030204" pitchFamily="18" charset="0"/>
                                <a:cs typeface="Arial" panose="020B0604020202020204" pitchFamily="34" charset="0"/>
                              </a:rPr>
                              <m:t>0</m:t>
                            </m:r>
                          </m:sub>
                        </m:sSub>
                      </m:den>
                    </m:f>
                  </m:oMath>
                </a14:m>
                <a:r>
                  <a:rPr lang="es-ES" sz="1400" dirty="0">
                    <a:latin typeface="Lucida Fax" panose="02060602050505020204" pitchFamily="18" charset="0"/>
                    <a:cs typeface="Arial" panose="020B0604020202020204" pitchFamily="34" charset="0"/>
                  </a:rPr>
                  <a:t> </a:t>
                </a:r>
                <a:endParaRPr lang="es-ES" sz="1400" dirty="0">
                  <a:latin typeface="Cambria Math" panose="02040503050406030204" pitchFamily="18" charset="0"/>
                  <a:cs typeface="Arial" panose="020B0604020202020204" pitchFamily="34" charset="0"/>
                </a:endParaRPr>
              </a:p>
              <a:p>
                <a:pPr marL="914377" lvl="2" algn="ctr">
                  <a:spcBef>
                    <a:spcPct val="0"/>
                  </a:spcBef>
                </a:pPr>
                <a14:m>
                  <m:oMath xmlns:m="http://schemas.openxmlformats.org/officeDocument/2006/math">
                    <m:r>
                      <a:rPr lang="es-PE" sz="1400">
                        <a:latin typeface="Cambria Math" panose="02040503050406030204" pitchFamily="18" charset="0"/>
                        <a:cs typeface="Arial" panose="020B0604020202020204" pitchFamily="34" charset="0"/>
                      </a:rPr>
                      <m:t>𝐸</m:t>
                    </m:r>
                    <m:d>
                      <m:dPr>
                        <m:ctrlPr>
                          <a:rPr lang="es-EC" sz="1400" i="1">
                            <a:latin typeface="Cambria Math" panose="02040503050406030204" pitchFamily="18" charset="0"/>
                            <a:cs typeface="Arial" panose="020B0604020202020204" pitchFamily="34" charset="0"/>
                          </a:rPr>
                        </m:ctrlPr>
                      </m:dPr>
                      <m:e>
                        <m:r>
                          <a:rPr lang="es-PE" sz="1400">
                            <a:latin typeface="Cambria Math" panose="02040503050406030204" pitchFamily="18" charset="0"/>
                            <a:cs typeface="Arial" panose="020B0604020202020204" pitchFamily="34" charset="0"/>
                          </a:rPr>
                          <m:t>𝑆</m:t>
                        </m:r>
                        <m:r>
                          <a:rPr lang="es-PE" sz="1400">
                            <a:latin typeface="Cambria Math" panose="02040503050406030204" pitchFamily="18" charset="0"/>
                            <a:cs typeface="Arial" panose="020B0604020202020204" pitchFamily="34" charset="0"/>
                          </a:rPr>
                          <m:t>, </m:t>
                        </m:r>
                        <m:r>
                          <a:rPr lang="es-PE" sz="1400">
                            <a:latin typeface="Cambria Math" panose="02040503050406030204" pitchFamily="18" charset="0"/>
                            <a:cs typeface="Arial" panose="020B0604020202020204" pitchFamily="34" charset="0"/>
                          </a:rPr>
                          <m:t>𝐼</m:t>
                        </m:r>
                      </m:e>
                    </m:d>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𝑆</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𝐼</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𝑁</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𝜌</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𝑙𝑛</m:t>
                    </m:r>
                    <m:f>
                      <m:fPr>
                        <m:ctrlPr>
                          <a:rPr lang="es-EC" sz="1400" i="1">
                            <a:latin typeface="Cambria Math" panose="02040503050406030204" pitchFamily="18" charset="0"/>
                            <a:cs typeface="Arial" panose="020B0604020202020204" pitchFamily="34" charset="0"/>
                          </a:rPr>
                        </m:ctrlPr>
                      </m:fPr>
                      <m:num>
                        <m:r>
                          <a:rPr lang="es-PE" sz="1400">
                            <a:latin typeface="Cambria Math" panose="02040503050406030204" pitchFamily="18" charset="0"/>
                            <a:cs typeface="Arial" panose="020B0604020202020204" pitchFamily="34" charset="0"/>
                          </a:rPr>
                          <m:t>𝑆</m:t>
                        </m:r>
                      </m:num>
                      <m:den>
                        <m:r>
                          <a:rPr lang="es-PE" sz="1400">
                            <a:latin typeface="Cambria Math" panose="02040503050406030204" pitchFamily="18" charset="0"/>
                            <a:cs typeface="Arial" panose="020B0604020202020204" pitchFamily="34" charset="0"/>
                          </a:rPr>
                          <m:t>𝑁</m:t>
                        </m:r>
                      </m:den>
                    </m:f>
                  </m:oMath>
                </a14:m>
                <a:r>
                  <a:rPr lang="es-ES" sz="1400" dirty="0">
                    <a:latin typeface="Lucida Fax" panose="02060602050505020204" pitchFamily="18" charset="0"/>
                    <a:cs typeface="Arial" panose="020B0604020202020204" pitchFamily="34" charset="0"/>
                  </a:rPr>
                  <a:t> </a:t>
                </a:r>
              </a:p>
              <a:p>
                <a:pPr lvl="1" algn="ctr">
                  <a:lnSpc>
                    <a:spcPct val="150000"/>
                  </a:lnSpc>
                  <a:spcBef>
                    <a:spcPct val="0"/>
                  </a:spcBef>
                </a:pPr>
                <a14:m>
                  <m:oMath xmlns:m="http://schemas.openxmlformats.org/officeDocument/2006/math">
                    <m:r>
                      <a:rPr lang="es-PE" sz="1400">
                        <a:latin typeface="Cambria Math" panose="02040503050406030204" pitchFamily="18" charset="0"/>
                        <a:cs typeface="Arial" panose="020B0604020202020204" pitchFamily="34" charset="0"/>
                      </a:rPr>
                      <m:t>𝐸</m:t>
                    </m:r>
                    <m:d>
                      <m:dPr>
                        <m:ctrlPr>
                          <a:rPr lang="es-EC" sz="1400" i="1">
                            <a:latin typeface="Cambria Math" panose="02040503050406030204" pitchFamily="18" charset="0"/>
                            <a:cs typeface="Arial" panose="020B0604020202020204" pitchFamily="34" charset="0"/>
                          </a:rPr>
                        </m:ctrlPr>
                      </m:dPr>
                      <m:e>
                        <m:r>
                          <a:rPr lang="es-PE" sz="1400">
                            <a:latin typeface="Cambria Math" panose="02040503050406030204" pitchFamily="18" charset="0"/>
                            <a:cs typeface="Arial" panose="020B0604020202020204" pitchFamily="34" charset="0"/>
                          </a:rPr>
                          <m:t>𝑁</m:t>
                        </m:r>
                        <m:r>
                          <a:rPr lang="es-PE" sz="1400">
                            <a:latin typeface="Cambria Math" panose="02040503050406030204" pitchFamily="18" charset="0"/>
                            <a:cs typeface="Arial" panose="020B0604020202020204" pitchFamily="34" charset="0"/>
                          </a:rPr>
                          <m:t>, 0</m:t>
                        </m:r>
                      </m:e>
                    </m:d>
                    <m:r>
                      <a:rPr lang="es-EC" sz="1400" i="1">
                        <a:latin typeface="Cambria Math" panose="02040503050406030204" pitchFamily="18" charset="0"/>
                        <a:cs typeface="Arial" panose="020B0604020202020204" pitchFamily="34" charset="0"/>
                      </a:rPr>
                      <m:t>=</m:t>
                    </m:r>
                    <m:r>
                      <a:rPr lang="es-EC" sz="1400" i="1">
                        <a:latin typeface="Cambria Math" panose="02040503050406030204" pitchFamily="18" charset="0"/>
                        <a:cs typeface="Arial" panose="020B0604020202020204" pitchFamily="34" charset="0"/>
                      </a:rPr>
                      <m:t>𝑁</m:t>
                    </m:r>
                    <m:r>
                      <a:rPr lang="es-EC" sz="1400" i="1">
                        <a:latin typeface="Cambria Math" panose="02040503050406030204" pitchFamily="18" charset="0"/>
                        <a:cs typeface="Arial" panose="020B0604020202020204" pitchFamily="34" charset="0"/>
                      </a:rPr>
                      <m:t>+0−</m:t>
                    </m:r>
                    <m:r>
                      <a:rPr lang="es-EC" sz="1400" i="1">
                        <a:latin typeface="Cambria Math" panose="02040503050406030204" pitchFamily="18" charset="0"/>
                        <a:cs typeface="Arial" panose="020B0604020202020204" pitchFamily="34" charset="0"/>
                      </a:rPr>
                      <m:t>𝑁</m:t>
                    </m:r>
                    <m:r>
                      <a:rPr lang="es-EC" sz="1400" i="1">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𝜌</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𝑙𝑛</m:t>
                    </m:r>
                    <m:f>
                      <m:fPr>
                        <m:ctrlPr>
                          <a:rPr lang="es-EC" sz="1400" i="1">
                            <a:latin typeface="Cambria Math" panose="02040503050406030204" pitchFamily="18" charset="0"/>
                            <a:cs typeface="Arial" panose="020B0604020202020204" pitchFamily="34" charset="0"/>
                          </a:rPr>
                        </m:ctrlPr>
                      </m:fPr>
                      <m:num>
                        <m:r>
                          <a:rPr lang="es-EC" sz="1400" i="1">
                            <a:latin typeface="Cambria Math" panose="02040503050406030204" pitchFamily="18" charset="0"/>
                            <a:cs typeface="Arial" panose="020B0604020202020204" pitchFamily="34" charset="0"/>
                          </a:rPr>
                          <m:t>𝑁</m:t>
                        </m:r>
                      </m:num>
                      <m:den>
                        <m:r>
                          <a:rPr lang="es-PE" sz="1400" i="1">
                            <a:latin typeface="Cambria Math" panose="02040503050406030204" pitchFamily="18" charset="0"/>
                            <a:cs typeface="Arial" panose="020B0604020202020204" pitchFamily="34" charset="0"/>
                          </a:rPr>
                          <m:t>𝑁</m:t>
                        </m:r>
                      </m:den>
                    </m:f>
                    <m:r>
                      <a:rPr lang="es-ES" sz="1400" i="1">
                        <a:latin typeface="Cambria Math" panose="02040503050406030204" pitchFamily="18" charset="0"/>
                        <a:cs typeface="Arial" panose="020B0604020202020204" pitchFamily="34" charset="0"/>
                      </a:rPr>
                      <m:t>=0</m:t>
                    </m:r>
                  </m:oMath>
                </a14:m>
                <a:r>
                  <a:rPr lang="es-ES" sz="1400" dirty="0">
                    <a:latin typeface="Lucida Fax" panose="02060602050505020204" pitchFamily="18" charset="0"/>
                    <a:cs typeface="Arial" panose="020B0604020202020204" pitchFamily="34" charset="0"/>
                  </a:rPr>
                  <a:t> </a:t>
                </a:r>
              </a:p>
              <a:p>
                <a:pPr lvl="2">
                  <a:spcBef>
                    <a:spcPct val="0"/>
                  </a:spcBef>
                </a:pPr>
                <a:r>
                  <a:rPr lang="es-PE" sz="1400" dirty="0">
                    <a:cs typeface="Arial" panose="020B0604020202020204" pitchFamily="34" charset="0"/>
                  </a:rPr>
                  <a:t>      </a:t>
                </a:r>
                <a14:m>
                  <m:oMath xmlns:m="http://schemas.openxmlformats.org/officeDocument/2006/math">
                    <m:r>
                      <a:rPr lang="es-PE" sz="1400">
                        <a:latin typeface="Cambria Math" panose="02040503050406030204" pitchFamily="18" charset="0"/>
                        <a:cs typeface="Arial" panose="020B0604020202020204" pitchFamily="34" charset="0"/>
                      </a:rPr>
                      <m:t>𝑬</m:t>
                    </m:r>
                  </m:oMath>
                </a14:m>
                <a:r>
                  <a:rPr lang="es-PE" sz="1400" dirty="0">
                    <a:latin typeface="Lucida Fax" panose="02060602050505020204" pitchFamily="18" charset="0"/>
                    <a:cs typeface="Arial" panose="020B0604020202020204" pitchFamily="34" charset="0"/>
                  </a:rPr>
                  <a:t> es </a:t>
                </a:r>
                <a:r>
                  <a:rPr lang="es-PE" sz="1400" b="1" dirty="0">
                    <a:latin typeface="Lucida Fax" panose="02060602050505020204" pitchFamily="18" charset="0"/>
                    <a:cs typeface="Arial" panose="020B0604020202020204" pitchFamily="34" charset="0"/>
                  </a:rPr>
                  <a:t>definida positiva </a:t>
                </a:r>
                <a:r>
                  <a:rPr lang="es-PE" sz="1400" dirty="0">
                    <a:latin typeface="Lucida Fax" panose="02060602050505020204" pitchFamily="18" charset="0"/>
                    <a:cs typeface="Arial" panose="020B0604020202020204" pitchFamily="34" charset="0"/>
                  </a:rPr>
                  <a:t>en un entorno reducido de </a:t>
                </a:r>
                <a14:m>
                  <m:oMath xmlns:m="http://schemas.openxmlformats.org/officeDocument/2006/math">
                    <m:d>
                      <m:dPr>
                        <m:ctrlPr>
                          <a:rPr lang="es-EC" sz="1400" i="1">
                            <a:latin typeface="Cambria Math" panose="02040503050406030204" pitchFamily="18" charset="0"/>
                            <a:cs typeface="Arial" panose="020B0604020202020204" pitchFamily="34" charset="0"/>
                          </a:rPr>
                        </m:ctrlPr>
                      </m:dPr>
                      <m:e>
                        <m:r>
                          <a:rPr lang="es-PE" sz="1400">
                            <a:latin typeface="Cambria Math" panose="02040503050406030204" pitchFamily="18" charset="0"/>
                            <a:cs typeface="Arial" panose="020B0604020202020204" pitchFamily="34" charset="0"/>
                          </a:rPr>
                          <m:t>𝑁</m:t>
                        </m:r>
                        <m:r>
                          <a:rPr lang="es-EC" sz="1400">
                            <a:latin typeface="Cambria Math" panose="02040503050406030204" pitchFamily="18" charset="0"/>
                            <a:cs typeface="Arial" panose="020B0604020202020204" pitchFamily="34" charset="0"/>
                          </a:rPr>
                          <m:t>, 0</m:t>
                        </m:r>
                      </m:e>
                    </m:d>
                  </m:oMath>
                </a14:m>
                <a:endParaRPr lang="es-PE" sz="1400" dirty="0">
                  <a:latin typeface="Lucida Fax" panose="02060602050505020204" pitchFamily="18" charset="0"/>
                  <a:cs typeface="Arial" panose="020B0604020202020204" pitchFamily="34" charset="0"/>
                </a:endParaRPr>
              </a:p>
              <a:p>
                <a:pPr lvl="2">
                  <a:spcBef>
                    <a:spcPct val="0"/>
                  </a:spcBef>
                </a:pPr>
                <a:r>
                  <a:rPr lang="es-PE" sz="2000" dirty="0">
                    <a:latin typeface="Lucida Fax" panose="02060602050505020204" pitchFamily="18" charset="0"/>
                    <a:cs typeface="Arial" panose="020B0604020202020204" pitchFamily="34" charset="0"/>
                  </a:rPr>
                  <a:t>    </a:t>
                </a:r>
                <a:r>
                  <a:rPr lang="es-ES" sz="1400" dirty="0">
                    <a:latin typeface="Lucida Fax" panose="02060602050505020204" pitchFamily="18" charset="0"/>
                    <a:cs typeface="Arial" panose="020B0604020202020204" pitchFamily="34" charset="0"/>
                  </a:rPr>
                  <a:t>Derivada de la función de Liapunov</a:t>
                </a:r>
              </a:p>
              <a:p>
                <a:pPr lvl="1">
                  <a:spcBef>
                    <a:spcPct val="0"/>
                  </a:spcBef>
                </a:pPr>
                <a14:m>
                  <m:oMathPara xmlns:m="http://schemas.openxmlformats.org/officeDocument/2006/math">
                    <m:oMathParaPr>
                      <m:jc m:val="centerGroup"/>
                    </m:oMathParaPr>
                    <m:oMath xmlns:m="http://schemas.openxmlformats.org/officeDocument/2006/math">
                      <m:f>
                        <m:fPr>
                          <m:ctrlPr>
                            <a:rPr lang="es-EC" sz="1200" i="1">
                              <a:latin typeface="Cambria Math" panose="02040503050406030204" pitchFamily="18" charset="0"/>
                              <a:ea typeface="Times New Roman" panose="02020603050405020304" pitchFamily="18" charset="0"/>
                            </a:rPr>
                          </m:ctrlPr>
                        </m:fPr>
                        <m:num>
                          <m:r>
                            <a:rPr lang="es-PE" sz="1200" i="1">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200" i="1">
                                  <a:latin typeface="Cambria Math" panose="02040503050406030204" pitchFamily="18" charset="0"/>
                                </a:rPr>
                              </m:ctrlPr>
                            </m:dPr>
                            <m:e>
                              <m:r>
                                <a:rPr lang="es-PE" sz="1200" i="1">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s-EC" sz="1200" i="1">
                                      <a:latin typeface="Cambria Math" panose="02040503050406030204" pitchFamily="18" charset="0"/>
                                    </a:rPr>
                                  </m:ctrlPr>
                                </m:dPr>
                                <m:e>
                                  <m:r>
                                    <a:rPr lang="es-PE" sz="1200" i="1">
                                      <a:latin typeface="Cambria Math" panose="02040503050406030204" pitchFamily="18" charset="0"/>
                                      <a:ea typeface="Calibri" panose="020F0502020204030204" pitchFamily="34" charset="0"/>
                                      <a:cs typeface="Times New Roman" panose="02020603050405020304" pitchFamily="18" charset="0"/>
                                    </a:rPr>
                                    <m:t>𝑆</m:t>
                                  </m:r>
                                  <m:d>
                                    <m:dPr>
                                      <m:ctrlPr>
                                        <a:rPr lang="es-EC" sz="1200" i="1">
                                          <a:latin typeface="Cambria Math" panose="02040503050406030204" pitchFamily="18" charset="0"/>
                                        </a:rPr>
                                      </m:ctrlPr>
                                    </m:dPr>
                                    <m:e>
                                      <m:r>
                                        <a:rPr lang="es-PE" sz="1200" i="1">
                                          <a:latin typeface="Cambria Math" panose="02040503050406030204" pitchFamily="18" charset="0"/>
                                          <a:ea typeface="Calibri" panose="020F0502020204030204" pitchFamily="34" charset="0"/>
                                          <a:cs typeface="Times New Roman" panose="02020603050405020304" pitchFamily="18" charset="0"/>
                                        </a:rPr>
                                        <m:t>𝑡</m:t>
                                      </m:r>
                                    </m:e>
                                  </m:d>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𝐼</m:t>
                                  </m:r>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𝑡</m:t>
                                  </m:r>
                                  <m:r>
                                    <a:rPr lang="es-PE" sz="1200" i="1">
                                      <a:latin typeface="Cambria Math" panose="02040503050406030204" pitchFamily="18" charset="0"/>
                                      <a:ea typeface="Calibri" panose="020F0502020204030204" pitchFamily="34" charset="0"/>
                                      <a:cs typeface="Times New Roman" panose="02020603050405020304" pitchFamily="18" charset="0"/>
                                    </a:rPr>
                                    <m:t>)</m:t>
                                  </m:r>
                                </m:e>
                              </m:d>
                            </m:e>
                          </m:d>
                        </m:num>
                        <m:den>
                          <m:r>
                            <a:rPr lang="es-PE" sz="1200" i="1">
                              <a:latin typeface="Cambria Math" panose="02040503050406030204" pitchFamily="18" charset="0"/>
                              <a:ea typeface="Calibri" panose="020F0502020204030204" pitchFamily="34" charset="0"/>
                              <a:cs typeface="Times New Roman" panose="02020603050405020304" pitchFamily="18" charset="0"/>
                            </a:rPr>
                            <m:t>𝑑𝑡</m:t>
                          </m:r>
                        </m:den>
                      </m:f>
                      <m:r>
                        <a:rPr lang="es-PE"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rPr>
                          </m:ctrlPr>
                        </m:fPr>
                        <m:num>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𝐸</m:t>
                          </m:r>
                        </m:num>
                        <m:den>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𝑆</m:t>
                          </m:r>
                        </m:den>
                      </m:f>
                      <m:sSup>
                        <m:sSupPr>
                          <m:ctrlPr>
                            <a:rPr lang="es-EC" sz="1200" i="1">
                              <a:latin typeface="Cambria Math" panose="02040503050406030204" pitchFamily="18" charset="0"/>
                              <a:ea typeface="Times New Roman" panose="02020603050405020304" pitchFamily="18" charset="0"/>
                            </a:rPr>
                          </m:ctrlPr>
                        </m:sSupPr>
                        <m:e>
                          <m:r>
                            <a:rPr lang="es-PE" sz="1200" i="1">
                              <a:latin typeface="Cambria Math" panose="02040503050406030204" pitchFamily="18" charset="0"/>
                              <a:ea typeface="Times New Roman" panose="02020603050405020304" pitchFamily="18" charset="0"/>
                              <a:cs typeface="Times New Roman" panose="02020603050405020304" pitchFamily="18" charset="0"/>
                            </a:rPr>
                            <m:t>𝑆</m:t>
                          </m:r>
                        </m:e>
                        <m:sup>
                          <m:r>
                            <a:rPr lang="es-PE" sz="12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s-EC" sz="1200" i="1">
                              <a:latin typeface="Cambria Math" panose="02040503050406030204" pitchFamily="18" charset="0"/>
                              <a:ea typeface="Times New Roman" panose="02020603050405020304" pitchFamily="18" charset="0"/>
                            </a:rPr>
                          </m:ctrlPr>
                        </m:dPr>
                        <m:e>
                          <m:r>
                            <a:rPr lang="es-PE" sz="12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rPr>
                          </m:ctrlPr>
                        </m:fPr>
                        <m:num>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𝐸</m:t>
                          </m:r>
                        </m:num>
                        <m:den>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𝐼</m:t>
                          </m:r>
                        </m:den>
                      </m:f>
                      <m:r>
                        <a:rPr lang="es-PE" sz="1200" i="1">
                          <a:latin typeface="Cambria Math" panose="02040503050406030204" pitchFamily="18" charset="0"/>
                          <a:ea typeface="Times New Roman" panose="02020603050405020304" pitchFamily="18" charset="0"/>
                          <a:cs typeface="Times New Roman" panose="02020603050405020304" pitchFamily="18" charset="0"/>
                        </a:rPr>
                        <m:t>𝐼</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200" i="1">
                              <a:latin typeface="Cambria Math" panose="02040503050406030204" pitchFamily="18" charset="0"/>
                              <a:ea typeface="Times New Roman" panose="02020603050405020304" pitchFamily="18" charset="0"/>
                            </a:rPr>
                          </m:ctrlPr>
                        </m:dPr>
                        <m:e>
                          <m:r>
                            <a:rPr lang="es-PE" sz="12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2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C" sz="1200" i="1">
                              <a:latin typeface="Cambria Math" panose="02040503050406030204" pitchFamily="18" charset="0"/>
                              <a:ea typeface="Times New Roman" panose="02020603050405020304" pitchFamily="18" charset="0"/>
                            </a:rPr>
                          </m:ctrlPr>
                        </m:dPr>
                        <m:e>
                          <m:eqArr>
                            <m:eqArrPr>
                              <m:ctrlPr>
                                <a:rPr lang="es-EC" sz="1200" i="1">
                                  <a:latin typeface="Cambria Math" panose="02040503050406030204" pitchFamily="18" charset="0"/>
                                  <a:ea typeface="Times New Roman" panose="02020603050405020304" pitchFamily="18" charset="0"/>
                                </a:rPr>
                              </m:ctrlPr>
                            </m:eqArrPr>
                            <m:e>
                              <m:f>
                                <m:fPr>
                                  <m:ctrlPr>
                                    <a:rPr lang="es-EC" sz="1200" i="1">
                                      <a:latin typeface="Cambria Math" panose="02040503050406030204" pitchFamily="18" charset="0"/>
                                      <a:ea typeface="Times New Roman" panose="02020603050405020304" pitchFamily="18" charset="0"/>
                                    </a:rPr>
                                  </m:ctrlPr>
                                </m:fPr>
                                <m:num>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𝐸</m:t>
                                  </m:r>
                                </m:num>
                                <m:den>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𝑆</m:t>
                                  </m:r>
                                </m:den>
                              </m:f>
                              <m:r>
                                <a:rPr lang="es-PE" sz="1200" i="1">
                                  <a:latin typeface="Cambria Math" panose="02040503050406030204" pitchFamily="18" charset="0"/>
                                  <a:ea typeface="Times New Roman" panose="02020603050405020304" pitchFamily="18" charset="0"/>
                                  <a:cs typeface="Times New Roman" panose="02020603050405020304" pitchFamily="18" charset="0"/>
                                </a:rPr>
                                <m:t>=1−</m:t>
                              </m:r>
                              <m:f>
                                <m:fPr>
                                  <m:ctrlPr>
                                    <a:rPr lang="es-EC" sz="1200" i="1">
                                      <a:latin typeface="Cambria Math" panose="02040503050406030204" pitchFamily="18" charset="0"/>
                                      <a:ea typeface="Times New Roman" panose="02020603050405020304" pitchFamily="18" charset="0"/>
                                    </a:rPr>
                                  </m:ctrlPr>
                                </m:fPr>
                                <m:num>
                                  <m:r>
                                    <a:rPr lang="es-PE" sz="1200" i="1">
                                      <a:latin typeface="Cambria Math" panose="02040503050406030204" pitchFamily="18" charset="0"/>
                                      <a:ea typeface="Times New Roman" panose="02020603050405020304" pitchFamily="18" charset="0"/>
                                      <a:cs typeface="Times New Roman" panose="02020603050405020304" pitchFamily="18" charset="0"/>
                                    </a:rPr>
                                    <m:t>𝑁</m:t>
                                  </m:r>
                                </m:num>
                                <m:den>
                                  <m:r>
                                    <a:rPr lang="es-PE" sz="1200" i="1">
                                      <a:latin typeface="Cambria Math" panose="02040503050406030204" pitchFamily="18" charset="0"/>
                                      <a:ea typeface="Times New Roman" panose="02020603050405020304" pitchFamily="18" charset="0"/>
                                      <a:cs typeface="Times New Roman" panose="02020603050405020304" pitchFamily="18" charset="0"/>
                                    </a:rPr>
                                    <m:t>𝑆</m:t>
                                  </m:r>
                                </m:den>
                              </m:f>
                            </m:e>
                            <m:e>
                              <m:f>
                                <m:fPr>
                                  <m:ctrlPr>
                                    <a:rPr lang="es-EC" sz="1200" i="1">
                                      <a:latin typeface="Cambria Math" panose="02040503050406030204" pitchFamily="18" charset="0"/>
                                      <a:ea typeface="Times New Roman" panose="02020603050405020304" pitchFamily="18" charset="0"/>
                                    </a:rPr>
                                  </m:ctrlPr>
                                </m:fPr>
                                <m:num>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𝐸</m:t>
                                  </m:r>
                                </m:num>
                                <m:den>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𝐼</m:t>
                                  </m:r>
                                </m:den>
                              </m:f>
                              <m:r>
                                <a:rPr lang="es-PE" sz="1200" i="1">
                                  <a:latin typeface="Cambria Math" panose="02040503050406030204" pitchFamily="18" charset="0"/>
                                  <a:ea typeface="Times New Roman" panose="02020603050405020304" pitchFamily="18" charset="0"/>
                                  <a:cs typeface="Times New Roman" panose="02020603050405020304" pitchFamily="18" charset="0"/>
                                </a:rPr>
                                <m:t>=1        </m:t>
                              </m:r>
                            </m:e>
                          </m:eqArr>
                        </m:e>
                      </m:d>
                    </m:oMath>
                  </m:oMathPara>
                </a14:m>
                <a:endParaRPr lang="es-ES" sz="12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f>
                        <m:fPr>
                          <m:ctrlPr>
                            <a:rPr lang="es-EC" sz="1200" i="1">
                              <a:latin typeface="Cambria Math" panose="02040503050406030204" pitchFamily="18" charset="0"/>
                              <a:ea typeface="Times New Roman" panose="02020603050405020304" pitchFamily="18" charset="0"/>
                            </a:rPr>
                          </m:ctrlPr>
                        </m:fPr>
                        <m:num>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𝐸</m:t>
                          </m:r>
                        </m:num>
                        <m:den>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𝑆</m:t>
                          </m:r>
                        </m:den>
                      </m:f>
                      <m:sSup>
                        <m:sSupPr>
                          <m:ctrlPr>
                            <a:rPr lang="es-EC" sz="1200" i="1">
                              <a:latin typeface="Cambria Math" panose="02040503050406030204" pitchFamily="18" charset="0"/>
                              <a:ea typeface="Times New Roman" panose="02020603050405020304" pitchFamily="18" charset="0"/>
                            </a:rPr>
                          </m:ctrlPr>
                        </m:sSupPr>
                        <m:e>
                          <m:r>
                            <a:rPr lang="es-PE" sz="1200" i="1">
                              <a:latin typeface="Cambria Math" panose="02040503050406030204" pitchFamily="18" charset="0"/>
                              <a:ea typeface="Times New Roman" panose="02020603050405020304" pitchFamily="18" charset="0"/>
                              <a:cs typeface="Times New Roman" panose="02020603050405020304" pitchFamily="18" charset="0"/>
                            </a:rPr>
                            <m:t>𝑆</m:t>
                          </m:r>
                        </m:e>
                        <m:sup>
                          <m:r>
                            <a:rPr lang="es-PE" sz="12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s-EC" sz="1200" i="1">
                              <a:latin typeface="Cambria Math" panose="02040503050406030204" pitchFamily="18" charset="0"/>
                              <a:ea typeface="Times New Roman" panose="02020603050405020304" pitchFamily="18" charset="0"/>
                            </a:rPr>
                          </m:ctrlPr>
                        </m:dPr>
                        <m:e>
                          <m:r>
                            <a:rPr lang="es-PE" sz="12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rPr>
                          </m:ctrlPr>
                        </m:fPr>
                        <m:num>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𝐸</m:t>
                          </m:r>
                        </m:num>
                        <m:den>
                          <m:r>
                            <a:rPr lang="es-PE" sz="1200" i="1">
                              <a:latin typeface="Cambria Math" panose="02040503050406030204" pitchFamily="18" charset="0"/>
                              <a:ea typeface="Calibri" panose="020F0502020204030204" pitchFamily="34" charset="0"/>
                              <a:cs typeface="Times New Roman" panose="02020603050405020304" pitchFamily="18" charset="0"/>
                            </a:rPr>
                            <m:t>𝜕</m:t>
                          </m:r>
                          <m:r>
                            <a:rPr lang="es-PE" sz="1200" i="1">
                              <a:latin typeface="Cambria Math" panose="02040503050406030204" pitchFamily="18" charset="0"/>
                              <a:ea typeface="Calibri" panose="020F0502020204030204" pitchFamily="34" charset="0"/>
                              <a:cs typeface="Times New Roman" panose="02020603050405020304" pitchFamily="18" charset="0"/>
                            </a:rPr>
                            <m:t>𝐼</m:t>
                          </m:r>
                        </m:den>
                      </m:f>
                      <m:r>
                        <a:rPr lang="es-PE" sz="1200" i="1">
                          <a:latin typeface="Cambria Math" panose="02040503050406030204" pitchFamily="18" charset="0"/>
                          <a:ea typeface="Times New Roman" panose="02020603050405020304" pitchFamily="18" charset="0"/>
                          <a:cs typeface="Times New Roman" panose="02020603050405020304" pitchFamily="18" charset="0"/>
                        </a:rPr>
                        <m:t>𝐼</m:t>
                      </m:r>
                      <m:d>
                        <m:dPr>
                          <m:ctrlPr>
                            <a:rPr lang="es-EC" sz="1200" i="1">
                              <a:latin typeface="Cambria Math" panose="02040503050406030204" pitchFamily="18" charset="0"/>
                              <a:ea typeface="Times New Roman" panose="02020603050405020304" pitchFamily="18" charset="0"/>
                            </a:rPr>
                          </m:ctrlPr>
                        </m:dPr>
                        <m:e>
                          <m:r>
                            <a:rPr lang="es-PE" sz="12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2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200" i="1">
                              <a:latin typeface="Cambria Math" panose="02040503050406030204" pitchFamily="18" charset="0"/>
                              <a:ea typeface="Times New Roman" panose="02020603050405020304" pitchFamily="18" charset="0"/>
                            </a:rPr>
                          </m:ctrlPr>
                        </m:dPr>
                        <m:e>
                          <m:r>
                            <a:rPr lang="es-PE" sz="1200" i="1">
                              <a:latin typeface="Cambria Math" panose="02040503050406030204" pitchFamily="18" charset="0"/>
                              <a:ea typeface="Times New Roman" panose="02020603050405020304" pitchFamily="18" charset="0"/>
                              <a:cs typeface="Times New Roman" panose="02020603050405020304" pitchFamily="18" charset="0"/>
                            </a:rPr>
                            <m:t>1−</m:t>
                          </m:r>
                          <m:f>
                            <m:fPr>
                              <m:ctrlPr>
                                <a:rPr lang="es-EC" sz="1200" i="1">
                                  <a:latin typeface="Cambria Math" panose="02040503050406030204" pitchFamily="18" charset="0"/>
                                  <a:ea typeface="Times New Roman" panose="02020603050405020304" pitchFamily="18" charset="0"/>
                                </a:rPr>
                              </m:ctrlPr>
                            </m:fPr>
                            <m:num>
                              <m:r>
                                <a:rPr lang="es-PE" sz="1200" i="1">
                                  <a:latin typeface="Cambria Math" panose="02040503050406030204" pitchFamily="18" charset="0"/>
                                  <a:ea typeface="Times New Roman" panose="02020603050405020304" pitchFamily="18" charset="0"/>
                                  <a:cs typeface="Times New Roman" panose="02020603050405020304" pitchFamily="18" charset="0"/>
                                </a:rPr>
                                <m:t>𝑁</m:t>
                              </m:r>
                            </m:num>
                            <m:den>
                              <m:r>
                                <a:rPr lang="es-PE" sz="1200" i="1">
                                  <a:latin typeface="Cambria Math" panose="02040503050406030204" pitchFamily="18" charset="0"/>
                                  <a:ea typeface="Times New Roman" panose="02020603050405020304" pitchFamily="18" charset="0"/>
                                  <a:cs typeface="Times New Roman" panose="02020603050405020304" pitchFamily="18" charset="0"/>
                                </a:rPr>
                                <m:t>𝑆</m:t>
                              </m:r>
                            </m:den>
                          </m:f>
                        </m:e>
                      </m:d>
                      <m:d>
                        <m:dPr>
                          <m:ctrlPr>
                            <a:rPr lang="es-EC" sz="1200" i="1">
                              <a:latin typeface="Cambria Math" panose="02040503050406030204" pitchFamily="18" charset="0"/>
                              <a:ea typeface="Times New Roman" panose="02020603050405020304" pitchFamily="18" charset="0"/>
                            </a:rPr>
                          </m:ctrlPr>
                        </m:dPr>
                        <m:e>
                          <m:r>
                            <a:rPr lang="es-PE"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Calibri" panose="020F0502020204030204" pitchFamily="34" charset="0"/>
                              <a:cs typeface="Cambria Math" panose="02040503050406030204" pitchFamily="18" charset="0"/>
                            </a:rPr>
                            <m:t>𝛽</m:t>
                          </m:r>
                          <m:r>
                            <a:rPr lang="es-PE" sz="1200" i="1">
                              <a:latin typeface="Cambria Math" panose="02040503050406030204" pitchFamily="18" charset="0"/>
                              <a:ea typeface="Calibri" panose="020F0502020204030204" pitchFamily="34" charset="0"/>
                              <a:cs typeface="Cambria Math" panose="02040503050406030204" pitchFamily="18" charset="0"/>
                            </a:rPr>
                            <m:t>𝑆𝐼</m:t>
                          </m:r>
                          <m:r>
                            <a:rPr lang="es-PE"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Calibri" panose="020F0502020204030204" pitchFamily="34" charset="0"/>
                              <a:cs typeface="Cambria Math" panose="02040503050406030204" pitchFamily="18" charset="0"/>
                            </a:rPr>
                            <m:t>𝜇</m:t>
                          </m:r>
                          <m:r>
                            <a:rPr lang="es-PE" sz="1200" i="1">
                              <a:latin typeface="Cambria Math" panose="02040503050406030204" pitchFamily="18" charset="0"/>
                              <a:ea typeface="Calibri" panose="020F0502020204030204" pitchFamily="34" charset="0"/>
                              <a:cs typeface="Cambria Math" panose="02040503050406030204" pitchFamily="18" charset="0"/>
                            </a:rPr>
                            <m:t>𝑆</m:t>
                          </m:r>
                          <m:r>
                            <a:rPr lang="es-PE"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Calibri" panose="020F0502020204030204" pitchFamily="34" charset="0"/>
                              <a:cs typeface="Cambria Math" panose="02040503050406030204" pitchFamily="18" charset="0"/>
                            </a:rPr>
                            <m:t>𝜇</m:t>
                          </m:r>
                          <m:r>
                            <a:rPr lang="es-PE" sz="1200" i="1">
                              <a:latin typeface="Cambria Math" panose="02040503050406030204" pitchFamily="18" charset="0"/>
                              <a:ea typeface="Calibri" panose="020F0502020204030204" pitchFamily="34" charset="0"/>
                              <a:cs typeface="Cambria Math" panose="02040503050406030204" pitchFamily="18" charset="0"/>
                            </a:rPr>
                            <m:t>𝑁</m:t>
                          </m:r>
                        </m:e>
                      </m:d>
                      <m:r>
                        <a:rPr lang="es-PE" sz="12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200" i="1">
                              <a:latin typeface="Cambria Math" panose="02040503050406030204" pitchFamily="18" charset="0"/>
                              <a:ea typeface="Times New Roman" panose="02020603050405020304" pitchFamily="18" charset="0"/>
                            </a:rPr>
                          </m:ctrlPr>
                        </m:dPr>
                        <m:e>
                          <m:r>
                            <a:rPr lang="es-PE" sz="1200" i="1">
                              <a:latin typeface="Cambria Math" panose="02040503050406030204" pitchFamily="18" charset="0"/>
                              <a:ea typeface="Calibri" panose="020F0502020204030204" pitchFamily="34" charset="0"/>
                              <a:cs typeface="Cambria Math" panose="02040503050406030204" pitchFamily="18" charset="0"/>
                            </a:rPr>
                            <m:t>𝛽</m:t>
                          </m:r>
                          <m:r>
                            <a:rPr lang="es-PE"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Calibri" panose="020F0502020204030204" pitchFamily="34" charset="0"/>
                              <a:cs typeface="Cambria Math" panose="02040503050406030204" pitchFamily="18" charset="0"/>
                            </a:rPr>
                            <m:t>𝑆</m:t>
                          </m:r>
                          <m:r>
                            <a:rPr lang="es-PE"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Calibri" panose="020F0502020204030204" pitchFamily="34" charset="0"/>
                              <a:cs typeface="Cambria Math" panose="02040503050406030204" pitchFamily="18" charset="0"/>
                            </a:rPr>
                            <m:t>𝐼</m:t>
                          </m:r>
                          <m:r>
                            <a:rPr lang="es-PE"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Calibri" panose="020F0502020204030204" pitchFamily="34" charset="0"/>
                              <a:cs typeface="Cambria Math" panose="02040503050406030204" pitchFamily="18" charset="0"/>
                            </a:rPr>
                            <m:t>𝛾</m:t>
                          </m:r>
                          <m:r>
                            <a:rPr lang="es-PE"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Calibri" panose="020F0502020204030204" pitchFamily="34" charset="0"/>
                              <a:cs typeface="Cambria Math" panose="02040503050406030204" pitchFamily="18" charset="0"/>
                            </a:rPr>
                            <m:t>𝐼</m:t>
                          </m:r>
                          <m:r>
                            <a:rPr lang="es-PE"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Calibri" panose="020F0502020204030204" pitchFamily="34" charset="0"/>
                              <a:cs typeface="Cambria Math" panose="02040503050406030204" pitchFamily="18" charset="0"/>
                            </a:rPr>
                            <m:t>𝜇</m:t>
                          </m:r>
                          <m:r>
                            <a:rPr lang="es-PE"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Calibri" panose="020F0502020204030204" pitchFamily="34" charset="0"/>
                              <a:cs typeface="Cambria Math" panose="02040503050406030204" pitchFamily="18" charset="0"/>
                            </a:rPr>
                            <m:t>𝐼</m:t>
                          </m:r>
                        </m:e>
                      </m:d>
                      <m:r>
                        <a:rPr lang="es-ES"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rPr>
                          </m:ctrlPr>
                        </m:fPr>
                        <m:num>
                          <m:r>
                            <a:rPr lang="es-PE" sz="1200" i="1">
                              <a:latin typeface="Cambria Math" panose="02040503050406030204" pitchFamily="18" charset="0"/>
                              <a:ea typeface="Times New Roman" panose="02020603050405020304" pitchFamily="18" charset="0"/>
                              <a:cs typeface="Times New Roman" panose="02020603050405020304" pitchFamily="18" charset="0"/>
                            </a:rPr>
                            <m:t>𝜇</m:t>
                          </m:r>
                        </m:num>
                        <m:den>
                          <m:r>
                            <a:rPr lang="es-PE" sz="1200" i="1">
                              <a:latin typeface="Cambria Math" panose="02040503050406030204" pitchFamily="18" charset="0"/>
                              <a:ea typeface="Times New Roman" panose="02020603050405020304" pitchFamily="18" charset="0"/>
                              <a:cs typeface="Times New Roman" panose="02020603050405020304" pitchFamily="18" charset="0"/>
                            </a:rPr>
                            <m:t>𝑆</m:t>
                          </m:r>
                        </m:den>
                      </m:f>
                      <m:sSup>
                        <m:sSupPr>
                          <m:ctrlPr>
                            <a:rPr lang="es-EC" sz="1200" i="1">
                              <a:latin typeface="Cambria Math" panose="02040503050406030204" pitchFamily="18" charset="0"/>
                              <a:ea typeface="Times New Roman" panose="02020603050405020304" pitchFamily="18" charset="0"/>
                            </a:rPr>
                          </m:ctrlPr>
                        </m:sSupPr>
                        <m:e>
                          <m:d>
                            <m:dPr>
                              <m:ctrlPr>
                                <a:rPr lang="es-EC" sz="1200" i="1">
                                  <a:latin typeface="Cambria Math" panose="02040503050406030204" pitchFamily="18" charset="0"/>
                                  <a:ea typeface="Times New Roman" panose="02020603050405020304" pitchFamily="18" charset="0"/>
                                </a:rPr>
                              </m:ctrlPr>
                            </m:dPr>
                            <m:e>
                              <m:r>
                                <a:rPr lang="es-PE" sz="1200" i="1">
                                  <a:latin typeface="Cambria Math" panose="02040503050406030204" pitchFamily="18" charset="0"/>
                                  <a:ea typeface="Times New Roman" panose="02020603050405020304" pitchFamily="18" charset="0"/>
                                  <a:cs typeface="Times New Roman" panose="02020603050405020304" pitchFamily="18" charset="0"/>
                                </a:rPr>
                                <m:t>𝑆</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𝑁</m:t>
                              </m:r>
                            </m:e>
                          </m:d>
                        </m:e>
                        <m:sup>
                          <m:r>
                            <a:rPr lang="es-PE" sz="1200" i="1">
                              <a:latin typeface="Cambria Math" panose="02040503050406030204" pitchFamily="18" charset="0"/>
                              <a:ea typeface="Times New Roman" panose="02020603050405020304" pitchFamily="18" charset="0"/>
                              <a:cs typeface="Times New Roman" panose="02020603050405020304" pitchFamily="18" charset="0"/>
                            </a:rPr>
                            <m:t>2</m:t>
                          </m:r>
                        </m:sup>
                      </m:sSup>
                      <m:r>
                        <a:rPr lang="es-PE" sz="1200" i="1">
                          <a:latin typeface="Cambria Math" panose="02040503050406030204" pitchFamily="18" charset="0"/>
                          <a:ea typeface="Cambria Math" panose="02040503050406030204" pitchFamily="18" charset="0"/>
                          <a:cs typeface="Times New Roman" panose="02020603050405020304" pitchFamily="18" charset="0"/>
                        </a:rPr>
                        <m:t>≤</m:t>
                      </m:r>
                      <m:r>
                        <a:rPr lang="es-ES" sz="1200" i="1">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es-ES" sz="1200" dirty="0">
                  <a:latin typeface="Lucida Fax" panose="02060602050505020204" pitchFamily="18" charset="0"/>
                  <a:cs typeface="Arial" panose="020B0604020202020204" pitchFamily="34" charset="0"/>
                </a:endParaRPr>
              </a:p>
              <a:p>
                <a:pPr lvl="1">
                  <a:lnSpc>
                    <a:spcPct val="150000"/>
                  </a:lnSpc>
                  <a:spcBef>
                    <a:spcPct val="0"/>
                  </a:spcBef>
                </a:pPr>
                <a:r>
                  <a:rPr lang="es-PE" sz="1400" dirty="0">
                    <a:latin typeface="Lucida Fax" panose="02060602050505020204" pitchFamily="18" charset="0"/>
                    <a:cs typeface="Arial" panose="020B0604020202020204" pitchFamily="34" charset="0"/>
                  </a:rPr>
                  <a:t>	     Como  </a:t>
                </a:r>
                <a14:m>
                  <m:oMath xmlns:m="http://schemas.openxmlformats.org/officeDocument/2006/math">
                    <m:r>
                      <a:rPr lang="es-ES" sz="1400">
                        <a:latin typeface="Cambria Math" panose="02040503050406030204" pitchFamily="18" charset="0"/>
                        <a:cs typeface="Arial" panose="020B0604020202020204" pitchFamily="34" charset="0"/>
                      </a:rPr>
                      <m:t> </m:t>
                    </m:r>
                    <m:f>
                      <m:fPr>
                        <m:ctrlPr>
                          <a:rPr lang="es-EC" sz="1400" i="1">
                            <a:latin typeface="Cambria Math" panose="02040503050406030204" pitchFamily="18" charset="0"/>
                            <a:cs typeface="Arial" panose="020B0604020202020204" pitchFamily="34" charset="0"/>
                          </a:rPr>
                        </m:ctrlPr>
                      </m:fPr>
                      <m:num>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𝐸</m:t>
                        </m:r>
                      </m:num>
                      <m:den>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𝑆</m:t>
                        </m:r>
                      </m:den>
                    </m:f>
                    <m:sSup>
                      <m:sSupPr>
                        <m:ctrlPr>
                          <a:rPr lang="es-EC" sz="1400" i="1">
                            <a:latin typeface="Cambria Math" panose="02040503050406030204" pitchFamily="18" charset="0"/>
                            <a:cs typeface="Arial" panose="020B0604020202020204" pitchFamily="34" charset="0"/>
                          </a:rPr>
                        </m:ctrlPr>
                      </m:sSupPr>
                      <m:e>
                        <m:r>
                          <a:rPr lang="es-PE" sz="1400">
                            <a:latin typeface="Cambria Math" panose="02040503050406030204" pitchFamily="18" charset="0"/>
                            <a:cs typeface="Arial" panose="020B0604020202020204" pitchFamily="34" charset="0"/>
                          </a:rPr>
                          <m:t>𝑆</m:t>
                        </m:r>
                      </m:e>
                      <m:sup>
                        <m:r>
                          <a:rPr lang="es-PE" sz="1400">
                            <a:latin typeface="Cambria Math" panose="02040503050406030204" pitchFamily="18" charset="0"/>
                            <a:cs typeface="Arial" panose="020B0604020202020204" pitchFamily="34" charset="0"/>
                          </a:rPr>
                          <m:t>′</m:t>
                        </m:r>
                      </m:sup>
                    </m:sSup>
                    <m:d>
                      <m:dPr>
                        <m:ctrlPr>
                          <a:rPr lang="es-EC" sz="1400" i="1">
                            <a:latin typeface="Cambria Math" panose="02040503050406030204" pitchFamily="18" charset="0"/>
                            <a:cs typeface="Arial" panose="020B0604020202020204" pitchFamily="34" charset="0"/>
                          </a:rPr>
                        </m:ctrlPr>
                      </m:dPr>
                      <m:e>
                        <m:r>
                          <a:rPr lang="es-PE" sz="1400">
                            <a:latin typeface="Cambria Math" panose="02040503050406030204" pitchFamily="18" charset="0"/>
                            <a:cs typeface="Arial" panose="020B0604020202020204" pitchFamily="34" charset="0"/>
                          </a:rPr>
                          <m:t>𝑡</m:t>
                        </m:r>
                      </m:e>
                    </m:d>
                    <m:r>
                      <a:rPr lang="es-PE" sz="1400">
                        <a:latin typeface="Cambria Math" panose="02040503050406030204" pitchFamily="18" charset="0"/>
                        <a:cs typeface="Arial" panose="020B0604020202020204" pitchFamily="34" charset="0"/>
                      </a:rPr>
                      <m:t>+</m:t>
                    </m:r>
                    <m:f>
                      <m:fPr>
                        <m:ctrlPr>
                          <a:rPr lang="es-EC" sz="1400" i="1">
                            <a:latin typeface="Cambria Math" panose="02040503050406030204" pitchFamily="18" charset="0"/>
                            <a:cs typeface="Arial" panose="020B0604020202020204" pitchFamily="34" charset="0"/>
                          </a:rPr>
                        </m:ctrlPr>
                      </m:fPr>
                      <m:num>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𝐸</m:t>
                        </m:r>
                      </m:num>
                      <m:den>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𝐼</m:t>
                        </m:r>
                      </m:den>
                    </m:f>
                    <m:r>
                      <a:rPr lang="es-PE" sz="1400">
                        <a:latin typeface="Cambria Math" panose="02040503050406030204" pitchFamily="18" charset="0"/>
                        <a:cs typeface="Arial" panose="020B0604020202020204" pitchFamily="34" charset="0"/>
                      </a:rPr>
                      <m:t>𝐼</m:t>
                    </m:r>
                    <m:d>
                      <m:dPr>
                        <m:ctrlPr>
                          <a:rPr lang="es-EC" sz="1400" i="1">
                            <a:latin typeface="Cambria Math" panose="02040503050406030204" pitchFamily="18" charset="0"/>
                            <a:cs typeface="Arial" panose="020B0604020202020204" pitchFamily="34" charset="0"/>
                          </a:rPr>
                        </m:ctrlPr>
                      </m:dPr>
                      <m:e>
                        <m:r>
                          <a:rPr lang="es-PE" sz="1400">
                            <a:latin typeface="Cambria Math" panose="02040503050406030204" pitchFamily="18" charset="0"/>
                            <a:cs typeface="Arial" panose="020B0604020202020204" pitchFamily="34" charset="0"/>
                          </a:rPr>
                          <m:t>𝑡</m:t>
                        </m:r>
                      </m:e>
                    </m:d>
                    <m:r>
                      <a:rPr lang="es-PE"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0</m:t>
                    </m:r>
                  </m:oMath>
                </a14:m>
                <a:r>
                  <a:rPr lang="es-PE" sz="1400" dirty="0">
                    <a:latin typeface="Lucida Fax" panose="02060602050505020204" pitchFamily="18" charset="0"/>
                    <a:cs typeface="Arial" panose="020B0604020202020204" pitchFamily="34" charset="0"/>
                  </a:rPr>
                  <a:t>, entonces es </a:t>
                </a:r>
                <a:r>
                  <a:rPr lang="es-PE" sz="1400" b="1" dirty="0">
                    <a:latin typeface="Lucida Fax" panose="02060602050505020204" pitchFamily="18" charset="0"/>
                    <a:cs typeface="Arial" panose="020B0604020202020204" pitchFamily="34" charset="0"/>
                  </a:rPr>
                  <a:t>semidefinido negativo</a:t>
                </a:r>
                <a:r>
                  <a:rPr lang="es-PE" sz="1400" dirty="0">
                    <a:latin typeface="Lucida Fax" panose="02060602050505020204" pitchFamily="18" charset="0"/>
                    <a:cs typeface="Arial" panose="020B0604020202020204" pitchFamily="34" charset="0"/>
                  </a:rPr>
                  <a:t>, en consecuencia, el punto critico </a:t>
                </a:r>
                <a14:m>
                  <m:oMath xmlns:m="http://schemas.openxmlformats.org/officeDocument/2006/math">
                    <m:sSub>
                      <m:sSubPr>
                        <m:ctrlPr>
                          <a:rPr lang="es-EC" sz="1400" b="1" i="1">
                            <a:latin typeface="Cambria Math" panose="02040503050406030204" pitchFamily="18" charset="0"/>
                            <a:cs typeface="Arial" panose="020B0604020202020204" pitchFamily="34" charset="0"/>
                          </a:rPr>
                        </m:ctrlPr>
                      </m:sSubPr>
                      <m:e>
                        <m:r>
                          <a:rPr lang="es-PE" sz="1400" b="1" i="1">
                            <a:latin typeface="Cambria Math" panose="02040503050406030204" pitchFamily="18" charset="0"/>
                            <a:cs typeface="Arial" panose="020B0604020202020204" pitchFamily="34" charset="0"/>
                          </a:rPr>
                          <m:t>𝑷</m:t>
                        </m:r>
                      </m:e>
                      <m:sub>
                        <m:r>
                          <a:rPr lang="es-PE" sz="1400" b="1" i="1">
                            <a:latin typeface="Cambria Math" panose="02040503050406030204" pitchFamily="18" charset="0"/>
                            <a:cs typeface="Arial" panose="020B0604020202020204" pitchFamily="34" charset="0"/>
                          </a:rPr>
                          <m:t>𝒄</m:t>
                        </m:r>
                      </m:sub>
                    </m:sSub>
                    <m:d>
                      <m:dPr>
                        <m:ctrlPr>
                          <a:rPr lang="es-EC" sz="1400" b="1" i="1">
                            <a:latin typeface="Cambria Math" panose="02040503050406030204" pitchFamily="18" charset="0"/>
                            <a:cs typeface="Arial" panose="020B0604020202020204" pitchFamily="34" charset="0"/>
                          </a:rPr>
                        </m:ctrlPr>
                      </m:dPr>
                      <m:e>
                        <m:r>
                          <a:rPr lang="es-PE" sz="1400" b="1" i="1">
                            <a:latin typeface="Cambria Math" panose="02040503050406030204" pitchFamily="18" charset="0"/>
                            <a:cs typeface="Arial" panose="020B0604020202020204" pitchFamily="34" charset="0"/>
                          </a:rPr>
                          <m:t>𝐍</m:t>
                        </m:r>
                        <m:r>
                          <a:rPr lang="es-PE" sz="1400" b="1">
                            <a:latin typeface="Cambria Math" panose="02040503050406030204" pitchFamily="18" charset="0"/>
                            <a:cs typeface="Arial" panose="020B0604020202020204" pitchFamily="34" charset="0"/>
                          </a:rPr>
                          <m:t>, </m:t>
                        </m:r>
                        <m:r>
                          <a:rPr lang="es-PE" sz="1400" b="1" i="1">
                            <a:latin typeface="Cambria Math" panose="02040503050406030204" pitchFamily="18" charset="0"/>
                            <a:cs typeface="Arial" panose="020B0604020202020204" pitchFamily="34" charset="0"/>
                          </a:rPr>
                          <m:t>𝟎</m:t>
                        </m:r>
                      </m:e>
                    </m:d>
                  </m:oMath>
                </a14:m>
                <a:r>
                  <a:rPr lang="es-PE" sz="1400" b="1" dirty="0">
                    <a:latin typeface="Lucida Fax" panose="02060602050505020204" pitchFamily="18" charset="0"/>
                    <a:cs typeface="Arial" panose="020B0604020202020204" pitchFamily="34" charset="0"/>
                  </a:rPr>
                  <a:t> es estable</a:t>
                </a:r>
                <a:r>
                  <a:rPr lang="es-PE" sz="1400" dirty="0">
                    <a:latin typeface="Lucida Fax" panose="02060602050505020204" pitchFamily="18" charset="0"/>
                    <a:cs typeface="Arial" panose="020B0604020202020204" pitchFamily="34" charset="0"/>
                  </a:rPr>
                  <a:t>.</a:t>
                </a:r>
              </a:p>
              <a:p>
                <a:pPr lvl="1" algn="ctr">
                  <a:spcBef>
                    <a:spcPct val="0"/>
                  </a:spcBef>
                  <a:tabLst>
                    <a:tab pos="714357" algn="l"/>
                  </a:tabLst>
                </a:pPr>
                <a:endParaRPr lang="es-PE" sz="1400" dirty="0">
                  <a:latin typeface="Lucida Fax" panose="02060602050505020204" pitchFamily="18" charset="0"/>
                  <a:cs typeface="Arial" panose="020B0604020202020204" pitchFamily="34"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0" y="126012"/>
                <a:ext cx="12112978" cy="6489212"/>
              </a:xfrm>
              <a:prstGeom prst="rect">
                <a:avLst/>
              </a:prstGeom>
              <a:blipFill>
                <a:blip r:embed="rId2"/>
                <a:stretch>
                  <a:fillRect t="-282" r="-201"/>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36</a:t>
            </a:fld>
            <a:endParaRPr lang="es-EC" dirty="0"/>
          </a:p>
        </p:txBody>
      </p:sp>
    </p:spTree>
    <p:extLst>
      <p:ext uri="{BB962C8B-B14F-4D97-AF65-F5344CB8AC3E}">
        <p14:creationId xmlns:p14="http://schemas.microsoft.com/office/powerpoint/2010/main" val="14308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807401" y="152081"/>
                <a:ext cx="11384599" cy="6308330"/>
              </a:xfrm>
              <a:prstGeom prst="rect">
                <a:avLst/>
              </a:prstGeom>
              <a:noFill/>
            </p:spPr>
            <p:txBody>
              <a:bodyPr wrap="square">
                <a:spAutoFit/>
              </a:bodyPr>
              <a:lstStyle/>
              <a:p>
                <a:pPr lvl="1">
                  <a:spcBef>
                    <a:spcPct val="0"/>
                  </a:spcBef>
                </a:pPr>
                <a:r>
                  <a:rPr lang="es-ES" sz="2000" dirty="0">
                    <a:latin typeface="Lucida Fax" panose="02060602050505020204" pitchFamily="18" charset="0"/>
                    <a:cs typeface="Arial" panose="020B0604020202020204" pitchFamily="34" charset="0"/>
                  </a:rPr>
                  <a:t>Estabilidad </a:t>
                </a:r>
                <a:r>
                  <a:rPr lang="es-PE" sz="2000" dirty="0">
                    <a:latin typeface="Lucida Fax" panose="02060602050505020204" pitchFamily="18" charset="0"/>
                    <a:cs typeface="Arial" panose="020B0604020202020204" pitchFamily="34" charset="0"/>
                  </a:rPr>
                  <a:t>del Modelo SIR Con Dinámica Vital </a:t>
                </a:r>
              </a:p>
              <a:p>
                <a:pPr lvl="1">
                  <a:spcBef>
                    <a:spcPct val="0"/>
                  </a:spcBef>
                </a:pPr>
                <a:r>
                  <a:rPr lang="es-ES" sz="1400" dirty="0">
                    <a:latin typeface="Lucida Fax" panose="02060602050505020204" pitchFamily="18" charset="0"/>
                    <a:cs typeface="Arial" panose="020B0604020202020204" pitchFamily="34" charset="0"/>
                  </a:rPr>
                  <a:t>    Segundo punto critico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𝑃</m:t>
                        </m:r>
                      </m:e>
                      <m:sub>
                        <m:r>
                          <a:rPr lang="es-PE" sz="1400">
                            <a:latin typeface="Cambria Math" panose="02040503050406030204" pitchFamily="18" charset="0"/>
                            <a:cs typeface="Arial" panose="020B0604020202020204" pitchFamily="34" charset="0"/>
                          </a:rPr>
                          <m:t>𝑐</m:t>
                        </m:r>
                      </m:sub>
                    </m:sSub>
                    <m:d>
                      <m:dPr>
                        <m:ctrlPr>
                          <a:rPr lang="es-EC" sz="1400" i="1">
                            <a:latin typeface="Cambria Math" panose="02040503050406030204" pitchFamily="18" charset="0"/>
                            <a:cs typeface="Arial" panose="020B0604020202020204" pitchFamily="34" charset="0"/>
                          </a:rPr>
                        </m:ctrlPr>
                      </m:dPr>
                      <m:e>
                        <m:f>
                          <m:fPr>
                            <m:ctrlPr>
                              <a:rPr lang="es-EC" sz="1400" i="1">
                                <a:latin typeface="Cambria Math" panose="02040503050406030204" pitchFamily="18" charset="0"/>
                                <a:cs typeface="Arial" panose="020B0604020202020204" pitchFamily="34" charset="0"/>
                              </a:rPr>
                            </m:ctrlPr>
                          </m:fPr>
                          <m:num>
                            <m:r>
                              <a:rPr lang="es-PE" sz="1400">
                                <a:latin typeface="Cambria Math" panose="02040503050406030204" pitchFamily="18" charset="0"/>
                                <a:cs typeface="Arial" panose="020B0604020202020204" pitchFamily="34" charset="0"/>
                              </a:rPr>
                              <m:t>𝜇</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𝑁</m:t>
                            </m:r>
                          </m:num>
                          <m:den>
                            <m:r>
                              <a:rPr lang="es-PE" sz="1400">
                                <a:latin typeface="Cambria Math" panose="02040503050406030204" pitchFamily="18" charset="0"/>
                                <a:cs typeface="Arial" panose="020B0604020202020204" pitchFamily="34" charset="0"/>
                              </a:rPr>
                              <m:t>𝛽</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𝜇</m:t>
                            </m:r>
                          </m:den>
                        </m:f>
                        <m:r>
                          <a:rPr lang="es-PE" sz="1400">
                            <a:latin typeface="Cambria Math" panose="02040503050406030204" pitchFamily="18" charset="0"/>
                            <a:cs typeface="Arial" panose="020B0604020202020204" pitchFamily="34" charset="0"/>
                          </a:rPr>
                          <m:t>,  −</m:t>
                        </m:r>
                        <m:f>
                          <m:fPr>
                            <m:ctrlPr>
                              <a:rPr lang="es-EC" sz="1400" i="1">
                                <a:latin typeface="Cambria Math" panose="02040503050406030204" pitchFamily="18" charset="0"/>
                                <a:cs typeface="Arial" panose="020B0604020202020204" pitchFamily="34" charset="0"/>
                              </a:rPr>
                            </m:ctrlPr>
                          </m:fPr>
                          <m:num>
                            <m:r>
                              <a:rPr lang="es-PE" sz="1400">
                                <a:latin typeface="Cambria Math" panose="02040503050406030204" pitchFamily="18" charset="0"/>
                                <a:cs typeface="Arial" panose="020B0604020202020204" pitchFamily="34" charset="0"/>
                              </a:rPr>
                              <m:t>𝜇</m:t>
                            </m:r>
                          </m:num>
                          <m:den>
                            <m:r>
                              <a:rPr lang="es-PE" sz="1400">
                                <a:latin typeface="Cambria Math" panose="02040503050406030204" pitchFamily="18" charset="0"/>
                                <a:cs typeface="Arial" panose="020B0604020202020204" pitchFamily="34" charset="0"/>
                              </a:rPr>
                              <m:t>𝛽</m:t>
                            </m:r>
                          </m:den>
                        </m:f>
                        <m:r>
                          <a:rPr lang="es-PE" sz="1400">
                            <a:latin typeface="Cambria Math" panose="02040503050406030204" pitchFamily="18" charset="0"/>
                            <a:cs typeface="Arial" panose="020B0604020202020204" pitchFamily="34" charset="0"/>
                          </a:rPr>
                          <m:t>+</m:t>
                        </m:r>
                        <m:f>
                          <m:fPr>
                            <m:ctrlPr>
                              <a:rPr lang="es-EC" sz="1400" i="1">
                                <a:latin typeface="Cambria Math" panose="02040503050406030204" pitchFamily="18" charset="0"/>
                                <a:cs typeface="Arial" panose="020B0604020202020204" pitchFamily="34" charset="0"/>
                              </a:rPr>
                            </m:ctrlPr>
                          </m:fPr>
                          <m:num>
                            <m:r>
                              <a:rPr lang="es-PE" sz="1400">
                                <a:latin typeface="Cambria Math" panose="02040503050406030204" pitchFamily="18" charset="0"/>
                                <a:cs typeface="Arial" panose="020B0604020202020204" pitchFamily="34" charset="0"/>
                              </a:rPr>
                              <m:t>𝜇</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𝑁</m:t>
                            </m:r>
                          </m:num>
                          <m:den>
                            <m:r>
                              <a:rPr lang="es-PE" sz="1400">
                                <a:latin typeface="Cambria Math" panose="02040503050406030204" pitchFamily="18" charset="0"/>
                                <a:cs typeface="Arial" panose="020B0604020202020204" pitchFamily="34" charset="0"/>
                              </a:rPr>
                              <m:t>𝛽</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𝑆</m:t>
                            </m:r>
                          </m:den>
                        </m:f>
                      </m:e>
                    </m:d>
                  </m:oMath>
                </a14:m>
                <a:r>
                  <a:rPr lang="es-EC" sz="1400" dirty="0">
                    <a:latin typeface="Lucida Fax" panose="02060602050505020204" pitchFamily="18" charset="0"/>
                    <a:cs typeface="Arial" panose="020B0604020202020204" pitchFamily="34" charset="0"/>
                  </a:rPr>
                  <a:t>,               </a:t>
                </a:r>
                <a14:m>
                  <m:oMath xmlns:m="http://schemas.openxmlformats.org/officeDocument/2006/math">
                    <m:d>
                      <m:dPr>
                        <m:begChr m:val="{"/>
                        <m:endChr m:val=""/>
                        <m:ctrlPr>
                          <a:rPr lang="es-EC" sz="1400" i="1">
                            <a:latin typeface="Cambria Math" panose="02040503050406030204" pitchFamily="18" charset="0"/>
                          </a:rPr>
                        </m:ctrlPr>
                      </m:dPr>
                      <m:e>
                        <m:eqArr>
                          <m:eqArrPr>
                            <m:ctrlPr>
                              <a:rPr lang="es-EC" sz="1400" i="1">
                                <a:latin typeface="Cambria Math" panose="02040503050406030204" pitchFamily="18" charset="0"/>
                              </a:rPr>
                            </m:ctrlPr>
                          </m:eqArrPr>
                          <m:e>
                            <m:sSup>
                              <m:sSupPr>
                                <m:ctrlPr>
                                  <a:rPr lang="es-EC" sz="1400" i="1">
                                    <a:latin typeface="Cambria Math" panose="02040503050406030204" pitchFamily="18" charset="0"/>
                                  </a:rPr>
                                </m:ctrlPr>
                              </m:sSupPr>
                              <m:e>
                                <m:r>
                                  <a:rPr lang="es-PE" sz="1400">
                                    <a:latin typeface="Cambria Math" panose="02040503050406030204" pitchFamily="18" charset="0"/>
                                  </a:rPr>
                                  <m:t>𝑆</m:t>
                                </m:r>
                              </m:e>
                              <m:sup>
                                <m:r>
                                  <a:rPr lang="es-PE" sz="1400">
                                    <a:latin typeface="Cambria Math" panose="02040503050406030204" pitchFamily="18" charset="0"/>
                                  </a:rPr>
                                  <m:t>∗</m:t>
                                </m:r>
                              </m:sup>
                            </m:sSup>
                            <m:r>
                              <a:rPr lang="es-PE" sz="1400">
                                <a:latin typeface="Cambria Math" panose="02040503050406030204" pitchFamily="18" charset="0"/>
                              </a:rPr>
                              <m:t>=</m:t>
                            </m:r>
                            <m:r>
                              <a:rPr lang="es-PE" sz="1400">
                                <a:latin typeface="Cambria Math" panose="02040503050406030204" pitchFamily="18" charset="0"/>
                              </a:rPr>
                              <m:t>𝑆</m:t>
                            </m:r>
                            <m:r>
                              <a:rPr lang="es-PE" sz="1400">
                                <a:latin typeface="Cambria Math" panose="02040503050406030204" pitchFamily="18" charset="0"/>
                              </a:rPr>
                              <m:t>−</m:t>
                            </m:r>
                            <m:sSub>
                              <m:sSubPr>
                                <m:ctrlPr>
                                  <a:rPr lang="es-EC" sz="1400" i="1">
                                    <a:latin typeface="Cambria Math" panose="02040503050406030204" pitchFamily="18" charset="0"/>
                                  </a:rPr>
                                </m:ctrlPr>
                              </m:sSubPr>
                              <m:e>
                                <m:r>
                                  <a:rPr lang="es-PE" sz="1400">
                                    <a:latin typeface="Cambria Math" panose="02040503050406030204" pitchFamily="18" charset="0"/>
                                  </a:rPr>
                                  <m:t>𝑆</m:t>
                                </m:r>
                              </m:e>
                              <m:sub>
                                <m:r>
                                  <a:rPr lang="es-PE" sz="1400">
                                    <a:latin typeface="Cambria Math" panose="02040503050406030204" pitchFamily="18" charset="0"/>
                                  </a:rPr>
                                  <m:t>𝑐</m:t>
                                </m:r>
                              </m:sub>
                            </m:sSub>
                            <m:r>
                              <a:rPr lang="es-PE" sz="1400">
                                <a:latin typeface="Cambria Math" panose="02040503050406030204" pitchFamily="18" charset="0"/>
                              </a:rPr>
                              <m:t>         </m:t>
                            </m:r>
                          </m:e>
                          <m:e>
                            <m:sSup>
                              <m:sSupPr>
                                <m:ctrlPr>
                                  <a:rPr lang="es-EC" sz="1400" i="1">
                                    <a:latin typeface="Cambria Math" panose="02040503050406030204" pitchFamily="18" charset="0"/>
                                  </a:rPr>
                                </m:ctrlPr>
                              </m:sSupPr>
                              <m:e>
                                <m:r>
                                  <a:rPr lang="es-PE" sz="1400">
                                    <a:latin typeface="Cambria Math" panose="02040503050406030204" pitchFamily="18" charset="0"/>
                                  </a:rPr>
                                  <m:t>𝐼</m:t>
                                </m:r>
                              </m:e>
                              <m:sup>
                                <m:r>
                                  <a:rPr lang="es-PE" sz="1400">
                                    <a:latin typeface="Cambria Math" panose="02040503050406030204" pitchFamily="18" charset="0"/>
                                  </a:rPr>
                                  <m:t>∗</m:t>
                                </m:r>
                              </m:sup>
                            </m:sSup>
                            <m:r>
                              <a:rPr lang="es-PE" sz="1400">
                                <a:latin typeface="Cambria Math" panose="02040503050406030204" pitchFamily="18" charset="0"/>
                              </a:rPr>
                              <m:t>=</m:t>
                            </m:r>
                            <m:r>
                              <a:rPr lang="es-PE" sz="1400">
                                <a:latin typeface="Cambria Math" panose="02040503050406030204" pitchFamily="18" charset="0"/>
                              </a:rPr>
                              <m:t>𝐼</m:t>
                            </m:r>
                            <m:r>
                              <a:rPr lang="es-PE" sz="1400">
                                <a:latin typeface="Cambria Math" panose="02040503050406030204" pitchFamily="18" charset="0"/>
                              </a:rPr>
                              <m:t>−</m:t>
                            </m:r>
                            <m:sSub>
                              <m:sSubPr>
                                <m:ctrlPr>
                                  <a:rPr lang="es-EC" sz="1400" i="1">
                                    <a:latin typeface="Cambria Math" panose="02040503050406030204" pitchFamily="18" charset="0"/>
                                  </a:rPr>
                                </m:ctrlPr>
                              </m:sSubPr>
                              <m:e>
                                <m:r>
                                  <a:rPr lang="es-PE" sz="1400">
                                    <a:latin typeface="Cambria Math" panose="02040503050406030204" pitchFamily="18" charset="0"/>
                                  </a:rPr>
                                  <m:t>𝐼</m:t>
                                </m:r>
                              </m:e>
                              <m:sub>
                                <m:r>
                                  <a:rPr lang="es-PE" sz="1400">
                                    <a:latin typeface="Cambria Math" panose="02040503050406030204" pitchFamily="18" charset="0"/>
                                  </a:rPr>
                                  <m:t>𝑐</m:t>
                                </m:r>
                              </m:sub>
                            </m:sSub>
                            <m:r>
                              <a:rPr lang="es-PE" sz="1400">
                                <a:latin typeface="Cambria Math" panose="02040503050406030204" pitchFamily="18" charset="0"/>
                              </a:rPr>
                              <m:t>           </m:t>
                            </m:r>
                          </m:e>
                        </m:eqArr>
                      </m:e>
                    </m:d>
                  </m:oMath>
                </a14:m>
                <a:endParaRPr lang="es-ES" sz="1400" dirty="0">
                  <a:latin typeface="Lucida Fax" panose="02060602050505020204" pitchFamily="18" charset="0"/>
                  <a:cs typeface="Arial" panose="020B0604020202020204" pitchFamily="34" charset="0"/>
                </a:endParaRPr>
              </a:p>
              <a:p>
                <a:endParaRPr lang="es-ES" sz="1400" dirty="0">
                  <a:latin typeface="Lucida Fax" panose="02060602050505020204" pitchFamily="18" charset="0"/>
                  <a:cs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sSup>
                        <m:sSupPr>
                          <m:ctrlPr>
                            <a:rPr lang="es-EC" sz="1400" i="1">
                              <a:latin typeface="Cambria Math" panose="02040503050406030204" pitchFamily="18" charset="0"/>
                            </a:rPr>
                          </m:ctrlPr>
                        </m:sSupPr>
                        <m:e>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𝑆</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𝐼</m:t>
                                    </m:r>
                                  </m:e>
                                </m:mr>
                              </m:m>
                            </m:e>
                          </m:d>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𝐴</m:t>
                      </m:r>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𝐿</m:t>
                      </m:r>
                      <m:d>
                        <m:dPr>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d>
                      <m:r>
                        <a:rPr lang="es-ES" sz="1400" i="1">
                          <a:latin typeface="Cambria Math" panose="02040503050406030204" pitchFamily="18" charset="0"/>
                          <a:ea typeface="Calibri" panose="020F0502020204030204" pitchFamily="34" charset="0"/>
                          <a:cs typeface="Times New Roman" panose="02020603050405020304" pitchFamily="18" charset="0"/>
                        </a:rPr>
                        <m:t>               </m:t>
                      </m:r>
                      <m:d>
                        <m:dPr>
                          <m:ctrlPr>
                            <a:rPr lang="es-ES"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67</m:t>
                          </m:r>
                        </m:e>
                      </m:d>
                    </m:oMath>
                  </m:oMathPara>
                </a14:m>
                <a:endParaRPr lang="es-ES" sz="1400" dirty="0">
                  <a:latin typeface="Lucida Fax" panose="02060602050505020204" pitchFamily="18" charset="0"/>
                  <a:ea typeface="Calibri" panose="020F0502020204030204" pitchFamily="34" charset="0"/>
                  <a:cs typeface="Times New Roman" panose="02020603050405020304" pitchFamily="18" charset="0"/>
                </a:endParaRPr>
              </a:p>
              <a:p>
                <a:pPr algn="ctr"/>
                <a:r>
                  <a:rPr lang="es-ES" sz="1400" dirty="0">
                    <a:latin typeface="Lucida Fax" panose="02060602050505020204" pitchFamily="18" charset="0"/>
                    <a:cs typeface="Arial" panose="020B0604020202020204" pitchFamily="34" charset="0"/>
                  </a:rPr>
                  <a:t>               </a:t>
                </a:r>
              </a:p>
              <a:p>
                <a:pPr algn="ctr"/>
                <a:r>
                  <a:rPr lang="es-ES" sz="1400" dirty="0">
                    <a:latin typeface="Lucida Fax" panose="02060602050505020204" pitchFamily="18" charset="0"/>
                    <a:cs typeface="Arial" panose="020B0604020202020204" pitchFamily="34" charset="0"/>
                  </a:rPr>
                  <a:t>   </a:t>
                </a:r>
                <a14:m>
                  <m:oMath xmlns:m="http://schemas.openxmlformats.org/officeDocument/2006/math">
                    <m:sSup>
                      <m:sSupPr>
                        <m:ctrlPr>
                          <a:rPr lang="es-EC" sz="1400" i="1">
                            <a:latin typeface="Cambria Math" panose="02040503050406030204" pitchFamily="18" charset="0"/>
                          </a:rPr>
                        </m:ctrlPr>
                      </m:sSupPr>
                      <m:e>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𝑆</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𝐼</m:t>
                                  </m:r>
                                </m:e>
                              </m:mr>
                            </m:m>
                          </m:e>
                        </m:d>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400" i="1">
                            <a:latin typeface="Cambria Math" panose="02040503050406030204" pitchFamily="18" charset="0"/>
                            <a:ea typeface="Times New Roman" panose="02020603050405020304" pitchFamily="18" charset="0"/>
                          </a:rPr>
                        </m:ctrlPr>
                      </m:dPr>
                      <m:e>
                        <m:m>
                          <m:mPr>
                            <m:mcs>
                              <m:mc>
                                <m:mcPr>
                                  <m:count m:val="2"/>
                                  <m:mcJc m:val="center"/>
                                </m:mcPr>
                              </m:mc>
                            </m:mcs>
                            <m:ctrlPr>
                              <a:rPr lang="es-EC" sz="1400" i="1">
                                <a:latin typeface="Cambria Math" panose="02040503050406030204" pitchFamily="18" charset="0"/>
                                <a:ea typeface="Times New Roman" panose="02020603050405020304" pitchFamily="18" charset="0"/>
                              </a:rPr>
                            </m:ctrlPr>
                          </m:mPr>
                          <m:mr>
                            <m:e>
                              <m:r>
                                <a:rPr lang="es-PE" sz="1400" i="1">
                                  <a:latin typeface="Cambria Math" panose="02040503050406030204" pitchFamily="18" charset="0"/>
                                  <a:ea typeface="Calibri" panose="020F0502020204030204" pitchFamily="34" charset="0"/>
                                  <a:cs typeface="Cambria Math" panose="02040503050406030204" pitchFamily="18" charset="0"/>
                                </a:rPr>
                                <m:t>−</m:t>
                              </m:r>
                              <m:r>
                                <a:rPr lang="es-PE" sz="1400" i="1">
                                  <a:latin typeface="Cambria Math" panose="02040503050406030204" pitchFamily="18" charset="0"/>
                                  <a:ea typeface="Calibri" panose="020F0502020204030204" pitchFamily="34" charset="0"/>
                                  <a:cs typeface="Cambria Math" panose="02040503050406030204" pitchFamily="18" charset="0"/>
                                </a:rPr>
                                <m:t>𝛽</m:t>
                              </m:r>
                              <m:r>
                                <a:rPr lang="es-PE" sz="14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𝜇</m:t>
                              </m:r>
                            </m:e>
                            <m:e>
                              <m:r>
                                <a:rPr lang="es-PE" sz="1400" i="1">
                                  <a:latin typeface="Cambria Math" panose="02040503050406030204" pitchFamily="18" charset="0"/>
                                  <a:ea typeface="Calibri" panose="020F0502020204030204" pitchFamily="34" charset="0"/>
                                  <a:cs typeface="Cambria Math" panose="02040503050406030204" pitchFamily="18" charset="0"/>
                                </a:rPr>
                                <m:t>−</m:t>
                              </m:r>
                              <m:r>
                                <a:rPr lang="es-PE" sz="1400" i="1">
                                  <a:latin typeface="Cambria Math" panose="02040503050406030204" pitchFamily="18" charset="0"/>
                                  <a:ea typeface="Calibri" panose="020F0502020204030204" pitchFamily="34" charset="0"/>
                                  <a:cs typeface="Cambria Math" panose="02040503050406030204" pitchFamily="18" charset="0"/>
                                </a:rPr>
                                <m:t>𝛽</m:t>
                              </m:r>
                              <m:r>
                                <a:rPr lang="es-PE" sz="14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e>
                          </m:mr>
                          <m:mr>
                            <m:e>
                              <m:r>
                                <a:rPr lang="es-PE" sz="1400" i="1">
                                  <a:latin typeface="Cambria Math" panose="02040503050406030204" pitchFamily="18" charset="0"/>
                                  <a:ea typeface="Calibri" panose="020F0502020204030204" pitchFamily="34" charset="0"/>
                                  <a:cs typeface="Cambria Math" panose="02040503050406030204" pitchFamily="18" charset="0"/>
                                </a:rPr>
                                <m:t>   </m:t>
                              </m:r>
                              <m:r>
                                <a:rPr lang="es-PE" sz="1400" i="1">
                                  <a:latin typeface="Cambria Math" panose="02040503050406030204" pitchFamily="18" charset="0"/>
                                  <a:ea typeface="Calibri" panose="020F0502020204030204" pitchFamily="34" charset="0"/>
                                  <a:cs typeface="Cambria Math" panose="02040503050406030204" pitchFamily="18" charset="0"/>
                                </a:rPr>
                                <m:t>𝛽</m:t>
                              </m:r>
                              <m:r>
                                <a:rPr lang="es-PE" sz="14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e>
                            <m:e>
                              <m:r>
                                <a:rPr lang="es-PE" sz="1400" i="1">
                                  <a:latin typeface="Cambria Math" panose="02040503050406030204" pitchFamily="18" charset="0"/>
                                  <a:ea typeface="Calibri" panose="020F0502020204030204" pitchFamily="34" charset="0"/>
                                  <a:cs typeface="Cambria Math" panose="02040503050406030204" pitchFamily="18" charset="0"/>
                                </a:rPr>
                                <m:t>𝛽</m:t>
                              </m:r>
                              <m:r>
                                <a:rPr lang="es-PE" sz="1400" i="1">
                                  <a:latin typeface="Cambria Math" panose="02040503050406030204" pitchFamily="18" charset="0"/>
                                  <a:ea typeface="Calibri" panose="020F0502020204030204" pitchFamily="34" charset="0"/>
                                  <a:cs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400" i="1">
                                  <a:latin typeface="Cambria Math" panose="02040503050406030204" pitchFamily="18" charset="0"/>
                                  <a:ea typeface="Calibri" panose="020F0502020204030204" pitchFamily="34" charset="0"/>
                                  <a:cs typeface="Cambria Math" panose="02040503050406030204" pitchFamily="18" charset="0"/>
                                </a:rPr>
                                <m:t>−</m:t>
                              </m:r>
                              <m:r>
                                <a:rPr lang="es-PE" sz="1400" i="1">
                                  <a:latin typeface="Cambria Math" panose="02040503050406030204" pitchFamily="18" charset="0"/>
                                  <a:ea typeface="Calibri" panose="020F0502020204030204" pitchFamily="34" charset="0"/>
                                  <a:cs typeface="Cambria Math" panose="02040503050406030204" pitchFamily="18" charset="0"/>
                                </a:rPr>
                                <m:t>𝛾</m:t>
                              </m:r>
                              <m:r>
                                <a:rPr lang="es-PE" sz="1400" i="1">
                                  <a:latin typeface="Cambria Math" panose="02040503050406030204" pitchFamily="18" charset="0"/>
                                  <a:ea typeface="Calibri" panose="020F0502020204030204" pitchFamily="34" charset="0"/>
                                  <a:cs typeface="Cambria Math" panose="02040503050406030204" pitchFamily="18" charset="0"/>
                                </a:rPr>
                                <m:t>−</m:t>
                              </m:r>
                              <m:r>
                                <a:rPr lang="es-PE" sz="1400" i="1">
                                  <a:latin typeface="Cambria Math" panose="02040503050406030204" pitchFamily="18" charset="0"/>
                                  <a:ea typeface="Calibri" panose="020F0502020204030204" pitchFamily="34" charset="0"/>
                                  <a:cs typeface="Cambria Math" panose="02040503050406030204" pitchFamily="18" charset="0"/>
                                </a:rPr>
                                <m:t>𝜇</m:t>
                              </m:r>
                            </m:e>
                          </m:mr>
                        </m:m>
                      </m:e>
                    </m:d>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s-PE" sz="1400" i="1">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oMath>
                </a14:m>
                <a:endParaRPr lang="es-PE" sz="2000" dirty="0">
                  <a:latin typeface="Lucida Fax" panose="02060602050505020204" pitchFamily="18" charset="0"/>
                  <a:cs typeface="Arial" panose="020B0604020202020204" pitchFamily="34" charset="0"/>
                </a:endParaRPr>
              </a:p>
              <a:p>
                <a:pPr algn="ctr"/>
                <a:endParaRPr lang="es-PE" sz="2000" dirty="0">
                  <a:latin typeface="Lucida Fax" panose="02060602050505020204" pitchFamily="18" charset="0"/>
                  <a:cs typeface="Arial" panose="020B0604020202020204" pitchFamily="34" charset="0"/>
                </a:endParaRPr>
              </a:p>
              <a:p>
                <a:pPr>
                  <a:lnSpc>
                    <a:spcPct val="200000"/>
                  </a:lnSpc>
                </a:pPr>
                <a:r>
                  <a:rPr lang="es-PE" sz="1600" dirty="0">
                    <a:latin typeface="Times New Roman" panose="02020603050405020304" pitchFamily="18" charset="0"/>
                    <a:ea typeface="Times New Roman" panose="02020603050405020304" pitchFamily="18" charset="0"/>
                    <a:cs typeface="Times New Roman" panose="02020603050405020304" pitchFamily="18" charset="0"/>
                  </a:rPr>
                  <a:t>	los valores propios de </a:t>
                </a:r>
                <a:r>
                  <a:rPr lang="es-PE" sz="1600" dirty="0">
                    <a:latin typeface="Times New Roman" panose="02020603050405020304" pitchFamily="18" charset="0"/>
                    <a:ea typeface="Calibri" panose="020F0502020204030204" pitchFamily="34" charset="0"/>
                    <a:cs typeface="Times New Roman" panose="02020603050405020304" pitchFamily="18" charset="0"/>
                  </a:rPr>
                  <a:t>la matriz Jacobiana</a:t>
                </a:r>
                <a:r>
                  <a:rPr lang="es-PE" sz="1600" dirty="0">
                    <a:latin typeface="Times New Roman" panose="02020603050405020304" pitchFamily="18" charset="0"/>
                    <a:ea typeface="Times New Roman" panose="02020603050405020304" pitchFamily="18" charset="0"/>
                    <a:cs typeface="Times New Roman" panose="02020603050405020304" pitchFamily="18" charset="0"/>
                  </a:rPr>
                  <a:t> los determinamos con la expresión </a:t>
                </a:r>
                <a14:m>
                  <m:oMath xmlns:m="http://schemas.openxmlformats.org/officeDocument/2006/math">
                    <m:d>
                      <m:dPr>
                        <m:begChr m:val="|"/>
                        <m:endChr m:val="|"/>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600" i="1">
                            <a:latin typeface="Cambria Math" panose="02040503050406030204" pitchFamily="18" charset="0"/>
                            <a:ea typeface="Times New Roman" panose="02020603050405020304" pitchFamily="18" charset="0"/>
                            <a:cs typeface="Times New Roman" panose="02020603050405020304" pitchFamily="18" charset="0"/>
                          </a:rPr>
                          <m:t>𝐴</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𝐼</m:t>
                        </m:r>
                      </m:e>
                    </m:d>
                  </m:oMath>
                </a14:m>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mPr>
                            <m:mr>
                              <m:e>
                                <m:r>
                                  <a:rPr lang="es-PE"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fPr>
                                  <m:num>
                                    <m:r>
                                      <a:rPr lang="es-PE" sz="1200" i="1">
                                        <a:latin typeface="Cambria Math" panose="02040503050406030204" pitchFamily="18" charset="0"/>
                                        <a:ea typeface="Times New Roman" panose="02020603050405020304" pitchFamily="18" charset="0"/>
                                        <a:cs typeface="Times New Roman" panose="02020603050405020304" pitchFamily="18" charset="0"/>
                                      </a:rPr>
                                      <m:t>𝛽𝜇</m:t>
                                    </m:r>
                                    <m:r>
                                      <a:rPr lang="es-PE" sz="1200" i="1">
                                        <a:latin typeface="Cambria Math" panose="02040503050406030204" pitchFamily="18" charset="0"/>
                                        <a:ea typeface="Times New Roman" panose="02020603050405020304" pitchFamily="18" charset="0"/>
                                        <a:cs typeface="Times New Roman" panose="02020603050405020304" pitchFamily="18" charset="0"/>
                                      </a:rPr>
                                      <m:t>𝑁</m:t>
                                    </m:r>
                                  </m:num>
                                  <m:den>
                                    <m:r>
                                      <a:rPr lang="es-PE" sz="1200" i="1">
                                        <a:latin typeface="Cambria Math" panose="02040503050406030204" pitchFamily="18" charset="0"/>
                                        <a:ea typeface="Times New Roman" panose="02020603050405020304" pitchFamily="18" charset="0"/>
                                        <a:cs typeface="Times New Roman" panose="02020603050405020304" pitchFamily="18" charset="0"/>
                                      </a:rPr>
                                      <m:t>𝛾</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𝜇</m:t>
                                    </m:r>
                                  </m:den>
                                </m:f>
                              </m:e>
                              <m:e>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𝛾</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𝜇</m:t>
                                </m:r>
                              </m:e>
                            </m:mr>
                            <m:mr>
                              <m:e>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𝜇</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fPr>
                                  <m:num>
                                    <m:r>
                                      <a:rPr lang="es-PE" sz="1200" i="1">
                                        <a:latin typeface="Cambria Math" panose="02040503050406030204" pitchFamily="18" charset="0"/>
                                        <a:ea typeface="Times New Roman" panose="02020603050405020304" pitchFamily="18" charset="0"/>
                                        <a:cs typeface="Times New Roman" panose="02020603050405020304" pitchFamily="18" charset="0"/>
                                      </a:rPr>
                                      <m:t>𝜇𝛽</m:t>
                                    </m:r>
                                    <m:r>
                                      <a:rPr lang="es-PE" sz="1200" i="1">
                                        <a:latin typeface="Cambria Math" panose="02040503050406030204" pitchFamily="18" charset="0"/>
                                        <a:ea typeface="Times New Roman" panose="02020603050405020304" pitchFamily="18" charset="0"/>
                                        <a:cs typeface="Times New Roman" panose="02020603050405020304" pitchFamily="18" charset="0"/>
                                      </a:rPr>
                                      <m:t>𝑁</m:t>
                                    </m:r>
                                  </m:num>
                                  <m:den>
                                    <m:r>
                                      <a:rPr lang="es-PE" sz="1200" i="1">
                                        <a:latin typeface="Cambria Math" panose="02040503050406030204" pitchFamily="18" charset="0"/>
                                        <a:ea typeface="Times New Roman" panose="02020603050405020304" pitchFamily="18" charset="0"/>
                                        <a:cs typeface="Times New Roman" panose="02020603050405020304" pitchFamily="18" charset="0"/>
                                      </a:rPr>
                                      <m:t>𝛾</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𝜇</m:t>
                                    </m:r>
                                  </m:den>
                                </m:f>
                              </m:e>
                              <m:e>
                                <m:r>
                                  <a:rPr lang="es-PE" sz="1200" i="1">
                                    <a:latin typeface="Cambria Math" panose="02040503050406030204" pitchFamily="18" charset="0"/>
                                    <a:ea typeface="Times New Roman" panose="02020603050405020304" pitchFamily="18" charset="0"/>
                                    <a:cs typeface="Times New Roman" panose="02020603050405020304" pitchFamily="18" charset="0"/>
                                  </a:rPr>
                                  <m:t>0</m:t>
                                </m:r>
                              </m:e>
                            </m:mr>
                          </m:m>
                        </m:e>
                      </m:d>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𝜆</m:t>
                      </m:r>
                      <m:d>
                        <m:dPr>
                          <m:begChr m:val="|"/>
                          <m:endChr m:val="|"/>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mPr>
                            <m:mr>
                              <m:e>
                                <m:r>
                                  <a:rPr lang="es-PE" sz="1200" i="1">
                                    <a:latin typeface="Cambria Math" panose="02040503050406030204" pitchFamily="18" charset="0"/>
                                    <a:ea typeface="Times New Roman" panose="02020603050405020304" pitchFamily="18" charset="0"/>
                                    <a:cs typeface="Times New Roman" panose="02020603050405020304" pitchFamily="18" charset="0"/>
                                  </a:rPr>
                                  <m:t>1</m:t>
                                </m:r>
                              </m:e>
                              <m:e>
                                <m:r>
                                  <a:rPr lang="es-PE" sz="1200" i="1">
                                    <a:latin typeface="Cambria Math" panose="02040503050406030204" pitchFamily="18" charset="0"/>
                                    <a:ea typeface="Times New Roman" panose="02020603050405020304" pitchFamily="18" charset="0"/>
                                    <a:cs typeface="Times New Roman" panose="02020603050405020304" pitchFamily="18" charset="0"/>
                                  </a:rPr>
                                  <m:t>0</m:t>
                                </m:r>
                              </m:e>
                            </m:mr>
                            <m:mr>
                              <m:e>
                                <m:r>
                                  <a:rPr lang="es-PE" sz="1200" i="1">
                                    <a:latin typeface="Cambria Math" panose="02040503050406030204" pitchFamily="18" charset="0"/>
                                    <a:ea typeface="Times New Roman" panose="02020603050405020304" pitchFamily="18" charset="0"/>
                                    <a:cs typeface="Times New Roman" panose="02020603050405020304" pitchFamily="18" charset="0"/>
                                  </a:rPr>
                                  <m:t>0</m:t>
                                </m:r>
                              </m:e>
                              <m:e>
                                <m:r>
                                  <a:rPr lang="es-PE" sz="1200" i="1">
                                    <a:latin typeface="Cambria Math" panose="02040503050406030204" pitchFamily="18" charset="0"/>
                                    <a:ea typeface="Times New Roman" panose="02020603050405020304" pitchFamily="18" charset="0"/>
                                    <a:cs typeface="Times New Roman" panose="02020603050405020304" pitchFamily="18" charset="0"/>
                                  </a:rPr>
                                  <m:t>1</m:t>
                                </m:r>
                              </m:e>
                            </m:mr>
                          </m:m>
                        </m:e>
                      </m:d>
                      <m:r>
                        <a:rPr lang="es-PE" sz="12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mPr>
                            <m:mr>
                              <m:e>
                                <m:r>
                                  <a:rPr lang="es-PE"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fPr>
                                  <m:num>
                                    <m:r>
                                      <a:rPr lang="es-PE" sz="1200" i="1">
                                        <a:latin typeface="Cambria Math" panose="02040503050406030204" pitchFamily="18" charset="0"/>
                                        <a:ea typeface="Times New Roman" panose="02020603050405020304" pitchFamily="18" charset="0"/>
                                        <a:cs typeface="Times New Roman" panose="02020603050405020304" pitchFamily="18" charset="0"/>
                                      </a:rPr>
                                      <m:t>𝛽𝜇</m:t>
                                    </m:r>
                                    <m:r>
                                      <a:rPr lang="es-PE" sz="1200" i="1">
                                        <a:latin typeface="Cambria Math" panose="02040503050406030204" pitchFamily="18" charset="0"/>
                                        <a:ea typeface="Times New Roman" panose="02020603050405020304" pitchFamily="18" charset="0"/>
                                        <a:cs typeface="Times New Roman" panose="02020603050405020304" pitchFamily="18" charset="0"/>
                                      </a:rPr>
                                      <m:t>𝑁</m:t>
                                    </m:r>
                                  </m:num>
                                  <m:den>
                                    <m:r>
                                      <a:rPr lang="es-PE" sz="1200" i="1">
                                        <a:latin typeface="Cambria Math" panose="02040503050406030204" pitchFamily="18" charset="0"/>
                                        <a:ea typeface="Times New Roman" panose="02020603050405020304" pitchFamily="18" charset="0"/>
                                        <a:cs typeface="Times New Roman" panose="02020603050405020304" pitchFamily="18" charset="0"/>
                                      </a:rPr>
                                      <m:t>𝛾</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𝜇</m:t>
                                    </m:r>
                                  </m:den>
                                </m:f>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𝜆</m:t>
                                </m:r>
                              </m:e>
                              <m:e>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𝛾</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𝜇</m:t>
                                </m:r>
                              </m:e>
                            </m:mr>
                            <m:mr>
                              <m:e>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𝜇</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latin typeface="Cambria Math" panose="02040503050406030204" pitchFamily="18" charset="0"/>
                                        <a:ea typeface="Times New Roman" panose="02020603050405020304" pitchFamily="18" charset="0"/>
                                        <a:cs typeface="Times New Roman" panose="02020603050405020304" pitchFamily="18" charset="0"/>
                                      </a:rPr>
                                    </m:ctrlPr>
                                  </m:fPr>
                                  <m:num>
                                    <m:r>
                                      <a:rPr lang="es-PE" sz="1200" i="1">
                                        <a:latin typeface="Cambria Math" panose="02040503050406030204" pitchFamily="18" charset="0"/>
                                        <a:ea typeface="Times New Roman" panose="02020603050405020304" pitchFamily="18" charset="0"/>
                                        <a:cs typeface="Times New Roman" panose="02020603050405020304" pitchFamily="18" charset="0"/>
                                      </a:rPr>
                                      <m:t>𝜇𝛽</m:t>
                                    </m:r>
                                    <m:r>
                                      <a:rPr lang="es-PE" sz="1200" i="1">
                                        <a:latin typeface="Cambria Math" panose="02040503050406030204" pitchFamily="18" charset="0"/>
                                        <a:ea typeface="Times New Roman" panose="02020603050405020304" pitchFamily="18" charset="0"/>
                                        <a:cs typeface="Times New Roman" panose="02020603050405020304" pitchFamily="18" charset="0"/>
                                      </a:rPr>
                                      <m:t>𝑁</m:t>
                                    </m:r>
                                  </m:num>
                                  <m:den>
                                    <m:r>
                                      <a:rPr lang="es-PE" sz="1200" i="1">
                                        <a:latin typeface="Cambria Math" panose="02040503050406030204" pitchFamily="18" charset="0"/>
                                        <a:ea typeface="Times New Roman" panose="02020603050405020304" pitchFamily="18" charset="0"/>
                                        <a:cs typeface="Times New Roman" panose="02020603050405020304" pitchFamily="18" charset="0"/>
                                      </a:rPr>
                                      <m:t>𝛾</m:t>
                                    </m:r>
                                    <m:r>
                                      <a:rPr lang="es-PE" sz="1200" i="1">
                                        <a:latin typeface="Cambria Math" panose="02040503050406030204" pitchFamily="18" charset="0"/>
                                        <a:ea typeface="Times New Roman" panose="02020603050405020304" pitchFamily="18" charset="0"/>
                                        <a:cs typeface="Times New Roman" panose="02020603050405020304" pitchFamily="18" charset="0"/>
                                      </a:rPr>
                                      <m:t>+</m:t>
                                    </m:r>
                                    <m:r>
                                      <a:rPr lang="es-PE" sz="1200" i="1">
                                        <a:latin typeface="Cambria Math" panose="02040503050406030204" pitchFamily="18" charset="0"/>
                                        <a:ea typeface="Times New Roman" panose="02020603050405020304" pitchFamily="18" charset="0"/>
                                        <a:cs typeface="Times New Roman" panose="02020603050405020304" pitchFamily="18" charset="0"/>
                                      </a:rPr>
                                      <m:t>𝜇</m:t>
                                    </m:r>
                                  </m:den>
                                </m:f>
                              </m:e>
                              <m:e>
                                <m:r>
                                  <a:rPr lang="es-PE" sz="1200" i="1">
                                    <a:latin typeface="Cambria Math" panose="02040503050406030204" pitchFamily="18" charset="0"/>
                                    <a:ea typeface="Calibri" panose="020F0502020204030204" pitchFamily="34" charset="0"/>
                                    <a:cs typeface="Cambria Math" panose="02040503050406030204" pitchFamily="18" charset="0"/>
                                  </a:rPr>
                                  <m:t>−</m:t>
                                </m:r>
                                <m:r>
                                  <a:rPr lang="es-PE" sz="1200" i="1">
                                    <a:latin typeface="Cambria Math" panose="02040503050406030204" pitchFamily="18" charset="0"/>
                                    <a:ea typeface="Calibri" panose="020F0502020204030204" pitchFamily="34" charset="0"/>
                                    <a:cs typeface="Cambria Math" panose="02040503050406030204" pitchFamily="18" charset="0"/>
                                  </a:rPr>
                                  <m:t>𝜆</m:t>
                                </m:r>
                              </m:e>
                            </m:mr>
                          </m:m>
                        </m:e>
                      </m:d>
                      <m:r>
                        <a:rPr lang="es-ES" sz="12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s-EC" sz="1200" i="1">
                              <a:latin typeface="Cambria Math" panose="02040503050406030204" pitchFamily="18" charset="0"/>
                            </a:rPr>
                          </m:ctrlPr>
                        </m:dPr>
                        <m:e>
                          <m:m>
                            <m:mPr>
                              <m:mcs>
                                <m:mc>
                                  <m:mcPr>
                                    <m:count m:val="2"/>
                                    <m:mcJc m:val="center"/>
                                  </m:mcPr>
                                </m:mc>
                              </m:mcs>
                              <m:ctrlPr>
                                <a:rPr lang="es-EC" sz="1200" i="1">
                                  <a:latin typeface="Cambria Math" panose="02040503050406030204" pitchFamily="18" charset="0"/>
                                </a:rPr>
                              </m:ctrlPr>
                            </m:mPr>
                            <m:mr>
                              <m:e>
                                <m:r>
                                  <a:rPr lang="es-PE" sz="1200" i="1">
                                    <a:latin typeface="Cambria Math" panose="02040503050406030204" pitchFamily="18" charset="0"/>
                                  </a:rPr>
                                  <m:t>−</m:t>
                                </m:r>
                                <m:sSub>
                                  <m:sSubPr>
                                    <m:ctrlPr>
                                      <a:rPr lang="es-EC" sz="1200" i="1">
                                        <a:latin typeface="Cambria Math" panose="02040503050406030204" pitchFamily="18" charset="0"/>
                                      </a:rPr>
                                    </m:ctrlPr>
                                  </m:sSubPr>
                                  <m:e>
                                    <m:r>
                                      <a:rPr lang="es-PE" sz="1200" i="1">
                                        <a:latin typeface="Cambria Math" panose="02040503050406030204" pitchFamily="18" charset="0"/>
                                      </a:rPr>
                                      <m:t>𝑅</m:t>
                                    </m:r>
                                  </m:e>
                                  <m:sub>
                                    <m:r>
                                      <a:rPr lang="es-PE" sz="1200" i="1">
                                        <a:latin typeface="Cambria Math" panose="02040503050406030204" pitchFamily="18" charset="0"/>
                                      </a:rPr>
                                      <m:t>0</m:t>
                                    </m:r>
                                  </m:sub>
                                </m:sSub>
                                <m:r>
                                  <a:rPr lang="es-PE" sz="1200" i="1">
                                    <a:latin typeface="Cambria Math" panose="02040503050406030204" pitchFamily="18" charset="0"/>
                                  </a:rPr>
                                  <m:t>𝜇</m:t>
                                </m:r>
                                <m:r>
                                  <a:rPr lang="es-PE" sz="1200" i="1">
                                    <a:latin typeface="Cambria Math" panose="02040503050406030204" pitchFamily="18" charset="0"/>
                                  </a:rPr>
                                  <m:t>−</m:t>
                                </m:r>
                                <m:r>
                                  <a:rPr lang="es-PE" sz="1200" i="1">
                                    <a:latin typeface="Cambria Math" panose="02040503050406030204" pitchFamily="18" charset="0"/>
                                  </a:rPr>
                                  <m:t>𝜆</m:t>
                                </m:r>
                              </m:e>
                              <m:e>
                                <m:r>
                                  <a:rPr lang="es-PE" sz="1200" i="1">
                                    <a:latin typeface="Cambria Math" panose="02040503050406030204" pitchFamily="18" charset="0"/>
                                  </a:rPr>
                                  <m:t>−</m:t>
                                </m:r>
                                <m:r>
                                  <a:rPr lang="es-PE" sz="1200" i="1">
                                    <a:latin typeface="Cambria Math" panose="02040503050406030204" pitchFamily="18" charset="0"/>
                                  </a:rPr>
                                  <m:t>𝛾</m:t>
                                </m:r>
                                <m:r>
                                  <a:rPr lang="es-PE" sz="1200" i="1">
                                    <a:latin typeface="Cambria Math" panose="02040503050406030204" pitchFamily="18" charset="0"/>
                                  </a:rPr>
                                  <m:t>−</m:t>
                                </m:r>
                                <m:r>
                                  <a:rPr lang="es-PE" sz="1200" i="1">
                                    <a:latin typeface="Cambria Math" panose="02040503050406030204" pitchFamily="18" charset="0"/>
                                  </a:rPr>
                                  <m:t>𝜇</m:t>
                                </m:r>
                              </m:e>
                            </m:mr>
                            <m:mr>
                              <m:e>
                                <m:r>
                                  <a:rPr lang="es-PE" sz="1200" i="1">
                                    <a:latin typeface="Cambria Math" panose="02040503050406030204" pitchFamily="18" charset="0"/>
                                  </a:rPr>
                                  <m:t>−</m:t>
                                </m:r>
                                <m:r>
                                  <a:rPr lang="es-PE" sz="1200" i="1">
                                    <a:latin typeface="Cambria Math" panose="02040503050406030204" pitchFamily="18" charset="0"/>
                                  </a:rPr>
                                  <m:t>𝜇</m:t>
                                </m:r>
                                <m:r>
                                  <a:rPr lang="es-PE" sz="1200" i="1">
                                    <a:latin typeface="Cambria Math" panose="02040503050406030204" pitchFamily="18" charset="0"/>
                                  </a:rPr>
                                  <m:t>+</m:t>
                                </m:r>
                                <m:sSub>
                                  <m:sSubPr>
                                    <m:ctrlPr>
                                      <a:rPr lang="es-EC" sz="1200" i="1">
                                        <a:latin typeface="Cambria Math" panose="02040503050406030204" pitchFamily="18" charset="0"/>
                                      </a:rPr>
                                    </m:ctrlPr>
                                  </m:sSubPr>
                                  <m:e>
                                    <m:r>
                                      <a:rPr lang="es-PE" sz="1200" i="1">
                                        <a:latin typeface="Cambria Math" panose="02040503050406030204" pitchFamily="18" charset="0"/>
                                      </a:rPr>
                                      <m:t>𝑅</m:t>
                                    </m:r>
                                  </m:e>
                                  <m:sub>
                                    <m:r>
                                      <a:rPr lang="es-PE" sz="1200" i="1">
                                        <a:latin typeface="Cambria Math" panose="02040503050406030204" pitchFamily="18" charset="0"/>
                                      </a:rPr>
                                      <m:t>0</m:t>
                                    </m:r>
                                  </m:sub>
                                </m:sSub>
                                <m:r>
                                  <a:rPr lang="es-PE" sz="1200" i="1">
                                    <a:latin typeface="Cambria Math" panose="02040503050406030204" pitchFamily="18" charset="0"/>
                                  </a:rPr>
                                  <m:t>𝜇</m:t>
                                </m:r>
                              </m:e>
                              <m:e>
                                <m:r>
                                  <a:rPr lang="es-PE" sz="1200" i="1">
                                    <a:latin typeface="Cambria Math" panose="02040503050406030204" pitchFamily="18" charset="0"/>
                                  </a:rPr>
                                  <m:t>−</m:t>
                                </m:r>
                                <m:r>
                                  <a:rPr lang="es-PE" sz="1200" i="1">
                                    <a:latin typeface="Cambria Math" panose="02040503050406030204" pitchFamily="18" charset="0"/>
                                  </a:rPr>
                                  <m:t>𝜆</m:t>
                                </m:r>
                              </m:e>
                            </m:mr>
                          </m:m>
                        </m:e>
                      </m:d>
                      <m:sSup>
                        <m:sSupPr>
                          <m:ctrlPr>
                            <a:rPr lang="es-EC" sz="1200" i="1">
                              <a:latin typeface="Cambria Math" panose="02040503050406030204" pitchFamily="18" charset="0"/>
                            </a:rPr>
                          </m:ctrlPr>
                        </m:sSupPr>
                        <m:e>
                          <m:r>
                            <a:rPr lang="es-ES" sz="1200" i="1">
                              <a:latin typeface="Cambria Math" panose="02040503050406030204" pitchFamily="18" charset="0"/>
                            </a:rPr>
                            <m:t>=</m:t>
                          </m:r>
                          <m:r>
                            <a:rPr lang="es-PE" sz="1200" i="1">
                              <a:latin typeface="Cambria Math" panose="02040503050406030204" pitchFamily="18" charset="0"/>
                            </a:rPr>
                            <m:t>𝜆</m:t>
                          </m:r>
                        </m:e>
                        <m:sup>
                          <m:r>
                            <a:rPr lang="es-PE" sz="1200" i="1">
                              <a:latin typeface="Cambria Math" panose="02040503050406030204" pitchFamily="18" charset="0"/>
                            </a:rPr>
                            <m:t>2</m:t>
                          </m:r>
                        </m:sup>
                      </m:sSup>
                      <m:r>
                        <a:rPr lang="es-PE" sz="1200" i="1">
                          <a:latin typeface="Cambria Math" panose="02040503050406030204" pitchFamily="18" charset="0"/>
                        </a:rPr>
                        <m:t>+</m:t>
                      </m:r>
                      <m:sSub>
                        <m:sSubPr>
                          <m:ctrlPr>
                            <a:rPr lang="es-EC" sz="1200" i="1">
                              <a:latin typeface="Cambria Math" panose="02040503050406030204" pitchFamily="18" charset="0"/>
                            </a:rPr>
                          </m:ctrlPr>
                        </m:sSubPr>
                        <m:e>
                          <m:r>
                            <a:rPr lang="es-PE" sz="1200" i="1">
                              <a:latin typeface="Cambria Math" panose="02040503050406030204" pitchFamily="18" charset="0"/>
                            </a:rPr>
                            <m:t>𝜆</m:t>
                          </m:r>
                          <m:r>
                            <a:rPr lang="es-PE" sz="1200" i="1">
                              <a:latin typeface="Cambria Math" panose="02040503050406030204" pitchFamily="18" charset="0"/>
                            </a:rPr>
                            <m:t>𝑅</m:t>
                          </m:r>
                        </m:e>
                        <m:sub>
                          <m:r>
                            <a:rPr lang="es-PE" sz="1200" i="1">
                              <a:latin typeface="Cambria Math" panose="02040503050406030204" pitchFamily="18" charset="0"/>
                            </a:rPr>
                            <m:t>0</m:t>
                          </m:r>
                        </m:sub>
                      </m:sSub>
                      <m:r>
                        <a:rPr lang="es-PE" sz="1200" i="1">
                          <a:latin typeface="Cambria Math" panose="02040503050406030204" pitchFamily="18" charset="0"/>
                        </a:rPr>
                        <m:t>𝜇</m:t>
                      </m:r>
                      <m:r>
                        <a:rPr lang="es-PE" sz="1200" i="1">
                          <a:latin typeface="Cambria Math" panose="02040503050406030204" pitchFamily="18" charset="0"/>
                        </a:rPr>
                        <m:t>+</m:t>
                      </m:r>
                      <m:r>
                        <a:rPr lang="es-PE" sz="1200" i="1">
                          <a:latin typeface="Cambria Math" panose="02040503050406030204" pitchFamily="18" charset="0"/>
                        </a:rPr>
                        <m:t>𝜇</m:t>
                      </m:r>
                      <m:d>
                        <m:dPr>
                          <m:ctrlPr>
                            <a:rPr lang="es-EC" sz="1200" i="1">
                              <a:latin typeface="Cambria Math" panose="02040503050406030204" pitchFamily="18" charset="0"/>
                            </a:rPr>
                          </m:ctrlPr>
                        </m:dPr>
                        <m:e>
                          <m:r>
                            <a:rPr lang="es-PE" sz="1200" i="1">
                              <a:latin typeface="Cambria Math" panose="02040503050406030204" pitchFamily="18" charset="0"/>
                            </a:rPr>
                            <m:t>𝛾</m:t>
                          </m:r>
                          <m:r>
                            <a:rPr lang="es-PE" sz="1200" i="1">
                              <a:latin typeface="Cambria Math" panose="02040503050406030204" pitchFamily="18" charset="0"/>
                            </a:rPr>
                            <m:t>+</m:t>
                          </m:r>
                          <m:r>
                            <a:rPr lang="es-PE" sz="1200" i="1">
                              <a:latin typeface="Cambria Math" panose="02040503050406030204" pitchFamily="18" charset="0"/>
                            </a:rPr>
                            <m:t>𝜇</m:t>
                          </m:r>
                        </m:e>
                      </m:d>
                      <m:d>
                        <m:dPr>
                          <m:ctrlPr>
                            <a:rPr lang="es-EC" sz="1200" i="1">
                              <a:latin typeface="Cambria Math" panose="02040503050406030204" pitchFamily="18" charset="0"/>
                            </a:rPr>
                          </m:ctrlPr>
                        </m:dPr>
                        <m:e>
                          <m:sSub>
                            <m:sSubPr>
                              <m:ctrlPr>
                                <a:rPr lang="es-EC" sz="1200" i="1">
                                  <a:latin typeface="Cambria Math" panose="02040503050406030204" pitchFamily="18" charset="0"/>
                                </a:rPr>
                              </m:ctrlPr>
                            </m:sSubPr>
                            <m:e>
                              <m:r>
                                <a:rPr lang="es-PE" sz="1200" i="1">
                                  <a:latin typeface="Cambria Math" panose="02040503050406030204" pitchFamily="18" charset="0"/>
                                </a:rPr>
                                <m:t>𝑅</m:t>
                              </m:r>
                            </m:e>
                            <m:sub>
                              <m:r>
                                <a:rPr lang="es-PE" sz="1200" i="1">
                                  <a:latin typeface="Cambria Math" panose="02040503050406030204" pitchFamily="18" charset="0"/>
                                </a:rPr>
                                <m:t>0</m:t>
                              </m:r>
                            </m:sub>
                          </m:sSub>
                          <m:r>
                            <a:rPr lang="es-PE" sz="1200" i="1">
                              <a:latin typeface="Cambria Math" panose="02040503050406030204" pitchFamily="18" charset="0"/>
                            </a:rPr>
                            <m:t>−1</m:t>
                          </m:r>
                        </m:e>
                      </m:d>
                      <m:r>
                        <a:rPr lang="es-PE" sz="1200" i="1">
                          <a:latin typeface="Cambria Math" panose="02040503050406030204" pitchFamily="18" charset="0"/>
                        </a:rPr>
                        <m:t>=</m:t>
                      </m:r>
                      <m:sSup>
                        <m:sSupPr>
                          <m:ctrlPr>
                            <a:rPr lang="es-EC" sz="1200" i="1">
                              <a:latin typeface="Cambria Math" panose="02040503050406030204" pitchFamily="18" charset="0"/>
                            </a:rPr>
                          </m:ctrlPr>
                        </m:sSupPr>
                        <m:e>
                          <m:r>
                            <a:rPr lang="es-PE" sz="1200" b="1" i="1">
                              <a:latin typeface="Cambria Math" panose="02040503050406030204" pitchFamily="18" charset="0"/>
                            </a:rPr>
                            <m:t>𝒂</m:t>
                          </m:r>
                          <m:r>
                            <a:rPr lang="es-PE" sz="1200" i="1">
                              <a:latin typeface="Cambria Math" panose="02040503050406030204" pitchFamily="18" charset="0"/>
                            </a:rPr>
                            <m:t>𝜆</m:t>
                          </m:r>
                        </m:e>
                        <m:sup>
                          <m:r>
                            <a:rPr lang="es-PE" sz="1200" i="1">
                              <a:latin typeface="Cambria Math" panose="02040503050406030204" pitchFamily="18" charset="0"/>
                            </a:rPr>
                            <m:t>2</m:t>
                          </m:r>
                        </m:sup>
                      </m:sSup>
                      <m:r>
                        <a:rPr lang="es-PE" sz="1200" i="1">
                          <a:latin typeface="Cambria Math" panose="02040503050406030204" pitchFamily="18" charset="0"/>
                        </a:rPr>
                        <m:t>+</m:t>
                      </m:r>
                      <m:r>
                        <a:rPr lang="es-PE" sz="1200" b="1" i="1">
                          <a:latin typeface="Cambria Math" panose="02040503050406030204" pitchFamily="18" charset="0"/>
                        </a:rPr>
                        <m:t>𝒃</m:t>
                      </m:r>
                      <m:r>
                        <a:rPr lang="es-PE" sz="1200" i="1">
                          <a:latin typeface="Cambria Math" panose="02040503050406030204" pitchFamily="18" charset="0"/>
                        </a:rPr>
                        <m:t>𝜆</m:t>
                      </m:r>
                      <m:r>
                        <a:rPr lang="es-PE" sz="1200" i="1">
                          <a:latin typeface="Cambria Math" panose="02040503050406030204" pitchFamily="18" charset="0"/>
                        </a:rPr>
                        <m:t>+</m:t>
                      </m:r>
                      <m:r>
                        <a:rPr lang="es-PE" sz="1200" b="1" i="1">
                          <a:latin typeface="Cambria Math" panose="02040503050406030204" pitchFamily="18" charset="0"/>
                        </a:rPr>
                        <m:t>𝒄</m:t>
                      </m:r>
                    </m:oMath>
                  </m:oMathPara>
                </a14:m>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s-PE" sz="1400" dirty="0">
                    <a:latin typeface="Times New Roman" panose="02020603050405020304" pitchFamily="18" charset="0"/>
                    <a:ea typeface="Times New Roman" panose="02020603050405020304" pitchFamily="18" charset="0"/>
                    <a:cs typeface="Times New Roman" panose="02020603050405020304" pitchFamily="18" charset="0"/>
                  </a:rPr>
                  <a:t>Donde </a:t>
                </a:r>
                <a14:m>
                  <m:oMath xmlns:m="http://schemas.openxmlformats.org/officeDocument/2006/math">
                    <m:r>
                      <a:rPr lang="es-PE" sz="1400" b="1" i="1">
                        <a:latin typeface="Cambria Math" panose="02040503050406030204" pitchFamily="18" charset="0"/>
                        <a:ea typeface="Times New Roman" panose="02020603050405020304" pitchFamily="18" charset="0"/>
                        <a:cs typeface="Times New Roman" panose="02020603050405020304" pitchFamily="18" charset="0"/>
                      </a:rPr>
                      <m:t>𝒂</m:t>
                    </m:r>
                    <m:r>
                      <a:rPr lang="es-PE" sz="1400" i="1">
                        <a:latin typeface="Cambria Math" panose="02040503050406030204" pitchFamily="18" charset="0"/>
                        <a:ea typeface="Times New Roman" panose="02020603050405020304" pitchFamily="18" charset="0"/>
                        <a:cs typeface="Times New Roman" panose="02020603050405020304" pitchFamily="18" charset="0"/>
                      </a:rPr>
                      <m:t>=1,</m:t>
                    </m:r>
                    <m:r>
                      <a:rPr lang="es-PE" sz="1400" b="1" i="1">
                        <a:latin typeface="Cambria Math" panose="02040503050406030204" pitchFamily="18" charset="0"/>
                        <a:ea typeface="Times New Roman" panose="02020603050405020304" pitchFamily="18" charset="0"/>
                        <a:cs typeface="Times New Roman" panose="02020603050405020304" pitchFamily="18" charset="0"/>
                      </a:rPr>
                      <m:t> </m:t>
                    </m:r>
                    <m:r>
                      <a:rPr lang="es-PE" sz="1400" b="1" i="1">
                        <a:latin typeface="Cambria Math" panose="02040503050406030204" pitchFamily="18" charset="0"/>
                        <a:ea typeface="Times New Roman" panose="02020603050405020304" pitchFamily="18" charset="0"/>
                        <a:cs typeface="Times New Roman" panose="02020603050405020304" pitchFamily="18" charset="0"/>
                      </a:rPr>
                      <m:t>𝒃</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0</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b="1" i="1">
                        <a:latin typeface="Cambria Math" panose="02040503050406030204" pitchFamily="18" charset="0"/>
                        <a:ea typeface="Times New Roman" panose="02020603050405020304" pitchFamily="18" charset="0"/>
                        <a:cs typeface="Times New Roman" panose="02020603050405020304" pitchFamily="18" charset="0"/>
                      </a:rPr>
                      <m:t> </m:t>
                    </m:r>
                    <m:r>
                      <a:rPr lang="es-PE" sz="1400" b="1" i="1">
                        <a:latin typeface="Cambria Math" panose="02040503050406030204" pitchFamily="18" charset="0"/>
                        <a:ea typeface="Times New Roman" panose="02020603050405020304" pitchFamily="18" charset="0"/>
                        <a:cs typeface="Times New Roman" panose="02020603050405020304" pitchFamily="18" charset="0"/>
                      </a:rPr>
                      <m:t>𝒄</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d>
                      <m:d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𝛾</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e>
                    </m:d>
                    <m:d>
                      <m:d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0</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−1</m:t>
                        </m:r>
                      </m:e>
                    </m:d>
                  </m:oMath>
                </a14:m>
                <a:r>
                  <a:rPr lang="es-PE" sz="1400" dirty="0">
                    <a:latin typeface="Times New Roman" panose="02020603050405020304" pitchFamily="18" charset="0"/>
                    <a:ea typeface="Times New Roman" panose="02020603050405020304" pitchFamily="18" charset="0"/>
                    <a:cs typeface="Times New Roman" panose="02020603050405020304" pitchFamily="18" charset="0"/>
                  </a:rPr>
                  <a:t>, si </a:t>
                </a:r>
                <a14:m>
                  <m:oMath xmlns:m="http://schemas.openxmlformats.org/officeDocument/2006/math">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0</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≥1</m:t>
                    </m:r>
                  </m:oMath>
                </a14:m>
                <a:r>
                  <a:rPr lang="es-PE" sz="1400" dirty="0">
                    <a:latin typeface="Times New Roman" panose="02020603050405020304" pitchFamily="18" charset="0"/>
                    <a:ea typeface="Times New Roman" panose="02020603050405020304" pitchFamily="18" charset="0"/>
                    <a:cs typeface="Times New Roman" panose="02020603050405020304" pitchFamily="18" charset="0"/>
                  </a:rPr>
                  <a:t>, entonces </a:t>
                </a:r>
                <a14:m>
                  <m:oMath xmlns:m="http://schemas.openxmlformats.org/officeDocument/2006/math">
                    <m:r>
                      <a:rPr lang="es-PE" sz="1400" i="1">
                        <a:latin typeface="Cambria Math" panose="02040503050406030204" pitchFamily="18" charset="0"/>
                        <a:ea typeface="Times New Roman" panose="02020603050405020304" pitchFamily="18" charset="0"/>
                        <a:cs typeface="Times New Roman" panose="02020603050405020304" pitchFamily="18" charset="0"/>
                      </a:rPr>
                      <m:t>𝑎</m:t>
                    </m:r>
                    <m:r>
                      <a:rPr lang="es-PE" sz="1400" i="1">
                        <a:latin typeface="Cambria Math" panose="02040503050406030204" pitchFamily="18" charset="0"/>
                        <a:ea typeface="Times New Roman" panose="02020603050405020304" pitchFamily="18" charset="0"/>
                        <a:cs typeface="Times New Roman" panose="02020603050405020304" pitchFamily="18" charset="0"/>
                      </a:rPr>
                      <m:t>, </m:t>
                    </m:r>
                    <m:r>
                      <a:rPr lang="es-PE" sz="1400" i="1">
                        <a:latin typeface="Cambria Math" panose="02040503050406030204" pitchFamily="18" charset="0"/>
                        <a:ea typeface="Times New Roman" panose="02020603050405020304" pitchFamily="18" charset="0"/>
                        <a:cs typeface="Times New Roman" panose="02020603050405020304" pitchFamily="18" charset="0"/>
                      </a:rPr>
                      <m:t>𝑏</m:t>
                    </m:r>
                    <m:r>
                      <a:rPr lang="es-PE" sz="1400" i="1">
                        <a:latin typeface="Cambria Math" panose="02040503050406030204" pitchFamily="18" charset="0"/>
                        <a:ea typeface="Times New Roman" panose="02020603050405020304" pitchFamily="18" charset="0"/>
                        <a:cs typeface="Times New Roman" panose="02020603050405020304" pitchFamily="18" charset="0"/>
                      </a:rPr>
                      <m:t>, </m:t>
                    </m:r>
                    <m:r>
                      <a:rPr lang="es-PE" sz="1400" i="1">
                        <a:latin typeface="Cambria Math" panose="02040503050406030204" pitchFamily="18" charset="0"/>
                        <a:ea typeface="Times New Roman" panose="02020603050405020304" pitchFamily="18" charset="0"/>
                        <a:cs typeface="Times New Roman" panose="02020603050405020304" pitchFamily="18" charset="0"/>
                      </a:rPr>
                      <m:t>𝑐</m:t>
                    </m:r>
                    <m:r>
                      <a:rPr lang="es-PE" sz="1400" i="1">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s-PE" sz="1400" i="1">
                            <a:latin typeface="Cambria Math" panose="02040503050406030204" pitchFamily="18" charset="0"/>
                            <a:ea typeface="Times New Roman" panose="02020603050405020304" pitchFamily="18" charset="0"/>
                            <a:cs typeface="Times New Roman" panose="02020603050405020304" pitchFamily="18" charset="0"/>
                          </a:rPr>
                          <m:t>𝑅</m:t>
                        </m:r>
                      </m:e>
                      <m:sup>
                        <m:r>
                          <a:rPr lang="es-PE" sz="14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s-PE" sz="1400" dirty="0">
                    <a:latin typeface="Times New Roman" panose="02020603050405020304" pitchFamily="18" charset="0"/>
                    <a:ea typeface="Times New Roman" panose="02020603050405020304" pitchFamily="18" charset="0"/>
                    <a:cs typeface="Times New Roman" panose="02020603050405020304" pitchFamily="18" charset="0"/>
                  </a:rPr>
                  <a:t> por lo tanto, los valores característicos de A tienen parte real negativa</a:t>
                </a:r>
              </a:p>
              <a:p>
                <a:pPr>
                  <a:lnSpc>
                    <a:spcPct val="150000"/>
                  </a:lnSpc>
                </a:pPr>
                <a:endParaRPr lang="es-PE"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44" indent="-285744">
                  <a:lnSpc>
                    <a:spcPct val="150000"/>
                  </a:lnSpc>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cs typeface="Times New Roman" panose="02020603050405020304" pitchFamily="18" charset="0"/>
                  </a:rPr>
                  <a:t>Para </a:t>
                </a:r>
                <a14:m>
                  <m:oMath xmlns:m="http://schemas.openxmlformats.org/officeDocument/2006/math">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sub>
                    </m:sSub>
                    <m:r>
                      <a:rPr lang="es-ES" sz="1600" i="1">
                        <a:latin typeface="Cambria Math" panose="02040503050406030204" pitchFamily="18" charset="0"/>
                        <a:ea typeface="Times New Roman" panose="02020603050405020304" pitchFamily="18" charset="0"/>
                        <a:cs typeface="Times New Roman" panose="02020603050405020304" pitchFamily="18" charset="0"/>
                      </a:rPr>
                      <m:t>&gt;1</m:t>
                    </m:r>
                  </m:oMath>
                </a14:m>
                <a:r>
                  <a:rPr lang="es-ES" sz="1600" dirty="0">
                    <a:latin typeface="Times New Roman" panose="02020603050405020304" pitchFamily="18" charset="0"/>
                    <a:ea typeface="Times New Roman" panose="02020603050405020304" pitchFamily="18" charset="0"/>
                    <a:cs typeface="Times New Roman" panose="02020603050405020304" pitchFamily="18" charset="0"/>
                  </a:rPr>
                  <a:t>,  los valores característicos de A tienen parte real negativa si </a:t>
                </a:r>
                <a14:m>
                  <m:oMath xmlns:m="http://schemas.openxmlformats.org/officeDocument/2006/math">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sub>
                    </m:sSub>
                    <m:r>
                      <a:rPr lang="es-ES" sz="1600" i="1">
                        <a:latin typeface="Cambria Math" panose="02040503050406030204" pitchFamily="18" charset="0"/>
                        <a:ea typeface="Times New Roman" panose="02020603050405020304" pitchFamily="18" charset="0"/>
                        <a:cs typeface="Times New Roman" panose="02020603050405020304" pitchFamily="18" charset="0"/>
                      </a:rPr>
                      <m:t>&gt;1</m:t>
                    </m:r>
                  </m:oMath>
                </a14:m>
                <a:endParaRPr lang="es-ES" sz="1600" dirty="0">
                  <a:latin typeface="Times New Roman" panose="02020603050405020304" pitchFamily="18" charset="0"/>
                  <a:ea typeface="Times New Roman" panose="02020603050405020304" pitchFamily="18" charset="0"/>
                  <a:cs typeface="Times New Roman" panose="02020603050405020304" pitchFamily="18" charset="0"/>
                </a:endParaRPr>
              </a:p>
              <a:p>
                <a:r>
                  <a:rPr lang="es-ES" sz="1600" dirty="0">
                    <a:latin typeface="Times New Roman" panose="02020603050405020304" pitchFamily="18" charset="0"/>
                    <a:ea typeface="Times New Roman" panose="02020603050405020304" pitchFamily="18" charset="0"/>
                    <a:cs typeface="Times New Roman" panose="02020603050405020304" pitchFamily="18" charset="0"/>
                  </a:rPr>
                  <a:t>Por el </a:t>
                </a: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Teorema 3.3.11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el punto </a:t>
                </a:r>
                <a14:m>
                  <m:oMath xmlns:m="http://schemas.openxmlformats.org/officeDocument/2006/math">
                    <m:r>
                      <a:rPr lang="es-EC" sz="1600" i="1" dirty="0">
                        <a:latin typeface="Cambria Math" panose="02040503050406030204" pitchFamily="18" charset="0"/>
                        <a:ea typeface="Times New Roman" panose="02020603050405020304" pitchFamily="18" charset="0"/>
                        <a:cs typeface="Times New Roman" panose="02020603050405020304" pitchFamily="18" charset="0"/>
                      </a:rPr>
                      <m:t>𝑃</m:t>
                    </m:r>
                    <m:r>
                      <a:rPr lang="es-ES" sz="1600" i="1" dirty="0">
                        <a:latin typeface="Cambria Math" panose="02040503050406030204" pitchFamily="18" charset="0"/>
                        <a:ea typeface="Times New Roman" panose="02020603050405020304" pitchFamily="18" charset="0"/>
                        <a:cs typeface="Times New Roman" panose="02020603050405020304" pitchFamily="18" charset="0"/>
                      </a:rPr>
                      <m:t>(0,0)</m:t>
                    </m:r>
                  </m:oMath>
                </a14:m>
                <a:r>
                  <a:rPr lang="es-ES" sz="1600" dirty="0">
                    <a:latin typeface="Times New Roman" panose="02020603050405020304" pitchFamily="18" charset="0"/>
                    <a:ea typeface="Times New Roman" panose="02020603050405020304" pitchFamily="18" charset="0"/>
                    <a:cs typeface="Times New Roman" panose="02020603050405020304" pitchFamily="18" charset="0"/>
                  </a:rPr>
                  <a:t> es asintóticamente estable para el sistema (67) si y solo si</a:t>
                </a:r>
                <a:r>
                  <a:rPr lang="es-EC" sz="16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sub>
                    </m:sSub>
                    <m:r>
                      <a:rPr lang="es-ES" sz="1600" i="1">
                        <a:latin typeface="Cambria Math" panose="02040503050406030204" pitchFamily="18" charset="0"/>
                        <a:ea typeface="Times New Roman" panose="02020603050405020304" pitchFamily="18" charset="0"/>
                        <a:cs typeface="Times New Roman" panose="02020603050405020304" pitchFamily="18" charset="0"/>
                      </a:rPr>
                      <m:t>&gt;1</m:t>
                    </m:r>
                  </m:oMath>
                </a14:m>
                <a:r>
                  <a:rPr lang="es-E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el punto  </a:t>
                </a:r>
                <a14:m>
                  <m:oMath xmlns:m="http://schemas.openxmlformats.org/officeDocument/2006/math">
                    <m:sSub>
                      <m:sSubPr>
                        <m:ctrlPr>
                          <a:rPr lang="es-EC" sz="1600" b="1" i="1">
                            <a:latin typeface="Cambria Math" panose="02040503050406030204" pitchFamily="18" charset="0"/>
                            <a:cs typeface="Arial" panose="020B0604020202020204" pitchFamily="34" charset="0"/>
                          </a:rPr>
                        </m:ctrlPr>
                      </m:sSubPr>
                      <m:e>
                        <m:r>
                          <a:rPr lang="es-PE" sz="1600" b="1" i="1">
                            <a:latin typeface="Cambria Math" panose="02040503050406030204" pitchFamily="18" charset="0"/>
                            <a:cs typeface="Arial" panose="020B0604020202020204" pitchFamily="34" charset="0"/>
                          </a:rPr>
                          <m:t>𝑷</m:t>
                        </m:r>
                      </m:e>
                      <m:sub>
                        <m:r>
                          <a:rPr lang="es-PE" sz="1600" b="1" i="1">
                            <a:latin typeface="Cambria Math" panose="02040503050406030204" pitchFamily="18" charset="0"/>
                            <a:cs typeface="Arial" panose="020B0604020202020204" pitchFamily="34" charset="0"/>
                          </a:rPr>
                          <m:t>𝒄</m:t>
                        </m:r>
                      </m:sub>
                    </m:sSub>
                    <m:d>
                      <m:dPr>
                        <m:ctrlPr>
                          <a:rPr lang="es-EC" sz="1600" b="1" i="1">
                            <a:latin typeface="Cambria Math" panose="02040503050406030204" pitchFamily="18" charset="0"/>
                            <a:cs typeface="Arial" panose="020B0604020202020204" pitchFamily="34" charset="0"/>
                          </a:rPr>
                        </m:ctrlPr>
                      </m:dPr>
                      <m:e>
                        <m:f>
                          <m:fPr>
                            <m:ctrlPr>
                              <a:rPr lang="es-EC" sz="1600" b="1" i="1">
                                <a:latin typeface="Cambria Math" panose="02040503050406030204" pitchFamily="18" charset="0"/>
                                <a:cs typeface="Arial" panose="020B0604020202020204" pitchFamily="34" charset="0"/>
                              </a:rPr>
                            </m:ctrlPr>
                          </m:fPr>
                          <m:num>
                            <m:r>
                              <a:rPr lang="es-PE" sz="1600" b="1" i="1">
                                <a:latin typeface="Cambria Math" panose="02040503050406030204" pitchFamily="18" charset="0"/>
                                <a:cs typeface="Arial" panose="020B0604020202020204" pitchFamily="34" charset="0"/>
                              </a:rPr>
                              <m:t>𝛍</m:t>
                            </m:r>
                            <m:r>
                              <a:rPr lang="es-PE" sz="1600" b="1">
                                <a:latin typeface="Cambria Math" panose="02040503050406030204" pitchFamily="18" charset="0"/>
                                <a:cs typeface="Arial" panose="020B0604020202020204" pitchFamily="34" charset="0"/>
                              </a:rPr>
                              <m:t>.</m:t>
                            </m:r>
                            <m:r>
                              <a:rPr lang="es-PE" sz="1600" b="1" i="1">
                                <a:latin typeface="Cambria Math" panose="02040503050406030204" pitchFamily="18" charset="0"/>
                                <a:cs typeface="Arial" panose="020B0604020202020204" pitchFamily="34" charset="0"/>
                              </a:rPr>
                              <m:t>𝑵</m:t>
                            </m:r>
                          </m:num>
                          <m:den>
                            <m:r>
                              <a:rPr lang="es-PE" sz="1600" b="1" i="1">
                                <a:latin typeface="Cambria Math" panose="02040503050406030204" pitchFamily="18" charset="0"/>
                                <a:cs typeface="Arial" panose="020B0604020202020204" pitchFamily="34" charset="0"/>
                              </a:rPr>
                              <m:t>𝛃</m:t>
                            </m:r>
                            <m:r>
                              <a:rPr lang="es-PE" sz="1600" b="1" i="1" smtClean="0">
                                <a:latin typeface="Cambria Math" panose="02040503050406030204" pitchFamily="18" charset="0"/>
                                <a:cs typeface="Arial" panose="020B0604020202020204" pitchFamily="34" charset="0"/>
                              </a:rPr>
                              <m:t> </m:t>
                            </m:r>
                            <m:r>
                              <a:rPr lang="es-PE" sz="1600" b="1">
                                <a:latin typeface="Cambria Math" panose="02040503050406030204" pitchFamily="18" charset="0"/>
                                <a:cs typeface="Arial" panose="020B0604020202020204" pitchFamily="34" charset="0"/>
                              </a:rPr>
                              <m:t>+</m:t>
                            </m:r>
                            <m:r>
                              <a:rPr lang="es-PE" sz="1600" b="1" i="1">
                                <a:latin typeface="Cambria Math" panose="02040503050406030204" pitchFamily="18" charset="0"/>
                                <a:cs typeface="Arial" panose="020B0604020202020204" pitchFamily="34" charset="0"/>
                              </a:rPr>
                              <m:t>𝝁</m:t>
                            </m:r>
                          </m:den>
                        </m:f>
                        <m:r>
                          <a:rPr lang="es-PE" sz="1600" b="1">
                            <a:latin typeface="Cambria Math" panose="02040503050406030204" pitchFamily="18" charset="0"/>
                            <a:cs typeface="Arial" panose="020B0604020202020204" pitchFamily="34" charset="0"/>
                          </a:rPr>
                          <m:t>,  −</m:t>
                        </m:r>
                        <m:f>
                          <m:fPr>
                            <m:ctrlPr>
                              <a:rPr lang="es-EC" sz="1600" b="1" i="1">
                                <a:latin typeface="Cambria Math" panose="02040503050406030204" pitchFamily="18" charset="0"/>
                                <a:cs typeface="Arial" panose="020B0604020202020204" pitchFamily="34" charset="0"/>
                              </a:rPr>
                            </m:ctrlPr>
                          </m:fPr>
                          <m:num>
                            <m:r>
                              <a:rPr lang="es-PE" sz="1600" b="1" i="1">
                                <a:latin typeface="Cambria Math" panose="02040503050406030204" pitchFamily="18" charset="0"/>
                                <a:cs typeface="Arial" panose="020B0604020202020204" pitchFamily="34" charset="0"/>
                              </a:rPr>
                              <m:t>𝝁</m:t>
                            </m:r>
                          </m:num>
                          <m:den>
                            <m:r>
                              <a:rPr lang="es-PE" sz="1600" b="1" i="1">
                                <a:latin typeface="Cambria Math" panose="02040503050406030204" pitchFamily="18" charset="0"/>
                                <a:cs typeface="Arial" panose="020B0604020202020204" pitchFamily="34" charset="0"/>
                              </a:rPr>
                              <m:t>𝜷</m:t>
                            </m:r>
                          </m:den>
                        </m:f>
                        <m:r>
                          <a:rPr lang="es-PE" sz="1600" b="1">
                            <a:latin typeface="Cambria Math" panose="02040503050406030204" pitchFamily="18" charset="0"/>
                            <a:cs typeface="Arial" panose="020B0604020202020204" pitchFamily="34" charset="0"/>
                          </a:rPr>
                          <m:t>+</m:t>
                        </m:r>
                        <m:f>
                          <m:fPr>
                            <m:ctrlPr>
                              <a:rPr lang="es-EC" sz="1600" b="1" i="1">
                                <a:latin typeface="Cambria Math" panose="02040503050406030204" pitchFamily="18" charset="0"/>
                                <a:cs typeface="Arial" panose="020B0604020202020204" pitchFamily="34" charset="0"/>
                              </a:rPr>
                            </m:ctrlPr>
                          </m:fPr>
                          <m:num>
                            <m:r>
                              <a:rPr lang="es-PE" sz="1600" b="1" i="1">
                                <a:latin typeface="Cambria Math" panose="02040503050406030204" pitchFamily="18" charset="0"/>
                                <a:cs typeface="Arial" panose="020B0604020202020204" pitchFamily="34" charset="0"/>
                              </a:rPr>
                              <m:t>𝛍</m:t>
                            </m:r>
                            <m:r>
                              <a:rPr lang="es-PE" sz="1600" b="1">
                                <a:latin typeface="Cambria Math" panose="02040503050406030204" pitchFamily="18" charset="0"/>
                                <a:cs typeface="Arial" panose="020B0604020202020204" pitchFamily="34" charset="0"/>
                              </a:rPr>
                              <m:t>.</m:t>
                            </m:r>
                            <m:r>
                              <a:rPr lang="es-PE" sz="1600" b="1" i="1">
                                <a:latin typeface="Cambria Math" panose="02040503050406030204" pitchFamily="18" charset="0"/>
                                <a:cs typeface="Arial" panose="020B0604020202020204" pitchFamily="34" charset="0"/>
                              </a:rPr>
                              <m:t>𝑵</m:t>
                            </m:r>
                          </m:num>
                          <m:den>
                            <m:r>
                              <a:rPr lang="es-PE" sz="1600" b="1" i="1">
                                <a:latin typeface="Cambria Math" panose="02040503050406030204" pitchFamily="18" charset="0"/>
                                <a:cs typeface="Arial" panose="020B0604020202020204" pitchFamily="34" charset="0"/>
                              </a:rPr>
                              <m:t>𝛃</m:t>
                            </m:r>
                            <m:r>
                              <a:rPr lang="es-PE" sz="1600" b="1">
                                <a:latin typeface="Cambria Math" panose="02040503050406030204" pitchFamily="18" charset="0"/>
                                <a:cs typeface="Arial" panose="020B0604020202020204" pitchFamily="34" charset="0"/>
                              </a:rPr>
                              <m:t>.</m:t>
                            </m:r>
                            <m:r>
                              <a:rPr lang="es-PE" sz="1600" b="1" i="1">
                                <a:latin typeface="Cambria Math" panose="02040503050406030204" pitchFamily="18" charset="0"/>
                                <a:cs typeface="Arial" panose="020B0604020202020204" pitchFamily="34" charset="0"/>
                              </a:rPr>
                              <m:t>𝑺</m:t>
                            </m:r>
                          </m:den>
                        </m:f>
                      </m:e>
                    </m:d>
                  </m:oMath>
                </a14:m>
                <a:r>
                  <a:rPr lang="es-ES" sz="1600" dirty="0">
                    <a:latin typeface="Times New Roman" panose="02020603050405020304" pitchFamily="18" charset="0"/>
                    <a:ea typeface="Times New Roman" panose="02020603050405020304" pitchFamily="18" charset="0"/>
                    <a:cs typeface="Times New Roman" panose="02020603050405020304" pitchFamily="18" charset="0"/>
                  </a:rPr>
                  <a:t> es </a:t>
                </a: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asintóticamente estable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del sistema (62) y (63)</a:t>
                </a:r>
              </a:p>
              <a:p>
                <a:endParaRPr lang="es-E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285744" indent="-285744">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cs typeface="Times New Roman" panose="02020603050405020304" pitchFamily="18" charset="0"/>
                  </a:rPr>
                  <a:t>Para</a:t>
                </a:r>
                <a:r>
                  <a:rPr lang="es-EC" sz="16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0</m:t>
                        </m:r>
                      </m:sub>
                    </m:sSub>
                    <m:r>
                      <a:rPr lang="es-ES" sz="1600" i="1">
                        <a:latin typeface="Cambria Math" panose="02040503050406030204" pitchFamily="18" charset="0"/>
                        <a:ea typeface="Times New Roman" panose="02020603050405020304" pitchFamily="18" charset="0"/>
                        <a:cs typeface="Times New Roman" panose="02020603050405020304" pitchFamily="18" charset="0"/>
                      </a:rPr>
                      <m:t>=1</m:t>
                    </m:r>
                  </m:oMath>
                </a14:m>
                <a:r>
                  <a:rPr lang="es-ES" sz="1600" dirty="0">
                    <a:latin typeface="Times New Roman" panose="02020603050405020304" pitchFamily="18" charset="0"/>
                    <a:ea typeface="Times New Roman" panose="02020603050405020304" pitchFamily="18" charset="0"/>
                    <a:cs typeface="Times New Roman" panose="02020603050405020304" pitchFamily="18" charset="0"/>
                  </a:rPr>
                  <a:t>, las coordenadas del punto crítico se los estudio anteriormente, puesto que al realizar las operaciones correspondientes obtenemos que </a:t>
                </a:r>
                <a14:m>
                  <m:oMath xmlns:m="http://schemas.openxmlformats.org/officeDocument/2006/math">
                    <m:sSub>
                      <m:sSubPr>
                        <m:ctrlPr>
                          <a:rPr lang="es-ES" sz="1600" i="1" dirty="0">
                            <a:latin typeface="Cambria Math" panose="02040503050406030204" pitchFamily="18" charset="0"/>
                            <a:cs typeface="Times New Roman" panose="02020603050405020304" pitchFamily="18" charset="0"/>
                          </a:rPr>
                        </m:ctrlPr>
                      </m:sSubPr>
                      <m:e>
                        <m:r>
                          <a:rPr lang="es-ES" sz="1600" i="1" dirty="0">
                            <a:latin typeface="Cambria Math" panose="02040503050406030204" pitchFamily="18" charset="0"/>
                            <a:cs typeface="Times New Roman" panose="02020603050405020304" pitchFamily="18" charset="0"/>
                          </a:rPr>
                          <m:t>𝐼</m:t>
                        </m:r>
                      </m:e>
                      <m:sub>
                        <m:r>
                          <a:rPr lang="es-ES" sz="1600" i="1" dirty="0">
                            <a:latin typeface="Cambria Math" panose="02040503050406030204" pitchFamily="18" charset="0"/>
                            <a:cs typeface="Times New Roman" panose="02020603050405020304" pitchFamily="18" charset="0"/>
                          </a:rPr>
                          <m:t>𝐶</m:t>
                        </m:r>
                      </m:sub>
                    </m:sSub>
                    <m:r>
                      <a:rPr lang="es-ES" sz="1600" i="1" dirty="0">
                        <a:latin typeface="Cambria Math" panose="02040503050406030204" pitchFamily="18" charset="0"/>
                        <a:ea typeface="Times New Roman" panose="02020603050405020304" pitchFamily="18" charset="0"/>
                        <a:cs typeface="Times New Roman" panose="02020603050405020304" pitchFamily="18" charset="0"/>
                      </a:rPr>
                      <m:t>=0</m:t>
                    </m:r>
                  </m:oMath>
                </a14:m>
                <a:r>
                  <a:rPr lang="es-ES" sz="1600" dirty="0">
                    <a:latin typeface="Times New Roman" panose="02020603050405020304" pitchFamily="18" charset="0"/>
                    <a:ea typeface="Times New Roman" panose="02020603050405020304" pitchFamily="18" charset="0"/>
                    <a:cs typeface="Times New Roman" panose="02020603050405020304" pitchFamily="18" charset="0"/>
                  </a:rPr>
                  <a:t> y por lo tanto </a:t>
                </a:r>
                <a14:m>
                  <m:oMath xmlns:m="http://schemas.openxmlformats.org/officeDocument/2006/math">
                    <m:sSub>
                      <m:sSubPr>
                        <m:ctrlPr>
                          <a:rPr lang="es-ES" sz="1600" i="1" dirty="0">
                            <a:latin typeface="Cambria Math" panose="02040503050406030204" pitchFamily="18" charset="0"/>
                            <a:cs typeface="Times New Roman" panose="02020603050405020304" pitchFamily="18" charset="0"/>
                          </a:rPr>
                        </m:ctrlPr>
                      </m:sSubPr>
                      <m:e>
                        <m:r>
                          <a:rPr lang="es-ES" sz="1600" i="1" dirty="0">
                            <a:latin typeface="Cambria Math" panose="02040503050406030204" pitchFamily="18" charset="0"/>
                            <a:cs typeface="Times New Roman" panose="02020603050405020304" pitchFamily="18" charset="0"/>
                          </a:rPr>
                          <m:t>𝑆</m:t>
                        </m:r>
                      </m:e>
                      <m:sub>
                        <m:r>
                          <a:rPr lang="es-ES" sz="1600" i="1" dirty="0">
                            <a:latin typeface="Cambria Math" panose="02040503050406030204" pitchFamily="18" charset="0"/>
                            <a:cs typeface="Times New Roman" panose="02020603050405020304" pitchFamily="18" charset="0"/>
                          </a:rPr>
                          <m:t>𝐶</m:t>
                        </m:r>
                      </m:sub>
                    </m:sSub>
                    <m:r>
                      <a:rPr lang="es-ES" sz="1600" i="1" dirty="0">
                        <a:latin typeface="Cambria Math" panose="02040503050406030204" pitchFamily="18" charset="0"/>
                        <a:ea typeface="Times New Roman" panose="02020603050405020304" pitchFamily="18" charset="0"/>
                        <a:cs typeface="Times New Roman" panose="02020603050405020304" pitchFamily="18" charset="0"/>
                      </a:rPr>
                      <m:t>=0</m:t>
                    </m:r>
                  </m:oMath>
                </a14:m>
                <a:r>
                  <a:rPr lang="es-ES" sz="1600" dirty="0">
                    <a:latin typeface="Times New Roman" panose="02020603050405020304" pitchFamily="18" charset="0"/>
                    <a:ea typeface="Times New Roman" panose="02020603050405020304" pitchFamily="18" charset="0"/>
                    <a:cs typeface="Times New Roman" panose="02020603050405020304" pitchFamily="18" charset="0"/>
                  </a:rPr>
                  <a:t>, por lo que estaríamos en el caso </a:t>
                </a:r>
                <a14:m>
                  <m:oMath xmlns:m="http://schemas.openxmlformats.org/officeDocument/2006/math">
                    <m:sSub>
                      <m:sSubPr>
                        <m:ctrlPr>
                          <a:rPr lang="es-EC" sz="1600" i="1">
                            <a:latin typeface="Cambria Math" panose="02040503050406030204" pitchFamily="18" charset="0"/>
                            <a:cs typeface="Arial" panose="020B0604020202020204" pitchFamily="34" charset="0"/>
                          </a:rPr>
                        </m:ctrlPr>
                      </m:sSubPr>
                      <m:e>
                        <m:r>
                          <a:rPr lang="es-PE" sz="1600">
                            <a:latin typeface="Cambria Math" panose="02040503050406030204" pitchFamily="18" charset="0"/>
                            <a:cs typeface="Arial" panose="020B0604020202020204" pitchFamily="34" charset="0"/>
                          </a:rPr>
                          <m:t>𝑃</m:t>
                        </m:r>
                      </m:e>
                      <m:sub>
                        <m:r>
                          <a:rPr lang="es-PE" sz="1600">
                            <a:latin typeface="Cambria Math" panose="02040503050406030204" pitchFamily="18" charset="0"/>
                            <a:cs typeface="Arial" panose="020B0604020202020204" pitchFamily="34" charset="0"/>
                          </a:rPr>
                          <m:t>𝑐</m:t>
                        </m:r>
                      </m:sub>
                    </m:sSub>
                    <m:d>
                      <m:dPr>
                        <m:ctrlPr>
                          <a:rPr lang="es-EC" sz="1600" i="1">
                            <a:latin typeface="Cambria Math" panose="02040503050406030204" pitchFamily="18" charset="0"/>
                            <a:cs typeface="Arial" panose="020B0604020202020204" pitchFamily="34" charset="0"/>
                          </a:rPr>
                        </m:ctrlPr>
                      </m:dPr>
                      <m:e>
                        <m:r>
                          <a:rPr lang="es-PE" sz="1600">
                            <a:latin typeface="Cambria Math" panose="02040503050406030204" pitchFamily="18" charset="0"/>
                            <a:cs typeface="Arial" panose="020B0604020202020204" pitchFamily="34" charset="0"/>
                          </a:rPr>
                          <m:t>𝑁</m:t>
                        </m:r>
                        <m:r>
                          <a:rPr lang="es-PE" sz="1600">
                            <a:latin typeface="Cambria Math" panose="02040503050406030204" pitchFamily="18" charset="0"/>
                            <a:cs typeface="Arial" panose="020B0604020202020204" pitchFamily="34" charset="0"/>
                          </a:rPr>
                          <m:t>,  0</m:t>
                        </m:r>
                      </m:e>
                    </m:d>
                  </m:oMath>
                </a14:m>
                <a:r>
                  <a:rPr lang="es-ES" sz="1600" dirty="0">
                    <a:latin typeface="Times New Roman" panose="02020603050405020304" pitchFamily="18" charset="0"/>
                    <a:ea typeface="Times New Roman" panose="02020603050405020304" pitchFamily="18" charset="0"/>
                    <a:cs typeface="Times New Roman" panose="02020603050405020304" pitchFamily="18" charset="0"/>
                  </a:rPr>
                  <a:t>.</a:t>
                </a:r>
              </a:p>
              <a:p>
                <a:endParaRPr lang="es-ES" sz="1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807401" y="152081"/>
                <a:ext cx="11384599" cy="6308330"/>
              </a:xfrm>
              <a:prstGeom prst="rect">
                <a:avLst/>
              </a:prstGeom>
              <a:blipFill>
                <a:blip r:embed="rId2"/>
                <a:stretch>
                  <a:fillRect l="-268" t="-11498"/>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pPr/>
              <a:t>37</a:t>
            </a:fld>
            <a:endParaRPr lang="es-EC" dirty="0"/>
          </a:p>
        </p:txBody>
      </p:sp>
    </p:spTree>
    <p:extLst>
      <p:ext uri="{BB962C8B-B14F-4D97-AF65-F5344CB8AC3E}">
        <p14:creationId xmlns:p14="http://schemas.microsoft.com/office/powerpoint/2010/main" val="2680992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807398" y="152080"/>
                <a:ext cx="11122333" cy="4513159"/>
              </a:xfrm>
              <a:prstGeom prst="rect">
                <a:avLst/>
              </a:prstGeom>
              <a:noFill/>
            </p:spPr>
            <p:txBody>
              <a:bodyPr wrap="square">
                <a:spAutoFit/>
              </a:bodyPr>
              <a:lstStyle/>
              <a:p>
                <a:pPr lvl="1">
                  <a:spcBef>
                    <a:spcPct val="0"/>
                  </a:spcBef>
                </a:pPr>
                <a:r>
                  <a:rPr lang="es-ES" sz="2000" dirty="0">
                    <a:latin typeface="Lucida Fax" panose="02060602050505020204" pitchFamily="18" charset="0"/>
                    <a:cs typeface="Arial" panose="020B0604020202020204" pitchFamily="34" charset="0"/>
                  </a:rPr>
                  <a:t>Estabilidad </a:t>
                </a:r>
                <a:r>
                  <a:rPr lang="es-PE" sz="2000" dirty="0">
                    <a:latin typeface="Lucida Fax" panose="02060602050505020204" pitchFamily="18" charset="0"/>
                    <a:cs typeface="Arial" panose="020B0604020202020204" pitchFamily="34" charset="0"/>
                  </a:rPr>
                  <a:t>del Modelo SIR Con Dinámica Vital </a:t>
                </a:r>
              </a:p>
              <a:p>
                <a:pPr lvl="1">
                  <a:spcBef>
                    <a:spcPct val="0"/>
                  </a:spcBef>
                </a:pPr>
                <a:endParaRPr lang="es-PE" sz="2000" dirty="0">
                  <a:latin typeface="Lucida Fax" panose="02060602050505020204" pitchFamily="18" charset="0"/>
                  <a:cs typeface="Arial" panose="020B0604020202020204" pitchFamily="34" charset="0"/>
                </a:endParaRPr>
              </a:p>
              <a:p>
                <a:pPr marL="228594" lvl="1" algn="ctr">
                  <a:lnSpc>
                    <a:spcPct val="150000"/>
                  </a:lnSpc>
                  <a:spcBef>
                    <a:spcPct val="0"/>
                  </a:spcBef>
                </a:pPr>
                <a:r>
                  <a:rPr lang="es-PE" u="sng" dirty="0">
                    <a:latin typeface="Lucida Fax" panose="02060602050505020204" pitchFamily="18" charset="0"/>
                    <a:cs typeface="Arial" panose="020B0604020202020204" pitchFamily="34" charset="0"/>
                  </a:rPr>
                  <a:t>Teorema Endémico, No Endémico del modelo SIR con dinámica vital </a:t>
                </a:r>
                <a:endParaRPr lang="es-EC" u="sng" dirty="0">
                  <a:latin typeface="Lucida Fax" panose="02060602050505020204" pitchFamily="18" charset="0"/>
                  <a:cs typeface="Arial" panose="020B0604020202020204" pitchFamily="34" charset="0"/>
                </a:endParaRPr>
              </a:p>
              <a:p>
                <a:pPr marL="342891" indent="-342891">
                  <a:lnSpc>
                    <a:spcPct val="150000"/>
                  </a:lnSpc>
                  <a:buFont typeface="Wingdings" panose="05000000000000000000" pitchFamily="2" charset="2"/>
                  <a:buChar char=""/>
                </a:pPr>
                <a:r>
                  <a:rPr lang="es-PE" sz="1600" dirty="0">
                    <a:latin typeface="Lucida Fax" panose="02060602050505020204" pitchFamily="18" charset="0"/>
                    <a:cs typeface="Times New Roman" panose="02020603050405020304" pitchFamily="18" charset="0"/>
                  </a:rPr>
                  <a:t>En el primer caso, si </a:t>
                </a:r>
                <a14:m>
                  <m:oMath xmlns:m="http://schemas.openxmlformats.org/officeDocument/2006/math">
                    <m:sSub>
                      <m:sSubPr>
                        <m:ctrlPr>
                          <a:rPr lang="es-EC" sz="1600" i="1">
                            <a:latin typeface="Cambria Math" panose="02040503050406030204" pitchFamily="18" charset="0"/>
                          </a:rPr>
                        </m:ctrlPr>
                      </m:sSubPr>
                      <m:e>
                        <m:r>
                          <a:rPr lang="es-PE" sz="1600">
                            <a:latin typeface="Cambria Math" panose="02040503050406030204" pitchFamily="18" charset="0"/>
                          </a:rPr>
                          <m:t>𝑅</m:t>
                        </m:r>
                      </m:e>
                      <m:sub>
                        <m:r>
                          <a:rPr lang="es-PE" sz="1600">
                            <a:latin typeface="Cambria Math" panose="02040503050406030204" pitchFamily="18" charset="0"/>
                          </a:rPr>
                          <m:t>0</m:t>
                        </m:r>
                      </m:sub>
                    </m:sSub>
                    <m:r>
                      <a:rPr lang="es-PE" sz="1600">
                        <a:latin typeface="Cambria Math" panose="02040503050406030204" pitchFamily="18" charset="0"/>
                      </a:rPr>
                      <m:t>&lt;1</m:t>
                    </m:r>
                  </m:oMath>
                </a14:m>
                <a:r>
                  <a:rPr lang="es-PE" sz="1600" dirty="0">
                    <a:latin typeface="Lucida Fax" panose="02060602050505020204" pitchFamily="18" charset="0"/>
                    <a:cs typeface="Times New Roman" panose="02020603050405020304" pitchFamily="18" charset="0"/>
                  </a:rPr>
                  <a:t> la enfermedad no se convertirá en epidemia y desaparecerá tendiendo al punto crítico o de equilibrio </a:t>
                </a:r>
                <a14:m>
                  <m:oMath xmlns:m="http://schemas.openxmlformats.org/officeDocument/2006/math">
                    <m:sSub>
                      <m:sSubPr>
                        <m:ctrlPr>
                          <a:rPr lang="es-EC" sz="1600" b="1" i="1">
                            <a:latin typeface="Cambria Math" panose="02040503050406030204" pitchFamily="18" charset="0"/>
                          </a:rPr>
                        </m:ctrlPr>
                      </m:sSubPr>
                      <m:e>
                        <m:r>
                          <a:rPr lang="es-PE" sz="1600" b="1" i="1">
                            <a:latin typeface="Cambria Math" panose="02040503050406030204" pitchFamily="18" charset="0"/>
                          </a:rPr>
                          <m:t>𝑷</m:t>
                        </m:r>
                      </m:e>
                      <m:sub>
                        <m:r>
                          <a:rPr lang="es-PE" sz="1600" b="1" i="1">
                            <a:latin typeface="Cambria Math" panose="02040503050406030204" pitchFamily="18" charset="0"/>
                          </a:rPr>
                          <m:t>𝒄</m:t>
                        </m:r>
                      </m:sub>
                    </m:sSub>
                    <m:d>
                      <m:dPr>
                        <m:ctrlPr>
                          <a:rPr lang="es-EC" sz="1600" b="1" i="1">
                            <a:latin typeface="Cambria Math" panose="02040503050406030204" pitchFamily="18" charset="0"/>
                          </a:rPr>
                        </m:ctrlPr>
                      </m:dPr>
                      <m:e>
                        <m:r>
                          <a:rPr lang="es-PE" sz="1600" b="1" i="1">
                            <a:latin typeface="Cambria Math" panose="02040503050406030204" pitchFamily="18" charset="0"/>
                          </a:rPr>
                          <m:t>𝐍</m:t>
                        </m:r>
                        <m:r>
                          <a:rPr lang="es-PE" sz="1600" b="1">
                            <a:latin typeface="Cambria Math" panose="02040503050406030204" pitchFamily="18" charset="0"/>
                          </a:rPr>
                          <m:t>,  </m:t>
                        </m:r>
                        <m:r>
                          <a:rPr lang="es-PE" sz="1600" b="1" i="1">
                            <a:latin typeface="Cambria Math" panose="02040503050406030204" pitchFamily="18" charset="0"/>
                          </a:rPr>
                          <m:t>𝟎</m:t>
                        </m:r>
                      </m:e>
                    </m:d>
                  </m:oMath>
                </a14:m>
                <a:r>
                  <a:rPr lang="es-PE" sz="1600" dirty="0">
                    <a:latin typeface="Lucida Fax" panose="02060602050505020204" pitchFamily="18" charset="0"/>
                    <a:cs typeface="Times New Roman" panose="02020603050405020304" pitchFamily="18" charset="0"/>
                  </a:rPr>
                  <a:t>. </a:t>
                </a:r>
              </a:p>
              <a:p>
                <a:pPr lvl="0">
                  <a:lnSpc>
                    <a:spcPct val="150000"/>
                  </a:lnSpc>
                </a:pPr>
                <a:endParaRPr lang="es-EC" sz="1600" dirty="0">
                  <a:latin typeface="Lucida Fax" panose="02060602050505020204" pitchFamily="18" charset="0"/>
                  <a:cs typeface="Times New Roman" panose="02020603050405020304" pitchFamily="18" charset="0"/>
                </a:endParaRPr>
              </a:p>
              <a:p>
                <a:pPr marL="342891" indent="-342891">
                  <a:lnSpc>
                    <a:spcPct val="150000"/>
                  </a:lnSpc>
                  <a:buFont typeface="Wingdings" panose="05000000000000000000" pitchFamily="2" charset="2"/>
                  <a:buChar char=""/>
                </a:pPr>
                <a:r>
                  <a:rPr lang="es-PE" sz="1600" dirty="0">
                    <a:latin typeface="Lucida Fax" panose="02060602050505020204" pitchFamily="18" charset="0"/>
                    <a:cs typeface="Times New Roman" panose="02020603050405020304" pitchFamily="18" charset="0"/>
                  </a:rPr>
                  <a:t>En el segundo caso, si </a:t>
                </a:r>
                <a14:m>
                  <m:oMath xmlns:m="http://schemas.openxmlformats.org/officeDocument/2006/math">
                    <m:sSub>
                      <m:sSubPr>
                        <m:ctrlPr>
                          <a:rPr lang="es-EC" sz="1600" i="1">
                            <a:latin typeface="Cambria Math" panose="02040503050406030204" pitchFamily="18" charset="0"/>
                          </a:rPr>
                        </m:ctrlPr>
                      </m:sSubPr>
                      <m:e>
                        <m:r>
                          <a:rPr lang="es-PE" sz="1600">
                            <a:latin typeface="Cambria Math" panose="02040503050406030204" pitchFamily="18" charset="0"/>
                          </a:rPr>
                          <m:t>𝑅</m:t>
                        </m:r>
                      </m:e>
                      <m:sub>
                        <m:r>
                          <a:rPr lang="es-PE" sz="1600">
                            <a:latin typeface="Cambria Math" panose="02040503050406030204" pitchFamily="18" charset="0"/>
                          </a:rPr>
                          <m:t>0</m:t>
                        </m:r>
                      </m:sub>
                    </m:sSub>
                    <m:r>
                      <a:rPr lang="es-PE" sz="1600">
                        <a:latin typeface="Cambria Math" panose="02040503050406030204" pitchFamily="18" charset="0"/>
                      </a:rPr>
                      <m:t>&gt;1</m:t>
                    </m:r>
                  </m:oMath>
                </a14:m>
                <a:r>
                  <a:rPr lang="es-PE" sz="1600" dirty="0">
                    <a:latin typeface="Lucida Fax" panose="02060602050505020204" pitchFamily="18" charset="0"/>
                    <a:cs typeface="Times New Roman" panose="02020603050405020304" pitchFamily="18" charset="0"/>
                  </a:rPr>
                  <a:t> la enfermedad se convertirá en epidemia tendiendo al punto crítico o de equilibrio   </a:t>
                </a:r>
                <a14:m>
                  <m:oMath xmlns:m="http://schemas.openxmlformats.org/officeDocument/2006/math">
                    <m:sSub>
                      <m:sSubPr>
                        <m:ctrlPr>
                          <a:rPr lang="es-EC" sz="1600" b="1" i="1">
                            <a:latin typeface="Cambria Math" panose="02040503050406030204" pitchFamily="18" charset="0"/>
                          </a:rPr>
                        </m:ctrlPr>
                      </m:sSubPr>
                      <m:e>
                        <m:r>
                          <a:rPr lang="es-PE" sz="1600" b="1" i="1">
                            <a:latin typeface="Cambria Math" panose="02040503050406030204" pitchFamily="18" charset="0"/>
                          </a:rPr>
                          <m:t>𝑷</m:t>
                        </m:r>
                      </m:e>
                      <m:sub>
                        <m:r>
                          <a:rPr lang="es-PE" sz="1600" b="1" i="1">
                            <a:latin typeface="Cambria Math" panose="02040503050406030204" pitchFamily="18" charset="0"/>
                          </a:rPr>
                          <m:t>𝒄</m:t>
                        </m:r>
                      </m:sub>
                    </m:sSub>
                    <m:d>
                      <m:dPr>
                        <m:ctrlPr>
                          <a:rPr lang="es-EC" sz="1600" b="1" i="1">
                            <a:latin typeface="Cambria Math" panose="02040503050406030204" pitchFamily="18" charset="0"/>
                          </a:rPr>
                        </m:ctrlPr>
                      </m:dPr>
                      <m:e>
                        <m:f>
                          <m:fPr>
                            <m:ctrlPr>
                              <a:rPr lang="es-EC" sz="1600" b="1" i="1">
                                <a:latin typeface="Cambria Math" panose="02040503050406030204" pitchFamily="18" charset="0"/>
                              </a:rPr>
                            </m:ctrlPr>
                          </m:fPr>
                          <m:num>
                            <m:r>
                              <a:rPr lang="es-PE" sz="1600" b="1" i="1">
                                <a:latin typeface="Cambria Math" panose="02040503050406030204" pitchFamily="18" charset="0"/>
                              </a:rPr>
                              <m:t>𝛄</m:t>
                            </m:r>
                            <m:r>
                              <a:rPr lang="es-PE" sz="1600" b="1">
                                <a:latin typeface="Cambria Math" panose="02040503050406030204" pitchFamily="18" charset="0"/>
                              </a:rPr>
                              <m:t>+</m:t>
                            </m:r>
                            <m:r>
                              <a:rPr lang="es-PE" sz="1600" b="1" i="1">
                                <a:latin typeface="Cambria Math" panose="02040503050406030204" pitchFamily="18" charset="0"/>
                              </a:rPr>
                              <m:t>𝝁</m:t>
                            </m:r>
                          </m:num>
                          <m:den>
                            <m:r>
                              <a:rPr lang="es-PE" sz="1600" b="1" i="1">
                                <a:latin typeface="Cambria Math" panose="02040503050406030204" pitchFamily="18" charset="0"/>
                              </a:rPr>
                              <m:t>𝜷</m:t>
                            </m:r>
                          </m:den>
                        </m:f>
                        <m:r>
                          <a:rPr lang="es-PE" sz="1600" b="1">
                            <a:latin typeface="Cambria Math" panose="02040503050406030204" pitchFamily="18" charset="0"/>
                          </a:rPr>
                          <m:t>,  −</m:t>
                        </m:r>
                        <m:f>
                          <m:fPr>
                            <m:ctrlPr>
                              <a:rPr lang="es-EC" sz="1600" b="1" i="1">
                                <a:latin typeface="Cambria Math" panose="02040503050406030204" pitchFamily="18" charset="0"/>
                              </a:rPr>
                            </m:ctrlPr>
                          </m:fPr>
                          <m:num>
                            <m:r>
                              <a:rPr lang="es-PE" sz="1600" b="1" i="1">
                                <a:latin typeface="Cambria Math" panose="02040503050406030204" pitchFamily="18" charset="0"/>
                              </a:rPr>
                              <m:t>𝝁</m:t>
                            </m:r>
                          </m:num>
                          <m:den>
                            <m:r>
                              <a:rPr lang="es-PE" sz="1600" b="1" i="1">
                                <a:latin typeface="Cambria Math" panose="02040503050406030204" pitchFamily="18" charset="0"/>
                              </a:rPr>
                              <m:t>𝜷</m:t>
                            </m:r>
                          </m:den>
                        </m:f>
                        <m:r>
                          <a:rPr lang="es-PE" sz="1600" b="1">
                            <a:latin typeface="Cambria Math" panose="02040503050406030204" pitchFamily="18" charset="0"/>
                          </a:rPr>
                          <m:t>+</m:t>
                        </m:r>
                        <m:f>
                          <m:fPr>
                            <m:ctrlPr>
                              <a:rPr lang="es-EC" sz="1600" b="1" i="1">
                                <a:latin typeface="Cambria Math" panose="02040503050406030204" pitchFamily="18" charset="0"/>
                              </a:rPr>
                            </m:ctrlPr>
                          </m:fPr>
                          <m:num>
                            <m:r>
                              <a:rPr lang="es-PE" sz="1600" b="1" i="1">
                                <a:latin typeface="Cambria Math" panose="02040503050406030204" pitchFamily="18" charset="0"/>
                              </a:rPr>
                              <m:t>𝝁</m:t>
                            </m:r>
                            <m:r>
                              <a:rPr lang="es-PE" sz="1600" b="1" i="1">
                                <a:latin typeface="Cambria Math" panose="02040503050406030204" pitchFamily="18" charset="0"/>
                              </a:rPr>
                              <m:t>𝑵</m:t>
                            </m:r>
                          </m:num>
                          <m:den>
                            <m:r>
                              <a:rPr lang="es-PE" sz="1600" b="1" i="1">
                                <a:latin typeface="Cambria Math" panose="02040503050406030204" pitchFamily="18" charset="0"/>
                              </a:rPr>
                              <m:t>𝛄</m:t>
                            </m:r>
                            <m:r>
                              <a:rPr lang="es-PE" sz="1600" b="1">
                                <a:latin typeface="Cambria Math" panose="02040503050406030204" pitchFamily="18" charset="0"/>
                              </a:rPr>
                              <m:t>+</m:t>
                            </m:r>
                            <m:r>
                              <a:rPr lang="es-PE" sz="1600" b="1" i="1">
                                <a:latin typeface="Cambria Math" panose="02040503050406030204" pitchFamily="18" charset="0"/>
                              </a:rPr>
                              <m:t>𝝁</m:t>
                            </m:r>
                          </m:den>
                        </m:f>
                      </m:e>
                    </m:d>
                  </m:oMath>
                </a14:m>
                <a:r>
                  <a:rPr lang="es-PE" sz="1600" dirty="0">
                    <a:latin typeface="Lucida Fax" panose="02060602050505020204" pitchFamily="18" charset="0"/>
                    <a:cs typeface="Times New Roman" panose="02020603050405020304" pitchFamily="18" charset="0"/>
                  </a:rPr>
                  <a:t> durante un tiempo indefinido. </a:t>
                </a:r>
              </a:p>
              <a:p>
                <a:pPr lvl="0">
                  <a:lnSpc>
                    <a:spcPct val="150000"/>
                  </a:lnSpc>
                </a:pPr>
                <a:endParaRPr lang="es-EC" sz="1600" dirty="0">
                  <a:latin typeface="Lucida Fax" panose="02060602050505020204" pitchFamily="18" charset="0"/>
                  <a:cs typeface="Times New Roman" panose="02020603050405020304" pitchFamily="18" charset="0"/>
                </a:endParaRPr>
              </a:p>
              <a:p>
                <a:pPr marL="342891" indent="-342891">
                  <a:lnSpc>
                    <a:spcPct val="150000"/>
                  </a:lnSpc>
                  <a:buFont typeface="Wingdings" panose="05000000000000000000" pitchFamily="2" charset="2"/>
                  <a:buChar char=""/>
                </a:pPr>
                <a:r>
                  <a:rPr lang="es-PE" sz="1600" dirty="0">
                    <a:latin typeface="Lucida Fax" panose="02060602050505020204" pitchFamily="18" charset="0"/>
                    <a:cs typeface="Times New Roman" panose="02020603050405020304" pitchFamily="18" charset="0"/>
                  </a:rPr>
                  <a:t>En el tercer caso, si </a:t>
                </a:r>
                <a14:m>
                  <m:oMath xmlns:m="http://schemas.openxmlformats.org/officeDocument/2006/math">
                    <m:sSub>
                      <m:sSubPr>
                        <m:ctrlPr>
                          <a:rPr lang="es-EC" sz="1600" i="1">
                            <a:latin typeface="Cambria Math" panose="02040503050406030204" pitchFamily="18" charset="0"/>
                          </a:rPr>
                        </m:ctrlPr>
                      </m:sSubPr>
                      <m:e>
                        <m:r>
                          <a:rPr lang="es-PE" sz="1600">
                            <a:latin typeface="Cambria Math" panose="02040503050406030204" pitchFamily="18" charset="0"/>
                          </a:rPr>
                          <m:t>𝑅</m:t>
                        </m:r>
                      </m:e>
                      <m:sub>
                        <m:r>
                          <a:rPr lang="es-PE" sz="1600">
                            <a:latin typeface="Cambria Math" panose="02040503050406030204" pitchFamily="18" charset="0"/>
                          </a:rPr>
                          <m:t>0</m:t>
                        </m:r>
                      </m:sub>
                    </m:sSub>
                    <m:r>
                      <a:rPr lang="es-PE" sz="1600">
                        <a:latin typeface="Cambria Math" panose="02040503050406030204" pitchFamily="18" charset="0"/>
                      </a:rPr>
                      <m:t>= 0</m:t>
                    </m:r>
                  </m:oMath>
                </a14:m>
                <a:r>
                  <a:rPr lang="es-PE" sz="1600" dirty="0">
                    <a:latin typeface="Lucida Fax" panose="02060602050505020204" pitchFamily="18" charset="0"/>
                    <a:cs typeface="Times New Roman" panose="02020603050405020304" pitchFamily="18" charset="0"/>
                  </a:rPr>
                  <a:t> la enfermedad se mantendrá estable alrededor del punto crítico o de equilibrio </a:t>
                </a:r>
                <a14:m>
                  <m:oMath xmlns:m="http://schemas.openxmlformats.org/officeDocument/2006/math">
                    <m:r>
                      <a:rPr lang="es-PE" sz="1600" b="1" i="1">
                        <a:latin typeface="Cambria Math" panose="02040503050406030204" pitchFamily="18" charset="0"/>
                      </a:rPr>
                      <m:t>𝐏𝐜</m:t>
                    </m:r>
                    <m:d>
                      <m:dPr>
                        <m:ctrlPr>
                          <a:rPr lang="es-EC" sz="1600" b="1" i="1">
                            <a:latin typeface="Cambria Math" panose="02040503050406030204" pitchFamily="18" charset="0"/>
                          </a:rPr>
                        </m:ctrlPr>
                      </m:dPr>
                      <m:e>
                        <m:r>
                          <a:rPr lang="es-PE" sz="1600" b="1" i="1">
                            <a:latin typeface="Cambria Math" panose="02040503050406030204" pitchFamily="18" charset="0"/>
                          </a:rPr>
                          <m:t>𝐍</m:t>
                        </m:r>
                        <m:r>
                          <a:rPr lang="es-PE" sz="1600" b="1">
                            <a:latin typeface="Cambria Math" panose="02040503050406030204" pitchFamily="18" charset="0"/>
                          </a:rPr>
                          <m:t>, </m:t>
                        </m:r>
                        <m:r>
                          <a:rPr lang="es-PE" sz="1600" b="1" i="1">
                            <a:latin typeface="Cambria Math" panose="02040503050406030204" pitchFamily="18" charset="0"/>
                          </a:rPr>
                          <m:t>𝟎</m:t>
                        </m:r>
                      </m:e>
                    </m:d>
                  </m:oMath>
                </a14:m>
                <a:r>
                  <a:rPr lang="es-PE" sz="1600" dirty="0">
                    <a:latin typeface="Lucida Fax" panose="02060602050505020204" pitchFamily="18" charset="0"/>
                    <a:cs typeface="Times New Roman" panose="02020603050405020304" pitchFamily="18" charset="0"/>
                  </a:rPr>
                  <a:t>.</a:t>
                </a:r>
                <a:endParaRPr lang="es-EC" sz="1600" dirty="0">
                  <a:latin typeface="Lucida Fax" panose="02060602050505020204" pitchFamily="18" charset="0"/>
                  <a:cs typeface="Times New Roman" panose="02020603050405020304" pitchFamily="18" charset="0"/>
                </a:endParaRPr>
              </a:p>
              <a:p>
                <a:endParaRPr lang="es-ES" sz="1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807398" y="152080"/>
                <a:ext cx="11122333" cy="4513159"/>
              </a:xfrm>
              <a:prstGeom prst="rect">
                <a:avLst/>
              </a:prstGeom>
              <a:blipFill>
                <a:blip r:embed="rId2"/>
                <a:stretch>
                  <a:fillRect l="-219" t="-811"/>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pPr/>
              <a:t>38</a:t>
            </a:fld>
            <a:endParaRPr lang="es-EC" dirty="0"/>
          </a:p>
        </p:txBody>
      </p:sp>
    </p:spTree>
    <p:extLst>
      <p:ext uri="{BB962C8B-B14F-4D97-AF65-F5344CB8AC3E}">
        <p14:creationId xmlns:p14="http://schemas.microsoft.com/office/powerpoint/2010/main" val="600765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BBF5527-ADD8-460A-A2C6-1E41E3FE1DE4}"/>
              </a:ext>
            </a:extLst>
          </p:cNvPr>
          <p:cNvSpPr>
            <a:spLocks noGrp="1"/>
          </p:cNvSpPr>
          <p:nvPr>
            <p:ph type="sldNum" sz="quarter" idx="12"/>
          </p:nvPr>
        </p:nvSpPr>
        <p:spPr/>
        <p:txBody>
          <a:bodyPr/>
          <a:lstStyle/>
          <a:p>
            <a:fld id="{B072B434-88E2-4898-9587-F071503C6A79}" type="slidenum">
              <a:rPr lang="es-EC" smtClean="0"/>
              <a:t>39</a:t>
            </a:fld>
            <a:endParaRPr lang="es-EC"/>
          </a:p>
        </p:txBody>
      </p:sp>
      <p:sp>
        <p:nvSpPr>
          <p:cNvPr id="4" name="CuadroTexto 3">
            <a:extLst>
              <a:ext uri="{FF2B5EF4-FFF2-40B4-BE49-F238E27FC236}">
                <a16:creationId xmlns:a16="http://schemas.microsoft.com/office/drawing/2014/main" id="{5ED829C6-AC8E-4CDD-957C-374E73FCDF1C}"/>
              </a:ext>
            </a:extLst>
          </p:cNvPr>
          <p:cNvSpPr txBox="1"/>
          <p:nvPr/>
        </p:nvSpPr>
        <p:spPr>
          <a:xfrm>
            <a:off x="1424489" y="139351"/>
            <a:ext cx="9343031" cy="830997"/>
          </a:xfrm>
          <a:prstGeom prst="rect">
            <a:avLst/>
          </a:prstGeom>
          <a:noFill/>
        </p:spPr>
        <p:txBody>
          <a:bodyPr wrap="square">
            <a:spAutoFit/>
          </a:bodyPr>
          <a:lstStyle/>
          <a:p>
            <a:pPr algn="ctr"/>
            <a:r>
              <a:rPr lang="es-PE" sz="2400" dirty="0">
                <a:latin typeface="Lucida Fax" panose="02060602050505020204" pitchFamily="18" charset="0"/>
              </a:rPr>
              <a:t>Aplicación del Modelo SIR Explìcito con Dinámica Vital a Datos Reales del Covid-19 </a:t>
            </a:r>
          </a:p>
        </p:txBody>
      </p:sp>
      <p:pic>
        <p:nvPicPr>
          <p:cNvPr id="7" name="Imagen 6">
            <a:extLst>
              <a:ext uri="{FF2B5EF4-FFF2-40B4-BE49-F238E27FC236}">
                <a16:creationId xmlns:a16="http://schemas.microsoft.com/office/drawing/2014/main" id="{C0F154BA-B3CA-44ED-B215-71348B19D9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089" y="3457593"/>
            <a:ext cx="4320000" cy="3240000"/>
          </a:xfrm>
          <a:prstGeom prst="rect">
            <a:avLst/>
          </a:prstGeom>
          <a:noFill/>
          <a:ln>
            <a:noFill/>
          </a:ln>
        </p:spPr>
      </p:pic>
      <p:pic>
        <p:nvPicPr>
          <p:cNvPr id="8" name="Imagen 7">
            <a:extLst>
              <a:ext uri="{FF2B5EF4-FFF2-40B4-BE49-F238E27FC236}">
                <a16:creationId xmlns:a16="http://schemas.microsoft.com/office/drawing/2014/main" id="{6076A426-6403-464C-8A44-E7AF0508EA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42048" y="3486187"/>
            <a:ext cx="4320000" cy="3240000"/>
          </a:xfrm>
          <a:prstGeom prst="rect">
            <a:avLst/>
          </a:prstGeom>
          <a:noFill/>
          <a:ln>
            <a:noFill/>
          </a:ln>
        </p:spPr>
      </p:pic>
      <p:pic>
        <p:nvPicPr>
          <p:cNvPr id="9" name="Imagen 8">
            <a:extLst>
              <a:ext uri="{FF2B5EF4-FFF2-40B4-BE49-F238E27FC236}">
                <a16:creationId xmlns:a16="http://schemas.microsoft.com/office/drawing/2014/main" id="{CB365EDF-19B4-4753-AF15-160F28C24C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73109" y="3429000"/>
            <a:ext cx="4320000" cy="3240000"/>
          </a:xfrm>
          <a:prstGeom prst="rect">
            <a:avLst/>
          </a:prstGeom>
          <a:noFill/>
          <a:ln>
            <a:noFill/>
          </a:ln>
        </p:spPr>
      </p:pic>
      <p:sp>
        <p:nvSpPr>
          <p:cNvPr id="10" name="CuadroTexto 9">
            <a:extLst>
              <a:ext uri="{FF2B5EF4-FFF2-40B4-BE49-F238E27FC236}">
                <a16:creationId xmlns:a16="http://schemas.microsoft.com/office/drawing/2014/main" id="{4B6E89F4-DE0D-41D3-9027-F88C19B71B40}"/>
              </a:ext>
            </a:extLst>
          </p:cNvPr>
          <p:cNvSpPr txBox="1"/>
          <p:nvPr/>
        </p:nvSpPr>
        <p:spPr>
          <a:xfrm>
            <a:off x="531812" y="2134157"/>
            <a:ext cx="3858277" cy="1077218"/>
          </a:xfrm>
          <a:prstGeom prst="rect">
            <a:avLst/>
          </a:prstGeom>
          <a:noFill/>
        </p:spPr>
        <p:txBody>
          <a:bodyPr wrap="square">
            <a:spAutoFit/>
          </a:bodyPr>
          <a:lstStyle/>
          <a:p>
            <a:r>
              <a:rPr lang="es-PE" sz="1600" dirty="0">
                <a:latin typeface="Times New Roman" panose="02020603050405020304" pitchFamily="18" charset="0"/>
                <a:ea typeface="Calibri" panose="020F0502020204030204" pitchFamily="34" charset="0"/>
              </a:rPr>
              <a:t>Gráfico de Infectados de México según el modelo SIR explìcito representado por la línea roja versus los datos reales de infectados representados por círculos azules</a:t>
            </a:r>
            <a:endParaRPr lang="es-EC" sz="1600" dirty="0"/>
          </a:p>
        </p:txBody>
      </p:sp>
      <p:sp>
        <p:nvSpPr>
          <p:cNvPr id="12" name="CuadroTexto 11">
            <a:extLst>
              <a:ext uri="{FF2B5EF4-FFF2-40B4-BE49-F238E27FC236}">
                <a16:creationId xmlns:a16="http://schemas.microsoft.com/office/drawing/2014/main" id="{2C02E990-E63B-4D6D-A42C-07E28CCAB8CD}"/>
              </a:ext>
            </a:extLst>
          </p:cNvPr>
          <p:cNvSpPr txBox="1"/>
          <p:nvPr/>
        </p:nvSpPr>
        <p:spPr>
          <a:xfrm>
            <a:off x="4449873" y="2171488"/>
            <a:ext cx="3704359" cy="1077218"/>
          </a:xfrm>
          <a:prstGeom prst="rect">
            <a:avLst/>
          </a:prstGeom>
          <a:noFill/>
        </p:spPr>
        <p:txBody>
          <a:bodyPr wrap="square">
            <a:spAutoFit/>
          </a:bodyPr>
          <a:lstStyle/>
          <a:p>
            <a:r>
              <a:rPr lang="es-PE" sz="1600" dirty="0">
                <a:latin typeface="Times New Roman" panose="02020603050405020304" pitchFamily="18" charset="0"/>
                <a:ea typeface="Calibri" panose="020F0502020204030204" pitchFamily="34" charset="0"/>
              </a:rPr>
              <a:t>Gráfico de Retirados para México según el modelo SIR explìcito representado por la línea roja versus los datos reales de retirados representados por círculos azules</a:t>
            </a:r>
            <a:endParaRPr lang="es-EC" sz="1600" dirty="0"/>
          </a:p>
        </p:txBody>
      </p:sp>
      <p:sp>
        <p:nvSpPr>
          <p:cNvPr id="14" name="CuadroTexto 13">
            <a:extLst>
              <a:ext uri="{FF2B5EF4-FFF2-40B4-BE49-F238E27FC236}">
                <a16:creationId xmlns:a16="http://schemas.microsoft.com/office/drawing/2014/main" id="{9C26BD3A-83B0-4090-96C8-0F4F46D7AE85}"/>
              </a:ext>
            </a:extLst>
          </p:cNvPr>
          <p:cNvSpPr txBox="1"/>
          <p:nvPr/>
        </p:nvSpPr>
        <p:spPr>
          <a:xfrm>
            <a:off x="8384961" y="2048377"/>
            <a:ext cx="3807044" cy="1077218"/>
          </a:xfrm>
          <a:prstGeom prst="rect">
            <a:avLst/>
          </a:prstGeom>
          <a:noFill/>
        </p:spPr>
        <p:txBody>
          <a:bodyPr wrap="square">
            <a:spAutoFit/>
          </a:bodyPr>
          <a:lstStyle/>
          <a:p>
            <a:r>
              <a:rPr lang="es-PE" sz="1600" dirty="0">
                <a:latin typeface="Times New Roman" panose="02020603050405020304" pitchFamily="18" charset="0"/>
                <a:ea typeface="Calibri" panose="020F0502020204030204" pitchFamily="34" charset="0"/>
              </a:rPr>
              <a:t>Gráfico de Confirmados de México según el modelo explìcito representado por la línea roja versus los datos reales de confirmados representados por círculos azules</a:t>
            </a:r>
            <a:endParaRPr lang="es-EC" sz="1600" dirty="0"/>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5D452E7-D854-4C34-8BB4-276DF2F82644}"/>
                  </a:ext>
                </a:extLst>
              </p:cNvPr>
              <p:cNvSpPr txBox="1"/>
              <p:nvPr/>
            </p:nvSpPr>
            <p:spPr>
              <a:xfrm>
                <a:off x="620889" y="830673"/>
                <a:ext cx="11424355" cy="1203406"/>
              </a:xfrm>
              <a:prstGeom prst="rect">
                <a:avLst/>
              </a:prstGeom>
              <a:noFill/>
            </p:spPr>
            <p:txBody>
              <a:bodyPr wrap="square">
                <a:spAutoFit/>
              </a:bodyPr>
              <a:lstStyle/>
              <a:p>
                <a:r>
                  <a:rPr lang="es-PE" dirty="0">
                    <a:latin typeface="Times New Roman" panose="02020603050405020304" pitchFamily="18" charset="0"/>
                    <a:ea typeface="Calibri" panose="020F0502020204030204" pitchFamily="34" charset="0"/>
                  </a:rPr>
                  <a:t>                Aplicando el modelo para México en un intervalo de tiempo de 120 días, con los siguientes, datos iniciales, </a:t>
                </a:r>
                <a14:m>
                  <m:oMath xmlns:m="http://schemas.openxmlformats.org/officeDocument/2006/math">
                    <m:r>
                      <a:rPr lang="es-PE" i="1">
                        <a:latin typeface="Cambria Math" panose="02040503050406030204" pitchFamily="18" charset="0"/>
                        <a:ea typeface="Calibri" panose="020F0502020204030204" pitchFamily="34" charset="0"/>
                        <a:cs typeface="Times New Roman" panose="02020603050405020304" pitchFamily="18" charset="0"/>
                      </a:rPr>
                      <m:t>𝑁</m:t>
                    </m:r>
                    <m:r>
                      <a:rPr lang="es-PE" i="1">
                        <a:latin typeface="Cambria Math" panose="02040503050406030204" pitchFamily="18" charset="0"/>
                        <a:ea typeface="Calibri" panose="020F0502020204030204" pitchFamily="34" charset="0"/>
                        <a:cs typeface="Times New Roman" panose="02020603050405020304" pitchFamily="18" charset="0"/>
                      </a:rPr>
                      <m:t> = 730000</m:t>
                    </m:r>
                  </m:oMath>
                </a14:m>
                <a:r>
                  <a:rPr lang="es-PE" dirty="0">
                    <a:latin typeface="Times New Roman" panose="02020603050405020304" pitchFamily="18" charset="0"/>
                    <a:ea typeface="Calibri" panose="020F0502020204030204" pitchFamily="34" charset="0"/>
                  </a:rPr>
                  <a:t>,  </a:t>
                </a:r>
                <a14:m>
                  <m:oMath xmlns:m="http://schemas.openxmlformats.org/officeDocument/2006/math">
                    <m:r>
                      <a:rPr lang="es-PE" i="1">
                        <a:latin typeface="Cambria Math" panose="02040503050406030204" pitchFamily="18" charset="0"/>
                        <a:ea typeface="Calibri" panose="020F0502020204030204" pitchFamily="34" charset="0"/>
                        <a:cs typeface="Times New Roman" panose="02020603050405020304" pitchFamily="18" charset="0"/>
                      </a:rPr>
                      <m:t>𝐼𝑜</m:t>
                    </m:r>
                    <m:r>
                      <a:rPr lang="es-PE" i="1">
                        <a:latin typeface="Cambria Math" panose="02040503050406030204" pitchFamily="18" charset="0"/>
                        <a:ea typeface="Calibri" panose="020F0502020204030204" pitchFamily="34" charset="0"/>
                        <a:cs typeface="Times New Roman" panose="02020603050405020304" pitchFamily="18" charset="0"/>
                      </a:rPr>
                      <m:t> = 100</m:t>
                    </m:r>
                  </m:oMath>
                </a14:m>
                <a:r>
                  <a:rPr lang="es-PE" dirty="0">
                    <a:latin typeface="Times New Roman" panose="02020603050405020304" pitchFamily="18" charset="0"/>
                    <a:ea typeface="Calibri" panose="020F0502020204030204" pitchFamily="34" charset="0"/>
                  </a:rPr>
                  <a:t>, </a:t>
                </a:r>
                <a14:m>
                  <m:oMath xmlns:m="http://schemas.openxmlformats.org/officeDocument/2006/math">
                    <m:r>
                      <a:rPr lang="es-PE" i="1">
                        <a:latin typeface="Cambria Math" panose="02040503050406030204" pitchFamily="18" charset="0"/>
                        <a:ea typeface="Calibri" panose="020F0502020204030204" pitchFamily="34" charset="0"/>
                        <a:cs typeface="Times New Roman" panose="02020603050405020304" pitchFamily="18" charset="0"/>
                      </a:rPr>
                      <m:t>𝑆𝑜</m:t>
                    </m:r>
                    <m:r>
                      <a:rPr lang="es-PE" i="1">
                        <a:latin typeface="Cambria Math" panose="02040503050406030204" pitchFamily="18" charset="0"/>
                        <a:ea typeface="Calibri" panose="020F0502020204030204" pitchFamily="34" charset="0"/>
                        <a:cs typeface="Times New Roman" panose="02020603050405020304" pitchFamily="18" charset="0"/>
                      </a:rPr>
                      <m:t>=729900</m:t>
                    </m:r>
                  </m:oMath>
                </a14:m>
                <a:r>
                  <a:rPr lang="es-PE" dirty="0">
                    <a:latin typeface="Times New Roman" panose="02020603050405020304" pitchFamily="18" charset="0"/>
                    <a:ea typeface="Calibri" panose="020F0502020204030204" pitchFamily="34" charset="0"/>
                  </a:rPr>
                  <a:t>, </a:t>
                </a:r>
                <a14:m>
                  <m:oMath xmlns:m="http://schemas.openxmlformats.org/officeDocument/2006/math">
                    <m:r>
                      <a:rPr lang="es-PE" i="1">
                        <a:latin typeface="Cambria Math" panose="02040503050406030204" pitchFamily="18" charset="0"/>
                        <a:ea typeface="Calibri" panose="020F0502020204030204" pitchFamily="34" charset="0"/>
                        <a:cs typeface="Times New Roman" panose="02020603050405020304" pitchFamily="18" charset="0"/>
                      </a:rPr>
                      <m:t>𝑏𝑒𝑡𝑎</m:t>
                    </m:r>
                    <m:r>
                      <a:rPr lang="es-PE" i="1">
                        <a:latin typeface="Cambria Math" panose="02040503050406030204" pitchFamily="18" charset="0"/>
                        <a:ea typeface="Calibri" panose="020F0502020204030204" pitchFamily="34" charset="0"/>
                        <a:cs typeface="Times New Roman" panose="02020603050405020304" pitchFamily="18" charset="0"/>
                      </a:rPr>
                      <m:t>=0.2582</m:t>
                    </m:r>
                  </m:oMath>
                </a14:m>
                <a:r>
                  <a:rPr lang="es-PE" dirty="0">
                    <a:latin typeface="Times New Roman" panose="02020603050405020304" pitchFamily="18" charset="0"/>
                    <a:ea typeface="Calibri" panose="020F0502020204030204" pitchFamily="34" charset="0"/>
                  </a:rPr>
                  <a:t>, </a:t>
                </a:r>
                <a14:m>
                  <m:oMath xmlns:m="http://schemas.openxmlformats.org/officeDocument/2006/math">
                    <m:r>
                      <a:rPr lang="es-PE" i="1">
                        <a:latin typeface="Cambria Math" panose="02040503050406030204" pitchFamily="18" charset="0"/>
                        <a:ea typeface="Calibri" panose="020F0502020204030204" pitchFamily="34" charset="0"/>
                        <a:cs typeface="Times New Roman" panose="02020603050405020304" pitchFamily="18" charset="0"/>
                      </a:rPr>
                      <m:t>𝑔𝑎𝑚𝑚𝑎</m:t>
                    </m:r>
                    <m:r>
                      <a:rPr lang="es-PE" i="1">
                        <a:latin typeface="Cambria Math" panose="02040503050406030204" pitchFamily="18" charset="0"/>
                        <a:ea typeface="Calibri" panose="020F0502020204030204" pitchFamily="34" charset="0"/>
                        <a:cs typeface="Times New Roman" panose="02020603050405020304" pitchFamily="18" charset="0"/>
                      </a:rPr>
                      <m:t>=0.1972</m:t>
                    </m:r>
                  </m:oMath>
                </a14:m>
                <a:r>
                  <a:rPr lang="es-PE" dirty="0">
                    <a:latin typeface="Times New Roman" panose="02020603050405020304" pitchFamily="18" charset="0"/>
                    <a:ea typeface="Calibri" panose="020F0502020204030204" pitchFamily="34" charset="0"/>
                  </a:rPr>
                  <a:t> y </a:t>
                </a:r>
                <a14:m>
                  <m:oMath xmlns:m="http://schemas.openxmlformats.org/officeDocument/2006/math">
                    <m:r>
                      <a:rPr lang="es-PE" i="1">
                        <a:latin typeface="Cambria Math" panose="02040503050406030204" pitchFamily="18" charset="0"/>
                        <a:ea typeface="Calibri" panose="020F0502020204030204" pitchFamily="34" charset="0"/>
                        <a:cs typeface="Times New Roman" panose="02020603050405020304" pitchFamily="18" charset="0"/>
                      </a:rPr>
                      <m:t>𝑚𝑖𝑢</m:t>
                    </m:r>
                    <m:r>
                      <a:rPr lang="es-PE" i="1">
                        <a:latin typeface="Cambria Math" panose="02040503050406030204" pitchFamily="18" charset="0"/>
                        <a:ea typeface="Calibri" panose="020F0502020204030204" pitchFamily="34" charset="0"/>
                        <a:cs typeface="Times New Roman" panose="02020603050405020304" pitchFamily="18" charset="0"/>
                      </a:rPr>
                      <m:t>=</m:t>
                    </m:r>
                    <m:sSup>
                      <m:sSupPr>
                        <m:ctrlPr>
                          <a:rPr lang="es-EC" i="1">
                            <a:latin typeface="Cambria Math" panose="02040503050406030204" pitchFamily="18" charset="0"/>
                          </a:rPr>
                        </m:ctrlPr>
                      </m:sSupPr>
                      <m:e>
                        <m:r>
                          <a:rPr lang="es-PE" i="1">
                            <a:latin typeface="Cambria Math" panose="02040503050406030204" pitchFamily="18" charset="0"/>
                            <a:ea typeface="Calibri" panose="020F0502020204030204" pitchFamily="34" charset="0"/>
                            <a:cs typeface="Times New Roman" panose="02020603050405020304" pitchFamily="18" charset="0"/>
                          </a:rPr>
                          <m:t>3.65 </m:t>
                        </m:r>
                        <m:r>
                          <m:rPr>
                            <m:sty m:val="p"/>
                          </m:rPr>
                          <a:rPr lang="es-PE">
                            <a:latin typeface="Cambria Math" panose="02040503050406030204" pitchFamily="18" charset="0"/>
                            <a:ea typeface="Calibri" panose="020F0502020204030204" pitchFamily="34" charset="0"/>
                            <a:cs typeface="Times New Roman" panose="02020603050405020304" pitchFamily="18" charset="0"/>
                          </a:rPr>
                          <m:t>x</m:t>
                        </m:r>
                        <m:r>
                          <a:rPr lang="es-PE" i="1">
                            <a:latin typeface="Cambria Math" panose="02040503050406030204" pitchFamily="18" charset="0"/>
                            <a:ea typeface="Calibri" panose="020F0502020204030204" pitchFamily="34" charset="0"/>
                            <a:cs typeface="Times New Roman" panose="02020603050405020304" pitchFamily="18" charset="0"/>
                          </a:rPr>
                          <m:t> 10</m:t>
                        </m:r>
                      </m:e>
                      <m:sup>
                        <m:r>
                          <a:rPr lang="es-PE" i="1">
                            <a:latin typeface="Cambria Math" panose="02040503050406030204" pitchFamily="18" charset="0"/>
                            <a:ea typeface="Calibri" panose="020F0502020204030204" pitchFamily="34" charset="0"/>
                            <a:cs typeface="Times New Roman" panose="02020603050405020304" pitchFamily="18" charset="0"/>
                          </a:rPr>
                          <m:t>−5</m:t>
                        </m:r>
                      </m:sup>
                    </m:sSup>
                    <m:sSup>
                      <m:sSupPr>
                        <m:ctrlPr>
                          <a:rPr lang="es-EC" i="1">
                            <a:latin typeface="Cambria Math" panose="02040503050406030204" pitchFamily="18" charset="0"/>
                            <a:ea typeface="Times New Roman" panose="02020603050405020304" pitchFamily="18" charset="0"/>
                          </a:rPr>
                        </m:ctrlPr>
                      </m:sSupPr>
                      <m:e>
                        <m:r>
                          <a:rPr lang="es-PE" i="1">
                            <a:latin typeface="Cambria Math" panose="02040503050406030204" pitchFamily="18" charset="0"/>
                            <a:ea typeface="Times New Roman" panose="02020603050405020304" pitchFamily="18" charset="0"/>
                            <a:cs typeface="Times New Roman" panose="02020603050405020304" pitchFamily="18" charset="0"/>
                          </a:rPr>
                          <m:t>𝑑</m:t>
                        </m:r>
                        <m:r>
                          <a:rPr lang="es-PE" i="1">
                            <a:latin typeface="Cambria Math" panose="02040503050406030204" pitchFamily="18" charset="0"/>
                            <a:ea typeface="Times New Roman" panose="02020603050405020304" pitchFamily="18" charset="0"/>
                            <a:cs typeface="Times New Roman" panose="02020603050405020304" pitchFamily="18" charset="0"/>
                          </a:rPr>
                          <m:t>ì</m:t>
                        </m:r>
                        <m:r>
                          <a:rPr lang="es-PE" i="1">
                            <a:latin typeface="Cambria Math" panose="02040503050406030204" pitchFamily="18" charset="0"/>
                            <a:ea typeface="Times New Roman" panose="02020603050405020304" pitchFamily="18" charset="0"/>
                            <a:cs typeface="Times New Roman" panose="02020603050405020304" pitchFamily="18" charset="0"/>
                          </a:rPr>
                          <m:t>𝑎𝑠</m:t>
                        </m:r>
                      </m:e>
                      <m:sup>
                        <m:r>
                          <a:rPr lang="es-PE" i="1">
                            <a:latin typeface="Cambria Math" panose="02040503050406030204" pitchFamily="18" charset="0"/>
                            <a:ea typeface="Times New Roman" panose="02020603050405020304" pitchFamily="18" charset="0"/>
                            <a:cs typeface="Times New Roman" panose="02020603050405020304" pitchFamily="18" charset="0"/>
                          </a:rPr>
                          <m:t>−1</m:t>
                        </m:r>
                      </m:sup>
                    </m:sSup>
                  </m:oMath>
                </a14:m>
                <a:r>
                  <a:rPr lang="es-PE" dirty="0">
                    <a:latin typeface="Times New Roman" panose="02020603050405020304" pitchFamily="18" charset="0"/>
                    <a:ea typeface="Times New Roman" panose="02020603050405020304" pitchFamily="18" charset="0"/>
                  </a:rPr>
                  <a:t>. </a:t>
                </a:r>
                <a:r>
                  <a:rPr lang="es-PE" dirty="0">
                    <a:latin typeface="Times New Roman" panose="02020603050405020304" pitchFamily="18" charset="0"/>
                    <a:ea typeface="Calibri" panose="020F0502020204030204" pitchFamily="34" charset="0"/>
                  </a:rPr>
                  <a:t>Para obtener el valor de </a:t>
                </a:r>
                <a14:m>
                  <m:oMath xmlns:m="http://schemas.openxmlformats.org/officeDocument/2006/math">
                    <m:r>
                      <a:rPr lang="es-PE" i="1">
                        <a:latin typeface="Cambria Math" panose="02040503050406030204" pitchFamily="18" charset="0"/>
                        <a:ea typeface="Calibri" panose="020F0502020204030204" pitchFamily="34" charset="0"/>
                        <a:cs typeface="Times New Roman" panose="02020603050405020304" pitchFamily="18" charset="0"/>
                      </a:rPr>
                      <m:t>𝜇</m:t>
                    </m:r>
                  </m:oMath>
                </a14:m>
                <a:r>
                  <a:rPr lang="es-PE" dirty="0">
                    <a:latin typeface="Times New Roman" panose="02020603050405020304" pitchFamily="18" charset="0"/>
                    <a:ea typeface="Calibri" panose="020F0502020204030204" pitchFamily="34" charset="0"/>
                  </a:rPr>
                  <a:t>, calculamos el inverso de la esperanza media, según [44] la esperanza media de vida para México es de 75.5 años, para el modelo consideremos 75 años, por lo tanto:</a:t>
                </a:r>
                <a:endParaRPr lang="es-EC" dirty="0"/>
              </a:p>
            </p:txBody>
          </p:sp>
        </mc:Choice>
        <mc:Fallback xmlns="">
          <p:sp>
            <p:nvSpPr>
              <p:cNvPr id="11" name="CuadroTexto 10">
                <a:extLst>
                  <a:ext uri="{FF2B5EF4-FFF2-40B4-BE49-F238E27FC236}">
                    <a16:creationId xmlns:a16="http://schemas.microsoft.com/office/drawing/2014/main" id="{05D452E7-D854-4C34-8BB4-276DF2F82644}"/>
                  </a:ext>
                </a:extLst>
              </p:cNvPr>
              <p:cNvSpPr txBox="1">
                <a:spLocks noRot="1" noChangeAspect="1" noMove="1" noResize="1" noEditPoints="1" noAdjustHandles="1" noChangeArrowheads="1" noChangeShapeType="1" noTextEdit="1"/>
              </p:cNvSpPr>
              <p:nvPr/>
            </p:nvSpPr>
            <p:spPr>
              <a:xfrm>
                <a:off x="620889" y="830673"/>
                <a:ext cx="11424355" cy="1203406"/>
              </a:xfrm>
              <a:prstGeom prst="rect">
                <a:avLst/>
              </a:prstGeom>
              <a:blipFill>
                <a:blip r:embed="rId5"/>
                <a:stretch>
                  <a:fillRect l="-480" t="-2525" b="-7071"/>
                </a:stretch>
              </a:blipFill>
            </p:spPr>
            <p:txBody>
              <a:bodyPr/>
              <a:lstStyle/>
              <a:p>
                <a:r>
                  <a:rPr lang="es-EC">
                    <a:noFill/>
                  </a:rPr>
                  <a:t> </a:t>
                </a:r>
              </a:p>
            </p:txBody>
          </p:sp>
        </mc:Fallback>
      </mc:AlternateContent>
    </p:spTree>
    <p:extLst>
      <p:ext uri="{BB962C8B-B14F-4D97-AF65-F5344CB8AC3E}">
        <p14:creationId xmlns:p14="http://schemas.microsoft.com/office/powerpoint/2010/main" val="194900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BA2D1-4607-4D4E-AB31-6B962DE6482A}"/>
              </a:ext>
            </a:extLst>
          </p:cNvPr>
          <p:cNvSpPr>
            <a:spLocks noGrp="1"/>
          </p:cNvSpPr>
          <p:nvPr>
            <p:ph type="title"/>
          </p:nvPr>
        </p:nvSpPr>
        <p:spPr>
          <a:xfrm>
            <a:off x="571501" y="3128211"/>
            <a:ext cx="11163299" cy="830179"/>
          </a:xfrm>
        </p:spPr>
        <p:txBody>
          <a:bodyPr>
            <a:noAutofit/>
          </a:bodyPr>
          <a:lstStyle/>
          <a:p>
            <a:pPr algn="ctr"/>
            <a:r>
              <a:rPr lang="es-ES" sz="5400" dirty="0">
                <a:solidFill>
                  <a:schemeClr val="tx1"/>
                </a:solidFill>
                <a:latin typeface="Lucida Fax" panose="02060602050505020204" pitchFamily="18" charset="0"/>
              </a:rPr>
              <a:t>Introducción</a:t>
            </a:r>
            <a:endParaRPr lang="es-EC" sz="5400" dirty="0">
              <a:solidFill>
                <a:schemeClr val="tx1"/>
              </a:solidFill>
              <a:latin typeface="Lucida Fax" panose="02060602050505020204" pitchFamily="18" charset="0"/>
            </a:endParaRPr>
          </a:p>
        </p:txBody>
      </p:sp>
      <p:sp>
        <p:nvSpPr>
          <p:cNvPr id="3" name="Marcador de número de diapositiva 2">
            <a:extLst>
              <a:ext uri="{FF2B5EF4-FFF2-40B4-BE49-F238E27FC236}">
                <a16:creationId xmlns:a16="http://schemas.microsoft.com/office/drawing/2014/main" id="{B39F7B6C-4E73-4D16-AC07-9309D8935864}"/>
              </a:ext>
            </a:extLst>
          </p:cNvPr>
          <p:cNvSpPr>
            <a:spLocks noGrp="1"/>
          </p:cNvSpPr>
          <p:nvPr>
            <p:ph type="sldNum" sz="quarter" idx="12"/>
          </p:nvPr>
        </p:nvSpPr>
        <p:spPr/>
        <p:txBody>
          <a:bodyPr/>
          <a:lstStyle/>
          <a:p>
            <a:fld id="{B072B434-88E2-4898-9587-F071503C6A79}" type="slidenum">
              <a:rPr lang="es-EC" smtClean="0"/>
              <a:t>4</a:t>
            </a:fld>
            <a:endParaRPr lang="es-EC"/>
          </a:p>
        </p:txBody>
      </p:sp>
    </p:spTree>
    <p:extLst>
      <p:ext uri="{BB962C8B-B14F-4D97-AF65-F5344CB8AC3E}">
        <p14:creationId xmlns:p14="http://schemas.microsoft.com/office/powerpoint/2010/main" val="287960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1074821" y="157335"/>
                <a:ext cx="11117179" cy="6548459"/>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8.</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Modelo SIR con Dinámica Vital y Vacunación </a:t>
                </a:r>
                <a:endParaRPr lang="es-EC" sz="2000" dirty="0">
                  <a:latin typeface="Lucida Fax" panose="02060602050505020204" pitchFamily="18" charset="0"/>
                  <a:cs typeface="Arial" panose="020B0604020202020204" pitchFamily="34" charset="0"/>
                </a:endParaRPr>
              </a:p>
              <a:p>
                <a:pPr lvl="1">
                  <a:spcBef>
                    <a:spcPct val="0"/>
                  </a:spcBef>
                </a:pPr>
                <a:r>
                  <a:rPr lang="es-EC" sz="2000" dirty="0">
                    <a:latin typeface="Lucida Fax" panose="02060602050505020204" pitchFamily="18" charset="0"/>
                    <a:cs typeface="Arial" panose="020B0604020202020204" pitchFamily="34" charset="0"/>
                  </a:rPr>
                  <a:t>Generalidades.</a:t>
                </a:r>
              </a:p>
              <a:p>
                <a:pPr lvl="1">
                  <a:spcBef>
                    <a:spcPct val="0"/>
                  </a:spcBef>
                </a:pPr>
                <a:r>
                  <a:rPr lang="es-EC" sz="1600" dirty="0">
                    <a:latin typeface="Lucida Fax" panose="02060602050505020204" pitchFamily="18" charset="0"/>
                    <a:cs typeface="Arial" panose="020B0604020202020204" pitchFamily="34" charset="0"/>
                  </a:rPr>
                  <a:t>Las Ecuaciones diferenciales:</a:t>
                </a: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𝑆</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𝛽</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𝑆</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i="1">
                          <a:latin typeface="Cambria Math" panose="02040503050406030204" pitchFamily="18" charset="0"/>
                        </a:rPr>
                        <m:t>+</m:t>
                      </m:r>
                      <m:r>
                        <a:rPr lang="es-ES" i="1">
                          <a:latin typeface="Cambria Math" panose="02040503050406030204" pitchFamily="18" charset="0"/>
                        </a:rPr>
                        <m:t>𝐵</m:t>
                      </m:r>
                      <m:r>
                        <a:rPr lang="es-ES" i="1">
                          <a:latin typeface="Cambria Math" panose="02040503050406030204" pitchFamily="18" charset="0"/>
                        </a:rPr>
                        <m:t>−</m:t>
                      </m:r>
                      <m:r>
                        <a:rPr lang="es-ES" i="1">
                          <a:latin typeface="Cambria Math" panose="02040503050406030204" pitchFamily="18" charset="0"/>
                        </a:rPr>
                        <m:t>𝜇</m:t>
                      </m:r>
                      <m:r>
                        <a:rPr lang="es-ES" i="1">
                          <a:latin typeface="Cambria Math" panose="02040503050406030204" pitchFamily="18" charset="0"/>
                        </a:rPr>
                        <m:t>𝑆</m:t>
                      </m:r>
                      <m:r>
                        <a:rPr lang="es-ES" i="1">
                          <a:latin typeface="Cambria Math" panose="02040503050406030204" pitchFamily="18" charset="0"/>
                        </a:rPr>
                        <m:t>−</m:t>
                      </m:r>
                      <m:sSub>
                        <m:sSubPr>
                          <m:ctrlPr>
                            <a:rPr lang="es-EC" i="1">
                              <a:latin typeface="Cambria Math" panose="02040503050406030204" pitchFamily="18" charset="0"/>
                            </a:rPr>
                          </m:ctrlPr>
                        </m:sSubPr>
                        <m:e>
                          <m:r>
                            <a:rPr lang="es-PE" i="1">
                              <a:latin typeface="Cambria Math" panose="02040503050406030204" pitchFamily="18" charset="0"/>
                            </a:rPr>
                            <m:t>𝜑</m:t>
                          </m:r>
                        </m:e>
                        <m:sub>
                          <m:r>
                            <a:rPr lang="es-PE" i="1">
                              <a:latin typeface="Cambria Math" panose="02040503050406030204" pitchFamily="18" charset="0"/>
                            </a:rPr>
                            <m:t>1</m:t>
                          </m:r>
                        </m:sub>
                      </m:sSub>
                      <m:r>
                        <a:rPr lang="es-PE" i="1">
                          <a:latin typeface="Cambria Math" panose="02040503050406030204" pitchFamily="18" charset="0"/>
                        </a:rPr>
                        <m:t>𝐵</m:t>
                      </m:r>
                      <m:r>
                        <a:rPr lang="es-PE" i="1">
                          <a:latin typeface="Cambria Math" panose="02040503050406030204" pitchFamily="18" charset="0"/>
                        </a:rPr>
                        <m:t>−</m:t>
                      </m:r>
                      <m:sSub>
                        <m:sSubPr>
                          <m:ctrlPr>
                            <a:rPr lang="es-EC" i="1">
                              <a:latin typeface="Cambria Math" panose="02040503050406030204" pitchFamily="18" charset="0"/>
                            </a:rPr>
                          </m:ctrlPr>
                        </m:sSubPr>
                        <m:e>
                          <m:r>
                            <a:rPr lang="es-PE" i="1">
                              <a:latin typeface="Cambria Math" panose="02040503050406030204" pitchFamily="18" charset="0"/>
                            </a:rPr>
                            <m:t>𝜑</m:t>
                          </m:r>
                        </m:e>
                        <m:sub>
                          <m:r>
                            <a:rPr lang="es-PE" i="1">
                              <a:latin typeface="Cambria Math" panose="02040503050406030204" pitchFamily="18" charset="0"/>
                            </a:rPr>
                            <m:t>2</m:t>
                          </m:r>
                        </m:sub>
                      </m:sSub>
                      <m:r>
                        <m:rPr>
                          <m:sty m:val="p"/>
                        </m:rPr>
                        <a:rPr lang="es-PE">
                          <a:latin typeface="Cambria Math" panose="02040503050406030204" pitchFamily="18" charset="0"/>
                        </a:rPr>
                        <m:t>S</m:t>
                      </m:r>
                      <m:r>
                        <a:rPr lang="es-ES" i="1">
                          <a:latin typeface="Cambria Math" panose="02040503050406030204" pitchFamily="18" charset="0"/>
                        </a:rPr>
                        <m:t>          </m:t>
                      </m:r>
                      <m:r>
                        <a:rPr lang="es-ES" sz="1600" i="1">
                          <a:latin typeface="Cambria Math" panose="02040503050406030204" pitchFamily="18" charset="0"/>
                          <a:ea typeface="Cambria Math" panose="02040503050406030204" pitchFamily="18" charset="0"/>
                          <a:cs typeface="Arial" panose="020B0604020202020204" pitchFamily="34" charset="0"/>
                        </a:rPr>
                        <m:t>(68)</m:t>
                      </m:r>
                    </m:oMath>
                  </m:oMathPara>
                </a14:m>
                <a:endParaRPr lang="es-EC" sz="16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𝐼</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𝛽</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𝑆</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𝛾</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i="1">
                          <a:latin typeface="Cambria Math" panose="02040503050406030204" pitchFamily="18" charset="0"/>
                        </a:rPr>
                        <m:t>−</m:t>
                      </m:r>
                      <m:r>
                        <a:rPr lang="es-ES" i="1">
                          <a:latin typeface="Cambria Math" panose="02040503050406030204" pitchFamily="18" charset="0"/>
                        </a:rPr>
                        <m:t>𝜇</m:t>
                      </m:r>
                      <m:r>
                        <a:rPr lang="es-ES" i="1">
                          <a:latin typeface="Cambria Math" panose="02040503050406030204" pitchFamily="18" charset="0"/>
                        </a:rPr>
                        <m:t>.</m:t>
                      </m:r>
                      <m:r>
                        <a:rPr lang="es-ES" i="1">
                          <a:latin typeface="Cambria Math" panose="02040503050406030204" pitchFamily="18" charset="0"/>
                        </a:rPr>
                        <m:t>𝐼</m:t>
                      </m:r>
                      <m:r>
                        <a:rPr lang="es-ES" i="1">
                          <a:latin typeface="Cambria Math" panose="02040503050406030204" pitchFamily="18" charset="0"/>
                        </a:rPr>
                        <m:t>                                </m:t>
                      </m:r>
                      <m:r>
                        <a:rPr lang="es-ES" sz="1600" i="1">
                          <a:latin typeface="Cambria Math" panose="02040503050406030204" pitchFamily="18" charset="0"/>
                          <a:ea typeface="Cambria Math" panose="02040503050406030204" pitchFamily="18" charset="0"/>
                          <a:cs typeface="Arial" panose="020B0604020202020204" pitchFamily="34" charset="0"/>
                        </a:rPr>
                        <m:t>(69)</m:t>
                      </m:r>
                    </m:oMath>
                  </m:oMathPara>
                </a14:m>
                <a:endParaRPr lang="es-EC" sz="16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cs typeface="Arial" panose="020B0604020202020204" pitchFamily="34" charset="0"/>
                            </a:rPr>
                          </m:ctrlPr>
                        </m:sSupPr>
                        <m:e>
                          <m:r>
                            <a:rPr lang="es-ES" sz="1600" i="1">
                              <a:latin typeface="Cambria Math" panose="02040503050406030204" pitchFamily="18" charset="0"/>
                              <a:cs typeface="Arial" panose="020B0604020202020204" pitchFamily="34" charset="0"/>
                            </a:rPr>
                            <m:t>𝑅</m:t>
                          </m:r>
                        </m:e>
                        <m:sup>
                          <m:r>
                            <a:rPr lang="es-ES" sz="1600" i="1">
                              <a:latin typeface="Cambria Math" panose="02040503050406030204" pitchFamily="18" charset="0"/>
                              <a:cs typeface="Arial" panose="020B0604020202020204" pitchFamily="34" charset="0"/>
                            </a:rPr>
                            <m:t>′</m:t>
                          </m:r>
                        </m:sup>
                      </m:sSup>
                      <m:d>
                        <m:dPr>
                          <m:ctrlPr>
                            <a:rPr lang="es-ES" sz="1600" i="1">
                              <a:latin typeface="Cambria Math" panose="02040503050406030204" pitchFamily="18" charset="0"/>
                              <a:cs typeface="Arial" panose="020B0604020202020204" pitchFamily="34" charset="0"/>
                            </a:rPr>
                          </m:ctrlPr>
                        </m:dPr>
                        <m:e>
                          <m:r>
                            <a:rPr lang="es-ES" sz="1600" i="1">
                              <a:latin typeface="Cambria Math" panose="02040503050406030204" pitchFamily="18" charset="0"/>
                              <a:cs typeface="Arial" panose="020B0604020202020204" pitchFamily="34" charset="0"/>
                            </a:rPr>
                            <m:t>𝑡</m:t>
                          </m:r>
                        </m:e>
                      </m:d>
                      <m:r>
                        <a:rPr lang="es-ES" sz="1600" i="1">
                          <a:latin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𝛾</m:t>
                      </m:r>
                      <m:r>
                        <a:rPr lang="es-ES" sz="1600" i="1">
                          <a:latin typeface="Cambria Math" panose="02040503050406030204" pitchFamily="18" charset="0"/>
                          <a:ea typeface="Cambria Math" panose="02040503050406030204" pitchFamily="18" charset="0"/>
                          <a:cs typeface="Arial" panose="020B0604020202020204" pitchFamily="34" charset="0"/>
                        </a:rPr>
                        <m:t>.</m:t>
                      </m:r>
                      <m:r>
                        <a:rPr lang="es-ES" sz="1600" i="1">
                          <a:latin typeface="Cambria Math" panose="02040503050406030204" pitchFamily="18" charset="0"/>
                          <a:ea typeface="Cambria Math" panose="02040503050406030204" pitchFamily="18" charset="0"/>
                          <a:cs typeface="Arial" panose="020B0604020202020204" pitchFamily="34" charset="0"/>
                        </a:rPr>
                        <m:t>𝐼</m:t>
                      </m:r>
                      <m:d>
                        <m:dPr>
                          <m:ctrlPr>
                            <a:rPr lang="es-ES" sz="1600" i="1">
                              <a:latin typeface="Cambria Math" panose="02040503050406030204" pitchFamily="18" charset="0"/>
                              <a:ea typeface="Cambria Math" panose="02040503050406030204" pitchFamily="18" charset="0"/>
                              <a:cs typeface="Arial" panose="020B0604020202020204" pitchFamily="34" charset="0"/>
                            </a:rPr>
                          </m:ctrlPr>
                        </m:dPr>
                        <m:e>
                          <m:r>
                            <a:rPr lang="es-ES" sz="1600" i="1">
                              <a:latin typeface="Cambria Math" panose="02040503050406030204" pitchFamily="18" charset="0"/>
                              <a:ea typeface="Cambria Math" panose="02040503050406030204" pitchFamily="18" charset="0"/>
                              <a:cs typeface="Arial" panose="020B0604020202020204" pitchFamily="34" charset="0"/>
                            </a:rPr>
                            <m:t>𝑡</m:t>
                          </m:r>
                        </m:e>
                      </m:d>
                      <m:r>
                        <a:rPr lang="es-ES" i="1">
                          <a:latin typeface="Cambria Math" panose="02040503050406030204" pitchFamily="18" charset="0"/>
                        </a:rPr>
                        <m:t>−</m:t>
                      </m:r>
                      <m:r>
                        <a:rPr lang="es-ES" i="1">
                          <a:latin typeface="Cambria Math" panose="02040503050406030204" pitchFamily="18" charset="0"/>
                        </a:rPr>
                        <m:t>𝜇</m:t>
                      </m:r>
                      <m:r>
                        <a:rPr lang="es-ES" i="1">
                          <a:latin typeface="Cambria Math" panose="02040503050406030204" pitchFamily="18" charset="0"/>
                        </a:rPr>
                        <m:t>.</m:t>
                      </m:r>
                      <m:r>
                        <a:rPr lang="es-ES" i="1">
                          <a:latin typeface="Cambria Math" panose="02040503050406030204" pitchFamily="18" charset="0"/>
                        </a:rPr>
                        <m:t>𝑅</m:t>
                      </m:r>
                      <m:r>
                        <a:rPr lang="es-ES" i="1">
                          <a:latin typeface="Cambria Math" panose="02040503050406030204" pitchFamily="18" charset="0"/>
                        </a:rPr>
                        <m:t>+</m:t>
                      </m:r>
                      <m:sSub>
                        <m:sSubPr>
                          <m:ctrlPr>
                            <a:rPr lang="es-EC" i="1">
                              <a:latin typeface="Cambria Math" panose="02040503050406030204" pitchFamily="18" charset="0"/>
                            </a:rPr>
                          </m:ctrlPr>
                        </m:sSubPr>
                        <m:e>
                          <m:r>
                            <a:rPr lang="es-PE" i="1">
                              <a:latin typeface="Cambria Math" panose="02040503050406030204" pitchFamily="18" charset="0"/>
                            </a:rPr>
                            <m:t>𝜑</m:t>
                          </m:r>
                        </m:e>
                        <m:sub>
                          <m:r>
                            <a:rPr lang="es-PE" i="1">
                              <a:latin typeface="Cambria Math" panose="02040503050406030204" pitchFamily="18" charset="0"/>
                            </a:rPr>
                            <m:t>1</m:t>
                          </m:r>
                        </m:sub>
                      </m:sSub>
                      <m:r>
                        <a:rPr lang="es-PE" i="1">
                          <a:latin typeface="Cambria Math" panose="02040503050406030204" pitchFamily="18" charset="0"/>
                        </a:rPr>
                        <m:t>𝐵</m:t>
                      </m:r>
                      <m:r>
                        <a:rPr lang="es-PE" i="1">
                          <a:latin typeface="Cambria Math" panose="02040503050406030204" pitchFamily="18" charset="0"/>
                        </a:rPr>
                        <m:t>+</m:t>
                      </m:r>
                      <m:sSub>
                        <m:sSubPr>
                          <m:ctrlPr>
                            <a:rPr lang="es-EC" i="1">
                              <a:latin typeface="Cambria Math" panose="02040503050406030204" pitchFamily="18" charset="0"/>
                            </a:rPr>
                          </m:ctrlPr>
                        </m:sSubPr>
                        <m:e>
                          <m:r>
                            <a:rPr lang="es-PE" i="1">
                              <a:latin typeface="Cambria Math" panose="02040503050406030204" pitchFamily="18" charset="0"/>
                            </a:rPr>
                            <m:t>𝜑</m:t>
                          </m:r>
                        </m:e>
                        <m:sub>
                          <m:r>
                            <a:rPr lang="es-PE" i="1">
                              <a:latin typeface="Cambria Math" panose="02040503050406030204" pitchFamily="18" charset="0"/>
                            </a:rPr>
                            <m:t>2</m:t>
                          </m:r>
                        </m:sub>
                      </m:sSub>
                      <m:r>
                        <m:rPr>
                          <m:sty m:val="p"/>
                        </m:rPr>
                        <a:rPr lang="es-PE">
                          <a:latin typeface="Cambria Math" panose="02040503050406030204" pitchFamily="18" charset="0"/>
                        </a:rPr>
                        <m:t>S</m:t>
                      </m:r>
                      <m:r>
                        <a:rPr lang="es-ES" i="1">
                          <a:latin typeface="Cambria Math" panose="02040503050406030204" pitchFamily="18" charset="0"/>
                        </a:rPr>
                        <m:t>                              </m:t>
                      </m:r>
                      <m:r>
                        <a:rPr lang="es-ES" sz="1600" i="1">
                          <a:latin typeface="Cambria Math" panose="02040503050406030204" pitchFamily="18" charset="0"/>
                          <a:ea typeface="Cambria Math" panose="02040503050406030204" pitchFamily="18" charset="0"/>
                          <a:cs typeface="Arial" panose="020B0604020202020204" pitchFamily="34" charset="0"/>
                        </a:rPr>
                        <m:t>(70)</m:t>
                      </m:r>
                    </m:oMath>
                  </m:oMathPara>
                </a14:m>
                <a:endParaRPr lang="es-EC" sz="16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sSub>
                        <m:sSubPr>
                          <m:ctrlPr>
                            <a:rPr lang="es-EC" sz="1600" i="1" smtClean="0">
                              <a:solidFill>
                                <a:schemeClr val="tx1"/>
                              </a:solidFill>
                              <a:latin typeface="Cambria Math" panose="02040503050406030204" pitchFamily="18" charset="0"/>
                            </a:rPr>
                          </m:ctrlPr>
                        </m:sSubPr>
                        <m:e>
                          <m:r>
                            <a:rPr lang="es-PE" sz="1600" i="1">
                              <a:solidFill>
                                <a:schemeClr val="tx1"/>
                              </a:solidFill>
                              <a:latin typeface="Cambria Math" panose="02040503050406030204" pitchFamily="18" charset="0"/>
                            </a:rPr>
                            <m:t>𝑅</m:t>
                          </m:r>
                        </m:e>
                        <m:sub>
                          <m:r>
                            <a:rPr lang="es-PE" sz="1600" i="1">
                              <a:solidFill>
                                <a:schemeClr val="tx1"/>
                              </a:solidFill>
                              <a:latin typeface="Cambria Math" panose="02040503050406030204" pitchFamily="18" charset="0"/>
                            </a:rPr>
                            <m:t>0</m:t>
                          </m:r>
                        </m:sub>
                      </m:sSub>
                      <m:r>
                        <a:rPr lang="es-PE" sz="1600" i="1">
                          <a:solidFill>
                            <a:schemeClr val="tx1"/>
                          </a:solidFill>
                          <a:latin typeface="Cambria Math" panose="02040503050406030204" pitchFamily="18" charset="0"/>
                        </a:rPr>
                        <m:t>=</m:t>
                      </m:r>
                      <m:f>
                        <m:fPr>
                          <m:ctrlPr>
                            <a:rPr lang="es-EC" sz="1600" i="1">
                              <a:solidFill>
                                <a:schemeClr val="tx1"/>
                              </a:solidFill>
                              <a:latin typeface="Cambria Math" panose="02040503050406030204" pitchFamily="18" charset="0"/>
                            </a:rPr>
                          </m:ctrlPr>
                        </m:fPr>
                        <m:num>
                          <m:r>
                            <a:rPr lang="es-PE" sz="1600" i="1">
                              <a:solidFill>
                                <a:schemeClr val="tx1"/>
                              </a:solidFill>
                              <a:latin typeface="Cambria Math" panose="02040503050406030204" pitchFamily="18" charset="0"/>
                            </a:rPr>
                            <m:t>𝛽</m:t>
                          </m:r>
                          <m:r>
                            <a:rPr lang="es-PE" sz="1600" i="1">
                              <a:solidFill>
                                <a:schemeClr val="tx1"/>
                              </a:solidFill>
                              <a:latin typeface="Cambria Math" panose="02040503050406030204" pitchFamily="18" charset="0"/>
                            </a:rPr>
                            <m:t>.</m:t>
                          </m:r>
                          <m:sSub>
                            <m:sSubPr>
                              <m:ctrlPr>
                                <a:rPr lang="es-EC" sz="1600" i="1">
                                  <a:solidFill>
                                    <a:schemeClr val="tx1"/>
                                  </a:solidFill>
                                  <a:latin typeface="Cambria Math" panose="02040503050406030204" pitchFamily="18" charset="0"/>
                                </a:rPr>
                              </m:ctrlPr>
                            </m:sSubPr>
                            <m:e>
                              <m:r>
                                <a:rPr lang="es-PE" sz="1600" i="1">
                                  <a:solidFill>
                                    <a:schemeClr val="tx1"/>
                                  </a:solidFill>
                                  <a:latin typeface="Cambria Math" panose="02040503050406030204" pitchFamily="18" charset="0"/>
                                </a:rPr>
                                <m:t>𝑆</m:t>
                              </m:r>
                            </m:e>
                            <m:sub>
                              <m:r>
                                <a:rPr lang="es-PE" sz="1600" i="1">
                                  <a:solidFill>
                                    <a:schemeClr val="tx1"/>
                                  </a:solidFill>
                                  <a:latin typeface="Cambria Math" panose="02040503050406030204" pitchFamily="18" charset="0"/>
                                </a:rPr>
                                <m:t>0</m:t>
                              </m:r>
                            </m:sub>
                          </m:sSub>
                        </m:num>
                        <m:den>
                          <m:r>
                            <a:rPr lang="es-PE" sz="1600" i="1">
                              <a:solidFill>
                                <a:schemeClr val="tx1"/>
                              </a:solidFill>
                              <a:latin typeface="Cambria Math" panose="02040503050406030204" pitchFamily="18" charset="0"/>
                            </a:rPr>
                            <m:t>𝛾</m:t>
                          </m:r>
                          <m:r>
                            <a:rPr lang="es-PE" sz="1600" i="1">
                              <a:solidFill>
                                <a:schemeClr val="tx1"/>
                              </a:solidFill>
                              <a:latin typeface="Cambria Math" panose="02040503050406030204" pitchFamily="18" charset="0"/>
                            </a:rPr>
                            <m:t>+</m:t>
                          </m:r>
                          <m:r>
                            <a:rPr lang="es-PE" sz="1600" i="1">
                              <a:solidFill>
                                <a:schemeClr val="tx1"/>
                              </a:solidFill>
                              <a:latin typeface="Cambria Math" panose="02040503050406030204" pitchFamily="18" charset="0"/>
                            </a:rPr>
                            <m:t>𝜇</m:t>
                          </m:r>
                        </m:den>
                      </m:f>
                      <m:r>
                        <a:rPr lang="es-ES" sz="1600" i="1">
                          <a:solidFill>
                            <a:schemeClr val="tx1"/>
                          </a:solidFill>
                          <a:latin typeface="Cambria Math" panose="02040503050406030204" pitchFamily="18" charset="0"/>
                        </a:rPr>
                        <m:t>                                                        (65)</m:t>
                      </m:r>
                    </m:oMath>
                  </m:oMathPara>
                </a14:m>
                <a:endParaRPr lang="es-EC" sz="1600" dirty="0">
                  <a:solidFill>
                    <a:schemeClr val="tx1"/>
                  </a:solidFill>
                  <a:latin typeface="Lucida Fax" panose="02060602050505020204" pitchFamily="18" charset="0"/>
                  <a:cs typeface="Arial" panose="020B0604020202020204" pitchFamily="34" charset="0"/>
                </a:endParaRPr>
              </a:p>
              <a:p>
                <a:pPr>
                  <a:lnSpc>
                    <a:spcPct val="150000"/>
                  </a:lnSpc>
                </a:pPr>
                <a:r>
                  <a:rPr lang="es-ES" sz="16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𝑺</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i="1">
                        <a:latin typeface="Cambria Math" panose="02040503050406030204" pitchFamily="18" charset="0"/>
                        <a:ea typeface="Calibri" panose="020F0502020204030204" pitchFamily="34" charset="0"/>
                        <a:cs typeface="Times New Roman" panose="02020603050405020304" pitchFamily="18" charset="0"/>
                      </a:rPr>
                      <m:t> =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Susceptibles </a:t>
                </a:r>
                <a:endParaRPr lang="es-ES" sz="1400" b="1" i="1"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𝑰</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i="1">
                        <a:latin typeface="Cambria Math" panose="02040503050406030204" pitchFamily="18" charset="0"/>
                        <a:ea typeface="Calibri" panose="020F0502020204030204" pitchFamily="34" charset="0"/>
                        <a:cs typeface="Times New Roman" panose="02020603050405020304" pitchFamily="18" charset="0"/>
                      </a:rPr>
                      <m:t> =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Infectados </a:t>
                </a:r>
                <a:endParaRPr lang="es-ES" sz="1400" i="1"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1">
                        <a:latin typeface="Cambria Math" panose="02040503050406030204" pitchFamily="18" charset="0"/>
                        <a:ea typeface="Calibri" panose="020F0502020204030204" pitchFamily="34" charset="0"/>
                        <a:cs typeface="Times New Roman" panose="02020603050405020304" pitchFamily="18" charset="0"/>
                      </a:rPr>
                      <m:t>𝑹</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ES" sz="1400" i="1">
                            <a:latin typeface="Cambria Math" panose="02040503050406030204" pitchFamily="18" charset="0"/>
                            <a:ea typeface="Calibri" panose="020F0502020204030204" pitchFamily="34" charset="0"/>
                            <a:cs typeface="Times New Roman" panose="02020603050405020304" pitchFamily="18" charset="0"/>
                          </a:rPr>
                          <m:t>𝑡</m:t>
                        </m:r>
                      </m:e>
                    </m:d>
                    <m:r>
                      <a:rPr lang="es-ES" sz="1400" i="1">
                        <a:latin typeface="Cambria Math" panose="02040503050406030204" pitchFamily="18" charset="0"/>
                        <a:ea typeface="Calibri" panose="020F0502020204030204" pitchFamily="34" charset="0"/>
                        <a:cs typeface="Times New Roman" panose="02020603050405020304" pitchFamily="18" charset="0"/>
                      </a:rPr>
                      <m:t>=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 Individuos Removidos o Retirados</a:t>
                </a:r>
              </a:p>
              <a:p>
                <a:pPr>
                  <a:lnSpc>
                    <a:spcPct val="150000"/>
                  </a:lnSpc>
                </a:pPr>
                <a:r>
                  <a:rPr lang="es-ES" sz="1400" b="1" dirty="0">
                    <a:ea typeface="Calibri" panose="020F0502020204030204" pitchFamily="34" charset="0"/>
                    <a:cs typeface="Times New Roman" panose="02020603050405020304" pitchFamily="18" charset="0"/>
                  </a:rPr>
                  <a:t>	</a:t>
                </a:r>
                <a14:m>
                  <m:oMath xmlns:m="http://schemas.openxmlformats.org/officeDocument/2006/math">
                    <m:sSub>
                      <m:sSubPr>
                        <m:ctrlPr>
                          <a:rPr lang="es-ES" sz="1400" b="1" i="1">
                            <a:latin typeface="Cambria Math" panose="02040503050406030204" pitchFamily="18" charset="0"/>
                            <a:cs typeface="Times New Roman" panose="02020603050405020304" pitchFamily="18" charset="0"/>
                          </a:rPr>
                        </m:ctrlPr>
                      </m:sSubPr>
                      <m:e>
                        <m:r>
                          <a:rPr lang="es-ES" sz="1400" b="1" i="1">
                            <a:latin typeface="Cambria Math" panose="02040503050406030204" pitchFamily="18" charset="0"/>
                            <a:cs typeface="Times New Roman" panose="02020603050405020304" pitchFamily="18" charset="0"/>
                          </a:rPr>
                          <m:t>𝑹</m:t>
                        </m:r>
                      </m:e>
                      <m:sub>
                        <m:r>
                          <a:rPr lang="es-ES" sz="1400" b="1" i="1">
                            <a:latin typeface="Cambria Math" panose="02040503050406030204" pitchFamily="18" charset="0"/>
                            <a:cs typeface="Times New Roman" panose="02020603050405020304" pitchFamily="18" charset="0"/>
                          </a:rPr>
                          <m:t>𝟎</m:t>
                        </m:r>
                      </m:sub>
                    </m:sSub>
                    <m:r>
                      <a:rPr lang="es-ES" sz="1400" b="1" i="1">
                        <a:latin typeface="Cambria Math" panose="02040503050406030204" pitchFamily="18" charset="0"/>
                        <a:cs typeface="Times New Roman" panose="02020603050405020304" pitchFamily="18" charset="0"/>
                      </a:rPr>
                      <m:t>   </m:t>
                    </m:r>
                    <m:r>
                      <a:rPr lang="es-ES" sz="1400" i="1">
                        <a:latin typeface="Cambria Math" panose="02040503050406030204" pitchFamily="18" charset="0"/>
                        <a:ea typeface="Calibri" panose="020F0502020204030204" pitchFamily="34" charset="0"/>
                        <a:cs typeface="Times New Roman" panose="02020603050405020304" pitchFamily="18" charset="0"/>
                      </a:rPr>
                      <m:t>=</m:t>
                    </m:r>
                  </m:oMath>
                </a14:m>
                <a:r>
                  <a:rPr lang="es-ES" sz="1400" b="1" i="1" dirty="0">
                    <a:latin typeface="Lucida Fax" panose="02060602050505020204" pitchFamily="18" charset="0"/>
                    <a:ea typeface="Calibri" panose="020F0502020204030204" pitchFamily="34" charset="0"/>
                    <a:cs typeface="Times New Roman" panose="02020603050405020304" pitchFamily="18" charset="0"/>
                  </a:rPr>
                  <a:t>  </a:t>
                </a:r>
                <a:r>
                  <a:rPr lang="es-ES" sz="1400" dirty="0">
                    <a:latin typeface="Lucida Fax" panose="02060602050505020204" pitchFamily="18" charset="0"/>
                    <a:ea typeface="Calibri" panose="020F0502020204030204" pitchFamily="34" charset="0"/>
                    <a:cs typeface="Times New Roman" panose="02020603050405020304" pitchFamily="18" charset="0"/>
                  </a:rPr>
                  <a:t>Número reproductivo básico</a:t>
                </a:r>
              </a:p>
              <a:p>
                <a:pPr>
                  <a:lnSpc>
                    <a:spcPct val="150000"/>
                  </a:lnSpc>
                </a:pPr>
                <a:r>
                  <a:rPr lang="es-ES" sz="1400" b="1"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600">
                        <a:latin typeface="Cambria Math" panose="02040503050406030204" pitchFamily="18" charset="0"/>
                        <a:ea typeface="Calibri" panose="020F0502020204030204" pitchFamily="34" charset="0"/>
                        <a:cs typeface="Times New Roman" panose="02020603050405020304" pitchFamily="18" charset="0"/>
                      </a:rPr>
                      <m:t>𝜷</m:t>
                    </m:r>
                    <m:r>
                      <a:rPr lang="es-ES" sz="1600">
                        <a:latin typeface="Cambria Math" panose="02040503050406030204" pitchFamily="18" charset="0"/>
                        <a:ea typeface="Calibri" panose="020F0502020204030204" pitchFamily="34" charset="0"/>
                        <a:cs typeface="Times New Roman" panose="02020603050405020304" pitchFamily="18" charset="0"/>
                      </a:rPr>
                      <m:t>   =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Taza</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de</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infecci</m:t>
                    </m:r>
                    <m:r>
                      <a:rPr lang="es-ES" sz="1600">
                        <a:latin typeface="Cambria Math" panose="02040503050406030204" pitchFamily="18" charset="0"/>
                        <a:ea typeface="Calibri" panose="020F0502020204030204" pitchFamily="34" charset="0"/>
                        <a:cs typeface="Times New Roman" panose="02020603050405020304" pitchFamily="18" charset="0"/>
                      </a:rPr>
                      <m:t>ó</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n</m:t>
                    </m:r>
                  </m:oMath>
                </a14:m>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ES"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600">
                        <a:latin typeface="Cambria Math" panose="02040503050406030204" pitchFamily="18" charset="0"/>
                        <a:ea typeface="Calibri" panose="020F0502020204030204" pitchFamily="34" charset="0"/>
                        <a:cs typeface="Times New Roman" panose="02020603050405020304" pitchFamily="18" charset="0"/>
                      </a:rPr>
                      <m:t>𝜸</m:t>
                    </m:r>
                    <m:r>
                      <a:rPr lang="es-ES" sz="1600">
                        <a:latin typeface="Cambria Math" panose="02040503050406030204" pitchFamily="18" charset="0"/>
                        <a:ea typeface="Calibri" panose="020F0502020204030204" pitchFamily="34" charset="0"/>
                        <a:cs typeface="Times New Roman" panose="02020603050405020304" pitchFamily="18" charset="0"/>
                      </a:rPr>
                      <m:t>   =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Taza</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de</m:t>
                    </m:r>
                    <m:r>
                      <a:rPr lang="es-ES" sz="1600">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600">
                        <a:latin typeface="Cambria Math" panose="02040503050406030204" pitchFamily="18" charset="0"/>
                        <a:ea typeface="Calibri" panose="020F0502020204030204" pitchFamily="34" charset="0"/>
                        <a:cs typeface="Times New Roman" panose="02020603050405020304" pitchFamily="18" charset="0"/>
                      </a:rPr>
                      <m:t>retiro</m:t>
                    </m:r>
                  </m:oMath>
                </a14:m>
                <a:endParaRPr lang="es-EC" sz="1600" dirty="0">
                  <a:latin typeface="Lucida Fax" panose="02060602050505020204" pitchFamily="18" charset="0"/>
                  <a:ea typeface="Calibri" panose="020F0502020204030204" pitchFamily="34" charset="0"/>
                  <a:cs typeface="Times New Roman" panose="02020603050405020304" pitchFamily="18" charset="0"/>
                </a:endParaRPr>
              </a:p>
              <a:p>
                <a:pPr>
                  <a:lnSpc>
                    <a:spcPct val="150000"/>
                  </a:lnSpc>
                </a:pPr>
                <a:r>
                  <a:rPr lang="es-PE"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PE" sz="1400">
                        <a:latin typeface="Cambria Math" panose="02040503050406030204" pitchFamily="18" charset="0"/>
                        <a:ea typeface="Calibri" panose="020F0502020204030204" pitchFamily="34" charset="0"/>
                        <a:cs typeface="Times New Roman" panose="02020603050405020304" pitchFamily="18" charset="0"/>
                      </a:rPr>
                      <m:t>𝝁</m:t>
                    </m:r>
                    <m:r>
                      <a:rPr lang="es-ES" sz="1400">
                        <a:latin typeface="Cambria Math" panose="02040503050406030204" pitchFamily="18" charset="0"/>
                        <a:ea typeface="Calibri" panose="020F0502020204030204" pitchFamily="34" charset="0"/>
                        <a:cs typeface="Times New Roman" panose="02020603050405020304" pitchFamily="18" charset="0"/>
                      </a:rPr>
                      <m:t>    </m:t>
                    </m:r>
                    <m:r>
                      <a:rPr lang="es-PE" sz="1400">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latin typeface="Lucida Fax" panose="02060602050505020204" pitchFamily="18" charset="0"/>
                    <a:ea typeface="Calibri" panose="020F0502020204030204" pitchFamily="34" charset="0"/>
                    <a:cs typeface="Times New Roman" panose="02020603050405020304" pitchFamily="18" charset="0"/>
                  </a:rPr>
                  <a:t>  Tasa de Mortalidad (</a:t>
                </a:r>
                <a14:m>
                  <m:oMath xmlns:m="http://schemas.openxmlformats.org/officeDocument/2006/math">
                    <m:r>
                      <a:rPr lang="es-PE" sz="1400">
                        <a:latin typeface="Cambria Math" panose="02040503050406030204" pitchFamily="18" charset="0"/>
                        <a:ea typeface="Calibri" panose="020F0502020204030204" pitchFamily="34" charset="0"/>
                        <a:cs typeface="Times New Roman" panose="02020603050405020304" pitchFamily="18" charset="0"/>
                      </a:rPr>
                      <m:t>𝜇</m:t>
                    </m:r>
                    <m:r>
                      <a:rPr lang="es-ES" sz="1400">
                        <a:latin typeface="Cambria Math" panose="02040503050406030204" pitchFamily="18" charset="0"/>
                        <a:ea typeface="Calibri" panose="020F0502020204030204" pitchFamily="34" charset="0"/>
                        <a:cs typeface="Times New Roman" panose="02020603050405020304" pitchFamily="18" charset="0"/>
                      </a:rPr>
                      <m:t>=</m:t>
                    </m:r>
                    <m:f>
                      <m:fPr>
                        <m:ctrlPr>
                          <a:rPr lang="es-ES" sz="1400" i="1">
                            <a:latin typeface="Cambria Math" panose="02040503050406030204" pitchFamily="18" charset="0"/>
                            <a:ea typeface="Calibri" panose="020F0502020204030204" pitchFamily="34" charset="0"/>
                            <a:cs typeface="Times New Roman" panose="02020603050405020304" pitchFamily="18" charset="0"/>
                          </a:rPr>
                        </m:ctrlPr>
                      </m:fPr>
                      <m:num>
                        <m:r>
                          <a:rPr lang="es-ES" sz="1400">
                            <a:latin typeface="Cambria Math" panose="02040503050406030204" pitchFamily="18" charset="0"/>
                            <a:ea typeface="Calibri" panose="020F0502020204030204" pitchFamily="34" charset="0"/>
                            <a:cs typeface="Times New Roman" panose="02020603050405020304" pitchFamily="18" charset="0"/>
                          </a:rPr>
                          <m:t>1</m:t>
                        </m:r>
                      </m:num>
                      <m:den>
                        <m:r>
                          <a:rPr lang="es-ES" sz="1400">
                            <a:latin typeface="Cambria Math" panose="02040503050406030204" pitchFamily="18" charset="0"/>
                            <a:ea typeface="Calibri" panose="020F0502020204030204" pitchFamily="34" charset="0"/>
                            <a:cs typeface="Times New Roman" panose="02020603050405020304" pitchFamily="18" charset="0"/>
                          </a:rPr>
                          <m:t>𝐸𝑠𝑝𝑒𝑟𝑎𝑛𝑧𝑎</m:t>
                        </m:r>
                        <m:r>
                          <a:rPr lang="es-ES" sz="1400">
                            <a:latin typeface="Cambria Math" panose="02040503050406030204" pitchFamily="18" charset="0"/>
                            <a:ea typeface="Calibri" panose="020F0502020204030204" pitchFamily="34" charset="0"/>
                            <a:cs typeface="Times New Roman" panose="02020603050405020304" pitchFamily="18" charset="0"/>
                          </a:rPr>
                          <m:t> </m:t>
                        </m:r>
                        <m:r>
                          <a:rPr lang="es-ES" sz="1400">
                            <a:latin typeface="Cambria Math" panose="02040503050406030204" pitchFamily="18" charset="0"/>
                            <a:ea typeface="Calibri" panose="020F0502020204030204" pitchFamily="34" charset="0"/>
                            <a:cs typeface="Times New Roman" panose="02020603050405020304" pitchFamily="18" charset="0"/>
                          </a:rPr>
                          <m:t>𝑑𝑒</m:t>
                        </m:r>
                        <m:r>
                          <a:rPr lang="es-ES" sz="1400">
                            <a:latin typeface="Cambria Math" panose="02040503050406030204" pitchFamily="18" charset="0"/>
                            <a:ea typeface="Calibri" panose="020F0502020204030204" pitchFamily="34" charset="0"/>
                            <a:cs typeface="Times New Roman" panose="02020603050405020304" pitchFamily="18" charset="0"/>
                          </a:rPr>
                          <m:t> </m:t>
                        </m:r>
                        <m:r>
                          <a:rPr lang="es-ES" sz="1400">
                            <a:latin typeface="Cambria Math" panose="02040503050406030204" pitchFamily="18" charset="0"/>
                            <a:ea typeface="Calibri" panose="020F0502020204030204" pitchFamily="34" charset="0"/>
                            <a:cs typeface="Times New Roman" panose="02020603050405020304" pitchFamily="18" charset="0"/>
                          </a:rPr>
                          <m:t>𝑣𝑖𝑑𝑎</m:t>
                        </m:r>
                      </m:den>
                    </m:f>
                  </m:oMath>
                </a14:m>
                <a:r>
                  <a:rPr lang="es-EC" sz="1400" dirty="0">
                    <a:latin typeface="Lucida Fax" panose="02060602050505020204" pitchFamily="18" charset="0"/>
                    <a:ea typeface="Calibri" panose="020F0502020204030204" pitchFamily="34" charset="0"/>
                    <a:cs typeface="Times New Roman" panose="02020603050405020304" pitchFamily="18" charset="0"/>
                  </a:rPr>
                  <a:t>)</a:t>
                </a:r>
              </a:p>
              <a:p>
                <a:pPr>
                  <a:lnSpc>
                    <a:spcPct val="150000"/>
                  </a:lnSpc>
                </a:pPr>
                <a:r>
                  <a:rPr lang="es-EC" sz="1400" dirty="0"/>
                  <a:t>	</a:t>
                </a:r>
                <a14:m>
                  <m:oMath xmlns:m="http://schemas.openxmlformats.org/officeDocument/2006/math">
                    <m:sSub>
                      <m:sSubPr>
                        <m:ctrlPr>
                          <a:rPr lang="es-EC" sz="1400" b="1" i="1">
                            <a:latin typeface="Cambria Math" panose="02040503050406030204" pitchFamily="18" charset="0"/>
                          </a:rPr>
                        </m:ctrlPr>
                      </m:sSubPr>
                      <m:e>
                        <m:r>
                          <a:rPr lang="es-PE" sz="1400" b="1" i="1">
                            <a:latin typeface="Cambria Math" panose="02040503050406030204" pitchFamily="18" charset="0"/>
                          </a:rPr>
                          <m:t>𝝋</m:t>
                        </m:r>
                      </m:e>
                      <m:sub>
                        <m:r>
                          <a:rPr lang="es-PE" sz="1400" b="1" i="1">
                            <a:latin typeface="Cambria Math" panose="02040503050406030204" pitchFamily="18" charset="0"/>
                          </a:rPr>
                          <m:t>𝟏</m:t>
                        </m:r>
                      </m:sub>
                    </m:sSub>
                    <m:r>
                      <a:rPr lang="es-ES" sz="1400" i="1">
                        <a:latin typeface="Cambria Math" panose="02040503050406030204" pitchFamily="18" charset="0"/>
                      </a:rPr>
                      <m:t> =</m:t>
                    </m:r>
                  </m:oMath>
                </a14:m>
                <a:r>
                  <a:rPr lang="es-EC" sz="1400" dirty="0">
                    <a:latin typeface="Lucida Fax" panose="02060602050505020204" pitchFamily="18" charset="0"/>
                    <a:ea typeface="Calibri" panose="020F0502020204030204" pitchFamily="34" charset="0"/>
                    <a:cs typeface="Times New Roman" panose="02020603050405020304" pitchFamily="18" charset="0"/>
                  </a:rPr>
                  <a:t>  </a:t>
                </a:r>
                <a:r>
                  <a:rPr lang="es-PE" sz="1600" dirty="0">
                    <a:latin typeface="Cambria Math" panose="02040503050406030204" pitchFamily="18" charset="0"/>
                    <a:ea typeface="Calibri" panose="020F0502020204030204" pitchFamily="34" charset="0"/>
                    <a:cs typeface="Times New Roman" panose="02020603050405020304" pitchFamily="18" charset="0"/>
                  </a:rPr>
                  <a:t>Tasa de recién nacidos vacunados </a:t>
                </a:r>
              </a:p>
              <a:p>
                <a:pPr>
                  <a:lnSpc>
                    <a:spcPct val="150000"/>
                  </a:lnSpc>
                </a:pPr>
                <a:r>
                  <a:rPr lang="es-EC" sz="1400" b="1" dirty="0"/>
                  <a:t>	</a:t>
                </a:r>
                <a14:m>
                  <m:oMath xmlns:m="http://schemas.openxmlformats.org/officeDocument/2006/math">
                    <m:sSub>
                      <m:sSubPr>
                        <m:ctrlPr>
                          <a:rPr lang="es-EC" sz="1400" b="1" i="1">
                            <a:latin typeface="Cambria Math" panose="02040503050406030204" pitchFamily="18" charset="0"/>
                          </a:rPr>
                        </m:ctrlPr>
                      </m:sSubPr>
                      <m:e>
                        <m:r>
                          <a:rPr lang="es-PE" sz="1400" b="1" i="1">
                            <a:latin typeface="Cambria Math" panose="02040503050406030204" pitchFamily="18" charset="0"/>
                          </a:rPr>
                          <m:t>𝝋</m:t>
                        </m:r>
                      </m:e>
                      <m:sub>
                        <m:r>
                          <a:rPr lang="es-ES" sz="1400" b="1" i="1">
                            <a:latin typeface="Cambria Math" panose="02040503050406030204" pitchFamily="18" charset="0"/>
                          </a:rPr>
                          <m:t>𝟐</m:t>
                        </m:r>
                      </m:sub>
                    </m:sSub>
                    <m:r>
                      <a:rPr lang="es-ES" sz="1400" i="1">
                        <a:latin typeface="Cambria Math" panose="02040503050406030204" pitchFamily="18" charset="0"/>
                      </a:rPr>
                      <m:t> =</m:t>
                    </m:r>
                  </m:oMath>
                </a14:m>
                <a:r>
                  <a:rPr lang="es-EC" sz="1400" dirty="0">
                    <a:latin typeface="Lucida Fax" panose="02060602050505020204" pitchFamily="18" charset="0"/>
                    <a:ea typeface="Calibri" panose="020F0502020204030204" pitchFamily="34" charset="0"/>
                    <a:cs typeface="Times New Roman" panose="02020603050405020304" pitchFamily="18" charset="0"/>
                  </a:rPr>
                  <a:t>  </a:t>
                </a:r>
                <a:r>
                  <a:rPr lang="es-PE" sz="1600" dirty="0">
                    <a:latin typeface="Cambria Math" panose="02040503050406030204" pitchFamily="18" charset="0"/>
                    <a:ea typeface="Calibri" panose="020F0502020204030204" pitchFamily="34" charset="0"/>
                    <a:cs typeface="Times New Roman" panose="02020603050405020304" pitchFamily="18" charset="0"/>
                  </a:rPr>
                  <a:t>Tasa de Individuos Susceptibles</a:t>
                </a:r>
                <a:endParaRPr lang="es-EC" sz="1600" dirty="0">
                  <a:latin typeface="Cambria Math" panose="02040503050406030204" pitchFamily="18" charset="0"/>
                  <a:ea typeface="Calibri" panose="020F0502020204030204" pitchFamily="34" charset="0"/>
                  <a:cs typeface="Times New Roman" panose="02020603050405020304" pitchFamily="18" charset="0"/>
                </a:endParaRPr>
              </a:p>
              <a:p>
                <a:pPr marL="449569">
                  <a:lnSpc>
                    <a:spcPct val="150000"/>
                  </a:lnSpc>
                </a:pPr>
                <a14:m>
                  <m:oMath xmlns:m="http://schemas.openxmlformats.org/officeDocument/2006/math">
                    <m:r>
                      <a:rPr lang="es-ES" sz="1400">
                        <a:latin typeface="Cambria Math" panose="02040503050406030204" pitchFamily="18" charset="0"/>
                        <a:ea typeface="Calibri" panose="020F0502020204030204" pitchFamily="34" charset="0"/>
                        <a:cs typeface="Times New Roman" panose="02020603050405020304" pitchFamily="18" charset="0"/>
                      </a:rPr>
                      <m:t>𝑩</m:t>
                    </m:r>
                    <m:r>
                      <a:rPr lang="es-ES" sz="1400">
                        <a:latin typeface="Cambria Math" panose="02040503050406030204" pitchFamily="18" charset="0"/>
                        <a:ea typeface="Calibri" panose="020F0502020204030204" pitchFamily="34" charset="0"/>
                        <a:cs typeface="Times New Roman" panose="02020603050405020304" pitchFamily="18" charset="0"/>
                      </a:rPr>
                      <m:t>    = </m:t>
                    </m:r>
                  </m:oMath>
                </a14:m>
                <a:r>
                  <a:rPr lang="es-PE" sz="1400" dirty="0">
                    <a:latin typeface="Lucida Fax" panose="02060602050505020204" pitchFamily="18" charset="0"/>
                    <a:ea typeface="Calibri" panose="020F0502020204030204" pitchFamily="34" charset="0"/>
                    <a:cs typeface="Times New Roman" panose="02020603050405020304" pitchFamily="18" charset="0"/>
                  </a:rPr>
                  <a:t> Tasa de nacimientos los cuales pertenecen a la clase de susceptibles, </a:t>
                </a:r>
                <a14:m>
                  <m:oMath xmlns:m="http://schemas.openxmlformats.org/officeDocument/2006/math">
                    <m:r>
                      <a:rPr lang="es-PE" sz="1400">
                        <a:latin typeface="Cambria Math" panose="02040503050406030204" pitchFamily="18" charset="0"/>
                        <a:ea typeface="Calibri" panose="020F0502020204030204" pitchFamily="34" charset="0"/>
                        <a:cs typeface="Times New Roman" panose="02020603050405020304" pitchFamily="18" charset="0"/>
                      </a:rPr>
                      <m:t>(</m:t>
                    </m:r>
                    <m:r>
                      <a:rPr lang="es-PE" sz="1400">
                        <a:latin typeface="Cambria Math" panose="02040503050406030204" pitchFamily="18" charset="0"/>
                        <a:ea typeface="Calibri" panose="020F0502020204030204" pitchFamily="34" charset="0"/>
                        <a:cs typeface="Times New Roman" panose="02020603050405020304" pitchFamily="18" charset="0"/>
                      </a:rPr>
                      <m:t>𝐵</m:t>
                    </m:r>
                    <m:r>
                      <a:rPr lang="es-PE" sz="1400">
                        <a:latin typeface="Cambria Math" panose="02040503050406030204" pitchFamily="18" charset="0"/>
                        <a:ea typeface="Calibri" panose="020F0502020204030204" pitchFamily="34" charset="0"/>
                        <a:cs typeface="Times New Roman" panose="02020603050405020304" pitchFamily="18" charset="0"/>
                      </a:rPr>
                      <m:t>=</m:t>
                    </m:r>
                    <m:r>
                      <a:rPr lang="es-PE" sz="1400">
                        <a:latin typeface="Cambria Math" panose="02040503050406030204" pitchFamily="18" charset="0"/>
                        <a:ea typeface="Calibri" panose="020F0502020204030204" pitchFamily="34" charset="0"/>
                        <a:cs typeface="Times New Roman" panose="02020603050405020304" pitchFamily="18" charset="0"/>
                      </a:rPr>
                      <m:t>𝜇</m:t>
                    </m:r>
                    <m:r>
                      <a:rPr lang="es-PE" sz="1400">
                        <a:latin typeface="Cambria Math" panose="02040503050406030204" pitchFamily="18" charset="0"/>
                        <a:ea typeface="Calibri" panose="020F0502020204030204" pitchFamily="34" charset="0"/>
                        <a:cs typeface="Times New Roman" panose="02020603050405020304" pitchFamily="18" charset="0"/>
                      </a:rPr>
                      <m:t>𝑁</m:t>
                    </m:r>
                    <m:r>
                      <a:rPr lang="es-PE" sz="1400">
                        <a:latin typeface="Cambria Math" panose="02040503050406030204" pitchFamily="18" charset="0"/>
                        <a:ea typeface="Calibri" panose="020F0502020204030204" pitchFamily="34" charset="0"/>
                        <a:cs typeface="Times New Roman" panose="02020603050405020304" pitchFamily="18" charset="0"/>
                      </a:rPr>
                      <m:t>)</m:t>
                    </m:r>
                  </m:oMath>
                </a14:m>
                <a:r>
                  <a:rPr lang="es-PE" sz="1400" dirty="0">
                    <a:latin typeface="Lucida Fax" panose="02060602050505020204" pitchFamily="18" charset="0"/>
                    <a:ea typeface="Calibri" panose="020F0502020204030204" pitchFamily="34" charset="0"/>
                    <a:cs typeface="Times New Roman" panose="02020603050405020304" pitchFamily="18" charset="0"/>
                  </a:rPr>
                  <a:t> </a:t>
                </a:r>
                <a:endParaRPr lang="es-EC" sz="1400" dirty="0">
                  <a:latin typeface="Lucida Fax" panose="02060602050505020204" pitchFamily="18"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1074821" y="157335"/>
                <a:ext cx="11117179" cy="6548459"/>
              </a:xfrm>
              <a:prstGeom prst="rect">
                <a:avLst/>
              </a:prstGeom>
              <a:blipFill>
                <a:blip r:embed="rId2"/>
                <a:stretch>
                  <a:fillRect t="-279"/>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40</a:t>
            </a:fld>
            <a:endParaRPr lang="es-EC"/>
          </a:p>
        </p:txBody>
      </p:sp>
    </p:spTree>
    <p:extLst>
      <p:ext uri="{BB962C8B-B14F-4D97-AF65-F5344CB8AC3E}">
        <p14:creationId xmlns:p14="http://schemas.microsoft.com/office/powerpoint/2010/main" val="414767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1074821" y="274567"/>
                <a:ext cx="11117179" cy="5121530"/>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8.</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Modelo SIR con Dinámica Vital y Vacunación</a:t>
                </a:r>
                <a:endParaRPr lang="es-EC" sz="2000" dirty="0">
                  <a:latin typeface="Lucida Fax" panose="02060602050505020204" pitchFamily="18" charset="0"/>
                  <a:cs typeface="Arial" panose="020B0604020202020204" pitchFamily="34" charset="0"/>
                </a:endParaRPr>
              </a:p>
              <a:p>
                <a:pPr lvl="1">
                  <a:spcBef>
                    <a:spcPct val="0"/>
                  </a:spcBef>
                </a:pPr>
                <a:r>
                  <a:rPr lang="es-EC" sz="2000" dirty="0">
                    <a:latin typeface="Lucida Fax" panose="02060602050505020204" pitchFamily="18" charset="0"/>
                    <a:cs typeface="Arial" panose="020B0604020202020204" pitchFamily="34" charset="0"/>
                  </a:rPr>
                  <a:t>Estudio de Existencia y Unicidad.</a:t>
                </a:r>
              </a:p>
              <a:p>
                <a:pPr lvl="1">
                  <a:lnSpc>
                    <a:spcPct val="150000"/>
                  </a:lnSpc>
                  <a:spcBef>
                    <a:spcPct val="0"/>
                  </a:spcBef>
                </a:pPr>
                <a:r>
                  <a:rPr lang="es-ES" sz="1400" dirty="0">
                    <a:latin typeface="Lucida Fax" panose="02060602050505020204" pitchFamily="18" charset="0"/>
                    <a:cs typeface="Arial" panose="020B0604020202020204" pitchFamily="34" charset="0"/>
                  </a:rPr>
                  <a:t>Empleando los postulados de </a:t>
                </a:r>
                <a:r>
                  <a:rPr lang="es-ES" sz="1400" i="1" u="sng" dirty="0">
                    <a:latin typeface="Lucida Fax" panose="02060602050505020204" pitchFamily="18" charset="0"/>
                    <a:cs typeface="Arial" panose="020B0604020202020204" pitchFamily="34" charset="0"/>
                  </a:rPr>
                  <a:t>3.3.7</a:t>
                </a:r>
                <a:r>
                  <a:rPr lang="es-ES" sz="1400" u="sng" dirty="0">
                    <a:latin typeface="Lucida Fax" panose="02060602050505020204" pitchFamily="18" charset="0"/>
                    <a:cs typeface="Arial" panose="020B0604020202020204" pitchFamily="34" charset="0"/>
                  </a:rPr>
                  <a:t> Teorema de existencia y unicidad</a:t>
                </a:r>
                <a:r>
                  <a:rPr lang="es-ES" sz="1400" dirty="0">
                    <a:latin typeface="Lucida Fax" panose="02060602050505020204" pitchFamily="18" charset="0"/>
                    <a:cs typeface="Arial" panose="020B0604020202020204" pitchFamily="34" charset="0"/>
                  </a:rPr>
                  <a:t> a las ecuaciones (62), (63) y (64) tenemos:</a:t>
                </a:r>
              </a:p>
              <a:p>
                <a:pPr lvl="1">
                  <a:lnSpc>
                    <a:spcPct val="150000"/>
                  </a:lnSpc>
                  <a:spcBef>
                    <a:spcPct val="0"/>
                  </a:spcBef>
                </a:pPr>
                <a14:m>
                  <m:oMathPara xmlns:m="http://schemas.openxmlformats.org/officeDocument/2006/math">
                    <m:oMathParaPr>
                      <m:jc m:val="centerGroup"/>
                    </m:oMathParaPr>
                    <m:oMath xmlns:m="http://schemas.openxmlformats.org/officeDocument/2006/math">
                      <m:r>
                        <a:rPr lang="es-PE" sz="1400" i="1">
                          <a:latin typeface="Cambria Math" panose="02040503050406030204" pitchFamily="18" charset="0"/>
                          <a:ea typeface="Calibri" panose="020F0502020204030204" pitchFamily="34" charset="0"/>
                          <a:cs typeface="Times New Roman" panose="02020603050405020304" pitchFamily="18" charset="0"/>
                        </a:rPr>
                        <m:t>𝑦</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𝑅</m:t>
                      </m:r>
                      <m:r>
                        <a:rPr lang="es-PE" sz="1400"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S" sz="14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r>
                        <a:rPr lang="es-PE" sz="1400" i="1">
                          <a:latin typeface="Cambria Math" panose="02040503050406030204" pitchFamily="18" charset="0"/>
                          <a:ea typeface="Times New Roman" panose="02020603050405020304" pitchFamily="18" charset="0"/>
                          <a:cs typeface="Times New Roman" panose="02020603050405020304" pitchFamily="18" charset="0"/>
                        </a:rPr>
                        <m:t>𝑓</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𝛽</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ES" sz="1400" i="1">
                          <a:latin typeface="Cambria Math" panose="02040503050406030204" pitchFamily="18" charset="0"/>
                          <a:ea typeface="Times New Roman" panose="02020603050405020304" pitchFamily="18" charset="0"/>
                          <a:cs typeface="Times New Roman" panose="02020603050405020304" pitchFamily="18" charset="0"/>
                        </a:rPr>
                        <m:t>𝐵</m:t>
                      </m:r>
                      <m:r>
                        <a:rPr lang="es-ES"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r>
                        <a:rPr lang="es-PE" sz="1400" i="1">
                          <a:latin typeface="Cambria Math" panose="02040503050406030204" pitchFamily="18" charset="0"/>
                        </a:rPr>
                        <m:t>𝐵</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r>
                        <a:rPr lang="es-ES" sz="1400" i="1">
                          <a:latin typeface="Cambria Math" panose="02040503050406030204" pitchFamily="18" charset="0"/>
                        </a:rPr>
                        <m:t>𝑆</m:t>
                      </m:r>
                      <m:r>
                        <a:rPr lang="es-PE" sz="1400" i="1">
                          <a:latin typeface="Cambria Math" panose="02040503050406030204" pitchFamily="18" charset="0"/>
                          <a:ea typeface="Times New Roman" panose="02020603050405020304" pitchFamily="18" charset="0"/>
                          <a:cs typeface="Times New Roman" panose="02020603050405020304" pitchFamily="18" charset="0"/>
                        </a:rPr>
                        <m:t>;  </m:t>
                      </m:r>
                      <m:r>
                        <a:rPr lang="es-PE" sz="1400" i="1">
                          <a:latin typeface="Cambria Math" panose="02040503050406030204" pitchFamily="18" charset="0"/>
                          <a:ea typeface="Times New Roman" panose="02020603050405020304" pitchFamily="18" charset="0"/>
                          <a:cs typeface="Times New Roman" panose="02020603050405020304" pitchFamily="18" charset="0"/>
                        </a:rPr>
                        <m:t>𝛽</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𝛾</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  </m:t>
                      </m:r>
                      <m:r>
                        <a:rPr lang="es-PE" sz="1400" i="1">
                          <a:latin typeface="Cambria Math" panose="02040503050406030204" pitchFamily="18" charset="0"/>
                          <a:ea typeface="Times New Roman" panose="02020603050405020304" pitchFamily="18" charset="0"/>
                          <a:cs typeface="Times New Roman" panose="02020603050405020304" pitchFamily="18" charset="0"/>
                        </a:rPr>
                        <m:t>𝛾</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𝑅</m:t>
                      </m:r>
                      <m:r>
                        <a:rPr lang="es-ES" i="1">
                          <a:latin typeface="Cambria Math" panose="02040503050406030204" pitchFamily="18" charset="0"/>
                        </a:rPr>
                        <m:t>+</m:t>
                      </m:r>
                      <m:sSub>
                        <m:sSubPr>
                          <m:ctrlPr>
                            <a:rPr lang="es-EC" i="1">
                              <a:latin typeface="Cambria Math" panose="02040503050406030204" pitchFamily="18" charset="0"/>
                            </a:rPr>
                          </m:ctrlPr>
                        </m:sSubPr>
                        <m:e>
                          <m:r>
                            <a:rPr lang="es-PE" i="1">
                              <a:latin typeface="Cambria Math" panose="02040503050406030204" pitchFamily="18" charset="0"/>
                            </a:rPr>
                            <m:t>𝜑</m:t>
                          </m:r>
                        </m:e>
                        <m:sub>
                          <m:r>
                            <a:rPr lang="es-PE" i="1">
                              <a:latin typeface="Cambria Math" panose="02040503050406030204" pitchFamily="18" charset="0"/>
                            </a:rPr>
                            <m:t>1</m:t>
                          </m:r>
                        </m:sub>
                      </m:sSub>
                      <m:r>
                        <a:rPr lang="es-PE" i="1">
                          <a:latin typeface="Cambria Math" panose="02040503050406030204" pitchFamily="18" charset="0"/>
                        </a:rPr>
                        <m:t>𝐵</m:t>
                      </m:r>
                      <m:r>
                        <a:rPr lang="es-PE" i="1">
                          <a:latin typeface="Cambria Math" panose="02040503050406030204" pitchFamily="18" charset="0"/>
                        </a:rPr>
                        <m:t>+</m:t>
                      </m:r>
                      <m:sSub>
                        <m:sSubPr>
                          <m:ctrlPr>
                            <a:rPr lang="es-EC" i="1">
                              <a:latin typeface="Cambria Math" panose="02040503050406030204" pitchFamily="18" charset="0"/>
                            </a:rPr>
                          </m:ctrlPr>
                        </m:sSubPr>
                        <m:e>
                          <m:r>
                            <a:rPr lang="es-PE" i="1">
                              <a:latin typeface="Cambria Math" panose="02040503050406030204" pitchFamily="18" charset="0"/>
                            </a:rPr>
                            <m:t>𝜑</m:t>
                          </m:r>
                        </m:e>
                        <m:sub>
                          <m:r>
                            <a:rPr lang="es-PE" i="1">
                              <a:latin typeface="Cambria Math" panose="02040503050406030204" pitchFamily="18" charset="0"/>
                            </a:rPr>
                            <m:t>2</m:t>
                          </m:r>
                        </m:sub>
                      </m:sSub>
                      <m:r>
                        <m:rPr>
                          <m:sty m:val="p"/>
                        </m:rPr>
                        <a:rPr lang="es-PE">
                          <a:latin typeface="Cambria Math" panose="02040503050406030204" pitchFamily="18" charset="0"/>
                        </a:rPr>
                        <m:t>S</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S" sz="1400" dirty="0">
                  <a:latin typeface="Lucida Fax" panose="02060602050505020204" pitchFamily="18" charset="0"/>
                  <a:cs typeface="Arial" panose="020B0604020202020204" pitchFamily="34" charset="0"/>
                </a:endParaRPr>
              </a:p>
              <a:p>
                <a:pPr marL="800080" lvl="1" indent="-342891">
                  <a:lnSpc>
                    <a:spcPct val="150000"/>
                  </a:lnSpc>
                  <a:buFont typeface="Wingdings" panose="05000000000000000000" pitchFamily="2" charset="2"/>
                  <a:buChar char=""/>
                </a:pPr>
                <a:r>
                  <a:rPr lang="es-PE" sz="1400" dirty="0">
                    <a:latin typeface="Lucida Fax" panose="02060602050505020204" pitchFamily="18" charset="0"/>
                    <a:cs typeface="Arial" panose="020B0604020202020204" pitchFamily="34" charset="0"/>
                  </a:rPr>
                  <a:t>Como </a:t>
                </a:r>
                <a14:m>
                  <m:oMath xmlns:m="http://schemas.openxmlformats.org/officeDocument/2006/math">
                    <m:r>
                      <a:rPr lang="es-PE" sz="1400">
                        <a:latin typeface="Cambria Math" panose="02040503050406030204" pitchFamily="18" charset="0"/>
                        <a:cs typeface="Arial" panose="020B0604020202020204" pitchFamily="34" charset="0"/>
                      </a:rPr>
                      <m:t>𝑓</m:t>
                    </m:r>
                  </m:oMath>
                </a14:m>
                <a:r>
                  <a:rPr lang="es-PE" sz="1400" dirty="0">
                    <a:latin typeface="Lucida Fax" panose="02060602050505020204" pitchFamily="18" charset="0"/>
                    <a:cs typeface="Arial" panose="020B0604020202020204" pitchFamily="34" charset="0"/>
                  </a:rPr>
                  <a:t> es función continua en </a:t>
                </a:r>
                <a14:m>
                  <m:oMath xmlns:m="http://schemas.openxmlformats.org/officeDocument/2006/math">
                    <m:sSup>
                      <m:sSupPr>
                        <m:ctrlPr>
                          <a:rPr lang="es-EC" sz="1400" i="1">
                            <a:latin typeface="Cambria Math" panose="02040503050406030204" pitchFamily="18" charset="0"/>
                            <a:cs typeface="Arial" panose="020B0604020202020204" pitchFamily="34" charset="0"/>
                          </a:rPr>
                        </m:ctrlPr>
                      </m:sSupPr>
                      <m:e>
                        <m:r>
                          <a:rPr lang="es-PE" sz="1400">
                            <a:latin typeface="Cambria Math" panose="02040503050406030204" pitchFamily="18" charset="0"/>
                            <a:cs typeface="Arial" panose="020B0604020202020204" pitchFamily="34" charset="0"/>
                          </a:rPr>
                          <m:t>𝑅</m:t>
                        </m:r>
                      </m:e>
                      <m:sup>
                        <m:r>
                          <a:rPr lang="es-PE" sz="1400">
                            <a:latin typeface="Cambria Math" panose="02040503050406030204" pitchFamily="18" charset="0"/>
                            <a:cs typeface="Arial" panose="020B0604020202020204" pitchFamily="34" charset="0"/>
                          </a:rPr>
                          <m:t>4</m:t>
                        </m:r>
                      </m:sup>
                    </m:sSup>
                  </m:oMath>
                </a14:m>
                <a:r>
                  <a:rPr lang="es-PE" sz="1400" dirty="0">
                    <a:latin typeface="Lucida Fax" panose="02060602050505020204" pitchFamily="18" charset="0"/>
                    <a:cs typeface="Arial" panose="020B0604020202020204" pitchFamily="34" charset="0"/>
                  </a:rPr>
                  <a:t>, existe al menos una solución local a nuestro problema definida en el rectángulo </a:t>
                </a:r>
                <a14:m>
                  <m:oMath xmlns:m="http://schemas.openxmlformats.org/officeDocument/2006/math">
                    <m:r>
                      <a:rPr lang="es-PE" sz="1400">
                        <a:latin typeface="Cambria Math" panose="02040503050406030204" pitchFamily="18" charset="0"/>
                        <a:cs typeface="Arial" panose="020B0604020202020204" pitchFamily="34" charset="0"/>
                      </a:rPr>
                      <m:t>[0, </m:t>
                    </m:r>
                    <m:r>
                      <a:rPr lang="es-PE" sz="1400">
                        <a:latin typeface="Cambria Math" panose="02040503050406030204" pitchFamily="18" charset="0"/>
                        <a:cs typeface="Arial" panose="020B0604020202020204" pitchFamily="34" charset="0"/>
                      </a:rPr>
                      <m:t>𝑇</m:t>
                    </m:r>
                    <m:r>
                      <a:rPr lang="es-PE" sz="1400">
                        <a:latin typeface="Cambria Math" panose="02040503050406030204" pitchFamily="18" charset="0"/>
                        <a:cs typeface="Arial" panose="020B0604020202020204" pitchFamily="34" charset="0"/>
                      </a:rPr>
                      <m:t>]</m:t>
                    </m:r>
                  </m:oMath>
                </a14:m>
                <a:r>
                  <a:rPr lang="es-PE" sz="1400" dirty="0">
                    <a:latin typeface="Lucida Fax" panose="02060602050505020204" pitchFamily="18" charset="0"/>
                    <a:cs typeface="Arial" panose="020B0604020202020204" pitchFamily="34" charset="0"/>
                  </a:rPr>
                  <a:t>, donde </a:t>
                </a:r>
                <a14:m>
                  <m:oMath xmlns:m="http://schemas.openxmlformats.org/officeDocument/2006/math">
                    <m:r>
                      <a:rPr lang="es-PE" sz="1400">
                        <a:latin typeface="Cambria Math" panose="02040503050406030204" pitchFamily="18" charset="0"/>
                        <a:cs typeface="Arial" panose="020B0604020202020204" pitchFamily="34" charset="0"/>
                      </a:rPr>
                      <m:t>𝑇</m:t>
                    </m:r>
                    <m:r>
                      <a:rPr lang="es-PE" sz="1400">
                        <a:latin typeface="Cambria Math" panose="02040503050406030204" pitchFamily="18" charset="0"/>
                        <a:cs typeface="Arial" panose="020B0604020202020204" pitchFamily="34" charset="0"/>
                      </a:rPr>
                      <m:t>&gt;0</m:t>
                    </m:r>
                  </m:oMath>
                </a14:m>
                <a:endParaRPr lang="es-EC" sz="1400" dirty="0">
                  <a:latin typeface="Lucida Fax" panose="02060602050505020204" pitchFamily="18" charset="0"/>
                  <a:cs typeface="Arial" panose="020B0604020202020204" pitchFamily="34" charset="0"/>
                </a:endParaRPr>
              </a:p>
              <a:p>
                <a:pPr marL="800080" lvl="1" indent="-342891">
                  <a:lnSpc>
                    <a:spcPct val="150000"/>
                  </a:lnSpc>
                  <a:buFont typeface="Wingdings" panose="05000000000000000000" pitchFamily="2" charset="2"/>
                  <a:buChar char=""/>
                </a:pPr>
                <a:r>
                  <a:rPr lang="es-PE" sz="1400" dirty="0">
                    <a:latin typeface="Lucida Fax" panose="02060602050505020204" pitchFamily="18" charset="0"/>
                    <a:cs typeface="Arial" panose="020B0604020202020204" pitchFamily="34" charset="0"/>
                  </a:rPr>
                  <a:t>Como </a:t>
                </a:r>
                <a14:m>
                  <m:oMath xmlns:m="http://schemas.openxmlformats.org/officeDocument/2006/math">
                    <m:r>
                      <a:rPr lang="es-PE" sz="1400">
                        <a:latin typeface="Cambria Math" panose="02040503050406030204" pitchFamily="18" charset="0"/>
                        <a:cs typeface="Arial" panose="020B0604020202020204" pitchFamily="34" charset="0"/>
                      </a:rPr>
                      <m:t>𝑓</m:t>
                    </m:r>
                    <m:r>
                      <a:rPr lang="es-PE" sz="1400">
                        <a:latin typeface="Cambria Math" panose="02040503050406030204" pitchFamily="18" charset="0"/>
                        <a:cs typeface="Arial" panose="020B0604020202020204" pitchFamily="34" charset="0"/>
                      </a:rPr>
                      <m:t> </m:t>
                    </m:r>
                  </m:oMath>
                </a14:m>
                <a:r>
                  <a:rPr lang="es-PE" sz="1400" dirty="0">
                    <a:latin typeface="Lucida Fax" panose="02060602050505020204" pitchFamily="18" charset="0"/>
                    <a:cs typeface="Arial" panose="020B0604020202020204" pitchFamily="34" charset="0"/>
                  </a:rPr>
                  <a:t>y la derivada parcial respecto de y </a:t>
                </a:r>
                <a14:m>
                  <m:oMath xmlns:m="http://schemas.openxmlformats.org/officeDocument/2006/math">
                    <m:r>
                      <a:rPr lang="es-PE" sz="1400">
                        <a:latin typeface="Cambria Math" panose="02040503050406030204" pitchFamily="18" charset="0"/>
                        <a:cs typeface="Arial" panose="020B0604020202020204" pitchFamily="34" charset="0"/>
                      </a:rPr>
                      <m:t>(</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𝑓</m:t>
                        </m:r>
                      </m:e>
                      <m:sub>
                        <m:r>
                          <a:rPr lang="es-PE" sz="1400">
                            <a:latin typeface="Cambria Math" panose="02040503050406030204" pitchFamily="18" charset="0"/>
                            <a:cs typeface="Arial" panose="020B0604020202020204" pitchFamily="34" charset="0"/>
                          </a:rPr>
                          <m:t>𝑦</m:t>
                        </m:r>
                      </m:sub>
                    </m:sSub>
                    <m:r>
                      <a:rPr lang="es-PE" sz="1400">
                        <a:latin typeface="Cambria Math" panose="02040503050406030204" pitchFamily="18" charset="0"/>
                        <a:cs typeface="Arial" panose="020B0604020202020204" pitchFamily="34" charset="0"/>
                      </a:rPr>
                      <m:t>)</m:t>
                    </m:r>
                  </m:oMath>
                </a14:m>
                <a:r>
                  <a:rPr lang="es-PE" sz="1400" dirty="0">
                    <a:latin typeface="Lucida Fax" panose="02060602050505020204" pitchFamily="18" charset="0"/>
                    <a:cs typeface="Arial" panose="020B0604020202020204" pitchFamily="34" charset="0"/>
                  </a:rPr>
                  <a:t> son continuas en </a:t>
                </a:r>
                <a14:m>
                  <m:oMath xmlns:m="http://schemas.openxmlformats.org/officeDocument/2006/math">
                    <m:r>
                      <a:rPr lang="es-PE" sz="1400">
                        <a:latin typeface="Cambria Math" panose="02040503050406030204" pitchFamily="18" charset="0"/>
                        <a:cs typeface="Arial" panose="020B0604020202020204" pitchFamily="34" charset="0"/>
                      </a:rPr>
                      <m:t>ℛ</m:t>
                    </m:r>
                  </m:oMath>
                </a14:m>
                <a:r>
                  <a:rPr lang="es-PE" sz="1400" dirty="0">
                    <a:latin typeface="Lucida Fax" panose="02060602050505020204" pitchFamily="18" charset="0"/>
                    <a:cs typeface="Arial" panose="020B0604020202020204" pitchFamily="34" charset="0"/>
                  </a:rPr>
                  <a:t> entonces para cualquier </a:t>
                </a:r>
                <a14:m>
                  <m:oMath xmlns:m="http://schemas.openxmlformats.org/officeDocument/2006/math">
                    <m:d>
                      <m:dPr>
                        <m:ctrlPr>
                          <a:rPr lang="es-EC" sz="1400" i="1">
                            <a:latin typeface="Cambria Math" panose="02040503050406030204" pitchFamily="18" charset="0"/>
                            <a:cs typeface="Arial" panose="020B0604020202020204" pitchFamily="34" charset="0"/>
                          </a:rPr>
                        </m:ctrlPr>
                      </m:dPr>
                      <m:e>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𝑡</m:t>
                            </m:r>
                          </m:e>
                          <m:sub>
                            <m:r>
                              <a:rPr lang="es-PE" sz="1400">
                                <a:latin typeface="Cambria Math" panose="02040503050406030204" pitchFamily="18" charset="0"/>
                                <a:cs typeface="Arial" panose="020B0604020202020204" pitchFamily="34" charset="0"/>
                              </a:rPr>
                              <m:t>0</m:t>
                            </m:r>
                          </m:sub>
                        </m:sSub>
                        <m:r>
                          <a:rPr lang="es-PE" sz="1400">
                            <a:latin typeface="Cambria Math" panose="02040503050406030204" pitchFamily="18" charset="0"/>
                            <a:cs typeface="Arial" panose="020B0604020202020204" pitchFamily="34" charset="0"/>
                          </a:rPr>
                          <m:t>, </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𝑦</m:t>
                            </m:r>
                          </m:e>
                          <m:sub>
                            <m:r>
                              <a:rPr lang="es-PE" sz="1400">
                                <a:latin typeface="Cambria Math" panose="02040503050406030204" pitchFamily="18" charset="0"/>
                                <a:cs typeface="Arial" panose="020B0604020202020204" pitchFamily="34" charset="0"/>
                              </a:rPr>
                              <m:t>0</m:t>
                            </m:r>
                          </m:sub>
                        </m:sSub>
                      </m:e>
                    </m:d>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ℛ</m:t>
                    </m:r>
                    <m:r>
                      <a:rPr lang="es-PE" sz="1400">
                        <a:latin typeface="Cambria Math" panose="02040503050406030204" pitchFamily="18" charset="0"/>
                        <a:cs typeface="Arial" panose="020B0604020202020204" pitchFamily="34" charset="0"/>
                      </a:rPr>
                      <m:t> </m:t>
                    </m:r>
                  </m:oMath>
                </a14:m>
                <a:r>
                  <a:rPr lang="es-PE" sz="1400" dirty="0">
                    <a:latin typeface="Lucida Fax" panose="02060602050505020204" pitchFamily="18" charset="0"/>
                    <a:cs typeface="Arial" panose="020B0604020202020204" pitchFamily="34" charset="0"/>
                  </a:rPr>
                  <a:t>existe </a:t>
                </a:r>
                <a14:m>
                  <m:oMath xmlns:m="http://schemas.openxmlformats.org/officeDocument/2006/math">
                    <m:r>
                      <a:rPr lang="es-PE" sz="1400">
                        <a:latin typeface="Cambria Math" panose="02040503050406030204" pitchFamily="18" charset="0"/>
                        <a:cs typeface="Arial" panose="020B0604020202020204" pitchFamily="34" charset="0"/>
                      </a:rPr>
                      <m:t>𝛿</m:t>
                    </m:r>
                    <m:r>
                      <a:rPr lang="es-PE" sz="1400">
                        <a:latin typeface="Cambria Math" panose="02040503050406030204" pitchFamily="18" charset="0"/>
                        <a:cs typeface="Arial" panose="020B0604020202020204" pitchFamily="34" charset="0"/>
                      </a:rPr>
                      <m:t>&gt;0</m:t>
                    </m:r>
                  </m:oMath>
                </a14:m>
                <a:r>
                  <a:rPr lang="es-PE" sz="1400" dirty="0">
                    <a:latin typeface="Lucida Fax" panose="02060602050505020204" pitchFamily="18" charset="0"/>
                    <a:cs typeface="Arial" panose="020B0604020202020204" pitchFamily="34" charset="0"/>
                  </a:rPr>
                  <a:t> tal que el PVI tiene solución única definida en algún intervalo de la forma </a:t>
                </a:r>
                <a14:m>
                  <m:oMath xmlns:m="http://schemas.openxmlformats.org/officeDocument/2006/math">
                    <m:r>
                      <a:rPr lang="es-PE" sz="1400">
                        <a:latin typeface="Cambria Math" panose="02040503050406030204" pitchFamily="18" charset="0"/>
                        <a:cs typeface="Arial" panose="020B0604020202020204" pitchFamily="34" charset="0"/>
                      </a:rPr>
                      <m:t>[</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𝑡</m:t>
                        </m:r>
                      </m:e>
                      <m:sub>
                        <m:r>
                          <a:rPr lang="es-PE" sz="1400">
                            <a:latin typeface="Cambria Math" panose="02040503050406030204" pitchFamily="18" charset="0"/>
                            <a:cs typeface="Arial" panose="020B0604020202020204" pitchFamily="34" charset="0"/>
                          </a:rPr>
                          <m:t>0</m:t>
                        </m:r>
                      </m:sub>
                    </m:sSub>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𝛿</m:t>
                    </m:r>
                    <m:r>
                      <a:rPr lang="es-PE" sz="1400">
                        <a:latin typeface="Cambria Math" panose="02040503050406030204" pitchFamily="18" charset="0"/>
                        <a:cs typeface="Arial" panose="020B0604020202020204" pitchFamily="34" charset="0"/>
                      </a:rPr>
                      <m:t>, </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𝑡</m:t>
                        </m:r>
                      </m:e>
                      <m:sub>
                        <m:r>
                          <a:rPr lang="es-PE" sz="1400">
                            <a:latin typeface="Cambria Math" panose="02040503050406030204" pitchFamily="18" charset="0"/>
                            <a:cs typeface="Arial" panose="020B0604020202020204" pitchFamily="34" charset="0"/>
                          </a:rPr>
                          <m:t>0</m:t>
                        </m:r>
                      </m:sub>
                    </m:sSub>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𝛿</m:t>
                    </m:r>
                    <m:r>
                      <a:rPr lang="es-PE" sz="1400">
                        <a:latin typeface="Cambria Math" panose="02040503050406030204" pitchFamily="18" charset="0"/>
                        <a:cs typeface="Arial" panose="020B0604020202020204" pitchFamily="34" charset="0"/>
                      </a:rPr>
                      <m:t>]</m:t>
                    </m:r>
                  </m:oMath>
                </a14:m>
                <a:r>
                  <a:rPr lang="es-PE" sz="1400" dirty="0">
                    <a:latin typeface="Lucida Fax" panose="02060602050505020204" pitchFamily="18" charset="0"/>
                    <a:cs typeface="Arial" panose="020B0604020202020204" pitchFamily="34" charset="0"/>
                  </a:rPr>
                  <a:t> </a:t>
                </a:r>
                <a:endParaRPr lang="es-EC" sz="1400" dirty="0">
                  <a:latin typeface="Lucida Fax" panose="02060602050505020204" pitchFamily="18" charset="0"/>
                  <a:cs typeface="Arial" panose="020B0604020202020204" pitchFamily="34" charset="0"/>
                </a:endParaRPr>
              </a:p>
              <a:p>
                <a:pPr>
                  <a:lnSpc>
                    <a:spcPct val="150000"/>
                  </a:lnSpc>
                </a:pPr>
                <a:r>
                  <a:rPr lang="es-PE" sz="1400" dirty="0">
                    <a:latin typeface="Lucida Fax" panose="02060602050505020204" pitchFamily="18" charset="0"/>
                    <a:cs typeface="Arial" panose="020B0604020202020204" pitchFamily="34" charset="0"/>
                  </a:rPr>
                  <a:t>      	      Obtengamos la matriz Jacobiana de la función </a:t>
                </a:r>
                <a14:m>
                  <m:oMath xmlns:m="http://schemas.openxmlformats.org/officeDocument/2006/math">
                    <m:r>
                      <a:rPr lang="es-PE" sz="1400">
                        <a:latin typeface="Cambria Math" panose="02040503050406030204" pitchFamily="18" charset="0"/>
                        <a:cs typeface="Arial" panose="020B0604020202020204" pitchFamily="34" charset="0"/>
                      </a:rPr>
                      <m:t>𝑓</m:t>
                    </m:r>
                  </m:oMath>
                </a14:m>
                <a:r>
                  <a:rPr lang="es-PE" sz="1400" dirty="0">
                    <a:latin typeface="Lucida Fax" panose="02060602050505020204" pitchFamily="18" charset="0"/>
                    <a:cs typeface="Arial" panose="020B0604020202020204" pitchFamily="34" charset="0"/>
                  </a:rPr>
                  <a:t>:</a:t>
                </a:r>
                <a:r>
                  <a:rPr lang="es-EC" sz="1400" dirty="0">
                    <a:latin typeface="Lucida Fax" panose="02060602050505020204" pitchFamily="18" charset="0"/>
                    <a:ea typeface="Calibri" panose="020F0502020204030204" pitchFamily="34" charset="0"/>
                    <a:cs typeface="Times New Roman" panose="02020603050405020304" pitchFamily="18" charset="0"/>
                  </a:rPr>
                  <a:t> </a:t>
                </a:r>
              </a:p>
              <a:p>
                <a:pPr>
                  <a:lnSpc>
                    <a:spcPct val="150000"/>
                  </a:lnSpc>
                </a:pPr>
                <a14:m>
                  <m:oMathPara xmlns:m="http://schemas.openxmlformats.org/officeDocument/2006/math">
                    <m:oMathParaPr>
                      <m:jc m:val="centerGroup"/>
                    </m:oMathParaPr>
                    <m:oMath xmlns:m="http://schemas.openxmlformats.org/officeDocument/2006/math">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s-EC" sz="1400" i="1">
                                  <a:latin typeface="Cambria Math" panose="02040503050406030204" pitchFamily="18" charset="0"/>
                                  <a:ea typeface="Calibri" panose="020F0502020204030204" pitchFamily="34" charset="0"/>
                                  <a:cs typeface="Times New Roman" panose="020206030504050203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e>
                              <m:e>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e>
                              <m:e>
                                <m:r>
                                  <a:rPr lang="es-PE" sz="1400" i="1">
                                    <a:latin typeface="Cambria Math" panose="02040503050406030204" pitchFamily="18" charset="0"/>
                                    <a:ea typeface="Calibri" panose="020F0502020204030204" pitchFamily="34" charset="0"/>
                                    <a:cs typeface="Times New Roman" panose="02020603050405020304" pitchFamily="18" charset="0"/>
                                  </a:rPr>
                                  <m:t>0</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e>
                              <m:e>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𝛾</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𝜇</m:t>
                                </m:r>
                              </m:e>
                              <m:e>
                                <m:r>
                                  <a:rPr lang="es-PE" sz="1400" i="1">
                                    <a:latin typeface="Cambria Math" panose="02040503050406030204" pitchFamily="18" charset="0"/>
                                    <a:ea typeface="Calibri" panose="020F0502020204030204" pitchFamily="34" charset="0"/>
                                    <a:cs typeface="Times New Roman" panose="02020603050405020304" pitchFamily="18" charset="0"/>
                                  </a:rPr>
                                  <m:t>0</m:t>
                                </m:r>
                              </m:e>
                            </m:mr>
                            <m:mr>
                              <m:e>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e>
                              <m:e>
                                <m:r>
                                  <a:rPr lang="es-PE" sz="1400" i="1">
                                    <a:latin typeface="Cambria Math" panose="02040503050406030204" pitchFamily="18" charset="0"/>
                                    <a:ea typeface="Calibri" panose="020F0502020204030204" pitchFamily="34" charset="0"/>
                                    <a:cs typeface="Times New Roman" panose="02020603050405020304" pitchFamily="18" charset="0"/>
                                  </a:rPr>
                                  <m:t>𝛾</m:t>
                                </m:r>
                              </m:e>
                              <m:e>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𝜇</m:t>
                                </m:r>
                              </m:e>
                            </m:mr>
                          </m:m>
                        </m:e>
                      </m:d>
                    </m:oMath>
                  </m:oMathPara>
                </a14:m>
                <a:endParaRPr lang="es-EC" sz="1400" dirty="0">
                  <a:latin typeface="Lucida Fax" panose="02060602050505020204" pitchFamily="18" charset="0"/>
                  <a:cs typeface="Arial" panose="020B0604020202020204" pitchFamily="34" charset="0"/>
                </a:endParaRPr>
              </a:p>
              <a:p>
                <a:pPr>
                  <a:lnSpc>
                    <a:spcPct val="150000"/>
                  </a:lnSpc>
                </a:pPr>
                <a:endParaRPr lang="es-EC" sz="1400" dirty="0">
                  <a:latin typeface="Lucida Fax" panose="02060602050505020204" pitchFamily="18" charset="0"/>
                  <a:cs typeface="Arial" panose="020B0604020202020204" pitchFamily="34" charset="0"/>
                </a:endParaRPr>
              </a:p>
              <a:p>
                <a:pPr>
                  <a:lnSpc>
                    <a:spcPct val="150000"/>
                  </a:lnSpc>
                </a:pPr>
                <a:r>
                  <a:rPr lang="es-ES" sz="1400" dirty="0">
                    <a:latin typeface="Lucida Fax" panose="02060602050505020204" pitchFamily="18" charset="0"/>
                    <a:ea typeface="Calibri" panose="020F0502020204030204" pitchFamily="34" charset="0"/>
                    <a:cs typeface="Times New Roman" panose="02020603050405020304" pitchFamily="18" charset="0"/>
                  </a:rPr>
                  <a:t>	</a:t>
                </a:r>
                <a:endParaRPr lang="es-ES" sz="1400" dirty="0">
                  <a:solidFill>
                    <a:srgbClr val="FF0000"/>
                  </a:solidFill>
                  <a:latin typeface="Lucida Fax" panose="02060602050505020204" pitchFamily="18"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1074821" y="274567"/>
                <a:ext cx="11117179" cy="5121530"/>
              </a:xfrm>
              <a:prstGeom prst="rect">
                <a:avLst/>
              </a:prstGeom>
              <a:blipFill>
                <a:blip r:embed="rId2"/>
                <a:stretch>
                  <a:fillRect t="-357"/>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41</a:t>
            </a:fld>
            <a:endParaRPr lang="es-EC"/>
          </a:p>
        </p:txBody>
      </p:sp>
    </p:spTree>
    <p:extLst>
      <p:ext uri="{BB962C8B-B14F-4D97-AF65-F5344CB8AC3E}">
        <p14:creationId xmlns:p14="http://schemas.microsoft.com/office/powerpoint/2010/main" val="3415523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665630" y="334210"/>
                <a:ext cx="11414079" cy="6669070"/>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8.</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Modelo SIR con Dinámica Vital y Vacunación </a:t>
                </a:r>
                <a:endParaRPr lang="es-EC" sz="2000" dirty="0">
                  <a:latin typeface="Lucida Fax" panose="02060602050505020204" pitchFamily="18" charset="0"/>
                  <a:cs typeface="Arial" panose="020B0604020202020204" pitchFamily="34" charset="0"/>
                </a:endParaRPr>
              </a:p>
              <a:p>
                <a:pPr lvl="1">
                  <a:spcBef>
                    <a:spcPct val="0"/>
                  </a:spcBef>
                </a:pPr>
                <a:r>
                  <a:rPr lang="es-PE" sz="2000" dirty="0">
                    <a:latin typeface="Lucida Fax" panose="02060602050505020204" pitchFamily="18" charset="0"/>
                    <a:cs typeface="Arial" panose="020B0604020202020204" pitchFamily="34" charset="0"/>
                  </a:rPr>
                  <a:t>    </a:t>
                </a:r>
                <a:r>
                  <a:rPr lang="es-PE" sz="1600" dirty="0">
                    <a:latin typeface="Lucida Fax" panose="02060602050505020204" pitchFamily="18" charset="0"/>
                    <a:cs typeface="Arial" panose="020B0604020202020204" pitchFamily="34" charset="0"/>
                  </a:rPr>
                  <a:t>Puntos Críticos </a:t>
                </a:r>
                <a14:m>
                  <m:oMath xmlns:m="http://schemas.openxmlformats.org/officeDocument/2006/math">
                    <m:sSub>
                      <m:sSubPr>
                        <m:ctrlPr>
                          <a:rPr lang="es-EC" sz="1600" i="1">
                            <a:latin typeface="Cambria Math" panose="02040503050406030204" pitchFamily="18" charset="0"/>
                            <a:cs typeface="Arial" panose="020B0604020202020204" pitchFamily="34" charset="0"/>
                          </a:rPr>
                        </m:ctrlPr>
                      </m:sSubPr>
                      <m:e>
                        <m:r>
                          <a:rPr lang="es-PE" sz="1600">
                            <a:latin typeface="Cambria Math" panose="02040503050406030204" pitchFamily="18" charset="0"/>
                            <a:cs typeface="Arial" panose="020B0604020202020204" pitchFamily="34" charset="0"/>
                          </a:rPr>
                          <m:t>𝑷</m:t>
                        </m:r>
                      </m:e>
                      <m:sub>
                        <m:r>
                          <a:rPr lang="es-PE" sz="1600">
                            <a:latin typeface="Cambria Math" panose="02040503050406030204" pitchFamily="18" charset="0"/>
                            <a:cs typeface="Arial" panose="020B0604020202020204" pitchFamily="34" charset="0"/>
                          </a:rPr>
                          <m:t>𝒄</m:t>
                        </m:r>
                      </m:sub>
                    </m:sSub>
                    <m:d>
                      <m:dPr>
                        <m:ctrlPr>
                          <a:rPr lang="es-EC" sz="1600" i="1">
                            <a:latin typeface="Cambria Math" panose="02040503050406030204" pitchFamily="18" charset="0"/>
                            <a:cs typeface="Arial" panose="020B0604020202020204" pitchFamily="34" charset="0"/>
                          </a:rPr>
                        </m:ctrlPr>
                      </m:dPr>
                      <m:e>
                        <m:sSub>
                          <m:sSubPr>
                            <m:ctrlPr>
                              <a:rPr lang="es-EC" sz="1600" i="1">
                                <a:latin typeface="Cambria Math" panose="02040503050406030204" pitchFamily="18" charset="0"/>
                                <a:cs typeface="Arial" panose="020B0604020202020204" pitchFamily="34" charset="0"/>
                              </a:rPr>
                            </m:ctrlPr>
                          </m:sSubPr>
                          <m:e>
                            <m:r>
                              <a:rPr lang="es-PE" sz="1600">
                                <a:latin typeface="Cambria Math" panose="02040503050406030204" pitchFamily="18" charset="0"/>
                                <a:cs typeface="Arial" panose="020B0604020202020204" pitchFamily="34" charset="0"/>
                              </a:rPr>
                              <m:t>𝑺</m:t>
                            </m:r>
                          </m:e>
                          <m:sub>
                            <m:r>
                              <a:rPr lang="es-PE" sz="1600">
                                <a:latin typeface="Cambria Math" panose="02040503050406030204" pitchFamily="18" charset="0"/>
                                <a:cs typeface="Arial" panose="020B0604020202020204" pitchFamily="34" charset="0"/>
                              </a:rPr>
                              <m:t>𝒄</m:t>
                            </m:r>
                          </m:sub>
                        </m:sSub>
                        <m:r>
                          <a:rPr lang="es-PE" sz="1600">
                            <a:latin typeface="Cambria Math" panose="02040503050406030204" pitchFamily="18" charset="0"/>
                            <a:cs typeface="Arial" panose="020B0604020202020204" pitchFamily="34" charset="0"/>
                          </a:rPr>
                          <m:t>,   </m:t>
                        </m:r>
                        <m:sSub>
                          <m:sSubPr>
                            <m:ctrlPr>
                              <a:rPr lang="es-EC" sz="1600" i="1">
                                <a:latin typeface="Cambria Math" panose="02040503050406030204" pitchFamily="18" charset="0"/>
                                <a:cs typeface="Arial" panose="020B0604020202020204" pitchFamily="34" charset="0"/>
                              </a:rPr>
                            </m:ctrlPr>
                          </m:sSubPr>
                          <m:e>
                            <m:r>
                              <a:rPr lang="es-PE" sz="1600">
                                <a:latin typeface="Cambria Math" panose="02040503050406030204" pitchFamily="18" charset="0"/>
                                <a:cs typeface="Arial" panose="020B0604020202020204" pitchFamily="34" charset="0"/>
                              </a:rPr>
                              <m:t>𝑰</m:t>
                            </m:r>
                          </m:e>
                          <m:sub>
                            <m:r>
                              <a:rPr lang="es-PE" sz="1600">
                                <a:latin typeface="Cambria Math" panose="02040503050406030204" pitchFamily="18" charset="0"/>
                                <a:cs typeface="Arial" panose="020B0604020202020204" pitchFamily="34" charset="0"/>
                              </a:rPr>
                              <m:t>𝒄</m:t>
                            </m:r>
                          </m:sub>
                        </m:sSub>
                      </m:e>
                    </m:d>
                  </m:oMath>
                </a14:m>
                <a:r>
                  <a:rPr lang="es-PE" sz="1600" dirty="0">
                    <a:latin typeface="Lucida Fax" panose="02060602050505020204" pitchFamily="18" charset="0"/>
                    <a:cs typeface="Arial" panose="020B0604020202020204" pitchFamily="34" charset="0"/>
                  </a:rPr>
                  <a:t>, del Modelo SIR Con Dinámica Vital</a:t>
                </a: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400" i="1">
                              <a:latin typeface="Cambria Math" panose="02040503050406030204" pitchFamily="18" charset="0"/>
                              <a:cs typeface="Arial" panose="020B0604020202020204" pitchFamily="34" charset="0"/>
                            </a:rPr>
                          </m:ctrlPr>
                        </m:sSupPr>
                        <m:e>
                          <m:r>
                            <a:rPr lang="es-ES" sz="1400" i="1">
                              <a:latin typeface="Cambria Math" panose="02040503050406030204" pitchFamily="18" charset="0"/>
                              <a:cs typeface="Arial" panose="020B0604020202020204" pitchFamily="34" charset="0"/>
                            </a:rPr>
                            <m:t>𝑆</m:t>
                          </m:r>
                        </m:e>
                        <m:sup>
                          <m:r>
                            <a:rPr lang="es-ES" sz="1400" i="1">
                              <a:latin typeface="Cambria Math" panose="02040503050406030204" pitchFamily="18" charset="0"/>
                              <a:cs typeface="Arial" panose="020B0604020202020204" pitchFamily="34" charset="0"/>
                            </a:rPr>
                            <m:t>′</m:t>
                          </m:r>
                        </m:sup>
                      </m:sSup>
                      <m:d>
                        <m:dPr>
                          <m:ctrlPr>
                            <a:rPr lang="es-ES" sz="1400" i="1">
                              <a:latin typeface="Cambria Math" panose="02040503050406030204" pitchFamily="18" charset="0"/>
                              <a:cs typeface="Arial" panose="020B0604020202020204" pitchFamily="34" charset="0"/>
                            </a:rPr>
                          </m:ctrlPr>
                        </m:dPr>
                        <m:e>
                          <m:r>
                            <a:rPr lang="es-ES" sz="1400" i="1">
                              <a:latin typeface="Cambria Math" panose="02040503050406030204" pitchFamily="18" charset="0"/>
                              <a:cs typeface="Arial" panose="020B0604020202020204" pitchFamily="34" charset="0"/>
                            </a:rPr>
                            <m:t>𝑡</m:t>
                          </m:r>
                        </m:e>
                      </m:d>
                      <m:r>
                        <a:rPr lang="es-ES" sz="1400" i="1">
                          <a:latin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𝛽</m:t>
                      </m:r>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𝑆</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𝐼</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rPr>
                        <m:t>−</m:t>
                      </m:r>
                      <m:r>
                        <a:rPr lang="es-ES" sz="1400" i="1">
                          <a:latin typeface="Cambria Math" panose="02040503050406030204" pitchFamily="18" charset="0"/>
                        </a:rPr>
                        <m:t>𝜇</m:t>
                      </m:r>
                      <m:r>
                        <a:rPr lang="es-ES" sz="1400" i="1">
                          <a:latin typeface="Cambria Math" panose="02040503050406030204" pitchFamily="18" charset="0"/>
                        </a:rPr>
                        <m:t>.</m:t>
                      </m:r>
                      <m:r>
                        <a:rPr lang="es-ES" sz="1400" i="1">
                          <a:latin typeface="Cambria Math" panose="02040503050406030204" pitchFamily="18" charset="0"/>
                        </a:rPr>
                        <m:t>𝑆</m:t>
                      </m:r>
                      <m:d>
                        <m:dPr>
                          <m:ctrlPr>
                            <a:rPr lang="es-ES" sz="1400" i="1">
                              <a:latin typeface="Cambria Math" panose="02040503050406030204" pitchFamily="18" charset="0"/>
                            </a:rPr>
                          </m:ctrlPr>
                        </m:dPr>
                        <m:e>
                          <m:r>
                            <a:rPr lang="es-ES" sz="1400" i="1">
                              <a:latin typeface="Cambria Math" panose="02040503050406030204" pitchFamily="18" charset="0"/>
                            </a:rPr>
                            <m:t>𝑡</m:t>
                          </m:r>
                        </m:e>
                      </m:d>
                      <m:r>
                        <a:rPr lang="es-ES" sz="1400" i="1">
                          <a:latin typeface="Cambria Math" panose="02040503050406030204" pitchFamily="18" charset="0"/>
                        </a:rPr>
                        <m:t>+</m:t>
                      </m:r>
                      <m:r>
                        <a:rPr lang="es-ES" sz="1400" i="1">
                          <a:latin typeface="Cambria Math" panose="02040503050406030204" pitchFamily="18" charset="0"/>
                        </a:rPr>
                        <m:t>𝐵</m:t>
                      </m:r>
                      <m:r>
                        <a:rPr lang="es-ES"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r>
                        <a:rPr lang="es-PE" sz="1400" i="1">
                          <a:latin typeface="Cambria Math" panose="02040503050406030204" pitchFamily="18" charset="0"/>
                        </a:rPr>
                        <m:t>𝐵</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r>
                        <m:rPr>
                          <m:sty m:val="p"/>
                        </m:rPr>
                        <a:rPr lang="es-PE" sz="1400">
                          <a:latin typeface="Cambria Math" panose="02040503050406030204" pitchFamily="18" charset="0"/>
                        </a:rPr>
                        <m:t>S</m:t>
                      </m:r>
                      <m:r>
                        <a:rPr lang="es-ES" sz="1400">
                          <a:latin typeface="Cambria Math" panose="02040503050406030204" pitchFamily="18" charset="0"/>
                        </a:rPr>
                        <m:t>                         </m:t>
                      </m:r>
                      <m:r>
                        <a:rPr lang="es-ES" sz="1400" i="1">
                          <a:latin typeface="Cambria Math" panose="02040503050406030204" pitchFamily="18" charset="0"/>
                          <a:ea typeface="Cambria Math" panose="02040503050406030204" pitchFamily="18" charset="0"/>
                          <a:cs typeface="Arial" panose="020B0604020202020204" pitchFamily="34" charset="0"/>
                        </a:rPr>
                        <m:t>(68)</m:t>
                      </m:r>
                    </m:oMath>
                  </m:oMathPara>
                </a14:m>
                <a:endParaRPr lang="es-EC" sz="1400" dirty="0">
                  <a:latin typeface="Lucida Fax" panose="02060602050505020204" pitchFamily="18" charset="0"/>
                  <a:cs typeface="Arial" panose="020B0604020202020204" pitchFamily="34" charset="0"/>
                </a:endParaRPr>
              </a:p>
              <a:p>
                <a:pPr lvl="1">
                  <a:lnSpc>
                    <a:spcPct val="150000"/>
                  </a:lnSpc>
                  <a:spcBef>
                    <a:spcPct val="0"/>
                  </a:spcBef>
                </a:pPr>
                <a14:m>
                  <m:oMathPara xmlns:m="http://schemas.openxmlformats.org/officeDocument/2006/math">
                    <m:oMathParaPr>
                      <m:jc m:val="centerGroup"/>
                    </m:oMathParaPr>
                    <m:oMath xmlns:m="http://schemas.openxmlformats.org/officeDocument/2006/math">
                      <m:sSup>
                        <m:sSupPr>
                          <m:ctrlPr>
                            <a:rPr lang="es-ES" sz="1400" i="1">
                              <a:latin typeface="Cambria Math" panose="02040503050406030204" pitchFamily="18" charset="0"/>
                              <a:cs typeface="Arial" panose="020B0604020202020204" pitchFamily="34" charset="0"/>
                            </a:rPr>
                          </m:ctrlPr>
                        </m:sSupPr>
                        <m:e>
                          <m:r>
                            <a:rPr lang="es-ES" sz="1400" i="1">
                              <a:latin typeface="Cambria Math" panose="02040503050406030204" pitchFamily="18" charset="0"/>
                              <a:cs typeface="Arial" panose="020B0604020202020204" pitchFamily="34" charset="0"/>
                            </a:rPr>
                            <m:t>𝐼</m:t>
                          </m:r>
                        </m:e>
                        <m:sup>
                          <m:r>
                            <a:rPr lang="es-ES" sz="1400" i="1">
                              <a:latin typeface="Cambria Math" panose="02040503050406030204" pitchFamily="18" charset="0"/>
                              <a:cs typeface="Arial" panose="020B0604020202020204" pitchFamily="34" charset="0"/>
                            </a:rPr>
                            <m:t>′</m:t>
                          </m:r>
                        </m:sup>
                      </m:sSup>
                      <m:d>
                        <m:dPr>
                          <m:ctrlPr>
                            <a:rPr lang="es-ES" sz="1400" i="1">
                              <a:latin typeface="Cambria Math" panose="02040503050406030204" pitchFamily="18" charset="0"/>
                              <a:cs typeface="Arial" panose="020B0604020202020204" pitchFamily="34" charset="0"/>
                            </a:rPr>
                          </m:ctrlPr>
                        </m:dPr>
                        <m:e>
                          <m:r>
                            <a:rPr lang="es-ES" sz="1400" i="1">
                              <a:latin typeface="Cambria Math" panose="02040503050406030204" pitchFamily="18" charset="0"/>
                              <a:cs typeface="Arial" panose="020B0604020202020204" pitchFamily="34" charset="0"/>
                            </a:rPr>
                            <m:t>𝑡</m:t>
                          </m:r>
                        </m:e>
                      </m:d>
                      <m:r>
                        <a:rPr lang="es-ES" sz="1400" i="1">
                          <a:latin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𝛽</m:t>
                      </m:r>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𝑆</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𝐼</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𝛾</m:t>
                      </m:r>
                      <m:r>
                        <a:rPr lang="es-ES" sz="1400" i="1">
                          <a:latin typeface="Cambria Math" panose="02040503050406030204" pitchFamily="18" charset="0"/>
                          <a:ea typeface="Cambria Math" panose="02040503050406030204" pitchFamily="18" charset="0"/>
                          <a:cs typeface="Arial" panose="020B0604020202020204" pitchFamily="34" charset="0"/>
                        </a:rPr>
                        <m:t>.</m:t>
                      </m:r>
                      <m:r>
                        <a:rPr lang="es-ES" sz="1400" i="1">
                          <a:latin typeface="Cambria Math" panose="02040503050406030204" pitchFamily="18" charset="0"/>
                          <a:ea typeface="Cambria Math" panose="02040503050406030204" pitchFamily="18" charset="0"/>
                          <a:cs typeface="Arial" panose="020B0604020202020204" pitchFamily="34" charset="0"/>
                        </a:rPr>
                        <m:t>𝐼</m:t>
                      </m:r>
                      <m:d>
                        <m:dPr>
                          <m:ctrlPr>
                            <a:rPr lang="es-ES" sz="1400" i="1">
                              <a:latin typeface="Cambria Math" panose="02040503050406030204" pitchFamily="18" charset="0"/>
                              <a:ea typeface="Cambria Math" panose="02040503050406030204" pitchFamily="18" charset="0"/>
                              <a:cs typeface="Arial" panose="020B0604020202020204" pitchFamily="34" charset="0"/>
                            </a:rPr>
                          </m:ctrlPr>
                        </m:dPr>
                        <m:e>
                          <m:r>
                            <a:rPr lang="es-ES" sz="1400" i="1">
                              <a:latin typeface="Cambria Math" panose="02040503050406030204" pitchFamily="18" charset="0"/>
                              <a:ea typeface="Cambria Math" panose="02040503050406030204" pitchFamily="18" charset="0"/>
                              <a:cs typeface="Arial" panose="020B0604020202020204" pitchFamily="34" charset="0"/>
                            </a:rPr>
                            <m:t>𝑡</m:t>
                          </m:r>
                        </m:e>
                      </m:d>
                      <m:r>
                        <a:rPr lang="es-ES" sz="1400" i="1">
                          <a:latin typeface="Cambria Math" panose="02040503050406030204" pitchFamily="18" charset="0"/>
                        </a:rPr>
                        <m:t>−</m:t>
                      </m:r>
                      <m:r>
                        <a:rPr lang="es-ES" sz="1400" i="1">
                          <a:latin typeface="Cambria Math" panose="02040503050406030204" pitchFamily="18" charset="0"/>
                        </a:rPr>
                        <m:t>𝜇</m:t>
                      </m:r>
                      <m:r>
                        <a:rPr lang="es-ES" sz="1400" i="1">
                          <a:latin typeface="Cambria Math" panose="02040503050406030204" pitchFamily="18" charset="0"/>
                        </a:rPr>
                        <m:t>.</m:t>
                      </m:r>
                      <m:r>
                        <a:rPr lang="es-ES" sz="1400" i="1">
                          <a:latin typeface="Cambria Math" panose="02040503050406030204" pitchFamily="18" charset="0"/>
                        </a:rPr>
                        <m:t>𝐼</m:t>
                      </m:r>
                      <m:r>
                        <a:rPr lang="es-ES" sz="1400" i="1">
                          <a:latin typeface="Cambria Math" panose="02040503050406030204" pitchFamily="18" charset="0"/>
                        </a:rPr>
                        <m:t>(</m:t>
                      </m:r>
                      <m:r>
                        <a:rPr lang="es-ES" sz="1400" i="1">
                          <a:latin typeface="Cambria Math" panose="02040503050406030204" pitchFamily="18" charset="0"/>
                        </a:rPr>
                        <m:t>𝑡</m:t>
                      </m:r>
                      <m:r>
                        <a:rPr lang="es-ES" sz="1400" i="1">
                          <a:latin typeface="Cambria Math" panose="02040503050406030204" pitchFamily="18" charset="0"/>
                        </a:rPr>
                        <m:t>)                                                (69)</m:t>
                      </m:r>
                    </m:oMath>
                  </m:oMathPara>
                </a14:m>
                <a:endParaRPr lang="es-EC" sz="1400" dirty="0">
                  <a:latin typeface="Lucida Fax" panose="02060602050505020204" pitchFamily="18" charset="0"/>
                  <a:cs typeface="Arial" panose="020B0604020202020204" pitchFamily="34" charset="0"/>
                </a:endParaRPr>
              </a:p>
              <a:p>
                <a:pPr lvl="1">
                  <a:lnSpc>
                    <a:spcPct val="150000"/>
                  </a:lnSpc>
                  <a:spcBef>
                    <a:spcPct val="0"/>
                  </a:spcBef>
                </a:pPr>
                <a:endParaRPr lang="es-EC" sz="1400" dirty="0">
                  <a:latin typeface="Lucida Fax" panose="02060602050505020204" pitchFamily="18" charset="0"/>
                  <a:cs typeface="Arial" panose="020B0604020202020204" pitchFamily="34" charset="0"/>
                </a:endParaRPr>
              </a:p>
              <a:p>
                <a:pPr>
                  <a:lnSpc>
                    <a:spcPct val="150000"/>
                  </a:lnSpc>
                </a:pPr>
                <a:r>
                  <a:rPr lang="es-PE" sz="1400" dirty="0">
                    <a:latin typeface="Lucida Fax" panose="02060602050505020204" pitchFamily="18" charset="0"/>
                    <a:cs typeface="Arial" panose="020B0604020202020204" pitchFamily="34" charset="0"/>
                  </a:rPr>
                  <a:t>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𝑃</m:t>
                        </m:r>
                      </m:e>
                      <m:sub>
                        <m:r>
                          <a:rPr lang="es-PE" sz="1400">
                            <a:latin typeface="Cambria Math" panose="02040503050406030204" pitchFamily="18" charset="0"/>
                            <a:cs typeface="Arial" panose="020B0604020202020204" pitchFamily="34" charset="0"/>
                          </a:rPr>
                          <m:t>𝑐</m:t>
                        </m:r>
                      </m:sub>
                    </m:sSub>
                    <m:d>
                      <m:dPr>
                        <m:ctrlPr>
                          <a:rPr lang="es-EC" sz="1400" i="1">
                            <a:latin typeface="Cambria Math" panose="02040503050406030204" pitchFamily="18" charset="0"/>
                            <a:cs typeface="Arial" panose="020B0604020202020204" pitchFamily="34" charset="0"/>
                          </a:rPr>
                        </m:ctrlPr>
                      </m:dPr>
                      <m:e>
                        <m:f>
                          <m:fPr>
                            <m:ctrlPr>
                              <a:rPr lang="es-EC" sz="1400" i="1">
                                <a:latin typeface="Cambria Math" panose="02040503050406030204" pitchFamily="18" charset="0"/>
                              </a:rPr>
                            </m:ctrlPr>
                          </m:fPr>
                          <m:num>
                            <m:r>
                              <a:rPr lang="es-ES" sz="1400" i="1">
                                <a:latin typeface="Cambria Math" panose="02040503050406030204" pitchFamily="18" charset="0"/>
                              </a:rPr>
                              <m:t>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r>
                          <a:rPr lang="es-PE" sz="1400" i="1">
                            <a:latin typeface="Cambria Math" panose="02040503050406030204" pitchFamily="18" charset="0"/>
                          </a:rPr>
                          <m:t>,</m:t>
                        </m:r>
                        <m:r>
                          <a:rPr lang="es-PE" sz="1400">
                            <a:latin typeface="Cambria Math" panose="02040503050406030204" pitchFamily="18" charset="0"/>
                            <a:cs typeface="Arial" panose="020B0604020202020204" pitchFamily="34" charset="0"/>
                          </a:rPr>
                          <m:t>0</m:t>
                        </m:r>
                      </m:e>
                    </m:d>
                  </m:oMath>
                </a14:m>
                <a:r>
                  <a:rPr lang="es-PE" sz="1400" dirty="0">
                    <a:latin typeface="Lucida Fax" panose="02060602050505020204" pitchFamily="18" charset="0"/>
                    <a:cs typeface="Arial" panose="020B0604020202020204" pitchFamily="34" charset="0"/>
                  </a:rPr>
                  <a:t>,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𝑃</m:t>
                        </m:r>
                      </m:e>
                      <m:sub>
                        <m:r>
                          <a:rPr lang="es-PE" sz="1400">
                            <a:latin typeface="Cambria Math" panose="02040503050406030204" pitchFamily="18" charset="0"/>
                            <a:cs typeface="Arial" panose="020B0604020202020204" pitchFamily="34" charset="0"/>
                          </a:rPr>
                          <m:t>𝑐</m:t>
                        </m:r>
                      </m:sub>
                    </m:sSub>
                    <m:d>
                      <m:dPr>
                        <m:ctrlPr>
                          <a:rPr lang="es-EC" sz="1400" i="1">
                            <a:latin typeface="Cambria Math" panose="02040503050406030204" pitchFamily="18" charset="0"/>
                            <a:cs typeface="Arial" panose="020B0604020202020204" pitchFamily="34" charset="0"/>
                          </a:rPr>
                        </m:ctrlPr>
                      </m:dPr>
                      <m:e>
                        <m:f>
                          <m:fPr>
                            <m:ctrlPr>
                              <a:rPr lang="es-EC" sz="1400" i="1">
                                <a:latin typeface="Cambria Math" panose="02040503050406030204" pitchFamily="18" charset="0"/>
                              </a:rPr>
                            </m:ctrlPr>
                          </m:fPr>
                          <m:num>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rPr>
                              <m:t>𝜇</m:t>
                            </m:r>
                          </m:num>
                          <m:den>
                            <m:r>
                              <a:rPr lang="es-PE" sz="1400" i="1">
                                <a:latin typeface="Cambria Math" panose="02040503050406030204" pitchFamily="18" charset="0"/>
                              </a:rPr>
                              <m:t>𝛽</m:t>
                            </m:r>
                          </m:den>
                        </m:f>
                        <m:r>
                          <a:rPr lang="es-PE" sz="1400" i="1">
                            <a:latin typeface="Cambria Math" panose="02040503050406030204" pitchFamily="18" charset="0"/>
                          </a:rPr>
                          <m:t>,  0</m:t>
                        </m:r>
                      </m:e>
                    </m:d>
                  </m:oMath>
                </a14:m>
                <a:r>
                  <a:rPr lang="es-EC" sz="1400" dirty="0">
                    <a:latin typeface="Lucida Fax" panose="02060602050505020204" pitchFamily="18" charset="0"/>
                    <a:cs typeface="Arial" panose="020B0604020202020204" pitchFamily="34" charset="0"/>
                  </a:rPr>
                  <a:t>,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𝑃</m:t>
                        </m:r>
                      </m:e>
                      <m:sub>
                        <m:r>
                          <a:rPr lang="es-PE" sz="1400">
                            <a:latin typeface="Cambria Math" panose="02040503050406030204" pitchFamily="18" charset="0"/>
                            <a:cs typeface="Arial" panose="020B0604020202020204" pitchFamily="34" charset="0"/>
                          </a:rPr>
                          <m:t>𝑐</m:t>
                        </m:r>
                      </m:sub>
                    </m:sSub>
                    <m:d>
                      <m:dPr>
                        <m:ctrlPr>
                          <a:rPr lang="es-EC" sz="1400" i="1">
                            <a:latin typeface="Cambria Math" panose="02040503050406030204" pitchFamily="18" charset="0"/>
                            <a:cs typeface="Arial" panose="020B0604020202020204" pitchFamily="34" charset="0"/>
                          </a:rPr>
                        </m:ctrlPr>
                      </m:dPr>
                      <m:e>
                        <m:f>
                          <m:fPr>
                            <m:ctrlPr>
                              <a:rPr lang="es-EC" sz="1400" i="1">
                                <a:latin typeface="Cambria Math" panose="02040503050406030204" pitchFamily="18" charset="0"/>
                              </a:rPr>
                            </m:ctrlPr>
                          </m:fPr>
                          <m:num>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rPr>
                              <m:t>𝜇</m:t>
                            </m:r>
                          </m:num>
                          <m:den>
                            <m:r>
                              <a:rPr lang="es-PE" sz="1400" i="1">
                                <a:latin typeface="Cambria Math" panose="02040503050406030204" pitchFamily="18" charset="0"/>
                              </a:rPr>
                              <m:t>𝛽</m:t>
                            </m:r>
                          </m:den>
                        </m:f>
                        <m:r>
                          <a:rPr lang="es-PE" sz="1400">
                            <a:latin typeface="Cambria Math" panose="02040503050406030204" pitchFamily="18" charset="0"/>
                            <a:cs typeface="Arial" panose="020B0604020202020204" pitchFamily="34" charset="0"/>
                          </a:rPr>
                          <m:t>,</m:t>
                        </m:r>
                        <m:f>
                          <m:fPr>
                            <m:ctrlPr>
                              <a:rPr lang="es-EC" sz="1400" i="1">
                                <a:latin typeface="Cambria Math" panose="02040503050406030204" pitchFamily="18" charset="0"/>
                              </a:rPr>
                            </m:ctrlPr>
                          </m:fPr>
                          <m:num>
                            <m:r>
                              <a:rPr lang="es-PE" sz="1400" i="1">
                                <a:latin typeface="Cambria Math" panose="02040503050406030204" pitchFamily="18" charset="0"/>
                              </a:rPr>
                              <m:t>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𝛾</m:t>
                            </m:r>
                            <m:r>
                              <a:rPr lang="es-PE" sz="1400">
                                <a:latin typeface="Cambria Math" panose="02040503050406030204" pitchFamily="18" charset="0"/>
                              </a:rPr>
                              <m:t>+</m:t>
                            </m:r>
                            <m:r>
                              <a:rPr lang="es-PE" sz="1400" i="1">
                                <a:latin typeface="Cambria Math" panose="02040503050406030204" pitchFamily="18" charset="0"/>
                              </a:rPr>
                              <m:t>𝜇</m:t>
                            </m:r>
                          </m:den>
                        </m:f>
                        <m:r>
                          <a:rPr lang="es-PE" sz="1400" i="1">
                            <a:latin typeface="Cambria Math" panose="020405030504060302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num>
                          <m:den>
                            <m:r>
                              <a:rPr lang="es-PE" sz="1400" i="1">
                                <a:latin typeface="Cambria Math" panose="02040503050406030204" pitchFamily="18" charset="0"/>
                              </a:rPr>
                              <m:t>𝛽</m:t>
                            </m:r>
                          </m:den>
                        </m:f>
                      </m:e>
                    </m:d>
                  </m:oMath>
                </a14:m>
                <a:endParaRPr lang="es-EC" sz="1400" dirty="0">
                  <a:latin typeface="Lucida Fax" panose="02060602050505020204" pitchFamily="18" charset="0"/>
                  <a:cs typeface="Arial" panose="020B0604020202020204" pitchFamily="34" charset="0"/>
                </a:endParaRPr>
              </a:p>
              <a:p>
                <a:pPr algn="ctr">
                  <a:lnSpc>
                    <a:spcPct val="150000"/>
                  </a:lnSpc>
                </a:pPr>
                <a:endParaRPr lang="es-EC" sz="1400" dirty="0">
                  <a:latin typeface="Lucida Fax" panose="02060602050505020204" pitchFamily="18" charset="0"/>
                  <a:cs typeface="Arial" panose="020B0604020202020204" pitchFamily="34" charset="0"/>
                </a:endParaRPr>
              </a:p>
              <a:p>
                <a:pPr lvl="1">
                  <a:spcBef>
                    <a:spcPct val="0"/>
                  </a:spcBef>
                </a:pPr>
                <a:r>
                  <a:rPr lang="es-ES" sz="1600" dirty="0">
                    <a:latin typeface="Lucida Fax" panose="02060602050505020204" pitchFamily="18" charset="0"/>
                    <a:cs typeface="Arial" panose="020B0604020202020204" pitchFamily="34" charset="0"/>
                  </a:rPr>
                  <a:t>Estabilidad </a:t>
                </a:r>
                <a:r>
                  <a:rPr lang="es-PE" sz="1600" dirty="0">
                    <a:latin typeface="Lucida Fax" panose="02060602050505020204" pitchFamily="18" charset="0"/>
                    <a:cs typeface="Arial" panose="020B0604020202020204" pitchFamily="34" charset="0"/>
                  </a:rPr>
                  <a:t>del Modelo SIR Con Dinámica Vital y Vacunación</a:t>
                </a:r>
              </a:p>
              <a:p>
                <a:pPr lvl="1">
                  <a:spcBef>
                    <a:spcPct val="0"/>
                  </a:spcBef>
                </a:pPr>
                <a:r>
                  <a:rPr lang="es-PE" sz="1400" dirty="0">
                    <a:latin typeface="Lucida Fax" panose="02060602050505020204" pitchFamily="18" charset="0"/>
                    <a:cs typeface="Arial" panose="020B0604020202020204" pitchFamily="34" charset="0"/>
                  </a:rPr>
                  <a:t>Analicemos el primer punto crítico </a:t>
                </a:r>
                <a14:m>
                  <m:oMath xmlns:m="http://schemas.openxmlformats.org/officeDocument/2006/math">
                    <m:sSub>
                      <m:sSubPr>
                        <m:ctrlPr>
                          <a:rPr lang="es-EC" sz="1600" i="1">
                            <a:latin typeface="Cambria Math" panose="02040503050406030204" pitchFamily="18" charset="0"/>
                            <a:cs typeface="Arial" panose="020B0604020202020204" pitchFamily="34" charset="0"/>
                          </a:rPr>
                        </m:ctrlPr>
                      </m:sSubPr>
                      <m:e>
                        <m:r>
                          <a:rPr lang="es-PE" sz="1600">
                            <a:latin typeface="Cambria Math" panose="02040503050406030204" pitchFamily="18" charset="0"/>
                            <a:cs typeface="Arial" panose="020B0604020202020204" pitchFamily="34" charset="0"/>
                          </a:rPr>
                          <m:t>𝑃</m:t>
                        </m:r>
                      </m:e>
                      <m:sub>
                        <m:r>
                          <a:rPr lang="es-PE" sz="1600">
                            <a:latin typeface="Cambria Math" panose="02040503050406030204" pitchFamily="18" charset="0"/>
                            <a:cs typeface="Arial" panose="020B0604020202020204" pitchFamily="34" charset="0"/>
                          </a:rPr>
                          <m:t>𝑐</m:t>
                        </m:r>
                      </m:sub>
                    </m:sSub>
                    <m:d>
                      <m:dPr>
                        <m:ctrlPr>
                          <a:rPr lang="es-EC" sz="1600" i="1">
                            <a:latin typeface="Cambria Math" panose="02040503050406030204" pitchFamily="18" charset="0"/>
                          </a:rPr>
                        </m:ctrlPr>
                      </m:dPr>
                      <m:e>
                        <m:f>
                          <m:fPr>
                            <m:ctrlPr>
                              <a:rPr lang="es-EC" sz="1600" i="1">
                                <a:latin typeface="Cambria Math" panose="02040503050406030204" pitchFamily="18" charset="0"/>
                              </a:rPr>
                            </m:ctrlPr>
                          </m:fPr>
                          <m:num>
                            <m:r>
                              <a:rPr lang="es-PE" sz="1600" i="1">
                                <a:latin typeface="Cambria Math" panose="02040503050406030204" pitchFamily="18" charset="0"/>
                              </a:rPr>
                              <m:t>𝜇</m:t>
                            </m:r>
                            <m:r>
                              <a:rPr lang="es-PE" sz="1600" i="1">
                                <a:latin typeface="Cambria Math" panose="02040503050406030204" pitchFamily="18" charset="0"/>
                              </a:rPr>
                              <m:t>𝑁</m:t>
                            </m:r>
                            <m:d>
                              <m:dPr>
                                <m:ctrlPr>
                                  <a:rPr lang="es-EC" sz="1600" i="1">
                                    <a:latin typeface="Cambria Math" panose="02040503050406030204" pitchFamily="18" charset="0"/>
                                  </a:rPr>
                                </m:ctrlPr>
                              </m:dPr>
                              <m:e>
                                <m:r>
                                  <a:rPr lang="es-PE" sz="1600" i="1">
                                    <a:latin typeface="Cambria Math" panose="02040503050406030204" pitchFamily="18" charset="0"/>
                                  </a:rPr>
                                  <m:t>1−</m:t>
                                </m:r>
                                <m:sSub>
                                  <m:sSubPr>
                                    <m:ctrlPr>
                                      <a:rPr lang="es-EC" sz="1600" i="1">
                                        <a:latin typeface="Cambria Math" panose="02040503050406030204" pitchFamily="18" charset="0"/>
                                      </a:rPr>
                                    </m:ctrlPr>
                                  </m:sSubPr>
                                  <m:e>
                                    <m:r>
                                      <a:rPr lang="es-PE" sz="1600" i="1">
                                        <a:latin typeface="Cambria Math" panose="02040503050406030204" pitchFamily="18" charset="0"/>
                                      </a:rPr>
                                      <m:t>𝜑</m:t>
                                    </m:r>
                                  </m:e>
                                  <m:sub>
                                    <m:r>
                                      <a:rPr lang="es-PE" sz="1600" i="1">
                                        <a:latin typeface="Cambria Math" panose="02040503050406030204" pitchFamily="18" charset="0"/>
                                      </a:rPr>
                                      <m:t>1</m:t>
                                    </m:r>
                                  </m:sub>
                                </m:sSub>
                              </m:e>
                            </m:d>
                          </m:num>
                          <m:den>
                            <m:r>
                              <a:rPr lang="es-PE" sz="1600" i="1">
                                <a:latin typeface="Cambria Math" panose="02040503050406030204" pitchFamily="18" charset="0"/>
                              </a:rPr>
                              <m:t>𝜇</m:t>
                            </m:r>
                            <m:r>
                              <a:rPr lang="es-PE" sz="1600" i="1">
                                <a:latin typeface="Cambria Math" panose="020405030504060302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rPr>
                                  <m:t>𝜑</m:t>
                                </m:r>
                              </m:e>
                              <m:sub>
                                <m:r>
                                  <a:rPr lang="es-PE" sz="1600" i="1">
                                    <a:latin typeface="Cambria Math" panose="02040503050406030204" pitchFamily="18" charset="0"/>
                                  </a:rPr>
                                  <m:t>2</m:t>
                                </m:r>
                              </m:sub>
                            </m:sSub>
                          </m:den>
                        </m:f>
                        <m:r>
                          <a:rPr lang="es-PE" sz="1600" i="1">
                            <a:latin typeface="Cambria Math" panose="02040503050406030204" pitchFamily="18" charset="0"/>
                          </a:rPr>
                          <m:t>,  0</m:t>
                        </m:r>
                      </m:e>
                    </m:d>
                  </m:oMath>
                </a14:m>
                <a:endParaRPr lang="es-PE" sz="1400" u="sng" dirty="0">
                  <a:latin typeface="Lucida Fax" panose="02060602050505020204" pitchFamily="18" charset="0"/>
                  <a:cs typeface="Arial" panose="020B0604020202020204" pitchFamily="34" charset="0"/>
                </a:endParaRPr>
              </a:p>
              <a:p>
                <a:pPr lvl="1">
                  <a:spcBef>
                    <a:spcPct val="0"/>
                  </a:spcBef>
                </a:pPr>
                <a14:m>
                  <m:oMathPara xmlns:m="http://schemas.openxmlformats.org/officeDocument/2006/math">
                    <m:oMathParaPr>
                      <m:jc m:val="centerGroup"/>
                    </m:oMathParaPr>
                    <m:oMath xmlns:m="http://schemas.openxmlformats.org/officeDocument/2006/math">
                      <m:d>
                        <m:dPr>
                          <m:begChr m:val="{"/>
                          <m:endChr m:val=""/>
                          <m:ctrlPr>
                            <a:rPr lang="es-EC" sz="1400" i="1">
                              <a:latin typeface="Cambria Math" panose="02040503050406030204" pitchFamily="18" charset="0"/>
                            </a:rPr>
                          </m:ctrlPr>
                        </m:dPr>
                        <m:e>
                          <m:eqArr>
                            <m:eqArrPr>
                              <m:ctrlPr>
                                <a:rPr lang="es-EC" sz="1400" i="1">
                                  <a:latin typeface="Cambria Math" panose="02040503050406030204" pitchFamily="18" charset="0"/>
                                </a:rPr>
                              </m:ctrlPr>
                            </m:eqArrPr>
                            <m:e>
                              <m:sSup>
                                <m:sSupPr>
                                  <m:ctrlPr>
                                    <a:rPr lang="es-EC" sz="1400" i="1">
                                      <a:latin typeface="Cambria Math" panose="02040503050406030204" pitchFamily="18" charset="0"/>
                                    </a:rPr>
                                  </m:ctrlPr>
                                </m:sSupPr>
                                <m:e>
                                  <m:r>
                                    <a:rPr lang="es-PE" sz="1400" i="1">
                                      <a:latin typeface="Cambria Math" panose="02040503050406030204" pitchFamily="18" charset="0"/>
                                    </a:rPr>
                                    <m:t>𝑆</m:t>
                                  </m:r>
                                </m:e>
                                <m:sup>
                                  <m:r>
                                    <a:rPr lang="es-PE" sz="1400" i="1">
                                      <a:latin typeface="Cambria Math" panose="02040503050406030204" pitchFamily="18" charset="0"/>
                                    </a:rPr>
                                    <m:t>∗</m:t>
                                  </m:r>
                                </m:sup>
                              </m:sSup>
                              <m:r>
                                <a:rPr lang="es-PE" sz="1400" i="1">
                                  <a:latin typeface="Cambria Math" panose="02040503050406030204" pitchFamily="18" charset="0"/>
                                </a:rPr>
                                <m:t>=</m:t>
                              </m:r>
                              <m:r>
                                <a:rPr lang="es-PE" sz="1400" i="1">
                                  <a:latin typeface="Cambria Math" panose="02040503050406030204" pitchFamily="18" charset="0"/>
                                </a:rPr>
                                <m:t>𝑆</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𝑆</m:t>
                                  </m:r>
                                </m:e>
                                <m:sub>
                                  <m:r>
                                    <a:rPr lang="es-PE" sz="1400" i="1">
                                      <a:latin typeface="Cambria Math" panose="02040503050406030204" pitchFamily="18" charset="0"/>
                                    </a:rPr>
                                    <m:t>𝑐</m:t>
                                  </m:r>
                                </m:sub>
                              </m:sSub>
                              <m:r>
                                <a:rPr lang="es-PE" sz="1400" i="1">
                                  <a:latin typeface="Cambria Math" panose="02040503050406030204" pitchFamily="18" charset="0"/>
                                </a:rPr>
                                <m:t>=</m:t>
                              </m:r>
                              <m:r>
                                <a:rPr lang="es-PE" sz="1400" i="1">
                                  <a:latin typeface="Cambria Math" panose="02040503050406030204" pitchFamily="18" charset="0"/>
                                </a:rPr>
                                <m:t>𝑆</m:t>
                              </m:r>
                              <m:r>
                                <a:rPr lang="es-PE" sz="1400" i="1">
                                  <a:latin typeface="Cambria Math" panose="020405030504060302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e>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r>
                                <a:rPr lang="es-PE"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b>
                                  <m:r>
                                    <a:rPr lang="es-PE" sz="1400" i="1">
                                      <a:latin typeface="Cambria Math" panose="02040503050406030204" pitchFamily="18" charset="0"/>
                                      <a:ea typeface="Calibri" panose="020F0502020204030204" pitchFamily="34" charset="0"/>
                                      <a:cs typeface="Times New Roman" panose="02020603050405020304" pitchFamily="18" charset="0"/>
                                    </a:rPr>
                                    <m:t>𝑐</m:t>
                                  </m:r>
                                </m:sub>
                              </m:sSub>
                              <m:r>
                                <a:rPr lang="es-PE" sz="1400" i="1">
                                  <a:latin typeface="Cambria Math" panose="02040503050406030204" pitchFamily="18" charset="0"/>
                                </a:rPr>
                                <m:t>=</m:t>
                              </m:r>
                              <m:r>
                                <a:rPr lang="es-PE" sz="1400" i="1">
                                  <a:latin typeface="Cambria Math" panose="02040503050406030204" pitchFamily="18" charset="0"/>
                                </a:rPr>
                                <m:t>𝐼</m:t>
                              </m:r>
                              <m:r>
                                <a:rPr lang="es-PE" sz="1400" i="1">
                                  <a:latin typeface="Cambria Math" panose="02040503050406030204" pitchFamily="18" charset="0"/>
                                </a:rPr>
                                <m:t>−0                     </m:t>
                              </m:r>
                            </m:e>
                          </m:eqArr>
                        </m:e>
                      </m:d>
                    </m:oMath>
                  </m:oMathPara>
                </a14:m>
                <a:endParaRPr lang="es-PE" sz="1400" dirty="0">
                  <a:latin typeface="Lucida Fax" panose="02060602050505020204" pitchFamily="18" charset="0"/>
                  <a:cs typeface="Arial" panose="020B0604020202020204" pitchFamily="34" charset="0"/>
                </a:endParaRPr>
              </a:p>
              <a:p>
                <a:pPr lvl="1">
                  <a:spcBef>
                    <a:spcPct val="0"/>
                  </a:spcBef>
                </a:pPr>
                <a:endParaRPr lang="es-PE" sz="1400" dirty="0">
                  <a:latin typeface="Lucida Fax" panose="02060602050505020204" pitchFamily="18" charset="0"/>
                  <a:cs typeface="Arial" panose="020B0604020202020204" pitchFamily="34" charset="0"/>
                </a:endParaRPr>
              </a:p>
              <a:p>
                <a:pPr lvl="1" algn="ctr">
                  <a:spcBef>
                    <a:spcPct val="0"/>
                  </a:spcBef>
                </a:pPr>
                <a14:m>
                  <m:oMath xmlns:m="http://schemas.openxmlformats.org/officeDocument/2006/math">
                    <m:sSup>
                      <m:sSupPr>
                        <m:ctrlPr>
                          <a:rPr lang="es-EC" sz="1400" i="1">
                            <a:latin typeface="Cambria Math" panose="02040503050406030204" pitchFamily="18" charset="0"/>
                          </a:rPr>
                        </m:ctrlPr>
                      </m:sSupPr>
                      <m:e>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𝑆</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𝐼</m:t>
                                  </m:r>
                                </m:e>
                              </m:mr>
                            </m:m>
                          </m:e>
                        </m:d>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𝐴</m:t>
                    </m:r>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𝐿</m:t>
                    </m:r>
                    <m:d>
                      <m:dPr>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d>
                    <m:r>
                      <a:rPr lang="es-ES" sz="1400" i="1">
                        <a:latin typeface="Cambria Math" panose="02040503050406030204" pitchFamily="18" charset="0"/>
                        <a:ea typeface="Calibri" panose="020F0502020204030204" pitchFamily="34" charset="0"/>
                        <a:cs typeface="Times New Roman" panose="02020603050405020304" pitchFamily="18" charset="0"/>
                      </a:rPr>
                      <m:t>                     (71)</m:t>
                    </m:r>
                  </m:oMath>
                </a14:m>
                <a:r>
                  <a:rPr lang="es-PE" sz="1400" dirty="0">
                    <a:latin typeface="Lucida Fax" panose="02060602050505020204" pitchFamily="18" charset="0"/>
                    <a:cs typeface="Arial" panose="020B0604020202020204" pitchFamily="34" charset="0"/>
                  </a:rPr>
                  <a:t>, 			</a:t>
                </a:r>
                <a14:m>
                  <m:oMath xmlns:m="http://schemas.openxmlformats.org/officeDocument/2006/math">
                    <m:sSup>
                      <m:sSupPr>
                        <m:ctrlPr>
                          <a:rPr lang="es-EC" sz="1400" i="1">
                            <a:latin typeface="Cambria Math" panose="02040503050406030204" pitchFamily="18" charset="0"/>
                          </a:rPr>
                        </m:ctrlPr>
                      </m:sSupPr>
                      <m:e>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𝑆</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𝐼</m:t>
                                  </m:r>
                                </m:e>
                              </m:mr>
                            </m:m>
                          </m:e>
                        </m:d>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400" i="1">
                            <a:latin typeface="Cambria Math" panose="02040503050406030204" pitchFamily="18" charset="0"/>
                            <a:ea typeface="Times New Roman" panose="02020603050405020304" pitchFamily="18" charset="0"/>
                          </a:rPr>
                        </m:ctrlPr>
                      </m:dPr>
                      <m:e>
                        <m:m>
                          <m:mPr>
                            <m:mcs>
                              <m:mc>
                                <m:mcPr>
                                  <m:count m:val="2"/>
                                  <m:mcJc m:val="center"/>
                                </m:mcPr>
                              </m:mc>
                            </m:mcs>
                            <m:ctrlPr>
                              <a:rPr lang="es-EC" sz="1400" i="1">
                                <a:latin typeface="Cambria Math" panose="02040503050406030204" pitchFamily="18" charset="0"/>
                              </a:rPr>
                            </m:ctrlPr>
                          </m:mPr>
                          <m:mr>
                            <m:e>
                              <m:r>
                                <a:rPr lang="es-PE" sz="1400" i="1">
                                  <a:latin typeface="Cambria Math" panose="02040503050406030204" pitchFamily="18" charset="0"/>
                                </a:rPr>
                                <m:t>−</m:t>
                              </m:r>
                              <m:r>
                                <a:rPr lang="es-PE" sz="1400" i="1">
                                  <a:latin typeface="Cambria Math" panose="02040503050406030204" pitchFamily="18" charset="0"/>
                                </a:rPr>
                                <m:t>𝛽</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𝐼</m:t>
                                  </m:r>
                                </m:e>
                                <m:sub>
                                  <m:r>
                                    <a:rPr lang="es-PE" sz="1400" i="1">
                                      <a:latin typeface="Cambria Math" panose="02040503050406030204" pitchFamily="18" charset="0"/>
                                    </a:rPr>
                                    <m:t>𝑐</m:t>
                                  </m:r>
                                </m:sub>
                              </m:sSub>
                              <m:r>
                                <a:rPr lang="es-PE" sz="1400" i="1">
                                  <a:latin typeface="Cambria Math" panose="02040503050406030204" pitchFamily="18" charset="0"/>
                                </a:rPr>
                                <m:t>−</m:t>
                              </m:r>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e>
                            <m:e>
                              <m:r>
                                <a:rPr lang="es-PE" sz="1400" i="1">
                                  <a:latin typeface="Cambria Math" panose="02040503050406030204" pitchFamily="18" charset="0"/>
                                </a:rPr>
                                <m:t>−</m:t>
                              </m:r>
                              <m:r>
                                <a:rPr lang="es-PE" sz="1400" i="1">
                                  <a:latin typeface="Cambria Math" panose="02040503050406030204" pitchFamily="18" charset="0"/>
                                </a:rPr>
                                <m:t>𝛽</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𝑆</m:t>
                                  </m:r>
                                </m:e>
                                <m:sub>
                                  <m:r>
                                    <a:rPr lang="es-PE" sz="1400" i="1">
                                      <a:latin typeface="Cambria Math" panose="02040503050406030204" pitchFamily="18" charset="0"/>
                                    </a:rPr>
                                    <m:t>𝑐</m:t>
                                  </m:r>
                                </m:sub>
                              </m:sSub>
                            </m:e>
                          </m:mr>
                          <m:mr>
                            <m:e>
                              <m:r>
                                <a:rPr lang="es-PE" sz="1400" i="1">
                                  <a:latin typeface="Cambria Math" panose="02040503050406030204" pitchFamily="18" charset="0"/>
                                </a:rPr>
                                <m:t>   </m:t>
                              </m:r>
                              <m:r>
                                <a:rPr lang="es-PE" sz="1400" i="1">
                                  <a:latin typeface="Cambria Math" panose="02040503050406030204" pitchFamily="18" charset="0"/>
                                </a:rPr>
                                <m:t>𝛽</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𝐼</m:t>
                                  </m:r>
                                </m:e>
                                <m:sub>
                                  <m:r>
                                    <a:rPr lang="es-PE" sz="1400" i="1">
                                      <a:latin typeface="Cambria Math" panose="02040503050406030204" pitchFamily="18" charset="0"/>
                                    </a:rPr>
                                    <m:t>𝑐</m:t>
                                  </m:r>
                                </m:sub>
                              </m:sSub>
                            </m:e>
                            <m:e>
                              <m:r>
                                <a:rPr lang="es-PE" sz="1400" i="1">
                                  <a:latin typeface="Cambria Math" panose="02040503050406030204" pitchFamily="18" charset="0"/>
                                </a:rPr>
                                <m:t>𝛽</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𝑆</m:t>
                                  </m:r>
                                </m:e>
                                <m:sub>
                                  <m:r>
                                    <a:rPr lang="es-PE" sz="1400" i="1">
                                      <a:latin typeface="Cambria Math" panose="02040503050406030204" pitchFamily="18" charset="0"/>
                                    </a:rPr>
                                    <m:t>𝑐</m:t>
                                  </m:r>
                                </m:sub>
                              </m:sSub>
                              <m:r>
                                <a:rPr lang="es-PE" sz="1400" i="1">
                                  <a:latin typeface="Cambria Math" panose="02040503050406030204" pitchFamily="18" charset="0"/>
                                </a:rPr>
                                <m:t>−</m:t>
                              </m:r>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rPr>
                                <m:t>𝜇</m:t>
                              </m:r>
                            </m:e>
                          </m:mr>
                        </m:m>
                      </m:e>
                    </m:d>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s-PE" sz="1400" i="1">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oMath>
                </a14:m>
                <a:endParaRPr lang="es-PE" sz="1400" dirty="0">
                  <a:latin typeface="Lucida Fax" panose="02060602050505020204" pitchFamily="18" charset="0"/>
                  <a:cs typeface="Arial" panose="020B0604020202020204" pitchFamily="34" charset="0"/>
                </a:endParaRPr>
              </a:p>
              <a:p>
                <a:pPr>
                  <a:lnSpc>
                    <a:spcPct val="200000"/>
                  </a:lnSpc>
                </a:pPr>
                <a:r>
                  <a:rPr lang="es-PE" sz="1400" dirty="0">
                    <a:latin typeface="Lucida Fax" panose="02060602050505020204" pitchFamily="18" charset="0"/>
                    <a:ea typeface="Times New Roman" panose="02020603050405020304" pitchFamily="18" charset="0"/>
                    <a:cs typeface="Times New Roman" panose="02020603050405020304" pitchFamily="18" charset="0"/>
                  </a:rPr>
                  <a:t>	Donde los valores propios de </a:t>
                </a:r>
                <a:r>
                  <a:rPr lang="es-PE" sz="1400" dirty="0">
                    <a:latin typeface="Lucida Fax" panose="02060602050505020204" pitchFamily="18" charset="0"/>
                    <a:ea typeface="Calibri" panose="020F0502020204030204" pitchFamily="34" charset="0"/>
                    <a:cs typeface="Times New Roman" panose="02020603050405020304" pitchFamily="18" charset="0"/>
                  </a:rPr>
                  <a:t>la matriz Jacobiana</a:t>
                </a:r>
                <a:r>
                  <a:rPr lang="es-PE" sz="1400" dirty="0">
                    <a:latin typeface="Lucida Fax" panose="02060602050505020204" pitchFamily="18" charset="0"/>
                    <a:ea typeface="Times New Roman" panose="02020603050405020304" pitchFamily="18" charset="0"/>
                    <a:cs typeface="Times New Roman" panose="02020603050405020304" pitchFamily="18" charset="0"/>
                  </a:rPr>
                  <a:t> los hallamos con la expresión </a:t>
                </a:r>
                <a14:m>
                  <m:oMath xmlns:m="http://schemas.openxmlformats.org/officeDocument/2006/math">
                    <m:d>
                      <m:dPr>
                        <m:begChr m:val="|"/>
                        <m:endChr m:val="|"/>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𝐴</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e>
                    </m:d>
                  </m:oMath>
                </a14:m>
                <a:endParaRPr lang="es-EC" sz="1400" dirty="0">
                  <a:latin typeface="Lucida Fax" panose="02060602050505020204" pitchFamily="18" charset="0"/>
                  <a:ea typeface="Calibri" panose="020F0502020204030204" pitchFamily="34" charset="0"/>
                  <a:cs typeface="Times New Roman" panose="02020603050405020304" pitchFamily="18" charset="0"/>
                </a:endParaRPr>
              </a:p>
              <a:p>
                <a:r>
                  <a:rPr lang="es-PE" sz="16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400" i="1">
                                <a:latin typeface="Cambria Math" panose="02040503050406030204" pitchFamily="18" charset="0"/>
                              </a:rPr>
                            </m:ctrlPr>
                          </m:mPr>
                          <m:mr>
                            <m:e>
                              <m:r>
                                <a:rPr lang="es-PE" sz="1400" i="1">
                                  <a:latin typeface="Cambria Math" panose="02040503050406030204" pitchFamily="18" charset="0"/>
                                </a:rPr>
                                <m:t>−</m:t>
                              </m:r>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e>
                            <m:e>
                              <m:r>
                                <a:rPr lang="es-PE" sz="1400" i="1">
                                  <a:latin typeface="Cambria Math" panose="020405030504060302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𝛽𝜇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e>
                          </m:mr>
                          <m:mr>
                            <m:e>
                              <m:r>
                                <a:rPr lang="es-PE" sz="1400" i="1">
                                  <a:latin typeface="Cambria Math" panose="02040503050406030204" pitchFamily="18" charset="0"/>
                                </a:rPr>
                                <m:t>0</m:t>
                              </m:r>
                            </m:e>
                            <m:e>
                              <m:f>
                                <m:fPr>
                                  <m:ctrlPr>
                                    <a:rPr lang="es-EC" sz="1400" i="1">
                                      <a:latin typeface="Cambria Math" panose="02040503050406030204" pitchFamily="18" charset="0"/>
                                    </a:rPr>
                                  </m:ctrlPr>
                                </m:fPr>
                                <m:num>
                                  <m:r>
                                    <a:rPr lang="es-PE" sz="1400" i="1">
                                      <a:latin typeface="Cambria Math" panose="02040503050406030204" pitchFamily="18" charset="0"/>
                                    </a:rPr>
                                    <m:t>𝛽𝜇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r>
                                <a:rPr lang="es-PE" sz="1400" i="1">
                                  <a:latin typeface="Cambria Math" panose="02040503050406030204" pitchFamily="18" charset="0"/>
                                </a:rPr>
                                <m:t>−</m:t>
                              </m:r>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rPr>
                                <m:t>𝜇</m:t>
                              </m:r>
                            </m:e>
                          </m:mr>
                        </m:m>
                      </m:e>
                    </m:d>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𝜆</m:t>
                    </m:r>
                    <m:d>
                      <m:dPr>
                        <m:begChr m:val="|"/>
                        <m:endChr m:val="|"/>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mPr>
                          <m:mr>
                            <m:e>
                              <m:r>
                                <a:rPr lang="es-PE" sz="1400" i="1">
                                  <a:latin typeface="Cambria Math" panose="02040503050406030204" pitchFamily="18" charset="0"/>
                                  <a:ea typeface="Times New Roman" panose="02020603050405020304" pitchFamily="18" charset="0"/>
                                  <a:cs typeface="Times New Roman" panose="02020603050405020304" pitchFamily="18" charset="0"/>
                                </a:rPr>
                                <m:t>1</m:t>
                              </m:r>
                            </m:e>
                            <m:e>
                              <m:r>
                                <a:rPr lang="es-PE" sz="1400" i="1">
                                  <a:latin typeface="Cambria Math" panose="02040503050406030204" pitchFamily="18" charset="0"/>
                                  <a:ea typeface="Times New Roman" panose="02020603050405020304" pitchFamily="18" charset="0"/>
                                  <a:cs typeface="Times New Roman" panose="02020603050405020304" pitchFamily="18" charset="0"/>
                                </a:rPr>
                                <m:t>0</m:t>
                              </m:r>
                            </m:e>
                          </m:mr>
                          <m:mr>
                            <m:e>
                              <m:r>
                                <a:rPr lang="es-PE" sz="1400" i="1">
                                  <a:latin typeface="Cambria Math" panose="02040503050406030204" pitchFamily="18" charset="0"/>
                                  <a:ea typeface="Times New Roman" panose="02020603050405020304" pitchFamily="18" charset="0"/>
                                  <a:cs typeface="Times New Roman" panose="02020603050405020304" pitchFamily="18" charset="0"/>
                                </a:rPr>
                                <m:t>0</m:t>
                              </m:r>
                            </m:e>
                            <m:e>
                              <m:r>
                                <a:rPr lang="es-PE" sz="1400" i="1">
                                  <a:latin typeface="Cambria Math" panose="02040503050406030204" pitchFamily="18" charset="0"/>
                                  <a:ea typeface="Times New Roman" panose="02020603050405020304" pitchFamily="18" charset="0"/>
                                  <a:cs typeface="Times New Roman" panose="02020603050405020304" pitchFamily="18" charset="0"/>
                                </a:rPr>
                                <m:t>1</m:t>
                              </m:r>
                            </m:e>
                          </m:mr>
                        </m:m>
                      </m:e>
                    </m:d>
                    <m:r>
                      <a:rPr lang="es-PE" sz="14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s-EC" sz="1400" i="1">
                                <a:latin typeface="Cambria Math" panose="02040503050406030204" pitchFamily="18" charset="0"/>
                              </a:rPr>
                            </m:ctrlPr>
                          </m:mPr>
                          <m:mr>
                            <m:e>
                              <m:r>
                                <a:rPr lang="es-PE" sz="1400" i="1">
                                  <a:latin typeface="Cambria Math" panose="02040503050406030204" pitchFamily="18" charset="0"/>
                                </a:rPr>
                                <m:t>−</m:t>
                              </m:r>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r>
                                <a:rPr lang="es-PE" sz="1400" i="1">
                                  <a:latin typeface="Cambria Math" panose="02040503050406030204" pitchFamily="18" charset="0"/>
                                </a:rPr>
                                <m:t>−</m:t>
                              </m:r>
                              <m:r>
                                <a:rPr lang="es-PE" sz="1400" i="1">
                                  <a:latin typeface="Cambria Math" panose="02040503050406030204" pitchFamily="18" charset="0"/>
                                </a:rPr>
                                <m:t>𝜆</m:t>
                              </m:r>
                            </m:e>
                            <m:e>
                              <m:r>
                                <a:rPr lang="es-PE" sz="1400" i="1">
                                  <a:latin typeface="Cambria Math" panose="020405030504060302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𝛽𝜇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rPr>
                                <m:t>𝜇</m:t>
                              </m:r>
                            </m:e>
                          </m:mr>
                          <m:mr>
                            <m:e>
                              <m:r>
                                <a:rPr lang="es-PE" sz="1400" i="1">
                                  <a:latin typeface="Cambria Math" panose="02040503050406030204" pitchFamily="18" charset="0"/>
                                </a:rPr>
                                <m:t>0</m:t>
                              </m:r>
                            </m:e>
                            <m:e>
                              <m:f>
                                <m:fPr>
                                  <m:ctrlPr>
                                    <a:rPr lang="es-EC" sz="1400" i="1">
                                      <a:latin typeface="Cambria Math" panose="02040503050406030204" pitchFamily="18" charset="0"/>
                                    </a:rPr>
                                  </m:ctrlPr>
                                </m:fPr>
                                <m:num>
                                  <m:r>
                                    <a:rPr lang="es-PE" sz="1400" i="1">
                                      <a:latin typeface="Cambria Math" panose="02040503050406030204" pitchFamily="18" charset="0"/>
                                    </a:rPr>
                                    <m:t>𝛽𝜇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r>
                                <a:rPr lang="es-PE" sz="1400" i="1">
                                  <a:latin typeface="Cambria Math" panose="02040503050406030204" pitchFamily="18" charset="0"/>
                                </a:rPr>
                                <m:t>−</m:t>
                              </m:r>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rPr>
                                <m:t>𝜇</m:t>
                              </m:r>
                              <m:r>
                                <a:rPr lang="es-PE" sz="1400" i="1">
                                  <a:latin typeface="Cambria Math" panose="02040503050406030204" pitchFamily="18" charset="0"/>
                                </a:rPr>
                                <m:t>−</m:t>
                              </m:r>
                              <m:r>
                                <a:rPr lang="es-PE" sz="1400" i="1">
                                  <a:latin typeface="Cambria Math" panose="02040503050406030204" pitchFamily="18" charset="0"/>
                                </a:rPr>
                                <m:t>𝜆</m:t>
                              </m:r>
                            </m:e>
                          </m:mr>
                        </m:m>
                      </m:e>
                    </m:d>
                    <m:r>
                      <a:rPr lang="es-PE" sz="14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400" i="1">
                            <a:latin typeface="Cambria Math" panose="02040503050406030204" pitchFamily="18" charset="0"/>
                          </a:rPr>
                        </m:ctrlPr>
                      </m:dPr>
                      <m:e>
                        <m:r>
                          <a:rPr lang="es-PE" sz="1400" i="1">
                            <a:latin typeface="Cambria Math" panose="02040503050406030204" pitchFamily="18" charset="0"/>
                          </a:rPr>
                          <m:t>−</m:t>
                        </m:r>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r>
                          <a:rPr lang="es-PE" sz="1400" i="1">
                            <a:latin typeface="Cambria Math" panose="02040503050406030204" pitchFamily="18" charset="0"/>
                          </a:rPr>
                          <m:t>−</m:t>
                        </m:r>
                        <m:r>
                          <a:rPr lang="es-PE" sz="1400" i="1">
                            <a:latin typeface="Cambria Math" panose="02040503050406030204" pitchFamily="18" charset="0"/>
                          </a:rPr>
                          <m:t>𝜆</m:t>
                        </m:r>
                      </m:e>
                    </m:d>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PE" sz="1400" i="1">
                                <a:latin typeface="Cambria Math" panose="02040503050406030204" pitchFamily="18" charset="0"/>
                              </a:rPr>
                              <m:t>𝛽𝜇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r>
                          <a:rPr lang="es-PE" sz="1400" i="1">
                            <a:latin typeface="Cambria Math" panose="02040503050406030204" pitchFamily="18" charset="0"/>
                          </a:rPr>
                          <m:t>−</m:t>
                        </m:r>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rPr>
                          <m:t>𝜇</m:t>
                        </m:r>
                        <m:r>
                          <a:rPr lang="es-PE" sz="1400" i="1">
                            <a:latin typeface="Cambria Math" panose="02040503050406030204" pitchFamily="18" charset="0"/>
                          </a:rPr>
                          <m:t>−</m:t>
                        </m:r>
                        <m:r>
                          <a:rPr lang="es-PE" sz="1400" i="1">
                            <a:latin typeface="Cambria Math" panose="02040503050406030204" pitchFamily="18" charset="0"/>
                          </a:rPr>
                          <m:t>𝜆</m:t>
                        </m:r>
                      </m:e>
                    </m:d>
                  </m:oMath>
                </a14:m>
                <a:endParaRPr lang="es-PE"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es-PE" sz="1600" dirty="0">
                    <a:latin typeface="Times New Roman" panose="02020603050405020304" pitchFamily="18" charset="0"/>
                    <a:ea typeface="Times New Roman" panose="02020603050405020304" pitchFamily="18" charset="0"/>
                    <a:cs typeface="Times New Roman" panose="02020603050405020304" pitchFamily="18" charset="0"/>
                  </a:rPr>
                  <a:t>	donde los valores propios 	de la matriz jacobiana están dados por</a:t>
                </a:r>
                <a:r>
                  <a:rPr lang="es-EC" sz="16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eqArrPr>
                          <m:e>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1</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r>
                              <a:rPr lang="es-PE" sz="1600" i="1">
                                <a:latin typeface="Cambria Math" panose="02040503050406030204" pitchFamily="18" charset="0"/>
                                <a:ea typeface="Times New Roman" panose="02020603050405020304" pitchFamily="18" charset="0"/>
                                <a:cs typeface="Times New Roman" panose="02020603050405020304" pitchFamily="18" charset="0"/>
                              </a:rPr>
                              <m:t>𝜇</m:t>
                            </m:r>
                            <m:r>
                              <a:rPr lang="es-PE" i="1">
                                <a:latin typeface="Cambria Math" panose="02040503050406030204" pitchFamily="18" charset="0"/>
                              </a:rPr>
                              <m:t>−</m:t>
                            </m:r>
                            <m:sSub>
                              <m:sSubPr>
                                <m:ctrlPr>
                                  <a:rPr lang="es-EC" i="1">
                                    <a:latin typeface="Cambria Math" panose="02040503050406030204" pitchFamily="18" charset="0"/>
                                  </a:rPr>
                                </m:ctrlPr>
                              </m:sSubPr>
                              <m:e>
                                <m:r>
                                  <a:rPr lang="es-PE" i="1">
                                    <a:latin typeface="Cambria Math" panose="02040503050406030204" pitchFamily="18" charset="0"/>
                                  </a:rPr>
                                  <m:t>𝜑</m:t>
                                </m:r>
                              </m:e>
                              <m:sub>
                                <m:r>
                                  <a:rPr lang="es-PE" i="1">
                                    <a:latin typeface="Cambria Math" panose="02040503050406030204" pitchFamily="18" charset="0"/>
                                  </a:rPr>
                                  <m:t>2</m:t>
                                </m:r>
                              </m:sub>
                            </m:sSub>
                            <m:r>
                              <a:rPr lang="es-ES" i="1">
                                <a:latin typeface="Cambria Math" panose="02040503050406030204" pitchFamily="18" charset="0"/>
                              </a:rPr>
                              <m:t>                 </m:t>
                            </m:r>
                          </m:e>
                          <m:e>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2</m:t>
                                </m:r>
                              </m:sub>
                            </m:sSub>
                            <m:r>
                              <a:rPr lang="es-PE"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latin typeface="Cambria Math" panose="02040503050406030204" pitchFamily="18" charset="0"/>
                                  </a:rPr>
                                </m:ctrlPr>
                              </m:fPr>
                              <m:num>
                                <m:r>
                                  <a:rPr lang="es-PE" i="1">
                                    <a:latin typeface="Cambria Math" panose="02040503050406030204" pitchFamily="18" charset="0"/>
                                  </a:rPr>
                                  <m:t>𝛽𝜇</m:t>
                                </m:r>
                                <m:r>
                                  <a:rPr lang="es-PE" i="1">
                                    <a:latin typeface="Cambria Math" panose="02040503050406030204" pitchFamily="18" charset="0"/>
                                  </a:rPr>
                                  <m:t>𝑁</m:t>
                                </m:r>
                                <m:d>
                                  <m:dPr>
                                    <m:ctrlPr>
                                      <a:rPr lang="es-EC" i="1">
                                        <a:latin typeface="Cambria Math" panose="02040503050406030204" pitchFamily="18" charset="0"/>
                                      </a:rPr>
                                    </m:ctrlPr>
                                  </m:dPr>
                                  <m:e>
                                    <m:r>
                                      <a:rPr lang="es-PE" i="1">
                                        <a:latin typeface="Cambria Math" panose="02040503050406030204" pitchFamily="18" charset="0"/>
                                      </a:rPr>
                                      <m:t>1−</m:t>
                                    </m:r>
                                    <m:sSub>
                                      <m:sSubPr>
                                        <m:ctrlPr>
                                          <a:rPr lang="es-EC" i="1">
                                            <a:latin typeface="Cambria Math" panose="02040503050406030204" pitchFamily="18" charset="0"/>
                                          </a:rPr>
                                        </m:ctrlPr>
                                      </m:sSubPr>
                                      <m:e>
                                        <m:r>
                                          <a:rPr lang="es-PE" i="1">
                                            <a:latin typeface="Cambria Math" panose="02040503050406030204" pitchFamily="18" charset="0"/>
                                          </a:rPr>
                                          <m:t>𝜑</m:t>
                                        </m:r>
                                      </m:e>
                                      <m:sub>
                                        <m:r>
                                          <a:rPr lang="es-PE" i="1">
                                            <a:latin typeface="Cambria Math" panose="02040503050406030204" pitchFamily="18" charset="0"/>
                                          </a:rPr>
                                          <m:t>1</m:t>
                                        </m:r>
                                      </m:sub>
                                    </m:sSub>
                                  </m:e>
                                </m:d>
                              </m:num>
                              <m:den>
                                <m:r>
                                  <a:rPr lang="es-PE" i="1">
                                    <a:latin typeface="Cambria Math" panose="02040503050406030204" pitchFamily="18" charset="0"/>
                                  </a:rPr>
                                  <m:t>𝜇</m:t>
                                </m:r>
                                <m:r>
                                  <a:rPr lang="es-PE" i="1">
                                    <a:latin typeface="Cambria Math" panose="02040503050406030204" pitchFamily="18" charset="0"/>
                                  </a:rPr>
                                  <m:t>+</m:t>
                                </m:r>
                                <m:sSub>
                                  <m:sSubPr>
                                    <m:ctrlPr>
                                      <a:rPr lang="es-EC" i="1">
                                        <a:latin typeface="Cambria Math" panose="02040503050406030204" pitchFamily="18" charset="0"/>
                                      </a:rPr>
                                    </m:ctrlPr>
                                  </m:sSubPr>
                                  <m:e>
                                    <m:r>
                                      <a:rPr lang="es-PE" i="1">
                                        <a:latin typeface="Cambria Math" panose="02040503050406030204" pitchFamily="18" charset="0"/>
                                      </a:rPr>
                                      <m:t>𝜑</m:t>
                                    </m:r>
                                  </m:e>
                                  <m:sub>
                                    <m:r>
                                      <a:rPr lang="es-PE" i="1">
                                        <a:latin typeface="Cambria Math" panose="02040503050406030204" pitchFamily="18" charset="0"/>
                                      </a:rPr>
                                      <m:t>2</m:t>
                                    </m:r>
                                  </m:sub>
                                </m:sSub>
                              </m:den>
                            </m:f>
                            <m:r>
                              <a:rPr lang="es-PE" i="1">
                                <a:latin typeface="Cambria Math" panose="02040503050406030204" pitchFamily="18" charset="0"/>
                              </a:rPr>
                              <m:t>−</m:t>
                            </m:r>
                            <m:r>
                              <a:rPr lang="es-PE" i="1">
                                <a:latin typeface="Cambria Math" panose="02040503050406030204" pitchFamily="18" charset="0"/>
                              </a:rPr>
                              <m:t>𝛾</m:t>
                            </m:r>
                            <m:r>
                              <a:rPr lang="es-PE" i="1">
                                <a:latin typeface="Cambria Math" panose="02040503050406030204" pitchFamily="18" charset="0"/>
                              </a:rPr>
                              <m:t>−</m:t>
                            </m:r>
                            <m:r>
                              <a:rPr lang="es-PE" i="1">
                                <a:latin typeface="Cambria Math" panose="02040503050406030204" pitchFamily="18" charset="0"/>
                              </a:rPr>
                              <m:t>𝜇</m:t>
                            </m:r>
                          </m:e>
                        </m:eqArr>
                      </m:e>
                    </m:d>
                  </m:oMath>
                </a14:m>
                <a:endParaRPr lang="es-EC" sz="1400" dirty="0">
                  <a:latin typeface="Lucida Fax" panose="02060602050505020204" pitchFamily="18" charset="0"/>
                  <a:cs typeface="Arial" panose="020B0604020202020204" pitchFamily="34"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665630" y="334210"/>
                <a:ext cx="11414079" cy="6669070"/>
              </a:xfrm>
              <a:prstGeom prst="rect">
                <a:avLst/>
              </a:prstGeom>
              <a:blipFill>
                <a:blip r:embed="rId2"/>
                <a:stretch>
                  <a:fillRect t="-274"/>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42</a:t>
            </a:fld>
            <a:endParaRPr lang="es-EC"/>
          </a:p>
        </p:txBody>
      </p:sp>
    </p:spTree>
    <p:extLst>
      <p:ext uri="{BB962C8B-B14F-4D97-AF65-F5344CB8AC3E}">
        <p14:creationId xmlns:p14="http://schemas.microsoft.com/office/powerpoint/2010/main" val="269351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531815" y="115091"/>
                <a:ext cx="11660188" cy="5773568"/>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8.</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Modelo SIR con Dinámica Vital Y Vacunación </a:t>
                </a:r>
                <a:endParaRPr lang="es-EC" sz="2000" dirty="0">
                  <a:latin typeface="Lucida Fax" panose="02060602050505020204" pitchFamily="18" charset="0"/>
                  <a:cs typeface="Arial" panose="020B0604020202020204" pitchFamily="34" charset="0"/>
                </a:endParaRPr>
              </a:p>
              <a:p>
                <a:pPr lvl="1">
                  <a:spcBef>
                    <a:spcPct val="0"/>
                  </a:spcBef>
                </a:pPr>
                <a:r>
                  <a:rPr lang="es-PE" sz="2000" dirty="0">
                    <a:latin typeface="Lucida Fax" panose="02060602050505020204" pitchFamily="18" charset="0"/>
                    <a:cs typeface="Arial" panose="020B0604020202020204" pitchFamily="34" charset="0"/>
                  </a:rPr>
                  <a:t>       </a:t>
                </a:r>
                <a:r>
                  <a:rPr lang="es-ES" sz="2000" dirty="0">
                    <a:latin typeface="Lucida Fax" panose="02060602050505020204" pitchFamily="18" charset="0"/>
                    <a:cs typeface="Arial" panose="020B0604020202020204" pitchFamily="34" charset="0"/>
                  </a:rPr>
                  <a:t>Estabilidad </a:t>
                </a:r>
                <a:r>
                  <a:rPr lang="es-PE" sz="2000" dirty="0">
                    <a:latin typeface="Lucida Fax" panose="02060602050505020204" pitchFamily="18" charset="0"/>
                    <a:cs typeface="Arial" panose="020B0604020202020204" pitchFamily="34" charset="0"/>
                  </a:rPr>
                  <a:t>del Modelo SIR Con Dinámica Vital y Vacunación</a:t>
                </a:r>
              </a:p>
              <a:p>
                <a:pPr lvl="1">
                  <a:spcBef>
                    <a:spcPct val="0"/>
                  </a:spcBef>
                </a:pPr>
                <a:r>
                  <a:rPr lang="es-ES" sz="1400" dirty="0">
                    <a:latin typeface="Lucida Fax" panose="02060602050505020204" pitchFamily="18" charset="0"/>
                    <a:cs typeface="Arial" panose="020B0604020202020204" pitchFamily="34" charset="0"/>
                  </a:rPr>
                  <a:t>	  Analicemos </a:t>
                </a:r>
                <a14:m>
                  <m:oMath xmlns:m="http://schemas.openxmlformats.org/officeDocument/2006/math">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𝜆</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2</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𝛽𝜇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r>
                      <a:rPr lang="es-PE" sz="1400" i="1">
                        <a:latin typeface="Cambria Math" panose="02040503050406030204" pitchFamily="18" charset="0"/>
                      </a:rPr>
                      <m:t>−</m:t>
                    </m:r>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PE" sz="1400" i="1">
                        <a:latin typeface="Cambria Math" panose="02040503050406030204" pitchFamily="18" charset="0"/>
                        <a:ea typeface="Calibri" panose="020F0502020204030204" pitchFamily="34" charset="0"/>
                        <a:cs typeface="Cambria Math" panose="02040503050406030204" pitchFamily="18" charset="0"/>
                      </a:rPr>
                      <m:t>. </m:t>
                    </m:r>
                  </m:oMath>
                </a14:m>
                <a:endParaRPr lang="es-ES" sz="1400" dirty="0">
                  <a:latin typeface="Lucida Fax" panose="02060602050505020204" pitchFamily="18" charset="0"/>
                  <a:cs typeface="Arial" panose="020B0604020202020204" pitchFamily="34" charset="0"/>
                </a:endParaRPr>
              </a:p>
              <a:p>
                <a:pPr marL="742932" lvl="1" indent="-285744">
                  <a:spcBef>
                    <a:spcPct val="0"/>
                  </a:spcBef>
                  <a:buFont typeface="Arial" panose="020B0604020202020204" pitchFamily="34" charset="0"/>
                  <a:buChar char="•"/>
                </a:pPr>
                <a14:m>
                  <m:oMath xmlns:m="http://schemas.openxmlformats.org/officeDocument/2006/math">
                    <m:sSub>
                      <m:sSubPr>
                        <m:ctrlPr>
                          <a:rPr lang="es-EC" sz="1400" b="1" i="1">
                            <a:latin typeface="Cambria Math" panose="02040503050406030204" pitchFamily="18" charset="0"/>
                            <a:ea typeface="Times New Roman" panose="02020603050405020304" pitchFamily="18" charset="0"/>
                          </a:rPr>
                        </m:ctrlPr>
                      </m:sSubPr>
                      <m:e>
                        <m:r>
                          <a:rPr lang="es-PE" sz="1400" b="1" i="1">
                            <a:latin typeface="Cambria Math" panose="02040503050406030204" pitchFamily="18" charset="0"/>
                            <a:ea typeface="Times New Roman" panose="02020603050405020304" pitchFamily="18" charset="0"/>
                            <a:cs typeface="Times New Roman" panose="02020603050405020304" pitchFamily="18" charset="0"/>
                          </a:rPr>
                          <m:t>𝝀</m:t>
                        </m:r>
                      </m:e>
                      <m:sub>
                        <m:r>
                          <a:rPr lang="es-PE" sz="1400" b="1" i="1">
                            <a:latin typeface="Cambria Math" panose="02040503050406030204" pitchFamily="18" charset="0"/>
                            <a:ea typeface="Times New Roman" panose="02020603050405020304" pitchFamily="18" charset="0"/>
                            <a:cs typeface="Times New Roman" panose="02020603050405020304" pitchFamily="18" charset="0"/>
                          </a:rPr>
                          <m:t>𝟐</m:t>
                        </m:r>
                      </m:sub>
                    </m:sSub>
                    <m:r>
                      <a:rPr lang="es-PE" sz="1400" b="1" i="1">
                        <a:latin typeface="Cambria Math" panose="02040503050406030204" pitchFamily="18" charset="0"/>
                        <a:ea typeface="Times New Roman" panose="02020603050405020304" pitchFamily="18" charset="0"/>
                        <a:cs typeface="Times New Roman" panose="02020603050405020304" pitchFamily="18" charset="0"/>
                      </a:rPr>
                      <m:t>&lt;</m:t>
                    </m:r>
                    <m:r>
                      <a:rPr lang="es-PE" sz="1400" b="1" i="1">
                        <a:latin typeface="Cambria Math" panose="02040503050406030204" pitchFamily="18" charset="0"/>
                        <a:ea typeface="Times New Roman" panose="02020603050405020304" pitchFamily="18" charset="0"/>
                        <a:cs typeface="Times New Roman" panose="02020603050405020304" pitchFamily="18" charset="0"/>
                      </a:rPr>
                      <m:t>𝟎</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𝛽𝜇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r>
                      <a:rPr lang="es-PE" sz="1400" i="1">
                        <a:latin typeface="Cambria Math" panose="02040503050406030204" pitchFamily="18" charset="0"/>
                      </a:rPr>
                      <m:t>−</m:t>
                    </m:r>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ES" sz="1400" i="1">
                        <a:latin typeface="Cambria Math" panose="02040503050406030204" pitchFamily="18" charset="0"/>
                        <a:ea typeface="Times New Roman" panose="02020603050405020304" pitchFamily="18" charset="0"/>
                        <a:cs typeface="Times New Roman" panose="02020603050405020304" pitchFamily="18" charset="0"/>
                      </a:rPr>
                      <m:t>&lt;</m:t>
                    </m:r>
                    <m:r>
                      <a:rPr lang="es-ES" sz="1400" i="1">
                        <a:latin typeface="Cambria Math" panose="02040503050406030204" pitchFamily="18" charset="0"/>
                        <a:cs typeface="Times New Roman" panose="02020603050405020304" pitchFamily="18" charset="0"/>
                      </a:rPr>
                      <m:t>0</m:t>
                    </m:r>
                  </m:oMath>
                </a14:m>
                <a:r>
                  <a:rPr lang="es-ES" sz="1400" dirty="0">
                    <a:latin typeface="Lucida Fax" panose="02060602050505020204" pitchFamily="18" charset="0"/>
                    <a:cs typeface="Arial" panose="020B0604020202020204" pitchFamily="34" charset="0"/>
                  </a:rPr>
                  <a:t>, entonces </a:t>
                </a:r>
                <a14:m>
                  <m:oMath xmlns:m="http://schemas.openxmlformats.org/officeDocument/2006/math">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i="1">
                            <a:latin typeface="Cambria Math" panose="02040503050406030204" pitchFamily="18" charset="0"/>
                          </a:rPr>
                          <m:t>0</m:t>
                        </m:r>
                      </m:sub>
                    </m:sSub>
                    <m:r>
                      <a:rPr lang="es-PE" sz="1400" i="1">
                        <a:latin typeface="Cambria Math" panose="02040503050406030204" pitchFamily="18" charset="0"/>
                      </a:rPr>
                      <m:t>&lt;</m:t>
                    </m:r>
                    <m:f>
                      <m:fPr>
                        <m:ctrlPr>
                          <a:rPr lang="es-EC" sz="1400" i="1">
                            <a:latin typeface="Cambria Math" panose="02040503050406030204" pitchFamily="18" charset="0"/>
                          </a:rPr>
                        </m:ctrlPr>
                      </m:fPr>
                      <m:num>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num>
                      <m:den>
                        <m:r>
                          <a:rPr lang="es-PE" sz="1400" i="1">
                            <a:latin typeface="Cambria Math" panose="02040503050406030204" pitchFamily="18" charset="0"/>
                          </a:rPr>
                          <m:t>𝜇</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den>
                    </m:f>
                    <m:r>
                      <a:rPr lang="es-ES" sz="1400">
                        <a:latin typeface="Cambria Math" panose="02040503050406030204" pitchFamily="18" charset="0"/>
                      </a:rPr>
                      <m:t>,</m:t>
                    </m:r>
                  </m:oMath>
                </a14:m>
                <a:r>
                  <a:rPr lang="es-ES" sz="1400" dirty="0">
                    <a:latin typeface="Lucida Fax" panose="02060602050505020204" pitchFamily="18" charset="0"/>
                    <a:cs typeface="Arial" panose="020B0604020202020204" pitchFamily="34" charset="0"/>
                  </a:rPr>
                  <a:t> por el teorema </a:t>
                </a:r>
                <a:r>
                  <a:rPr lang="es-ES" sz="1400" b="1" i="1" dirty="0">
                    <a:latin typeface="Lucida Fax" panose="02060602050505020204" pitchFamily="18" charset="0"/>
                    <a:cs typeface="Arial" panose="020B0604020202020204" pitchFamily="34" charset="0"/>
                  </a:rPr>
                  <a:t>3.3.11</a:t>
                </a:r>
                <a:r>
                  <a:rPr lang="es-ES" sz="1400" dirty="0">
                    <a:latin typeface="Lucida Fax" panose="02060602050505020204" pitchFamily="18" charset="0"/>
                    <a:cs typeface="Arial" panose="020B0604020202020204" pitchFamily="34" charset="0"/>
                  </a:rPr>
                  <a:t> el </a:t>
                </a:r>
                <a14:m>
                  <m:oMath xmlns:m="http://schemas.openxmlformats.org/officeDocument/2006/math">
                    <m:sSub>
                      <m:sSubPr>
                        <m:ctrlPr>
                          <a:rPr lang="es-EC" sz="1400" b="1" i="1">
                            <a:latin typeface="Cambria Math" panose="02040503050406030204" pitchFamily="18" charset="0"/>
                          </a:rPr>
                        </m:ctrlPr>
                      </m:sSubPr>
                      <m:e>
                        <m:r>
                          <a:rPr lang="es-PE" sz="1400" b="1" i="1">
                            <a:latin typeface="Cambria Math" panose="02040503050406030204" pitchFamily="18" charset="0"/>
                          </a:rPr>
                          <m:t>𝑷</m:t>
                        </m:r>
                      </m:e>
                      <m:sub>
                        <m:r>
                          <a:rPr lang="es-PE" sz="1400" b="1" i="1">
                            <a:latin typeface="Cambria Math" panose="02040503050406030204" pitchFamily="18" charset="0"/>
                          </a:rPr>
                          <m:t>𝒄</m:t>
                        </m:r>
                      </m:sub>
                    </m:sSub>
                    <m:d>
                      <m:dPr>
                        <m:ctrlPr>
                          <a:rPr lang="es-PE" sz="1400" b="1" i="1">
                            <a:latin typeface="Cambria Math" panose="02040503050406030204" pitchFamily="18" charset="0"/>
                          </a:rPr>
                        </m:ctrlPr>
                      </m:dPr>
                      <m:e>
                        <m:f>
                          <m:fPr>
                            <m:ctrlPr>
                              <a:rPr lang="es-EC" sz="1400" b="1" i="1">
                                <a:latin typeface="Cambria Math" panose="02040503050406030204" pitchFamily="18" charset="0"/>
                              </a:rPr>
                            </m:ctrlPr>
                          </m:fPr>
                          <m:num>
                            <m:r>
                              <a:rPr lang="es-PE" sz="1400" b="1" i="1">
                                <a:latin typeface="Cambria Math" panose="02040503050406030204" pitchFamily="18" charset="0"/>
                              </a:rPr>
                              <m:t>𝝁</m:t>
                            </m:r>
                            <m:r>
                              <a:rPr lang="es-PE" sz="1400" b="1" i="1">
                                <a:latin typeface="Cambria Math" panose="02040503050406030204" pitchFamily="18" charset="0"/>
                              </a:rPr>
                              <m:t>𝑵</m:t>
                            </m:r>
                            <m:d>
                              <m:dPr>
                                <m:ctrlPr>
                                  <a:rPr lang="es-EC" sz="1400" b="1" i="1">
                                    <a:latin typeface="Cambria Math" panose="02040503050406030204" pitchFamily="18" charset="0"/>
                                  </a:rPr>
                                </m:ctrlPr>
                              </m:dPr>
                              <m:e>
                                <m:r>
                                  <a:rPr lang="es-PE" sz="1400" b="1" i="1">
                                    <a:latin typeface="Cambria Math" panose="02040503050406030204" pitchFamily="18" charset="0"/>
                                  </a:rPr>
                                  <m:t>𝟏</m:t>
                                </m:r>
                                <m:r>
                                  <a:rPr lang="es-PE" sz="1400" b="1" i="1">
                                    <a:latin typeface="Cambria Math" panose="02040503050406030204" pitchFamily="18" charset="0"/>
                                  </a:rPr>
                                  <m:t>−</m:t>
                                </m:r>
                                <m:sSub>
                                  <m:sSubPr>
                                    <m:ctrlPr>
                                      <a:rPr lang="es-EC" sz="1400" b="1" i="1">
                                        <a:latin typeface="Cambria Math" panose="02040503050406030204" pitchFamily="18" charset="0"/>
                                      </a:rPr>
                                    </m:ctrlPr>
                                  </m:sSubPr>
                                  <m:e>
                                    <m:r>
                                      <a:rPr lang="es-PE" sz="1400" b="1" i="1">
                                        <a:latin typeface="Cambria Math" panose="02040503050406030204" pitchFamily="18" charset="0"/>
                                      </a:rPr>
                                      <m:t>𝝋</m:t>
                                    </m:r>
                                  </m:e>
                                  <m:sub>
                                    <m:r>
                                      <a:rPr lang="es-PE" sz="1400" b="1" i="1">
                                        <a:latin typeface="Cambria Math" panose="02040503050406030204" pitchFamily="18" charset="0"/>
                                      </a:rPr>
                                      <m:t>𝟏</m:t>
                                    </m:r>
                                  </m:sub>
                                </m:sSub>
                              </m:e>
                            </m:d>
                          </m:num>
                          <m:den>
                            <m:r>
                              <a:rPr lang="es-PE" sz="1400" b="1" i="1">
                                <a:latin typeface="Cambria Math" panose="02040503050406030204" pitchFamily="18" charset="0"/>
                              </a:rPr>
                              <m:t>𝝁</m:t>
                            </m:r>
                            <m:r>
                              <a:rPr lang="es-PE" sz="1400" b="1" i="1">
                                <a:latin typeface="Cambria Math" panose="02040503050406030204" pitchFamily="18" charset="0"/>
                              </a:rPr>
                              <m:t>+</m:t>
                            </m:r>
                            <m:sSub>
                              <m:sSubPr>
                                <m:ctrlPr>
                                  <a:rPr lang="es-EC" sz="1400" b="1" i="1">
                                    <a:latin typeface="Cambria Math" panose="02040503050406030204" pitchFamily="18" charset="0"/>
                                  </a:rPr>
                                </m:ctrlPr>
                              </m:sSubPr>
                              <m:e>
                                <m:r>
                                  <a:rPr lang="es-PE" sz="1400" b="1" i="1">
                                    <a:latin typeface="Cambria Math" panose="02040503050406030204" pitchFamily="18" charset="0"/>
                                  </a:rPr>
                                  <m:t>𝝋</m:t>
                                </m:r>
                              </m:e>
                              <m:sub>
                                <m:r>
                                  <a:rPr lang="es-PE" sz="1400" b="1" i="1">
                                    <a:latin typeface="Cambria Math" panose="02040503050406030204" pitchFamily="18" charset="0"/>
                                  </a:rPr>
                                  <m:t>𝟐</m:t>
                                </m:r>
                              </m:sub>
                            </m:sSub>
                          </m:den>
                        </m:f>
                        <m:r>
                          <a:rPr lang="es-ES" sz="1400" b="1" i="1">
                            <a:latin typeface="Cambria Math" panose="02040503050406030204" pitchFamily="18" charset="0"/>
                          </a:rPr>
                          <m:t>, </m:t>
                        </m:r>
                        <m:r>
                          <a:rPr lang="es-ES" sz="1400" b="1" i="1">
                            <a:latin typeface="Cambria Math" panose="02040503050406030204" pitchFamily="18" charset="0"/>
                          </a:rPr>
                          <m:t>𝟎</m:t>
                        </m:r>
                      </m:e>
                    </m:d>
                  </m:oMath>
                </a14:m>
                <a:r>
                  <a:rPr lang="es-ES" sz="1400" b="1" dirty="0">
                    <a:latin typeface="Lucida Fax" panose="02060602050505020204" pitchFamily="18" charset="0"/>
                    <a:cs typeface="Arial" panose="020B0604020202020204" pitchFamily="34" charset="0"/>
                  </a:rPr>
                  <a:t>, es asintóticamente estable</a:t>
                </a:r>
              </a:p>
              <a:p>
                <a:pPr marL="742932" lvl="1" indent="-285744">
                  <a:spcBef>
                    <a:spcPct val="0"/>
                  </a:spcBef>
                  <a:buFont typeface="Arial" panose="020B0604020202020204" pitchFamily="34" charset="0"/>
                  <a:buChar char="•"/>
                </a:pPr>
                <a:endParaRPr lang="es-ES" sz="1400" dirty="0">
                  <a:latin typeface="Lucida Fax" panose="02060602050505020204" pitchFamily="18" charset="0"/>
                  <a:cs typeface="Arial" panose="020B0604020202020204" pitchFamily="34" charset="0"/>
                </a:endParaRPr>
              </a:p>
              <a:p>
                <a:pPr marL="742932" lvl="1" indent="-285744">
                  <a:spcBef>
                    <a:spcPct val="0"/>
                  </a:spcBef>
                  <a:buFont typeface="Arial" panose="020B0604020202020204" pitchFamily="34" charset="0"/>
                  <a:buChar char="•"/>
                </a:pPr>
                <a14:m>
                  <m:oMath xmlns:m="http://schemas.openxmlformats.org/officeDocument/2006/math">
                    <m:sSub>
                      <m:sSubPr>
                        <m:ctrlPr>
                          <a:rPr lang="es-EC" sz="1400" b="1" i="1">
                            <a:latin typeface="Cambria Math" panose="02040503050406030204" pitchFamily="18" charset="0"/>
                            <a:ea typeface="Times New Roman" panose="02020603050405020304" pitchFamily="18" charset="0"/>
                          </a:rPr>
                        </m:ctrlPr>
                      </m:sSubPr>
                      <m:e>
                        <m:r>
                          <a:rPr lang="es-PE" sz="1400" b="1" i="1">
                            <a:latin typeface="Cambria Math" panose="02040503050406030204" pitchFamily="18" charset="0"/>
                            <a:ea typeface="Times New Roman" panose="02020603050405020304" pitchFamily="18" charset="0"/>
                            <a:cs typeface="Times New Roman" panose="02020603050405020304" pitchFamily="18" charset="0"/>
                          </a:rPr>
                          <m:t>𝝀</m:t>
                        </m:r>
                      </m:e>
                      <m:sub>
                        <m:r>
                          <a:rPr lang="es-PE" sz="1400" b="1" i="1">
                            <a:latin typeface="Cambria Math" panose="02040503050406030204" pitchFamily="18" charset="0"/>
                            <a:ea typeface="Times New Roman" panose="02020603050405020304" pitchFamily="18" charset="0"/>
                            <a:cs typeface="Times New Roman" panose="02020603050405020304" pitchFamily="18" charset="0"/>
                          </a:rPr>
                          <m:t>𝟐</m:t>
                        </m:r>
                      </m:sub>
                    </m:sSub>
                    <m:r>
                      <a:rPr lang="es-ES" sz="1400" b="1" i="1">
                        <a:latin typeface="Cambria Math" panose="02040503050406030204" pitchFamily="18" charset="0"/>
                        <a:ea typeface="Times New Roman" panose="02020603050405020304" pitchFamily="18" charset="0"/>
                        <a:cs typeface="Times New Roman" panose="02020603050405020304" pitchFamily="18" charset="0"/>
                      </a:rPr>
                      <m:t>&gt;</m:t>
                    </m:r>
                    <m:r>
                      <a:rPr lang="es-PE" sz="1400" b="1" i="1">
                        <a:latin typeface="Cambria Math" panose="02040503050406030204" pitchFamily="18" charset="0"/>
                        <a:ea typeface="Times New Roman" panose="02020603050405020304" pitchFamily="18" charset="0"/>
                        <a:cs typeface="Times New Roman" panose="02020603050405020304" pitchFamily="18" charset="0"/>
                      </a:rPr>
                      <m:t>𝟎</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𝛽𝜇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r>
                      <a:rPr lang="es-PE" sz="1400" i="1">
                        <a:latin typeface="Cambria Math" panose="02040503050406030204" pitchFamily="18" charset="0"/>
                      </a:rPr>
                      <m:t>−</m:t>
                    </m:r>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ES" sz="1400" i="1">
                        <a:latin typeface="Cambria Math" panose="02040503050406030204" pitchFamily="18" charset="0"/>
                        <a:ea typeface="Times New Roman" panose="02020603050405020304" pitchFamily="18" charset="0"/>
                        <a:cs typeface="Times New Roman" panose="02020603050405020304" pitchFamily="18" charset="0"/>
                      </a:rPr>
                      <m:t>&gt;</m:t>
                    </m:r>
                    <m:r>
                      <a:rPr lang="es-ES" sz="1400" i="1">
                        <a:latin typeface="Cambria Math" panose="02040503050406030204" pitchFamily="18" charset="0"/>
                        <a:cs typeface="Times New Roman" panose="02020603050405020304" pitchFamily="18" charset="0"/>
                      </a:rPr>
                      <m:t>0</m:t>
                    </m:r>
                  </m:oMath>
                </a14:m>
                <a:r>
                  <a:rPr lang="es-ES" sz="1400" dirty="0">
                    <a:latin typeface="Lucida Fax" panose="02060602050505020204" pitchFamily="18" charset="0"/>
                    <a:cs typeface="Arial" panose="020B0604020202020204" pitchFamily="34" charset="0"/>
                  </a:rPr>
                  <a:t> entonces </a:t>
                </a:r>
                <a14:m>
                  <m:oMath xmlns:m="http://schemas.openxmlformats.org/officeDocument/2006/math">
                    <m:sSub>
                      <m:sSubPr>
                        <m:ctrlPr>
                          <a:rPr lang="es-EC" sz="1600" i="1">
                            <a:latin typeface="Cambria Math" panose="02040503050406030204" pitchFamily="18" charset="0"/>
                          </a:rPr>
                        </m:ctrlPr>
                      </m:sSubPr>
                      <m:e>
                        <m:r>
                          <a:rPr lang="es-PE" sz="1600" i="1">
                            <a:latin typeface="Cambria Math" panose="02040503050406030204" pitchFamily="18" charset="0"/>
                          </a:rPr>
                          <m:t>𝑅</m:t>
                        </m:r>
                      </m:e>
                      <m:sub>
                        <m:r>
                          <a:rPr lang="es-PE" sz="1600" i="1">
                            <a:latin typeface="Cambria Math" panose="02040503050406030204" pitchFamily="18" charset="0"/>
                          </a:rPr>
                          <m:t>0</m:t>
                        </m:r>
                      </m:sub>
                    </m:sSub>
                    <m:r>
                      <a:rPr lang="es-ES" sz="1600" i="1">
                        <a:latin typeface="Cambria Math" panose="02040503050406030204" pitchFamily="18" charset="0"/>
                      </a:rPr>
                      <m:t>&gt;</m:t>
                    </m:r>
                    <m:f>
                      <m:fPr>
                        <m:ctrlPr>
                          <a:rPr lang="es-EC" sz="1600" i="1">
                            <a:latin typeface="Cambria Math" panose="02040503050406030204" pitchFamily="18" charset="0"/>
                          </a:rPr>
                        </m:ctrlPr>
                      </m:fPr>
                      <m:num>
                        <m:r>
                          <a:rPr lang="es-PE" sz="1600" i="1">
                            <a:latin typeface="Cambria Math" panose="02040503050406030204" pitchFamily="18" charset="0"/>
                          </a:rPr>
                          <m:t>𝜇</m:t>
                        </m:r>
                        <m:r>
                          <a:rPr lang="es-PE" sz="1600" i="1">
                            <a:latin typeface="Cambria Math" panose="02040503050406030204" pitchFamily="18" charset="0"/>
                          </a:rPr>
                          <m:t>+</m:t>
                        </m:r>
                        <m:sSub>
                          <m:sSubPr>
                            <m:ctrlPr>
                              <a:rPr lang="es-EC" sz="1600" i="1">
                                <a:latin typeface="Cambria Math" panose="02040503050406030204" pitchFamily="18" charset="0"/>
                              </a:rPr>
                            </m:ctrlPr>
                          </m:sSubPr>
                          <m:e>
                            <m:r>
                              <a:rPr lang="es-PE" sz="1600" i="1">
                                <a:latin typeface="Cambria Math" panose="02040503050406030204" pitchFamily="18" charset="0"/>
                              </a:rPr>
                              <m:t>𝜑</m:t>
                            </m:r>
                          </m:e>
                          <m:sub>
                            <m:r>
                              <a:rPr lang="es-PE" sz="1600" i="1">
                                <a:latin typeface="Cambria Math" panose="02040503050406030204" pitchFamily="18" charset="0"/>
                              </a:rPr>
                              <m:t>2</m:t>
                            </m:r>
                          </m:sub>
                        </m:sSub>
                      </m:num>
                      <m:den>
                        <m:r>
                          <a:rPr lang="es-PE" sz="1600" i="1">
                            <a:latin typeface="Cambria Math" panose="02040503050406030204" pitchFamily="18" charset="0"/>
                          </a:rPr>
                          <m:t>𝜇</m:t>
                        </m:r>
                        <m:d>
                          <m:dPr>
                            <m:ctrlPr>
                              <a:rPr lang="es-EC" sz="1600" i="1">
                                <a:latin typeface="Cambria Math" panose="02040503050406030204" pitchFamily="18" charset="0"/>
                              </a:rPr>
                            </m:ctrlPr>
                          </m:dPr>
                          <m:e>
                            <m:r>
                              <a:rPr lang="es-PE" sz="1600" i="1">
                                <a:latin typeface="Cambria Math" panose="02040503050406030204" pitchFamily="18" charset="0"/>
                              </a:rPr>
                              <m:t>1−</m:t>
                            </m:r>
                            <m:sSub>
                              <m:sSubPr>
                                <m:ctrlPr>
                                  <a:rPr lang="es-EC" sz="1600" i="1">
                                    <a:latin typeface="Cambria Math" panose="02040503050406030204" pitchFamily="18" charset="0"/>
                                  </a:rPr>
                                </m:ctrlPr>
                              </m:sSubPr>
                              <m:e>
                                <m:r>
                                  <a:rPr lang="es-PE" sz="1600" i="1">
                                    <a:latin typeface="Cambria Math" panose="02040503050406030204" pitchFamily="18" charset="0"/>
                                  </a:rPr>
                                  <m:t>𝜑</m:t>
                                </m:r>
                              </m:e>
                              <m:sub>
                                <m:r>
                                  <a:rPr lang="es-PE" sz="1600" i="1">
                                    <a:latin typeface="Cambria Math" panose="02040503050406030204" pitchFamily="18" charset="0"/>
                                  </a:rPr>
                                  <m:t>1</m:t>
                                </m:r>
                              </m:sub>
                            </m:sSub>
                          </m:e>
                        </m:d>
                      </m:den>
                    </m:f>
                  </m:oMath>
                </a14:m>
                <a:r>
                  <a:rPr lang="es-ES" sz="1400" dirty="0">
                    <a:latin typeface="Lucida Fax" panose="02060602050505020204" pitchFamily="18" charset="0"/>
                    <a:cs typeface="Arial" panose="020B0604020202020204" pitchFamily="34" charset="0"/>
                  </a:rPr>
                  <a:t>, aplicando el teorema </a:t>
                </a:r>
                <a:r>
                  <a:rPr lang="es-ES" sz="1400" b="1" i="1" dirty="0">
                    <a:latin typeface="Lucida Fax" panose="02060602050505020204" pitchFamily="18" charset="0"/>
                    <a:cs typeface="Arial" panose="020B0604020202020204" pitchFamily="34" charset="0"/>
                  </a:rPr>
                  <a:t>3.3.11</a:t>
                </a:r>
                <a:r>
                  <a:rPr lang="es-ES" sz="1400" dirty="0">
                    <a:latin typeface="Lucida Fax" panose="02060602050505020204" pitchFamily="18" charset="0"/>
                    <a:cs typeface="Arial" panose="020B0604020202020204" pitchFamily="34" charset="0"/>
                  </a:rPr>
                  <a:t> el </a:t>
                </a:r>
                <a14:m>
                  <m:oMath xmlns:m="http://schemas.openxmlformats.org/officeDocument/2006/math">
                    <m:sSub>
                      <m:sSubPr>
                        <m:ctrlPr>
                          <a:rPr lang="es-EC" sz="1400" b="1" i="1">
                            <a:latin typeface="Cambria Math" panose="02040503050406030204" pitchFamily="18" charset="0"/>
                          </a:rPr>
                        </m:ctrlPr>
                      </m:sSubPr>
                      <m:e>
                        <m:r>
                          <a:rPr lang="es-PE" sz="1400" b="1" i="1">
                            <a:latin typeface="Cambria Math" panose="02040503050406030204" pitchFamily="18" charset="0"/>
                          </a:rPr>
                          <m:t>𝑷</m:t>
                        </m:r>
                      </m:e>
                      <m:sub>
                        <m:r>
                          <a:rPr lang="es-PE" sz="1400" b="1" i="1">
                            <a:latin typeface="Cambria Math" panose="02040503050406030204" pitchFamily="18" charset="0"/>
                          </a:rPr>
                          <m:t>𝒄</m:t>
                        </m:r>
                      </m:sub>
                    </m:sSub>
                    <m:d>
                      <m:dPr>
                        <m:ctrlPr>
                          <a:rPr lang="es-PE" sz="1400" b="1" i="1">
                            <a:latin typeface="Cambria Math" panose="02040503050406030204" pitchFamily="18" charset="0"/>
                          </a:rPr>
                        </m:ctrlPr>
                      </m:dPr>
                      <m:e>
                        <m:f>
                          <m:fPr>
                            <m:ctrlPr>
                              <a:rPr lang="es-EC" sz="1400" b="1" i="1">
                                <a:latin typeface="Cambria Math" panose="02040503050406030204" pitchFamily="18" charset="0"/>
                              </a:rPr>
                            </m:ctrlPr>
                          </m:fPr>
                          <m:num>
                            <m:r>
                              <a:rPr lang="es-PE" sz="1400" b="1" i="1">
                                <a:latin typeface="Cambria Math" panose="02040503050406030204" pitchFamily="18" charset="0"/>
                              </a:rPr>
                              <m:t>𝝁</m:t>
                            </m:r>
                            <m:r>
                              <a:rPr lang="es-PE" sz="1400" b="1" i="1">
                                <a:latin typeface="Cambria Math" panose="02040503050406030204" pitchFamily="18" charset="0"/>
                              </a:rPr>
                              <m:t>𝑵</m:t>
                            </m:r>
                            <m:d>
                              <m:dPr>
                                <m:ctrlPr>
                                  <a:rPr lang="es-EC" sz="1400" b="1" i="1">
                                    <a:latin typeface="Cambria Math" panose="02040503050406030204" pitchFamily="18" charset="0"/>
                                  </a:rPr>
                                </m:ctrlPr>
                              </m:dPr>
                              <m:e>
                                <m:r>
                                  <a:rPr lang="es-PE" sz="1400" b="1" i="1">
                                    <a:latin typeface="Cambria Math" panose="02040503050406030204" pitchFamily="18" charset="0"/>
                                  </a:rPr>
                                  <m:t>𝟏</m:t>
                                </m:r>
                                <m:r>
                                  <a:rPr lang="es-PE" sz="1400" b="1" i="1">
                                    <a:latin typeface="Cambria Math" panose="02040503050406030204" pitchFamily="18" charset="0"/>
                                  </a:rPr>
                                  <m:t>−</m:t>
                                </m:r>
                                <m:sSub>
                                  <m:sSubPr>
                                    <m:ctrlPr>
                                      <a:rPr lang="es-EC" sz="1400" b="1" i="1">
                                        <a:latin typeface="Cambria Math" panose="02040503050406030204" pitchFamily="18" charset="0"/>
                                      </a:rPr>
                                    </m:ctrlPr>
                                  </m:sSubPr>
                                  <m:e>
                                    <m:r>
                                      <a:rPr lang="es-PE" sz="1400" b="1" i="1">
                                        <a:latin typeface="Cambria Math" panose="02040503050406030204" pitchFamily="18" charset="0"/>
                                      </a:rPr>
                                      <m:t>𝝋</m:t>
                                    </m:r>
                                  </m:e>
                                  <m:sub>
                                    <m:r>
                                      <a:rPr lang="es-PE" sz="1400" b="1" i="1">
                                        <a:latin typeface="Cambria Math" panose="02040503050406030204" pitchFamily="18" charset="0"/>
                                      </a:rPr>
                                      <m:t>𝟏</m:t>
                                    </m:r>
                                  </m:sub>
                                </m:sSub>
                              </m:e>
                            </m:d>
                          </m:num>
                          <m:den>
                            <m:r>
                              <a:rPr lang="es-PE" sz="1400" b="1" i="1">
                                <a:latin typeface="Cambria Math" panose="02040503050406030204" pitchFamily="18" charset="0"/>
                              </a:rPr>
                              <m:t>𝝁</m:t>
                            </m:r>
                            <m:r>
                              <a:rPr lang="es-PE" sz="1400" b="1" i="1">
                                <a:latin typeface="Cambria Math" panose="02040503050406030204" pitchFamily="18" charset="0"/>
                              </a:rPr>
                              <m:t>+</m:t>
                            </m:r>
                            <m:sSub>
                              <m:sSubPr>
                                <m:ctrlPr>
                                  <a:rPr lang="es-EC" sz="1400" b="1" i="1">
                                    <a:latin typeface="Cambria Math" panose="02040503050406030204" pitchFamily="18" charset="0"/>
                                  </a:rPr>
                                </m:ctrlPr>
                              </m:sSubPr>
                              <m:e>
                                <m:r>
                                  <a:rPr lang="es-PE" sz="1400" b="1" i="1">
                                    <a:latin typeface="Cambria Math" panose="02040503050406030204" pitchFamily="18" charset="0"/>
                                  </a:rPr>
                                  <m:t>𝝋</m:t>
                                </m:r>
                              </m:e>
                              <m:sub>
                                <m:r>
                                  <a:rPr lang="es-PE" sz="1400" b="1" i="1">
                                    <a:latin typeface="Cambria Math" panose="02040503050406030204" pitchFamily="18" charset="0"/>
                                  </a:rPr>
                                  <m:t>𝟐</m:t>
                                </m:r>
                              </m:sub>
                            </m:sSub>
                          </m:den>
                        </m:f>
                        <m:r>
                          <a:rPr lang="es-ES" sz="1400" b="1" i="1">
                            <a:latin typeface="Cambria Math" panose="02040503050406030204" pitchFamily="18" charset="0"/>
                          </a:rPr>
                          <m:t>, </m:t>
                        </m:r>
                        <m:r>
                          <a:rPr lang="es-ES" sz="1400" b="1" i="1">
                            <a:latin typeface="Cambria Math" panose="02040503050406030204" pitchFamily="18" charset="0"/>
                          </a:rPr>
                          <m:t>𝟎</m:t>
                        </m:r>
                      </m:e>
                    </m:d>
                    <m:r>
                      <a:rPr lang="es-ES" sz="1400" b="1" i="1">
                        <a:latin typeface="Cambria Math" panose="02040503050406030204" pitchFamily="18" charset="0"/>
                      </a:rPr>
                      <m:t> </m:t>
                    </m:r>
                  </m:oMath>
                </a14:m>
                <a:r>
                  <a:rPr lang="es-ES" sz="1400" b="1" dirty="0">
                    <a:latin typeface="Lucida Fax" panose="02060602050505020204" pitchFamily="18" charset="0"/>
                    <a:cs typeface="Arial" panose="020B0604020202020204" pitchFamily="34" charset="0"/>
                  </a:rPr>
                  <a:t>es inestable</a:t>
                </a:r>
              </a:p>
              <a:p>
                <a:pPr marL="742932" lvl="1" indent="-285744">
                  <a:spcBef>
                    <a:spcPct val="0"/>
                  </a:spcBef>
                  <a:buFont typeface="Arial" panose="020B0604020202020204" pitchFamily="34" charset="0"/>
                  <a:buChar char="•"/>
                </a:pPr>
                <a:endParaRPr lang="es-ES" sz="1400" dirty="0">
                  <a:latin typeface="Lucida Fax" panose="02060602050505020204" pitchFamily="18" charset="0"/>
                  <a:cs typeface="Arial" panose="020B0604020202020204" pitchFamily="34" charset="0"/>
                </a:endParaRPr>
              </a:p>
              <a:p>
                <a:pPr marL="742932" lvl="1" indent="-285744">
                  <a:spcBef>
                    <a:spcPct val="0"/>
                  </a:spcBef>
                  <a:buFont typeface="Arial" panose="020B0604020202020204" pitchFamily="34" charset="0"/>
                  <a:buChar char="•"/>
                </a:pPr>
                <a14:m>
                  <m:oMath xmlns:m="http://schemas.openxmlformats.org/officeDocument/2006/math">
                    <m:sSub>
                      <m:sSubPr>
                        <m:ctrlPr>
                          <a:rPr lang="es-EC" sz="1400" b="1" i="1">
                            <a:latin typeface="Cambria Math" panose="02040503050406030204" pitchFamily="18" charset="0"/>
                            <a:cs typeface="Arial" panose="020B0604020202020204" pitchFamily="34" charset="0"/>
                          </a:rPr>
                        </m:ctrlPr>
                      </m:sSubPr>
                      <m:e>
                        <m:r>
                          <a:rPr lang="es-PE" sz="1400" b="1" i="1">
                            <a:latin typeface="Cambria Math" panose="02040503050406030204" pitchFamily="18" charset="0"/>
                            <a:cs typeface="Arial" panose="020B0604020202020204" pitchFamily="34" charset="0"/>
                          </a:rPr>
                          <m:t>𝝀</m:t>
                        </m:r>
                      </m:e>
                      <m:sub>
                        <m:r>
                          <a:rPr lang="es-PE" sz="1400" b="1" i="1">
                            <a:latin typeface="Cambria Math" panose="02040503050406030204" pitchFamily="18" charset="0"/>
                            <a:cs typeface="Arial" panose="020B0604020202020204" pitchFamily="34" charset="0"/>
                          </a:rPr>
                          <m:t>𝟐</m:t>
                        </m:r>
                      </m:sub>
                    </m:sSub>
                    <m:r>
                      <a:rPr lang="es-ES" sz="1400" b="1" dirty="0">
                        <a:latin typeface="Cambria Math" panose="02040503050406030204" pitchFamily="18" charset="0"/>
                        <a:cs typeface="Arial" panose="020B0604020202020204" pitchFamily="34" charset="0"/>
                      </a:rPr>
                      <m:t>=</m:t>
                    </m:r>
                    <m:r>
                      <a:rPr lang="es-ES" sz="1400" b="1" i="1" dirty="0">
                        <a:latin typeface="Cambria Math" panose="02040503050406030204" pitchFamily="18" charset="0"/>
                        <a:cs typeface="Arial" panose="020B0604020202020204" pitchFamily="34" charset="0"/>
                      </a:rPr>
                      <m:t>𝟎</m:t>
                    </m:r>
                    <m:r>
                      <a:rPr lang="es-ES" sz="1400" dirty="0">
                        <a:latin typeface="Cambria Math" panose="02040503050406030204" pitchFamily="18" charset="0"/>
                        <a:cs typeface="Arial" panose="020B0604020202020204" pitchFamily="34" charset="0"/>
                      </a:rPr>
                      <m:t>⇔</m:t>
                    </m:r>
                    <m:f>
                      <m:fPr>
                        <m:ctrlPr>
                          <a:rPr lang="es-EC" sz="1400" i="1">
                            <a:latin typeface="Cambria Math" panose="02040503050406030204" pitchFamily="18" charset="0"/>
                          </a:rPr>
                        </m:ctrlPr>
                      </m:fPr>
                      <m:num>
                        <m:r>
                          <a:rPr lang="es-PE" sz="1400" i="1">
                            <a:latin typeface="Cambria Math" panose="02040503050406030204" pitchFamily="18" charset="0"/>
                          </a:rPr>
                          <m:t>𝛽𝜇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den>
                    </m:f>
                    <m:r>
                      <a:rPr lang="es-PE" sz="1400" i="1">
                        <a:latin typeface="Cambria Math" panose="02040503050406030204" pitchFamily="18" charset="0"/>
                      </a:rPr>
                      <m:t>−</m:t>
                    </m:r>
                    <m:r>
                      <a:rPr lang="es-PE" sz="1400" i="1">
                        <a:latin typeface="Cambria Math" panose="02040503050406030204" pitchFamily="18" charset="0"/>
                      </a:rPr>
                      <m:t>𝛾</m:t>
                    </m:r>
                    <m:r>
                      <a:rPr lang="es-PE" sz="1400" i="1">
                        <a:latin typeface="Cambria Math" panose="020405030504060302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r>
                      <a:rPr lang="es-ES" sz="1400" i="1">
                        <a:latin typeface="Cambria Math" panose="02040503050406030204" pitchFamily="18" charset="0"/>
                        <a:ea typeface="Times New Roman" panose="02020603050405020304" pitchFamily="18" charset="0"/>
                        <a:cs typeface="Times New Roman" panose="02020603050405020304" pitchFamily="18" charset="0"/>
                      </a:rPr>
                      <m:t>=</m:t>
                    </m:r>
                    <m:r>
                      <a:rPr lang="es-ES" sz="1400" i="1">
                        <a:latin typeface="Cambria Math" panose="02040503050406030204" pitchFamily="18" charset="0"/>
                        <a:cs typeface="Times New Roman" panose="02020603050405020304" pitchFamily="18" charset="0"/>
                      </a:rPr>
                      <m:t>0</m:t>
                    </m:r>
                  </m:oMath>
                </a14:m>
                <a:r>
                  <a:rPr lang="es-ES" sz="1400" dirty="0">
                    <a:latin typeface="Lucida Fax" panose="02060602050505020204" pitchFamily="18" charset="0"/>
                    <a:cs typeface="Arial" panose="020B0604020202020204" pitchFamily="34" charset="0"/>
                  </a:rPr>
                  <a:t>, entonces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𝑅</m:t>
                        </m:r>
                      </m:e>
                      <m:sub>
                        <m:r>
                          <a:rPr lang="es-PE" sz="1400">
                            <a:latin typeface="Cambria Math" panose="02040503050406030204" pitchFamily="18" charset="0"/>
                            <a:cs typeface="Arial" panose="020B0604020202020204" pitchFamily="34" charset="0"/>
                          </a:rPr>
                          <m:t>0</m:t>
                        </m:r>
                      </m:sub>
                    </m:sSub>
                    <m:r>
                      <a:rPr lang="es-ES" sz="1400">
                        <a:latin typeface="Cambria Math" panose="02040503050406030204" pitchFamily="18" charset="0"/>
                        <a:cs typeface="Arial" panose="020B0604020202020204" pitchFamily="34" charset="0"/>
                      </a:rPr>
                      <m:t>=</m:t>
                    </m:r>
                    <m:f>
                      <m:fPr>
                        <m:ctrlPr>
                          <a:rPr lang="es-EC" sz="1400" i="1">
                            <a:latin typeface="Cambria Math" panose="02040503050406030204" pitchFamily="18" charset="0"/>
                          </a:rPr>
                        </m:ctrlPr>
                      </m:fPr>
                      <m:num>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num>
                      <m:den>
                        <m:r>
                          <a:rPr lang="es-PE" sz="1400" i="1">
                            <a:latin typeface="Cambria Math" panose="02040503050406030204" pitchFamily="18" charset="0"/>
                          </a:rPr>
                          <m:t>𝜇</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den>
                    </m:f>
                  </m:oMath>
                </a14:m>
                <a:r>
                  <a:rPr lang="es-ES" sz="1400" dirty="0">
                    <a:latin typeface="Lucida Fax" panose="02060602050505020204" pitchFamily="18" charset="0"/>
                    <a:cs typeface="Arial" panose="020B0604020202020204" pitchFamily="34" charset="0"/>
                  </a:rPr>
                  <a:t>, el punto critico lo podemos expresar </a:t>
                </a:r>
                <a14:m>
                  <m:oMath xmlns:m="http://schemas.openxmlformats.org/officeDocument/2006/math">
                    <m:sSub>
                      <m:sSubPr>
                        <m:ctrlPr>
                          <a:rPr lang="es-EC" sz="1600" i="1">
                            <a:latin typeface="Cambria Math" panose="02040503050406030204" pitchFamily="18" charset="0"/>
                          </a:rPr>
                        </m:ctrlPr>
                      </m:sSubPr>
                      <m:e>
                        <m:r>
                          <a:rPr lang="es-PE" sz="1600" i="1">
                            <a:latin typeface="Cambria Math" panose="02040503050406030204" pitchFamily="18" charset="0"/>
                          </a:rPr>
                          <m:t>𝑃</m:t>
                        </m:r>
                      </m:e>
                      <m:sub>
                        <m:r>
                          <a:rPr lang="es-PE" sz="1600" i="1">
                            <a:latin typeface="Cambria Math" panose="02040503050406030204" pitchFamily="18" charset="0"/>
                          </a:rPr>
                          <m:t>𝑐</m:t>
                        </m:r>
                      </m:sub>
                    </m:sSub>
                    <m:d>
                      <m:dPr>
                        <m:ctrlPr>
                          <a:rPr lang="es-EC" sz="1600" i="1">
                            <a:latin typeface="Cambria Math" panose="02040503050406030204" pitchFamily="18" charset="0"/>
                          </a:rPr>
                        </m:ctrlPr>
                      </m:dPr>
                      <m:e>
                        <m:f>
                          <m:fPr>
                            <m:ctrlPr>
                              <a:rPr lang="es-EC" sz="1600" i="1">
                                <a:latin typeface="Cambria Math" panose="02040503050406030204" pitchFamily="18" charset="0"/>
                              </a:rPr>
                            </m:ctrlPr>
                          </m:fPr>
                          <m:num>
                            <m:r>
                              <a:rPr lang="es-PE" sz="1600" i="1">
                                <a:latin typeface="Cambria Math" panose="02040503050406030204" pitchFamily="18" charset="0"/>
                              </a:rPr>
                              <m:t>𝑁</m:t>
                            </m:r>
                          </m:num>
                          <m:den>
                            <m:sSub>
                              <m:sSubPr>
                                <m:ctrlPr>
                                  <a:rPr lang="es-EC" sz="1600" i="1">
                                    <a:latin typeface="Cambria Math" panose="02040503050406030204" pitchFamily="18" charset="0"/>
                                  </a:rPr>
                                </m:ctrlPr>
                              </m:sSubPr>
                              <m:e>
                                <m:r>
                                  <a:rPr lang="es-PE" sz="1600" i="1">
                                    <a:latin typeface="Cambria Math" panose="02040503050406030204" pitchFamily="18" charset="0"/>
                                  </a:rPr>
                                  <m:t>𝑅</m:t>
                                </m:r>
                              </m:e>
                              <m:sub>
                                <m:r>
                                  <a:rPr lang="es-PE" sz="1600">
                                    <a:latin typeface="Cambria Math" panose="02040503050406030204" pitchFamily="18" charset="0"/>
                                  </a:rPr>
                                  <m:t>0</m:t>
                                </m:r>
                              </m:sub>
                            </m:sSub>
                          </m:den>
                        </m:f>
                        <m:r>
                          <a:rPr lang="es-PE" sz="1600">
                            <a:latin typeface="Cambria Math" panose="02040503050406030204" pitchFamily="18" charset="0"/>
                          </a:rPr>
                          <m:t>, 0</m:t>
                        </m:r>
                      </m:e>
                    </m:d>
                  </m:oMath>
                </a14:m>
                <a:r>
                  <a:rPr lang="es-ES" sz="1400" dirty="0">
                    <a:latin typeface="Lucida Fax" panose="02060602050505020204" pitchFamily="18" charset="0"/>
                    <a:cs typeface="Arial" panose="020B0604020202020204" pitchFamily="34" charset="0"/>
                  </a:rPr>
                  <a:t>. Al no poder determinar la estabilidad aplicando el </a:t>
                </a:r>
                <a:r>
                  <a:rPr lang="es-ES" sz="1400" b="1" dirty="0">
                    <a:latin typeface="Lucida Fax" panose="02060602050505020204" pitchFamily="18" charset="0"/>
                    <a:cs typeface="Arial" panose="020B0604020202020204" pitchFamily="34" charset="0"/>
                  </a:rPr>
                  <a:t>teorema</a:t>
                </a:r>
                <a:r>
                  <a:rPr lang="es-ES" sz="1400" dirty="0">
                    <a:latin typeface="Lucida Fax" panose="02060602050505020204" pitchFamily="18" charset="0"/>
                    <a:cs typeface="Arial" panose="020B0604020202020204" pitchFamily="34" charset="0"/>
                  </a:rPr>
                  <a:t> </a:t>
                </a:r>
                <a:r>
                  <a:rPr lang="es-ES" sz="1400" b="1" i="1" dirty="0">
                    <a:latin typeface="Lucida Fax" panose="02060602050505020204" pitchFamily="18" charset="0"/>
                    <a:cs typeface="Arial" panose="020B0604020202020204" pitchFamily="34" charset="0"/>
                  </a:rPr>
                  <a:t>3.3.11</a:t>
                </a:r>
                <a:r>
                  <a:rPr lang="es-ES" sz="1400" dirty="0">
                    <a:latin typeface="Lucida Fax" panose="02060602050505020204" pitchFamily="18" charset="0"/>
                    <a:cs typeface="Arial" panose="020B0604020202020204" pitchFamily="34" charset="0"/>
                  </a:rPr>
                  <a:t>, aplicaremos </a:t>
                </a:r>
                <a:r>
                  <a:rPr lang="es-ES" sz="1400" b="1" i="1" dirty="0">
                    <a:latin typeface="Lucida Fax" panose="02060602050505020204" pitchFamily="18" charset="0"/>
                    <a:cs typeface="Arial" panose="020B0604020202020204" pitchFamily="34" charset="0"/>
                  </a:rPr>
                  <a:t>3.3.12</a:t>
                </a:r>
                <a:r>
                  <a:rPr lang="es-ES" sz="1400" dirty="0">
                    <a:latin typeface="Lucida Fax" panose="02060602050505020204" pitchFamily="18" charset="0"/>
                    <a:cs typeface="Arial" panose="020B0604020202020204" pitchFamily="34" charset="0"/>
                  </a:rPr>
                  <a:t> Teorema de Liapunov, </a:t>
                </a:r>
              </a:p>
              <a:p>
                <a:pPr lvl="1">
                  <a:spcBef>
                    <a:spcPct val="0"/>
                  </a:spcBef>
                </a:pPr>
                <a:r>
                  <a:rPr lang="es-ES" sz="1400" dirty="0">
                    <a:latin typeface="Lucida Fax" panose="02060602050505020204" pitchFamily="18" charset="0"/>
                    <a:cs typeface="Arial" panose="020B0604020202020204" pitchFamily="34" charset="0"/>
                  </a:rPr>
                  <a:t>      </a:t>
                </a:r>
                <a14:m>
                  <m:oMath xmlns:m="http://schemas.openxmlformats.org/officeDocument/2006/math">
                    <m:r>
                      <a:rPr lang="es-PE" sz="1400">
                        <a:latin typeface="Cambria Math" panose="02040503050406030204" pitchFamily="18" charset="0"/>
                        <a:cs typeface="Arial" panose="020B0604020202020204" pitchFamily="34" charset="0"/>
                      </a:rPr>
                      <m:t>𝐼</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𝑆</m:t>
                    </m:r>
                    <m:r>
                      <a:rPr lang="es-ES" sz="1400">
                        <a:latin typeface="Cambria Math" panose="02040503050406030204" pitchFamily="18" charset="0"/>
                        <a:cs typeface="Arial" panose="020B0604020202020204" pitchFamily="34" charset="0"/>
                      </a:rPr>
                      <m:t>+</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𝐼</m:t>
                        </m:r>
                      </m:e>
                      <m:sub>
                        <m:r>
                          <a:rPr lang="es-PE" sz="1400">
                            <a:latin typeface="Cambria Math" panose="02040503050406030204" pitchFamily="18" charset="0"/>
                            <a:cs typeface="Arial" panose="020B0604020202020204" pitchFamily="34" charset="0"/>
                          </a:rPr>
                          <m:t>0</m:t>
                        </m:r>
                      </m:sub>
                    </m:sSub>
                    <m:r>
                      <a:rPr lang="es-ES" sz="1400">
                        <a:latin typeface="Cambria Math" panose="02040503050406030204" pitchFamily="18" charset="0"/>
                        <a:cs typeface="Arial" panose="020B0604020202020204" pitchFamily="34" charset="0"/>
                      </a:rPr>
                      <m:t>+</m:t>
                    </m:r>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𝑆</m:t>
                        </m:r>
                      </m:e>
                      <m:sub>
                        <m:r>
                          <a:rPr lang="es-PE" sz="1400">
                            <a:latin typeface="Cambria Math" panose="02040503050406030204" pitchFamily="18" charset="0"/>
                            <a:cs typeface="Arial" panose="020B0604020202020204" pitchFamily="34" charset="0"/>
                          </a:rPr>
                          <m:t>0</m:t>
                        </m:r>
                      </m:sub>
                    </m:sSub>
                    <m:r>
                      <a:rPr lang="es-ES"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𝜌</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𝑙𝑛</m:t>
                    </m:r>
                    <m:f>
                      <m:fPr>
                        <m:ctrlPr>
                          <a:rPr lang="es-EC" sz="1400" i="1">
                            <a:latin typeface="Cambria Math" panose="02040503050406030204" pitchFamily="18" charset="0"/>
                            <a:cs typeface="Arial" panose="020B0604020202020204" pitchFamily="34" charset="0"/>
                          </a:rPr>
                        </m:ctrlPr>
                      </m:fPr>
                      <m:num>
                        <m:r>
                          <a:rPr lang="es-PE" sz="1400">
                            <a:latin typeface="Cambria Math" panose="02040503050406030204" pitchFamily="18" charset="0"/>
                            <a:cs typeface="Arial" panose="020B0604020202020204" pitchFamily="34" charset="0"/>
                          </a:rPr>
                          <m:t>𝑆</m:t>
                        </m:r>
                      </m:num>
                      <m:den>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𝑆</m:t>
                            </m:r>
                          </m:e>
                          <m:sub>
                            <m:r>
                              <a:rPr lang="es-PE" sz="1400">
                                <a:latin typeface="Cambria Math" panose="02040503050406030204" pitchFamily="18" charset="0"/>
                                <a:cs typeface="Arial" panose="020B0604020202020204" pitchFamily="34" charset="0"/>
                              </a:rPr>
                              <m:t>0</m:t>
                            </m:r>
                          </m:sub>
                        </m:sSub>
                      </m:den>
                    </m:f>
                  </m:oMath>
                </a14:m>
                <a:r>
                  <a:rPr lang="es-ES" sz="1400" dirty="0">
                    <a:latin typeface="Lucida Fax" panose="02060602050505020204" pitchFamily="18" charset="0"/>
                    <a:cs typeface="Arial" panose="020B0604020202020204" pitchFamily="34" charset="0"/>
                  </a:rPr>
                  <a:t>, </a:t>
                </a:r>
                <a:r>
                  <a:rPr lang="es-PE" sz="1400" dirty="0">
                    <a:latin typeface="Lucida Fax" panose="02060602050505020204" pitchFamily="18" charset="0"/>
                    <a:cs typeface="Arial" panose="020B0604020202020204" pitchFamily="34" charset="0"/>
                  </a:rPr>
                  <a:t>para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𝑡</m:t>
                        </m:r>
                      </m:e>
                      <m:sub>
                        <m:r>
                          <a:rPr lang="es-PE" sz="1400">
                            <a:latin typeface="Cambria Math" panose="02040503050406030204" pitchFamily="18" charset="0"/>
                            <a:cs typeface="Arial" panose="020B0604020202020204" pitchFamily="34" charset="0"/>
                          </a:rPr>
                          <m:t>0</m:t>
                        </m:r>
                      </m:sub>
                    </m:sSub>
                    <m:r>
                      <a:rPr lang="es-PE" sz="1400">
                        <a:latin typeface="Cambria Math" panose="02040503050406030204" pitchFamily="18" charset="0"/>
                        <a:cs typeface="Arial" panose="020B0604020202020204" pitchFamily="34" charset="0"/>
                      </a:rPr>
                      <m:t>=0</m:t>
                    </m:r>
                  </m:oMath>
                </a14:m>
                <a:r>
                  <a:rPr lang="es-PE" sz="1400" dirty="0">
                    <a:latin typeface="Lucida Fax" panose="02060602050505020204" pitchFamily="18" charset="0"/>
                    <a:cs typeface="Arial" panose="020B0604020202020204" pitchFamily="34" charset="0"/>
                  </a:rPr>
                  <a:t> asumimos que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𝐼</m:t>
                        </m:r>
                      </m:e>
                      <m:sub>
                        <m:r>
                          <a:rPr lang="es-PE" sz="1400">
                            <a:latin typeface="Cambria Math" panose="02040503050406030204" pitchFamily="18" charset="0"/>
                            <a:cs typeface="Arial" panose="020B0604020202020204" pitchFamily="34" charset="0"/>
                          </a:rPr>
                          <m:t>0</m:t>
                        </m:r>
                      </m:sub>
                    </m:sSub>
                    <m:r>
                      <a:rPr lang="es-PE" sz="1400">
                        <a:latin typeface="Cambria Math" panose="02040503050406030204" pitchFamily="18" charset="0"/>
                        <a:cs typeface="Arial" panose="020B0604020202020204" pitchFamily="34" charset="0"/>
                      </a:rPr>
                      <m:t>=0</m:t>
                    </m:r>
                  </m:oMath>
                </a14:m>
                <a:r>
                  <a:rPr lang="es-PE" sz="1400" dirty="0">
                    <a:latin typeface="Lucida Fax" panose="02060602050505020204" pitchFamily="18" charset="0"/>
                    <a:cs typeface="Arial" panose="020B0604020202020204" pitchFamily="34" charset="0"/>
                  </a:rPr>
                  <a:t> y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m:rPr>
                            <m:sty m:val="p"/>
                          </m:rPr>
                          <a:rPr lang="es-ES" sz="1400">
                            <a:latin typeface="Cambria Math" panose="02040503050406030204" pitchFamily="18" charset="0"/>
                            <a:cs typeface="Arial" panose="020B0604020202020204" pitchFamily="34" charset="0"/>
                          </a:rPr>
                          <m:t>S</m:t>
                        </m:r>
                      </m:e>
                      <m:sub>
                        <m:r>
                          <a:rPr lang="es-PE" sz="1400">
                            <a:latin typeface="Cambria Math" panose="02040503050406030204" pitchFamily="18" charset="0"/>
                            <a:cs typeface="Arial" panose="020B0604020202020204" pitchFamily="34" charset="0"/>
                          </a:rPr>
                          <m:t>0</m:t>
                        </m:r>
                      </m:sub>
                    </m:sSub>
                    <m:r>
                      <a:rPr lang="es-ES" sz="1400">
                        <a:latin typeface="Cambria Math" panose="02040503050406030204" pitchFamily="18" charset="0"/>
                        <a:cs typeface="Arial" panose="020B0604020202020204" pitchFamily="34" charset="0"/>
                      </a:rPr>
                      <m:t>=</m:t>
                    </m:r>
                    <m:f>
                      <m:fPr>
                        <m:ctrlPr>
                          <a:rPr lang="es-EC" sz="1400" i="1">
                            <a:latin typeface="Cambria Math" panose="02040503050406030204" pitchFamily="18" charset="0"/>
                          </a:rPr>
                        </m:ctrlPr>
                      </m:fPr>
                      <m:num>
                        <m:r>
                          <a:rPr lang="es-PE" sz="1400" i="1">
                            <a:latin typeface="Cambria Math" panose="02040503050406030204" pitchFamily="18" charset="0"/>
                          </a:rPr>
                          <m:t>𝑁</m:t>
                        </m:r>
                      </m:num>
                      <m:den>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a:latin typeface="Cambria Math" panose="02040503050406030204" pitchFamily="18" charset="0"/>
                              </a:rPr>
                              <m:t>0</m:t>
                            </m:r>
                          </m:sub>
                        </m:sSub>
                      </m:den>
                    </m:f>
                  </m:oMath>
                </a14:m>
                <a:r>
                  <a:rPr lang="es-PE" sz="1400" dirty="0">
                    <a:latin typeface="Lucida Fax" panose="02060602050505020204" pitchFamily="18" charset="0"/>
                    <a:cs typeface="Arial" panose="020B0604020202020204" pitchFamily="34" charset="0"/>
                  </a:rPr>
                  <a:t>, entonces: </a:t>
                </a:r>
              </a:p>
              <a:p>
                <a:pPr lvl="1">
                  <a:spcBef>
                    <a:spcPct val="0"/>
                  </a:spcBef>
                </a:pPr>
                <a:r>
                  <a:rPr lang="es-PE" sz="1400" dirty="0">
                    <a:latin typeface="Lucida Fax" panose="02060602050505020204" pitchFamily="18" charset="0"/>
                    <a:cs typeface="Arial" panose="020B0604020202020204" pitchFamily="34" charset="0"/>
                  </a:rPr>
                  <a:t>      </a:t>
                </a:r>
                <a14:m>
                  <m:oMath xmlns:m="http://schemas.openxmlformats.org/officeDocument/2006/math">
                    <m:r>
                      <a:rPr lang="es-PE" sz="1400">
                        <a:latin typeface="Cambria Math" panose="02040503050406030204" pitchFamily="18" charset="0"/>
                        <a:cs typeface="Arial" panose="020B0604020202020204" pitchFamily="34" charset="0"/>
                      </a:rPr>
                      <m:t>𝐸</m:t>
                    </m:r>
                    <m:d>
                      <m:dPr>
                        <m:ctrlPr>
                          <a:rPr lang="es-EC" sz="1400" i="1">
                            <a:latin typeface="Cambria Math" panose="02040503050406030204" pitchFamily="18" charset="0"/>
                            <a:cs typeface="Arial" panose="020B0604020202020204" pitchFamily="34" charset="0"/>
                          </a:rPr>
                        </m:ctrlPr>
                      </m:dPr>
                      <m:e>
                        <m:r>
                          <a:rPr lang="es-PE" sz="1400">
                            <a:latin typeface="Cambria Math" panose="02040503050406030204" pitchFamily="18" charset="0"/>
                            <a:cs typeface="Arial" panose="020B0604020202020204" pitchFamily="34" charset="0"/>
                          </a:rPr>
                          <m:t>𝑆</m:t>
                        </m:r>
                        <m:r>
                          <a:rPr lang="es-PE" sz="1400">
                            <a:latin typeface="Cambria Math" panose="02040503050406030204" pitchFamily="18" charset="0"/>
                            <a:cs typeface="Arial" panose="020B0604020202020204" pitchFamily="34" charset="0"/>
                          </a:rPr>
                          <m:t>, </m:t>
                        </m:r>
                        <m:r>
                          <a:rPr lang="es-PE" sz="1400">
                            <a:latin typeface="Cambria Math" panose="02040503050406030204" pitchFamily="18" charset="0"/>
                            <a:cs typeface="Arial" panose="020B0604020202020204" pitchFamily="34" charset="0"/>
                          </a:rPr>
                          <m:t>𝐼</m:t>
                        </m:r>
                      </m:e>
                    </m:d>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𝑆</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𝐼</m:t>
                    </m:r>
                    <m:r>
                      <a:rPr lang="es-PE" sz="1400">
                        <a:latin typeface="Cambria Math" panose="02040503050406030204" pitchFamily="18" charset="0"/>
                        <a:cs typeface="Arial" panose="020B0604020202020204" pitchFamily="34" charset="0"/>
                      </a:rPr>
                      <m:t>−</m:t>
                    </m:r>
                    <m:f>
                      <m:fPr>
                        <m:ctrlPr>
                          <a:rPr lang="es-EC" sz="1400" i="1">
                            <a:latin typeface="Cambria Math" panose="02040503050406030204" pitchFamily="18" charset="0"/>
                          </a:rPr>
                        </m:ctrlPr>
                      </m:fPr>
                      <m:num>
                        <m:r>
                          <a:rPr lang="es-PE" sz="1400" i="1">
                            <a:latin typeface="Cambria Math" panose="02040503050406030204" pitchFamily="18" charset="0"/>
                          </a:rPr>
                          <m:t>𝑁</m:t>
                        </m:r>
                      </m:num>
                      <m:den>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a:latin typeface="Cambria Math" panose="02040503050406030204" pitchFamily="18" charset="0"/>
                              </a:rPr>
                              <m:t>0</m:t>
                            </m:r>
                          </m:sub>
                        </m:sSub>
                      </m:den>
                    </m:f>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𝜌</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𝑙𝑛</m:t>
                    </m:r>
                    <m:f>
                      <m:fPr>
                        <m:ctrlPr>
                          <a:rPr lang="es-EC" sz="1400" i="1">
                            <a:latin typeface="Cambria Math" panose="02040503050406030204" pitchFamily="18" charset="0"/>
                            <a:cs typeface="Arial" panose="020B0604020202020204" pitchFamily="34" charset="0"/>
                          </a:rPr>
                        </m:ctrlPr>
                      </m:fPr>
                      <m:num>
                        <m:r>
                          <a:rPr lang="es-PE" sz="1400">
                            <a:latin typeface="Cambria Math" panose="02040503050406030204" pitchFamily="18" charset="0"/>
                            <a:cs typeface="Arial" panose="020B0604020202020204" pitchFamily="34" charset="0"/>
                          </a:rPr>
                          <m:t>𝑆</m:t>
                        </m:r>
                      </m:num>
                      <m:den>
                        <m:f>
                          <m:fPr>
                            <m:ctrlPr>
                              <a:rPr lang="es-EC" sz="1400" i="1">
                                <a:latin typeface="Cambria Math" panose="02040503050406030204" pitchFamily="18" charset="0"/>
                              </a:rPr>
                            </m:ctrlPr>
                          </m:fPr>
                          <m:num>
                            <m:r>
                              <a:rPr lang="es-PE" sz="1400" i="1">
                                <a:latin typeface="Cambria Math" panose="02040503050406030204" pitchFamily="18" charset="0"/>
                              </a:rPr>
                              <m:t>𝑁</m:t>
                            </m:r>
                          </m:num>
                          <m:den>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a:latin typeface="Cambria Math" panose="02040503050406030204" pitchFamily="18" charset="0"/>
                                  </a:rPr>
                                  <m:t>0</m:t>
                                </m:r>
                              </m:sub>
                            </m:sSub>
                          </m:den>
                        </m:f>
                      </m:den>
                    </m:f>
                  </m:oMath>
                </a14:m>
                <a:r>
                  <a:rPr lang="es-ES" sz="1400" dirty="0">
                    <a:latin typeface="Lucida Fax" panose="02060602050505020204" pitchFamily="18" charset="0"/>
                    <a:cs typeface="Arial" panose="020B0604020202020204" pitchFamily="34" charset="0"/>
                  </a:rPr>
                  <a:t>, como </a:t>
                </a:r>
                <a14:m>
                  <m:oMath xmlns:m="http://schemas.openxmlformats.org/officeDocument/2006/math">
                    <m:r>
                      <a:rPr lang="es-PE" sz="1400">
                        <a:latin typeface="Cambria Math" panose="02040503050406030204" pitchFamily="18" charset="0"/>
                        <a:cs typeface="Arial" panose="020B0604020202020204" pitchFamily="34" charset="0"/>
                      </a:rPr>
                      <m:t>𝐸</m:t>
                    </m:r>
                    <m:d>
                      <m:dPr>
                        <m:ctrlPr>
                          <a:rPr lang="es-EC" sz="1400" i="1">
                            <a:latin typeface="Cambria Math" panose="02040503050406030204" pitchFamily="18" charset="0"/>
                            <a:cs typeface="Arial" panose="020B0604020202020204" pitchFamily="34" charset="0"/>
                          </a:rPr>
                        </m:ctrlPr>
                      </m:dPr>
                      <m:e>
                        <m:f>
                          <m:fPr>
                            <m:ctrlPr>
                              <a:rPr lang="es-EC" sz="1400" i="1">
                                <a:latin typeface="Cambria Math" panose="02040503050406030204" pitchFamily="18" charset="0"/>
                              </a:rPr>
                            </m:ctrlPr>
                          </m:fPr>
                          <m:num>
                            <m:r>
                              <a:rPr lang="es-PE" sz="1400" i="1">
                                <a:latin typeface="Cambria Math" panose="02040503050406030204" pitchFamily="18" charset="0"/>
                              </a:rPr>
                              <m:t>𝑁</m:t>
                            </m:r>
                          </m:num>
                          <m:den>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a:latin typeface="Cambria Math" panose="02040503050406030204" pitchFamily="18" charset="0"/>
                                  </a:rPr>
                                  <m:t>0</m:t>
                                </m:r>
                              </m:sub>
                            </m:sSub>
                          </m:den>
                        </m:f>
                        <m:r>
                          <a:rPr lang="es-PE" sz="1400">
                            <a:latin typeface="Cambria Math" panose="02040503050406030204" pitchFamily="18" charset="0"/>
                            <a:cs typeface="Arial" panose="020B0604020202020204" pitchFamily="34" charset="0"/>
                          </a:rPr>
                          <m:t>, 0</m:t>
                        </m:r>
                      </m:e>
                    </m:d>
                    <m:r>
                      <a:rPr lang="es-PE" sz="1400">
                        <a:latin typeface="Cambria Math" panose="02040503050406030204" pitchFamily="18" charset="0"/>
                        <a:cs typeface="Arial" panose="020B0604020202020204" pitchFamily="34" charset="0"/>
                      </a:rPr>
                      <m:t>=</m:t>
                    </m:r>
                    <m:r>
                      <a:rPr lang="es-ES" sz="1400">
                        <a:latin typeface="Cambria Math" panose="02040503050406030204" pitchFamily="18" charset="0"/>
                        <a:cs typeface="Arial" panose="020B0604020202020204" pitchFamily="34" charset="0"/>
                      </a:rPr>
                      <m:t>0</m:t>
                    </m:r>
                  </m:oMath>
                </a14:m>
                <a:r>
                  <a:rPr lang="es-ES" sz="1400" dirty="0">
                    <a:latin typeface="Lucida Fax" panose="02060602050505020204" pitchFamily="18" charset="0"/>
                    <a:cs typeface="Arial" panose="020B0604020202020204" pitchFamily="34" charset="0"/>
                  </a:rPr>
                  <a:t>, se cumple por lo tanto</a:t>
                </a:r>
              </a:p>
              <a:p>
                <a:pPr lvl="1">
                  <a:spcBef>
                    <a:spcPct val="0"/>
                  </a:spcBef>
                  <a:tabLst>
                    <a:tab pos="714357" algn="l"/>
                  </a:tabLst>
                </a:pPr>
                <a:r>
                  <a:rPr lang="es-PE" sz="1400" dirty="0">
                    <a:latin typeface="Lucida Fax" panose="02060602050505020204" pitchFamily="18" charset="0"/>
                    <a:cs typeface="Arial" panose="020B0604020202020204" pitchFamily="34" charset="0"/>
                  </a:rPr>
                  <a:t>	</a:t>
                </a:r>
                <a14:m>
                  <m:oMath xmlns:m="http://schemas.openxmlformats.org/officeDocument/2006/math">
                    <m:r>
                      <a:rPr lang="es-PE" sz="1400">
                        <a:latin typeface="Cambria Math" panose="02040503050406030204" pitchFamily="18" charset="0"/>
                        <a:cs typeface="Arial" panose="020B0604020202020204" pitchFamily="34" charset="0"/>
                      </a:rPr>
                      <m:t>𝑬</m:t>
                    </m:r>
                  </m:oMath>
                </a14:m>
                <a:r>
                  <a:rPr lang="es-PE" sz="1400" dirty="0">
                    <a:latin typeface="Lucida Fax" panose="02060602050505020204" pitchFamily="18" charset="0"/>
                    <a:cs typeface="Arial" panose="020B0604020202020204" pitchFamily="34" charset="0"/>
                  </a:rPr>
                  <a:t> es definida </a:t>
                </a:r>
                <a:r>
                  <a:rPr lang="es-PE" sz="1400" b="1" dirty="0">
                    <a:latin typeface="Lucida Fax" panose="02060602050505020204" pitchFamily="18" charset="0"/>
                    <a:cs typeface="Arial" panose="020B0604020202020204" pitchFamily="34" charset="0"/>
                  </a:rPr>
                  <a:t>positiva</a:t>
                </a:r>
                <a:r>
                  <a:rPr lang="es-PE" sz="1400" dirty="0">
                    <a:latin typeface="Lucida Fax" panose="02060602050505020204" pitchFamily="18" charset="0"/>
                    <a:cs typeface="Arial" panose="020B0604020202020204" pitchFamily="34" charset="0"/>
                  </a:rPr>
                  <a:t> en un </a:t>
                </a:r>
                <a:r>
                  <a:rPr lang="es-PE" sz="1400" b="1" dirty="0">
                    <a:latin typeface="Lucida Fax" panose="02060602050505020204" pitchFamily="18" charset="0"/>
                    <a:cs typeface="Arial" panose="020B0604020202020204" pitchFamily="34" charset="0"/>
                  </a:rPr>
                  <a:t>entorno reducido </a:t>
                </a:r>
                <a:r>
                  <a:rPr lang="es-PE" sz="1400" dirty="0">
                    <a:latin typeface="Lucida Fax" panose="02060602050505020204" pitchFamily="18" charset="0"/>
                    <a:cs typeface="Arial" panose="020B0604020202020204" pitchFamily="34" charset="0"/>
                  </a:rPr>
                  <a:t>de </a:t>
                </a:r>
                <a14:m>
                  <m:oMath xmlns:m="http://schemas.openxmlformats.org/officeDocument/2006/math">
                    <m:d>
                      <m:dPr>
                        <m:ctrlPr>
                          <a:rPr lang="es-EC" sz="1400" i="1">
                            <a:latin typeface="Cambria Math" panose="02040503050406030204" pitchFamily="18" charset="0"/>
                            <a:cs typeface="Arial" panose="020B0604020202020204" pitchFamily="34" charset="0"/>
                          </a:rPr>
                        </m:ctrlPr>
                      </m:dPr>
                      <m:e>
                        <m:f>
                          <m:fPr>
                            <m:ctrlPr>
                              <a:rPr lang="es-EC" sz="1400" i="1">
                                <a:latin typeface="Cambria Math" panose="02040503050406030204" pitchFamily="18" charset="0"/>
                                <a:cs typeface="Arial" panose="020B0604020202020204" pitchFamily="34" charset="0"/>
                              </a:rPr>
                            </m:ctrlPr>
                          </m:fPr>
                          <m:num>
                            <m:r>
                              <a:rPr lang="es-PE" sz="1400">
                                <a:latin typeface="Cambria Math" panose="02040503050406030204" pitchFamily="18" charset="0"/>
                                <a:cs typeface="Arial" panose="020B0604020202020204" pitchFamily="34" charset="0"/>
                              </a:rPr>
                              <m:t>𝑁</m:t>
                            </m:r>
                          </m:num>
                          <m:den>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𝑅</m:t>
                                </m:r>
                              </m:e>
                              <m:sub>
                                <m:r>
                                  <a:rPr lang="es-PE" sz="1400">
                                    <a:latin typeface="Cambria Math" panose="02040503050406030204" pitchFamily="18" charset="0"/>
                                    <a:cs typeface="Arial" panose="020B0604020202020204" pitchFamily="34" charset="0"/>
                                  </a:rPr>
                                  <m:t>0</m:t>
                                </m:r>
                              </m:sub>
                            </m:sSub>
                          </m:den>
                        </m:f>
                        <m:r>
                          <a:rPr lang="es-EC" sz="1400">
                            <a:latin typeface="Cambria Math" panose="02040503050406030204" pitchFamily="18" charset="0"/>
                            <a:cs typeface="Arial" panose="020B0604020202020204" pitchFamily="34" charset="0"/>
                          </a:rPr>
                          <m:t>, 0</m:t>
                        </m:r>
                      </m:e>
                    </m:d>
                  </m:oMath>
                </a14:m>
                <a:endParaRPr lang="es-PE" sz="1400" dirty="0">
                  <a:latin typeface="Lucida Fax" panose="02060602050505020204" pitchFamily="18" charset="0"/>
                  <a:cs typeface="Arial" panose="020B0604020202020204" pitchFamily="34" charset="0"/>
                </a:endParaRPr>
              </a:p>
              <a:p>
                <a:pPr lvl="1" algn="ctr">
                  <a:spcBef>
                    <a:spcPct val="0"/>
                  </a:spcBef>
                </a:pPr>
                <a:r>
                  <a:rPr lang="es-PE" dirty="0">
                    <a:latin typeface="Lucida Fax" panose="02060602050505020204" pitchFamily="18" charset="0"/>
                    <a:cs typeface="Arial" panose="020B0604020202020204" pitchFamily="34" charset="0"/>
                  </a:rPr>
                  <a:t>	</a:t>
                </a:r>
                <a14:m>
                  <m:oMath xmlns:m="http://schemas.openxmlformats.org/officeDocument/2006/math">
                    <m:r>
                      <a:rPr lang="es-PE" sz="1400">
                        <a:latin typeface="Cambria Math" panose="02040503050406030204" pitchFamily="18" charset="0"/>
                        <a:cs typeface="Arial" panose="020B0604020202020204" pitchFamily="34" charset="0"/>
                      </a:rPr>
                      <m:t>𝐸</m:t>
                    </m:r>
                    <m:d>
                      <m:dPr>
                        <m:ctrlPr>
                          <a:rPr lang="es-EC" sz="1400" i="1">
                            <a:latin typeface="Cambria Math" panose="02040503050406030204" pitchFamily="18" charset="0"/>
                            <a:cs typeface="Arial" panose="020B0604020202020204" pitchFamily="34" charset="0"/>
                          </a:rPr>
                        </m:ctrlPr>
                      </m:dPr>
                      <m:e>
                        <m:r>
                          <a:rPr lang="es-PE" sz="1400">
                            <a:latin typeface="Cambria Math" panose="02040503050406030204" pitchFamily="18" charset="0"/>
                            <a:cs typeface="Arial" panose="020B0604020202020204" pitchFamily="34" charset="0"/>
                          </a:rPr>
                          <m:t>𝑆</m:t>
                        </m:r>
                        <m:r>
                          <a:rPr lang="es-PE" sz="1400">
                            <a:latin typeface="Cambria Math" panose="02040503050406030204" pitchFamily="18" charset="0"/>
                            <a:cs typeface="Arial" panose="020B0604020202020204" pitchFamily="34" charset="0"/>
                          </a:rPr>
                          <m:t>, </m:t>
                        </m:r>
                        <m:r>
                          <a:rPr lang="es-PE" sz="1400">
                            <a:latin typeface="Cambria Math" panose="02040503050406030204" pitchFamily="18" charset="0"/>
                            <a:cs typeface="Arial" panose="020B0604020202020204" pitchFamily="34" charset="0"/>
                          </a:rPr>
                          <m:t>𝐼</m:t>
                        </m:r>
                      </m:e>
                    </m:d>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𝑆</m:t>
                    </m:r>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𝐼</m:t>
                    </m:r>
                    <m:r>
                      <a:rPr lang="es-PE" sz="1400">
                        <a:latin typeface="Cambria Math" panose="02040503050406030204" pitchFamily="18" charset="0"/>
                        <a:cs typeface="Arial" panose="020B0604020202020204" pitchFamily="34" charset="0"/>
                      </a:rPr>
                      <m:t>−</m:t>
                    </m:r>
                    <m:f>
                      <m:fPr>
                        <m:ctrlPr>
                          <a:rPr lang="es-EC" sz="1400" i="1">
                            <a:latin typeface="Cambria Math" panose="02040503050406030204" pitchFamily="18" charset="0"/>
                          </a:rPr>
                        </m:ctrlPr>
                      </m:fPr>
                      <m:num>
                        <m:r>
                          <a:rPr lang="es-PE" sz="1400" i="1">
                            <a:latin typeface="Cambria Math" panose="02040503050406030204" pitchFamily="18" charset="0"/>
                          </a:rPr>
                          <m:t>𝑁</m:t>
                        </m:r>
                      </m:num>
                      <m:den>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a:latin typeface="Cambria Math" panose="02040503050406030204" pitchFamily="18" charset="0"/>
                              </a:rPr>
                              <m:t>0</m:t>
                            </m:r>
                          </m:sub>
                        </m:sSub>
                      </m:den>
                    </m:f>
                    <m:r>
                      <a:rPr lang="es-ES" sz="1400">
                        <a:latin typeface="Cambria Math" panose="02040503050406030204" pitchFamily="18" charset="0"/>
                        <a:cs typeface="Arial" panose="020B0604020202020204" pitchFamily="34" charset="0"/>
                      </a:rPr>
                      <m:t>−</m:t>
                    </m:r>
                    <m:f>
                      <m:fPr>
                        <m:ctrlPr>
                          <a:rPr lang="es-EC" sz="1400" i="1">
                            <a:latin typeface="Cambria Math" panose="02040503050406030204" pitchFamily="18" charset="0"/>
                          </a:rPr>
                        </m:ctrlPr>
                      </m:fPr>
                      <m:num>
                        <m:r>
                          <a:rPr lang="es-PE" sz="1400" i="1">
                            <a:latin typeface="Cambria Math" panose="02040503050406030204" pitchFamily="18" charset="0"/>
                          </a:rPr>
                          <m:t>𝑁</m:t>
                        </m:r>
                      </m:num>
                      <m:den>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a:latin typeface="Cambria Math" panose="02040503050406030204" pitchFamily="18" charset="0"/>
                              </a:rPr>
                              <m:t>0</m:t>
                            </m:r>
                          </m:sub>
                        </m:sSub>
                      </m:den>
                    </m:f>
                    <m:r>
                      <a:rPr lang="es-PE" sz="1400">
                        <a:latin typeface="Cambria Math" panose="02040503050406030204" pitchFamily="18" charset="0"/>
                        <a:cs typeface="Arial" panose="020B0604020202020204" pitchFamily="34" charset="0"/>
                      </a:rPr>
                      <m:t>.</m:t>
                    </m:r>
                    <m:func>
                      <m:funcPr>
                        <m:ctrlPr>
                          <a:rPr lang="es-ES" sz="1400" i="1">
                            <a:latin typeface="Cambria Math" panose="02040503050406030204" pitchFamily="18" charset="0"/>
                          </a:rPr>
                        </m:ctrlPr>
                      </m:funcPr>
                      <m:fName>
                        <m:r>
                          <m:rPr>
                            <m:sty m:val="p"/>
                          </m:rPr>
                          <a:rPr lang="es-PE" sz="1400">
                            <a:latin typeface="Cambria Math" panose="02040503050406030204" pitchFamily="18" charset="0"/>
                            <a:cs typeface="Arial" panose="020B0604020202020204" pitchFamily="34" charset="0"/>
                          </a:rPr>
                          <m:t>ln</m:t>
                        </m:r>
                      </m:fName>
                      <m:e>
                        <m:d>
                          <m:dPr>
                            <m:ctrlPr>
                              <a:rPr lang="es-ES" sz="1400" i="1">
                                <a:latin typeface="Cambria Math" panose="02040503050406030204" pitchFamily="18" charset="0"/>
                                <a:cs typeface="Arial" panose="020B0604020202020204" pitchFamily="34" charset="0"/>
                              </a:rPr>
                            </m:ctrlPr>
                          </m:dPr>
                          <m:e>
                            <m:r>
                              <a:rPr lang="es-PE" sz="1400">
                                <a:latin typeface="Cambria Math" panose="02040503050406030204" pitchFamily="18" charset="0"/>
                                <a:cs typeface="Arial" panose="020B0604020202020204" pitchFamily="34" charset="0"/>
                              </a:rPr>
                              <m:t>𝑆</m:t>
                            </m:r>
                          </m:e>
                        </m:d>
                      </m:e>
                    </m:func>
                    <m:r>
                      <a:rPr lang="es-ES" sz="1400" i="1">
                        <a:latin typeface="Cambria Math" panose="020405030504060302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𝑁</m:t>
                        </m:r>
                      </m:num>
                      <m:den>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a:latin typeface="Cambria Math" panose="02040503050406030204" pitchFamily="18" charset="0"/>
                              </a:rPr>
                              <m:t>0</m:t>
                            </m:r>
                          </m:sub>
                        </m:sSub>
                      </m:den>
                    </m:f>
                    <m:r>
                      <a:rPr lang="es-PE" sz="1400">
                        <a:latin typeface="Cambria Math" panose="02040503050406030204" pitchFamily="18" charset="0"/>
                        <a:cs typeface="Arial" panose="020B0604020202020204" pitchFamily="34" charset="0"/>
                      </a:rPr>
                      <m:t>.</m:t>
                    </m:r>
                    <m:r>
                      <a:rPr lang="es-PE" sz="1400">
                        <a:latin typeface="Cambria Math" panose="02040503050406030204" pitchFamily="18" charset="0"/>
                        <a:cs typeface="Arial" panose="020B0604020202020204" pitchFamily="34" charset="0"/>
                      </a:rPr>
                      <m:t>𝑙𝑛</m:t>
                    </m:r>
                    <m:f>
                      <m:fPr>
                        <m:ctrlPr>
                          <a:rPr lang="es-EC" sz="1400" i="1">
                            <a:latin typeface="Cambria Math" panose="02040503050406030204" pitchFamily="18" charset="0"/>
                          </a:rPr>
                        </m:ctrlPr>
                      </m:fPr>
                      <m:num>
                        <m:r>
                          <a:rPr lang="es-PE" sz="1400" i="1">
                            <a:latin typeface="Cambria Math" panose="02040503050406030204" pitchFamily="18" charset="0"/>
                          </a:rPr>
                          <m:t>𝑁</m:t>
                        </m:r>
                      </m:num>
                      <m:den>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a:latin typeface="Cambria Math" panose="02040503050406030204" pitchFamily="18" charset="0"/>
                              </a:rPr>
                              <m:t>0</m:t>
                            </m:r>
                          </m:sub>
                        </m:sSub>
                      </m:den>
                    </m:f>
                  </m:oMath>
                </a14:m>
                <a:endParaRPr lang="es-PE" sz="1400" dirty="0">
                  <a:latin typeface="Lucida Fax" panose="02060602050505020204" pitchFamily="18" charset="0"/>
                  <a:cs typeface="Arial" panose="020B0604020202020204" pitchFamily="34" charset="0"/>
                </a:endParaRPr>
              </a:p>
              <a:p>
                <a:pPr lvl="1" algn="ctr">
                  <a:spcBef>
                    <a:spcPct val="0"/>
                  </a:spcBef>
                </a:pPr>
                <a:endParaRPr lang="es-ES" sz="1200" dirty="0">
                  <a:latin typeface="Lucida Fax" panose="02060602050505020204" pitchFamily="18" charset="0"/>
                  <a:cs typeface="Arial" panose="020B0604020202020204" pitchFamily="34" charset="0"/>
                </a:endParaRPr>
              </a:p>
              <a:p>
                <a:pPr lvl="1" algn="ctr">
                  <a:spcBef>
                    <a:spcPct val="0"/>
                  </a:spcBef>
                </a:pPr>
                <a14:m>
                  <m:oMath xmlns:m="http://schemas.openxmlformats.org/officeDocument/2006/math">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400" i="1">
                                <a:latin typeface="Cambria Math" panose="020405030504060302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s-EC" sz="1400" i="1">
                                    <a:latin typeface="Cambria Math" panose="020405030504060302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𝑆</m:t>
                                </m:r>
                                <m:d>
                                  <m:dPr>
                                    <m:ctrlPr>
                                      <a:rPr lang="es-EC" sz="1400" i="1">
                                        <a:latin typeface="Cambria Math" panose="020405030504060302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𝑡</m:t>
                                    </m:r>
                                  </m:e>
                                </m:d>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𝑡</m:t>
                                </m:r>
                                <m:r>
                                  <a:rPr lang="es-PE" sz="1400" i="1">
                                    <a:latin typeface="Cambria Math" panose="02040503050406030204" pitchFamily="18" charset="0"/>
                                    <a:ea typeface="Calibri" panose="020F0502020204030204" pitchFamily="34" charset="0"/>
                                    <a:cs typeface="Times New Roman" panose="02020603050405020304" pitchFamily="18" charset="0"/>
                                  </a:rPr>
                                  <m:t>)</m:t>
                                </m:r>
                              </m:e>
                            </m:d>
                          </m:e>
                        </m:d>
                      </m:num>
                      <m:den>
                        <m:r>
                          <a:rPr lang="es-PE" sz="1400" i="1">
                            <a:latin typeface="Cambria Math" panose="02040503050406030204" pitchFamily="18" charset="0"/>
                            <a:ea typeface="Calibri" panose="020F0502020204030204" pitchFamily="34" charset="0"/>
                            <a:cs typeface="Times New Roman" panose="02020603050405020304" pitchFamily="18" charset="0"/>
                          </a:rPr>
                          <m:t>𝑑𝑡</m:t>
                        </m:r>
                      </m:den>
                    </m:f>
                    <m:r>
                      <a:rPr lang="es-PE"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den>
                    </m:f>
                    <m:sSup>
                      <m:sSupPr>
                        <m:ctrlPr>
                          <a:rPr lang="es-EC" sz="1400" i="1">
                            <a:latin typeface="Cambria Math" panose="02040503050406030204" pitchFamily="18" charset="0"/>
                            <a:ea typeface="Times New Roman" panose="02020603050405020304" pitchFamily="18" charset="0"/>
                          </a:rPr>
                        </m:ctrlPr>
                      </m:sSupPr>
                      <m:e>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e>
                      <m:sup>
                        <m:r>
                          <a:rPr lang="es-PE" sz="14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den>
                    </m:f>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4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C" sz="1400" i="1">
                            <a:latin typeface="Cambria Math" panose="02040503050406030204" pitchFamily="18" charset="0"/>
                            <a:ea typeface="Times New Roman" panose="02020603050405020304" pitchFamily="18" charset="0"/>
                          </a:rPr>
                        </m:ctrlPr>
                      </m:dPr>
                      <m:e>
                        <m:eqArr>
                          <m:eqArrPr>
                            <m:ctrlPr>
                              <a:rPr lang="es-EC" sz="1400" i="1">
                                <a:latin typeface="Cambria Math" panose="02040503050406030204" pitchFamily="18" charset="0"/>
                                <a:ea typeface="Times New Roman" panose="02020603050405020304" pitchFamily="18" charset="0"/>
                              </a:rPr>
                            </m:ctrlPr>
                          </m:eqArrPr>
                          <m:e>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den>
                            </m:f>
                            <m:r>
                              <a:rPr lang="es-PE" sz="1400" i="1">
                                <a:latin typeface="Cambria Math" panose="02040503050406030204" pitchFamily="18" charset="0"/>
                                <a:ea typeface="Times New Roman" panose="02020603050405020304" pitchFamily="18" charset="0"/>
                                <a:cs typeface="Times New Roman" panose="02020603050405020304" pitchFamily="18" charset="0"/>
                              </a:rPr>
                              <m:t>=1−</m:t>
                            </m:r>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Times New Roman" panose="02020603050405020304" pitchFamily="18" charset="0"/>
                                    <a:cs typeface="Times New Roman" panose="02020603050405020304" pitchFamily="18" charset="0"/>
                                  </a:rPr>
                                  <m:t>𝑁</m:t>
                                </m:r>
                              </m:num>
                              <m:den>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a:latin typeface="Cambria Math" panose="02040503050406030204" pitchFamily="18" charset="0"/>
                                      </a:rPr>
                                      <m:t>0</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den>
                            </m:f>
                          </m:e>
                          <m:e>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den>
                            </m:f>
                            <m:r>
                              <a:rPr lang="es-PE" sz="1400" i="1">
                                <a:latin typeface="Cambria Math" panose="02040503050406030204" pitchFamily="18" charset="0"/>
                                <a:ea typeface="Times New Roman" panose="02020603050405020304" pitchFamily="18" charset="0"/>
                                <a:cs typeface="Times New Roman" panose="02020603050405020304" pitchFamily="18" charset="0"/>
                              </a:rPr>
                              <m:t>=1        </m:t>
                            </m:r>
                          </m:e>
                        </m:eqArr>
                      </m:e>
                    </m:d>
                  </m:oMath>
                </a14:m>
                <a:r>
                  <a:rPr lang="es-ES" sz="1400" dirty="0">
                    <a:latin typeface="Lucida Fax" panose="02060602050505020204" pitchFamily="18" charset="0"/>
                    <a:cs typeface="Arial" panose="020B0604020202020204" pitchFamily="34" charset="0"/>
                  </a:rPr>
                  <a:t>		</a:t>
                </a:r>
                <a14:m>
                  <m:oMath xmlns:m="http://schemas.openxmlformats.org/officeDocument/2006/math">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𝑆</m:t>
                        </m:r>
                      </m:den>
                    </m:f>
                    <m:sSup>
                      <m:sSupPr>
                        <m:ctrlPr>
                          <a:rPr lang="es-EC" sz="1400" i="1">
                            <a:latin typeface="Cambria Math" panose="02040503050406030204" pitchFamily="18" charset="0"/>
                            <a:ea typeface="Times New Roman" panose="02020603050405020304" pitchFamily="18" charset="0"/>
                          </a:rPr>
                        </m:ctrlPr>
                      </m:sSupPr>
                      <m:e>
                        <m:r>
                          <a:rPr lang="es-PE" sz="1400" i="1">
                            <a:latin typeface="Cambria Math" panose="02040503050406030204" pitchFamily="18" charset="0"/>
                            <a:ea typeface="Times New Roman" panose="02020603050405020304" pitchFamily="18" charset="0"/>
                            <a:cs typeface="Times New Roman" panose="02020603050405020304" pitchFamily="18" charset="0"/>
                          </a:rPr>
                          <m:t>𝑆</m:t>
                        </m:r>
                      </m:e>
                      <m:sup>
                        <m:r>
                          <a:rPr lang="es-PE" sz="14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400" i="1">
                            <a:latin typeface="Cambria Math" panose="02040503050406030204" pitchFamily="18" charset="0"/>
                            <a:ea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𝐸</m:t>
                        </m:r>
                      </m:num>
                      <m:den>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𝐼</m:t>
                        </m:r>
                      </m:den>
                    </m:f>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d>
                      <m:dPr>
                        <m:ctrlPr>
                          <a:rPr lang="es-EC" sz="1400" i="1">
                            <a:latin typeface="Cambria Math" panose="02040503050406030204" pitchFamily="18" charset="0"/>
                            <a:ea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𝑡</m:t>
                        </m:r>
                      </m:e>
                    </m:d>
                    <m:r>
                      <a:rPr lang="es-PE" sz="1400">
                        <a:latin typeface="Cambria Math" panose="02040503050406030204" pitchFamily="18" charset="0"/>
                      </a:rPr>
                      <m:t>=</m:t>
                    </m:r>
                    <m:r>
                      <a:rPr lang="es-PE" sz="1400" i="1">
                        <a:latin typeface="Cambria Math" panose="02040503050406030204" pitchFamily="18" charset="0"/>
                      </a:rPr>
                      <m:t>−</m:t>
                    </m:r>
                    <m:d>
                      <m:dPr>
                        <m:ctrlPr>
                          <a:rPr lang="es-EC" sz="1400" i="1">
                            <a:latin typeface="Cambria Math" panose="02040503050406030204" pitchFamily="18" charset="0"/>
                          </a:rPr>
                        </m:ctrlPr>
                      </m:dPr>
                      <m:e>
                        <m:r>
                          <a:rPr lang="es-PE" sz="1400" i="1">
                            <a:latin typeface="Cambria Math" panose="02040503050406030204" pitchFamily="18" charset="0"/>
                          </a:rPr>
                          <m:t>𝜇</m:t>
                        </m:r>
                        <m:r>
                          <a:rPr lang="es-PE" sz="1400">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a:latin typeface="Cambria Math" panose="02040503050406030204" pitchFamily="18" charset="0"/>
                              </a:rPr>
                              <m:t>2</m:t>
                            </m:r>
                          </m:sub>
                        </m:sSub>
                      </m:e>
                    </m:d>
                    <m:r>
                      <a:rPr lang="es-PE" sz="1400">
                        <a:latin typeface="Cambria Math" panose="02040503050406030204" pitchFamily="18" charset="0"/>
                      </a:rPr>
                      <m:t>+</m:t>
                    </m:r>
                    <m:r>
                      <a:rPr lang="es-PE" sz="1400" i="1">
                        <a:latin typeface="Cambria Math" panose="02040503050406030204" pitchFamily="18" charset="0"/>
                      </a:rPr>
                      <m:t>𝜇</m:t>
                    </m:r>
                    <m:d>
                      <m:dPr>
                        <m:ctrlPr>
                          <a:rPr lang="es-EC" sz="1400" i="1">
                            <a:latin typeface="Cambria Math" panose="02040503050406030204" pitchFamily="18" charset="0"/>
                          </a:rPr>
                        </m:ctrlPr>
                      </m:dPr>
                      <m:e>
                        <m:r>
                          <a:rPr lang="es-PE" sz="1400">
                            <a:latin typeface="Cambria Math" panose="02040503050406030204" pitchFamily="18" charset="0"/>
                          </a:rPr>
                          <m:t>1</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a:latin typeface="Cambria Math" panose="02040503050406030204" pitchFamily="18" charset="0"/>
                              </a:rPr>
                              <m:t>1</m:t>
                            </m:r>
                          </m:sub>
                        </m:sSub>
                      </m:e>
                    </m:d>
                    <m:sSub>
                      <m:sSubPr>
                        <m:ctrlPr>
                          <a:rPr lang="es-EC" sz="1400" i="1">
                            <a:latin typeface="Cambria Math" panose="02040503050406030204" pitchFamily="18" charset="0"/>
                          </a:rPr>
                        </m:ctrlPr>
                      </m:sSubPr>
                      <m:e>
                        <m:r>
                          <a:rPr lang="es-PE" sz="1400" i="1">
                            <a:latin typeface="Cambria Math" panose="02040503050406030204" pitchFamily="18" charset="0"/>
                          </a:rPr>
                          <m:t>𝑅</m:t>
                        </m:r>
                      </m:e>
                      <m:sub>
                        <m:r>
                          <a:rPr lang="es-PE" sz="1400">
                            <a:latin typeface="Cambria Math" panose="02040503050406030204" pitchFamily="18" charset="0"/>
                          </a:rPr>
                          <m:t>0</m:t>
                        </m:r>
                      </m:sub>
                    </m:sSub>
                    <m:r>
                      <a:rPr lang="es-PE" sz="1400" i="1">
                        <a:latin typeface="Cambria Math" panose="02040503050406030204" pitchFamily="18" charset="0"/>
                        <a:ea typeface="Cambria Math" panose="02040503050406030204" pitchFamily="18" charset="0"/>
                        <a:cs typeface="Times New Roman" panose="02020603050405020304" pitchFamily="18" charset="0"/>
                      </a:rPr>
                      <m:t>≤</m:t>
                    </m:r>
                    <m:r>
                      <a:rPr lang="es-ES" sz="1400" i="1">
                        <a:latin typeface="Cambria Math" panose="02040503050406030204" pitchFamily="18" charset="0"/>
                        <a:ea typeface="Cambria Math" panose="02040503050406030204" pitchFamily="18" charset="0"/>
                        <a:cs typeface="Times New Roman" panose="02020603050405020304" pitchFamily="18" charset="0"/>
                      </a:rPr>
                      <m:t>0</m:t>
                    </m:r>
                  </m:oMath>
                </a14:m>
                <a:endParaRPr lang="es-ES" sz="1100" dirty="0">
                  <a:latin typeface="Lucida Fax" panose="02060602050505020204" pitchFamily="18" charset="0"/>
                  <a:cs typeface="Arial" panose="020B0604020202020204" pitchFamily="34" charset="0"/>
                </a:endParaRPr>
              </a:p>
              <a:p>
                <a:pPr lvl="1">
                  <a:lnSpc>
                    <a:spcPct val="150000"/>
                  </a:lnSpc>
                  <a:spcBef>
                    <a:spcPct val="0"/>
                  </a:spcBef>
                </a:pPr>
                <a:r>
                  <a:rPr lang="es-PE" sz="1200" dirty="0">
                    <a:latin typeface="Lucida Fax" panose="02060602050505020204" pitchFamily="18" charset="0"/>
                    <a:cs typeface="Arial" panose="020B0604020202020204" pitchFamily="34" charset="0"/>
                  </a:rPr>
                  <a:t>	como   </a:t>
                </a:r>
                <a14:m>
                  <m:oMath xmlns:m="http://schemas.openxmlformats.org/officeDocument/2006/math">
                    <m:f>
                      <m:fPr>
                        <m:ctrlPr>
                          <a:rPr lang="es-EC" sz="1200" i="1">
                            <a:latin typeface="Cambria Math" panose="02040503050406030204" pitchFamily="18" charset="0"/>
                            <a:cs typeface="Arial" panose="020B0604020202020204" pitchFamily="34" charset="0"/>
                          </a:rPr>
                        </m:ctrlPr>
                      </m:fPr>
                      <m:num>
                        <m:r>
                          <a:rPr lang="es-PE" sz="1200">
                            <a:latin typeface="Cambria Math" panose="02040503050406030204" pitchFamily="18" charset="0"/>
                            <a:cs typeface="Arial" panose="020B0604020202020204" pitchFamily="34" charset="0"/>
                          </a:rPr>
                          <m:t>𝜕</m:t>
                        </m:r>
                        <m:r>
                          <a:rPr lang="es-PE" sz="1200">
                            <a:latin typeface="Cambria Math" panose="02040503050406030204" pitchFamily="18" charset="0"/>
                            <a:cs typeface="Arial" panose="020B0604020202020204" pitchFamily="34" charset="0"/>
                          </a:rPr>
                          <m:t>𝐸</m:t>
                        </m:r>
                      </m:num>
                      <m:den>
                        <m:r>
                          <a:rPr lang="es-PE" sz="1200">
                            <a:latin typeface="Cambria Math" panose="02040503050406030204" pitchFamily="18" charset="0"/>
                            <a:cs typeface="Arial" panose="020B0604020202020204" pitchFamily="34" charset="0"/>
                          </a:rPr>
                          <m:t>𝜕</m:t>
                        </m:r>
                        <m:r>
                          <a:rPr lang="es-PE" sz="1200">
                            <a:latin typeface="Cambria Math" panose="02040503050406030204" pitchFamily="18" charset="0"/>
                            <a:cs typeface="Arial" panose="020B0604020202020204" pitchFamily="34" charset="0"/>
                          </a:rPr>
                          <m:t>𝑆</m:t>
                        </m:r>
                      </m:den>
                    </m:f>
                    <m:sSup>
                      <m:sSupPr>
                        <m:ctrlPr>
                          <a:rPr lang="es-EC" sz="1200" i="1">
                            <a:latin typeface="Cambria Math" panose="02040503050406030204" pitchFamily="18" charset="0"/>
                            <a:cs typeface="Arial" panose="020B0604020202020204" pitchFamily="34" charset="0"/>
                          </a:rPr>
                        </m:ctrlPr>
                      </m:sSupPr>
                      <m:e>
                        <m:r>
                          <a:rPr lang="es-PE" sz="1200">
                            <a:latin typeface="Cambria Math" panose="02040503050406030204" pitchFamily="18" charset="0"/>
                            <a:cs typeface="Arial" panose="020B0604020202020204" pitchFamily="34" charset="0"/>
                          </a:rPr>
                          <m:t>𝑆</m:t>
                        </m:r>
                      </m:e>
                      <m:sup>
                        <m:r>
                          <a:rPr lang="es-PE" sz="1200">
                            <a:latin typeface="Cambria Math" panose="02040503050406030204" pitchFamily="18" charset="0"/>
                            <a:cs typeface="Arial" panose="020B0604020202020204" pitchFamily="34" charset="0"/>
                          </a:rPr>
                          <m:t>′</m:t>
                        </m:r>
                      </m:sup>
                    </m:sSup>
                    <m:d>
                      <m:dPr>
                        <m:ctrlPr>
                          <a:rPr lang="es-EC" sz="1200" i="1">
                            <a:latin typeface="Cambria Math" panose="02040503050406030204" pitchFamily="18" charset="0"/>
                            <a:cs typeface="Arial" panose="020B0604020202020204" pitchFamily="34" charset="0"/>
                          </a:rPr>
                        </m:ctrlPr>
                      </m:dPr>
                      <m:e>
                        <m:r>
                          <a:rPr lang="es-PE" sz="1200">
                            <a:latin typeface="Cambria Math" panose="02040503050406030204" pitchFamily="18" charset="0"/>
                            <a:cs typeface="Arial" panose="020B0604020202020204" pitchFamily="34" charset="0"/>
                          </a:rPr>
                          <m:t>𝑡</m:t>
                        </m:r>
                      </m:e>
                    </m:d>
                    <m:r>
                      <a:rPr lang="es-PE" sz="1200">
                        <a:latin typeface="Cambria Math" panose="02040503050406030204" pitchFamily="18" charset="0"/>
                        <a:cs typeface="Arial" panose="020B0604020202020204" pitchFamily="34" charset="0"/>
                      </a:rPr>
                      <m:t>+</m:t>
                    </m:r>
                    <m:f>
                      <m:fPr>
                        <m:ctrlPr>
                          <a:rPr lang="es-EC" sz="1200" i="1">
                            <a:latin typeface="Cambria Math" panose="02040503050406030204" pitchFamily="18" charset="0"/>
                            <a:cs typeface="Arial" panose="020B0604020202020204" pitchFamily="34" charset="0"/>
                          </a:rPr>
                        </m:ctrlPr>
                      </m:fPr>
                      <m:num>
                        <m:r>
                          <a:rPr lang="es-PE" sz="1200">
                            <a:latin typeface="Cambria Math" panose="02040503050406030204" pitchFamily="18" charset="0"/>
                            <a:cs typeface="Arial" panose="020B0604020202020204" pitchFamily="34" charset="0"/>
                          </a:rPr>
                          <m:t>𝜕</m:t>
                        </m:r>
                        <m:r>
                          <a:rPr lang="es-PE" sz="1200">
                            <a:latin typeface="Cambria Math" panose="02040503050406030204" pitchFamily="18" charset="0"/>
                            <a:cs typeface="Arial" panose="020B0604020202020204" pitchFamily="34" charset="0"/>
                          </a:rPr>
                          <m:t>𝐸</m:t>
                        </m:r>
                      </m:num>
                      <m:den>
                        <m:r>
                          <a:rPr lang="es-PE" sz="1200">
                            <a:latin typeface="Cambria Math" panose="02040503050406030204" pitchFamily="18" charset="0"/>
                            <a:cs typeface="Arial" panose="020B0604020202020204" pitchFamily="34" charset="0"/>
                          </a:rPr>
                          <m:t>𝜕</m:t>
                        </m:r>
                        <m:r>
                          <a:rPr lang="es-PE" sz="1200">
                            <a:latin typeface="Cambria Math" panose="02040503050406030204" pitchFamily="18" charset="0"/>
                            <a:cs typeface="Arial" panose="020B0604020202020204" pitchFamily="34" charset="0"/>
                          </a:rPr>
                          <m:t>𝐼</m:t>
                        </m:r>
                      </m:den>
                    </m:f>
                    <m:r>
                      <a:rPr lang="es-PE" sz="1200">
                        <a:latin typeface="Cambria Math" panose="02040503050406030204" pitchFamily="18" charset="0"/>
                        <a:cs typeface="Arial" panose="020B0604020202020204" pitchFamily="34" charset="0"/>
                      </a:rPr>
                      <m:t>𝐼</m:t>
                    </m:r>
                    <m:d>
                      <m:dPr>
                        <m:ctrlPr>
                          <a:rPr lang="es-EC" sz="1200" i="1">
                            <a:latin typeface="Cambria Math" panose="02040503050406030204" pitchFamily="18" charset="0"/>
                            <a:cs typeface="Arial" panose="020B0604020202020204" pitchFamily="34" charset="0"/>
                          </a:rPr>
                        </m:ctrlPr>
                      </m:dPr>
                      <m:e>
                        <m:r>
                          <a:rPr lang="es-PE" sz="1200">
                            <a:latin typeface="Cambria Math" panose="02040503050406030204" pitchFamily="18" charset="0"/>
                            <a:cs typeface="Arial" panose="020B0604020202020204" pitchFamily="34" charset="0"/>
                          </a:rPr>
                          <m:t>𝑡</m:t>
                        </m:r>
                      </m:e>
                    </m:d>
                    <m:r>
                      <a:rPr lang="es-PE" sz="1200" i="1">
                        <a:latin typeface="Cambria Math" panose="02040503050406030204" pitchFamily="18" charset="0"/>
                        <a:ea typeface="Cambria Math" panose="02040503050406030204" pitchFamily="18" charset="0"/>
                        <a:cs typeface="Arial" panose="020B0604020202020204" pitchFamily="34" charset="0"/>
                      </a:rPr>
                      <m:t>≤</m:t>
                    </m:r>
                    <m:r>
                      <a:rPr lang="es-ES" sz="1200" i="1">
                        <a:latin typeface="Cambria Math" panose="02040503050406030204" pitchFamily="18" charset="0"/>
                        <a:ea typeface="Cambria Math" panose="02040503050406030204" pitchFamily="18" charset="0"/>
                        <a:cs typeface="Arial" panose="020B0604020202020204" pitchFamily="34" charset="0"/>
                      </a:rPr>
                      <m:t>0</m:t>
                    </m:r>
                  </m:oMath>
                </a14:m>
                <a:r>
                  <a:rPr lang="es-PE" sz="1200" dirty="0">
                    <a:latin typeface="Lucida Fax" panose="02060602050505020204" pitchFamily="18" charset="0"/>
                    <a:cs typeface="Arial" panose="020B0604020202020204" pitchFamily="34" charset="0"/>
                  </a:rPr>
                  <a:t>, entonces es </a:t>
                </a:r>
                <a:r>
                  <a:rPr lang="es-PE" sz="1200" b="1" dirty="0">
                    <a:latin typeface="Lucida Fax" panose="02060602050505020204" pitchFamily="18" charset="0"/>
                    <a:cs typeface="Arial" panose="020B0604020202020204" pitchFamily="34" charset="0"/>
                  </a:rPr>
                  <a:t>semidefinido negativo</a:t>
                </a:r>
                <a:r>
                  <a:rPr lang="es-PE" sz="1200" dirty="0">
                    <a:latin typeface="Lucida Fax" panose="02060602050505020204" pitchFamily="18" charset="0"/>
                    <a:cs typeface="Arial" panose="020B0604020202020204" pitchFamily="34" charset="0"/>
                  </a:rPr>
                  <a:t>, por lo tanto, el </a:t>
                </a:r>
                <a14:m>
                  <m:oMath xmlns:m="http://schemas.openxmlformats.org/officeDocument/2006/math">
                    <m:sSub>
                      <m:sSubPr>
                        <m:ctrlPr>
                          <a:rPr lang="es-EC" sz="1200" b="1" i="1">
                            <a:latin typeface="Cambria Math" panose="02040503050406030204" pitchFamily="18" charset="0"/>
                            <a:cs typeface="Arial" panose="020B0604020202020204" pitchFamily="34" charset="0"/>
                          </a:rPr>
                        </m:ctrlPr>
                      </m:sSubPr>
                      <m:e>
                        <m:r>
                          <a:rPr lang="es-PE" sz="1200" b="1" i="1">
                            <a:latin typeface="Cambria Math" panose="02040503050406030204" pitchFamily="18" charset="0"/>
                            <a:cs typeface="Arial" panose="020B0604020202020204" pitchFamily="34" charset="0"/>
                          </a:rPr>
                          <m:t>𝑷</m:t>
                        </m:r>
                      </m:e>
                      <m:sub>
                        <m:r>
                          <a:rPr lang="es-PE" sz="1200" b="1" i="1">
                            <a:latin typeface="Cambria Math" panose="02040503050406030204" pitchFamily="18" charset="0"/>
                            <a:cs typeface="Arial" panose="020B0604020202020204" pitchFamily="34" charset="0"/>
                          </a:rPr>
                          <m:t>𝒄</m:t>
                        </m:r>
                      </m:sub>
                    </m:sSub>
                    <m:d>
                      <m:dPr>
                        <m:ctrlPr>
                          <a:rPr lang="es-EC" sz="1200" b="1" i="1">
                            <a:latin typeface="Cambria Math" panose="02040503050406030204" pitchFamily="18" charset="0"/>
                          </a:rPr>
                        </m:ctrlPr>
                      </m:dPr>
                      <m:e>
                        <m:f>
                          <m:fPr>
                            <m:ctrlPr>
                              <a:rPr lang="es-EC" sz="1200" b="1" i="1">
                                <a:latin typeface="Cambria Math" panose="02040503050406030204" pitchFamily="18" charset="0"/>
                              </a:rPr>
                            </m:ctrlPr>
                          </m:fPr>
                          <m:num>
                            <m:r>
                              <a:rPr lang="es-PE" sz="1200" b="1" i="1">
                                <a:latin typeface="Cambria Math" panose="02040503050406030204" pitchFamily="18" charset="0"/>
                              </a:rPr>
                              <m:t>𝝁</m:t>
                            </m:r>
                            <m:r>
                              <a:rPr lang="es-PE" sz="1200" b="1" i="1">
                                <a:latin typeface="Cambria Math" panose="02040503050406030204" pitchFamily="18" charset="0"/>
                              </a:rPr>
                              <m:t>𝑵</m:t>
                            </m:r>
                            <m:d>
                              <m:dPr>
                                <m:ctrlPr>
                                  <a:rPr lang="es-EC" sz="1200" b="1" i="1">
                                    <a:latin typeface="Cambria Math" panose="02040503050406030204" pitchFamily="18" charset="0"/>
                                  </a:rPr>
                                </m:ctrlPr>
                              </m:dPr>
                              <m:e>
                                <m:r>
                                  <a:rPr lang="es-PE" sz="1200" b="1" i="1">
                                    <a:latin typeface="Cambria Math" panose="02040503050406030204" pitchFamily="18" charset="0"/>
                                  </a:rPr>
                                  <m:t>𝟏</m:t>
                                </m:r>
                                <m:r>
                                  <a:rPr lang="es-PE" sz="1200" b="1" i="1">
                                    <a:latin typeface="Cambria Math" panose="02040503050406030204" pitchFamily="18" charset="0"/>
                                  </a:rPr>
                                  <m:t>−</m:t>
                                </m:r>
                                <m:sSub>
                                  <m:sSubPr>
                                    <m:ctrlPr>
                                      <a:rPr lang="es-EC" sz="1200" b="1" i="1">
                                        <a:latin typeface="Cambria Math" panose="02040503050406030204" pitchFamily="18" charset="0"/>
                                      </a:rPr>
                                    </m:ctrlPr>
                                  </m:sSubPr>
                                  <m:e>
                                    <m:r>
                                      <a:rPr lang="es-PE" sz="1200" b="1" i="1">
                                        <a:latin typeface="Cambria Math" panose="02040503050406030204" pitchFamily="18" charset="0"/>
                                      </a:rPr>
                                      <m:t>𝝋</m:t>
                                    </m:r>
                                  </m:e>
                                  <m:sub>
                                    <m:r>
                                      <a:rPr lang="es-PE" sz="1200" b="1" i="1">
                                        <a:latin typeface="Cambria Math" panose="02040503050406030204" pitchFamily="18" charset="0"/>
                                      </a:rPr>
                                      <m:t>𝟏</m:t>
                                    </m:r>
                                  </m:sub>
                                </m:sSub>
                              </m:e>
                            </m:d>
                          </m:num>
                          <m:den>
                            <m:r>
                              <a:rPr lang="es-PE" sz="1200" b="1" i="1">
                                <a:latin typeface="Cambria Math" panose="02040503050406030204" pitchFamily="18" charset="0"/>
                              </a:rPr>
                              <m:t>𝝁</m:t>
                            </m:r>
                            <m:r>
                              <a:rPr lang="es-PE" sz="1200" b="1" i="1">
                                <a:latin typeface="Cambria Math" panose="02040503050406030204" pitchFamily="18" charset="0"/>
                              </a:rPr>
                              <m:t>+</m:t>
                            </m:r>
                            <m:sSub>
                              <m:sSubPr>
                                <m:ctrlPr>
                                  <a:rPr lang="es-EC" sz="1200" b="1" i="1">
                                    <a:latin typeface="Cambria Math" panose="02040503050406030204" pitchFamily="18" charset="0"/>
                                  </a:rPr>
                                </m:ctrlPr>
                              </m:sSubPr>
                              <m:e>
                                <m:r>
                                  <a:rPr lang="es-PE" sz="1200" b="1" i="1">
                                    <a:latin typeface="Cambria Math" panose="02040503050406030204" pitchFamily="18" charset="0"/>
                                  </a:rPr>
                                  <m:t>𝝋</m:t>
                                </m:r>
                              </m:e>
                              <m:sub>
                                <m:r>
                                  <a:rPr lang="es-PE" sz="1200" b="1" i="1">
                                    <a:latin typeface="Cambria Math" panose="02040503050406030204" pitchFamily="18" charset="0"/>
                                  </a:rPr>
                                  <m:t>𝟐</m:t>
                                </m:r>
                              </m:sub>
                            </m:sSub>
                          </m:den>
                        </m:f>
                        <m:r>
                          <a:rPr lang="es-PE" sz="1200" b="1" i="1">
                            <a:latin typeface="Cambria Math" panose="02040503050406030204" pitchFamily="18" charset="0"/>
                          </a:rPr>
                          <m:t>,  </m:t>
                        </m:r>
                        <m:r>
                          <a:rPr lang="es-PE" sz="1200" b="1" i="1">
                            <a:latin typeface="Cambria Math" panose="02040503050406030204" pitchFamily="18" charset="0"/>
                          </a:rPr>
                          <m:t>𝟎</m:t>
                        </m:r>
                      </m:e>
                    </m:d>
                  </m:oMath>
                </a14:m>
                <a:r>
                  <a:rPr lang="es-PE" sz="1200" b="1" dirty="0">
                    <a:latin typeface="Lucida Fax" panose="02060602050505020204" pitchFamily="18" charset="0"/>
                    <a:cs typeface="Arial" panose="020B0604020202020204" pitchFamily="34" charset="0"/>
                  </a:rPr>
                  <a:t>es estable</a:t>
                </a:r>
                <a:r>
                  <a:rPr lang="es-PE" sz="1200" dirty="0">
                    <a:latin typeface="Lucida Fax" panose="02060602050505020204" pitchFamily="18" charset="0"/>
                    <a:cs typeface="Arial" panose="020B0604020202020204" pitchFamily="34" charset="0"/>
                  </a:rPr>
                  <a:t>.</a:t>
                </a: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531815" y="115091"/>
                <a:ext cx="11660188" cy="5773568"/>
              </a:xfrm>
              <a:prstGeom prst="rect">
                <a:avLst/>
              </a:prstGeom>
              <a:blipFill>
                <a:blip r:embed="rId2"/>
                <a:stretch>
                  <a:fillRect t="-317"/>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43</a:t>
            </a:fld>
            <a:endParaRPr lang="es-EC" dirty="0"/>
          </a:p>
        </p:txBody>
      </p:sp>
    </p:spTree>
    <p:extLst>
      <p:ext uri="{BB962C8B-B14F-4D97-AF65-F5344CB8AC3E}">
        <p14:creationId xmlns:p14="http://schemas.microsoft.com/office/powerpoint/2010/main" val="2140642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923926" y="-71274"/>
                <a:ext cx="11334749" cy="6541214"/>
              </a:xfrm>
              <a:prstGeom prst="rect">
                <a:avLst/>
              </a:prstGeom>
              <a:noFill/>
            </p:spPr>
            <p:txBody>
              <a:bodyPr wrap="square">
                <a:spAutoFit/>
              </a:bodyPr>
              <a:lstStyle/>
              <a:p>
                <a:pPr algn="ctr">
                  <a:lnSpc>
                    <a:spcPct val="120000"/>
                  </a:lnSpc>
                  <a:spcBef>
                    <a:spcPct val="0"/>
                  </a:spcBef>
                </a:pPr>
                <a:r>
                  <a:rPr lang="es-ES" sz="2000" dirty="0">
                    <a:latin typeface="Lucida Fax" panose="02060602050505020204" pitchFamily="18" charset="0"/>
                    <a:cs typeface="Arial" panose="020B0604020202020204" pitchFamily="34" charset="0"/>
                  </a:rPr>
                  <a:t>Estabilidad </a:t>
                </a:r>
                <a:r>
                  <a:rPr lang="es-PE" sz="2000" dirty="0">
                    <a:latin typeface="Lucida Fax" panose="02060602050505020204" pitchFamily="18" charset="0"/>
                    <a:cs typeface="Arial" panose="020B0604020202020204" pitchFamily="34" charset="0"/>
                  </a:rPr>
                  <a:t>del Modelo SIR Con Dinámica Vital y Vacunación </a:t>
                </a:r>
                <a:endParaRPr lang="es-PE" sz="1400" dirty="0">
                  <a:latin typeface="Lucida Fax" panose="02060602050505020204" pitchFamily="18" charset="0"/>
                  <a:cs typeface="Arial" panose="020B0604020202020204" pitchFamily="34" charset="0"/>
                </a:endParaRPr>
              </a:p>
              <a:p>
                <a:pPr lvl="1">
                  <a:spcBef>
                    <a:spcPct val="0"/>
                  </a:spcBef>
                </a:pPr>
                <a:r>
                  <a:rPr lang="es-ES" sz="1400" dirty="0">
                    <a:latin typeface="Lucida Fax" panose="02060602050505020204" pitchFamily="18" charset="0"/>
                    <a:cs typeface="Arial" panose="020B0604020202020204" pitchFamily="34" charset="0"/>
                  </a:rPr>
                  <a:t>El segundo punto crítico es</a:t>
                </a:r>
                <a:r>
                  <a:rPr lang="es-EC" sz="1400" dirty="0">
                    <a:cs typeface="Arial" panose="020B0604020202020204" pitchFamily="34" charset="0"/>
                  </a:rPr>
                  <a:t> </a:t>
                </a:r>
                <a14:m>
                  <m:oMath xmlns:m="http://schemas.openxmlformats.org/officeDocument/2006/math">
                    <m:sSub>
                      <m:sSubPr>
                        <m:ctrlPr>
                          <a:rPr lang="es-EC" sz="1400" i="1">
                            <a:latin typeface="Cambria Math" panose="02040503050406030204" pitchFamily="18" charset="0"/>
                            <a:cs typeface="Arial" panose="020B0604020202020204" pitchFamily="34" charset="0"/>
                          </a:rPr>
                        </m:ctrlPr>
                      </m:sSubPr>
                      <m:e>
                        <m:r>
                          <a:rPr lang="es-PE" sz="1400">
                            <a:latin typeface="Cambria Math" panose="02040503050406030204" pitchFamily="18" charset="0"/>
                            <a:cs typeface="Arial" panose="020B0604020202020204" pitchFamily="34" charset="0"/>
                          </a:rPr>
                          <m:t>𝑃</m:t>
                        </m:r>
                      </m:e>
                      <m:sub>
                        <m:r>
                          <a:rPr lang="es-PE" sz="1400">
                            <a:latin typeface="Cambria Math" panose="02040503050406030204" pitchFamily="18" charset="0"/>
                            <a:cs typeface="Arial" panose="020B0604020202020204" pitchFamily="34" charset="0"/>
                          </a:rPr>
                          <m:t>𝑐</m:t>
                        </m:r>
                      </m:sub>
                    </m:sSub>
                    <m:r>
                      <a:rPr lang="es-ES" sz="1400" i="1">
                        <a:latin typeface="Cambria Math" panose="02040503050406030204" pitchFamily="18" charset="0"/>
                        <a:cs typeface="Arial" panose="020B0604020202020204" pitchFamily="34" charset="0"/>
                      </a:rPr>
                      <m:t>=</m:t>
                    </m:r>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PE" sz="1400" i="1">
                                <a:latin typeface="Cambria Math" panose="02040503050406030204" pitchFamily="18" charset="0"/>
                              </a:rPr>
                              <m:t>𝛾</m:t>
                            </m:r>
                            <m:r>
                              <a:rPr lang="es-PE" sz="1400">
                                <a:latin typeface="Cambria Math" panose="02040503050406030204" pitchFamily="18" charset="0"/>
                              </a:rPr>
                              <m:t>+</m:t>
                            </m:r>
                            <m:r>
                              <a:rPr lang="es-PE" sz="1400" i="1">
                                <a:latin typeface="Cambria Math" panose="02040503050406030204" pitchFamily="18" charset="0"/>
                              </a:rPr>
                              <m:t>𝜇</m:t>
                            </m:r>
                          </m:num>
                          <m:den>
                            <m:r>
                              <a:rPr lang="es-PE" sz="1400" i="1">
                                <a:latin typeface="Cambria Math" panose="02040503050406030204" pitchFamily="18" charset="0"/>
                              </a:rPr>
                              <m:t>𝛽</m:t>
                            </m:r>
                          </m:den>
                        </m:f>
                        <m:r>
                          <a:rPr lang="es-PE" sz="1400">
                            <a:latin typeface="Cambria Math" panose="020405030504060302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𝜇</m:t>
                            </m:r>
                            <m:r>
                              <a:rPr lang="es-PE" sz="1400" i="1">
                                <a:latin typeface="Cambria Math" panose="02040503050406030204" pitchFamily="18" charset="0"/>
                              </a:rPr>
                              <m:t>𝑁</m:t>
                            </m:r>
                            <m:d>
                              <m:dPr>
                                <m:ctrlPr>
                                  <a:rPr lang="es-EC" sz="1400" i="1">
                                    <a:latin typeface="Cambria Math" panose="02040503050406030204" pitchFamily="18" charset="0"/>
                                  </a:rPr>
                                </m:ctrlPr>
                              </m:dPr>
                              <m:e>
                                <m:r>
                                  <a:rPr lang="es-PE" sz="1400" i="1">
                                    <a:latin typeface="Cambria Math" panose="02040503050406030204" pitchFamily="18" charset="0"/>
                                  </a:rPr>
                                  <m:t>1−</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1</m:t>
                                    </m:r>
                                  </m:sub>
                                </m:sSub>
                              </m:e>
                            </m:d>
                          </m:num>
                          <m:den>
                            <m:r>
                              <a:rPr lang="es-ES" sz="1400" i="1">
                                <a:latin typeface="Cambria Math" panose="02040503050406030204" pitchFamily="18" charset="0"/>
                              </a:rPr>
                              <m:t>𝛾</m:t>
                            </m:r>
                            <m:r>
                              <a:rPr lang="es-ES" sz="1400">
                                <a:latin typeface="Cambria Math" panose="02040503050406030204" pitchFamily="18" charset="0"/>
                              </a:rPr>
                              <m:t>+</m:t>
                            </m:r>
                            <m:r>
                              <a:rPr lang="es-PE" sz="1400" i="1">
                                <a:latin typeface="Cambria Math" panose="02040503050406030204" pitchFamily="18" charset="0"/>
                              </a:rPr>
                              <m:t>𝜇</m:t>
                            </m:r>
                          </m:den>
                        </m:f>
                        <m:r>
                          <a:rPr lang="es-PE" sz="1400" i="1">
                            <a:latin typeface="Cambria Math" panose="02040503050406030204" pitchFamily="18" charset="0"/>
                          </a:rPr>
                          <m:t>−</m:t>
                        </m:r>
                        <m:f>
                          <m:fPr>
                            <m:ctrlPr>
                              <a:rPr lang="es-EC" sz="1400" i="1">
                                <a:latin typeface="Cambria Math" panose="02040503050406030204" pitchFamily="18" charset="0"/>
                              </a:rPr>
                            </m:ctrlPr>
                          </m:fPr>
                          <m:num>
                            <m:r>
                              <a:rPr lang="es-PE" sz="1400" i="1">
                                <a:latin typeface="Cambria Math" panose="02040503050406030204" pitchFamily="18" charset="0"/>
                              </a:rPr>
                              <m:t>𝜇</m:t>
                            </m:r>
                            <m:r>
                              <a:rPr lang="es-PE"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s-PE" sz="1400" i="1">
                                    <a:latin typeface="Cambria Math" panose="02040503050406030204" pitchFamily="18" charset="0"/>
                                  </a:rPr>
                                  <m:t>2</m:t>
                                </m:r>
                              </m:sub>
                            </m:sSub>
                          </m:num>
                          <m:den>
                            <m:r>
                              <a:rPr lang="es-ES" sz="1400" i="1">
                                <a:latin typeface="Cambria Math" panose="02040503050406030204" pitchFamily="18" charset="0"/>
                              </a:rPr>
                              <m:t>𝛽</m:t>
                            </m:r>
                          </m:den>
                        </m:f>
                      </m:e>
                    </m:d>
                  </m:oMath>
                </a14:m>
                <a:endParaRPr lang="es-EC" sz="1400" dirty="0">
                  <a:latin typeface="Lucida Fax" panose="02060602050505020204" pitchFamily="18" charset="0"/>
                  <a:cs typeface="Arial" panose="020B0604020202020204" pitchFamily="34" charset="0"/>
                </a:endParaRPr>
              </a:p>
              <a:p>
                <a:pPr/>
                <a14:m>
                  <m:oMathPara xmlns:m="http://schemas.openxmlformats.org/officeDocument/2006/math">
                    <m:oMathParaPr>
                      <m:jc m:val="center"/>
                    </m:oMathParaPr>
                    <m:oMath xmlns:m="http://schemas.openxmlformats.org/officeDocument/2006/math">
                      <m:d>
                        <m:dPr>
                          <m:begChr m:val="{"/>
                          <m:endChr m:val=""/>
                          <m:ctrlPr>
                            <a:rPr lang="es-EC" sz="1200" i="1">
                              <a:latin typeface="Cambria Math" panose="02040503050406030204" pitchFamily="18" charset="0"/>
                            </a:rPr>
                          </m:ctrlPr>
                        </m:dPr>
                        <m:e>
                          <m:eqArr>
                            <m:eqArrPr>
                              <m:ctrlPr>
                                <a:rPr lang="es-EC" sz="1200" i="1">
                                  <a:latin typeface="Cambria Math" panose="02040503050406030204" pitchFamily="18" charset="0"/>
                                </a:rPr>
                              </m:ctrlPr>
                            </m:eqArrPr>
                            <m:e>
                              <m:sSup>
                                <m:sSupPr>
                                  <m:ctrlPr>
                                    <a:rPr lang="es-EC" sz="1200" i="1">
                                      <a:latin typeface="Cambria Math" panose="02040503050406030204" pitchFamily="18" charset="0"/>
                                    </a:rPr>
                                  </m:ctrlPr>
                                </m:sSupPr>
                                <m:e>
                                  <m:r>
                                    <a:rPr lang="es-PE" sz="1200">
                                      <a:latin typeface="Cambria Math" panose="02040503050406030204" pitchFamily="18" charset="0"/>
                                    </a:rPr>
                                    <m:t>𝑆</m:t>
                                  </m:r>
                                </m:e>
                                <m:sup>
                                  <m:r>
                                    <a:rPr lang="es-PE" sz="1200">
                                      <a:latin typeface="Cambria Math" panose="02040503050406030204" pitchFamily="18" charset="0"/>
                                    </a:rPr>
                                    <m:t>∗</m:t>
                                  </m:r>
                                </m:sup>
                              </m:sSup>
                              <m:r>
                                <a:rPr lang="es-PE" sz="1200">
                                  <a:latin typeface="Cambria Math" panose="02040503050406030204" pitchFamily="18" charset="0"/>
                                </a:rPr>
                                <m:t>=</m:t>
                              </m:r>
                              <m:r>
                                <a:rPr lang="es-PE" sz="1200">
                                  <a:latin typeface="Cambria Math" panose="02040503050406030204" pitchFamily="18" charset="0"/>
                                </a:rPr>
                                <m:t>𝑆</m:t>
                              </m:r>
                              <m:r>
                                <a:rPr lang="es-PE" sz="1200">
                                  <a:latin typeface="Cambria Math" panose="02040503050406030204" pitchFamily="18" charset="0"/>
                                </a:rPr>
                                <m:t>−</m:t>
                              </m:r>
                              <m:sSub>
                                <m:sSubPr>
                                  <m:ctrlPr>
                                    <a:rPr lang="es-EC" sz="1200" i="1">
                                      <a:latin typeface="Cambria Math" panose="02040503050406030204" pitchFamily="18" charset="0"/>
                                    </a:rPr>
                                  </m:ctrlPr>
                                </m:sSubPr>
                                <m:e>
                                  <m:r>
                                    <a:rPr lang="es-PE" sz="1200">
                                      <a:latin typeface="Cambria Math" panose="02040503050406030204" pitchFamily="18" charset="0"/>
                                    </a:rPr>
                                    <m:t>𝑆</m:t>
                                  </m:r>
                                </m:e>
                                <m:sub>
                                  <m:r>
                                    <a:rPr lang="es-PE" sz="1200">
                                      <a:latin typeface="Cambria Math" panose="02040503050406030204" pitchFamily="18" charset="0"/>
                                    </a:rPr>
                                    <m:t>𝑐</m:t>
                                  </m:r>
                                </m:sub>
                              </m:sSub>
                              <m:r>
                                <a:rPr lang="es-ES" sz="1200">
                                  <a:latin typeface="Cambria Math" panose="02040503050406030204" pitchFamily="18" charset="0"/>
                                </a:rPr>
                                <m:t>=</m:t>
                              </m:r>
                              <m:r>
                                <a:rPr lang="es-PE" sz="1200">
                                  <a:latin typeface="Cambria Math" panose="02040503050406030204" pitchFamily="18" charset="0"/>
                                </a:rPr>
                                <m:t>𝑆</m:t>
                              </m:r>
                              <m:r>
                                <a:rPr lang="es-PE" sz="1200">
                                  <a:latin typeface="Cambria Math" panose="02040503050406030204" pitchFamily="18" charset="0"/>
                                </a:rPr>
                                <m:t>−</m:t>
                              </m:r>
                              <m:f>
                                <m:fPr>
                                  <m:ctrlPr>
                                    <a:rPr lang="es-EC" sz="1200" i="1">
                                      <a:latin typeface="Cambria Math" panose="02040503050406030204" pitchFamily="18" charset="0"/>
                                    </a:rPr>
                                  </m:ctrlPr>
                                </m:fPr>
                                <m:num>
                                  <m:r>
                                    <a:rPr lang="es-PE" sz="1200" i="1">
                                      <a:latin typeface="Cambria Math" panose="02040503050406030204" pitchFamily="18" charset="0"/>
                                    </a:rPr>
                                    <m:t>𝛾</m:t>
                                  </m:r>
                                  <m:r>
                                    <a:rPr lang="es-PE" sz="1200">
                                      <a:latin typeface="Cambria Math" panose="02040503050406030204" pitchFamily="18" charset="0"/>
                                    </a:rPr>
                                    <m:t>+</m:t>
                                  </m:r>
                                  <m:r>
                                    <a:rPr lang="es-PE" sz="1200" i="1">
                                      <a:latin typeface="Cambria Math" panose="02040503050406030204" pitchFamily="18" charset="0"/>
                                    </a:rPr>
                                    <m:t>𝜇</m:t>
                                  </m:r>
                                </m:num>
                                <m:den>
                                  <m:r>
                                    <a:rPr lang="es-PE" sz="1200" i="1">
                                      <a:latin typeface="Cambria Math" panose="02040503050406030204" pitchFamily="18" charset="0"/>
                                    </a:rPr>
                                    <m:t>𝛽</m:t>
                                  </m:r>
                                </m:den>
                              </m:f>
                              <m:r>
                                <a:rPr lang="es-ES" sz="1200" i="1">
                                  <a:latin typeface="Cambria Math" panose="02040503050406030204" pitchFamily="18" charset="0"/>
                                </a:rPr>
                                <m:t>                                  </m:t>
                              </m:r>
                            </m:e>
                            <m:e>
                              <m:sSup>
                                <m:sSupPr>
                                  <m:ctrlPr>
                                    <a:rPr lang="es-EC" sz="1200" i="1">
                                      <a:latin typeface="Cambria Math" panose="02040503050406030204" pitchFamily="18" charset="0"/>
                                    </a:rPr>
                                  </m:ctrlPr>
                                </m:sSupPr>
                                <m:e>
                                  <m:r>
                                    <a:rPr lang="es-PE" sz="1200">
                                      <a:latin typeface="Cambria Math" panose="02040503050406030204" pitchFamily="18" charset="0"/>
                                    </a:rPr>
                                    <m:t>𝐼</m:t>
                                  </m:r>
                                </m:e>
                                <m:sup>
                                  <m:r>
                                    <a:rPr lang="es-PE" sz="1200">
                                      <a:latin typeface="Cambria Math" panose="02040503050406030204" pitchFamily="18" charset="0"/>
                                    </a:rPr>
                                    <m:t>∗</m:t>
                                  </m:r>
                                </m:sup>
                              </m:sSup>
                              <m:r>
                                <a:rPr lang="es-PE" sz="1200">
                                  <a:latin typeface="Cambria Math" panose="02040503050406030204" pitchFamily="18" charset="0"/>
                                </a:rPr>
                                <m:t>=</m:t>
                              </m:r>
                              <m:r>
                                <a:rPr lang="es-PE" sz="1200">
                                  <a:latin typeface="Cambria Math" panose="02040503050406030204" pitchFamily="18" charset="0"/>
                                </a:rPr>
                                <m:t>𝐼</m:t>
                              </m:r>
                              <m:r>
                                <a:rPr lang="es-PE" sz="1200">
                                  <a:latin typeface="Cambria Math" panose="02040503050406030204" pitchFamily="18" charset="0"/>
                                </a:rPr>
                                <m:t>−</m:t>
                              </m:r>
                              <m:sSub>
                                <m:sSubPr>
                                  <m:ctrlPr>
                                    <a:rPr lang="es-EC" sz="1200" i="1">
                                      <a:latin typeface="Cambria Math" panose="02040503050406030204" pitchFamily="18" charset="0"/>
                                    </a:rPr>
                                  </m:ctrlPr>
                                </m:sSubPr>
                                <m:e>
                                  <m:r>
                                    <a:rPr lang="es-PE" sz="1200">
                                      <a:latin typeface="Cambria Math" panose="02040503050406030204" pitchFamily="18" charset="0"/>
                                    </a:rPr>
                                    <m:t>𝐼</m:t>
                                  </m:r>
                                </m:e>
                                <m:sub>
                                  <m:r>
                                    <a:rPr lang="es-PE" sz="1200">
                                      <a:latin typeface="Cambria Math" panose="02040503050406030204" pitchFamily="18" charset="0"/>
                                    </a:rPr>
                                    <m:t>𝑐</m:t>
                                  </m:r>
                                </m:sub>
                              </m:sSub>
                              <m:r>
                                <a:rPr lang="es-ES" sz="1200">
                                  <a:latin typeface="Cambria Math" panose="02040503050406030204" pitchFamily="18" charset="0"/>
                                </a:rPr>
                                <m:t>=</m:t>
                              </m:r>
                              <m:r>
                                <a:rPr lang="es-ES" sz="1200" i="1">
                                  <a:latin typeface="Cambria Math" panose="02040503050406030204" pitchFamily="18" charset="0"/>
                                </a:rPr>
                                <m:t>𝐼</m:t>
                              </m:r>
                              <m:r>
                                <a:rPr lang="es-ES" sz="1200" i="1">
                                  <a:latin typeface="Cambria Math" panose="02040503050406030204" pitchFamily="18" charset="0"/>
                                </a:rPr>
                                <m:t>−</m:t>
                              </m:r>
                              <m:d>
                                <m:dPr>
                                  <m:ctrlPr>
                                    <a:rPr lang="es-ES" sz="1200" i="1">
                                      <a:latin typeface="Cambria Math" panose="02040503050406030204" pitchFamily="18" charset="0"/>
                                    </a:rPr>
                                  </m:ctrlPr>
                                </m:dPr>
                                <m:e>
                                  <m:f>
                                    <m:fPr>
                                      <m:ctrlPr>
                                        <a:rPr lang="es-EC" sz="1200" i="1">
                                          <a:latin typeface="Cambria Math" panose="02040503050406030204" pitchFamily="18" charset="0"/>
                                        </a:rPr>
                                      </m:ctrlPr>
                                    </m:fPr>
                                    <m:num>
                                      <m:r>
                                        <a:rPr lang="es-PE" sz="1200" i="1">
                                          <a:latin typeface="Cambria Math" panose="02040503050406030204" pitchFamily="18" charset="0"/>
                                        </a:rPr>
                                        <m:t>𝜇</m:t>
                                      </m:r>
                                      <m:r>
                                        <a:rPr lang="es-PE" sz="1200" i="1">
                                          <a:latin typeface="Cambria Math" panose="02040503050406030204" pitchFamily="18" charset="0"/>
                                        </a:rPr>
                                        <m:t>𝑁</m:t>
                                      </m:r>
                                      <m:d>
                                        <m:dPr>
                                          <m:ctrlPr>
                                            <a:rPr lang="es-EC" sz="1200" i="1">
                                              <a:latin typeface="Cambria Math" panose="02040503050406030204" pitchFamily="18" charset="0"/>
                                            </a:rPr>
                                          </m:ctrlPr>
                                        </m:dPr>
                                        <m:e>
                                          <m:r>
                                            <a:rPr lang="es-PE" sz="1200" i="1">
                                              <a:latin typeface="Cambria Math" panose="02040503050406030204" pitchFamily="18" charset="0"/>
                                            </a:rPr>
                                            <m:t>1−</m:t>
                                          </m:r>
                                          <m:sSub>
                                            <m:sSubPr>
                                              <m:ctrlPr>
                                                <a:rPr lang="es-EC" sz="1200" i="1">
                                                  <a:latin typeface="Cambria Math" panose="02040503050406030204" pitchFamily="18" charset="0"/>
                                                </a:rPr>
                                              </m:ctrlPr>
                                            </m:sSubPr>
                                            <m:e>
                                              <m:r>
                                                <a:rPr lang="es-PE" sz="1200" i="1">
                                                  <a:latin typeface="Cambria Math" panose="02040503050406030204" pitchFamily="18" charset="0"/>
                                                </a:rPr>
                                                <m:t>𝜑</m:t>
                                              </m:r>
                                            </m:e>
                                            <m:sub>
                                              <m:r>
                                                <a:rPr lang="es-PE" sz="1200" i="1">
                                                  <a:latin typeface="Cambria Math" panose="02040503050406030204" pitchFamily="18" charset="0"/>
                                                </a:rPr>
                                                <m:t>1</m:t>
                                              </m:r>
                                            </m:sub>
                                          </m:sSub>
                                        </m:e>
                                      </m:d>
                                    </m:num>
                                    <m:den>
                                      <m:r>
                                        <a:rPr lang="es-ES" sz="1200" i="1">
                                          <a:latin typeface="Cambria Math" panose="02040503050406030204" pitchFamily="18" charset="0"/>
                                        </a:rPr>
                                        <m:t>𝛾</m:t>
                                      </m:r>
                                      <m:r>
                                        <a:rPr lang="es-ES" sz="1200">
                                          <a:latin typeface="Cambria Math" panose="02040503050406030204" pitchFamily="18" charset="0"/>
                                        </a:rPr>
                                        <m:t>+</m:t>
                                      </m:r>
                                      <m:r>
                                        <a:rPr lang="es-PE" sz="1200" i="1">
                                          <a:latin typeface="Cambria Math" panose="02040503050406030204" pitchFamily="18" charset="0"/>
                                        </a:rPr>
                                        <m:t>𝜇</m:t>
                                      </m:r>
                                    </m:den>
                                  </m:f>
                                  <m:r>
                                    <a:rPr lang="es-ES" sz="1200" i="1">
                                      <a:latin typeface="Cambria Math" panose="02040503050406030204" pitchFamily="18" charset="0"/>
                                    </a:rPr>
                                    <m:t>−</m:t>
                                  </m:r>
                                  <m:f>
                                    <m:fPr>
                                      <m:ctrlPr>
                                        <a:rPr lang="es-EC" sz="1200" i="1">
                                          <a:latin typeface="Cambria Math" panose="02040503050406030204" pitchFamily="18" charset="0"/>
                                        </a:rPr>
                                      </m:ctrlPr>
                                    </m:fPr>
                                    <m:num>
                                      <m:r>
                                        <a:rPr lang="es-PE" sz="1200" i="1">
                                          <a:latin typeface="Cambria Math" panose="02040503050406030204" pitchFamily="18" charset="0"/>
                                        </a:rPr>
                                        <m:t>𝜇</m:t>
                                      </m:r>
                                      <m:r>
                                        <a:rPr lang="es-PE" sz="1200" i="1">
                                          <a:latin typeface="Cambria Math" panose="02040503050406030204" pitchFamily="18" charset="0"/>
                                        </a:rPr>
                                        <m:t>+</m:t>
                                      </m:r>
                                      <m:sSub>
                                        <m:sSubPr>
                                          <m:ctrlPr>
                                            <a:rPr lang="es-EC" sz="1200" i="1">
                                              <a:latin typeface="Cambria Math" panose="02040503050406030204" pitchFamily="18" charset="0"/>
                                            </a:rPr>
                                          </m:ctrlPr>
                                        </m:sSubPr>
                                        <m:e>
                                          <m:r>
                                            <a:rPr lang="es-PE" sz="1200" i="1">
                                              <a:latin typeface="Cambria Math" panose="02040503050406030204" pitchFamily="18" charset="0"/>
                                            </a:rPr>
                                            <m:t>𝜑</m:t>
                                          </m:r>
                                        </m:e>
                                        <m:sub>
                                          <m:r>
                                            <a:rPr lang="es-PE" sz="1200" i="1">
                                              <a:latin typeface="Cambria Math" panose="02040503050406030204" pitchFamily="18" charset="0"/>
                                            </a:rPr>
                                            <m:t>2</m:t>
                                          </m:r>
                                        </m:sub>
                                      </m:sSub>
                                    </m:num>
                                    <m:den>
                                      <m:r>
                                        <a:rPr lang="es-ES" sz="1200" i="1">
                                          <a:latin typeface="Cambria Math" panose="02040503050406030204" pitchFamily="18" charset="0"/>
                                        </a:rPr>
                                        <m:t>𝛽</m:t>
                                      </m:r>
                                    </m:den>
                                  </m:f>
                                </m:e>
                              </m:d>
                            </m:e>
                          </m:eqArr>
                        </m:e>
                      </m:d>
                    </m:oMath>
                  </m:oMathPara>
                </a14:m>
                <a:endParaRPr lang="es-ES" sz="1200" dirty="0">
                  <a:latin typeface="Lucida Fax" panose="02060602050505020204" pitchFamily="18" charset="0"/>
                  <a:cs typeface="Arial" panose="020B0604020202020204" pitchFamily="34" charset="0"/>
                </a:endParaRPr>
              </a:p>
              <a:p>
                <a:endParaRPr lang="es-ES" sz="1400" dirty="0">
                  <a:latin typeface="Lucida Fax" panose="02060602050505020204" pitchFamily="18" charset="0"/>
                  <a:cs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sSup>
                        <m:sSupPr>
                          <m:ctrlPr>
                            <a:rPr lang="es-EC" sz="1400" i="1">
                              <a:latin typeface="Cambria Math" panose="02040503050406030204" pitchFamily="18" charset="0"/>
                            </a:rPr>
                          </m:ctrlPr>
                        </m:sSupPr>
                        <m:e>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𝑆</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𝐼</m:t>
                                    </m:r>
                                  </m:e>
                                </m:mr>
                              </m:m>
                            </m:e>
                          </m:d>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𝐴</m:t>
                      </m:r>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𝐿</m:t>
                      </m:r>
                      <m:d>
                        <m:dPr>
                          <m:ctrlPr>
                            <a:rPr lang="es-EC" sz="1400" i="1">
                              <a:latin typeface="Cambria Math" panose="02040503050406030204" pitchFamily="18" charset="0"/>
                            </a:rPr>
                          </m:ctrlPr>
                        </m:dP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d>
                      <m:r>
                        <a:rPr lang="es-ES" sz="1400" i="1">
                          <a:latin typeface="Cambria Math" panose="02040503050406030204" pitchFamily="18" charset="0"/>
                          <a:ea typeface="Calibri" panose="020F0502020204030204" pitchFamily="34" charset="0"/>
                          <a:cs typeface="Times New Roman" panose="02020603050405020304" pitchFamily="18" charset="0"/>
                        </a:rPr>
                        <m:t>                (72)</m:t>
                      </m:r>
                    </m:oMath>
                  </m:oMathPara>
                </a14:m>
                <a:endParaRPr lang="es-ES" sz="1400" dirty="0">
                  <a:latin typeface="Lucida Fax" panose="02060602050505020204" pitchFamily="18" charset="0"/>
                  <a:cs typeface="Arial" panose="020B0604020202020204" pitchFamily="34" charset="0"/>
                </a:endParaRPr>
              </a:p>
              <a:p>
                <a:pPr algn="ctr"/>
                <a:r>
                  <a:rPr lang="es-ES" sz="1400" dirty="0">
                    <a:latin typeface="Lucida Fax" panose="02060602050505020204" pitchFamily="18" charset="0"/>
                    <a:cs typeface="Arial" panose="020B0604020202020204" pitchFamily="34" charset="0"/>
                  </a:rPr>
                  <a:t>               </a:t>
                </a:r>
              </a:p>
              <a:p>
                <a:pPr algn="ctr"/>
                <a:r>
                  <a:rPr lang="es-ES" sz="1400" dirty="0">
                    <a:latin typeface="Lucida Fax" panose="02060602050505020204" pitchFamily="18" charset="0"/>
                    <a:cs typeface="Arial" panose="020B0604020202020204" pitchFamily="34" charset="0"/>
                  </a:rPr>
                  <a:t>       </a:t>
                </a:r>
                <a14:m>
                  <m:oMath xmlns:m="http://schemas.openxmlformats.org/officeDocument/2006/math">
                    <m:sSup>
                      <m:sSupPr>
                        <m:ctrlPr>
                          <a:rPr lang="es-EC" sz="1400" i="1">
                            <a:latin typeface="Cambria Math" panose="02040503050406030204" pitchFamily="18" charset="0"/>
                          </a:rPr>
                        </m:ctrlPr>
                      </m:sSupPr>
                      <m:e>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𝑆</m:t>
                                  </m:r>
                                </m:e>
                              </m:mr>
                              <m:mr>
                                <m:e>
                                  <m:r>
                                    <a:rPr lang="es-PE" sz="1400" i="1">
                                      <a:latin typeface="Cambria Math" panose="02040503050406030204" pitchFamily="18" charset="0"/>
                                      <a:ea typeface="Calibri" panose="020F0502020204030204" pitchFamily="34" charset="0"/>
                                      <a:cs typeface="Times New Roman" panose="02020603050405020304" pitchFamily="18" charset="0"/>
                                    </a:rPr>
                                    <m:t>𝐼</m:t>
                                  </m:r>
                                </m:e>
                              </m:mr>
                            </m:m>
                          </m:e>
                        </m:d>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400" i="1">
                            <a:latin typeface="Cambria Math" panose="02040503050406030204" pitchFamily="18" charset="0"/>
                            <a:ea typeface="Times New Roman" panose="02020603050405020304" pitchFamily="18" charset="0"/>
                          </a:rPr>
                        </m:ctrlPr>
                      </m:dPr>
                      <m:e>
                        <m:m>
                          <m:mPr>
                            <m:mcs>
                              <m:mc>
                                <m:mcPr>
                                  <m:count m:val="2"/>
                                  <m:mcJc m:val="center"/>
                                </m:mcPr>
                              </m:mc>
                            </m:mcs>
                            <m:ctrlPr>
                              <a:rPr lang="es-EC" sz="1400" i="1">
                                <a:latin typeface="Cambria Math" panose="02040503050406030204" pitchFamily="18" charset="0"/>
                              </a:rPr>
                            </m:ctrlPr>
                          </m:mPr>
                          <m:mr>
                            <m:e>
                              <m:r>
                                <a:rPr lang="en-US" sz="1400" i="1">
                                  <a:latin typeface="Cambria Math" panose="02040503050406030204" pitchFamily="18" charset="0"/>
                                </a:rPr>
                                <m:t>−</m:t>
                              </m:r>
                              <m:r>
                                <a:rPr lang="es-PE" sz="1400" i="1">
                                  <a:latin typeface="Cambria Math" panose="02040503050406030204" pitchFamily="18" charset="0"/>
                                </a:rPr>
                                <m:t>𝛽</m:t>
                              </m:r>
                              <m:r>
                                <a:rPr lang="en-US"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𝐼</m:t>
                                  </m:r>
                                </m:e>
                                <m:sub>
                                  <m:r>
                                    <a:rPr lang="es-PE" sz="1400" i="1">
                                      <a:latin typeface="Cambria Math" panose="02040503050406030204" pitchFamily="18" charset="0"/>
                                    </a:rPr>
                                    <m:t>𝑐</m:t>
                                  </m:r>
                                </m:sub>
                              </m:sSub>
                              <m:r>
                                <a:rPr lang="en-US" sz="1400" i="1">
                                  <a:latin typeface="Cambria Math" panose="02040503050406030204" pitchFamily="18" charset="0"/>
                                </a:rPr>
                                <m:t>−</m:t>
                              </m:r>
                              <m:r>
                                <a:rPr lang="es-PE" sz="1400" i="1">
                                  <a:latin typeface="Cambria Math" panose="02040503050406030204" pitchFamily="18" charset="0"/>
                                </a:rPr>
                                <m:t>𝜇</m:t>
                              </m:r>
                              <m:r>
                                <a:rPr lang="en-US"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𝜑</m:t>
                                  </m:r>
                                </m:e>
                                <m:sub>
                                  <m:r>
                                    <a:rPr lang="en-US" sz="1400" i="1">
                                      <a:latin typeface="Cambria Math" panose="02040503050406030204" pitchFamily="18" charset="0"/>
                                    </a:rPr>
                                    <m:t>2</m:t>
                                  </m:r>
                                </m:sub>
                              </m:sSub>
                            </m:e>
                            <m:e>
                              <m:r>
                                <a:rPr lang="en-US" sz="1400" i="1">
                                  <a:latin typeface="Cambria Math" panose="02040503050406030204" pitchFamily="18" charset="0"/>
                                </a:rPr>
                                <m:t>−</m:t>
                              </m:r>
                              <m:r>
                                <a:rPr lang="es-PE" sz="1400" i="1">
                                  <a:latin typeface="Cambria Math" panose="02040503050406030204" pitchFamily="18" charset="0"/>
                                </a:rPr>
                                <m:t>𝛽</m:t>
                              </m:r>
                              <m:r>
                                <a:rPr lang="en-US"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𝑆</m:t>
                                  </m:r>
                                </m:e>
                                <m:sub>
                                  <m:r>
                                    <a:rPr lang="es-PE" sz="1400" i="1">
                                      <a:latin typeface="Cambria Math" panose="02040503050406030204" pitchFamily="18" charset="0"/>
                                    </a:rPr>
                                    <m:t>𝑐</m:t>
                                  </m:r>
                                </m:sub>
                              </m:sSub>
                            </m:e>
                          </m:mr>
                          <m:mr>
                            <m:e>
                              <m:r>
                                <a:rPr lang="en-US" sz="1400" i="1">
                                  <a:latin typeface="Cambria Math" panose="02040503050406030204" pitchFamily="18" charset="0"/>
                                </a:rPr>
                                <m:t>   </m:t>
                              </m:r>
                              <m:r>
                                <a:rPr lang="es-PE" sz="1400" i="1">
                                  <a:latin typeface="Cambria Math" panose="02040503050406030204" pitchFamily="18" charset="0"/>
                                </a:rPr>
                                <m:t>𝛽</m:t>
                              </m:r>
                              <m:r>
                                <a:rPr lang="en-US"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𝐼</m:t>
                                  </m:r>
                                </m:e>
                                <m:sub>
                                  <m:r>
                                    <a:rPr lang="es-PE" sz="1400" i="1">
                                      <a:latin typeface="Cambria Math" panose="02040503050406030204" pitchFamily="18" charset="0"/>
                                    </a:rPr>
                                    <m:t>𝑐</m:t>
                                  </m:r>
                                </m:sub>
                              </m:sSub>
                            </m:e>
                            <m:e>
                              <m:r>
                                <a:rPr lang="es-PE" sz="1400" i="1">
                                  <a:latin typeface="Cambria Math" panose="02040503050406030204" pitchFamily="18" charset="0"/>
                                </a:rPr>
                                <m:t>𝛽</m:t>
                              </m:r>
                              <m:r>
                                <a:rPr lang="en-US" sz="1400" i="1">
                                  <a:latin typeface="Cambria Math" panose="02040503050406030204" pitchFamily="18" charset="0"/>
                                </a:rPr>
                                <m:t>.</m:t>
                              </m:r>
                              <m:sSub>
                                <m:sSubPr>
                                  <m:ctrlPr>
                                    <a:rPr lang="es-EC" sz="1400" i="1">
                                      <a:latin typeface="Cambria Math" panose="02040503050406030204" pitchFamily="18" charset="0"/>
                                    </a:rPr>
                                  </m:ctrlPr>
                                </m:sSubPr>
                                <m:e>
                                  <m:r>
                                    <a:rPr lang="es-PE" sz="1400" i="1">
                                      <a:latin typeface="Cambria Math" panose="02040503050406030204" pitchFamily="18" charset="0"/>
                                    </a:rPr>
                                    <m:t>𝑆</m:t>
                                  </m:r>
                                </m:e>
                                <m:sub>
                                  <m:r>
                                    <a:rPr lang="es-PE" sz="1400" i="1">
                                      <a:latin typeface="Cambria Math" panose="02040503050406030204" pitchFamily="18" charset="0"/>
                                    </a:rPr>
                                    <m:t>𝑐</m:t>
                                  </m:r>
                                </m:sub>
                              </m:sSub>
                              <m:r>
                                <a:rPr lang="en-US" sz="1400" i="1">
                                  <a:latin typeface="Cambria Math" panose="02040503050406030204" pitchFamily="18" charset="0"/>
                                </a:rPr>
                                <m:t>−</m:t>
                              </m:r>
                              <m:r>
                                <a:rPr lang="es-PE" sz="1400" i="1">
                                  <a:latin typeface="Cambria Math" panose="02040503050406030204" pitchFamily="18" charset="0"/>
                                </a:rPr>
                                <m:t>𝛾</m:t>
                              </m:r>
                              <m:r>
                                <a:rPr lang="en-US" sz="1400" i="1">
                                  <a:latin typeface="Cambria Math" panose="02040503050406030204" pitchFamily="18" charset="0"/>
                                </a:rPr>
                                <m:t>−</m:t>
                              </m:r>
                              <m:r>
                                <a:rPr lang="es-PE" sz="1400" i="1">
                                  <a:latin typeface="Cambria Math" panose="02040503050406030204" pitchFamily="18" charset="0"/>
                                </a:rPr>
                                <m:t>𝜇</m:t>
                              </m:r>
                            </m:e>
                          </m:mr>
                        </m:m>
                      </m:e>
                    </m:d>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s-PE" sz="1400" i="1">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latin typeface="Cambria Math" panose="02040503050406030204" pitchFamily="18" charset="0"/>
                          </a:rPr>
                        </m:ctrlPr>
                      </m:dPr>
                      <m:e>
                        <m:m>
                          <m:mPr>
                            <m:mcs>
                              <m:mc>
                                <m:mcPr>
                                  <m:count m:val="1"/>
                                  <m:mcJc m:val="center"/>
                                </m:mcPr>
                              </m:mc>
                            </m:mcs>
                            <m:ctrlPr>
                              <a:rPr lang="es-EC" sz="1400" i="1">
                                <a:latin typeface="Cambria Math" panose="02040503050406030204" pitchFamily="18" charset="0"/>
                              </a:rPr>
                            </m:ctrlPr>
                          </m:mPr>
                          <m:mr>
                            <m:e>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r>
                            <m:e>
                              <m:r>
                                <a:rPr lang="es-PE" sz="1400" i="1">
                                  <a:latin typeface="Cambria Math" panose="02040503050406030204" pitchFamily="18" charset="0"/>
                                  <a:ea typeface="Calibri" panose="020F0502020204030204" pitchFamily="34" charset="0"/>
                                  <a:cs typeface="Times New Roman" panose="02020603050405020304" pitchFamily="18" charset="0"/>
                                </a:rPr>
                                <m:t>𝛽</m:t>
                              </m:r>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𝑆</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r>
                                <a:rPr lang="es-PE" sz="14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400" i="1">
                                      <a:latin typeface="Cambria Math" panose="02040503050406030204" pitchFamily="18" charset="0"/>
                                    </a:rPr>
                                  </m:ctrlPr>
                                </m:sSupPr>
                                <m:e>
                                  <m:r>
                                    <a:rPr lang="es-PE" sz="1400" i="1">
                                      <a:latin typeface="Cambria Math" panose="02040503050406030204" pitchFamily="18" charset="0"/>
                                      <a:ea typeface="Calibri" panose="020F0502020204030204" pitchFamily="34" charset="0"/>
                                      <a:cs typeface="Times New Roman" panose="02020603050405020304" pitchFamily="18" charset="0"/>
                                    </a:rPr>
                                    <m:t>𝐼</m:t>
                                  </m:r>
                                </m:e>
                                <m:sup>
                                  <m:r>
                                    <a:rPr lang="es-PE" sz="1400" i="1">
                                      <a:latin typeface="Cambria Math" panose="02040503050406030204" pitchFamily="18" charset="0"/>
                                      <a:ea typeface="Calibri" panose="020F0502020204030204" pitchFamily="34" charset="0"/>
                                      <a:cs typeface="Times New Roman" panose="02020603050405020304" pitchFamily="18" charset="0"/>
                                    </a:rPr>
                                    <m:t>∗</m:t>
                                  </m:r>
                                </m:sup>
                              </m:sSup>
                            </m:e>
                          </m:mr>
                        </m:m>
                      </m:e>
                    </m:d>
                  </m:oMath>
                </a14:m>
                <a:endParaRPr lang="es-ES" sz="1400" dirty="0">
                  <a:latin typeface="Lucida Fax" panose="02060602050505020204" pitchFamily="18" charset="0"/>
                  <a:cs typeface="Arial" panose="020B0604020202020204" pitchFamily="34" charset="0"/>
                </a:endParaRPr>
              </a:p>
              <a:p>
                <a:pPr algn="ctr"/>
                <a:endParaRPr lang="es-ES" sz="1400" dirty="0">
                  <a:latin typeface="Lucida Fax" panose="02060602050505020204" pitchFamily="18" charset="0"/>
                  <a:cs typeface="Arial" panose="020B0604020202020204" pitchFamily="34" charset="0"/>
                </a:endParaRPr>
              </a:p>
              <a:p>
                <a:pPr>
                  <a:lnSpc>
                    <a:spcPct val="200000"/>
                  </a:lnSpc>
                </a:pPr>
                <a:r>
                  <a:rPr lang="es-PE" sz="1400" dirty="0">
                    <a:latin typeface="Lucida Fax" panose="02060602050505020204" pitchFamily="18" charset="0"/>
                    <a:ea typeface="Times New Roman" panose="02020603050405020304" pitchFamily="18" charset="0"/>
                    <a:cs typeface="Times New Roman" panose="02020603050405020304" pitchFamily="18" charset="0"/>
                  </a:rPr>
                  <a:t>Cálculo de valores propios de </a:t>
                </a:r>
                <a:r>
                  <a:rPr lang="es-PE" sz="1400" dirty="0">
                    <a:latin typeface="Lucida Fax" panose="02060602050505020204" pitchFamily="18" charset="0"/>
                    <a:ea typeface="Calibri" panose="020F0502020204030204" pitchFamily="34" charset="0"/>
                    <a:cs typeface="Times New Roman" panose="02020603050405020304" pitchFamily="18" charset="0"/>
                  </a:rPr>
                  <a:t>la matriz Jacobi</a:t>
                </a:r>
                <a:r>
                  <a:rPr lang="es-PE" sz="1400" dirty="0">
                    <a:latin typeface="Lucida Fax" panose="02060602050505020204" pitchFamily="18" charset="0"/>
                    <a:ea typeface="Times New Roman" panose="02020603050405020304" pitchFamily="18" charset="0"/>
                    <a:cs typeface="Times New Roman" panose="02020603050405020304" pitchFamily="18" charset="0"/>
                  </a:rPr>
                  <a:t> los hallamos con la expresión </a:t>
                </a:r>
                <a14:m>
                  <m:oMath xmlns:m="http://schemas.openxmlformats.org/officeDocument/2006/math">
                    <m:d>
                      <m:dPr>
                        <m:begChr m:val="|"/>
                        <m:endChr m:val="|"/>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𝐴</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𝜆</m:t>
                        </m:r>
                        <m:r>
                          <a:rPr lang="es-PE" sz="1400" i="1">
                            <a:latin typeface="Cambria Math" panose="02040503050406030204" pitchFamily="18" charset="0"/>
                            <a:ea typeface="Times New Roman" panose="02020603050405020304" pitchFamily="18" charset="0"/>
                            <a:cs typeface="Times New Roman" panose="02020603050405020304" pitchFamily="18" charset="0"/>
                          </a:rPr>
                          <m:t>.</m:t>
                        </m:r>
                        <m:r>
                          <a:rPr lang="es-PE" sz="1400" i="1">
                            <a:latin typeface="Cambria Math" panose="02040503050406030204" pitchFamily="18" charset="0"/>
                            <a:ea typeface="Times New Roman" panose="02020603050405020304" pitchFamily="18" charset="0"/>
                            <a:cs typeface="Times New Roman" panose="02020603050405020304" pitchFamily="18" charset="0"/>
                          </a:rPr>
                          <m:t>𝐼</m:t>
                        </m:r>
                      </m:e>
                    </m:d>
                  </m:oMath>
                </a14:m>
                <a:endParaRPr lang="es-EC" sz="1400" dirty="0">
                  <a:latin typeface="Lucida Fax" panose="0206060205050502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d>
                        <m:dPr>
                          <m:begChr m:val="|"/>
                          <m:endChr m:val="|"/>
                          <m:ctrlPr>
                            <a:rPr lang="es-EC" sz="1000" i="1">
                              <a:latin typeface="Cambria Math" panose="02040503050406030204" pitchFamily="18" charset="0"/>
                              <a:ea typeface="Times New Roman" panose="02020603050405020304" pitchFamily="18" charset="0"/>
                            </a:rPr>
                          </m:ctrlPr>
                        </m:dPr>
                        <m:e>
                          <m:m>
                            <m:mPr>
                              <m:mcs>
                                <m:mc>
                                  <m:mcPr>
                                    <m:count m:val="2"/>
                                    <m:mcJc m:val="center"/>
                                  </m:mcPr>
                                </m:mc>
                              </m:mcs>
                              <m:ctrlPr>
                                <a:rPr lang="es-EC" sz="1000" i="1">
                                  <a:latin typeface="Cambria Math" panose="02040503050406030204" pitchFamily="18" charset="0"/>
                                  <a:ea typeface="Times New Roman" panose="02020603050405020304" pitchFamily="18" charset="0"/>
                                </a:rPr>
                              </m:ctrlPr>
                            </m:mPr>
                            <m:mr>
                              <m:e>
                                <m:r>
                                  <a:rPr lang="es-PE" sz="1000" i="1">
                                    <a:latin typeface="Cambria Math" panose="02040503050406030204" pitchFamily="18" charset="0"/>
                                    <a:ea typeface="Calibri" panose="020F0502020204030204" pitchFamily="34" charset="0"/>
                                    <a:cs typeface="Times New Roman" panose="02020603050405020304" pitchFamily="18" charset="0"/>
                                  </a:rPr>
                                  <m:t>−</m:t>
                                </m:r>
                                <m:f>
                                  <m:fPr>
                                    <m:ctrlPr>
                                      <a:rPr lang="es-EC" sz="1000" i="1">
                                        <a:latin typeface="Cambria Math" panose="02040503050406030204" pitchFamily="18" charset="0"/>
                                      </a:rPr>
                                    </m:ctrlPr>
                                  </m:fPr>
                                  <m:num>
                                    <m:r>
                                      <a:rPr lang="es-PE" sz="1000" i="1">
                                        <a:latin typeface="Cambria Math" panose="02040503050406030204" pitchFamily="18" charset="0"/>
                                        <a:ea typeface="Times New Roman" panose="02020603050405020304" pitchFamily="18" charset="0"/>
                                        <a:cs typeface="Times New Roman" panose="02020603050405020304" pitchFamily="18" charset="0"/>
                                      </a:rPr>
                                      <m:t>𝛽</m:t>
                                    </m:r>
                                    <m:r>
                                      <a:rPr lang="es-PE" sz="1000" i="1">
                                        <a:latin typeface="Cambria Math" panose="02040503050406030204" pitchFamily="18" charset="0"/>
                                        <a:ea typeface="Times New Roman" panose="02020603050405020304" pitchFamily="18" charset="0"/>
                                        <a:cs typeface="Times New Roman" panose="02020603050405020304" pitchFamily="18" charset="0"/>
                                      </a:rPr>
                                      <m:t>𝑢𝑁</m:t>
                                    </m:r>
                                    <m:d>
                                      <m:dPr>
                                        <m:ctrlPr>
                                          <a:rPr lang="es-EC" sz="1000" i="1">
                                            <a:latin typeface="Cambria Math" panose="02040503050406030204" pitchFamily="18" charset="0"/>
                                            <a:ea typeface="Times New Roman" panose="02020603050405020304" pitchFamily="18" charset="0"/>
                                          </a:rPr>
                                        </m:ctrlPr>
                                      </m:dPr>
                                      <m:e>
                                        <m:r>
                                          <a:rPr lang="en-US" sz="1000"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s-EC" sz="1000" i="1">
                                                <a:latin typeface="Cambria Math" panose="02040503050406030204" pitchFamily="18" charset="0"/>
                                                <a:ea typeface="Calibri" panose="020F0502020204030204" pitchFamily="34" charset="0"/>
                                                <a:cs typeface="Times New Roman" panose="02020603050405020304" pitchFamily="18" charset="0"/>
                                              </a:rPr>
                                            </m:ctrlPr>
                                          </m:sSubPr>
                                          <m:e>
                                            <m:r>
                                              <a:rPr lang="es-PE" sz="1000" i="1">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000" i="1">
                                                <a:latin typeface="Cambria Math" panose="02040503050406030204" pitchFamily="18" charset="0"/>
                                                <a:ea typeface="Times New Roman" panose="02020603050405020304" pitchFamily="18" charset="0"/>
                                                <a:cs typeface="Times New Roman" panose="02020603050405020304" pitchFamily="18" charset="0"/>
                                              </a:rPr>
                                              <m:t>1</m:t>
                                            </m:r>
                                          </m:sub>
                                        </m:sSub>
                                      </m:e>
                                    </m:d>
                                  </m:num>
                                  <m:den>
                                    <m:r>
                                      <a:rPr lang="es-PE" sz="1000" i="1">
                                        <a:latin typeface="Cambria Math" panose="02040503050406030204" pitchFamily="18" charset="0"/>
                                        <a:ea typeface="Times New Roman" panose="02020603050405020304" pitchFamily="18" charset="0"/>
                                        <a:cs typeface="Times New Roman" panose="02020603050405020304" pitchFamily="18" charset="0"/>
                                      </a:rPr>
                                      <m:t>𝛾</m:t>
                                    </m:r>
                                    <m:r>
                                      <a:rPr lang="en-US" sz="1000" i="1">
                                        <a:latin typeface="Cambria Math" panose="02040503050406030204" pitchFamily="18" charset="0"/>
                                        <a:ea typeface="Times New Roman" panose="02020603050405020304" pitchFamily="18" charset="0"/>
                                        <a:cs typeface="Times New Roman" panose="02020603050405020304" pitchFamily="18" charset="0"/>
                                      </a:rPr>
                                      <m:t>+</m:t>
                                    </m:r>
                                    <m:r>
                                      <a:rPr lang="es-PE" sz="1000" i="1">
                                        <a:latin typeface="Cambria Math" panose="02040503050406030204" pitchFamily="18" charset="0"/>
                                        <a:ea typeface="Calibri" panose="020F0502020204030204" pitchFamily="34" charset="0"/>
                                        <a:cs typeface="Times New Roman" panose="02020603050405020304" pitchFamily="18" charset="0"/>
                                      </a:rPr>
                                      <m:t>𝜇</m:t>
                                    </m:r>
                                  </m:den>
                                </m:f>
                              </m:e>
                              <m:e>
                                <m:r>
                                  <a:rPr lang="es-PE" sz="1000" i="1">
                                    <a:latin typeface="Cambria Math" panose="02040503050406030204" pitchFamily="18" charset="0"/>
                                    <a:ea typeface="Calibri" panose="020F0502020204030204" pitchFamily="34" charset="0"/>
                                    <a:cs typeface="Times New Roman" panose="02020603050405020304" pitchFamily="18" charset="0"/>
                                  </a:rPr>
                                  <m:t>−(</m:t>
                                </m:r>
                                <m:r>
                                  <a:rPr lang="es-PE" sz="1000" i="1">
                                    <a:latin typeface="Cambria Math" panose="02040503050406030204" pitchFamily="18" charset="0"/>
                                    <a:ea typeface="Calibri" panose="020F0502020204030204" pitchFamily="34" charset="0"/>
                                    <a:cs typeface="Times New Roman" panose="02020603050405020304" pitchFamily="18" charset="0"/>
                                  </a:rPr>
                                  <m:t>𝛾</m:t>
                                </m:r>
                                <m:r>
                                  <a:rPr lang="es-PE" sz="1000" i="1">
                                    <a:latin typeface="Cambria Math" panose="02040503050406030204" pitchFamily="18" charset="0"/>
                                    <a:ea typeface="Calibri" panose="020F0502020204030204" pitchFamily="34" charset="0"/>
                                    <a:cs typeface="Times New Roman" panose="02020603050405020304" pitchFamily="18" charset="0"/>
                                  </a:rPr>
                                  <m:t>+</m:t>
                                </m:r>
                                <m:r>
                                  <a:rPr lang="es-PE" sz="1000" i="1">
                                    <a:latin typeface="Cambria Math" panose="02040503050406030204" pitchFamily="18" charset="0"/>
                                    <a:ea typeface="Calibri" panose="020F0502020204030204" pitchFamily="34" charset="0"/>
                                    <a:cs typeface="Times New Roman" panose="02020603050405020304" pitchFamily="18" charset="0"/>
                                  </a:rPr>
                                  <m:t>𝜇</m:t>
                                </m:r>
                                <m:r>
                                  <a:rPr lang="es-PE" sz="1000" i="1">
                                    <a:latin typeface="Cambria Math" panose="02040503050406030204" pitchFamily="18" charset="0"/>
                                    <a:ea typeface="Calibri" panose="020F0502020204030204" pitchFamily="34" charset="0"/>
                                    <a:cs typeface="Times New Roman" panose="02020603050405020304" pitchFamily="18" charset="0"/>
                                  </a:rPr>
                                  <m:t>)</m:t>
                                </m:r>
                              </m:e>
                            </m:mr>
                            <m:mr>
                              <m:e>
                                <m:f>
                                  <m:fPr>
                                    <m:ctrlPr>
                                      <a:rPr lang="es-EC" sz="1000" i="1">
                                        <a:latin typeface="Cambria Math" panose="02040503050406030204" pitchFamily="18" charset="0"/>
                                      </a:rPr>
                                    </m:ctrlPr>
                                  </m:fPr>
                                  <m:num>
                                    <m:r>
                                      <a:rPr lang="es-PE" sz="1000" i="1">
                                        <a:latin typeface="Cambria Math" panose="02040503050406030204" pitchFamily="18" charset="0"/>
                                        <a:ea typeface="Times New Roman" panose="02020603050405020304" pitchFamily="18" charset="0"/>
                                        <a:cs typeface="Times New Roman" panose="02020603050405020304" pitchFamily="18" charset="0"/>
                                      </a:rPr>
                                      <m:t>𝛽</m:t>
                                    </m:r>
                                    <m:r>
                                      <a:rPr lang="es-PE" sz="1000" i="1">
                                        <a:latin typeface="Cambria Math" panose="02040503050406030204" pitchFamily="18" charset="0"/>
                                        <a:ea typeface="Times New Roman" panose="02020603050405020304" pitchFamily="18" charset="0"/>
                                        <a:cs typeface="Times New Roman" panose="02020603050405020304" pitchFamily="18" charset="0"/>
                                      </a:rPr>
                                      <m:t>𝑢𝑁</m:t>
                                    </m:r>
                                    <m:d>
                                      <m:dPr>
                                        <m:ctrlPr>
                                          <a:rPr lang="es-EC" sz="1000" i="1">
                                            <a:latin typeface="Cambria Math" panose="02040503050406030204" pitchFamily="18" charset="0"/>
                                            <a:ea typeface="Times New Roman" panose="02020603050405020304" pitchFamily="18" charset="0"/>
                                          </a:rPr>
                                        </m:ctrlPr>
                                      </m:dPr>
                                      <m:e>
                                        <m:r>
                                          <a:rPr lang="en-US" sz="1000"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s-EC" sz="1000" i="1">
                                                <a:latin typeface="Cambria Math" panose="02040503050406030204" pitchFamily="18" charset="0"/>
                                                <a:ea typeface="Calibri" panose="020F0502020204030204" pitchFamily="34" charset="0"/>
                                                <a:cs typeface="Times New Roman" panose="02020603050405020304" pitchFamily="18" charset="0"/>
                                              </a:rPr>
                                            </m:ctrlPr>
                                          </m:sSubPr>
                                          <m:e>
                                            <m:r>
                                              <a:rPr lang="es-PE" sz="1000" i="1">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000" i="1">
                                                <a:latin typeface="Cambria Math" panose="02040503050406030204" pitchFamily="18" charset="0"/>
                                                <a:ea typeface="Times New Roman" panose="02020603050405020304" pitchFamily="18" charset="0"/>
                                                <a:cs typeface="Times New Roman" panose="02020603050405020304" pitchFamily="18" charset="0"/>
                                              </a:rPr>
                                              <m:t>1</m:t>
                                            </m:r>
                                          </m:sub>
                                        </m:sSub>
                                      </m:e>
                                    </m:d>
                                  </m:num>
                                  <m:den>
                                    <m:r>
                                      <a:rPr lang="es-PE" sz="1000" i="1">
                                        <a:latin typeface="Cambria Math" panose="02040503050406030204" pitchFamily="18" charset="0"/>
                                        <a:ea typeface="Times New Roman" panose="02020603050405020304" pitchFamily="18" charset="0"/>
                                        <a:cs typeface="Times New Roman" panose="02020603050405020304" pitchFamily="18" charset="0"/>
                                      </a:rPr>
                                      <m:t>𝛾</m:t>
                                    </m:r>
                                    <m:r>
                                      <a:rPr lang="en-US" sz="1000" i="1">
                                        <a:latin typeface="Cambria Math" panose="02040503050406030204" pitchFamily="18" charset="0"/>
                                        <a:ea typeface="Times New Roman" panose="02020603050405020304" pitchFamily="18" charset="0"/>
                                        <a:cs typeface="Times New Roman" panose="02020603050405020304" pitchFamily="18" charset="0"/>
                                      </a:rPr>
                                      <m:t>+</m:t>
                                    </m:r>
                                    <m:r>
                                      <a:rPr lang="es-PE" sz="1000" i="1">
                                        <a:latin typeface="Cambria Math" panose="02040503050406030204" pitchFamily="18" charset="0"/>
                                        <a:ea typeface="Calibri" panose="020F0502020204030204" pitchFamily="34" charset="0"/>
                                        <a:cs typeface="Times New Roman" panose="02020603050405020304" pitchFamily="18" charset="0"/>
                                      </a:rPr>
                                      <m:t>𝜇</m:t>
                                    </m:r>
                                  </m:den>
                                </m:f>
                                <m:r>
                                  <a:rPr lang="es-PE" sz="1000" i="1">
                                    <a:latin typeface="Cambria Math" panose="02040503050406030204" pitchFamily="18" charset="0"/>
                                    <a:ea typeface="Calibri" panose="020F0502020204030204" pitchFamily="34" charset="0"/>
                                    <a:cs typeface="Times New Roman" panose="02020603050405020304" pitchFamily="18" charset="0"/>
                                  </a:rPr>
                                  <m:t>−(</m:t>
                                </m:r>
                                <m:r>
                                  <a:rPr lang="es-PE" sz="1000" i="1">
                                    <a:latin typeface="Cambria Math" panose="02040503050406030204" pitchFamily="18" charset="0"/>
                                    <a:ea typeface="Calibri" panose="020F0502020204030204" pitchFamily="34" charset="0"/>
                                    <a:cs typeface="Times New Roman" panose="02020603050405020304" pitchFamily="18" charset="0"/>
                                  </a:rPr>
                                  <m:t>𝜇</m:t>
                                </m:r>
                                <m:r>
                                  <a:rPr lang="es-PE" sz="10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000" i="1">
                                        <a:latin typeface="Cambria Math" panose="02040503050406030204" pitchFamily="18" charset="0"/>
                                        <a:ea typeface="Calibri" panose="020F0502020204030204" pitchFamily="34" charset="0"/>
                                        <a:cs typeface="Times New Roman" panose="02020603050405020304" pitchFamily="18" charset="0"/>
                                      </a:rPr>
                                    </m:ctrlPr>
                                  </m:sSubPr>
                                  <m:e>
                                    <m:r>
                                      <a:rPr lang="es-PE" sz="1000" i="1">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000" i="1">
                                        <a:latin typeface="Cambria Math" panose="02040503050406030204" pitchFamily="18" charset="0"/>
                                        <a:ea typeface="Times New Roman" panose="02020603050405020304" pitchFamily="18" charset="0"/>
                                        <a:cs typeface="Times New Roman" panose="02020603050405020304" pitchFamily="18" charset="0"/>
                                      </a:rPr>
                                      <m:t>2)</m:t>
                                    </m:r>
                                  </m:sub>
                                </m:sSub>
                              </m:e>
                              <m:e>
                                <m:r>
                                  <a:rPr lang="es-PE" sz="1000" i="1">
                                    <a:latin typeface="Cambria Math" panose="02040503050406030204" pitchFamily="18" charset="0"/>
                                    <a:ea typeface="Calibri" panose="020F0502020204030204" pitchFamily="34" charset="0"/>
                                    <a:cs typeface="Times New Roman" panose="02020603050405020304" pitchFamily="18" charset="0"/>
                                  </a:rPr>
                                  <m:t>0</m:t>
                                </m:r>
                              </m:e>
                            </m:mr>
                          </m:m>
                        </m:e>
                      </m:d>
                      <m:r>
                        <a:rPr lang="es-PE" sz="1000" i="1">
                          <a:latin typeface="Cambria Math" panose="02040503050406030204" pitchFamily="18" charset="0"/>
                          <a:ea typeface="Times New Roman" panose="02020603050405020304" pitchFamily="18" charset="0"/>
                          <a:cs typeface="Times New Roman" panose="02020603050405020304" pitchFamily="18" charset="0"/>
                        </a:rPr>
                        <m:t>−</m:t>
                      </m:r>
                      <m:r>
                        <a:rPr lang="es-PE" sz="1000" i="1">
                          <a:latin typeface="Cambria Math" panose="02040503050406030204" pitchFamily="18" charset="0"/>
                          <a:ea typeface="Times New Roman" panose="02020603050405020304" pitchFamily="18" charset="0"/>
                          <a:cs typeface="Times New Roman" panose="02020603050405020304" pitchFamily="18" charset="0"/>
                        </a:rPr>
                        <m:t>𝜆</m:t>
                      </m:r>
                      <m:d>
                        <m:dPr>
                          <m:begChr m:val="|"/>
                          <m:endChr m:val="|"/>
                          <m:ctrlPr>
                            <a:rPr lang="es-EC" sz="1000" i="1">
                              <a:latin typeface="Cambria Math" panose="02040503050406030204" pitchFamily="18" charset="0"/>
                              <a:ea typeface="Times New Roman" panose="02020603050405020304" pitchFamily="18" charset="0"/>
                            </a:rPr>
                          </m:ctrlPr>
                        </m:dPr>
                        <m:e>
                          <m:m>
                            <m:mPr>
                              <m:mcs>
                                <m:mc>
                                  <m:mcPr>
                                    <m:count m:val="2"/>
                                    <m:mcJc m:val="center"/>
                                  </m:mcPr>
                                </m:mc>
                              </m:mcs>
                              <m:ctrlPr>
                                <a:rPr lang="es-EC" sz="1000" i="1">
                                  <a:latin typeface="Cambria Math" panose="02040503050406030204" pitchFamily="18" charset="0"/>
                                  <a:ea typeface="Times New Roman" panose="02020603050405020304" pitchFamily="18" charset="0"/>
                                </a:rPr>
                              </m:ctrlPr>
                            </m:mPr>
                            <m:mr>
                              <m:e>
                                <m:r>
                                  <a:rPr lang="es-PE" sz="1000" i="1">
                                    <a:latin typeface="Cambria Math" panose="02040503050406030204" pitchFamily="18" charset="0"/>
                                    <a:ea typeface="Times New Roman" panose="02020603050405020304" pitchFamily="18" charset="0"/>
                                    <a:cs typeface="Times New Roman" panose="02020603050405020304" pitchFamily="18" charset="0"/>
                                  </a:rPr>
                                  <m:t>1</m:t>
                                </m:r>
                              </m:e>
                              <m:e>
                                <m:r>
                                  <a:rPr lang="es-PE" sz="1000" i="1">
                                    <a:latin typeface="Cambria Math" panose="02040503050406030204" pitchFamily="18" charset="0"/>
                                    <a:ea typeface="Times New Roman" panose="02020603050405020304" pitchFamily="18" charset="0"/>
                                    <a:cs typeface="Times New Roman" panose="02020603050405020304" pitchFamily="18" charset="0"/>
                                  </a:rPr>
                                  <m:t>0</m:t>
                                </m:r>
                              </m:e>
                            </m:mr>
                            <m:mr>
                              <m:e>
                                <m:r>
                                  <a:rPr lang="es-PE" sz="1000" i="1">
                                    <a:latin typeface="Cambria Math" panose="02040503050406030204" pitchFamily="18" charset="0"/>
                                    <a:ea typeface="Times New Roman" panose="02020603050405020304" pitchFamily="18" charset="0"/>
                                    <a:cs typeface="Times New Roman" panose="02020603050405020304" pitchFamily="18" charset="0"/>
                                  </a:rPr>
                                  <m:t>0</m:t>
                                </m:r>
                              </m:e>
                              <m:e>
                                <m:r>
                                  <a:rPr lang="es-PE" sz="1000" i="1">
                                    <a:latin typeface="Cambria Math" panose="02040503050406030204" pitchFamily="18" charset="0"/>
                                    <a:ea typeface="Times New Roman" panose="02020603050405020304" pitchFamily="18" charset="0"/>
                                    <a:cs typeface="Times New Roman" panose="02020603050405020304" pitchFamily="18" charset="0"/>
                                  </a:rPr>
                                  <m:t>1</m:t>
                                </m:r>
                              </m:e>
                            </m:mr>
                          </m:m>
                        </m:e>
                      </m:d>
                      <m:r>
                        <a:rPr lang="es-PE" sz="1000"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EC" sz="1000" i="1">
                              <a:latin typeface="Cambria Math" panose="02040503050406030204" pitchFamily="18" charset="0"/>
                              <a:ea typeface="Times New Roman" panose="02020603050405020304" pitchFamily="18" charset="0"/>
                            </a:rPr>
                          </m:ctrlPr>
                        </m:dPr>
                        <m:e>
                          <m:m>
                            <m:mPr>
                              <m:mcs>
                                <m:mc>
                                  <m:mcPr>
                                    <m:count m:val="2"/>
                                    <m:mcJc m:val="center"/>
                                  </m:mcPr>
                                </m:mc>
                              </m:mcs>
                              <m:ctrlPr>
                                <a:rPr lang="es-EC" sz="1000" i="1">
                                  <a:latin typeface="Cambria Math" panose="02040503050406030204" pitchFamily="18" charset="0"/>
                                  <a:ea typeface="Times New Roman" panose="02020603050405020304" pitchFamily="18" charset="0"/>
                                </a:rPr>
                              </m:ctrlPr>
                            </m:mPr>
                            <m:mr>
                              <m:e>
                                <m:r>
                                  <a:rPr lang="es-PE" sz="1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000" i="1">
                                        <a:latin typeface="Cambria Math" panose="02040503050406030204" pitchFamily="18" charset="0"/>
                                      </a:rPr>
                                    </m:ctrlPr>
                                  </m:fPr>
                                  <m:num>
                                    <m:r>
                                      <a:rPr lang="es-PE" sz="1000" i="1">
                                        <a:latin typeface="Cambria Math" panose="02040503050406030204" pitchFamily="18" charset="0"/>
                                        <a:ea typeface="Times New Roman" panose="02020603050405020304" pitchFamily="18" charset="0"/>
                                        <a:cs typeface="Times New Roman" panose="02020603050405020304" pitchFamily="18" charset="0"/>
                                      </a:rPr>
                                      <m:t>𝛽</m:t>
                                    </m:r>
                                    <m:r>
                                      <a:rPr lang="es-PE" sz="1000" i="1">
                                        <a:latin typeface="Cambria Math" panose="02040503050406030204" pitchFamily="18" charset="0"/>
                                        <a:ea typeface="Calibri" panose="020F0502020204030204" pitchFamily="34" charset="0"/>
                                        <a:cs typeface="Times New Roman" panose="02020603050405020304" pitchFamily="18" charset="0"/>
                                      </a:rPr>
                                      <m:t>𝜇</m:t>
                                    </m:r>
                                    <m:r>
                                      <a:rPr lang="es-PE" sz="1000" i="1">
                                        <a:latin typeface="Cambria Math" panose="02040503050406030204" pitchFamily="18" charset="0"/>
                                        <a:ea typeface="Times New Roman" panose="02020603050405020304" pitchFamily="18" charset="0"/>
                                        <a:cs typeface="Times New Roman" panose="02020603050405020304" pitchFamily="18" charset="0"/>
                                      </a:rPr>
                                      <m:t>𝑁</m:t>
                                    </m:r>
                                    <m:d>
                                      <m:dPr>
                                        <m:ctrlPr>
                                          <a:rPr lang="es-EC" sz="1000" i="1">
                                            <a:latin typeface="Cambria Math" panose="02040503050406030204" pitchFamily="18" charset="0"/>
                                            <a:ea typeface="Times New Roman" panose="02020603050405020304" pitchFamily="18" charset="0"/>
                                          </a:rPr>
                                        </m:ctrlPr>
                                      </m:dPr>
                                      <m:e>
                                        <m:r>
                                          <a:rPr lang="en-US" sz="1000"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s-EC" sz="1000" i="1">
                                                <a:latin typeface="Cambria Math" panose="02040503050406030204" pitchFamily="18" charset="0"/>
                                                <a:ea typeface="Calibri" panose="020F0502020204030204" pitchFamily="34" charset="0"/>
                                                <a:cs typeface="Times New Roman" panose="02020603050405020304" pitchFamily="18" charset="0"/>
                                              </a:rPr>
                                            </m:ctrlPr>
                                          </m:sSubPr>
                                          <m:e>
                                            <m:r>
                                              <a:rPr lang="es-PE" sz="1000" i="1">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000" i="1">
                                                <a:latin typeface="Cambria Math" panose="02040503050406030204" pitchFamily="18" charset="0"/>
                                                <a:ea typeface="Times New Roman" panose="02020603050405020304" pitchFamily="18" charset="0"/>
                                                <a:cs typeface="Times New Roman" panose="02020603050405020304" pitchFamily="18" charset="0"/>
                                              </a:rPr>
                                              <m:t>1</m:t>
                                            </m:r>
                                          </m:sub>
                                        </m:sSub>
                                      </m:e>
                                    </m:d>
                                  </m:num>
                                  <m:den>
                                    <m:r>
                                      <a:rPr lang="es-PE" sz="1000" i="1">
                                        <a:latin typeface="Cambria Math" panose="02040503050406030204" pitchFamily="18" charset="0"/>
                                        <a:ea typeface="Times New Roman" panose="02020603050405020304" pitchFamily="18" charset="0"/>
                                        <a:cs typeface="Times New Roman" panose="02020603050405020304" pitchFamily="18" charset="0"/>
                                      </a:rPr>
                                      <m:t>𝛾</m:t>
                                    </m:r>
                                    <m:r>
                                      <a:rPr lang="en-US" sz="1000" i="1">
                                        <a:latin typeface="Cambria Math" panose="02040503050406030204" pitchFamily="18" charset="0"/>
                                        <a:ea typeface="Times New Roman" panose="02020603050405020304" pitchFamily="18" charset="0"/>
                                        <a:cs typeface="Times New Roman" panose="02020603050405020304" pitchFamily="18" charset="0"/>
                                      </a:rPr>
                                      <m:t>+</m:t>
                                    </m:r>
                                    <m:r>
                                      <a:rPr lang="es-PE" sz="1000" i="1">
                                        <a:latin typeface="Cambria Math" panose="02040503050406030204" pitchFamily="18" charset="0"/>
                                        <a:ea typeface="Calibri" panose="020F0502020204030204" pitchFamily="34" charset="0"/>
                                        <a:cs typeface="Times New Roman" panose="02020603050405020304" pitchFamily="18" charset="0"/>
                                      </a:rPr>
                                      <m:t>𝜇</m:t>
                                    </m:r>
                                  </m:den>
                                </m:f>
                                <m:r>
                                  <a:rPr lang="es-PE" sz="1000" i="1">
                                    <a:latin typeface="Cambria Math" panose="02040503050406030204" pitchFamily="18" charset="0"/>
                                    <a:ea typeface="Calibri" panose="020F0502020204030204" pitchFamily="34" charset="0"/>
                                    <a:cs typeface="Times New Roman" panose="02020603050405020304" pitchFamily="18" charset="0"/>
                                  </a:rPr>
                                  <m:t>−</m:t>
                                </m:r>
                                <m:r>
                                  <a:rPr lang="es-PE" sz="1000" i="1">
                                    <a:latin typeface="Cambria Math" panose="02040503050406030204" pitchFamily="18" charset="0"/>
                                    <a:ea typeface="Times New Roman" panose="02020603050405020304" pitchFamily="18" charset="0"/>
                                    <a:cs typeface="Times New Roman" panose="02020603050405020304" pitchFamily="18" charset="0"/>
                                  </a:rPr>
                                  <m:t>𝜆</m:t>
                                </m:r>
                              </m:e>
                              <m:e>
                                <m:r>
                                  <a:rPr lang="es-PE" sz="1000" i="1">
                                    <a:latin typeface="Cambria Math" panose="02040503050406030204" pitchFamily="18" charset="0"/>
                                    <a:ea typeface="Calibri" panose="020F0502020204030204" pitchFamily="34" charset="0"/>
                                    <a:cs typeface="Times New Roman" panose="02020603050405020304" pitchFamily="18" charset="0"/>
                                  </a:rPr>
                                  <m:t>−</m:t>
                                </m:r>
                                <m:d>
                                  <m:dPr>
                                    <m:ctrlPr>
                                      <a:rPr lang="es-PE" sz="1000" i="1">
                                        <a:latin typeface="Cambria Math" panose="02040503050406030204" pitchFamily="18" charset="0"/>
                                        <a:ea typeface="Calibri" panose="020F0502020204030204" pitchFamily="34" charset="0"/>
                                        <a:cs typeface="Times New Roman" panose="02020603050405020304" pitchFamily="18" charset="0"/>
                                      </a:rPr>
                                    </m:ctrlPr>
                                  </m:dPr>
                                  <m:e>
                                    <m:r>
                                      <a:rPr lang="es-PE" sz="1000" i="1">
                                        <a:latin typeface="Cambria Math" panose="02040503050406030204" pitchFamily="18" charset="0"/>
                                        <a:ea typeface="Calibri" panose="020F0502020204030204" pitchFamily="34" charset="0"/>
                                        <a:cs typeface="Times New Roman" panose="02020603050405020304" pitchFamily="18" charset="0"/>
                                      </a:rPr>
                                      <m:t>𝛾</m:t>
                                    </m:r>
                                    <m:r>
                                      <a:rPr lang="es-PE" sz="1000" i="1">
                                        <a:latin typeface="Cambria Math" panose="02040503050406030204" pitchFamily="18" charset="0"/>
                                        <a:ea typeface="Calibri" panose="020F0502020204030204" pitchFamily="34" charset="0"/>
                                        <a:cs typeface="Times New Roman" panose="02020603050405020304" pitchFamily="18" charset="0"/>
                                      </a:rPr>
                                      <m:t>+</m:t>
                                    </m:r>
                                    <m:r>
                                      <a:rPr lang="es-PE" sz="1000" i="1">
                                        <a:latin typeface="Cambria Math" panose="02040503050406030204" pitchFamily="18" charset="0"/>
                                        <a:ea typeface="Calibri" panose="020F0502020204030204" pitchFamily="34" charset="0"/>
                                        <a:cs typeface="Times New Roman" panose="02020603050405020304" pitchFamily="18" charset="0"/>
                                      </a:rPr>
                                      <m:t>𝜇</m:t>
                                    </m:r>
                                  </m:e>
                                </m:d>
                              </m:e>
                            </m:mr>
                            <m:mr>
                              <m:e>
                                <m:f>
                                  <m:fPr>
                                    <m:ctrlPr>
                                      <a:rPr lang="es-EC" sz="1000" i="1">
                                        <a:latin typeface="Cambria Math" panose="02040503050406030204" pitchFamily="18" charset="0"/>
                                      </a:rPr>
                                    </m:ctrlPr>
                                  </m:fPr>
                                  <m:num>
                                    <m:r>
                                      <a:rPr lang="es-PE" sz="1000" i="1">
                                        <a:latin typeface="Cambria Math" panose="02040503050406030204" pitchFamily="18" charset="0"/>
                                        <a:ea typeface="Times New Roman" panose="02020603050405020304" pitchFamily="18" charset="0"/>
                                        <a:cs typeface="Times New Roman" panose="02020603050405020304" pitchFamily="18" charset="0"/>
                                      </a:rPr>
                                      <m:t>𝛽</m:t>
                                    </m:r>
                                    <m:r>
                                      <a:rPr lang="es-PE" sz="1000" i="1">
                                        <a:latin typeface="Cambria Math" panose="02040503050406030204" pitchFamily="18" charset="0"/>
                                        <a:ea typeface="Calibri" panose="020F0502020204030204" pitchFamily="34" charset="0"/>
                                        <a:cs typeface="Times New Roman" panose="02020603050405020304" pitchFamily="18" charset="0"/>
                                      </a:rPr>
                                      <m:t>𝜇</m:t>
                                    </m:r>
                                    <m:r>
                                      <a:rPr lang="es-PE" sz="1000" i="1">
                                        <a:latin typeface="Cambria Math" panose="02040503050406030204" pitchFamily="18" charset="0"/>
                                        <a:ea typeface="Times New Roman" panose="02020603050405020304" pitchFamily="18" charset="0"/>
                                        <a:cs typeface="Times New Roman" panose="02020603050405020304" pitchFamily="18" charset="0"/>
                                      </a:rPr>
                                      <m:t>𝑁</m:t>
                                    </m:r>
                                    <m:d>
                                      <m:dPr>
                                        <m:ctrlPr>
                                          <a:rPr lang="es-EC" sz="1000" i="1">
                                            <a:latin typeface="Cambria Math" panose="02040503050406030204" pitchFamily="18" charset="0"/>
                                            <a:ea typeface="Times New Roman" panose="02020603050405020304" pitchFamily="18" charset="0"/>
                                          </a:rPr>
                                        </m:ctrlPr>
                                      </m:dPr>
                                      <m:e>
                                        <m:r>
                                          <a:rPr lang="en-US" sz="1000"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s-EC" sz="1000" i="1">
                                                <a:latin typeface="Cambria Math" panose="02040503050406030204" pitchFamily="18" charset="0"/>
                                                <a:ea typeface="Calibri" panose="020F0502020204030204" pitchFamily="34" charset="0"/>
                                                <a:cs typeface="Times New Roman" panose="02020603050405020304" pitchFamily="18" charset="0"/>
                                              </a:rPr>
                                            </m:ctrlPr>
                                          </m:sSubPr>
                                          <m:e>
                                            <m:r>
                                              <a:rPr lang="es-PE" sz="1000" i="1">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000" i="1">
                                                <a:latin typeface="Cambria Math" panose="02040503050406030204" pitchFamily="18" charset="0"/>
                                                <a:ea typeface="Times New Roman" panose="02020603050405020304" pitchFamily="18" charset="0"/>
                                                <a:cs typeface="Times New Roman" panose="02020603050405020304" pitchFamily="18" charset="0"/>
                                              </a:rPr>
                                              <m:t>1</m:t>
                                            </m:r>
                                          </m:sub>
                                        </m:sSub>
                                      </m:e>
                                    </m:d>
                                  </m:num>
                                  <m:den>
                                    <m:r>
                                      <a:rPr lang="es-PE" sz="1000" i="1">
                                        <a:latin typeface="Cambria Math" panose="02040503050406030204" pitchFamily="18" charset="0"/>
                                        <a:ea typeface="Times New Roman" panose="02020603050405020304" pitchFamily="18" charset="0"/>
                                        <a:cs typeface="Times New Roman" panose="02020603050405020304" pitchFamily="18" charset="0"/>
                                      </a:rPr>
                                      <m:t>𝛾</m:t>
                                    </m:r>
                                    <m:r>
                                      <a:rPr lang="en-US" sz="1000" i="1">
                                        <a:latin typeface="Cambria Math" panose="02040503050406030204" pitchFamily="18" charset="0"/>
                                        <a:ea typeface="Times New Roman" panose="02020603050405020304" pitchFamily="18" charset="0"/>
                                        <a:cs typeface="Times New Roman" panose="02020603050405020304" pitchFamily="18" charset="0"/>
                                      </a:rPr>
                                      <m:t>+</m:t>
                                    </m:r>
                                    <m:r>
                                      <a:rPr lang="es-PE" sz="1000" i="1">
                                        <a:latin typeface="Cambria Math" panose="02040503050406030204" pitchFamily="18" charset="0"/>
                                        <a:ea typeface="Calibri" panose="020F0502020204030204" pitchFamily="34" charset="0"/>
                                        <a:cs typeface="Times New Roman" panose="02020603050405020304" pitchFamily="18" charset="0"/>
                                      </a:rPr>
                                      <m:t>𝜇</m:t>
                                    </m:r>
                                  </m:den>
                                </m:f>
                                <m:r>
                                  <a:rPr lang="es-PE" sz="1000" i="1">
                                    <a:latin typeface="Cambria Math" panose="02040503050406030204" pitchFamily="18" charset="0"/>
                                    <a:ea typeface="Calibri" panose="020F0502020204030204" pitchFamily="34" charset="0"/>
                                    <a:cs typeface="Times New Roman" panose="02020603050405020304" pitchFamily="18" charset="0"/>
                                  </a:rPr>
                                  <m:t>−(</m:t>
                                </m:r>
                                <m:r>
                                  <a:rPr lang="es-PE" sz="1000" i="1">
                                    <a:latin typeface="Cambria Math" panose="02040503050406030204" pitchFamily="18" charset="0"/>
                                    <a:ea typeface="Calibri" panose="020F0502020204030204" pitchFamily="34" charset="0"/>
                                    <a:cs typeface="Times New Roman" panose="02020603050405020304" pitchFamily="18" charset="0"/>
                                  </a:rPr>
                                  <m:t>𝜇</m:t>
                                </m:r>
                                <m:r>
                                  <a:rPr lang="es-PE" sz="10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000" i="1">
                                        <a:latin typeface="Cambria Math" panose="02040503050406030204" pitchFamily="18" charset="0"/>
                                        <a:ea typeface="Calibri" panose="020F0502020204030204" pitchFamily="34" charset="0"/>
                                        <a:cs typeface="Times New Roman" panose="02020603050405020304" pitchFamily="18" charset="0"/>
                                      </a:rPr>
                                    </m:ctrlPr>
                                  </m:sSubPr>
                                  <m:e>
                                    <m:r>
                                      <a:rPr lang="es-PE" sz="1000" i="1">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000" i="1">
                                        <a:latin typeface="Cambria Math" panose="02040503050406030204" pitchFamily="18" charset="0"/>
                                        <a:ea typeface="Times New Roman" panose="02020603050405020304" pitchFamily="18" charset="0"/>
                                        <a:cs typeface="Times New Roman" panose="02020603050405020304" pitchFamily="18" charset="0"/>
                                      </a:rPr>
                                      <m:t>2)</m:t>
                                    </m:r>
                                  </m:sub>
                                </m:sSub>
                              </m:e>
                              <m:e>
                                <m:r>
                                  <a:rPr lang="es-PE" sz="1000" i="1">
                                    <a:latin typeface="Cambria Math" panose="02040503050406030204" pitchFamily="18" charset="0"/>
                                    <a:ea typeface="Calibri" panose="020F0502020204030204" pitchFamily="34" charset="0"/>
                                    <a:cs typeface="Cambria Math" panose="02040503050406030204" pitchFamily="18" charset="0"/>
                                  </a:rPr>
                                  <m:t>−</m:t>
                                </m:r>
                                <m:r>
                                  <a:rPr lang="es-PE" sz="1000" i="1">
                                    <a:latin typeface="Cambria Math" panose="02040503050406030204" pitchFamily="18" charset="0"/>
                                    <a:ea typeface="Calibri" panose="020F0502020204030204" pitchFamily="34" charset="0"/>
                                    <a:cs typeface="Cambria Math" panose="02040503050406030204" pitchFamily="18" charset="0"/>
                                  </a:rPr>
                                  <m:t>𝜆</m:t>
                                </m:r>
                              </m:e>
                            </m:mr>
                          </m:m>
                        </m:e>
                      </m:d>
                      <m:r>
                        <a:rPr lang="es-ES" sz="10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s-EC" sz="1200" i="1">
                              <a:latin typeface="Cambria Math" panose="02040503050406030204" pitchFamily="18" charset="0"/>
                            </a:rPr>
                          </m:ctrlPr>
                        </m:dPr>
                        <m:e>
                          <m:m>
                            <m:mPr>
                              <m:mcs>
                                <m:mc>
                                  <m:mcPr>
                                    <m:count m:val="2"/>
                                    <m:mcJc m:val="center"/>
                                  </m:mcPr>
                                </m:mc>
                              </m:mcs>
                              <m:ctrlPr>
                                <a:rPr lang="es-EC" sz="1200" i="1">
                                  <a:latin typeface="Cambria Math" panose="02040503050406030204" pitchFamily="18" charset="0"/>
                                </a:rPr>
                              </m:ctrlPr>
                            </m:mPr>
                            <m:mr>
                              <m:e>
                                <m:sSub>
                                  <m:sSubPr>
                                    <m:ctrlPr>
                                      <a:rPr lang="es-EC" sz="1200" i="1">
                                        <a:latin typeface="Cambria Math" panose="02040503050406030204" pitchFamily="18" charset="0"/>
                                      </a:rPr>
                                    </m:ctrlPr>
                                  </m:sSubPr>
                                  <m:e>
                                    <m:r>
                                      <a:rPr lang="es-PE" sz="1200" i="1">
                                        <a:latin typeface="Cambria Math" panose="02040503050406030204" pitchFamily="18" charset="0"/>
                                      </a:rPr>
                                      <m:t>−</m:t>
                                    </m:r>
                                    <m:r>
                                      <a:rPr lang="es-PE" sz="1200" i="1">
                                        <a:latin typeface="Cambria Math" panose="02040503050406030204" pitchFamily="18" charset="0"/>
                                      </a:rPr>
                                      <m:t>𝑅</m:t>
                                    </m:r>
                                  </m:e>
                                  <m:sub>
                                    <m:r>
                                      <a:rPr lang="es-PE" sz="1200" i="1">
                                        <a:latin typeface="Cambria Math" panose="02040503050406030204" pitchFamily="18" charset="0"/>
                                      </a:rPr>
                                      <m:t>0</m:t>
                                    </m:r>
                                  </m:sub>
                                </m:sSub>
                                <m:r>
                                  <a:rPr lang="es-PE" sz="1200" i="1">
                                    <a:latin typeface="Cambria Math" panose="02040503050406030204" pitchFamily="18" charset="0"/>
                                  </a:rPr>
                                  <m:t>𝜇</m:t>
                                </m:r>
                                <m:d>
                                  <m:dPr>
                                    <m:ctrlPr>
                                      <a:rPr lang="es-EC" sz="1200" i="1">
                                        <a:latin typeface="Cambria Math" panose="02040503050406030204" pitchFamily="18" charset="0"/>
                                      </a:rPr>
                                    </m:ctrlPr>
                                  </m:dPr>
                                  <m:e>
                                    <m:r>
                                      <a:rPr lang="es-PE" sz="1200" i="1">
                                        <a:latin typeface="Cambria Math" panose="02040503050406030204" pitchFamily="18" charset="0"/>
                                      </a:rPr>
                                      <m:t>1−</m:t>
                                    </m:r>
                                    <m:sSub>
                                      <m:sSubPr>
                                        <m:ctrlPr>
                                          <a:rPr lang="es-EC" sz="1200" i="1">
                                            <a:latin typeface="Cambria Math" panose="02040503050406030204" pitchFamily="18" charset="0"/>
                                          </a:rPr>
                                        </m:ctrlPr>
                                      </m:sSubPr>
                                      <m:e>
                                        <m:r>
                                          <a:rPr lang="es-PE" sz="1200" i="1">
                                            <a:latin typeface="Cambria Math" panose="02040503050406030204" pitchFamily="18" charset="0"/>
                                          </a:rPr>
                                          <m:t>𝜑</m:t>
                                        </m:r>
                                      </m:e>
                                      <m:sub>
                                        <m:r>
                                          <a:rPr lang="en-US" sz="1200" i="1">
                                            <a:latin typeface="Cambria Math" panose="02040503050406030204" pitchFamily="18" charset="0"/>
                                          </a:rPr>
                                          <m:t>1</m:t>
                                        </m:r>
                                      </m:sub>
                                    </m:sSub>
                                  </m:e>
                                </m:d>
                                <m:r>
                                  <a:rPr lang="es-PE" sz="1200" i="1">
                                    <a:latin typeface="Cambria Math" panose="02040503050406030204" pitchFamily="18" charset="0"/>
                                  </a:rPr>
                                  <m:t>−</m:t>
                                </m:r>
                                <m:r>
                                  <a:rPr lang="es-PE" sz="1200" i="1">
                                    <a:latin typeface="Cambria Math" panose="02040503050406030204" pitchFamily="18" charset="0"/>
                                  </a:rPr>
                                  <m:t>𝜆</m:t>
                                </m:r>
                              </m:e>
                              <m:e>
                                <m:r>
                                  <a:rPr lang="es-PE" sz="1200" i="1">
                                    <a:latin typeface="Cambria Math" panose="02040503050406030204" pitchFamily="18" charset="0"/>
                                  </a:rPr>
                                  <m:t>−</m:t>
                                </m:r>
                                <m:d>
                                  <m:dPr>
                                    <m:ctrlPr>
                                      <a:rPr lang="es-PE" sz="1200" i="1">
                                        <a:latin typeface="Cambria Math" panose="02040503050406030204" pitchFamily="18" charset="0"/>
                                      </a:rPr>
                                    </m:ctrlPr>
                                  </m:dPr>
                                  <m:e>
                                    <m:r>
                                      <a:rPr lang="es-PE" sz="1200" i="1">
                                        <a:latin typeface="Cambria Math" panose="02040503050406030204" pitchFamily="18" charset="0"/>
                                      </a:rPr>
                                      <m:t>𝛾</m:t>
                                    </m:r>
                                    <m:r>
                                      <a:rPr lang="es-PE" sz="1200" i="1">
                                        <a:latin typeface="Cambria Math" panose="02040503050406030204" pitchFamily="18" charset="0"/>
                                      </a:rPr>
                                      <m:t>+</m:t>
                                    </m:r>
                                    <m:r>
                                      <a:rPr lang="es-PE" sz="1200" i="1">
                                        <a:latin typeface="Cambria Math" panose="02040503050406030204" pitchFamily="18" charset="0"/>
                                      </a:rPr>
                                      <m:t>𝜇</m:t>
                                    </m:r>
                                  </m:e>
                                </m:d>
                              </m:e>
                            </m:mr>
                            <m:mr>
                              <m:e>
                                <m:sSub>
                                  <m:sSubPr>
                                    <m:ctrlPr>
                                      <a:rPr lang="es-EC" sz="1200" i="1">
                                        <a:latin typeface="Cambria Math" panose="02040503050406030204" pitchFamily="18" charset="0"/>
                                      </a:rPr>
                                    </m:ctrlPr>
                                  </m:sSubPr>
                                  <m:e>
                                    <m:r>
                                      <a:rPr lang="es-PE" sz="1200" i="1">
                                        <a:latin typeface="Cambria Math" panose="02040503050406030204" pitchFamily="18" charset="0"/>
                                      </a:rPr>
                                      <m:t>𝑅</m:t>
                                    </m:r>
                                  </m:e>
                                  <m:sub>
                                    <m:r>
                                      <a:rPr lang="es-PE" sz="1200" i="1">
                                        <a:latin typeface="Cambria Math" panose="02040503050406030204" pitchFamily="18" charset="0"/>
                                      </a:rPr>
                                      <m:t>0</m:t>
                                    </m:r>
                                  </m:sub>
                                </m:sSub>
                                <m:r>
                                  <a:rPr lang="es-PE" sz="1200" i="1">
                                    <a:latin typeface="Cambria Math" panose="02040503050406030204" pitchFamily="18" charset="0"/>
                                  </a:rPr>
                                  <m:t>𝜇</m:t>
                                </m:r>
                                <m:d>
                                  <m:dPr>
                                    <m:ctrlPr>
                                      <a:rPr lang="es-EC" sz="1200" i="1">
                                        <a:latin typeface="Cambria Math" panose="02040503050406030204" pitchFamily="18" charset="0"/>
                                      </a:rPr>
                                    </m:ctrlPr>
                                  </m:dPr>
                                  <m:e>
                                    <m:r>
                                      <a:rPr lang="en-US" sz="1200" i="1">
                                        <a:latin typeface="Cambria Math" panose="02040503050406030204" pitchFamily="18" charset="0"/>
                                      </a:rPr>
                                      <m:t>1−</m:t>
                                    </m:r>
                                    <m:sSub>
                                      <m:sSubPr>
                                        <m:ctrlPr>
                                          <a:rPr lang="es-EC" sz="1200" i="1">
                                            <a:latin typeface="Cambria Math" panose="02040503050406030204" pitchFamily="18" charset="0"/>
                                          </a:rPr>
                                        </m:ctrlPr>
                                      </m:sSubPr>
                                      <m:e>
                                        <m:r>
                                          <a:rPr lang="es-PE" sz="1200" i="1">
                                            <a:latin typeface="Cambria Math" panose="02040503050406030204" pitchFamily="18" charset="0"/>
                                          </a:rPr>
                                          <m:t>𝜑</m:t>
                                        </m:r>
                                      </m:e>
                                      <m:sub>
                                        <m:r>
                                          <a:rPr lang="en-US" sz="1200" i="1">
                                            <a:latin typeface="Cambria Math" panose="02040503050406030204" pitchFamily="18" charset="0"/>
                                          </a:rPr>
                                          <m:t>1</m:t>
                                        </m:r>
                                      </m:sub>
                                    </m:sSub>
                                  </m:e>
                                </m:d>
                                <m:r>
                                  <a:rPr lang="es-PE" sz="1200" i="1">
                                    <a:latin typeface="Cambria Math" panose="02040503050406030204" pitchFamily="18" charset="0"/>
                                  </a:rPr>
                                  <m:t>−(</m:t>
                                </m:r>
                                <m:r>
                                  <a:rPr lang="es-PE" sz="1200" i="1">
                                    <a:latin typeface="Cambria Math" panose="02040503050406030204" pitchFamily="18" charset="0"/>
                                  </a:rPr>
                                  <m:t>𝜇</m:t>
                                </m:r>
                                <m:r>
                                  <a:rPr lang="es-PE" sz="1200" i="1">
                                    <a:latin typeface="Cambria Math" panose="02040503050406030204" pitchFamily="18" charset="0"/>
                                  </a:rPr>
                                  <m:t>+</m:t>
                                </m:r>
                                <m:sSub>
                                  <m:sSubPr>
                                    <m:ctrlPr>
                                      <a:rPr lang="es-EC" sz="1200" i="1">
                                        <a:latin typeface="Cambria Math" panose="02040503050406030204" pitchFamily="18" charset="0"/>
                                      </a:rPr>
                                    </m:ctrlPr>
                                  </m:sSubPr>
                                  <m:e>
                                    <m:r>
                                      <a:rPr lang="es-PE" sz="1200" i="1">
                                        <a:latin typeface="Cambria Math" panose="02040503050406030204" pitchFamily="18" charset="0"/>
                                      </a:rPr>
                                      <m:t>𝜑</m:t>
                                    </m:r>
                                  </m:e>
                                  <m:sub>
                                    <m:r>
                                      <a:rPr lang="en-US" sz="1200" i="1">
                                        <a:latin typeface="Cambria Math" panose="02040503050406030204" pitchFamily="18" charset="0"/>
                                      </a:rPr>
                                      <m:t>2)</m:t>
                                    </m:r>
                                  </m:sub>
                                </m:sSub>
                              </m:e>
                              <m:e>
                                <m:r>
                                  <a:rPr lang="es-PE" sz="1200" i="1">
                                    <a:latin typeface="Cambria Math" panose="02040503050406030204" pitchFamily="18" charset="0"/>
                                  </a:rPr>
                                  <m:t>−</m:t>
                                </m:r>
                                <m:r>
                                  <a:rPr lang="es-PE" sz="1200" i="1">
                                    <a:latin typeface="Cambria Math" panose="02040503050406030204" pitchFamily="18" charset="0"/>
                                  </a:rPr>
                                  <m:t>𝜆</m:t>
                                </m:r>
                              </m:e>
                            </m:mr>
                          </m:m>
                        </m:e>
                      </m:d>
                      <m:r>
                        <a:rPr lang="es-ES" sz="1200" i="1">
                          <a:latin typeface="Cambria Math" panose="02040503050406030204" pitchFamily="18" charset="0"/>
                        </a:rPr>
                        <m:t>=</m:t>
                      </m:r>
                      <m:sSup>
                        <m:sSupPr>
                          <m:ctrlPr>
                            <a:rPr lang="es-EC" sz="1200" i="1">
                              <a:latin typeface="Cambria Math" panose="02040503050406030204" pitchFamily="18" charset="0"/>
                            </a:rPr>
                          </m:ctrlPr>
                        </m:sSupPr>
                        <m:e>
                          <m:r>
                            <a:rPr lang="es-PE" sz="1200" i="1">
                              <a:latin typeface="Cambria Math" panose="02040503050406030204" pitchFamily="18" charset="0"/>
                            </a:rPr>
                            <m:t>𝜆</m:t>
                          </m:r>
                        </m:e>
                        <m:sup>
                          <m:r>
                            <a:rPr lang="es-PE" sz="1200" i="1">
                              <a:latin typeface="Cambria Math" panose="02040503050406030204" pitchFamily="18" charset="0"/>
                            </a:rPr>
                            <m:t>2</m:t>
                          </m:r>
                        </m:sup>
                      </m:sSup>
                      <m:r>
                        <a:rPr lang="es-PE" sz="1200" i="1">
                          <a:latin typeface="Cambria Math" panose="02040503050406030204" pitchFamily="18" charset="0"/>
                        </a:rPr>
                        <m:t>+</m:t>
                      </m:r>
                      <m:r>
                        <a:rPr lang="es-PE" sz="1200" i="1">
                          <a:latin typeface="Cambria Math" panose="02040503050406030204" pitchFamily="18" charset="0"/>
                        </a:rPr>
                        <m:t>𝜆</m:t>
                      </m:r>
                      <m:sSub>
                        <m:sSubPr>
                          <m:ctrlPr>
                            <a:rPr lang="es-EC" sz="1200" i="1">
                              <a:latin typeface="Cambria Math" panose="02040503050406030204" pitchFamily="18" charset="0"/>
                            </a:rPr>
                          </m:ctrlPr>
                        </m:sSubPr>
                        <m:e>
                          <m:r>
                            <a:rPr lang="es-PE" sz="1200" i="1">
                              <a:latin typeface="Cambria Math" panose="02040503050406030204" pitchFamily="18" charset="0"/>
                            </a:rPr>
                            <m:t>𝑅</m:t>
                          </m:r>
                        </m:e>
                        <m:sub>
                          <m:r>
                            <a:rPr lang="es-PE" sz="1200" i="1">
                              <a:latin typeface="Cambria Math" panose="02040503050406030204" pitchFamily="18" charset="0"/>
                            </a:rPr>
                            <m:t>0</m:t>
                          </m:r>
                        </m:sub>
                      </m:sSub>
                      <m:r>
                        <a:rPr lang="es-PE" sz="1200" i="1">
                          <a:latin typeface="Cambria Math" panose="02040503050406030204" pitchFamily="18" charset="0"/>
                        </a:rPr>
                        <m:t>𝜇</m:t>
                      </m:r>
                      <m:d>
                        <m:dPr>
                          <m:ctrlPr>
                            <a:rPr lang="es-EC" sz="1200" i="1">
                              <a:latin typeface="Cambria Math" panose="02040503050406030204" pitchFamily="18" charset="0"/>
                            </a:rPr>
                          </m:ctrlPr>
                        </m:dPr>
                        <m:e>
                          <m:r>
                            <a:rPr lang="es-PE" sz="1200" i="1">
                              <a:latin typeface="Cambria Math" panose="02040503050406030204" pitchFamily="18" charset="0"/>
                            </a:rPr>
                            <m:t>1−</m:t>
                          </m:r>
                          <m:sSub>
                            <m:sSubPr>
                              <m:ctrlPr>
                                <a:rPr lang="es-EC" sz="1200" i="1">
                                  <a:latin typeface="Cambria Math" panose="02040503050406030204" pitchFamily="18" charset="0"/>
                                </a:rPr>
                              </m:ctrlPr>
                            </m:sSubPr>
                            <m:e>
                              <m:r>
                                <a:rPr lang="es-PE" sz="1200" i="1">
                                  <a:latin typeface="Cambria Math" panose="02040503050406030204" pitchFamily="18" charset="0"/>
                                </a:rPr>
                                <m:t>𝜑</m:t>
                              </m:r>
                            </m:e>
                            <m:sub>
                              <m:r>
                                <a:rPr lang="en-US" sz="1200" i="1">
                                  <a:latin typeface="Cambria Math" panose="02040503050406030204" pitchFamily="18" charset="0"/>
                                </a:rPr>
                                <m:t>1</m:t>
                              </m:r>
                            </m:sub>
                          </m:sSub>
                        </m:e>
                      </m:d>
                      <m:r>
                        <a:rPr lang="es-PE" sz="1200" i="1">
                          <a:latin typeface="Cambria Math" panose="02040503050406030204" pitchFamily="18" charset="0"/>
                        </a:rPr>
                        <m:t>+</m:t>
                      </m:r>
                      <m:d>
                        <m:dPr>
                          <m:ctrlPr>
                            <a:rPr lang="es-EC" sz="1200" i="1">
                              <a:latin typeface="Cambria Math" panose="02040503050406030204" pitchFamily="18" charset="0"/>
                            </a:rPr>
                          </m:ctrlPr>
                        </m:dPr>
                        <m:e>
                          <m:r>
                            <a:rPr lang="es-PE" sz="1200" i="1">
                              <a:latin typeface="Cambria Math" panose="02040503050406030204" pitchFamily="18" charset="0"/>
                            </a:rPr>
                            <m:t>𝛾</m:t>
                          </m:r>
                          <m:r>
                            <a:rPr lang="es-PE" sz="1200" i="1">
                              <a:latin typeface="Cambria Math" panose="02040503050406030204" pitchFamily="18" charset="0"/>
                            </a:rPr>
                            <m:t>+</m:t>
                          </m:r>
                          <m:r>
                            <a:rPr lang="es-PE" sz="1200" i="1">
                              <a:latin typeface="Cambria Math" panose="02040503050406030204" pitchFamily="18" charset="0"/>
                            </a:rPr>
                            <m:t>𝜇</m:t>
                          </m:r>
                        </m:e>
                      </m:d>
                      <m:r>
                        <a:rPr lang="es-PE" sz="1200" i="1">
                          <a:latin typeface="Cambria Math" panose="02040503050406030204" pitchFamily="18" charset="0"/>
                        </a:rPr>
                        <m:t>(</m:t>
                      </m:r>
                      <m:sSub>
                        <m:sSubPr>
                          <m:ctrlPr>
                            <a:rPr lang="es-EC" sz="1200" i="1">
                              <a:latin typeface="Cambria Math" panose="02040503050406030204" pitchFamily="18" charset="0"/>
                            </a:rPr>
                          </m:ctrlPr>
                        </m:sSubPr>
                        <m:e>
                          <m:r>
                            <a:rPr lang="es-PE" sz="1200" i="1">
                              <a:latin typeface="Cambria Math" panose="02040503050406030204" pitchFamily="18" charset="0"/>
                            </a:rPr>
                            <m:t>𝑅</m:t>
                          </m:r>
                        </m:e>
                        <m:sub>
                          <m:r>
                            <a:rPr lang="es-PE" sz="1200" i="1">
                              <a:latin typeface="Cambria Math" panose="02040503050406030204" pitchFamily="18" charset="0"/>
                            </a:rPr>
                            <m:t>0</m:t>
                          </m:r>
                        </m:sub>
                      </m:sSub>
                      <m:r>
                        <a:rPr lang="es-PE" sz="1200" i="1">
                          <a:latin typeface="Cambria Math" panose="02040503050406030204" pitchFamily="18" charset="0"/>
                        </a:rPr>
                        <m:t>𝑢</m:t>
                      </m:r>
                      <m:d>
                        <m:dPr>
                          <m:ctrlPr>
                            <a:rPr lang="es-EC" sz="1200" i="1">
                              <a:latin typeface="Cambria Math" panose="02040503050406030204" pitchFamily="18" charset="0"/>
                            </a:rPr>
                          </m:ctrlPr>
                        </m:dPr>
                        <m:e>
                          <m:r>
                            <a:rPr lang="en-US" sz="1200" i="1">
                              <a:latin typeface="Cambria Math" panose="02040503050406030204" pitchFamily="18" charset="0"/>
                            </a:rPr>
                            <m:t>1−</m:t>
                          </m:r>
                          <m:sSub>
                            <m:sSubPr>
                              <m:ctrlPr>
                                <a:rPr lang="es-EC" sz="1200" i="1">
                                  <a:latin typeface="Cambria Math" panose="02040503050406030204" pitchFamily="18" charset="0"/>
                                </a:rPr>
                              </m:ctrlPr>
                            </m:sSubPr>
                            <m:e>
                              <m:r>
                                <a:rPr lang="es-PE" sz="1200" i="1">
                                  <a:latin typeface="Cambria Math" panose="02040503050406030204" pitchFamily="18" charset="0"/>
                                </a:rPr>
                                <m:t>𝜑</m:t>
                              </m:r>
                            </m:e>
                            <m:sub>
                              <m:r>
                                <a:rPr lang="en-US" sz="1200" i="1">
                                  <a:latin typeface="Cambria Math" panose="02040503050406030204" pitchFamily="18" charset="0"/>
                                </a:rPr>
                                <m:t>1</m:t>
                              </m:r>
                            </m:sub>
                          </m:sSub>
                        </m:e>
                      </m:d>
                      <m:r>
                        <a:rPr lang="es-PE" sz="1200" i="1">
                          <a:latin typeface="Cambria Math" panose="02040503050406030204" pitchFamily="18" charset="0"/>
                        </a:rPr>
                        <m:t>−</m:t>
                      </m:r>
                      <m:r>
                        <a:rPr lang="es-PE" sz="1200" i="1">
                          <a:latin typeface="Cambria Math" panose="02040503050406030204" pitchFamily="18" charset="0"/>
                        </a:rPr>
                        <m:t>𝜇</m:t>
                      </m:r>
                      <m:r>
                        <a:rPr lang="es-PE" sz="1200" i="1">
                          <a:latin typeface="Cambria Math" panose="02040503050406030204" pitchFamily="18" charset="0"/>
                        </a:rPr>
                        <m:t>−</m:t>
                      </m:r>
                      <m:sSub>
                        <m:sSubPr>
                          <m:ctrlPr>
                            <a:rPr lang="es-EC" sz="1200" i="1">
                              <a:latin typeface="Cambria Math" panose="02040503050406030204" pitchFamily="18" charset="0"/>
                            </a:rPr>
                          </m:ctrlPr>
                        </m:sSubPr>
                        <m:e>
                          <m:r>
                            <a:rPr lang="es-PE" sz="1200" i="1">
                              <a:latin typeface="Cambria Math" panose="02040503050406030204" pitchFamily="18" charset="0"/>
                            </a:rPr>
                            <m:t>𝜑</m:t>
                          </m:r>
                        </m:e>
                        <m:sub>
                          <m:r>
                            <a:rPr lang="es-PE" sz="1200" i="1">
                              <a:latin typeface="Cambria Math" panose="02040503050406030204" pitchFamily="18" charset="0"/>
                            </a:rPr>
                            <m:t>2</m:t>
                          </m:r>
                        </m:sub>
                      </m:sSub>
                      <m:r>
                        <a:rPr lang="es-PE" sz="1200" i="1">
                          <a:latin typeface="Cambria Math" panose="02040503050406030204" pitchFamily="18" charset="0"/>
                        </a:rPr>
                        <m:t>)</m:t>
                      </m:r>
                    </m:oMath>
                  </m:oMathPara>
                </a14:m>
                <a:endParaRPr lang="es-ES" sz="1200" dirty="0">
                  <a:latin typeface="Lucida Fax" panose="02060602050505020204" pitchFamily="18" charset="0"/>
                  <a:cs typeface="Arial" panose="020B0604020202020204" pitchFamily="34" charset="0"/>
                </a:endParaRPr>
              </a:p>
              <a:p>
                <a:endParaRPr lang="es-ES" sz="1200" dirty="0">
                  <a:latin typeface="Lucida Fax" panose="02060602050505020204" pitchFamily="18" charset="0"/>
                  <a:cs typeface="Arial" panose="020B0604020202020204" pitchFamily="34" charset="0"/>
                </a:endParaRPr>
              </a:p>
              <a:p>
                <a:r>
                  <a:rPr lang="es-PE" sz="1400" dirty="0">
                    <a:latin typeface="Lucida Fax" panose="02060602050505020204" pitchFamily="18" charset="0"/>
                    <a:ea typeface="Calibri" panose="020F0502020204030204" pitchFamily="34" charset="0"/>
                    <a:cs typeface="Times New Roman" panose="02020603050405020304" pitchFamily="18" charset="0"/>
                  </a:rPr>
                  <a:t>Finalmente </a:t>
                </a:r>
                <a14:m>
                  <m:oMath xmlns:m="http://schemas.openxmlformats.org/officeDocument/2006/math">
                    <m:r>
                      <a:rPr lang="es-PE" sz="1400" i="1">
                        <a:latin typeface="Cambria Math" panose="02040503050406030204" pitchFamily="18" charset="0"/>
                        <a:ea typeface="Calibri" panose="020F0502020204030204" pitchFamily="34" charset="0"/>
                        <a:cs typeface="Times New Roman" panose="02020603050405020304" pitchFamily="18" charset="0"/>
                      </a:rPr>
                      <m:t>𝑎</m:t>
                    </m:r>
                    <m:r>
                      <a:rPr lang="es-PE" sz="1400" i="1">
                        <a:latin typeface="Cambria Math" panose="02040503050406030204" pitchFamily="18" charset="0"/>
                        <a:ea typeface="Calibri" panose="020F0502020204030204" pitchFamily="34" charset="0"/>
                        <a:cs typeface="Times New Roman" panose="02020603050405020304" pitchFamily="18" charset="0"/>
                      </a:rPr>
                      <m:t>= 1</m:t>
                    </m:r>
                  </m:oMath>
                </a14:m>
                <a:r>
                  <a:rPr lang="es-PE" sz="1400" dirty="0">
                    <a:latin typeface="Lucida Fax" panose="02060602050505020204" pitchFamily="18" charset="0"/>
                    <a:ea typeface="Times New Roman" panose="02020603050405020304" pitchFamily="18" charset="0"/>
                    <a:cs typeface="Times New Roman" panose="02020603050405020304" pitchFamily="18" charset="0"/>
                  </a:rPr>
                  <a:t>,</a:t>
                </a:r>
                <a:r>
                  <a:rPr lang="es-PE" sz="1400"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PE" sz="1400" i="1">
                        <a:latin typeface="Cambria Math" panose="02040503050406030204" pitchFamily="18" charset="0"/>
                        <a:ea typeface="Calibri" panose="020F0502020204030204" pitchFamily="34" charset="0"/>
                        <a:cs typeface="Times New Roman" panose="02020603050405020304" pitchFamily="18" charset="0"/>
                      </a:rPr>
                      <m:t>𝑏</m:t>
                    </m:r>
                    <m:r>
                      <a:rPr lang="es-PE" sz="1400" i="1">
                        <a:latin typeface="Cambria Math" panose="02040503050406030204" pitchFamily="18" charset="0"/>
                        <a:ea typeface="Calibri" panose="020F0502020204030204" pitchFamily="34" charset="0"/>
                        <a:cs typeface="Times New Roman" panose="02020603050405020304" pitchFamily="18" charset="0"/>
                      </a:rPr>
                      <m:t> =</m:t>
                    </m:r>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0</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𝜇</m:t>
                    </m:r>
                    <m:d>
                      <m:d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𝜑</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1</m:t>
                            </m:r>
                          </m:sub>
                        </m:sSub>
                      </m:e>
                    </m:d>
                  </m:oMath>
                </a14:m>
                <a:r>
                  <a:rPr lang="es-PE" sz="1400" dirty="0">
                    <a:latin typeface="Lucida Fax" panose="02060602050505020204" pitchFamily="18" charset="0"/>
                    <a:ea typeface="Calibri" panose="020F0502020204030204" pitchFamily="34" charset="0"/>
                    <a:cs typeface="Times New Roman" panose="02020603050405020304" pitchFamily="18" charset="0"/>
                  </a:rPr>
                  <a:t> y </a:t>
                </a:r>
                <a14:m>
                  <m:oMath xmlns:m="http://schemas.openxmlformats.org/officeDocument/2006/math">
                    <m:r>
                      <a:rPr lang="es-PE" sz="1400" i="1">
                        <a:latin typeface="Cambria Math" panose="02040503050406030204" pitchFamily="18" charset="0"/>
                        <a:ea typeface="Calibri" panose="020F0502020204030204" pitchFamily="34" charset="0"/>
                        <a:cs typeface="Times New Roman" panose="02020603050405020304" pitchFamily="18" charset="0"/>
                      </a:rPr>
                      <m:t>𝑐</m:t>
                    </m:r>
                    <m:r>
                      <a:rPr lang="es-PE" sz="1400" i="1">
                        <a:latin typeface="Cambria Math" panose="02040503050406030204" pitchFamily="18" charset="0"/>
                        <a:ea typeface="Calibri" panose="020F0502020204030204" pitchFamily="34" charset="0"/>
                        <a:cs typeface="Times New Roman" panose="02020603050405020304" pitchFamily="18" charset="0"/>
                      </a:rPr>
                      <m:t>=−</m:t>
                    </m:r>
                    <m:d>
                      <m:d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𝛾</m:t>
                        </m:r>
                        <m:r>
                          <a:rPr lang="es-PE" sz="1400" i="1">
                            <a:latin typeface="Cambria Math" panose="02040503050406030204" pitchFamily="18" charset="0"/>
                            <a:ea typeface="Calibri" panose="020F0502020204030204" pitchFamily="34" charset="0"/>
                            <a:cs typeface="Times New Roman" panose="02020603050405020304" pitchFamily="18" charset="0"/>
                          </a:rPr>
                          <m:t>+</m:t>
                        </m:r>
                        <m:r>
                          <a:rPr lang="es-PE" sz="1400" i="1">
                            <a:latin typeface="Cambria Math" panose="02040503050406030204" pitchFamily="18" charset="0"/>
                            <a:ea typeface="Calibri" panose="020F0502020204030204" pitchFamily="34" charset="0"/>
                            <a:cs typeface="Times New Roman" panose="02020603050405020304" pitchFamily="18" charset="0"/>
                          </a:rPr>
                          <m:t>𝜇</m:t>
                        </m:r>
                      </m:e>
                    </m:d>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𝜇</m:t>
                        </m:r>
                        <m:r>
                          <a:rPr lang="es-PE"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𝜑</m:t>
                            </m:r>
                          </m:e>
                          <m:sub>
                            <m:r>
                              <a:rPr lang="es-PE" sz="1400" i="1">
                                <a:latin typeface="Cambria Math" panose="02040503050406030204" pitchFamily="18" charset="0"/>
                                <a:ea typeface="Calibri" panose="020F0502020204030204" pitchFamily="34" charset="0"/>
                                <a:cs typeface="Times New Roman" panose="02020603050405020304" pitchFamily="18" charset="0"/>
                              </a:rPr>
                              <m:t>2</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0</m:t>
                            </m:r>
                          </m:sub>
                        </m:sSub>
                        <m:r>
                          <a:rPr lang="es-PE" sz="1400" i="1">
                            <a:latin typeface="Cambria Math" panose="02040503050406030204" pitchFamily="18" charset="0"/>
                            <a:ea typeface="Calibri" panose="020F0502020204030204" pitchFamily="34" charset="0"/>
                            <a:cs typeface="Times New Roman" panose="02020603050405020304" pitchFamily="18" charset="0"/>
                          </a:rPr>
                          <m:t>𝜇</m:t>
                        </m:r>
                        <m:d>
                          <m:d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400"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𝜑</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1</m:t>
                                </m:r>
                              </m:sub>
                            </m:sSub>
                          </m:e>
                        </m:d>
                      </m:e>
                    </m:d>
                  </m:oMath>
                </a14:m>
                <a:r>
                  <a:rPr lang="es-PE" sz="1400" dirty="0">
                    <a:latin typeface="Lucida Fax" panose="02060602050505020204" pitchFamily="18" charset="0"/>
                    <a:ea typeface="Calibri" panose="020F0502020204030204" pitchFamily="34" charset="0"/>
                    <a:cs typeface="Times New Roman" panose="02020603050405020304" pitchFamily="18" charset="0"/>
                  </a:rPr>
                  <a:t>, </a:t>
                </a:r>
                <a:r>
                  <a:rPr lang="es-PE" sz="1400" dirty="0">
                    <a:latin typeface="Lucida Fax" panose="02060602050505020204" pitchFamily="18" charset="0"/>
                    <a:ea typeface="Times New Roman" panose="02020603050405020304" pitchFamily="18" charset="0"/>
                    <a:cs typeface="Times New Roman" panose="02020603050405020304" pitchFamily="18" charset="0"/>
                  </a:rPr>
                  <a:t>entonces </a:t>
                </a:r>
                <a14:m>
                  <m:oMath xmlns:m="http://schemas.openxmlformats.org/officeDocument/2006/math">
                    <m:r>
                      <a:rPr lang="es-PE" sz="1400" i="1">
                        <a:latin typeface="Cambria Math" panose="02040503050406030204" pitchFamily="18" charset="0"/>
                        <a:ea typeface="Times New Roman" panose="02020603050405020304" pitchFamily="18" charset="0"/>
                        <a:cs typeface="Times New Roman" panose="02020603050405020304" pitchFamily="18" charset="0"/>
                      </a:rPr>
                      <m:t>𝑎</m:t>
                    </m:r>
                    <m:r>
                      <a:rPr lang="es-PE" sz="1400" i="1">
                        <a:latin typeface="Cambria Math" panose="02040503050406030204" pitchFamily="18" charset="0"/>
                        <a:ea typeface="Times New Roman" panose="02020603050405020304" pitchFamily="18" charset="0"/>
                        <a:cs typeface="Times New Roman" panose="02020603050405020304" pitchFamily="18" charset="0"/>
                      </a:rPr>
                      <m:t>, </m:t>
                    </m:r>
                    <m:r>
                      <a:rPr lang="es-PE" sz="1400" i="1">
                        <a:latin typeface="Cambria Math" panose="02040503050406030204" pitchFamily="18" charset="0"/>
                        <a:ea typeface="Times New Roman" panose="02020603050405020304" pitchFamily="18" charset="0"/>
                        <a:cs typeface="Times New Roman" panose="02020603050405020304" pitchFamily="18" charset="0"/>
                      </a:rPr>
                      <m:t>𝑏</m:t>
                    </m:r>
                    <m:r>
                      <a:rPr lang="es-PE" sz="1400" i="1">
                        <a:latin typeface="Cambria Math" panose="02040503050406030204" pitchFamily="18" charset="0"/>
                        <a:ea typeface="Times New Roman" panose="02020603050405020304" pitchFamily="18" charset="0"/>
                        <a:cs typeface="Times New Roman" panose="02020603050405020304" pitchFamily="18" charset="0"/>
                      </a:rPr>
                      <m:t>, </m:t>
                    </m:r>
                    <m:r>
                      <a:rPr lang="es-PE" sz="1400" i="1">
                        <a:latin typeface="Cambria Math" panose="02040503050406030204" pitchFamily="18" charset="0"/>
                        <a:ea typeface="Times New Roman" panose="02020603050405020304" pitchFamily="18" charset="0"/>
                        <a:cs typeface="Times New Roman" panose="02020603050405020304" pitchFamily="18" charset="0"/>
                      </a:rPr>
                      <m:t>𝑐</m:t>
                    </m:r>
                    <m:r>
                      <a:rPr lang="es-PE" sz="1400" i="1">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pPr>
                      <m:e>
                        <m:r>
                          <a:rPr lang="es-PE" sz="1400" i="1">
                            <a:latin typeface="Cambria Math" panose="02040503050406030204" pitchFamily="18" charset="0"/>
                            <a:ea typeface="Times New Roman" panose="02020603050405020304" pitchFamily="18" charset="0"/>
                            <a:cs typeface="Times New Roman" panose="02020603050405020304" pitchFamily="18" charset="0"/>
                          </a:rPr>
                          <m:t>𝑅</m:t>
                        </m:r>
                      </m:e>
                      <m:sup>
                        <m:r>
                          <a:rPr lang="es-PE" sz="14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s-PE" sz="1400" dirty="0">
                    <a:latin typeface="Lucida Fax" panose="02060602050505020204" pitchFamily="18" charset="0"/>
                    <a:ea typeface="Times New Roman" panose="02020603050405020304" pitchFamily="18" charset="0"/>
                    <a:cs typeface="Times New Roman" panose="02020603050405020304" pitchFamily="18" charset="0"/>
                  </a:rPr>
                  <a:t> por lo tanto, los valores característicos de A tienen parte real negativa, y tendremos dos casos si </a:t>
                </a:r>
                <a14:m>
                  <m:oMath xmlns:m="http://schemas.openxmlformats.org/officeDocument/2006/math">
                    <m:sSub>
                      <m:sSubPr>
                        <m:ctrlPr>
                          <a:rPr lang="es-EC"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es-PE" sz="1400"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sz="1400" i="1">
                            <a:latin typeface="Cambria Math" panose="02040503050406030204" pitchFamily="18" charset="0"/>
                            <a:ea typeface="Times New Roman" panose="02020603050405020304" pitchFamily="18" charset="0"/>
                            <a:cs typeface="Times New Roman" panose="02020603050405020304" pitchFamily="18" charset="0"/>
                          </a:rPr>
                          <m:t>0</m:t>
                        </m:r>
                      </m:sub>
                    </m:sSub>
                    <m:r>
                      <a:rPr lang="es-PE"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400" i="1">
                            <a:latin typeface="Cambria Math" panose="02040503050406030204" pitchFamily="18" charset="0"/>
                            <a:ea typeface="Calibri" panose="020F0502020204030204" pitchFamily="34" charset="0"/>
                            <a:cs typeface="Times New Roman" panose="02020603050405020304" pitchFamily="18" charset="0"/>
                          </a:rPr>
                        </m:ctrlPr>
                      </m:fPr>
                      <m:num>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𝜇</m:t>
                            </m:r>
                            <m:r>
                              <a:rPr lang="es-PE"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𝜑</m:t>
                                </m:r>
                              </m:e>
                              <m:sub>
                                <m:r>
                                  <a:rPr lang="es-PE" sz="1400" i="1">
                                    <a:latin typeface="Cambria Math" panose="02040503050406030204" pitchFamily="18" charset="0"/>
                                    <a:ea typeface="Calibri" panose="020F0502020204030204" pitchFamily="34" charset="0"/>
                                    <a:cs typeface="Times New Roman" panose="02020603050405020304" pitchFamily="18" charset="0"/>
                                  </a:rPr>
                                  <m:t>2</m:t>
                                </m:r>
                              </m:sub>
                            </m:sSub>
                          </m:e>
                        </m:d>
                      </m:num>
                      <m:den>
                        <m:r>
                          <a:rPr lang="es-PE" sz="1400" i="1">
                            <a:latin typeface="Cambria Math" panose="02040503050406030204" pitchFamily="18" charset="0"/>
                            <a:ea typeface="Calibri" panose="020F0502020204030204" pitchFamily="34" charset="0"/>
                            <a:cs typeface="Times New Roman" panose="02020603050405020304" pitchFamily="18" charset="0"/>
                          </a:rPr>
                          <m:t>𝜇</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1−</m:t>
                            </m:r>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𝜑</m:t>
                                </m:r>
                              </m:e>
                              <m:sub>
                                <m:r>
                                  <a:rPr lang="es-PE" sz="1400" i="1">
                                    <a:latin typeface="Cambria Math" panose="02040503050406030204" pitchFamily="18" charset="0"/>
                                    <a:ea typeface="Calibri" panose="020F0502020204030204" pitchFamily="34" charset="0"/>
                                    <a:cs typeface="Times New Roman" panose="02020603050405020304" pitchFamily="18" charset="0"/>
                                  </a:rPr>
                                  <m:t>1</m:t>
                                </m:r>
                              </m:sub>
                            </m:sSub>
                          </m:e>
                        </m:d>
                      </m:den>
                    </m:f>
                  </m:oMath>
                </a14:m>
                <a:r>
                  <a:rPr lang="es-PE" sz="1400" dirty="0">
                    <a:latin typeface="Lucida Fax" panose="02060602050505020204" pitchFamily="18" charset="0"/>
                    <a:ea typeface="Times New Roman" panose="02020603050405020304" pitchFamily="18" charset="0"/>
                    <a:cs typeface="Times New Roman" panose="02020603050405020304" pitchFamily="18" charset="0"/>
                  </a:rPr>
                  <a:t>.</a:t>
                </a:r>
              </a:p>
              <a:p>
                <a:endParaRPr lang="es-PE" sz="1400" dirty="0">
                  <a:latin typeface="Lucida Fax" panose="02060602050505020204" pitchFamily="18" charset="0"/>
                  <a:ea typeface="Times New Roman" panose="02020603050405020304" pitchFamily="18" charset="0"/>
                  <a:cs typeface="Times New Roman" panose="02020603050405020304" pitchFamily="18" charset="0"/>
                </a:endParaRPr>
              </a:p>
              <a:p>
                <a:pPr marL="285744" indent="-285744">
                  <a:buFont typeface="Wingdings" panose="05000000000000000000" pitchFamily="2" charset="2"/>
                  <a:buChar char="§"/>
                </a:pPr>
                <a:r>
                  <a:rPr lang="es-ES" sz="1400" dirty="0">
                    <a:latin typeface="Lucida Fax" panose="02060602050505020204" pitchFamily="18" charset="0"/>
                    <a:ea typeface="Calibri" panose="020F0502020204030204" pitchFamily="34" charset="0"/>
                    <a:cs typeface="Times New Roman" panose="02020603050405020304" pitchFamily="18" charset="0"/>
                  </a:rPr>
                  <a:t>Para </a:t>
                </a:r>
                <a14:m>
                  <m:oMath xmlns:m="http://schemas.openxmlformats.org/officeDocument/2006/math">
                    <m:sSub>
                      <m:sSubPr>
                        <m:ctrlPr>
                          <a:rPr lang="es-EC" i="1">
                            <a:latin typeface="Cambria Math" panose="02040503050406030204" pitchFamily="18" charset="0"/>
                          </a:rPr>
                        </m:ctrlPr>
                      </m:sSubPr>
                      <m:e>
                        <m:r>
                          <a:rPr lang="es-PE" i="1">
                            <a:latin typeface="Cambria Math" panose="02040503050406030204" pitchFamily="18" charset="0"/>
                            <a:ea typeface="Calibri" panose="020F0502020204030204" pitchFamily="34" charset="0"/>
                            <a:cs typeface="Times New Roman" panose="02020603050405020304" pitchFamily="18" charset="0"/>
                          </a:rPr>
                          <m:t>𝑅</m:t>
                        </m:r>
                      </m:e>
                      <m:sub>
                        <m:r>
                          <a:rPr lang="es-PE" i="1">
                            <a:latin typeface="Cambria Math" panose="02040503050406030204" pitchFamily="18" charset="0"/>
                            <a:ea typeface="Calibri" panose="020F0502020204030204" pitchFamily="34" charset="0"/>
                            <a:cs typeface="Times New Roman" panose="02020603050405020304" pitchFamily="18" charset="0"/>
                          </a:rPr>
                          <m:t>0</m:t>
                        </m:r>
                      </m:sub>
                    </m:sSub>
                    <m:r>
                      <a:rPr lang="es-PE" i="1">
                        <a:latin typeface="Cambria Math" panose="02040503050406030204" pitchFamily="18" charset="0"/>
                        <a:ea typeface="Calibri" panose="020F0502020204030204" pitchFamily="34" charset="0"/>
                        <a:cs typeface="Times New Roman" panose="02020603050405020304" pitchFamily="18" charset="0"/>
                      </a:rPr>
                      <m:t>&gt;</m:t>
                    </m:r>
                    <m:f>
                      <m:fPr>
                        <m:ctrlPr>
                          <a:rPr lang="es-EC" sz="1400" i="1">
                            <a:latin typeface="Cambria Math" panose="02040503050406030204" pitchFamily="18" charset="0"/>
                            <a:cs typeface="Times New Roman" panose="02020603050405020304" pitchFamily="18" charset="0"/>
                          </a:rPr>
                        </m:ctrlPr>
                      </m:fPr>
                      <m:num>
                        <m:d>
                          <m:dPr>
                            <m:ctrlPr>
                              <a:rPr lang="es-EC" sz="1400" i="1">
                                <a:latin typeface="Cambria Math" panose="02040503050406030204" pitchFamily="18" charset="0"/>
                                <a:cs typeface="Times New Roman" panose="02020603050405020304" pitchFamily="18" charset="0"/>
                              </a:rPr>
                            </m:ctrlPr>
                          </m:dPr>
                          <m:e>
                            <m:r>
                              <a:rPr lang="es-PE" i="1">
                                <a:latin typeface="Cambria Math" panose="02040503050406030204" pitchFamily="18" charset="0"/>
                                <a:ea typeface="Calibri" panose="020F0502020204030204" pitchFamily="34" charset="0"/>
                                <a:cs typeface="Times New Roman" panose="02020603050405020304" pitchFamily="18" charset="0"/>
                              </a:rPr>
                              <m:t>𝜇</m:t>
                            </m:r>
                            <m:r>
                              <a:rPr lang="es-PE"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400" i="1">
                                    <a:latin typeface="Cambria Math" panose="02040503050406030204" pitchFamily="18" charset="0"/>
                                    <a:cs typeface="Times New Roman" panose="02020603050405020304" pitchFamily="18" charset="0"/>
                                  </a:rPr>
                                </m:ctrlPr>
                              </m:sSubPr>
                              <m:e>
                                <m:r>
                                  <a:rPr lang="es-PE" i="1">
                                    <a:latin typeface="Cambria Math" panose="02040503050406030204" pitchFamily="18" charset="0"/>
                                    <a:ea typeface="Calibri" panose="020F0502020204030204" pitchFamily="34" charset="0"/>
                                    <a:cs typeface="Times New Roman" panose="02020603050405020304" pitchFamily="18" charset="0"/>
                                  </a:rPr>
                                  <m:t>𝜑</m:t>
                                </m:r>
                              </m:e>
                              <m:sub>
                                <m:r>
                                  <a:rPr lang="es-PE" i="1">
                                    <a:latin typeface="Cambria Math" panose="02040503050406030204" pitchFamily="18" charset="0"/>
                                    <a:ea typeface="Calibri" panose="020F0502020204030204" pitchFamily="34" charset="0"/>
                                    <a:cs typeface="Times New Roman" panose="02020603050405020304" pitchFamily="18" charset="0"/>
                                  </a:rPr>
                                  <m:t>2</m:t>
                                </m:r>
                              </m:sub>
                            </m:sSub>
                          </m:e>
                        </m:d>
                      </m:num>
                      <m:den>
                        <m:r>
                          <a:rPr lang="es-PE" i="1">
                            <a:latin typeface="Cambria Math" panose="02040503050406030204" pitchFamily="18" charset="0"/>
                            <a:ea typeface="Calibri" panose="020F0502020204030204" pitchFamily="34" charset="0"/>
                            <a:cs typeface="Times New Roman" panose="02020603050405020304" pitchFamily="18" charset="0"/>
                          </a:rPr>
                          <m:t>𝜇</m:t>
                        </m:r>
                        <m:d>
                          <m:dPr>
                            <m:ctrlPr>
                              <a:rPr lang="es-EC" sz="1400" i="1">
                                <a:latin typeface="Cambria Math" panose="02040503050406030204" pitchFamily="18" charset="0"/>
                                <a:cs typeface="Times New Roman" panose="02020603050405020304" pitchFamily="18" charset="0"/>
                              </a:rPr>
                            </m:ctrlPr>
                          </m:dPr>
                          <m:e>
                            <m:r>
                              <a:rPr lang="es-PE" i="1">
                                <a:latin typeface="Cambria Math" panose="02040503050406030204" pitchFamily="18" charset="0"/>
                                <a:ea typeface="Calibri" panose="020F0502020204030204" pitchFamily="34" charset="0"/>
                                <a:cs typeface="Times New Roman" panose="02020603050405020304" pitchFamily="18" charset="0"/>
                              </a:rPr>
                              <m:t>1−</m:t>
                            </m:r>
                            <m:sSub>
                              <m:sSubPr>
                                <m:ctrlPr>
                                  <a:rPr lang="es-EC" sz="1400" i="1">
                                    <a:latin typeface="Cambria Math" panose="02040503050406030204" pitchFamily="18" charset="0"/>
                                    <a:cs typeface="Times New Roman" panose="02020603050405020304" pitchFamily="18" charset="0"/>
                                  </a:rPr>
                                </m:ctrlPr>
                              </m:sSubPr>
                              <m:e>
                                <m:r>
                                  <a:rPr lang="es-PE" i="1">
                                    <a:latin typeface="Cambria Math" panose="02040503050406030204" pitchFamily="18" charset="0"/>
                                    <a:ea typeface="Calibri" panose="020F0502020204030204" pitchFamily="34" charset="0"/>
                                    <a:cs typeface="Times New Roman" panose="02020603050405020304" pitchFamily="18" charset="0"/>
                                  </a:rPr>
                                  <m:t>𝜑</m:t>
                                </m:r>
                              </m:e>
                              <m:sub>
                                <m:r>
                                  <a:rPr lang="es-PE" i="1">
                                    <a:latin typeface="Cambria Math" panose="02040503050406030204" pitchFamily="18" charset="0"/>
                                    <a:ea typeface="Calibri" panose="020F0502020204030204" pitchFamily="34" charset="0"/>
                                    <a:cs typeface="Times New Roman" panose="02020603050405020304" pitchFamily="18" charset="0"/>
                                  </a:rPr>
                                  <m:t>1</m:t>
                                </m:r>
                              </m:sub>
                            </m:sSub>
                          </m:e>
                        </m:d>
                      </m:den>
                    </m:f>
                    <m:r>
                      <a:rPr lang="es-PE" i="1">
                        <a:latin typeface="Cambria Math" panose="02040503050406030204" pitchFamily="18" charset="0"/>
                        <a:ea typeface="Calibri" panose="020F0502020204030204" pitchFamily="34" charset="0"/>
                        <a:cs typeface="Times New Roman" panose="02020603050405020304" pitchFamily="18" charset="0"/>
                      </a:rPr>
                      <m:t> </m:t>
                    </m:r>
                  </m:oMath>
                </a14:m>
                <a:r>
                  <a:rPr lang="es-ES" sz="1400" dirty="0">
                    <a:latin typeface="Lucida Fax" panose="02060602050505020204" pitchFamily="18" charset="0"/>
                    <a:ea typeface="Calibri" panose="020F0502020204030204" pitchFamily="34" charset="0"/>
                    <a:cs typeface="Times New Roman" panose="02020603050405020304" pitchFamily="18" charset="0"/>
                  </a:rPr>
                  <a:t>los valores característicos de A tienen parte real negativa, al aplicar </a:t>
                </a:r>
                <a:r>
                  <a:rPr lang="es-ES" sz="1400" b="1" u="sng" dirty="0">
                    <a:latin typeface="Lucida Fax" panose="02060602050505020204" pitchFamily="18" charset="0"/>
                    <a:ea typeface="Calibri" panose="020F0502020204030204" pitchFamily="34" charset="0"/>
                    <a:cs typeface="Times New Roman" panose="02020603050405020304" pitchFamily="18" charset="0"/>
                  </a:rPr>
                  <a:t>Teorema </a:t>
                </a:r>
                <a:r>
                  <a:rPr lang="es-ES" sz="1400" b="1" i="1" u="sng" dirty="0">
                    <a:latin typeface="Lucida Fax" panose="02060602050505020204" pitchFamily="18" charset="0"/>
                    <a:ea typeface="Calibri" panose="020F0502020204030204" pitchFamily="34" charset="0"/>
                    <a:cs typeface="Times New Roman" panose="02020603050405020304" pitchFamily="18" charset="0"/>
                  </a:rPr>
                  <a:t>3.3.11</a:t>
                </a:r>
                <a:r>
                  <a:rPr lang="es-ES" sz="1400" dirty="0">
                    <a:latin typeface="Lucida Fax" panose="02060602050505020204" pitchFamily="18" charset="0"/>
                    <a:ea typeface="Calibri" panose="020F0502020204030204" pitchFamily="34" charset="0"/>
                    <a:cs typeface="Times New Roman" panose="02020603050405020304" pitchFamily="18" charset="0"/>
                  </a:rPr>
                  <a:t> el punto crìtico</a:t>
                </a:r>
                <a:r>
                  <a:rPr lang="es-ES" sz="1400" b="1" u="sng" dirty="0">
                    <a:latin typeface="Lucida Fax" panose="02060602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s-ES" sz="1400" b="1" i="0" smtClean="0">
                        <a:latin typeface="Cambria Math" panose="02040503050406030204" pitchFamily="18" charset="0"/>
                        <a:cs typeface="Arial" panose="020B0604020202020204" pitchFamily="34" charset="0"/>
                      </a:rPr>
                      <m:t> </m:t>
                    </m:r>
                    <m:sSub>
                      <m:sSubPr>
                        <m:ctrlPr>
                          <a:rPr lang="es-EC" sz="1400" b="1" i="1">
                            <a:latin typeface="Cambria Math" panose="02040503050406030204" pitchFamily="18" charset="0"/>
                            <a:cs typeface="Arial" panose="020B0604020202020204" pitchFamily="34" charset="0"/>
                          </a:rPr>
                        </m:ctrlPr>
                      </m:sSubPr>
                      <m:e>
                        <m:r>
                          <a:rPr lang="es-PE" sz="1400" b="1" i="1">
                            <a:latin typeface="Cambria Math" panose="02040503050406030204" pitchFamily="18" charset="0"/>
                            <a:cs typeface="Arial" panose="020B0604020202020204" pitchFamily="34" charset="0"/>
                          </a:rPr>
                          <m:t>𝑷</m:t>
                        </m:r>
                      </m:e>
                      <m:sub>
                        <m:r>
                          <a:rPr lang="es-PE" sz="1400" b="1" i="1">
                            <a:latin typeface="Cambria Math" panose="02040503050406030204" pitchFamily="18" charset="0"/>
                            <a:cs typeface="Arial" panose="020B0604020202020204" pitchFamily="34" charset="0"/>
                          </a:rPr>
                          <m:t>𝒄</m:t>
                        </m:r>
                      </m:sub>
                    </m:sSub>
                    <m:r>
                      <a:rPr lang="es-ES" sz="1400" b="1" i="1">
                        <a:latin typeface="Cambria Math" panose="02040503050406030204" pitchFamily="18" charset="0"/>
                        <a:cs typeface="Arial" panose="020B0604020202020204" pitchFamily="34" charset="0"/>
                      </a:rPr>
                      <m:t>=</m:t>
                    </m:r>
                    <m:d>
                      <m:dPr>
                        <m:ctrlPr>
                          <a:rPr lang="es-EC" sz="1400" b="1" i="1">
                            <a:latin typeface="Cambria Math" panose="02040503050406030204" pitchFamily="18" charset="0"/>
                          </a:rPr>
                        </m:ctrlPr>
                      </m:dPr>
                      <m:e>
                        <m:f>
                          <m:fPr>
                            <m:ctrlPr>
                              <a:rPr lang="es-EC" sz="1400" b="1" i="1">
                                <a:latin typeface="Cambria Math" panose="02040503050406030204" pitchFamily="18" charset="0"/>
                              </a:rPr>
                            </m:ctrlPr>
                          </m:fPr>
                          <m:num>
                            <m:r>
                              <a:rPr lang="es-PE" sz="1400" b="1" i="1">
                                <a:latin typeface="Cambria Math" panose="02040503050406030204" pitchFamily="18" charset="0"/>
                              </a:rPr>
                              <m:t>𝜸</m:t>
                            </m:r>
                            <m:r>
                              <a:rPr lang="es-PE" sz="1400" b="1">
                                <a:latin typeface="Cambria Math" panose="02040503050406030204" pitchFamily="18" charset="0"/>
                              </a:rPr>
                              <m:t>+</m:t>
                            </m:r>
                            <m:r>
                              <a:rPr lang="es-PE" sz="1400" b="1" i="1">
                                <a:latin typeface="Cambria Math" panose="02040503050406030204" pitchFamily="18" charset="0"/>
                              </a:rPr>
                              <m:t>𝝁</m:t>
                            </m:r>
                          </m:num>
                          <m:den>
                            <m:r>
                              <a:rPr lang="es-PE" sz="1400" b="1" i="1">
                                <a:latin typeface="Cambria Math" panose="02040503050406030204" pitchFamily="18" charset="0"/>
                              </a:rPr>
                              <m:t>𝜷</m:t>
                            </m:r>
                          </m:den>
                        </m:f>
                        <m:r>
                          <a:rPr lang="es-PE" sz="1400" b="1">
                            <a:latin typeface="Cambria Math" panose="02040503050406030204" pitchFamily="18" charset="0"/>
                          </a:rPr>
                          <m:t>,</m:t>
                        </m:r>
                        <m:f>
                          <m:fPr>
                            <m:ctrlPr>
                              <a:rPr lang="es-EC" sz="1400" b="1" i="1">
                                <a:latin typeface="Cambria Math" panose="02040503050406030204" pitchFamily="18" charset="0"/>
                              </a:rPr>
                            </m:ctrlPr>
                          </m:fPr>
                          <m:num>
                            <m:r>
                              <a:rPr lang="es-PE" sz="1400" b="1" i="1">
                                <a:latin typeface="Cambria Math" panose="02040503050406030204" pitchFamily="18" charset="0"/>
                              </a:rPr>
                              <m:t>𝝁</m:t>
                            </m:r>
                            <m:r>
                              <a:rPr lang="es-PE" sz="1400" b="1" i="1">
                                <a:latin typeface="Cambria Math" panose="02040503050406030204" pitchFamily="18" charset="0"/>
                              </a:rPr>
                              <m:t>𝑵</m:t>
                            </m:r>
                            <m:d>
                              <m:dPr>
                                <m:ctrlPr>
                                  <a:rPr lang="es-EC" sz="1400" b="1" i="1">
                                    <a:latin typeface="Cambria Math" panose="02040503050406030204" pitchFamily="18" charset="0"/>
                                  </a:rPr>
                                </m:ctrlPr>
                              </m:dPr>
                              <m:e>
                                <m:r>
                                  <a:rPr lang="es-PE" sz="1400" b="1" i="1">
                                    <a:latin typeface="Cambria Math" panose="02040503050406030204" pitchFamily="18" charset="0"/>
                                  </a:rPr>
                                  <m:t>𝟏</m:t>
                                </m:r>
                                <m:r>
                                  <a:rPr lang="es-PE" sz="1400" b="1" i="1">
                                    <a:latin typeface="Cambria Math" panose="02040503050406030204" pitchFamily="18" charset="0"/>
                                  </a:rPr>
                                  <m:t>−</m:t>
                                </m:r>
                                <m:sSub>
                                  <m:sSubPr>
                                    <m:ctrlPr>
                                      <a:rPr lang="es-EC" sz="1400" b="1" i="1">
                                        <a:latin typeface="Cambria Math" panose="02040503050406030204" pitchFamily="18" charset="0"/>
                                      </a:rPr>
                                    </m:ctrlPr>
                                  </m:sSubPr>
                                  <m:e>
                                    <m:r>
                                      <a:rPr lang="es-PE" sz="1400" b="1" i="1">
                                        <a:latin typeface="Cambria Math" panose="02040503050406030204" pitchFamily="18" charset="0"/>
                                      </a:rPr>
                                      <m:t>𝝋</m:t>
                                    </m:r>
                                  </m:e>
                                  <m:sub>
                                    <m:r>
                                      <a:rPr lang="es-PE" sz="1400" b="1" i="1">
                                        <a:latin typeface="Cambria Math" panose="02040503050406030204" pitchFamily="18" charset="0"/>
                                      </a:rPr>
                                      <m:t>𝟏</m:t>
                                    </m:r>
                                  </m:sub>
                                </m:sSub>
                              </m:e>
                            </m:d>
                          </m:num>
                          <m:den>
                            <m:r>
                              <a:rPr lang="es-ES" sz="1400" b="1" i="1">
                                <a:latin typeface="Cambria Math" panose="02040503050406030204" pitchFamily="18" charset="0"/>
                              </a:rPr>
                              <m:t>𝜸</m:t>
                            </m:r>
                            <m:r>
                              <a:rPr lang="es-ES" sz="1400" b="1">
                                <a:latin typeface="Cambria Math" panose="02040503050406030204" pitchFamily="18" charset="0"/>
                              </a:rPr>
                              <m:t>+</m:t>
                            </m:r>
                            <m:r>
                              <a:rPr lang="es-PE" sz="1400" b="1" i="1">
                                <a:latin typeface="Cambria Math" panose="02040503050406030204" pitchFamily="18" charset="0"/>
                              </a:rPr>
                              <m:t>𝝁</m:t>
                            </m:r>
                          </m:den>
                        </m:f>
                        <m:r>
                          <a:rPr lang="es-PE" sz="1400" b="1" i="1">
                            <a:latin typeface="Cambria Math" panose="02040503050406030204" pitchFamily="18" charset="0"/>
                          </a:rPr>
                          <m:t>−</m:t>
                        </m:r>
                        <m:f>
                          <m:fPr>
                            <m:ctrlPr>
                              <a:rPr lang="es-EC" sz="1400" b="1" i="1">
                                <a:latin typeface="Cambria Math" panose="02040503050406030204" pitchFamily="18" charset="0"/>
                              </a:rPr>
                            </m:ctrlPr>
                          </m:fPr>
                          <m:num>
                            <m:r>
                              <a:rPr lang="es-PE" sz="1400" b="1" i="1">
                                <a:latin typeface="Cambria Math" panose="02040503050406030204" pitchFamily="18" charset="0"/>
                              </a:rPr>
                              <m:t>𝝁</m:t>
                            </m:r>
                            <m:r>
                              <a:rPr lang="es-PE" sz="1400" b="1" i="1">
                                <a:latin typeface="Cambria Math" panose="02040503050406030204" pitchFamily="18" charset="0"/>
                              </a:rPr>
                              <m:t>+</m:t>
                            </m:r>
                            <m:sSub>
                              <m:sSubPr>
                                <m:ctrlPr>
                                  <a:rPr lang="es-EC" sz="1400" b="1" i="1">
                                    <a:latin typeface="Cambria Math" panose="02040503050406030204" pitchFamily="18" charset="0"/>
                                  </a:rPr>
                                </m:ctrlPr>
                              </m:sSubPr>
                              <m:e>
                                <m:r>
                                  <a:rPr lang="es-PE" sz="1400" b="1" i="1">
                                    <a:latin typeface="Cambria Math" panose="02040503050406030204" pitchFamily="18" charset="0"/>
                                  </a:rPr>
                                  <m:t>𝝋</m:t>
                                </m:r>
                              </m:e>
                              <m:sub>
                                <m:r>
                                  <a:rPr lang="es-PE" sz="1400" b="1" i="1">
                                    <a:latin typeface="Cambria Math" panose="02040503050406030204" pitchFamily="18" charset="0"/>
                                  </a:rPr>
                                  <m:t>𝟐</m:t>
                                </m:r>
                              </m:sub>
                            </m:sSub>
                          </m:num>
                          <m:den>
                            <m:r>
                              <a:rPr lang="es-ES" sz="1400" b="1" i="1">
                                <a:latin typeface="Cambria Math" panose="02040503050406030204" pitchFamily="18" charset="0"/>
                              </a:rPr>
                              <m:t>𝜷</m:t>
                            </m:r>
                          </m:den>
                        </m:f>
                      </m:e>
                    </m:d>
                  </m:oMath>
                </a14:m>
                <a:r>
                  <a:rPr lang="es-ES" sz="1400" b="1" dirty="0">
                    <a:latin typeface="Lucida Fax" panose="02060602050505020204" pitchFamily="18" charset="0"/>
                    <a:ea typeface="Calibri" panose="020F0502020204030204" pitchFamily="34" charset="0"/>
                    <a:cs typeface="Times New Roman" panose="02020603050405020304" pitchFamily="18" charset="0"/>
                  </a:rPr>
                  <a:t> es asintóticamente estable </a:t>
                </a:r>
                <a:r>
                  <a:rPr lang="es-ES" sz="1400" dirty="0">
                    <a:latin typeface="Lucida Fax" panose="02060602050505020204" pitchFamily="18" charset="0"/>
                    <a:ea typeface="Calibri" panose="020F0502020204030204" pitchFamily="34" charset="0"/>
                    <a:cs typeface="Times New Roman" panose="02020603050405020304" pitchFamily="18" charset="0"/>
                  </a:rPr>
                  <a:t>para el sistema (72).</a:t>
                </a:r>
              </a:p>
              <a:p>
                <a:endParaRPr lang="es-ES" sz="1400" dirty="0">
                  <a:latin typeface="Lucida Fax" panose="02060602050505020204" pitchFamily="18" charset="0"/>
                  <a:ea typeface="Calibri" panose="020F0502020204030204" pitchFamily="34" charset="0"/>
                  <a:cs typeface="Times New Roman" panose="02020603050405020304" pitchFamily="18" charset="0"/>
                </a:endParaRPr>
              </a:p>
              <a:p>
                <a:pPr marL="285744" indent="-285744">
                  <a:buFont typeface="Wingdings" panose="05000000000000000000" pitchFamily="2" charset="2"/>
                  <a:buChar char="§"/>
                </a:pPr>
                <a:r>
                  <a:rPr lang="es-PE" sz="1400" dirty="0">
                    <a:latin typeface="Lucida Fax" panose="02060602050505020204" pitchFamily="18" charset="0"/>
                    <a:ea typeface="Calibri" panose="020F0502020204030204" pitchFamily="34" charset="0"/>
                    <a:cs typeface="Times New Roman" panose="02020603050405020304" pitchFamily="18" charset="0"/>
                  </a:rPr>
                  <a:t>Para </a:t>
                </a:r>
                <a14:m>
                  <m:oMath xmlns:m="http://schemas.openxmlformats.org/officeDocument/2006/math">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𝑅</m:t>
                        </m:r>
                      </m:e>
                      <m:sub>
                        <m:r>
                          <a:rPr lang="es-PE" sz="1400" i="1">
                            <a:latin typeface="Cambria Math" panose="02040503050406030204" pitchFamily="18" charset="0"/>
                            <a:ea typeface="Calibri" panose="020F0502020204030204" pitchFamily="34" charset="0"/>
                            <a:cs typeface="Times New Roman" panose="02020603050405020304" pitchFamily="18" charset="0"/>
                          </a:rPr>
                          <m:t>0</m:t>
                        </m:r>
                      </m:sub>
                    </m:sSub>
                    <m:r>
                      <a:rPr lang="es-PE" sz="1400" i="1">
                        <a:latin typeface="Cambria Math" panose="02040503050406030204" pitchFamily="18" charset="0"/>
                        <a:ea typeface="Calibri" panose="020F0502020204030204" pitchFamily="34" charset="0"/>
                        <a:cs typeface="Times New Roman" panose="02020603050405020304" pitchFamily="18" charset="0"/>
                      </a:rPr>
                      <m:t>=</m:t>
                    </m:r>
                    <m:f>
                      <m:fPr>
                        <m:ctrlPr>
                          <a:rPr lang="es-EC" sz="1400" i="1">
                            <a:latin typeface="Cambria Math" panose="02040503050406030204" pitchFamily="18" charset="0"/>
                            <a:ea typeface="Calibri" panose="020F0502020204030204" pitchFamily="34" charset="0"/>
                            <a:cs typeface="Times New Roman" panose="02020603050405020304" pitchFamily="18" charset="0"/>
                          </a:rPr>
                        </m:ctrlPr>
                      </m:fPr>
                      <m:num>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𝜇</m:t>
                            </m:r>
                            <m:r>
                              <a:rPr lang="es-PE"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𝜑</m:t>
                                </m:r>
                              </m:e>
                              <m:sub>
                                <m:r>
                                  <a:rPr lang="es-PE" sz="1400" i="1">
                                    <a:latin typeface="Cambria Math" panose="02040503050406030204" pitchFamily="18" charset="0"/>
                                    <a:ea typeface="Calibri" panose="020F0502020204030204" pitchFamily="34" charset="0"/>
                                    <a:cs typeface="Times New Roman" panose="02020603050405020304" pitchFamily="18" charset="0"/>
                                  </a:rPr>
                                  <m:t>2</m:t>
                                </m:r>
                              </m:sub>
                            </m:sSub>
                          </m:e>
                        </m:d>
                      </m:num>
                      <m:den>
                        <m:r>
                          <a:rPr lang="es-PE" sz="1400" i="1">
                            <a:latin typeface="Cambria Math" panose="02040503050406030204" pitchFamily="18" charset="0"/>
                            <a:ea typeface="Calibri" panose="020F0502020204030204" pitchFamily="34" charset="0"/>
                            <a:cs typeface="Times New Roman" panose="02020603050405020304" pitchFamily="18" charset="0"/>
                          </a:rPr>
                          <m:t>𝜇</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1−</m:t>
                            </m:r>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𝜑</m:t>
                                </m:r>
                              </m:e>
                              <m:sub>
                                <m:r>
                                  <a:rPr lang="es-PE" sz="1400" i="1">
                                    <a:latin typeface="Cambria Math" panose="02040503050406030204" pitchFamily="18" charset="0"/>
                                    <a:ea typeface="Calibri" panose="020F0502020204030204" pitchFamily="34" charset="0"/>
                                    <a:cs typeface="Times New Roman" panose="02020603050405020304" pitchFamily="18" charset="0"/>
                                  </a:rPr>
                                  <m:t>1</m:t>
                                </m:r>
                              </m:sub>
                            </m:sSub>
                          </m:e>
                        </m:d>
                      </m:den>
                    </m:f>
                  </m:oMath>
                </a14:m>
                <a:r>
                  <a:rPr lang="es-PE" sz="1400" dirty="0">
                    <a:latin typeface="Lucida Fax" panose="02060602050505020204" pitchFamily="18" charset="0"/>
                    <a:ea typeface="Times New Roman" panose="02020603050405020304" pitchFamily="18" charset="0"/>
                    <a:cs typeface="Times New Roman" panose="02020603050405020304" pitchFamily="18" charset="0"/>
                  </a:rPr>
                  <a:t> se trata del caso estudiado anteriormente del </a:t>
                </a:r>
                <a14:m>
                  <m:oMath xmlns:m="http://schemas.openxmlformats.org/officeDocument/2006/math">
                    <m:r>
                      <a:rPr lang="es-PE" sz="1400" i="1">
                        <a:latin typeface="Cambria Math" panose="02040503050406030204" pitchFamily="18" charset="0"/>
                        <a:ea typeface="Times New Roman" panose="02020603050405020304" pitchFamily="18" charset="0"/>
                        <a:cs typeface="Times New Roman" panose="02020603050405020304" pitchFamily="18" charset="0"/>
                      </a:rPr>
                      <m:t>𝑃𝑐</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f>
                          <m:fPr>
                            <m:ctrlPr>
                              <a:rPr lang="es-EC" sz="1400" i="1">
                                <a:latin typeface="Cambria Math" panose="02040503050406030204" pitchFamily="18" charset="0"/>
                                <a:ea typeface="Calibri" panose="020F0502020204030204" pitchFamily="34" charset="0"/>
                                <a:cs typeface="Times New Roman" panose="02020603050405020304" pitchFamily="18" charset="0"/>
                              </a:rPr>
                            </m:ctrlPr>
                          </m:fPr>
                          <m:num>
                            <m:r>
                              <a:rPr lang="es-PE" sz="1400" i="1">
                                <a:latin typeface="Cambria Math" panose="02040503050406030204" pitchFamily="18" charset="0"/>
                                <a:ea typeface="Calibri" panose="020F0502020204030204" pitchFamily="34" charset="0"/>
                                <a:cs typeface="Times New Roman" panose="02020603050405020304" pitchFamily="18" charset="0"/>
                              </a:rPr>
                              <m:t>𝜇</m:t>
                            </m:r>
                            <m:r>
                              <a:rPr lang="es-PE" sz="1400" i="1">
                                <a:latin typeface="Cambria Math" panose="02040503050406030204" pitchFamily="18" charset="0"/>
                                <a:ea typeface="Calibri" panose="020F0502020204030204" pitchFamily="34" charset="0"/>
                                <a:cs typeface="Times New Roman" panose="02020603050405020304" pitchFamily="18" charset="0"/>
                              </a:rPr>
                              <m:t>𝑁</m:t>
                            </m:r>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1−</m:t>
                                </m:r>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𝜑</m:t>
                                    </m:r>
                                  </m:e>
                                  <m:sub>
                                    <m:r>
                                      <a:rPr lang="es-PE" sz="1400" i="1">
                                        <a:latin typeface="Cambria Math" panose="02040503050406030204" pitchFamily="18" charset="0"/>
                                        <a:ea typeface="Calibri" panose="020F0502020204030204" pitchFamily="34" charset="0"/>
                                        <a:cs typeface="Times New Roman" panose="02020603050405020304" pitchFamily="18" charset="0"/>
                                      </a:rPr>
                                      <m:t>1</m:t>
                                    </m:r>
                                  </m:sub>
                                </m:sSub>
                              </m:e>
                            </m:d>
                          </m:num>
                          <m:den>
                            <m:d>
                              <m:dPr>
                                <m:ctrlPr>
                                  <a:rPr lang="es-EC" sz="1400" i="1">
                                    <a:latin typeface="Cambria Math" panose="02040503050406030204" pitchFamily="18" charset="0"/>
                                    <a:ea typeface="Calibri" panose="020F0502020204030204" pitchFamily="34" charset="0"/>
                                    <a:cs typeface="Times New Roman" panose="02020603050405020304" pitchFamily="18" charset="0"/>
                                  </a:rPr>
                                </m:ctrlPr>
                              </m:dPr>
                              <m:e>
                                <m:r>
                                  <a:rPr lang="es-PE" sz="1400" i="1">
                                    <a:latin typeface="Cambria Math" panose="02040503050406030204" pitchFamily="18" charset="0"/>
                                    <a:ea typeface="Calibri" panose="020F0502020204030204" pitchFamily="34" charset="0"/>
                                    <a:cs typeface="Times New Roman" panose="02020603050405020304" pitchFamily="18" charset="0"/>
                                  </a:rPr>
                                  <m:t>𝜇</m:t>
                                </m:r>
                                <m:r>
                                  <a:rPr lang="es-PE" sz="14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400" i="1">
                                        <a:latin typeface="Cambria Math" panose="02040503050406030204" pitchFamily="18" charset="0"/>
                                        <a:ea typeface="Calibri" panose="020F0502020204030204" pitchFamily="34" charset="0"/>
                                        <a:cs typeface="Times New Roman" panose="02020603050405020304" pitchFamily="18" charset="0"/>
                                      </a:rPr>
                                    </m:ctrlPr>
                                  </m:sSubPr>
                                  <m:e>
                                    <m:r>
                                      <a:rPr lang="es-PE" sz="1400" i="1">
                                        <a:latin typeface="Cambria Math" panose="02040503050406030204" pitchFamily="18" charset="0"/>
                                        <a:ea typeface="Calibri" panose="020F0502020204030204" pitchFamily="34" charset="0"/>
                                        <a:cs typeface="Times New Roman" panose="02020603050405020304" pitchFamily="18" charset="0"/>
                                      </a:rPr>
                                      <m:t>𝜑</m:t>
                                    </m:r>
                                  </m:e>
                                  <m:sub>
                                    <m:r>
                                      <a:rPr lang="es-PE" sz="1400" i="1">
                                        <a:latin typeface="Cambria Math" panose="02040503050406030204" pitchFamily="18" charset="0"/>
                                        <a:ea typeface="Calibri" panose="020F0502020204030204" pitchFamily="34" charset="0"/>
                                        <a:cs typeface="Times New Roman" panose="02020603050405020304" pitchFamily="18" charset="0"/>
                                      </a:rPr>
                                      <m:t>2</m:t>
                                    </m:r>
                                  </m:sub>
                                </m:sSub>
                              </m:e>
                            </m:d>
                          </m:den>
                        </m:f>
                        <m:r>
                          <a:rPr lang="es-PE" sz="1400">
                            <a:latin typeface="Cambria Math" panose="02040503050406030204" pitchFamily="18" charset="0"/>
                            <a:ea typeface="Calibri" panose="020F0502020204030204" pitchFamily="34" charset="0"/>
                            <a:cs typeface="Times New Roman" panose="02020603050405020304" pitchFamily="18" charset="0"/>
                          </a:rPr>
                          <m:t>, 0</m:t>
                        </m:r>
                      </m:e>
                    </m:d>
                  </m:oMath>
                </a14:m>
                <a:endParaRPr lang="es-EC" sz="1400" dirty="0">
                  <a:latin typeface="Lucida Fax" panose="02060602050505020204" pitchFamily="18"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923926" y="-71274"/>
                <a:ext cx="11334749" cy="6541214"/>
              </a:xfrm>
              <a:prstGeom prst="rect">
                <a:avLst/>
              </a:prstGeom>
              <a:blipFill>
                <a:blip r:embed="rId2"/>
                <a:stretch>
                  <a:fillRect l="-161" t="-93"/>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44</a:t>
            </a:fld>
            <a:endParaRPr lang="es-EC" dirty="0"/>
          </a:p>
        </p:txBody>
      </p:sp>
    </p:spTree>
    <p:extLst>
      <p:ext uri="{BB962C8B-B14F-4D97-AF65-F5344CB8AC3E}">
        <p14:creationId xmlns:p14="http://schemas.microsoft.com/office/powerpoint/2010/main" val="3687283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1052267" y="293853"/>
                <a:ext cx="10980852" cy="4917115"/>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8.</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Modelo SIR con Dinámica Vital y Vacunación</a:t>
                </a:r>
                <a:endParaRPr lang="es-EC" sz="2000" dirty="0">
                  <a:latin typeface="Lucida Fax" panose="02060602050505020204" pitchFamily="18" charset="0"/>
                  <a:cs typeface="Arial" panose="020B0604020202020204" pitchFamily="34" charset="0"/>
                </a:endParaRPr>
              </a:p>
              <a:p>
                <a:pPr lvl="1">
                  <a:spcBef>
                    <a:spcPct val="0"/>
                  </a:spcBef>
                </a:pPr>
                <a:r>
                  <a:rPr lang="es-PE" sz="2000" dirty="0">
                    <a:latin typeface="Lucida Fax" panose="02060602050505020204" pitchFamily="18" charset="0"/>
                    <a:cs typeface="Arial" panose="020B0604020202020204" pitchFamily="34" charset="0"/>
                  </a:rPr>
                  <a:t>Teorema endémico, no endémico del modelo SIR con dinámica vital y vacunación</a:t>
                </a:r>
              </a:p>
              <a:p>
                <a:endParaRPr lang="es-ES" sz="1000" i="1" dirty="0">
                  <a:latin typeface="Cambria Math" panose="02040503050406030204" pitchFamily="18" charset="0"/>
                  <a:ea typeface="Times New Roman" panose="02020603050405020304" pitchFamily="18" charset="0"/>
                </a:endParaRPr>
              </a:p>
              <a:p>
                <a:r>
                  <a:rPr lang="es-PE" sz="1600" dirty="0">
                    <a:latin typeface="Times New Roman" panose="02020603050405020304" pitchFamily="18" charset="0"/>
                    <a:ea typeface="Calibri" panose="020F0502020204030204" pitchFamily="34" charset="0"/>
                    <a:cs typeface="Times New Roman" panose="02020603050405020304" pitchFamily="18" charset="0"/>
                  </a:rPr>
                  <a:t>Al aplicar el modelo matemático SIR con dinámica vital y vacunación a enfermedades tendremos tres casos, dependiendo del valor de </a:t>
                </a:r>
                <a14:m>
                  <m:oMath xmlns:m="http://schemas.openxmlformats.org/officeDocument/2006/math">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𝑅</m:t>
                        </m:r>
                      </m:e>
                      <m:sub>
                        <m:r>
                          <a:rPr lang="es-PE" sz="1600" i="1">
                            <a:latin typeface="Cambria Math" panose="02040503050406030204" pitchFamily="18" charset="0"/>
                            <a:ea typeface="Calibri" panose="020F0502020204030204" pitchFamily="34" charset="0"/>
                            <a:cs typeface="Times New Roman" panose="02020603050405020304" pitchFamily="18" charset="0"/>
                          </a:rPr>
                          <m:t>0</m:t>
                        </m:r>
                      </m:sub>
                    </m:sSub>
                  </m:oMath>
                </a14:m>
                <a:r>
                  <a:rPr lang="es-PE" sz="1600" dirty="0">
                    <a:latin typeface="Times New Roman" panose="02020603050405020304" pitchFamily="18" charset="0"/>
                    <a:ea typeface="Times New Roman" panose="02020603050405020304" pitchFamily="18" charset="0"/>
                    <a:cs typeface="Times New Roman" panose="02020603050405020304" pitchFamily="18" charset="0"/>
                  </a:rPr>
                  <a:t>. </a:t>
                </a:r>
              </a:p>
              <a:p>
                <a:endParaRPr lang="es-PE"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891" indent="-342891">
                  <a:buFont typeface="Wingdings" panose="05000000000000000000" pitchFamily="2" charset="2"/>
                  <a:buChar char=""/>
                </a:pPr>
                <a:r>
                  <a:rPr lang="es-PE" sz="1600" dirty="0">
                    <a:latin typeface="Times New Roman" panose="02020603050405020304" pitchFamily="18" charset="0"/>
                    <a:ea typeface="Times New Roman" panose="02020603050405020304" pitchFamily="18" charset="0"/>
                    <a:cs typeface="Times New Roman" panose="02020603050405020304" pitchFamily="18" charset="0"/>
                  </a:rPr>
                  <a:t>En el primer caso, si </a:t>
                </a:r>
                <a14:m>
                  <m:oMath xmlns:m="http://schemas.openxmlformats.org/officeDocument/2006/math">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𝑅</m:t>
                        </m:r>
                      </m:e>
                      <m:sub>
                        <m:r>
                          <a:rPr lang="es-PE" sz="1600" i="1">
                            <a:latin typeface="Cambria Math" panose="02040503050406030204" pitchFamily="18" charset="0"/>
                            <a:ea typeface="Calibri" panose="020F0502020204030204" pitchFamily="34" charset="0"/>
                            <a:cs typeface="Times New Roman" panose="02020603050405020304" pitchFamily="18" charset="0"/>
                          </a:rPr>
                          <m:t>0</m:t>
                        </m:r>
                      </m:sub>
                    </m:sSub>
                    <m:r>
                      <a:rPr lang="es-PE" sz="1600" i="1">
                        <a:latin typeface="Cambria Math" panose="02040503050406030204" pitchFamily="18" charset="0"/>
                        <a:ea typeface="Calibri" panose="020F0502020204030204" pitchFamily="34" charset="0"/>
                        <a:cs typeface="Times New Roman" panose="02020603050405020304" pitchFamily="18" charset="0"/>
                      </a:rPr>
                      <m:t>&lt;</m:t>
                    </m:r>
                    <m:f>
                      <m:fPr>
                        <m:ctrlPr>
                          <a:rPr lang="es-EC" sz="1600" i="1">
                            <a:latin typeface="Cambria Math" panose="02040503050406030204" pitchFamily="18" charset="0"/>
                            <a:ea typeface="Calibri" panose="020F0502020204030204" pitchFamily="34" charset="0"/>
                            <a:cs typeface="Times New Roman" panose="02020603050405020304" pitchFamily="18" charset="0"/>
                          </a:rPr>
                        </m:ctrlPr>
                      </m:fPr>
                      <m:num>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𝜇</m:t>
                            </m:r>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𝜑</m:t>
                                </m:r>
                              </m:e>
                              <m:sub>
                                <m:r>
                                  <a:rPr lang="es-PE" sz="1600" i="1">
                                    <a:latin typeface="Cambria Math" panose="02040503050406030204" pitchFamily="18" charset="0"/>
                                    <a:ea typeface="Calibri" panose="020F0502020204030204" pitchFamily="34" charset="0"/>
                                    <a:cs typeface="Times New Roman" panose="02020603050405020304" pitchFamily="18" charset="0"/>
                                  </a:rPr>
                                  <m:t>2</m:t>
                                </m:r>
                              </m:sub>
                            </m:sSub>
                          </m:e>
                        </m:d>
                      </m:num>
                      <m:den>
                        <m:r>
                          <a:rPr lang="es-PE" sz="1600" i="1">
                            <a:latin typeface="Cambria Math" panose="02040503050406030204" pitchFamily="18" charset="0"/>
                            <a:ea typeface="Calibri" panose="020F0502020204030204" pitchFamily="34" charset="0"/>
                            <a:cs typeface="Times New Roman" panose="02020603050405020304" pitchFamily="18" charset="0"/>
                          </a:rPr>
                          <m:t>𝜇</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1−</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𝜑</m:t>
                                </m:r>
                              </m:e>
                              <m:sub>
                                <m:r>
                                  <a:rPr lang="es-PE" sz="1600" i="1">
                                    <a:latin typeface="Cambria Math" panose="02040503050406030204" pitchFamily="18" charset="0"/>
                                    <a:ea typeface="Calibri" panose="020F0502020204030204" pitchFamily="34" charset="0"/>
                                    <a:cs typeface="Times New Roman" panose="02020603050405020304" pitchFamily="18" charset="0"/>
                                  </a:rPr>
                                  <m:t>1</m:t>
                                </m:r>
                              </m:sub>
                            </m:sSub>
                          </m:e>
                        </m:d>
                      </m:den>
                    </m:f>
                  </m:oMath>
                </a14:m>
                <a:r>
                  <a:rPr lang="es-PE" sz="1600" dirty="0">
                    <a:latin typeface="Times New Roman" panose="02020603050405020304" pitchFamily="18" charset="0"/>
                    <a:ea typeface="Times New Roman" panose="02020603050405020304" pitchFamily="18" charset="0"/>
                    <a:cs typeface="Times New Roman" panose="02020603050405020304" pitchFamily="18" charset="0"/>
                  </a:rPr>
                  <a:t> la enfermedad no se convertirá en epidemia y desaparecerá tendiendo al punto crítico o de equilibrio </a:t>
                </a:r>
                <a14:m>
                  <m:oMath xmlns:m="http://schemas.openxmlformats.org/officeDocument/2006/math">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𝑃</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s-EC" sz="1600" i="1">
                                <a:latin typeface="Cambria Math" panose="02040503050406030204" pitchFamily="18" charset="0"/>
                                <a:ea typeface="Calibri" panose="020F0502020204030204" pitchFamily="34" charset="0"/>
                                <a:cs typeface="Times New Roman" panose="02020603050405020304" pitchFamily="18" charset="0"/>
                              </a:rPr>
                            </m:ctrlPr>
                          </m:fPr>
                          <m:num>
                            <m:r>
                              <a:rPr lang="es-PE" sz="1600" i="1">
                                <a:latin typeface="Cambria Math" panose="02040503050406030204" pitchFamily="18" charset="0"/>
                                <a:ea typeface="Calibri" panose="020F0502020204030204" pitchFamily="34" charset="0"/>
                                <a:cs typeface="Times New Roman" panose="02020603050405020304" pitchFamily="18" charset="0"/>
                              </a:rPr>
                              <m:t>𝜇</m:t>
                            </m:r>
                            <m:r>
                              <a:rPr lang="es-PE" sz="1600" i="1">
                                <a:latin typeface="Cambria Math" panose="02040503050406030204" pitchFamily="18" charset="0"/>
                                <a:ea typeface="Times New Roman" panose="02020603050405020304" pitchFamily="18" charset="0"/>
                                <a:cs typeface="Times New Roman" panose="02020603050405020304" pitchFamily="18" charset="0"/>
                              </a:rPr>
                              <m:t>𝑁</m:t>
                            </m:r>
                            <m:d>
                              <m:d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r>
                                  <a:rPr lang="es-PE" sz="1600"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𝜑</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1</m:t>
                                    </m:r>
                                  </m:sub>
                                </m:sSub>
                              </m:e>
                            </m:d>
                          </m:num>
                          <m:den>
                            <m:r>
                              <a:rPr lang="es-PE" sz="1600" i="1">
                                <a:latin typeface="Cambria Math" panose="02040503050406030204" pitchFamily="18" charset="0"/>
                                <a:ea typeface="Times New Roman" panose="02020603050405020304" pitchFamily="18" charset="0"/>
                                <a:cs typeface="Times New Roman" panose="02020603050405020304" pitchFamily="18" charset="0"/>
                              </a:rPr>
                              <m:t>𝜇</m:t>
                            </m:r>
                            <m:r>
                              <a:rPr lang="es-PE"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Times New Roman" panose="02020603050405020304" pitchFamily="18" charset="0"/>
                                    <a:cs typeface="Times New Roman" panose="02020603050405020304" pitchFamily="18" charset="0"/>
                                  </a:rPr>
                                  <m:t>𝜑</m:t>
                                </m:r>
                              </m:e>
                              <m:sub>
                                <m:r>
                                  <a:rPr lang="es-PE" sz="1600" i="1">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s-PE" sz="1600" i="1">
                            <a:latin typeface="Cambria Math" panose="02040503050406030204" pitchFamily="18" charset="0"/>
                            <a:ea typeface="Calibri" panose="020F0502020204030204" pitchFamily="34" charset="0"/>
                            <a:cs typeface="Times New Roman" panose="02020603050405020304" pitchFamily="18" charset="0"/>
                          </a:rPr>
                          <m:t>,  0</m:t>
                        </m:r>
                      </m:e>
                    </m:d>
                  </m:oMath>
                </a14:m>
                <a:r>
                  <a:rPr lang="es-PE" sz="1600" dirty="0">
                    <a:latin typeface="Times New Roman" panose="02020603050405020304" pitchFamily="18" charset="0"/>
                    <a:ea typeface="Times New Roman" panose="02020603050405020304" pitchFamily="18" charset="0"/>
                    <a:cs typeface="Times New Roman" panose="02020603050405020304" pitchFamily="18" charset="0"/>
                  </a:rPr>
                  <a:t>. </a:t>
                </a:r>
              </a:p>
              <a:p>
                <a:pPr lvl="0"/>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buFont typeface="Wingdings" panose="05000000000000000000" pitchFamily="2" charset="2"/>
                  <a:buChar char=""/>
                </a:pPr>
                <a:r>
                  <a:rPr lang="es-PE" sz="1600" dirty="0">
                    <a:latin typeface="Times New Roman" panose="02020603050405020304" pitchFamily="18" charset="0"/>
                    <a:ea typeface="Times New Roman" panose="02020603050405020304" pitchFamily="18" charset="0"/>
                    <a:cs typeface="Times New Roman" panose="02020603050405020304" pitchFamily="18" charset="0"/>
                  </a:rPr>
                  <a:t>En el segundo caso, si </a:t>
                </a:r>
                <a14:m>
                  <m:oMath xmlns:m="http://schemas.openxmlformats.org/officeDocument/2006/math">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𝑅</m:t>
                        </m:r>
                      </m:e>
                      <m:sub>
                        <m:r>
                          <a:rPr lang="es-PE" sz="1600" i="1">
                            <a:latin typeface="Cambria Math" panose="02040503050406030204" pitchFamily="18" charset="0"/>
                            <a:ea typeface="Calibri" panose="020F0502020204030204" pitchFamily="34" charset="0"/>
                            <a:cs typeface="Times New Roman" panose="02020603050405020304" pitchFamily="18" charset="0"/>
                          </a:rPr>
                          <m:t>0</m:t>
                        </m:r>
                      </m:sub>
                    </m:sSub>
                    <m:r>
                      <a:rPr lang="es-PE" sz="1600" i="1">
                        <a:latin typeface="Cambria Math" panose="02040503050406030204" pitchFamily="18" charset="0"/>
                        <a:ea typeface="Calibri" panose="020F0502020204030204" pitchFamily="34" charset="0"/>
                        <a:cs typeface="Times New Roman" panose="02020603050405020304" pitchFamily="18" charset="0"/>
                      </a:rPr>
                      <m:t>&gt;</m:t>
                    </m:r>
                    <m:f>
                      <m:fPr>
                        <m:ctrlPr>
                          <a:rPr lang="es-EC" sz="1600" i="1">
                            <a:latin typeface="Cambria Math" panose="02040503050406030204" pitchFamily="18" charset="0"/>
                            <a:ea typeface="Calibri" panose="020F0502020204030204" pitchFamily="34" charset="0"/>
                            <a:cs typeface="Times New Roman" panose="02020603050405020304" pitchFamily="18" charset="0"/>
                          </a:rPr>
                        </m:ctrlPr>
                      </m:fPr>
                      <m:num>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𝜇</m:t>
                            </m:r>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𝜑</m:t>
                                </m:r>
                              </m:e>
                              <m:sub>
                                <m:r>
                                  <a:rPr lang="es-PE" sz="1600" i="1">
                                    <a:latin typeface="Cambria Math" panose="02040503050406030204" pitchFamily="18" charset="0"/>
                                    <a:ea typeface="Calibri" panose="020F0502020204030204" pitchFamily="34" charset="0"/>
                                    <a:cs typeface="Times New Roman" panose="02020603050405020304" pitchFamily="18" charset="0"/>
                                  </a:rPr>
                                  <m:t>2</m:t>
                                </m:r>
                              </m:sub>
                            </m:sSub>
                          </m:e>
                        </m:d>
                      </m:num>
                      <m:den>
                        <m:r>
                          <a:rPr lang="es-PE" sz="1600" i="1">
                            <a:latin typeface="Cambria Math" panose="02040503050406030204" pitchFamily="18" charset="0"/>
                            <a:ea typeface="Calibri" panose="020F0502020204030204" pitchFamily="34" charset="0"/>
                            <a:cs typeface="Times New Roman" panose="02020603050405020304" pitchFamily="18" charset="0"/>
                          </a:rPr>
                          <m:t>𝜇</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1−</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𝜑</m:t>
                                </m:r>
                              </m:e>
                              <m:sub>
                                <m:r>
                                  <a:rPr lang="es-PE" sz="1600" i="1">
                                    <a:latin typeface="Cambria Math" panose="02040503050406030204" pitchFamily="18" charset="0"/>
                                    <a:ea typeface="Calibri" panose="020F0502020204030204" pitchFamily="34" charset="0"/>
                                    <a:cs typeface="Times New Roman" panose="02020603050405020304" pitchFamily="18" charset="0"/>
                                  </a:rPr>
                                  <m:t>1</m:t>
                                </m:r>
                              </m:sub>
                            </m:sSub>
                          </m:e>
                        </m:d>
                      </m:den>
                    </m:f>
                  </m:oMath>
                </a14:m>
                <a:r>
                  <a:rPr lang="es-PE" sz="1600" dirty="0">
                    <a:latin typeface="Times New Roman" panose="02020603050405020304" pitchFamily="18" charset="0"/>
                    <a:ea typeface="Times New Roman" panose="02020603050405020304" pitchFamily="18" charset="0"/>
                    <a:cs typeface="Times New Roman" panose="02020603050405020304" pitchFamily="18" charset="0"/>
                  </a:rPr>
                  <a:t>  la enfermedad se convertirá en epidemia tendiendo al punto crítico o de equilibrio </a:t>
                </a:r>
                <a14:m>
                  <m:oMath xmlns:m="http://schemas.openxmlformats.org/officeDocument/2006/math">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𝑃</m:t>
                        </m:r>
                      </m:e>
                      <m:sub>
                        <m:r>
                          <a:rPr lang="es-PE" sz="1600" i="1">
                            <a:latin typeface="Cambria Math" panose="02040503050406030204" pitchFamily="18" charset="0"/>
                            <a:ea typeface="Calibri" panose="020F0502020204030204" pitchFamily="34" charset="0"/>
                            <a:cs typeface="Times New Roman" panose="02020603050405020304" pitchFamily="18" charset="0"/>
                          </a:rPr>
                          <m:t>𝑐</m:t>
                        </m:r>
                      </m:sub>
                    </m:sSub>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s-EC" sz="1600" i="1">
                                <a:latin typeface="Cambria Math" panose="02040503050406030204" pitchFamily="18" charset="0"/>
                                <a:ea typeface="Calibri" panose="020F0502020204030204" pitchFamily="34" charset="0"/>
                                <a:cs typeface="Times New Roman" panose="02020603050405020304" pitchFamily="18" charset="0"/>
                              </a:rPr>
                            </m:ctrlPr>
                          </m:fPr>
                          <m:num>
                            <m:r>
                              <a:rPr lang="es-PE" sz="1600" i="1">
                                <a:latin typeface="Cambria Math" panose="02040503050406030204" pitchFamily="18" charset="0"/>
                                <a:ea typeface="Calibri" panose="020F0502020204030204" pitchFamily="34" charset="0"/>
                                <a:cs typeface="Times New Roman" panose="02020603050405020304" pitchFamily="18" charset="0"/>
                              </a:rPr>
                              <m:t>𝛾</m:t>
                            </m:r>
                            <m:r>
                              <a:rPr lang="es-PE" sz="1600">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𝜇</m:t>
                            </m:r>
                          </m:num>
                          <m:den>
                            <m:r>
                              <a:rPr lang="es-PE" sz="1600" i="1">
                                <a:latin typeface="Cambria Math" panose="02040503050406030204" pitchFamily="18" charset="0"/>
                                <a:ea typeface="Calibri" panose="020F0502020204030204" pitchFamily="34" charset="0"/>
                                <a:cs typeface="Times New Roman" panose="02020603050405020304" pitchFamily="18" charset="0"/>
                              </a:rPr>
                              <m:t>𝛽</m:t>
                            </m:r>
                          </m:den>
                        </m:f>
                        <m:r>
                          <a:rPr lang="es-PE" sz="1600">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latin typeface="Cambria Math" panose="02040503050406030204" pitchFamily="18" charset="0"/>
                                <a:ea typeface="Calibri" panose="020F0502020204030204" pitchFamily="34" charset="0"/>
                                <a:cs typeface="Times New Roman" panose="02020603050405020304" pitchFamily="18" charset="0"/>
                              </a:rPr>
                            </m:ctrlPr>
                          </m:fPr>
                          <m:num>
                            <m:r>
                              <a:rPr lang="es-PE" sz="1600" i="1">
                                <a:latin typeface="Cambria Math" panose="02040503050406030204" pitchFamily="18" charset="0"/>
                                <a:ea typeface="Calibri" panose="020F0502020204030204" pitchFamily="34" charset="0"/>
                                <a:cs typeface="Times New Roman" panose="02020603050405020304" pitchFamily="18" charset="0"/>
                              </a:rPr>
                              <m:t>𝜇</m:t>
                            </m:r>
                            <m:r>
                              <a:rPr lang="es-PE" sz="1600" i="1">
                                <a:latin typeface="Cambria Math" panose="02040503050406030204" pitchFamily="18" charset="0"/>
                                <a:ea typeface="Calibri" panose="020F0502020204030204" pitchFamily="34" charset="0"/>
                                <a:cs typeface="Times New Roman" panose="02020603050405020304" pitchFamily="18" charset="0"/>
                              </a:rPr>
                              <m:t>𝑁</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1−</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𝜑</m:t>
                                    </m:r>
                                  </m:e>
                                  <m:sub>
                                    <m:r>
                                      <a:rPr lang="es-PE" sz="1600" i="1">
                                        <a:latin typeface="Cambria Math" panose="02040503050406030204" pitchFamily="18" charset="0"/>
                                        <a:ea typeface="Calibri" panose="020F0502020204030204" pitchFamily="34" charset="0"/>
                                        <a:cs typeface="Times New Roman" panose="02020603050405020304" pitchFamily="18" charset="0"/>
                                      </a:rPr>
                                      <m:t>1</m:t>
                                    </m:r>
                                  </m:sub>
                                </m:sSub>
                              </m:e>
                            </m:d>
                          </m:num>
                          <m:den>
                            <m:r>
                              <a:rPr lang="es-PE" sz="1600" i="1">
                                <a:latin typeface="Cambria Math" panose="02040503050406030204" pitchFamily="18" charset="0"/>
                                <a:ea typeface="Calibri" panose="020F0502020204030204" pitchFamily="34" charset="0"/>
                                <a:cs typeface="Times New Roman" panose="02020603050405020304" pitchFamily="18" charset="0"/>
                              </a:rPr>
                              <m:t>𝛾</m:t>
                            </m:r>
                            <m:r>
                              <a:rPr lang="es-PE" sz="1600">
                                <a:latin typeface="Cambria Math" panose="02040503050406030204" pitchFamily="18" charset="0"/>
                                <a:ea typeface="Calibri" panose="020F0502020204030204" pitchFamily="34" charset="0"/>
                                <a:cs typeface="Times New Roman" panose="02020603050405020304" pitchFamily="18" charset="0"/>
                              </a:rPr>
                              <m:t>+</m:t>
                            </m:r>
                            <m:r>
                              <a:rPr lang="es-PE" sz="1600" i="1">
                                <a:latin typeface="Cambria Math" panose="02040503050406030204" pitchFamily="18" charset="0"/>
                                <a:ea typeface="Calibri" panose="020F0502020204030204" pitchFamily="34" charset="0"/>
                                <a:cs typeface="Times New Roman" panose="02020603050405020304" pitchFamily="18" charset="0"/>
                              </a:rPr>
                              <m:t>𝜇</m:t>
                            </m:r>
                          </m:den>
                        </m:f>
                        <m:r>
                          <a:rPr lang="es-PE" sz="1600" i="1">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latin typeface="Cambria Math" panose="02040503050406030204" pitchFamily="18" charset="0"/>
                                <a:ea typeface="Calibri" panose="020F0502020204030204" pitchFamily="34" charset="0"/>
                                <a:cs typeface="Times New Roman" panose="02020603050405020304" pitchFamily="18" charset="0"/>
                              </a:rPr>
                            </m:ctrlPr>
                          </m:fPr>
                          <m:num>
                            <m:r>
                              <a:rPr lang="es-PE" sz="1600" i="1">
                                <a:latin typeface="Cambria Math" panose="02040503050406030204" pitchFamily="18" charset="0"/>
                                <a:ea typeface="Calibri" panose="020F0502020204030204" pitchFamily="34" charset="0"/>
                                <a:cs typeface="Times New Roman" panose="02020603050405020304" pitchFamily="18" charset="0"/>
                              </a:rPr>
                              <m:t>𝜇</m:t>
                            </m:r>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𝜑</m:t>
                                </m:r>
                              </m:e>
                              <m:sub>
                                <m:r>
                                  <a:rPr lang="es-PE" sz="1600" i="1">
                                    <a:latin typeface="Cambria Math" panose="02040503050406030204" pitchFamily="18" charset="0"/>
                                    <a:ea typeface="Calibri" panose="020F0502020204030204" pitchFamily="34" charset="0"/>
                                    <a:cs typeface="Times New Roman" panose="02020603050405020304" pitchFamily="18" charset="0"/>
                                  </a:rPr>
                                  <m:t>2</m:t>
                                </m:r>
                              </m:sub>
                            </m:sSub>
                          </m:num>
                          <m:den>
                            <m:r>
                              <a:rPr lang="es-PE" sz="1600" i="1">
                                <a:latin typeface="Cambria Math" panose="02040503050406030204" pitchFamily="18" charset="0"/>
                                <a:ea typeface="Calibri" panose="020F0502020204030204" pitchFamily="34" charset="0"/>
                                <a:cs typeface="Times New Roman" panose="02020603050405020304" pitchFamily="18" charset="0"/>
                              </a:rPr>
                              <m:t>𝛽</m:t>
                            </m:r>
                          </m:den>
                        </m:f>
                      </m:e>
                    </m:d>
                  </m:oMath>
                </a14:m>
                <a:r>
                  <a:rPr lang="es-PE" sz="1600" dirty="0">
                    <a:latin typeface="Times New Roman" panose="02020603050405020304" pitchFamily="18" charset="0"/>
                    <a:ea typeface="Times New Roman" panose="02020603050405020304" pitchFamily="18" charset="0"/>
                    <a:cs typeface="Times New Roman" panose="02020603050405020304" pitchFamily="18" charset="0"/>
                  </a:rPr>
                  <a:t>.</a:t>
                </a:r>
              </a:p>
              <a:p>
                <a:pPr lvl="0"/>
                <a:r>
                  <a:rPr lang="es-PE"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buFont typeface="Wingdings" panose="05000000000000000000" pitchFamily="2" charset="2"/>
                  <a:buChar char=""/>
                </a:pPr>
                <a:r>
                  <a:rPr lang="es-PE" sz="1600" dirty="0">
                    <a:latin typeface="Times New Roman" panose="02020603050405020304" pitchFamily="18" charset="0"/>
                    <a:ea typeface="Times New Roman" panose="02020603050405020304" pitchFamily="18" charset="0"/>
                    <a:cs typeface="Times New Roman" panose="02020603050405020304" pitchFamily="18" charset="0"/>
                  </a:rPr>
                  <a:t>En el tercer caso, si </a:t>
                </a:r>
                <a14:m>
                  <m:oMath xmlns:m="http://schemas.openxmlformats.org/officeDocument/2006/math">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𝑅</m:t>
                        </m:r>
                      </m:e>
                      <m:sub>
                        <m:r>
                          <a:rPr lang="es-PE" sz="1600" i="1">
                            <a:latin typeface="Cambria Math" panose="02040503050406030204" pitchFamily="18" charset="0"/>
                            <a:ea typeface="Calibri" panose="020F0502020204030204" pitchFamily="34" charset="0"/>
                            <a:cs typeface="Times New Roman" panose="02020603050405020304" pitchFamily="18" charset="0"/>
                          </a:rPr>
                          <m:t>0</m:t>
                        </m:r>
                      </m:sub>
                    </m:sSub>
                    <m:r>
                      <a:rPr lang="es-PE" sz="1600" i="1">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latin typeface="Cambria Math" panose="02040503050406030204" pitchFamily="18" charset="0"/>
                            <a:ea typeface="Calibri" panose="020F0502020204030204" pitchFamily="34" charset="0"/>
                            <a:cs typeface="Times New Roman" panose="02020603050405020304" pitchFamily="18" charset="0"/>
                          </a:rPr>
                        </m:ctrlPr>
                      </m:fPr>
                      <m:num>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𝜇</m:t>
                            </m:r>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𝜑</m:t>
                                </m:r>
                              </m:e>
                              <m:sub>
                                <m:r>
                                  <a:rPr lang="es-PE" sz="1600" i="1">
                                    <a:latin typeface="Cambria Math" panose="02040503050406030204" pitchFamily="18" charset="0"/>
                                    <a:ea typeface="Calibri" panose="020F0502020204030204" pitchFamily="34" charset="0"/>
                                    <a:cs typeface="Times New Roman" panose="02020603050405020304" pitchFamily="18" charset="0"/>
                                  </a:rPr>
                                  <m:t>2</m:t>
                                </m:r>
                              </m:sub>
                            </m:sSub>
                          </m:e>
                        </m:d>
                      </m:num>
                      <m:den>
                        <m:r>
                          <a:rPr lang="es-PE" sz="1600" i="1">
                            <a:latin typeface="Cambria Math" panose="02040503050406030204" pitchFamily="18" charset="0"/>
                            <a:ea typeface="Calibri" panose="020F0502020204030204" pitchFamily="34" charset="0"/>
                            <a:cs typeface="Times New Roman" panose="02020603050405020304" pitchFamily="18" charset="0"/>
                          </a:rPr>
                          <m:t>𝜇</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1−</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𝜑</m:t>
                                </m:r>
                              </m:e>
                              <m:sub>
                                <m:r>
                                  <a:rPr lang="es-PE" sz="1600" i="1">
                                    <a:latin typeface="Cambria Math" panose="02040503050406030204" pitchFamily="18" charset="0"/>
                                    <a:ea typeface="Calibri" panose="020F0502020204030204" pitchFamily="34" charset="0"/>
                                    <a:cs typeface="Times New Roman" panose="02020603050405020304" pitchFamily="18" charset="0"/>
                                  </a:rPr>
                                  <m:t>1</m:t>
                                </m:r>
                              </m:sub>
                            </m:sSub>
                          </m:e>
                        </m:d>
                      </m:den>
                    </m:f>
                  </m:oMath>
                </a14:m>
                <a:r>
                  <a:rPr lang="es-PE" sz="1600" dirty="0">
                    <a:latin typeface="Times New Roman" panose="02020603050405020304" pitchFamily="18" charset="0"/>
                    <a:ea typeface="Times New Roman" panose="02020603050405020304" pitchFamily="18" charset="0"/>
                    <a:cs typeface="Times New Roman" panose="02020603050405020304" pitchFamily="18" charset="0"/>
                  </a:rPr>
                  <a:t> la enfermedad se mantendrá estable alrededor del punto crítico o de equilibrio </a:t>
                </a:r>
                <a14:m>
                  <m:oMath xmlns:m="http://schemas.openxmlformats.org/officeDocument/2006/math">
                    <m:r>
                      <a:rPr lang="es-PE" sz="1600" i="1">
                        <a:latin typeface="Cambria Math" panose="02040503050406030204" pitchFamily="18" charset="0"/>
                        <a:ea typeface="Times New Roman" panose="02020603050405020304" pitchFamily="18" charset="0"/>
                        <a:cs typeface="Times New Roman" panose="02020603050405020304" pitchFamily="18" charset="0"/>
                      </a:rPr>
                      <m:t>𝑃𝑐</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s-EC" sz="1600" i="1">
                                <a:latin typeface="Cambria Math" panose="02040503050406030204" pitchFamily="18" charset="0"/>
                                <a:ea typeface="Calibri" panose="020F0502020204030204" pitchFamily="34" charset="0"/>
                                <a:cs typeface="Times New Roman" panose="02020603050405020304" pitchFamily="18" charset="0"/>
                              </a:rPr>
                            </m:ctrlPr>
                          </m:fPr>
                          <m:num>
                            <m:r>
                              <a:rPr lang="es-PE" sz="1600" i="1">
                                <a:latin typeface="Cambria Math" panose="02040503050406030204" pitchFamily="18" charset="0"/>
                                <a:ea typeface="Calibri" panose="020F0502020204030204" pitchFamily="34" charset="0"/>
                                <a:cs typeface="Times New Roman" panose="02020603050405020304" pitchFamily="18" charset="0"/>
                              </a:rPr>
                              <m:t>𝜇</m:t>
                            </m:r>
                            <m:r>
                              <a:rPr lang="es-PE" sz="1600" i="1">
                                <a:latin typeface="Cambria Math" panose="02040503050406030204" pitchFamily="18" charset="0"/>
                                <a:ea typeface="Calibri" panose="020F0502020204030204" pitchFamily="34" charset="0"/>
                                <a:cs typeface="Times New Roman" panose="02020603050405020304" pitchFamily="18" charset="0"/>
                              </a:rPr>
                              <m:t>𝑁</m:t>
                            </m:r>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1−</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𝜑</m:t>
                                    </m:r>
                                  </m:e>
                                  <m:sub>
                                    <m:r>
                                      <a:rPr lang="es-PE" sz="1600" i="1">
                                        <a:latin typeface="Cambria Math" panose="02040503050406030204" pitchFamily="18" charset="0"/>
                                        <a:ea typeface="Calibri" panose="020F0502020204030204" pitchFamily="34" charset="0"/>
                                        <a:cs typeface="Times New Roman" panose="02020603050405020304" pitchFamily="18" charset="0"/>
                                      </a:rPr>
                                      <m:t>1</m:t>
                                    </m:r>
                                  </m:sub>
                                </m:sSub>
                              </m:e>
                            </m:d>
                          </m:num>
                          <m:den>
                            <m:d>
                              <m:dPr>
                                <m:ctrlPr>
                                  <a:rPr lang="es-EC" sz="1600" i="1">
                                    <a:latin typeface="Cambria Math" panose="02040503050406030204" pitchFamily="18" charset="0"/>
                                    <a:ea typeface="Calibri" panose="020F0502020204030204" pitchFamily="34" charset="0"/>
                                    <a:cs typeface="Times New Roman" panose="02020603050405020304" pitchFamily="18" charset="0"/>
                                  </a:rPr>
                                </m:ctrlPr>
                              </m:dPr>
                              <m:e>
                                <m:r>
                                  <a:rPr lang="es-PE" sz="1600" i="1">
                                    <a:latin typeface="Cambria Math" panose="02040503050406030204" pitchFamily="18" charset="0"/>
                                    <a:ea typeface="Calibri" panose="020F0502020204030204" pitchFamily="34" charset="0"/>
                                    <a:cs typeface="Times New Roman" panose="02020603050405020304" pitchFamily="18" charset="0"/>
                                  </a:rPr>
                                  <m:t>𝜇</m:t>
                                </m:r>
                                <m:r>
                                  <a:rPr lang="es-PE"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ea typeface="Calibri" panose="020F0502020204030204" pitchFamily="34" charset="0"/>
                                        <a:cs typeface="Times New Roman" panose="02020603050405020304" pitchFamily="18" charset="0"/>
                                      </a:rPr>
                                    </m:ctrlPr>
                                  </m:sSubPr>
                                  <m:e>
                                    <m:r>
                                      <a:rPr lang="es-PE" sz="1600" i="1">
                                        <a:latin typeface="Cambria Math" panose="02040503050406030204" pitchFamily="18" charset="0"/>
                                        <a:ea typeface="Calibri" panose="020F0502020204030204" pitchFamily="34" charset="0"/>
                                        <a:cs typeface="Times New Roman" panose="02020603050405020304" pitchFamily="18" charset="0"/>
                                      </a:rPr>
                                      <m:t>𝜑</m:t>
                                    </m:r>
                                  </m:e>
                                  <m:sub>
                                    <m:r>
                                      <a:rPr lang="es-PE" sz="1600" i="1">
                                        <a:latin typeface="Cambria Math" panose="02040503050406030204" pitchFamily="18" charset="0"/>
                                        <a:ea typeface="Calibri" panose="020F0502020204030204" pitchFamily="34" charset="0"/>
                                        <a:cs typeface="Times New Roman" panose="02020603050405020304" pitchFamily="18" charset="0"/>
                                      </a:rPr>
                                      <m:t>2</m:t>
                                    </m:r>
                                  </m:sub>
                                </m:sSub>
                              </m:e>
                            </m:d>
                          </m:den>
                        </m:f>
                        <m:r>
                          <a:rPr lang="es-PE" sz="1600">
                            <a:latin typeface="Cambria Math" panose="02040503050406030204" pitchFamily="18" charset="0"/>
                            <a:ea typeface="Calibri" panose="020F0502020204030204" pitchFamily="34" charset="0"/>
                            <a:cs typeface="Times New Roman" panose="02020603050405020304" pitchFamily="18" charset="0"/>
                          </a:rPr>
                          <m:t>, 0</m:t>
                        </m:r>
                      </m:e>
                    </m:d>
                  </m:oMath>
                </a14:m>
                <a:r>
                  <a:rPr lang="es-PE"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1052267" y="293853"/>
                <a:ext cx="10980852" cy="4917115"/>
              </a:xfrm>
              <a:prstGeom prst="rect">
                <a:avLst/>
              </a:prstGeom>
              <a:blipFill>
                <a:blip r:embed="rId2"/>
                <a:stretch>
                  <a:fillRect l="-333" t="-372"/>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45</a:t>
            </a:fld>
            <a:endParaRPr lang="es-EC" dirty="0"/>
          </a:p>
        </p:txBody>
      </p:sp>
    </p:spTree>
    <p:extLst>
      <p:ext uri="{BB962C8B-B14F-4D97-AF65-F5344CB8AC3E}">
        <p14:creationId xmlns:p14="http://schemas.microsoft.com/office/powerpoint/2010/main" val="163464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E1C59CA-0E10-43E3-B324-06360786C078}"/>
              </a:ext>
            </a:extLst>
          </p:cNvPr>
          <p:cNvSpPr txBox="1"/>
          <p:nvPr/>
        </p:nvSpPr>
        <p:spPr>
          <a:xfrm>
            <a:off x="1023583" y="512223"/>
            <a:ext cx="11288384" cy="6090898"/>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8.</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Conclusiones</a:t>
            </a:r>
          </a:p>
          <a:p>
            <a:pPr indent="449569">
              <a:lnSpc>
                <a:spcPct val="150000"/>
              </a:lnSpc>
            </a:pPr>
            <a:r>
              <a:rPr lang="es-PE" dirty="0">
                <a:latin typeface="Times New Roman" panose="02020603050405020304" pitchFamily="18" charset="0"/>
                <a:ea typeface="Times New Roman" panose="02020603050405020304" pitchFamily="18" charset="0"/>
                <a:cs typeface="Times New Roman" panose="02020603050405020304" pitchFamily="18" charset="0"/>
              </a:rPr>
              <a:t>En el presente trabajo se considera el modelo epidemiológico determinista compartimental </a:t>
            </a:r>
            <a:r>
              <a:rPr lang="es-PE" b="1" dirty="0">
                <a:latin typeface="Times New Roman" panose="02020603050405020304" pitchFamily="18" charset="0"/>
                <a:ea typeface="Times New Roman" panose="02020603050405020304" pitchFamily="18" charset="0"/>
                <a:cs typeface="Times New Roman" panose="02020603050405020304" pitchFamily="18" charset="0"/>
              </a:rPr>
              <a:t>SIR</a:t>
            </a:r>
            <a:r>
              <a:rPr lang="es-PE" dirty="0">
                <a:latin typeface="Times New Roman" panose="02020603050405020304" pitchFamily="18" charset="0"/>
                <a:ea typeface="Times New Roman" panose="02020603050405020304" pitchFamily="18" charset="0"/>
                <a:cs typeface="Times New Roman" panose="02020603050405020304" pitchFamily="18" charset="0"/>
              </a:rPr>
              <a:t> tradicional, del cual se obtuvo la solución analítica exacta en forma paramétrica del sistema de ecuaciones del modelo antes mencionado.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69">
              <a:lnSpc>
                <a:spcPct val="150000"/>
              </a:lnSpc>
            </a:pPr>
            <a:r>
              <a:rPr lang="es-PE" dirty="0">
                <a:latin typeface="Times New Roman" panose="02020603050405020304" pitchFamily="18" charset="0"/>
                <a:ea typeface="Times New Roman" panose="02020603050405020304" pitchFamily="18" charset="0"/>
                <a:cs typeface="Times New Roman" panose="02020603050405020304" pitchFamily="18" charset="0"/>
              </a:rPr>
              <a:t>Para validar la solución explícita, se procedió a resolver en primer lugar el modelo SIR aplicando métodos numéricos, resolver el modelo SIR en forma paramétrica </a:t>
            </a:r>
            <a:r>
              <a:rPr lang="es-PE" dirty="0">
                <a:latin typeface="Times New Roman" panose="02020603050405020304" pitchFamily="18" charset="0"/>
                <a:ea typeface="Calibri" panose="020F0502020204030204" pitchFamily="34" charset="0"/>
                <a:cs typeface="Times New Roman" panose="02020603050405020304" pitchFamily="18" charset="0"/>
              </a:rPr>
              <a:t>y finalmente resolver la solución explicita del modelo SIR, Se procedió a comparar los gráficos y soluciones numérica, paramétrica y exacta, dando como resultado diferencias mínimas, por lo tanto, se validó el modelo.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69">
              <a:lnSpc>
                <a:spcPct val="150000"/>
              </a:lnSpc>
            </a:pPr>
            <a:r>
              <a:rPr lang="es-PE" dirty="0">
                <a:latin typeface="Times New Roman" panose="02020603050405020304" pitchFamily="18" charset="0"/>
                <a:ea typeface="Times New Roman" panose="02020603050405020304" pitchFamily="18" charset="0"/>
                <a:cs typeface="Times New Roman" panose="02020603050405020304" pitchFamily="18" charset="0"/>
              </a:rPr>
              <a:t>Se investigo numéricamente y gráficamente la solución exacta analítica obtenida, en epidemias de corta duración y en epidemias más largas como el Covid-19, aplicando programación en Matlab, se mostró que para epidemias de corta duración reproduce la solución numérica de las ecuaciones diferenciales del modelo, con diferencias mínimas.</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69">
              <a:lnSpc>
                <a:spcPct val="150000"/>
              </a:lnSpc>
            </a:pPr>
            <a:r>
              <a:rPr lang="es-PE" dirty="0">
                <a:latin typeface="Times New Roman" panose="02020603050405020304" pitchFamily="18" charset="0"/>
                <a:ea typeface="Times New Roman" panose="02020603050405020304" pitchFamily="18" charset="0"/>
                <a:cs typeface="Times New Roman" panose="02020603050405020304" pitchFamily="18" charset="0"/>
              </a:rPr>
              <a:t>Al aplicar el modelo a Epidemias de duración más extensa como es el Covid-19, y realizar la investigación numérica y gráfica en base de datos de otros países, para intervalos de dos hasta tres meses, se puede observar que</a:t>
            </a:r>
            <a:r>
              <a:rPr lang="es-PE" dirty="0">
                <a:solidFill>
                  <a:srgbClr val="5B9BD5"/>
                </a:solidFill>
                <a:latin typeface="Times New Roman" panose="02020603050405020304" pitchFamily="18" charset="0"/>
                <a:ea typeface="Times New Roman" panose="02020603050405020304" pitchFamily="18" charset="0"/>
                <a:cs typeface="Times New Roman" panose="02020603050405020304" pitchFamily="18" charset="0"/>
              </a:rPr>
              <a:t> </a:t>
            </a:r>
            <a:r>
              <a:rPr lang="es-PE" dirty="0">
                <a:latin typeface="Times New Roman" panose="02020603050405020304" pitchFamily="18" charset="0"/>
                <a:ea typeface="Times New Roman" panose="02020603050405020304" pitchFamily="18" charset="0"/>
                <a:cs typeface="Times New Roman" panose="02020603050405020304" pitchFamily="18" charset="0"/>
              </a:rPr>
              <a:t>los datos siguen la tendencia del modelo, por lo tanto, resulta de gran utilidad para comprender el desarrollo de la epidemia en etapas tempranas, para ello es importante:</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endParaRPr lang="es-ES" sz="1000" i="1" dirty="0">
              <a:latin typeface="Cambria Math" panose="02040503050406030204" pitchFamily="18" charset="0"/>
              <a:ea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46</a:t>
            </a:fld>
            <a:endParaRPr lang="es-EC" dirty="0"/>
          </a:p>
        </p:txBody>
      </p:sp>
    </p:spTree>
    <p:extLst>
      <p:ext uri="{BB962C8B-B14F-4D97-AF65-F5344CB8AC3E}">
        <p14:creationId xmlns:p14="http://schemas.microsoft.com/office/powerpoint/2010/main" val="402966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1C59CA-0E10-43E3-B324-06360786C078}"/>
                  </a:ext>
                </a:extLst>
              </p:cNvPr>
              <p:cNvSpPr txBox="1"/>
              <p:nvPr/>
            </p:nvSpPr>
            <p:spPr>
              <a:xfrm>
                <a:off x="1140181" y="192253"/>
                <a:ext cx="11051823" cy="7208127"/>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8.</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Conclusiones</a:t>
                </a:r>
              </a:p>
              <a:p>
                <a:pPr algn="ctr">
                  <a:lnSpc>
                    <a:spcPct val="120000"/>
                  </a:lnSpc>
                  <a:spcBef>
                    <a:spcPct val="0"/>
                  </a:spcBef>
                </a:pPr>
                <a:endParaRPr lang="es-EC" sz="2400" dirty="0">
                  <a:latin typeface="Lucida Fax" panose="02060602050505020204" pitchFamily="18" charset="0"/>
                  <a:cs typeface="Arial" panose="020B0604020202020204" pitchFamily="34" charset="0"/>
                </a:endParaRPr>
              </a:p>
              <a:p>
                <a:pPr marL="342891" indent="-342891">
                  <a:lnSpc>
                    <a:spcPct val="150000"/>
                  </a:lnSpc>
                  <a:buFont typeface="Wingdings" panose="05000000000000000000" pitchFamily="2" charset="2"/>
                  <a:buChar char=""/>
                </a:pPr>
                <a:r>
                  <a:rPr lang="es-PE" dirty="0">
                    <a:latin typeface="Times New Roman" panose="02020603050405020304" pitchFamily="18" charset="0"/>
                    <a:ea typeface="Times New Roman" panose="02020603050405020304" pitchFamily="18" charset="0"/>
                    <a:cs typeface="Times New Roman" panose="02020603050405020304" pitchFamily="18" charset="0"/>
                  </a:rPr>
                  <a:t>La base de datos sea producto de un registro confiable, que haya concordancia y no existan inconsistencia en los mismos</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150000"/>
                  </a:lnSpc>
                  <a:buFont typeface="Wingdings" panose="05000000000000000000" pitchFamily="2" charset="2"/>
                  <a:buChar char=""/>
                </a:pPr>
                <a:r>
                  <a:rPr lang="es-PE" dirty="0">
                    <a:latin typeface="Times New Roman" panose="02020603050405020304" pitchFamily="18" charset="0"/>
                    <a:ea typeface="Calibri" panose="020F0502020204030204" pitchFamily="34" charset="0"/>
                    <a:cs typeface="Times New Roman" panose="02020603050405020304" pitchFamily="18" charset="0"/>
                  </a:rPr>
                  <a:t>La calidad en la estimación de parámetros, depende en gran medida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495288">
                  <a:lnSpc>
                    <a:spcPct val="150000"/>
                  </a:lnSpc>
                </a:pPr>
                <a:r>
                  <a:rPr lang="es-PE" dirty="0">
                    <a:latin typeface="Times New Roman" panose="02020603050405020304" pitchFamily="18" charset="0"/>
                    <a:ea typeface="Calibri" panose="020F0502020204030204" pitchFamily="34" charset="0"/>
                    <a:cs typeface="Times New Roman" panose="02020603050405020304" pitchFamily="18" charset="0"/>
                  </a:rPr>
                  <a:t>de la calidad de los datos que el sistema de salud pueda proporcionar.</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150000"/>
                  </a:lnSpc>
                  <a:buFont typeface="Wingdings" panose="05000000000000000000" pitchFamily="2" charset="2"/>
                  <a:buChar char=""/>
                </a:pPr>
                <a:r>
                  <a:rPr lang="es-PE" dirty="0">
                    <a:latin typeface="Times New Roman" panose="02020603050405020304" pitchFamily="18" charset="0"/>
                    <a:ea typeface="Times New Roman" panose="02020603050405020304" pitchFamily="18" charset="0"/>
                    <a:cs typeface="Times New Roman" panose="02020603050405020304" pitchFamily="18" charset="0"/>
                  </a:rPr>
                  <a:t>Entender y poder interpretar los parámetros que rigen este modelo.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150000"/>
                  </a:lnSpc>
                  <a:buFont typeface="Wingdings" panose="05000000000000000000" pitchFamily="2" charset="2"/>
                  <a:buChar char=""/>
                </a:pPr>
                <a:r>
                  <a:rPr lang="es-PE" dirty="0">
                    <a:latin typeface="Times New Roman" panose="02020603050405020304" pitchFamily="18" charset="0"/>
                    <a:ea typeface="Times New Roman" panose="02020603050405020304" pitchFamily="18" charset="0"/>
                    <a:cs typeface="Times New Roman" panose="02020603050405020304" pitchFamily="18" charset="0"/>
                  </a:rPr>
                  <a:t>El parámetro del número reproductivo básico </a:t>
                </a:r>
                <a14:m>
                  <m:oMath xmlns:m="http://schemas.openxmlformats.org/officeDocument/2006/math">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PE" i="1">
                            <a:latin typeface="Cambria Math" panose="02040503050406030204" pitchFamily="18" charset="0"/>
                            <a:ea typeface="Times New Roman" panose="02020603050405020304" pitchFamily="18" charset="0"/>
                            <a:cs typeface="Times New Roman" panose="02020603050405020304" pitchFamily="18" charset="0"/>
                          </a:rPr>
                          <m:t>𝑅</m:t>
                        </m:r>
                      </m:e>
                      <m:sub>
                        <m:r>
                          <a:rPr lang="es-PE" i="1">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s-PE" dirty="0">
                    <a:latin typeface="Times New Roman" panose="02020603050405020304" pitchFamily="18" charset="0"/>
                    <a:ea typeface="Times New Roman" panose="02020603050405020304" pitchFamily="18" charset="0"/>
                    <a:cs typeface="Times New Roman" panose="02020603050405020304" pitchFamily="18" charset="0"/>
                  </a:rPr>
                  <a:t> es muy importante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150000"/>
                  </a:lnSpc>
                  <a:buFont typeface="Wingdings" panose="05000000000000000000" pitchFamily="2" charset="2"/>
                  <a:buChar char=""/>
                </a:pPr>
                <a:r>
                  <a:rPr lang="es-PE" dirty="0">
                    <a:latin typeface="Times New Roman" panose="02020603050405020304" pitchFamily="18" charset="0"/>
                    <a:ea typeface="Times New Roman" panose="02020603050405020304" pitchFamily="18" charset="0"/>
                    <a:cs typeface="Times New Roman" panose="02020603050405020304" pitchFamily="18" charset="0"/>
                  </a:rPr>
                  <a:t>El tiempo de simulación del Covid-19 depende de la calidad de la base de datos</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150000"/>
                  </a:lnSpc>
                  <a:buFont typeface="Wingdings" panose="05000000000000000000" pitchFamily="2" charset="2"/>
                  <a:buChar char=""/>
                </a:pPr>
                <a:r>
                  <a:rPr lang="es-PE" dirty="0">
                    <a:latin typeface="Times New Roman" panose="02020603050405020304" pitchFamily="18" charset="0"/>
                    <a:ea typeface="Times New Roman" panose="02020603050405020304" pitchFamily="18" charset="0"/>
                    <a:cs typeface="Times New Roman" panose="02020603050405020304" pitchFamily="18" charset="0"/>
                  </a:rPr>
                  <a:t>El plano de Fase brinda información valiosa como el número de infectados máximo, Puntos críticos, Punto de Equilibrio que es hacia donde converge una epidemia dependiendo del número reproductivo básico</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150000"/>
                  </a:lnSpc>
                  <a:buFont typeface="Wingdings" panose="05000000000000000000" pitchFamily="2" charset="2"/>
                  <a:buChar char=""/>
                </a:pPr>
                <a:r>
                  <a:rPr lang="es-PE" dirty="0">
                    <a:latin typeface="Times New Roman" panose="02020603050405020304" pitchFamily="18" charset="0"/>
                    <a:ea typeface="Times New Roman" panose="02020603050405020304" pitchFamily="18" charset="0"/>
                    <a:cs typeface="Times New Roman" panose="02020603050405020304" pitchFamily="18" charset="0"/>
                  </a:rPr>
                  <a:t>Tener claro </a:t>
                </a:r>
                <a:r>
                  <a:rPr lang="es-PE" b="1" dirty="0">
                    <a:latin typeface="Times New Roman" panose="02020603050405020304" pitchFamily="18" charset="0"/>
                    <a:ea typeface="Times New Roman" panose="02020603050405020304" pitchFamily="18" charset="0"/>
                    <a:cs typeface="Times New Roman" panose="02020603050405020304" pitchFamily="18" charset="0"/>
                  </a:rPr>
                  <a:t>3.1.1</a:t>
                </a:r>
                <a:r>
                  <a:rPr lang="es-PE" dirty="0">
                    <a:latin typeface="Times New Roman" panose="02020603050405020304" pitchFamily="18" charset="0"/>
                    <a:ea typeface="Times New Roman" panose="02020603050405020304" pitchFamily="18" charset="0"/>
                    <a:cs typeface="Times New Roman" panose="02020603050405020304" pitchFamily="18" charset="0"/>
                  </a:rPr>
                  <a:t> Hipótesis del modelo SIR, establece que dentro del compartimento de individuos retirados están incluidos los individuos recuperados y fallecidos</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150000"/>
                  </a:lnSpc>
                  <a:buFont typeface="Wingdings" panose="05000000000000000000" pitchFamily="2" charset="2"/>
                  <a:buChar char=""/>
                </a:pPr>
                <a:r>
                  <a:rPr lang="es-PE" dirty="0">
                    <a:latin typeface="Times New Roman" panose="02020603050405020304" pitchFamily="18" charset="0"/>
                    <a:ea typeface="Calibri" panose="020F0502020204030204" pitchFamily="34" charset="0"/>
                    <a:cs typeface="Times New Roman" panose="02020603050405020304" pitchFamily="18" charset="0"/>
                  </a:rPr>
                  <a:t>Siempre existirán algunos susceptibles en la población que se escapan de la infección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150000"/>
                  </a:lnSpc>
                  <a:buFont typeface="Wingdings" panose="05000000000000000000" pitchFamily="2" charset="2"/>
                  <a:buChar char=""/>
                </a:pPr>
                <a:r>
                  <a:rPr lang="es-PE" dirty="0">
                    <a:latin typeface="Times New Roman" panose="02020603050405020304" pitchFamily="18" charset="0"/>
                    <a:ea typeface="Calibri" panose="020F0502020204030204" pitchFamily="34" charset="0"/>
                    <a:cs typeface="Times New Roman" panose="02020603050405020304" pitchFamily="18" charset="0"/>
                  </a:rPr>
                  <a:t>La cadena de transmisión se rompe con el tiempo debido a la disminución de los infecciosos y no por falta de individuos susceptibles.</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ct val="0"/>
                  </a:spcBef>
                </a:pPr>
                <a:endParaRPr lang="es-EC" sz="1400" dirty="0">
                  <a:latin typeface="Lucida Fax" panose="02060602050505020204" pitchFamily="18" charset="0"/>
                  <a:cs typeface="Arial" panose="020B0604020202020204" pitchFamily="34" charset="0"/>
                </a:endParaRPr>
              </a:p>
              <a:p>
                <a:endParaRPr lang="es-ES" sz="1000" i="1" dirty="0">
                  <a:latin typeface="Cambria Math" panose="02040503050406030204" pitchFamily="18" charset="0"/>
                  <a:ea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E1C59CA-0E10-43E3-B324-06360786C078}"/>
                  </a:ext>
                </a:extLst>
              </p:cNvPr>
              <p:cNvSpPr txBox="1">
                <a:spLocks noRot="1" noChangeAspect="1" noMove="1" noResize="1" noEditPoints="1" noAdjustHandles="1" noChangeArrowheads="1" noChangeShapeType="1" noTextEdit="1"/>
              </p:cNvSpPr>
              <p:nvPr/>
            </p:nvSpPr>
            <p:spPr>
              <a:xfrm>
                <a:off x="1140181" y="192253"/>
                <a:ext cx="11051823" cy="7208127"/>
              </a:xfrm>
              <a:prstGeom prst="rect">
                <a:avLst/>
              </a:prstGeom>
              <a:blipFill>
                <a:blip r:embed="rId2"/>
                <a:stretch>
                  <a:fillRect l="-331" t="-254"/>
                </a:stretch>
              </a:blipFill>
            </p:spPr>
            <p:txBody>
              <a:bodyPr/>
              <a:lstStyle/>
              <a:p>
                <a:r>
                  <a:rPr lang="es-EC">
                    <a:noFill/>
                  </a:rPr>
                  <a:t> </a:t>
                </a:r>
              </a:p>
            </p:txBody>
          </p:sp>
        </mc:Fallback>
      </mc:AlternateContent>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47</a:t>
            </a:fld>
            <a:endParaRPr lang="es-EC" dirty="0"/>
          </a:p>
        </p:txBody>
      </p:sp>
    </p:spTree>
    <p:extLst>
      <p:ext uri="{BB962C8B-B14F-4D97-AF65-F5344CB8AC3E}">
        <p14:creationId xmlns:p14="http://schemas.microsoft.com/office/powerpoint/2010/main" val="2845353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E1C59CA-0E10-43E3-B324-06360786C078}"/>
              </a:ext>
            </a:extLst>
          </p:cNvPr>
          <p:cNvSpPr txBox="1"/>
          <p:nvPr/>
        </p:nvSpPr>
        <p:spPr>
          <a:xfrm>
            <a:off x="824093" y="293854"/>
            <a:ext cx="11367911" cy="5620000"/>
          </a:xfrm>
          <a:prstGeom prst="rect">
            <a:avLst/>
          </a:prstGeom>
          <a:noFill/>
        </p:spPr>
        <p:txBody>
          <a:bodyPr wrap="square">
            <a:spAutoFit/>
          </a:bodyPr>
          <a:lstStyle/>
          <a:p>
            <a:pPr algn="ctr">
              <a:lnSpc>
                <a:spcPct val="120000"/>
              </a:lnSpc>
              <a:spcBef>
                <a:spcPct val="0"/>
              </a:spcBef>
            </a:pPr>
            <a:r>
              <a:rPr lang="es-EC" sz="2400" dirty="0">
                <a:latin typeface="Lucida Fax" panose="02060602050505020204" pitchFamily="18" charset="0"/>
                <a:cs typeface="Arial" panose="020B0604020202020204" pitchFamily="34" charset="0"/>
              </a:rPr>
              <a:t>8.</a:t>
            </a:r>
            <a:r>
              <a:rPr lang="es-EC" sz="2400" b="1" dirty="0">
                <a:latin typeface="Lucida Fax" panose="02060602050505020204" pitchFamily="18" charset="0"/>
                <a:cs typeface="Arial" panose="020B0604020202020204" pitchFamily="34" charset="0"/>
              </a:rPr>
              <a:t> </a:t>
            </a:r>
            <a:r>
              <a:rPr lang="es-EC" sz="2400" dirty="0">
                <a:latin typeface="Lucida Fax" panose="02060602050505020204" pitchFamily="18" charset="0"/>
                <a:cs typeface="Arial" panose="020B0604020202020204" pitchFamily="34" charset="0"/>
              </a:rPr>
              <a:t>Recomendaciones</a:t>
            </a:r>
          </a:p>
          <a:p>
            <a:pPr algn="ctr">
              <a:lnSpc>
                <a:spcPct val="120000"/>
              </a:lnSpc>
              <a:spcBef>
                <a:spcPct val="0"/>
              </a:spcBef>
            </a:pPr>
            <a:endParaRPr lang="es-EC" sz="2400" dirty="0">
              <a:latin typeface="Lucida Fax" panose="02060602050505020204" pitchFamily="18" charset="0"/>
              <a:cs typeface="Arial" panose="020B0604020202020204" pitchFamily="34" charset="0"/>
            </a:endParaRPr>
          </a:p>
          <a:p>
            <a:pPr marL="342891" indent="-342891">
              <a:lnSpc>
                <a:spcPct val="200000"/>
              </a:lnSpc>
              <a:buFont typeface="Wingdings" panose="05000000000000000000" pitchFamily="2" charset="2"/>
              <a:buChar char=""/>
            </a:pPr>
            <a:r>
              <a:rPr lang="es-PE" sz="1600" dirty="0">
                <a:latin typeface="Times New Roman" panose="02020603050405020304" pitchFamily="18" charset="0"/>
                <a:ea typeface="Calibri" panose="020F0502020204030204" pitchFamily="34" charset="0"/>
                <a:cs typeface="Times New Roman" panose="02020603050405020304" pitchFamily="18" charset="0"/>
              </a:rPr>
              <a:t>Contar con una base de datos confiable.</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200000"/>
              </a:lnSpc>
              <a:buFont typeface="Wingdings" panose="05000000000000000000" pitchFamily="2" charset="2"/>
              <a:buChar char=""/>
            </a:pPr>
            <a:r>
              <a:rPr lang="es-PE" sz="1600" dirty="0">
                <a:latin typeface="Times New Roman" panose="02020603050405020304" pitchFamily="18" charset="0"/>
                <a:ea typeface="Calibri" panose="020F0502020204030204" pitchFamily="34" charset="0"/>
                <a:cs typeface="Times New Roman" panose="02020603050405020304" pitchFamily="18" charset="0"/>
              </a:rPr>
              <a:t>Tener cuidado en la obtención de datos, dado que, si no es la correcta, generará incoherencias en los mismos y como consecuencia el modelo matemático propuesto se alejará cada vez más de los datos reales.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200000"/>
              </a:lnSpc>
              <a:buFont typeface="Wingdings" panose="05000000000000000000" pitchFamily="2" charset="2"/>
              <a:buChar char=""/>
            </a:pPr>
            <a:r>
              <a:rPr lang="es-PE" sz="1600" dirty="0">
                <a:latin typeface="Times New Roman" panose="02020603050405020304" pitchFamily="18" charset="0"/>
                <a:ea typeface="Calibri" panose="020F0502020204030204" pitchFamily="34" charset="0"/>
                <a:cs typeface="Times New Roman" panose="02020603050405020304" pitchFamily="18" charset="0"/>
              </a:rPr>
              <a:t>Calidad en la estimación de parámetros es algo fundamental, para lo cual se debe contar con una base de datos confiable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200000"/>
              </a:lnSpc>
              <a:buFont typeface="Wingdings" panose="05000000000000000000" pitchFamily="2" charset="2"/>
              <a:buChar char=""/>
            </a:pPr>
            <a:r>
              <a:rPr lang="es-PE" sz="1600" dirty="0">
                <a:latin typeface="Times New Roman" panose="02020603050405020304" pitchFamily="18" charset="0"/>
                <a:ea typeface="Calibri" panose="020F0502020204030204" pitchFamily="34" charset="0"/>
                <a:cs typeface="Times New Roman" panose="02020603050405020304" pitchFamily="18" charset="0"/>
              </a:rPr>
              <a:t>Es muy importante tener presente, que en el compartimento de los individuos removidos o retirados están incluidos los individuos recuperados y fallecidos.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Bef>
                <a:spcPct val="0"/>
              </a:spcBef>
            </a:pPr>
            <a:endParaRPr lang="es-EC" sz="2400" dirty="0">
              <a:latin typeface="Lucida Fax" panose="02060602050505020204" pitchFamily="18" charset="0"/>
              <a:cs typeface="Arial" panose="020B0604020202020204" pitchFamily="34" charset="0"/>
            </a:endParaRPr>
          </a:p>
          <a:p>
            <a:pPr indent="449569"/>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indent="449569"/>
            <a:endParaRPr lang="es-PE" dirty="0">
              <a:latin typeface="Times New Roman" panose="02020603050405020304" pitchFamily="18" charset="0"/>
              <a:ea typeface="Calibri" panose="020F0502020204030204" pitchFamily="34" charset="0"/>
              <a:cs typeface="Times New Roman" panose="02020603050405020304" pitchFamily="18" charset="0"/>
            </a:endParaRPr>
          </a:p>
          <a:p>
            <a:pPr indent="449569"/>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ct val="0"/>
              </a:spcBef>
            </a:pPr>
            <a:endParaRPr lang="es-EC" sz="1400" dirty="0">
              <a:latin typeface="Lucida Fax" panose="02060602050505020204" pitchFamily="18" charset="0"/>
              <a:cs typeface="Arial" panose="020B0604020202020204" pitchFamily="34" charset="0"/>
            </a:endParaRPr>
          </a:p>
          <a:p>
            <a:endParaRPr lang="es-ES" sz="1000" i="1" dirty="0">
              <a:latin typeface="Cambria Math" panose="02040503050406030204" pitchFamily="18" charset="0"/>
              <a:ea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3BB7E1C6-9021-43D7-97E3-855699DFBA96}"/>
              </a:ext>
            </a:extLst>
          </p:cNvPr>
          <p:cNvSpPr>
            <a:spLocks noGrp="1"/>
          </p:cNvSpPr>
          <p:nvPr>
            <p:ph type="sldNum" sz="quarter" idx="12"/>
          </p:nvPr>
        </p:nvSpPr>
        <p:spPr/>
        <p:txBody>
          <a:bodyPr/>
          <a:lstStyle/>
          <a:p>
            <a:fld id="{B072B434-88E2-4898-9587-F071503C6A79}" type="slidenum">
              <a:rPr lang="es-EC" smtClean="0"/>
              <a:t>48</a:t>
            </a:fld>
            <a:endParaRPr lang="es-EC" dirty="0"/>
          </a:p>
        </p:txBody>
      </p:sp>
    </p:spTree>
    <p:extLst>
      <p:ext uri="{BB962C8B-B14F-4D97-AF65-F5344CB8AC3E}">
        <p14:creationId xmlns:p14="http://schemas.microsoft.com/office/powerpoint/2010/main" val="80809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E1C59CA-0E10-43E3-B324-06360786C078}"/>
              </a:ext>
            </a:extLst>
          </p:cNvPr>
          <p:cNvSpPr txBox="1"/>
          <p:nvPr/>
        </p:nvSpPr>
        <p:spPr>
          <a:xfrm>
            <a:off x="1038582" y="184140"/>
            <a:ext cx="10972799" cy="6489725"/>
          </a:xfrm>
          <a:prstGeom prst="rect">
            <a:avLst/>
          </a:prstGeom>
          <a:noFill/>
        </p:spPr>
        <p:txBody>
          <a:bodyPr wrap="square">
            <a:spAutoFit/>
          </a:bodyPr>
          <a:lstStyle/>
          <a:p>
            <a:pPr marL="457189" indent="-457189">
              <a:lnSpc>
                <a:spcPct val="120000"/>
              </a:lnSpc>
              <a:spcBef>
                <a:spcPct val="0"/>
              </a:spcBef>
              <a:buAutoNum type="arabicPeriod"/>
            </a:pPr>
            <a:r>
              <a:rPr lang="es-EC" sz="2000" dirty="0">
                <a:latin typeface="Lucida Fax" panose="02060602050505020204" pitchFamily="18" charset="0"/>
                <a:cs typeface="Arial" panose="020B0604020202020204" pitchFamily="34" charset="0"/>
              </a:rPr>
              <a:t>Introducción</a:t>
            </a:r>
          </a:p>
          <a:p>
            <a:pPr lvl="1">
              <a:lnSpc>
                <a:spcPct val="120000"/>
              </a:lnSpc>
              <a:spcBef>
                <a:spcPct val="0"/>
              </a:spcBef>
            </a:pPr>
            <a:r>
              <a:rPr lang="es-PE" dirty="0">
                <a:latin typeface="Times New Roman" panose="02020603050405020304" pitchFamily="18" charset="0"/>
                <a:cs typeface="Times New Roman" panose="02020603050405020304" pitchFamily="18" charset="0"/>
              </a:rPr>
              <a:t>A lo largo de la historia la humanidad ha sufrido el azote de diversas enfermedades como Viruela, Peste negra, Sarampión, Sida, Cólera, Ébola, SARS, MERS etc. Las cuales se extendieron rápidamente produciendo epidemias y pandemias dejando a su paso un gran número de muertos.</a:t>
            </a:r>
          </a:p>
          <a:p>
            <a:pPr lvl="1">
              <a:lnSpc>
                <a:spcPct val="120000"/>
              </a:lnSpc>
              <a:spcBef>
                <a:spcPct val="0"/>
              </a:spcBef>
            </a:pPr>
            <a:r>
              <a:rPr lang="es-PE" dirty="0">
                <a:latin typeface="Times New Roman" panose="02020603050405020304" pitchFamily="18" charset="0"/>
                <a:ea typeface="Calibri" panose="020F0502020204030204" pitchFamily="34" charset="0"/>
                <a:cs typeface="Times New Roman" panose="02020603050405020304" pitchFamily="18" charset="0"/>
              </a:rPr>
              <a:t>Actualmente la humanidad está sufriendo los embates de una nueva epidemia, enfermedad causada por un nuevo tipo de coronavirus, que reciben su nombre debido a la vaga semejanza con las coronas monárquicas cuando se muestran con un microscopio electrónico, los mismos son una extensa familia de virus que pueden causar enfermedades en seres humanos como en animales. En humanos, se sabe que varios coronavirus causan infecciones respiratorias que pueden ir desde el resfriado común hasta enfermedades más graves como el síndrome respiratorio de Oriente Medio (MERS) y el síndrome respiratorio agudo severo (SRAS), el descubierto recientemente causa la enfermedad por coronavirus Covid-19 [2].</a:t>
            </a:r>
            <a:endParaRPr lang="es-EC" dirty="0">
              <a:latin typeface="Times New Roman" panose="02020603050405020304" pitchFamily="18" charset="0"/>
              <a:cs typeface="Times New Roman" panose="02020603050405020304" pitchFamily="18" charset="0"/>
            </a:endParaRPr>
          </a:p>
          <a:p>
            <a:pPr>
              <a:lnSpc>
                <a:spcPct val="120000"/>
              </a:lnSpc>
              <a:spcBef>
                <a:spcPct val="0"/>
              </a:spcBef>
            </a:pPr>
            <a:endParaRPr lang="es-EC" sz="2000" dirty="0">
              <a:latin typeface="Lucida Fax" panose="02060602050505020204" pitchFamily="18" charset="0"/>
              <a:cs typeface="Arial" panose="020B0604020202020204" pitchFamily="34" charset="0"/>
            </a:endParaRPr>
          </a:p>
          <a:p>
            <a:pPr>
              <a:lnSpc>
                <a:spcPct val="120000"/>
              </a:lnSpc>
              <a:spcBef>
                <a:spcPct val="0"/>
              </a:spcBef>
            </a:pPr>
            <a:r>
              <a:rPr lang="es-EC" sz="2000" dirty="0">
                <a:latin typeface="Lucida Fax" panose="02060602050505020204" pitchFamily="18" charset="0"/>
                <a:cs typeface="Arial" panose="020B0604020202020204" pitchFamily="34" charset="0"/>
              </a:rPr>
              <a:t>1.1. Generalidades</a:t>
            </a:r>
          </a:p>
          <a:p>
            <a:pPr lvl="1">
              <a:lnSpc>
                <a:spcPct val="120000"/>
              </a:lnSpc>
              <a:spcBef>
                <a:spcPct val="0"/>
              </a:spcBef>
            </a:pPr>
            <a:r>
              <a:rPr lang="es-PE" dirty="0">
                <a:latin typeface="Times New Roman" panose="02020603050405020304" pitchFamily="18" charset="0"/>
                <a:ea typeface="Calibri" panose="020F0502020204030204" pitchFamily="34" charset="0"/>
                <a:cs typeface="Times New Roman" panose="02020603050405020304" pitchFamily="18" charset="0"/>
              </a:rPr>
              <a:t>En China, en diciembre del 2019 en la ciudad de Wuhan se registró el primer caso de este nuevo tipo de neumonía. El Comité Internacional de Taxonomía de Virus ICTV, de acuerdo con su terminología utilizada, </a:t>
            </a:r>
            <a:r>
              <a:rPr lang="es-PE" dirty="0" err="1">
                <a:latin typeface="Times New Roman" panose="02020603050405020304" pitchFamily="18" charset="0"/>
                <a:ea typeface="Calibri" panose="020F0502020204030204" pitchFamily="34" charset="0"/>
                <a:cs typeface="Times New Roman" panose="02020603050405020304" pitchFamily="18" charset="0"/>
              </a:rPr>
              <a:t>llamò</a:t>
            </a:r>
            <a:r>
              <a:rPr lang="es-PE" dirty="0">
                <a:latin typeface="Times New Roman" panose="02020603050405020304" pitchFamily="18" charset="0"/>
                <a:ea typeface="Calibri" panose="020F0502020204030204" pitchFamily="34" charset="0"/>
                <a:cs typeface="Times New Roman" panose="02020603050405020304" pitchFamily="18" charset="0"/>
              </a:rPr>
              <a:t> formalmente Covid-19 a la enfermedad causada por el virus 2019-nCoV o SARS-CoV-2 [3]. Hasta la presente fecha a nivel mundial según datos de la página web: </a:t>
            </a:r>
            <a:r>
              <a:rPr lang="es-PE"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covid19.who.int/</a:t>
            </a:r>
            <a:r>
              <a:rPr lang="es-PE" dirty="0">
                <a:latin typeface="Times New Roman" panose="02020603050405020304" pitchFamily="18" charset="0"/>
                <a:ea typeface="Calibri" panose="020F0502020204030204" pitchFamily="34" charset="0"/>
                <a:cs typeface="Times New Roman" panose="02020603050405020304" pitchFamily="18" charset="0"/>
              </a:rPr>
              <a:t> de la Organización Mundial De la salud (OMS) se han reportado cerca de 24’000.000 de casos confirmados y más de 800.000 fallecidos en todo el mundo [4].</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D5976403-57EF-448B-8CE4-50C913D342DE}"/>
              </a:ext>
            </a:extLst>
          </p:cNvPr>
          <p:cNvSpPr>
            <a:spLocks noGrp="1"/>
          </p:cNvSpPr>
          <p:nvPr>
            <p:ph type="sldNum" sz="quarter" idx="12"/>
          </p:nvPr>
        </p:nvSpPr>
        <p:spPr/>
        <p:txBody>
          <a:bodyPr/>
          <a:lstStyle/>
          <a:p>
            <a:fld id="{B072B434-88E2-4898-9587-F071503C6A79}" type="slidenum">
              <a:rPr lang="es-EC" smtClean="0"/>
              <a:t>5</a:t>
            </a:fld>
            <a:endParaRPr lang="es-EC" dirty="0"/>
          </a:p>
        </p:txBody>
      </p:sp>
    </p:spTree>
    <p:extLst>
      <p:ext uri="{BB962C8B-B14F-4D97-AF65-F5344CB8AC3E}">
        <p14:creationId xmlns:p14="http://schemas.microsoft.com/office/powerpoint/2010/main" val="198759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E1C59CA-0E10-43E3-B324-06360786C078}"/>
              </a:ext>
            </a:extLst>
          </p:cNvPr>
          <p:cNvSpPr txBox="1"/>
          <p:nvPr/>
        </p:nvSpPr>
        <p:spPr>
          <a:xfrm>
            <a:off x="1049870" y="275672"/>
            <a:ext cx="10961511" cy="6193490"/>
          </a:xfrm>
          <a:prstGeom prst="rect">
            <a:avLst/>
          </a:prstGeom>
          <a:noFill/>
        </p:spPr>
        <p:txBody>
          <a:bodyPr wrap="square">
            <a:spAutoFit/>
          </a:bodyPr>
          <a:lstStyle/>
          <a:p>
            <a:pPr>
              <a:lnSpc>
                <a:spcPct val="120000"/>
              </a:lnSpc>
              <a:spcBef>
                <a:spcPct val="0"/>
              </a:spcBef>
            </a:pPr>
            <a:r>
              <a:rPr lang="es-EC" sz="2000" dirty="0">
                <a:latin typeface="Lucida Fax" panose="02060602050505020204" pitchFamily="18" charset="0"/>
                <a:cs typeface="Arial" panose="020B0604020202020204" pitchFamily="34" charset="0"/>
              </a:rPr>
              <a:t>1.2.</a:t>
            </a:r>
            <a:r>
              <a:rPr lang="es-EC" sz="2000" b="1" dirty="0">
                <a:latin typeface="Lucida Fax" panose="02060602050505020204" pitchFamily="18" charset="0"/>
                <a:cs typeface="Arial" panose="020B0604020202020204" pitchFamily="34" charset="0"/>
              </a:rPr>
              <a:t> </a:t>
            </a:r>
            <a:r>
              <a:rPr lang="es-EC" sz="2000" dirty="0">
                <a:latin typeface="Lucida Fax" panose="02060602050505020204" pitchFamily="18" charset="0"/>
                <a:cs typeface="Arial" panose="020B0604020202020204" pitchFamily="34" charset="0"/>
              </a:rPr>
              <a:t>Planteamiento del Problema</a:t>
            </a:r>
          </a:p>
          <a:p>
            <a:pPr lvl="1">
              <a:lnSpc>
                <a:spcPct val="120000"/>
              </a:lnSpc>
              <a:spcBef>
                <a:spcPct val="0"/>
              </a:spcBef>
            </a:pPr>
            <a:r>
              <a:rPr lang="es-PE" dirty="0">
                <a:latin typeface="Times New Roman" panose="02020603050405020304" pitchFamily="18" charset="0"/>
                <a:ea typeface="Calibri" panose="020F0502020204030204" pitchFamily="34" charset="0"/>
                <a:cs typeface="Times New Roman" panose="02020603050405020304" pitchFamily="18" charset="0"/>
              </a:rPr>
              <a:t>De acuerdo con datos de la Organización mundial de la Salud (OMS) la pandemia COVID-19, causada por el virus 2019-nCoV o SARS-CoV-2, en la presente década es la que más vidas humanas ha cobrado en todo el mundo, esto ha motivado a profesionales de la salud, científicos, matemáticos, estadísticos e informáticos a unir esfuerzos para erradicarlas a través de la búsqueda de la cura o medidas de prevención y control que permitan contenerlas.</a:t>
            </a:r>
            <a:endParaRPr lang="es-EC" sz="1600" dirty="0">
              <a:latin typeface="Lucida Fax" panose="02060602050505020204" pitchFamily="18" charset="0"/>
              <a:cs typeface="Times New Roman" panose="02020603050405020304" pitchFamily="18" charset="0"/>
            </a:endParaRPr>
          </a:p>
          <a:p>
            <a:pPr>
              <a:spcBef>
                <a:spcPct val="0"/>
              </a:spcBef>
            </a:pPr>
            <a:endParaRPr lang="es-EC" sz="2400" b="1" dirty="0">
              <a:latin typeface="Lucida Fax" panose="02060602050505020204" pitchFamily="18" charset="0"/>
              <a:cs typeface="Arial" panose="020B0604020202020204" pitchFamily="34" charset="0"/>
            </a:endParaRPr>
          </a:p>
          <a:p>
            <a:pPr>
              <a:lnSpc>
                <a:spcPct val="120000"/>
              </a:lnSpc>
              <a:spcBef>
                <a:spcPct val="0"/>
              </a:spcBef>
            </a:pPr>
            <a:r>
              <a:rPr lang="es-EC" sz="2000" dirty="0">
                <a:latin typeface="Lucida Fax" panose="02060602050505020204" pitchFamily="18" charset="0"/>
                <a:cs typeface="Arial" panose="020B0604020202020204" pitchFamily="34" charset="0"/>
              </a:rPr>
              <a:t>1.3.</a:t>
            </a:r>
            <a:r>
              <a:rPr lang="es-EC" sz="2000" b="1" dirty="0">
                <a:latin typeface="Lucida Fax" panose="02060602050505020204" pitchFamily="18" charset="0"/>
                <a:cs typeface="Arial" panose="020B0604020202020204" pitchFamily="34" charset="0"/>
              </a:rPr>
              <a:t> </a:t>
            </a:r>
            <a:r>
              <a:rPr lang="es-EC" sz="2000" dirty="0">
                <a:latin typeface="Lucida Fax" panose="02060602050505020204" pitchFamily="18" charset="0"/>
                <a:cs typeface="Arial" panose="020B0604020202020204" pitchFamily="34" charset="0"/>
              </a:rPr>
              <a:t>Formulación del Problema</a:t>
            </a:r>
            <a:endParaRPr lang="es-EC" sz="2400" b="1" dirty="0">
              <a:latin typeface="Lucida Fax" panose="02060602050505020204" pitchFamily="18" charset="0"/>
              <a:cs typeface="Arial" panose="020B0604020202020204" pitchFamily="34" charset="0"/>
            </a:endParaRPr>
          </a:p>
          <a:p>
            <a:pPr lvl="1">
              <a:lnSpc>
                <a:spcPct val="120000"/>
              </a:lnSpc>
              <a:spcBef>
                <a:spcPct val="0"/>
              </a:spcBef>
            </a:pPr>
            <a:r>
              <a:rPr lang="es-PE" dirty="0">
                <a:latin typeface="Times New Roman" panose="02020603050405020304" pitchFamily="18" charset="0"/>
                <a:ea typeface="Calibri" panose="020F0502020204030204" pitchFamily="34" charset="0"/>
              </a:rPr>
              <a:t>Como monitorear la epidemia a través de la modelización del Covid-19 con Ecuaciones Diferenciales ayudara al control de la pandemia</a:t>
            </a:r>
          </a:p>
          <a:p>
            <a:pPr lvl="1">
              <a:lnSpc>
                <a:spcPct val="120000"/>
              </a:lnSpc>
              <a:spcBef>
                <a:spcPct val="0"/>
              </a:spcBef>
            </a:pPr>
            <a:endParaRPr lang="es-PE" sz="2000" dirty="0">
              <a:latin typeface="Times New Roman" panose="02020603050405020304" pitchFamily="18" charset="0"/>
              <a:ea typeface="Calibri" panose="020F0502020204030204" pitchFamily="34" charset="0"/>
            </a:endParaRPr>
          </a:p>
          <a:p>
            <a:pPr>
              <a:lnSpc>
                <a:spcPct val="120000"/>
              </a:lnSpc>
              <a:spcBef>
                <a:spcPct val="0"/>
              </a:spcBef>
            </a:pPr>
            <a:r>
              <a:rPr lang="es-EC" sz="2000" dirty="0">
                <a:latin typeface="Lucida Fax" panose="02060602050505020204" pitchFamily="18" charset="0"/>
                <a:cs typeface="Arial" panose="020B0604020202020204" pitchFamily="34" charset="0"/>
              </a:rPr>
              <a:t>1.4. Justificación e Importancia</a:t>
            </a:r>
            <a:endParaRPr lang="es-PE" sz="2000" dirty="0">
              <a:latin typeface="Times New Roman" panose="02020603050405020304" pitchFamily="18" charset="0"/>
              <a:cs typeface="Times New Roman" panose="02020603050405020304" pitchFamily="18" charset="0"/>
            </a:endParaRPr>
          </a:p>
          <a:p>
            <a:pPr lvl="1">
              <a:lnSpc>
                <a:spcPct val="120000"/>
              </a:lnSpc>
              <a:spcBef>
                <a:spcPct val="0"/>
              </a:spcBef>
            </a:pPr>
            <a:r>
              <a:rPr lang="es-PE" dirty="0">
                <a:latin typeface="Times New Roman" panose="02020603050405020304" pitchFamily="18" charset="0"/>
              </a:rPr>
              <a:t>Lamentablemente al inicio de la epidemia, al no existir vacuna, debido a la mutación del virus y métodos eficientes de diagnósticos para combatir esta enfermedad, la prevención basada en normas de bioseguridad y medidas de cuarentena social constituye intervenciones no farmacológicas, instrumentos que están ayudando a contrarrestar la propagación del virus. Por esa razón, es necesario desarrollar modelos matemáticos que permitan monitorear y predecir la dinámica de transmisión de contagio causado por este nuevo coronavirus.</a:t>
            </a:r>
            <a:endParaRPr lang="es-EC" dirty="0">
              <a:latin typeface="Times New Roman" panose="02020603050405020304" pitchFamily="18" charset="0"/>
            </a:endParaRPr>
          </a:p>
          <a:p>
            <a:pPr marL="742932" lvl="1" indent="-285744">
              <a:lnSpc>
                <a:spcPct val="120000"/>
              </a:lnSpc>
              <a:spcBef>
                <a:spcPct val="0"/>
              </a:spcBef>
              <a:buFont typeface="Wingdings" panose="05000000000000000000" pitchFamily="2" charset="2"/>
              <a:buChar char="§"/>
            </a:pPr>
            <a:endParaRPr lang="es-EC" sz="1600" dirty="0">
              <a:latin typeface="Lucida Fax" panose="02060602050505020204" pitchFamily="18"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1E793EFD-B435-4A23-91ED-8981F18CF5EB}"/>
              </a:ext>
            </a:extLst>
          </p:cNvPr>
          <p:cNvSpPr>
            <a:spLocks noGrp="1"/>
          </p:cNvSpPr>
          <p:nvPr>
            <p:ph type="sldNum" sz="quarter" idx="12"/>
          </p:nvPr>
        </p:nvSpPr>
        <p:spPr/>
        <p:txBody>
          <a:bodyPr/>
          <a:lstStyle/>
          <a:p>
            <a:fld id="{B072B434-88E2-4898-9587-F071503C6A79}" type="slidenum">
              <a:rPr lang="es-EC" smtClean="0"/>
              <a:t>6</a:t>
            </a:fld>
            <a:endParaRPr lang="es-EC"/>
          </a:p>
        </p:txBody>
      </p:sp>
    </p:spTree>
    <p:extLst>
      <p:ext uri="{BB962C8B-B14F-4D97-AF65-F5344CB8AC3E}">
        <p14:creationId xmlns:p14="http://schemas.microsoft.com/office/powerpoint/2010/main" val="404731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BA2D1-4607-4D4E-AB31-6B962DE6482A}"/>
              </a:ext>
            </a:extLst>
          </p:cNvPr>
          <p:cNvSpPr>
            <a:spLocks noGrp="1"/>
          </p:cNvSpPr>
          <p:nvPr>
            <p:ph type="title"/>
          </p:nvPr>
        </p:nvSpPr>
        <p:spPr>
          <a:xfrm>
            <a:off x="600080" y="3013911"/>
            <a:ext cx="10991849" cy="830179"/>
          </a:xfrm>
        </p:spPr>
        <p:txBody>
          <a:bodyPr>
            <a:noAutofit/>
          </a:bodyPr>
          <a:lstStyle/>
          <a:p>
            <a:pPr algn="ctr"/>
            <a:r>
              <a:rPr lang="es-ES" sz="5400" dirty="0">
                <a:solidFill>
                  <a:schemeClr val="tx1"/>
                </a:solidFill>
                <a:latin typeface="Lucida Fax" panose="02060602050505020204" pitchFamily="18" charset="0"/>
              </a:rPr>
              <a:t>Objetivos</a:t>
            </a:r>
            <a:endParaRPr lang="es-EC" sz="5400" dirty="0">
              <a:solidFill>
                <a:schemeClr val="tx1"/>
              </a:solidFill>
              <a:latin typeface="Lucida Fax" panose="02060602050505020204" pitchFamily="18" charset="0"/>
            </a:endParaRPr>
          </a:p>
        </p:txBody>
      </p:sp>
      <p:sp>
        <p:nvSpPr>
          <p:cNvPr id="3" name="Marcador de número de diapositiva 2">
            <a:extLst>
              <a:ext uri="{FF2B5EF4-FFF2-40B4-BE49-F238E27FC236}">
                <a16:creationId xmlns:a16="http://schemas.microsoft.com/office/drawing/2014/main" id="{2530F544-B153-43AF-9690-B7B0A8331DFB}"/>
              </a:ext>
            </a:extLst>
          </p:cNvPr>
          <p:cNvSpPr>
            <a:spLocks noGrp="1"/>
          </p:cNvSpPr>
          <p:nvPr>
            <p:ph type="sldNum" sz="quarter" idx="12"/>
          </p:nvPr>
        </p:nvSpPr>
        <p:spPr/>
        <p:txBody>
          <a:bodyPr/>
          <a:lstStyle/>
          <a:p>
            <a:fld id="{B072B434-88E2-4898-9587-F071503C6A79}" type="slidenum">
              <a:rPr lang="es-EC" smtClean="0"/>
              <a:t>7</a:t>
            </a:fld>
            <a:endParaRPr lang="es-EC"/>
          </a:p>
        </p:txBody>
      </p:sp>
    </p:spTree>
    <p:extLst>
      <p:ext uri="{BB962C8B-B14F-4D97-AF65-F5344CB8AC3E}">
        <p14:creationId xmlns:p14="http://schemas.microsoft.com/office/powerpoint/2010/main" val="310014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E1C59CA-0E10-43E3-B324-06360786C078}"/>
              </a:ext>
            </a:extLst>
          </p:cNvPr>
          <p:cNvSpPr txBox="1"/>
          <p:nvPr/>
        </p:nvSpPr>
        <p:spPr>
          <a:xfrm>
            <a:off x="1004711" y="157337"/>
            <a:ext cx="11029245" cy="6161687"/>
          </a:xfrm>
          <a:prstGeom prst="rect">
            <a:avLst/>
          </a:prstGeom>
          <a:noFill/>
        </p:spPr>
        <p:txBody>
          <a:bodyPr wrap="square">
            <a:spAutoFit/>
          </a:bodyPr>
          <a:lstStyle/>
          <a:p>
            <a:pPr>
              <a:lnSpc>
                <a:spcPct val="120000"/>
              </a:lnSpc>
              <a:spcBef>
                <a:spcPct val="0"/>
              </a:spcBef>
            </a:pPr>
            <a:r>
              <a:rPr lang="es-EC" sz="2400" dirty="0">
                <a:latin typeface="Lucida Fax" panose="02060602050505020204" pitchFamily="18" charset="0"/>
                <a:cs typeface="Arial" panose="020B0604020202020204" pitchFamily="34" charset="0"/>
              </a:rPr>
              <a:t>2.1</a:t>
            </a:r>
            <a:r>
              <a:rPr lang="es-EC" sz="2400" b="1" dirty="0">
                <a:latin typeface="Lucida Fax" panose="02060602050505020204" pitchFamily="18" charset="0"/>
                <a:cs typeface="Arial" panose="020B0604020202020204" pitchFamily="34" charset="0"/>
              </a:rPr>
              <a:t> </a:t>
            </a:r>
            <a:r>
              <a:rPr lang="es-EC" sz="2000" dirty="0">
                <a:latin typeface="Lucida Fax" panose="02060602050505020204" pitchFamily="18" charset="0"/>
                <a:cs typeface="Arial" panose="020B0604020202020204" pitchFamily="34" charset="0"/>
              </a:rPr>
              <a:t>Objetivo General</a:t>
            </a:r>
          </a:p>
          <a:p>
            <a:pPr>
              <a:spcBef>
                <a:spcPct val="0"/>
              </a:spcBef>
            </a:pPr>
            <a:endParaRPr lang="es-EC" sz="2000" dirty="0">
              <a:latin typeface="Lucida Fax" panose="02060602050505020204" pitchFamily="18" charset="0"/>
              <a:cs typeface="Arial" panose="020B0604020202020204" pitchFamily="34" charset="0"/>
            </a:endParaRPr>
          </a:p>
          <a:p>
            <a:pPr marL="742932" lvl="1" indent="-285744">
              <a:lnSpc>
                <a:spcPct val="120000"/>
              </a:lnSpc>
              <a:spcBef>
                <a:spcPct val="0"/>
              </a:spcBef>
              <a:buFont typeface="Wingdings" panose="05000000000000000000" pitchFamily="2" charset="2"/>
              <a:buChar char="§"/>
            </a:pPr>
            <a:r>
              <a:rPr lang="es-PE" sz="1600" dirty="0">
                <a:latin typeface="Lucida Fax" panose="02060602050505020204" pitchFamily="18" charset="0"/>
                <a:cs typeface="Times New Roman" panose="02020603050405020304" pitchFamily="18" charset="0"/>
              </a:rPr>
              <a:t>Determinar un modelo matemático con Ecuaciones Diferenciales para monitorear la dinámica del comportamiento epidemiológica del Covid-19 en Ecuador.</a:t>
            </a:r>
            <a:endParaRPr lang="es-EC" sz="1600" dirty="0">
              <a:latin typeface="Lucida Fax" panose="02060602050505020204" pitchFamily="18" charset="0"/>
              <a:cs typeface="Times New Roman" panose="02020603050405020304" pitchFamily="18" charset="0"/>
            </a:endParaRPr>
          </a:p>
          <a:p>
            <a:pPr>
              <a:spcBef>
                <a:spcPct val="0"/>
              </a:spcBef>
            </a:pPr>
            <a:endParaRPr lang="es-EC" sz="2400" b="1" dirty="0">
              <a:latin typeface="Lucida Fax" panose="02060602050505020204" pitchFamily="18" charset="0"/>
              <a:cs typeface="Arial" panose="020B0604020202020204" pitchFamily="34" charset="0"/>
            </a:endParaRPr>
          </a:p>
          <a:p>
            <a:pPr>
              <a:lnSpc>
                <a:spcPct val="120000"/>
              </a:lnSpc>
              <a:spcBef>
                <a:spcPct val="0"/>
              </a:spcBef>
            </a:pPr>
            <a:r>
              <a:rPr lang="es-EC" sz="2400" dirty="0">
                <a:latin typeface="Lucida Fax" panose="02060602050505020204" pitchFamily="18" charset="0"/>
                <a:cs typeface="Arial" panose="020B0604020202020204" pitchFamily="34" charset="0"/>
              </a:rPr>
              <a:t>2.2</a:t>
            </a:r>
            <a:r>
              <a:rPr lang="es-EC" sz="2400" b="1" dirty="0">
                <a:latin typeface="Lucida Fax" panose="02060602050505020204" pitchFamily="18" charset="0"/>
                <a:cs typeface="Arial" panose="020B0604020202020204" pitchFamily="34" charset="0"/>
              </a:rPr>
              <a:t> </a:t>
            </a:r>
            <a:r>
              <a:rPr lang="es-EC" sz="2000" dirty="0">
                <a:latin typeface="Lucida Fax" panose="02060602050505020204" pitchFamily="18" charset="0"/>
                <a:cs typeface="Arial" panose="020B0604020202020204" pitchFamily="34" charset="0"/>
              </a:rPr>
              <a:t>Objetivos Específicos</a:t>
            </a:r>
          </a:p>
          <a:p>
            <a:pPr>
              <a:spcBef>
                <a:spcPct val="0"/>
              </a:spcBef>
            </a:pPr>
            <a:endParaRPr lang="es-EC" sz="2400" b="1" dirty="0">
              <a:latin typeface="Lucida Fax" panose="02060602050505020204" pitchFamily="18" charset="0"/>
              <a:cs typeface="Arial" panose="020B0604020202020204" pitchFamily="34" charset="0"/>
            </a:endParaRPr>
          </a:p>
          <a:p>
            <a:pPr marL="742932" lvl="1" indent="-285744">
              <a:lnSpc>
                <a:spcPct val="120000"/>
              </a:lnSpc>
              <a:spcBef>
                <a:spcPct val="0"/>
              </a:spcBef>
              <a:buFont typeface="Wingdings" panose="05000000000000000000" pitchFamily="2" charset="2"/>
              <a:buChar char="§"/>
            </a:pPr>
            <a:r>
              <a:rPr lang="es-PE" sz="1600" dirty="0">
                <a:latin typeface="Lucida Fax" panose="02060602050505020204" pitchFamily="18" charset="0"/>
                <a:cs typeface="Times New Roman" panose="02020603050405020304" pitchFamily="18" charset="0"/>
              </a:rPr>
              <a:t>Fundamentar teóricamente el desarrollo del Covid-19 como pandemia mundial y su evolución histórica</a:t>
            </a:r>
            <a:endParaRPr lang="es-EC" sz="1600" dirty="0">
              <a:latin typeface="Lucida Fax" panose="02060602050505020204" pitchFamily="18" charset="0"/>
              <a:cs typeface="Times New Roman" panose="02020603050405020304" pitchFamily="18" charset="0"/>
            </a:endParaRPr>
          </a:p>
          <a:p>
            <a:pPr>
              <a:spcBef>
                <a:spcPct val="0"/>
              </a:spcBef>
            </a:pPr>
            <a:endParaRPr lang="es-EC" sz="1600" dirty="0">
              <a:latin typeface="Lucida Fax" panose="02060602050505020204" pitchFamily="18" charset="0"/>
              <a:cs typeface="Times New Roman" panose="02020603050405020304" pitchFamily="18" charset="0"/>
            </a:endParaRPr>
          </a:p>
          <a:p>
            <a:pPr marL="800080" lvl="1" indent="-342891">
              <a:buFont typeface="Wingdings" panose="05000000000000000000" pitchFamily="2" charset="2"/>
              <a:buChar char="§"/>
            </a:pPr>
            <a:r>
              <a:rPr lang="es-PE" sz="1600" dirty="0">
                <a:latin typeface="Lucida Fax" panose="02060602050505020204" pitchFamily="18" charset="0"/>
                <a:cs typeface="Times New Roman" panose="02020603050405020304" pitchFamily="18" charset="0"/>
              </a:rPr>
              <a:t>Exponer teóricamente los postulados de ecuaciones diferenciales como herramienta de modelamiento matemático del Covid-19</a:t>
            </a:r>
            <a:endParaRPr lang="es-EC" sz="1600" dirty="0">
              <a:latin typeface="Lucida Fax" panose="02060602050505020204" pitchFamily="18" charset="0"/>
              <a:cs typeface="Times New Roman" panose="02020603050405020304" pitchFamily="18" charset="0"/>
            </a:endParaRPr>
          </a:p>
          <a:p>
            <a:pPr marL="800080" lvl="1" indent="-342891">
              <a:lnSpc>
                <a:spcPct val="200000"/>
              </a:lnSpc>
              <a:buFont typeface="Wingdings" panose="05000000000000000000" pitchFamily="2" charset="2"/>
              <a:buChar char="§"/>
            </a:pPr>
            <a:r>
              <a:rPr lang="es-PE" sz="1600" dirty="0">
                <a:latin typeface="Lucida Fax" panose="02060602050505020204" pitchFamily="18" charset="0"/>
                <a:cs typeface="Times New Roman" panose="02020603050405020304" pitchFamily="18" charset="0"/>
              </a:rPr>
              <a:t>Elaborar el modelo matemático en ecuaciones diferenciales para el Covid-19</a:t>
            </a:r>
            <a:endParaRPr lang="es-EC" sz="1600" dirty="0">
              <a:latin typeface="Lucida Fax" panose="02060602050505020204" pitchFamily="18" charset="0"/>
              <a:cs typeface="Times New Roman" panose="02020603050405020304" pitchFamily="18" charset="0"/>
            </a:endParaRPr>
          </a:p>
          <a:p>
            <a:pPr marL="800080" lvl="1" indent="-342891">
              <a:lnSpc>
                <a:spcPct val="200000"/>
              </a:lnSpc>
              <a:buFont typeface="Wingdings" panose="05000000000000000000" pitchFamily="2" charset="2"/>
              <a:buChar char="§"/>
            </a:pPr>
            <a:r>
              <a:rPr lang="es-PE" sz="1600" dirty="0">
                <a:latin typeface="Lucida Fax" panose="02060602050505020204" pitchFamily="18" charset="0"/>
                <a:cs typeface="Times New Roman" panose="02020603050405020304" pitchFamily="18" charset="0"/>
              </a:rPr>
              <a:t>Obtener la solución explícita del modelo matemático del sistema de ecuaciones diferenciales</a:t>
            </a:r>
            <a:endParaRPr lang="es-EC" sz="1600" dirty="0">
              <a:latin typeface="Lucida Fax" panose="02060602050505020204" pitchFamily="18" charset="0"/>
              <a:cs typeface="Times New Roman" panose="02020603050405020304" pitchFamily="18" charset="0"/>
            </a:endParaRPr>
          </a:p>
          <a:p>
            <a:pPr marL="800080" lvl="1" indent="-342891">
              <a:lnSpc>
                <a:spcPct val="200000"/>
              </a:lnSpc>
              <a:buFont typeface="Wingdings" panose="05000000000000000000" pitchFamily="2" charset="2"/>
              <a:buChar char="§"/>
            </a:pPr>
            <a:r>
              <a:rPr lang="es-PE" sz="1600" dirty="0">
                <a:latin typeface="Lucida Fax" panose="02060602050505020204" pitchFamily="18" charset="0"/>
                <a:cs typeface="Times New Roman" panose="02020603050405020304" pitchFamily="18" charset="0"/>
              </a:rPr>
              <a:t>Proporcionar herramientas de monitoreo, diagnóstico para el Covid-19</a:t>
            </a:r>
          </a:p>
          <a:p>
            <a:pPr lvl="1"/>
            <a:endParaRPr lang="es-EC" sz="1600" dirty="0">
              <a:latin typeface="Lucida Fax" panose="02060602050505020204" pitchFamily="18" charset="0"/>
              <a:cs typeface="Times New Roman" panose="02020603050405020304" pitchFamily="18" charset="0"/>
            </a:endParaRPr>
          </a:p>
          <a:p>
            <a:pPr marL="800080" lvl="1" indent="-342891">
              <a:buFont typeface="Wingdings" panose="05000000000000000000" pitchFamily="2" charset="2"/>
              <a:buChar char="§"/>
            </a:pPr>
            <a:r>
              <a:rPr lang="es-PE" sz="1600" dirty="0">
                <a:latin typeface="Lucida Fax" panose="02060602050505020204" pitchFamily="18" charset="0"/>
                <a:cs typeface="Times New Roman" panose="02020603050405020304" pitchFamily="18" charset="0"/>
              </a:rPr>
              <a:t>Obtener y validar un modelo matemático con ecuaciones diferenciales para monitorear el Covid-19</a:t>
            </a:r>
            <a:endParaRPr lang="es-EC" sz="1600" dirty="0">
              <a:latin typeface="Lucida Fax" panose="02060602050505020204" pitchFamily="18"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627F99AF-CCCC-46EC-B488-158EA9E2D00B}"/>
              </a:ext>
            </a:extLst>
          </p:cNvPr>
          <p:cNvSpPr>
            <a:spLocks noGrp="1"/>
          </p:cNvSpPr>
          <p:nvPr>
            <p:ph type="sldNum" sz="quarter" idx="12"/>
          </p:nvPr>
        </p:nvSpPr>
        <p:spPr/>
        <p:txBody>
          <a:bodyPr/>
          <a:lstStyle/>
          <a:p>
            <a:fld id="{B072B434-88E2-4898-9587-F071503C6A79}" type="slidenum">
              <a:rPr lang="es-EC" smtClean="0"/>
              <a:t>8</a:t>
            </a:fld>
            <a:endParaRPr lang="es-EC"/>
          </a:p>
        </p:txBody>
      </p:sp>
    </p:spTree>
    <p:extLst>
      <p:ext uri="{BB962C8B-B14F-4D97-AF65-F5344CB8AC3E}">
        <p14:creationId xmlns:p14="http://schemas.microsoft.com/office/powerpoint/2010/main" val="336787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BA2D1-4607-4D4E-AB31-6B962DE6482A}"/>
              </a:ext>
            </a:extLst>
          </p:cNvPr>
          <p:cNvSpPr>
            <a:spLocks noGrp="1"/>
          </p:cNvSpPr>
          <p:nvPr>
            <p:ph type="title"/>
          </p:nvPr>
        </p:nvSpPr>
        <p:spPr>
          <a:xfrm>
            <a:off x="1606257" y="2419353"/>
            <a:ext cx="8979497" cy="2019299"/>
          </a:xfrm>
        </p:spPr>
        <p:txBody>
          <a:bodyPr>
            <a:noAutofit/>
          </a:bodyPr>
          <a:lstStyle/>
          <a:p>
            <a:pPr algn="ctr"/>
            <a:r>
              <a:rPr lang="es-ES" sz="5400" dirty="0">
                <a:solidFill>
                  <a:schemeClr val="tx1"/>
                </a:solidFill>
                <a:latin typeface="Lucida Fax" panose="02060602050505020204" pitchFamily="18" charset="0"/>
              </a:rPr>
              <a:t>Generalidades del Modelo SIR</a:t>
            </a:r>
            <a:endParaRPr lang="es-EC" sz="5400" dirty="0">
              <a:solidFill>
                <a:schemeClr val="tx1"/>
              </a:solidFill>
              <a:latin typeface="Lucida Fax" panose="02060602050505020204" pitchFamily="18" charset="0"/>
            </a:endParaRPr>
          </a:p>
        </p:txBody>
      </p:sp>
      <p:sp>
        <p:nvSpPr>
          <p:cNvPr id="3" name="Marcador de número de diapositiva 2">
            <a:extLst>
              <a:ext uri="{FF2B5EF4-FFF2-40B4-BE49-F238E27FC236}">
                <a16:creationId xmlns:a16="http://schemas.microsoft.com/office/drawing/2014/main" id="{2D3AE211-1128-4E80-BA3E-39F0F3B8CA70}"/>
              </a:ext>
            </a:extLst>
          </p:cNvPr>
          <p:cNvSpPr>
            <a:spLocks noGrp="1"/>
          </p:cNvSpPr>
          <p:nvPr>
            <p:ph type="sldNum" sz="quarter" idx="12"/>
          </p:nvPr>
        </p:nvSpPr>
        <p:spPr/>
        <p:txBody>
          <a:bodyPr/>
          <a:lstStyle/>
          <a:p>
            <a:fld id="{B072B434-88E2-4898-9587-F071503C6A79}" type="slidenum">
              <a:rPr lang="es-EC" smtClean="0"/>
              <a:t>9</a:t>
            </a:fld>
            <a:endParaRPr lang="es-EC"/>
          </a:p>
        </p:txBody>
      </p:sp>
    </p:spTree>
    <p:extLst>
      <p:ext uri="{BB962C8B-B14F-4D97-AF65-F5344CB8AC3E}">
        <p14:creationId xmlns:p14="http://schemas.microsoft.com/office/powerpoint/2010/main" val="378392605"/>
      </p:ext>
    </p:extLst>
  </p:cSld>
  <p:clrMapOvr>
    <a:masterClrMapping/>
  </p:clrMapOvr>
</p:sld>
</file>

<file path=ppt/theme/theme1.xml><?xml version="1.0" encoding="utf-8"?>
<a:theme xmlns:a="http://schemas.openxmlformats.org/drawingml/2006/main" name="Espir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9234</TotalTime>
  <Words>7026</Words>
  <Application>Microsoft Office PowerPoint</Application>
  <PresentationFormat>Panorámica</PresentationFormat>
  <Paragraphs>775</Paragraphs>
  <Slides>48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48</vt:i4>
      </vt:variant>
    </vt:vector>
  </HeadingPairs>
  <TitlesOfParts>
    <vt:vector size="58" baseType="lpstr">
      <vt:lpstr>Arial</vt:lpstr>
      <vt:lpstr>Calibri</vt:lpstr>
      <vt:lpstr>Cambria</vt:lpstr>
      <vt:lpstr>Cambria Math</vt:lpstr>
      <vt:lpstr>Century Gothic</vt:lpstr>
      <vt:lpstr>Lucida Fax</vt:lpstr>
      <vt:lpstr>Times New Roman</vt:lpstr>
      <vt:lpstr>Wingdings</vt:lpstr>
      <vt:lpstr>Wingdings 3</vt:lpstr>
      <vt:lpstr>Espiral</vt:lpstr>
      <vt:lpstr>MODELIZACIÓN DEL COVID-19 CON ECUACIONES DIFERENCIALES</vt:lpstr>
      <vt:lpstr>Contenido</vt:lpstr>
      <vt:lpstr>Contenido</vt:lpstr>
      <vt:lpstr>Introducción</vt:lpstr>
      <vt:lpstr>Presentación de PowerPoint</vt:lpstr>
      <vt:lpstr>Presentación de PowerPoint</vt:lpstr>
      <vt:lpstr>Objetivos</vt:lpstr>
      <vt:lpstr>Presentación de PowerPoint</vt:lpstr>
      <vt:lpstr>Generalidades del Modelo SIR</vt:lpstr>
      <vt:lpstr>Presentación de PowerPoint</vt:lpstr>
      <vt:lpstr>Presentación de PowerPoint</vt:lpstr>
      <vt:lpstr>Estudio Analítico del Modelo SIR </vt:lpstr>
      <vt:lpstr>Presentación de PowerPoint</vt:lpstr>
      <vt:lpstr>Presentación de PowerPoint</vt:lpstr>
      <vt:lpstr>Presentación de PowerPoint</vt:lpstr>
      <vt:lpstr>Presentación de PowerPoint</vt:lpstr>
      <vt:lpstr>Solución Analítica Paramétrica del Modelo SIR  </vt:lpstr>
      <vt:lpstr>Presentación de PowerPoint</vt:lpstr>
      <vt:lpstr>Validación, Calibración y Aplicación del Modelo SIR con Datos Reales en Epidemias de Corta Duración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MODELIZACIÓN DEL COVID-19 CON ECUACIONES DIFERENCIALES</dc:title>
  <dc:creator>USUARIO</dc:creator>
  <cp:lastModifiedBy>USUARIO</cp:lastModifiedBy>
  <cp:revision>382</cp:revision>
  <dcterms:created xsi:type="dcterms:W3CDTF">2022-06-24T16:02:03Z</dcterms:created>
  <dcterms:modified xsi:type="dcterms:W3CDTF">2023-02-22T18:24:06Z</dcterms:modified>
</cp:coreProperties>
</file>