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sldIdLst>
    <p:sldId id="261" r:id="rId2"/>
    <p:sldId id="357"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5" r:id="rId45"/>
    <p:sldId id="306" r:id="rId46"/>
    <p:sldId id="307" r:id="rId47"/>
    <p:sldId id="308" r:id="rId48"/>
    <p:sldId id="309" r:id="rId49"/>
    <p:sldId id="310" r:id="rId50"/>
    <p:sldId id="359" r:id="rId51"/>
    <p:sldId id="312" r:id="rId52"/>
    <p:sldId id="313" r:id="rId53"/>
    <p:sldId id="315" r:id="rId54"/>
    <p:sldId id="316" r:id="rId55"/>
    <p:sldId id="360" r:id="rId56"/>
    <p:sldId id="320" r:id="rId57"/>
    <p:sldId id="321" r:id="rId58"/>
    <p:sldId id="322" r:id="rId59"/>
    <p:sldId id="323" r:id="rId60"/>
    <p:sldId id="324" r:id="rId61"/>
    <p:sldId id="325" r:id="rId62"/>
    <p:sldId id="328" r:id="rId63"/>
    <p:sldId id="329" r:id="rId64"/>
    <p:sldId id="330" r:id="rId65"/>
    <p:sldId id="331" r:id="rId66"/>
    <p:sldId id="332" r:id="rId67"/>
    <p:sldId id="333" r:id="rId68"/>
    <p:sldId id="334" r:id="rId69"/>
    <p:sldId id="335" r:id="rId70"/>
    <p:sldId id="336" r:id="rId71"/>
    <p:sldId id="337" r:id="rId72"/>
    <p:sldId id="338" r:id="rId73"/>
    <p:sldId id="340" r:id="rId74"/>
    <p:sldId id="341" r:id="rId75"/>
    <p:sldId id="342" r:id="rId76"/>
    <p:sldId id="343" r:id="rId77"/>
    <p:sldId id="344" r:id="rId78"/>
    <p:sldId id="346" r:id="rId79"/>
    <p:sldId id="347" r:id="rId80"/>
    <p:sldId id="348" r:id="rId81"/>
    <p:sldId id="349" r:id="rId82"/>
    <p:sldId id="350" r:id="rId83"/>
    <p:sldId id="362" r:id="rId84"/>
    <p:sldId id="351" r:id="rId85"/>
    <p:sldId id="352" r:id="rId86"/>
    <p:sldId id="353" r:id="rId87"/>
    <p:sldId id="354" r:id="rId88"/>
    <p:sldId id="355" r:id="rId8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4194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jpe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63C02F-3676-4369-8DCD-75EF75DEB36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0DCB00-7E7E-42FC-A33E-8B446D509E1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BA97CD-1E0F-4F0C-90BD-678E3EA7516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1D1E2504-B35F-438C-B23A-EB8A8EE7DC21}"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BC8CB5CD-4E90-4173-B8B1-A47E0F9C6F30}"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457200" y="1600200"/>
            <a:ext cx="8229600" cy="4525963"/>
          </a:xfrm>
        </p:spPr>
        <p:txBody>
          <a:bodyPr/>
          <a:lstStyle/>
          <a:p>
            <a:endParaRPr lang="es-EC"/>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37DC64E5-CBDA-42FC-815D-F0846BD3A601}"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46A9987B-A97C-4554-B914-20E74833AC15}" type="slidenum">
              <a:rPr lang="es-ES"/>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95E6B036-BA18-4D99-BF6C-1049ED085542}"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2131309A-BE66-4AF4-91EB-296678C2065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85255571-58D0-4BB1-9CF2-FBF26C3DB942}"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C65F0105-25F5-4E98-899F-CF22EA7F129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2DDD6338-2C13-4F0A-B32B-DFE012E215B6}"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91CDEC-D8B1-4BE6-B314-8A1E15F0C66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7824EF25-62F1-48DB-9FD0-052091C6B8A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B5AEC299-F2BD-4B94-BBF7-CF70411580D4}"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86278A2F-43E4-4EC5-B6B3-B8E745153CF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B66683E-59F4-4CC4-97CD-C2B0D8F64A23}"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slide" Target="slide4.xml"/><Relationship Id="rId7" Type="http://schemas.openxmlformats.org/officeDocument/2006/relationships/slide" Target="slide6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35.xml"/><Relationship Id="rId4" Type="http://schemas.openxmlformats.org/officeDocument/2006/relationships/slide" Target="slide17.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oleObject" Target="../embeddings/oleObject6.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3568" y="3284984"/>
            <a:ext cx="8062912" cy="1470025"/>
          </a:xfrm>
        </p:spPr>
        <p:txBody>
          <a:bodyPr>
            <a:normAutofit fontScale="90000"/>
          </a:bodyPr>
          <a:lstStyle/>
          <a:p>
            <a:r>
              <a:rPr lang="es-EC" sz="4000" b="1" i="1" dirty="0"/>
              <a:t>ANÁLISIS Y DISEÑO DE UN PROVEEDOR DE SERVICIOS DE INTERNET </a:t>
            </a:r>
            <a:br>
              <a:rPr lang="es-EC" sz="4000" b="1" i="1" dirty="0"/>
            </a:br>
            <a:r>
              <a:rPr lang="es-EC" sz="4000" b="1" i="1" dirty="0"/>
              <a:t>CON </a:t>
            </a:r>
            <a:r>
              <a:rPr lang="es-EC" sz="4000" b="1" i="1" dirty="0" smtClean="0"/>
              <a:t>TECNOLOGÍA </a:t>
            </a:r>
            <a:r>
              <a:rPr lang="es-EC" sz="4000" b="1" i="1" dirty="0"/>
              <a:t>DE ACCESO </a:t>
            </a:r>
            <a:r>
              <a:rPr lang="es-EC" sz="4000" b="1" i="1" dirty="0" err="1"/>
              <a:t>WiMAX</a:t>
            </a:r>
            <a:r>
              <a:rPr lang="es-ES" sz="4000" b="1" i="1" dirty="0"/>
              <a:t> PARA EL VALLE DE TUMBACO</a:t>
            </a:r>
            <a:r>
              <a:rPr lang="es-ES" sz="4000" dirty="0"/>
              <a:t> </a:t>
            </a:r>
          </a:p>
        </p:txBody>
      </p:sp>
      <p:sp>
        <p:nvSpPr>
          <p:cNvPr id="9219" name="Rectangle 3"/>
          <p:cNvSpPr>
            <a:spLocks noGrp="1" noChangeArrowheads="1"/>
          </p:cNvSpPr>
          <p:nvPr>
            <p:ph type="subTitle" idx="1"/>
          </p:nvPr>
        </p:nvSpPr>
        <p:spPr>
          <a:xfrm>
            <a:off x="1403350" y="5445125"/>
            <a:ext cx="6400800" cy="720725"/>
          </a:xfrm>
        </p:spPr>
        <p:txBody>
          <a:bodyPr/>
          <a:lstStyle/>
          <a:p>
            <a:pPr>
              <a:lnSpc>
                <a:spcPct val="90000"/>
              </a:lnSpc>
            </a:pPr>
            <a:r>
              <a:rPr lang="es-EC" sz="2000" b="1" dirty="0"/>
              <a:t>SANGOLQUI – ECUADOR</a:t>
            </a:r>
            <a:endParaRPr lang="es-ES" sz="2000" b="1" dirty="0"/>
          </a:p>
          <a:p>
            <a:pPr>
              <a:lnSpc>
                <a:spcPct val="90000"/>
              </a:lnSpc>
            </a:pPr>
            <a:r>
              <a:rPr lang="es-ES" sz="2000" b="1" dirty="0" smtClean="0"/>
              <a:t>2011</a:t>
            </a:r>
            <a:r>
              <a:rPr lang="es-ES" sz="2000" dirty="0" smtClean="0"/>
              <a:t> </a:t>
            </a:r>
            <a:endParaRPr lang="es-ES" sz="2000" dirty="0"/>
          </a:p>
        </p:txBody>
      </p:sp>
      <p:pic>
        <p:nvPicPr>
          <p:cNvPr id="6" name="Picture 2"/>
          <p:cNvPicPr>
            <a:picLocks noChangeAspect="1" noChangeArrowheads="1"/>
          </p:cNvPicPr>
          <p:nvPr/>
        </p:nvPicPr>
        <p:blipFill>
          <a:blip r:embed="rId2" cstate="print"/>
          <a:srcRect/>
          <a:stretch>
            <a:fillRect/>
          </a:stretch>
        </p:blipFill>
        <p:spPr bwMode="auto">
          <a:xfrm>
            <a:off x="2915816" y="188640"/>
            <a:ext cx="2664296" cy="7565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s-EC"/>
          </a:p>
        </p:txBody>
      </p:sp>
      <p:sp>
        <p:nvSpPr>
          <p:cNvPr id="18435" name="Rectangle 3"/>
          <p:cNvSpPr>
            <a:spLocks noGrp="1" noChangeArrowheads="1"/>
          </p:cNvSpPr>
          <p:nvPr>
            <p:ph idx="1"/>
          </p:nvPr>
        </p:nvSpPr>
        <p:spPr/>
        <p:txBody>
          <a:bodyPr/>
          <a:lstStyle/>
          <a:p>
            <a:r>
              <a:rPr lang="es-ES"/>
              <a:t>En condiciones NLOS, utiliza los rebotes de la señal para mantener la conectividad.</a:t>
            </a:r>
          </a:p>
          <a:p>
            <a:r>
              <a:rPr lang="es-ES"/>
              <a:t>En estos casos se consiguen conexiones hasta 3-5 kilómetros. </a:t>
            </a:r>
          </a:p>
          <a:p>
            <a:r>
              <a:rPr lang="es-ES"/>
              <a:t>WiMAX emplea una arquitectura punto a multipunto (PMP)</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s-EC"/>
          </a:p>
        </p:txBody>
      </p:sp>
      <p:sp>
        <p:nvSpPr>
          <p:cNvPr id="19459" name="Rectangle 3"/>
          <p:cNvSpPr>
            <a:spLocks noGrp="1" noChangeArrowheads="1"/>
          </p:cNvSpPr>
          <p:nvPr>
            <p:ph idx="1"/>
          </p:nvPr>
        </p:nvSpPr>
        <p:spPr/>
        <p:txBody>
          <a:bodyPr/>
          <a:lstStyle/>
          <a:p>
            <a:pPr>
              <a:lnSpc>
                <a:spcPct val="90000"/>
              </a:lnSpc>
            </a:pPr>
            <a:r>
              <a:rPr lang="es-ES"/>
              <a:t>En general se dispone de tres bandas de frecuencias: 2,4 Ghz, 3,5 Ghz y 5,4/5,8 Ghz.</a:t>
            </a:r>
            <a:endParaRPr lang="es-MX"/>
          </a:p>
          <a:p>
            <a:pPr>
              <a:lnSpc>
                <a:spcPct val="90000"/>
              </a:lnSpc>
            </a:pPr>
            <a:r>
              <a:rPr lang="es-MX"/>
              <a:t>Se divide básicamente en dos partes:</a:t>
            </a:r>
          </a:p>
          <a:p>
            <a:pPr>
              <a:lnSpc>
                <a:spcPct val="90000"/>
              </a:lnSpc>
            </a:pPr>
            <a:r>
              <a:rPr lang="es-MX"/>
              <a:t>Estaciones base (EB) con sus elementos radiantes.</a:t>
            </a:r>
            <a:endParaRPr lang="es-ES"/>
          </a:p>
          <a:p>
            <a:pPr>
              <a:lnSpc>
                <a:spcPct val="90000"/>
              </a:lnSpc>
            </a:pPr>
            <a:r>
              <a:rPr lang="es-ES"/>
              <a:t>Terminales de usuario (CPE) que consisten de una unidad exterior (antena) y un módem interior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s-EC"/>
          </a:p>
        </p:txBody>
      </p:sp>
      <p:sp>
        <p:nvSpPr>
          <p:cNvPr id="20483" name="Rectangle 3"/>
          <p:cNvSpPr>
            <a:spLocks noGrp="1" noChangeArrowheads="1"/>
          </p:cNvSpPr>
          <p:nvPr>
            <p:ph idx="1"/>
          </p:nvPr>
        </p:nvSpPr>
        <p:spPr/>
        <p:txBody>
          <a:bodyPr/>
          <a:lstStyle/>
          <a:p>
            <a:r>
              <a:rPr lang="es-MX"/>
              <a:t>Principales aplicaciones: </a:t>
            </a:r>
          </a:p>
          <a:p>
            <a:r>
              <a:rPr lang="es-MX"/>
              <a:t>Acceso banda ancha (zonas rurales)</a:t>
            </a:r>
          </a:p>
          <a:p>
            <a:r>
              <a:rPr lang="es-MX"/>
              <a:t>Evita complicados cableados </a:t>
            </a:r>
          </a:p>
          <a:p>
            <a:r>
              <a:rPr lang="es-MX"/>
              <a:t>Evita restricciones de cobertura</a:t>
            </a:r>
          </a:p>
          <a:p>
            <a:r>
              <a:rPr lang="es-MX"/>
              <a:t>Establece conexiones troncales de sistemas de acceso de esta tecnología u otras.</a:t>
            </a:r>
            <a:endParaRPr lang="es-ES"/>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s-EC"/>
          </a:p>
        </p:txBody>
      </p:sp>
      <p:sp>
        <p:nvSpPr>
          <p:cNvPr id="21507" name="Rectangle 3"/>
          <p:cNvSpPr>
            <a:spLocks noGrp="1" noChangeArrowheads="1"/>
          </p:cNvSpPr>
          <p:nvPr>
            <p:ph idx="1"/>
          </p:nvPr>
        </p:nvSpPr>
        <p:spPr/>
        <p:txBody>
          <a:bodyPr/>
          <a:lstStyle/>
          <a:p>
            <a:r>
              <a:rPr lang="es-ES" sz="2800"/>
              <a:t>Ventajas: barato, largo alcance, excelentes velocidades de transmisión de datos, mejora, simplifica y abarata el acceso a Internet</a:t>
            </a:r>
          </a:p>
          <a:p>
            <a:r>
              <a:rPr lang="es-ES" sz="2800"/>
              <a:t>Red de comunicación inalámbrica alternativa a la telefonía celular en muchos países, no es requisito indispensable contar con LOS, QoS diseñados para voz, video y servicios diferenciados.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s-EC"/>
          </a:p>
        </p:txBody>
      </p:sp>
      <p:sp>
        <p:nvSpPr>
          <p:cNvPr id="22531" name="Rectangle 3"/>
          <p:cNvSpPr>
            <a:spLocks noGrp="1" noChangeArrowheads="1"/>
          </p:cNvSpPr>
          <p:nvPr>
            <p:ph idx="1"/>
          </p:nvPr>
        </p:nvSpPr>
        <p:spPr/>
        <p:txBody>
          <a:bodyPr>
            <a:normAutofit lnSpcReduction="10000"/>
          </a:bodyPr>
          <a:lstStyle/>
          <a:p>
            <a:r>
              <a:rPr lang="es-ES" sz="2800"/>
              <a:t>Desventajas </a:t>
            </a:r>
          </a:p>
          <a:p>
            <a:r>
              <a:rPr lang="es-ES" sz="2800"/>
              <a:t>Requiere permisos CONATEL</a:t>
            </a:r>
          </a:p>
          <a:p>
            <a:r>
              <a:rPr lang="es-ES" sz="2800"/>
              <a:t>Coordinación y planificación a nivel nacional que garantice, la interoperabilidad de las redes y el control de interferencias, así como un estudio de Ingeniería Radioeléctrico para su implementación, la limitación de potencia para prever interferencias y que a mayor distancia de la estación proveedora, menor velocidad.</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s-EC"/>
          </a:p>
        </p:txBody>
      </p:sp>
      <p:sp>
        <p:nvSpPr>
          <p:cNvPr id="23555" name="Rectangle 3"/>
          <p:cNvSpPr>
            <a:spLocks noGrp="1" noChangeArrowheads="1"/>
          </p:cNvSpPr>
          <p:nvPr>
            <p:ph idx="1"/>
          </p:nvPr>
        </p:nvSpPr>
        <p:spPr/>
        <p:txBody>
          <a:bodyPr/>
          <a:lstStyle/>
          <a:p>
            <a:r>
              <a:rPr lang="es-ES"/>
              <a:t>WiMAX soporta un robusto throughput.</a:t>
            </a:r>
          </a:p>
          <a:p>
            <a:r>
              <a:rPr lang="es-ES"/>
              <a:t>75 Mbps por canal (en un canal de 20 MHz usando 64QAM). </a:t>
            </a:r>
          </a:p>
          <a:p>
            <a:r>
              <a:rPr lang="es-ES"/>
              <a:t>Real 45 Mbps/canal, este servicio sería compartido por múltiples clientes.</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s-EC"/>
          </a:p>
        </p:txBody>
      </p:sp>
      <p:sp>
        <p:nvSpPr>
          <p:cNvPr id="24579" name="Rectangle 3"/>
          <p:cNvSpPr>
            <a:spLocks noGrp="1" noChangeArrowheads="1"/>
          </p:cNvSpPr>
          <p:nvPr>
            <p:ph idx="1"/>
          </p:nvPr>
        </p:nvSpPr>
        <p:spPr/>
        <p:txBody>
          <a:bodyPr/>
          <a:lstStyle/>
          <a:p>
            <a:r>
              <a:rPr lang="es-ES"/>
              <a:t>QoS, las características de servicio  determinan el grado de satisfacción de un usuario, para WiMAX, implica la operación NLOS</a:t>
            </a:r>
          </a:p>
          <a:p>
            <a:r>
              <a:rPr lang="es-ES"/>
              <a:t>Seguridad, WiMAX incorpora 3DES (Triple Data Encryption Standard) y RSA (1024 bits), pero se prevé que se incorpore AES (Advanced Encryption Standard).</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b="1"/>
              <a:t>Investigación de Mercado</a:t>
            </a:r>
            <a:r>
              <a:rPr lang="es-ES"/>
              <a:t> </a:t>
            </a:r>
          </a:p>
        </p:txBody>
      </p:sp>
      <p:sp>
        <p:nvSpPr>
          <p:cNvPr id="25603" name="Rectangle 3"/>
          <p:cNvSpPr>
            <a:spLocks noGrp="1" noChangeArrowheads="1"/>
          </p:cNvSpPr>
          <p:nvPr>
            <p:ph idx="1"/>
          </p:nvPr>
        </p:nvSpPr>
        <p:spPr/>
        <p:txBody>
          <a:bodyPr/>
          <a:lstStyle/>
          <a:p>
            <a:r>
              <a:rPr lang="es-ES"/>
              <a:t>Se utiliza para definir la necesidad que tienen los actuales y potenciales consumidores del servicio en un área delimitada; los ISP’s en el sitio y las condiciones en que se está suministrando el servicio; y el régimen de formación del precio y de la manera como llega el servicio de las empresas portadoras a los usuarios finales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4294967295"/>
          </p:nvPr>
        </p:nvSpPr>
        <p:spPr>
          <a:xfrm>
            <a:off x="0" y="1196975"/>
            <a:ext cx="8229600" cy="4572000"/>
          </a:xfrm>
        </p:spPr>
        <p:txBody>
          <a:bodyPr>
            <a:normAutofit fontScale="92500"/>
          </a:bodyPr>
          <a:lstStyle/>
          <a:p>
            <a:r>
              <a:rPr lang="es-ES" sz="2800" dirty="0"/>
              <a:t>Una muestra es un subconjunto de casos o individuos de una población estadística y se obtienen con la intención de inferir propiedades de la totalidad de la población, para lo cual deben ser representativas de la misma. Para cumplir esta característica la inclusión de sujetos en la muestra debe seguir una técnica de muestreo. En tales casos, puede obtenerse una información similar a la de un estudio exhaustivo con mayor rapidez y menor coste.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s-EC"/>
          </a:p>
        </p:txBody>
      </p:sp>
      <p:sp>
        <p:nvSpPr>
          <p:cNvPr id="27651" name="Rectangle 3"/>
          <p:cNvSpPr>
            <a:spLocks noGrp="1" noChangeArrowheads="1"/>
          </p:cNvSpPr>
          <p:nvPr>
            <p:ph idx="1"/>
          </p:nvPr>
        </p:nvSpPr>
        <p:spPr>
          <a:xfrm>
            <a:off x="457200" y="2852936"/>
            <a:ext cx="8229600" cy="3057525"/>
          </a:xfrm>
        </p:spPr>
        <p:txBody>
          <a:bodyPr/>
          <a:lstStyle/>
          <a:p>
            <a:pPr>
              <a:lnSpc>
                <a:spcPct val="90000"/>
              </a:lnSpc>
            </a:pPr>
            <a:r>
              <a:rPr lang="es-ES" sz="2800" dirty="0"/>
              <a:t>Donde:</a:t>
            </a:r>
          </a:p>
          <a:p>
            <a:pPr>
              <a:lnSpc>
                <a:spcPct val="90000"/>
              </a:lnSpc>
            </a:pPr>
            <a:r>
              <a:rPr lang="es-ES" sz="2800" dirty="0"/>
              <a:t>N= Población Estadística </a:t>
            </a:r>
          </a:p>
          <a:p>
            <a:pPr>
              <a:lnSpc>
                <a:spcPct val="90000"/>
              </a:lnSpc>
            </a:pPr>
            <a:r>
              <a:rPr lang="es-ES" sz="2800" dirty="0"/>
              <a:t>n= número de muestras = Incógnita</a:t>
            </a:r>
          </a:p>
          <a:p>
            <a:pPr>
              <a:lnSpc>
                <a:spcPct val="90000"/>
              </a:lnSpc>
            </a:pPr>
            <a:r>
              <a:rPr lang="es-ES" sz="2800" dirty="0"/>
              <a:t>B= error = 10%</a:t>
            </a:r>
          </a:p>
          <a:p>
            <a:pPr>
              <a:lnSpc>
                <a:spcPct val="90000"/>
              </a:lnSpc>
            </a:pPr>
            <a:r>
              <a:rPr lang="es-ES" sz="2800" dirty="0"/>
              <a:t>p= probabilidad respuestas positivas = 50%</a:t>
            </a:r>
          </a:p>
          <a:p>
            <a:pPr>
              <a:lnSpc>
                <a:spcPct val="90000"/>
              </a:lnSpc>
            </a:pPr>
            <a:r>
              <a:rPr lang="es-ES" sz="2800" dirty="0"/>
              <a:t>q=probabilidad respuestas negativas = 50%</a:t>
            </a:r>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27653" name="Object 5"/>
          <p:cNvGraphicFramePr>
            <a:graphicFrameLocks noChangeAspect="1"/>
          </p:cNvGraphicFramePr>
          <p:nvPr/>
        </p:nvGraphicFramePr>
        <p:xfrm>
          <a:off x="3097213" y="1354138"/>
          <a:ext cx="2516187" cy="1193800"/>
        </p:xfrm>
        <a:graphic>
          <a:graphicData uri="http://schemas.openxmlformats.org/presentationml/2006/ole">
            <p:oleObj spid="_x0000_s27653" name="Ecuación" r:id="rId3" imgW="1257120" imgH="596880" progId="Equation.3">
              <p:embed/>
            </p:oleObj>
          </a:graphicData>
        </a:graphic>
      </p:graphicFrame>
      <p:pic>
        <p:nvPicPr>
          <p:cNvPr id="9" name="8 Imagen" descr="Imagen1.png">
            <a:hlinkClick r:id="rId4" action="ppaction://hlinksldjump"/>
          </p:cNvPr>
          <p:cNvPicPr>
            <a:picLocks noChangeAspect="1"/>
          </p:cNvPicPr>
          <p:nvPr/>
        </p:nvPicPr>
        <p:blipFill>
          <a:blip r:embed="rId5" cstate="print"/>
          <a:stretch>
            <a:fillRect/>
          </a:stretch>
        </p:blipFill>
        <p:spPr>
          <a:xfrm>
            <a:off x="8316416" y="6069725"/>
            <a:ext cx="713173" cy="743651"/>
          </a:xfrm>
          <a:prstGeom prst="rect">
            <a:avLst/>
          </a:prstGeom>
        </p:spPr>
      </p:pic>
      <p:pic>
        <p:nvPicPr>
          <p:cNvPr id="10" name="Picture 6"/>
          <p:cNvPicPr>
            <a:picLocks noChangeAspect="1" noChangeArrowheads="1"/>
          </p:cNvPicPr>
          <p:nvPr/>
        </p:nvPicPr>
        <p:blipFill>
          <a:blip r:embed="rId6"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s-EC" b="1"/>
              <a:t>AGENDA</a:t>
            </a:r>
            <a:endParaRPr lang="es-ES" b="1"/>
          </a:p>
        </p:txBody>
      </p:sp>
      <p:sp>
        <p:nvSpPr>
          <p:cNvPr id="107523" name="Rectangle 3"/>
          <p:cNvSpPr>
            <a:spLocks noGrp="1" noChangeArrowheads="1"/>
          </p:cNvSpPr>
          <p:nvPr>
            <p:ph idx="1"/>
          </p:nvPr>
        </p:nvSpPr>
        <p:spPr/>
        <p:txBody>
          <a:bodyPr/>
          <a:lstStyle/>
          <a:p>
            <a:pPr>
              <a:lnSpc>
                <a:spcPct val="90000"/>
              </a:lnSpc>
            </a:pPr>
            <a:r>
              <a:rPr lang="es-EC">
                <a:hlinkClick r:id="rId2" action="ppaction://hlinksldjump"/>
              </a:rPr>
              <a:t>COMUNICACIONES INALÁMBRICAS</a:t>
            </a:r>
            <a:endParaRPr lang="es-EC"/>
          </a:p>
          <a:p>
            <a:pPr>
              <a:lnSpc>
                <a:spcPct val="90000"/>
              </a:lnSpc>
            </a:pPr>
            <a:r>
              <a:rPr lang="es-EC">
                <a:hlinkClick r:id="rId3" action="ppaction://hlinksldjump"/>
              </a:rPr>
              <a:t>IEEE 802.16 WMAN/WiMAX</a:t>
            </a:r>
            <a:endParaRPr lang="es-EC"/>
          </a:p>
          <a:p>
            <a:pPr>
              <a:lnSpc>
                <a:spcPct val="90000"/>
              </a:lnSpc>
            </a:pPr>
            <a:r>
              <a:rPr lang="es-EC">
                <a:hlinkClick r:id="rId4" action="ppaction://hlinksldjump"/>
              </a:rPr>
              <a:t>INVESTIGACIÓN DE MERCADO</a:t>
            </a:r>
            <a:endParaRPr lang="es-EC"/>
          </a:p>
          <a:p>
            <a:pPr>
              <a:lnSpc>
                <a:spcPct val="90000"/>
              </a:lnSpc>
            </a:pPr>
            <a:r>
              <a:rPr lang="es-EC">
                <a:hlinkClick r:id="rId5" action="ppaction://hlinksldjump"/>
              </a:rPr>
              <a:t>CRITERIOS DE DISEÑO DE UNA RED WLAN</a:t>
            </a:r>
            <a:endParaRPr lang="es-EC"/>
          </a:p>
          <a:p>
            <a:pPr>
              <a:lnSpc>
                <a:spcPct val="90000"/>
              </a:lnSpc>
            </a:pPr>
            <a:r>
              <a:rPr lang="es-EC">
                <a:hlinkClick r:id="rId6" action="ppaction://hlinksldjump"/>
              </a:rPr>
              <a:t>DISEÑO DEL ISP</a:t>
            </a:r>
            <a:endParaRPr lang="es-EC"/>
          </a:p>
          <a:p>
            <a:pPr>
              <a:lnSpc>
                <a:spcPct val="90000"/>
              </a:lnSpc>
            </a:pPr>
            <a:r>
              <a:rPr lang="es-EC">
                <a:hlinkClick r:id="rId7" action="ppaction://hlinksldjump"/>
              </a:rPr>
              <a:t>ANÁLISIS FINANCIERO</a:t>
            </a:r>
            <a:endParaRPr lang="es-EC"/>
          </a:p>
          <a:p>
            <a:pPr>
              <a:lnSpc>
                <a:spcPct val="90000"/>
              </a:lnSpc>
            </a:pPr>
            <a:r>
              <a:rPr lang="es-EC">
                <a:hlinkClick r:id="rId8" action="ppaction://hlinksldjump"/>
              </a:rPr>
              <a:t>CONCLUSIONES</a:t>
            </a:r>
            <a:endParaRPr lang="es-EC"/>
          </a:p>
          <a:p>
            <a:pPr>
              <a:lnSpc>
                <a:spcPct val="90000"/>
              </a:lnSpc>
            </a:pPr>
            <a:endParaRPr lang="es-ES"/>
          </a:p>
        </p:txBody>
      </p:sp>
      <p:pic>
        <p:nvPicPr>
          <p:cNvPr id="107526" name="Picture 6"/>
          <p:cNvPicPr>
            <a:picLocks noChangeAspect="1" noChangeArrowheads="1"/>
          </p:cNvPicPr>
          <p:nvPr/>
        </p:nvPicPr>
        <p:blipFill>
          <a:blip r:embed="rId9"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s-EC"/>
          </a:p>
        </p:txBody>
      </p:sp>
      <p:sp>
        <p:nvSpPr>
          <p:cNvPr id="28675" name="Rectangle 3"/>
          <p:cNvSpPr>
            <a:spLocks noGrp="1" noChangeArrowheads="1"/>
          </p:cNvSpPr>
          <p:nvPr>
            <p:ph idx="1"/>
          </p:nvPr>
        </p:nvSpPr>
        <p:spPr>
          <a:xfrm>
            <a:off x="457200" y="1484784"/>
            <a:ext cx="8229600" cy="4572000"/>
          </a:xfrm>
        </p:spPr>
        <p:txBody>
          <a:bodyPr/>
          <a:lstStyle/>
          <a:p>
            <a:r>
              <a:rPr lang="es-ES" dirty="0"/>
              <a:t>A Nivel Residencial</a:t>
            </a:r>
          </a:p>
          <a:p>
            <a:r>
              <a:rPr lang="es-ES" dirty="0"/>
              <a:t>N= 20,758  personas</a:t>
            </a:r>
          </a:p>
          <a:p>
            <a:pPr>
              <a:buFontTx/>
              <a:buNone/>
            </a:pPr>
            <a:endParaRPr lang="es-ES" dirty="0"/>
          </a:p>
          <a:p>
            <a:endParaRPr lang="es-ES" dirty="0"/>
          </a:p>
          <a:p>
            <a:r>
              <a:rPr lang="es-ES" dirty="0"/>
              <a:t>A Nivel Empresarial</a:t>
            </a:r>
          </a:p>
          <a:p>
            <a:r>
              <a:rPr lang="es-ES" dirty="0"/>
              <a:t>N= 32 empresas</a:t>
            </a: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28677" name="Object 5"/>
          <p:cNvGraphicFramePr>
            <a:graphicFrameLocks noChangeAspect="1"/>
          </p:cNvGraphicFramePr>
          <p:nvPr/>
        </p:nvGraphicFramePr>
        <p:xfrm>
          <a:off x="2987675" y="2718147"/>
          <a:ext cx="3024188" cy="611188"/>
        </p:xfrm>
        <a:graphic>
          <a:graphicData uri="http://schemas.openxmlformats.org/presentationml/2006/ole">
            <p:oleObj spid="_x0000_s28677" name="Ecuación" r:id="rId3" imgW="990170" imgH="203112" progId="Equation.3">
              <p:embed/>
            </p:oleObj>
          </a:graphicData>
        </a:graphic>
      </p:graphicFrame>
      <p:sp>
        <p:nvSpPr>
          <p:cNvPr id="28678" name="Rectangle 6"/>
          <p:cNvSpPr>
            <a:spLocks noChangeArrowheads="1"/>
          </p:cNvSpPr>
          <p:nvPr/>
        </p:nvSpPr>
        <p:spPr bwMode="auto">
          <a:xfrm>
            <a:off x="0" y="3338513"/>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28679" name="Object 7"/>
          <p:cNvGraphicFramePr>
            <a:graphicFrameLocks noChangeAspect="1"/>
          </p:cNvGraphicFramePr>
          <p:nvPr/>
        </p:nvGraphicFramePr>
        <p:xfrm>
          <a:off x="3059113" y="5310535"/>
          <a:ext cx="2952750" cy="566737"/>
        </p:xfrm>
        <a:graphic>
          <a:graphicData uri="http://schemas.openxmlformats.org/presentationml/2006/ole">
            <p:oleObj spid="_x0000_s28679" name="Ecuación" r:id="rId4" imgW="939392" imgH="177723" progId="Equation.3">
              <p:embed/>
            </p:oleObj>
          </a:graphicData>
        </a:graphic>
      </p:graphicFrame>
      <p:pic>
        <p:nvPicPr>
          <p:cNvPr id="11" name="10 Imagen" descr="Imagen1.png">
            <a:hlinkClick r:id="rId5" action="ppaction://hlinksldjump"/>
          </p:cNvPr>
          <p:cNvPicPr>
            <a:picLocks noChangeAspect="1"/>
          </p:cNvPicPr>
          <p:nvPr/>
        </p:nvPicPr>
        <p:blipFill>
          <a:blip r:embed="rId6" cstate="print"/>
          <a:stretch>
            <a:fillRect/>
          </a:stretch>
        </p:blipFill>
        <p:spPr>
          <a:xfrm>
            <a:off x="8316416" y="6069725"/>
            <a:ext cx="713173" cy="743651"/>
          </a:xfrm>
          <a:prstGeom prst="rect">
            <a:avLst/>
          </a:prstGeom>
        </p:spPr>
      </p:pic>
      <p:pic>
        <p:nvPicPr>
          <p:cNvPr id="12" name="Picture 6"/>
          <p:cNvPicPr>
            <a:picLocks noChangeAspect="1" noChangeArrowheads="1"/>
          </p:cNvPicPr>
          <p:nvPr/>
        </p:nvPicPr>
        <p:blipFill>
          <a:blip r:embed="rId7"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661816"/>
            <a:ext cx="8229600" cy="1399032"/>
          </a:xfrm>
        </p:spPr>
        <p:txBody>
          <a:bodyPr/>
          <a:lstStyle/>
          <a:p>
            <a:pPr marL="838200" indent="-838200"/>
            <a:r>
              <a:rPr lang="es-ES" sz="4000" b="1" dirty="0"/>
              <a:t>Resultados y Análisis de Usuarios Residenciales</a:t>
            </a:r>
          </a:p>
        </p:txBody>
      </p:sp>
      <p:pic>
        <p:nvPicPr>
          <p:cNvPr id="29699" name="Imagen 8"/>
          <p:cNvPicPr>
            <a:picLocks noGrp="1" noChangeAspect="1" noChangeArrowheads="1"/>
          </p:cNvPicPr>
          <p:nvPr>
            <p:ph idx="1"/>
          </p:nvPr>
        </p:nvPicPr>
        <p:blipFill>
          <a:blip r:embed="rId2" cstate="print"/>
          <a:stretch>
            <a:fillRect/>
          </a:stretch>
        </p:blipFill>
        <p:spPr>
          <a:xfrm>
            <a:off x="1506374" y="2526275"/>
            <a:ext cx="6131251" cy="3285000"/>
          </a:xfrm>
          <a:noFill/>
          <a:ln/>
        </p:spPr>
      </p:pic>
      <p:pic>
        <p:nvPicPr>
          <p:cNvPr id="7" name="6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s-EC"/>
          </a:p>
        </p:txBody>
      </p:sp>
      <p:sp>
        <p:nvSpPr>
          <p:cNvPr id="30723" name="Rectangle 3"/>
          <p:cNvSpPr>
            <a:spLocks noGrp="1" noChangeArrowheads="1"/>
          </p:cNvSpPr>
          <p:nvPr>
            <p:ph idx="1"/>
          </p:nvPr>
        </p:nvSpPr>
        <p:spPr/>
        <p:txBody>
          <a:bodyPr/>
          <a:lstStyle/>
          <a:p>
            <a:endParaRPr lang="es-EC"/>
          </a:p>
        </p:txBody>
      </p:sp>
      <p:pic>
        <p:nvPicPr>
          <p:cNvPr id="30724" name="Imagen 9"/>
          <p:cNvPicPr>
            <a:picLocks noChangeAspect="1" noChangeArrowheads="1"/>
          </p:cNvPicPr>
          <p:nvPr/>
        </p:nvPicPr>
        <p:blipFill>
          <a:blip r:embed="rId2" cstate="print"/>
          <a:srcRect/>
          <a:stretch>
            <a:fillRect/>
          </a:stretch>
        </p:blipFill>
        <p:spPr bwMode="auto">
          <a:xfrm>
            <a:off x="323850" y="1700213"/>
            <a:ext cx="8569325" cy="3243262"/>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s-EC"/>
          </a:p>
        </p:txBody>
      </p:sp>
      <p:sp>
        <p:nvSpPr>
          <p:cNvPr id="31747" name="Rectangle 3"/>
          <p:cNvSpPr>
            <a:spLocks noGrp="1" noChangeArrowheads="1"/>
          </p:cNvSpPr>
          <p:nvPr>
            <p:ph idx="1"/>
          </p:nvPr>
        </p:nvSpPr>
        <p:spPr/>
        <p:txBody>
          <a:bodyPr/>
          <a:lstStyle/>
          <a:p>
            <a:endParaRPr lang="es-EC"/>
          </a:p>
        </p:txBody>
      </p:sp>
      <p:pic>
        <p:nvPicPr>
          <p:cNvPr id="31748" name="Imagen 11"/>
          <p:cNvPicPr>
            <a:picLocks noChangeAspect="1" noChangeArrowheads="1"/>
          </p:cNvPicPr>
          <p:nvPr/>
        </p:nvPicPr>
        <p:blipFill>
          <a:blip r:embed="rId2" cstate="print"/>
          <a:srcRect/>
          <a:stretch>
            <a:fillRect/>
          </a:stretch>
        </p:blipFill>
        <p:spPr bwMode="auto">
          <a:xfrm>
            <a:off x="468313" y="1628775"/>
            <a:ext cx="8207375" cy="3462338"/>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s-EC"/>
          </a:p>
        </p:txBody>
      </p:sp>
      <p:pic>
        <p:nvPicPr>
          <p:cNvPr id="32771" name="Imagen 12"/>
          <p:cNvPicPr>
            <a:picLocks noGrp="1" noChangeAspect="1" noChangeArrowheads="1"/>
          </p:cNvPicPr>
          <p:nvPr>
            <p:ph idx="1"/>
          </p:nvPr>
        </p:nvPicPr>
        <p:blipFill>
          <a:blip r:embed="rId2" cstate="print"/>
          <a:srcRect/>
          <a:stretch>
            <a:fillRect/>
          </a:stretch>
        </p:blipFill>
        <p:spPr>
          <a:xfrm>
            <a:off x="539750" y="1700213"/>
            <a:ext cx="8064500" cy="4238625"/>
          </a:xfrm>
          <a:noFill/>
          <a:ln/>
        </p:spPr>
      </p:pic>
      <p:pic>
        <p:nvPicPr>
          <p:cNvPr id="7" name="6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s-EC"/>
          </a:p>
        </p:txBody>
      </p:sp>
      <p:sp>
        <p:nvSpPr>
          <p:cNvPr id="33795" name="Rectangle 3"/>
          <p:cNvSpPr>
            <a:spLocks noGrp="1" noChangeArrowheads="1"/>
          </p:cNvSpPr>
          <p:nvPr>
            <p:ph idx="1"/>
          </p:nvPr>
        </p:nvSpPr>
        <p:spPr/>
        <p:txBody>
          <a:bodyPr/>
          <a:lstStyle/>
          <a:p>
            <a:endParaRPr lang="es-EC"/>
          </a:p>
        </p:txBody>
      </p:sp>
      <p:pic>
        <p:nvPicPr>
          <p:cNvPr id="33796" name="Imagen 13"/>
          <p:cNvPicPr>
            <a:picLocks noChangeAspect="1" noChangeArrowheads="1"/>
          </p:cNvPicPr>
          <p:nvPr/>
        </p:nvPicPr>
        <p:blipFill>
          <a:blip r:embed="rId2" cstate="print"/>
          <a:srcRect/>
          <a:stretch>
            <a:fillRect/>
          </a:stretch>
        </p:blipFill>
        <p:spPr bwMode="auto">
          <a:xfrm>
            <a:off x="468313" y="1628775"/>
            <a:ext cx="8280400" cy="4349750"/>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s-EC"/>
          </a:p>
        </p:txBody>
      </p:sp>
      <p:sp>
        <p:nvSpPr>
          <p:cNvPr id="34819" name="Rectangle 3"/>
          <p:cNvSpPr>
            <a:spLocks noGrp="1" noChangeArrowheads="1"/>
          </p:cNvSpPr>
          <p:nvPr>
            <p:ph idx="1"/>
          </p:nvPr>
        </p:nvSpPr>
        <p:spPr/>
        <p:txBody>
          <a:bodyPr/>
          <a:lstStyle/>
          <a:p>
            <a:endParaRPr lang="es-EC"/>
          </a:p>
        </p:txBody>
      </p:sp>
      <p:pic>
        <p:nvPicPr>
          <p:cNvPr id="34820" name="Imagen 14"/>
          <p:cNvPicPr>
            <a:picLocks noChangeAspect="1" noChangeArrowheads="1"/>
          </p:cNvPicPr>
          <p:nvPr/>
        </p:nvPicPr>
        <p:blipFill>
          <a:blip r:embed="rId2" cstate="print"/>
          <a:srcRect/>
          <a:stretch>
            <a:fillRect/>
          </a:stretch>
        </p:blipFill>
        <p:spPr bwMode="auto">
          <a:xfrm>
            <a:off x="468313" y="1557338"/>
            <a:ext cx="8135937" cy="4275137"/>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s-EC"/>
          </a:p>
        </p:txBody>
      </p:sp>
      <p:sp>
        <p:nvSpPr>
          <p:cNvPr id="35843" name="Rectangle 3"/>
          <p:cNvSpPr>
            <a:spLocks noGrp="1" noChangeArrowheads="1"/>
          </p:cNvSpPr>
          <p:nvPr>
            <p:ph idx="1"/>
          </p:nvPr>
        </p:nvSpPr>
        <p:spPr/>
        <p:txBody>
          <a:bodyPr/>
          <a:lstStyle/>
          <a:p>
            <a:endParaRPr lang="es-EC"/>
          </a:p>
        </p:txBody>
      </p:sp>
      <p:pic>
        <p:nvPicPr>
          <p:cNvPr id="35844" name="Imagen 15"/>
          <p:cNvPicPr>
            <a:picLocks noChangeAspect="1" noChangeArrowheads="1"/>
          </p:cNvPicPr>
          <p:nvPr/>
        </p:nvPicPr>
        <p:blipFill>
          <a:blip r:embed="rId2" cstate="print"/>
          <a:srcRect/>
          <a:stretch>
            <a:fillRect/>
          </a:stretch>
        </p:blipFill>
        <p:spPr bwMode="auto">
          <a:xfrm>
            <a:off x="468313" y="1628775"/>
            <a:ext cx="8135937" cy="3587750"/>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s-EC"/>
          </a:p>
        </p:txBody>
      </p:sp>
      <p:sp>
        <p:nvSpPr>
          <p:cNvPr id="36867" name="Rectangle 3"/>
          <p:cNvSpPr>
            <a:spLocks noGrp="1" noChangeArrowheads="1"/>
          </p:cNvSpPr>
          <p:nvPr>
            <p:ph idx="1"/>
          </p:nvPr>
        </p:nvSpPr>
        <p:spPr/>
        <p:txBody>
          <a:bodyPr/>
          <a:lstStyle/>
          <a:p>
            <a:endParaRPr lang="es-EC"/>
          </a:p>
        </p:txBody>
      </p:sp>
      <p:pic>
        <p:nvPicPr>
          <p:cNvPr id="36868" name="Imagen 16"/>
          <p:cNvPicPr>
            <a:picLocks noChangeAspect="1" noChangeArrowheads="1"/>
          </p:cNvPicPr>
          <p:nvPr/>
        </p:nvPicPr>
        <p:blipFill>
          <a:blip r:embed="rId2" cstate="print"/>
          <a:srcRect/>
          <a:stretch>
            <a:fillRect/>
          </a:stretch>
        </p:blipFill>
        <p:spPr bwMode="auto">
          <a:xfrm>
            <a:off x="395288" y="1943100"/>
            <a:ext cx="8137525" cy="3652838"/>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s-EC"/>
          </a:p>
        </p:txBody>
      </p:sp>
      <p:sp>
        <p:nvSpPr>
          <p:cNvPr id="37891" name="Rectangle 3"/>
          <p:cNvSpPr>
            <a:spLocks noGrp="1" noChangeArrowheads="1"/>
          </p:cNvSpPr>
          <p:nvPr>
            <p:ph idx="1"/>
          </p:nvPr>
        </p:nvSpPr>
        <p:spPr/>
        <p:txBody>
          <a:bodyPr/>
          <a:lstStyle/>
          <a:p>
            <a:endParaRPr lang="es-EC"/>
          </a:p>
        </p:txBody>
      </p:sp>
      <p:pic>
        <p:nvPicPr>
          <p:cNvPr id="8" name="7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5060" name="Rectangle 6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4993" name="Group 1"/>
          <p:cNvGrpSpPr>
            <a:grpSpLocks noChangeAspect="1"/>
          </p:cNvGrpSpPr>
          <p:nvPr/>
        </p:nvGrpSpPr>
        <p:grpSpPr bwMode="auto">
          <a:xfrm>
            <a:off x="611560" y="1844824"/>
            <a:ext cx="8029612" cy="4248472"/>
            <a:chOff x="0" y="0"/>
            <a:chExt cx="8505" cy="4500"/>
          </a:xfrm>
        </p:grpSpPr>
        <p:sp>
          <p:nvSpPr>
            <p:cNvPr id="85059" name="AutoShape 67"/>
            <p:cNvSpPr>
              <a:spLocks noChangeAspect="1" noChangeArrowheads="1" noTextEdit="1"/>
            </p:cNvSpPr>
            <p:nvPr/>
          </p:nvSpPr>
          <p:spPr bwMode="auto">
            <a:xfrm>
              <a:off x="0" y="0"/>
              <a:ext cx="8505" cy="45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5058" name="Rectangle 66"/>
            <p:cNvSpPr>
              <a:spLocks noChangeArrowheads="1"/>
            </p:cNvSpPr>
            <p:nvPr/>
          </p:nvSpPr>
          <p:spPr bwMode="auto">
            <a:xfrm>
              <a:off x="60" y="60"/>
              <a:ext cx="8373" cy="4380"/>
            </a:xfrm>
            <a:prstGeom prst="rect">
              <a:avLst/>
            </a:prstGeom>
            <a:solidFill>
              <a:srgbClr val="FFFF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57" name="Freeform 65"/>
            <p:cNvSpPr>
              <a:spLocks/>
            </p:cNvSpPr>
            <p:nvPr/>
          </p:nvSpPr>
          <p:spPr bwMode="auto">
            <a:xfrm>
              <a:off x="3457" y="1759"/>
              <a:ext cx="215" cy="934"/>
            </a:xfrm>
            <a:custGeom>
              <a:avLst/>
              <a:gdLst/>
              <a:ahLst/>
              <a:cxnLst>
                <a:cxn ang="0">
                  <a:pos x="0" y="443"/>
                </a:cxn>
                <a:cxn ang="0">
                  <a:pos x="215" y="0"/>
                </a:cxn>
                <a:cxn ang="0">
                  <a:pos x="215" y="491"/>
                </a:cxn>
                <a:cxn ang="0">
                  <a:pos x="0" y="934"/>
                </a:cxn>
                <a:cxn ang="0">
                  <a:pos x="0" y="443"/>
                </a:cxn>
              </a:cxnLst>
              <a:rect l="0" t="0" r="r" b="b"/>
              <a:pathLst>
                <a:path w="215" h="934">
                  <a:moveTo>
                    <a:pt x="0" y="443"/>
                  </a:moveTo>
                  <a:lnTo>
                    <a:pt x="215" y="0"/>
                  </a:lnTo>
                  <a:lnTo>
                    <a:pt x="215" y="491"/>
                  </a:lnTo>
                  <a:lnTo>
                    <a:pt x="0" y="934"/>
                  </a:lnTo>
                  <a:lnTo>
                    <a:pt x="0" y="443"/>
                  </a:lnTo>
                  <a:close/>
                </a:path>
              </a:pathLst>
            </a:custGeom>
            <a:solidFill>
              <a:srgbClr val="4D4D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56" name="Freeform 64"/>
            <p:cNvSpPr>
              <a:spLocks/>
            </p:cNvSpPr>
            <p:nvPr/>
          </p:nvSpPr>
          <p:spPr bwMode="auto">
            <a:xfrm>
              <a:off x="3457" y="1747"/>
              <a:ext cx="215" cy="455"/>
            </a:xfrm>
            <a:custGeom>
              <a:avLst/>
              <a:gdLst/>
              <a:ahLst/>
              <a:cxnLst>
                <a:cxn ang="0">
                  <a:pos x="0" y="0"/>
                </a:cxn>
                <a:cxn ang="0">
                  <a:pos x="36" y="0"/>
                </a:cxn>
                <a:cxn ang="0">
                  <a:pos x="60" y="0"/>
                </a:cxn>
                <a:cxn ang="0">
                  <a:pos x="120" y="0"/>
                </a:cxn>
                <a:cxn ang="0">
                  <a:pos x="155" y="0"/>
                </a:cxn>
                <a:cxn ang="0">
                  <a:pos x="191" y="0"/>
                </a:cxn>
                <a:cxn ang="0">
                  <a:pos x="215" y="0"/>
                </a:cxn>
                <a:cxn ang="0">
                  <a:pos x="0" y="455"/>
                </a:cxn>
                <a:cxn ang="0">
                  <a:pos x="0" y="0"/>
                </a:cxn>
              </a:cxnLst>
              <a:rect l="0" t="0" r="r" b="b"/>
              <a:pathLst>
                <a:path w="215" h="455">
                  <a:moveTo>
                    <a:pt x="0" y="0"/>
                  </a:moveTo>
                  <a:lnTo>
                    <a:pt x="36" y="0"/>
                  </a:lnTo>
                  <a:lnTo>
                    <a:pt x="60" y="0"/>
                  </a:lnTo>
                  <a:lnTo>
                    <a:pt x="120" y="0"/>
                  </a:lnTo>
                  <a:lnTo>
                    <a:pt x="155" y="0"/>
                  </a:lnTo>
                  <a:lnTo>
                    <a:pt x="191" y="0"/>
                  </a:lnTo>
                  <a:lnTo>
                    <a:pt x="215" y="0"/>
                  </a:lnTo>
                  <a:lnTo>
                    <a:pt x="0" y="455"/>
                  </a:lnTo>
                  <a:lnTo>
                    <a:pt x="0" y="0"/>
                  </a:lnTo>
                  <a:close/>
                </a:path>
              </a:pathLst>
            </a:custGeom>
            <a:solidFill>
              <a:srgbClr val="9999FF"/>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55" name="Freeform 63"/>
            <p:cNvSpPr>
              <a:spLocks/>
            </p:cNvSpPr>
            <p:nvPr/>
          </p:nvSpPr>
          <p:spPr bwMode="auto">
            <a:xfrm>
              <a:off x="3636" y="1927"/>
              <a:ext cx="1340" cy="778"/>
            </a:xfrm>
            <a:custGeom>
              <a:avLst/>
              <a:gdLst/>
              <a:ahLst/>
              <a:cxnLst>
                <a:cxn ang="0">
                  <a:pos x="0" y="287"/>
                </a:cxn>
                <a:cxn ang="0">
                  <a:pos x="1340" y="0"/>
                </a:cxn>
                <a:cxn ang="0">
                  <a:pos x="1340" y="491"/>
                </a:cxn>
                <a:cxn ang="0">
                  <a:pos x="0" y="778"/>
                </a:cxn>
                <a:cxn ang="0">
                  <a:pos x="0" y="287"/>
                </a:cxn>
              </a:cxnLst>
              <a:rect l="0" t="0" r="r" b="b"/>
              <a:pathLst>
                <a:path w="1340" h="778">
                  <a:moveTo>
                    <a:pt x="0" y="287"/>
                  </a:moveTo>
                  <a:lnTo>
                    <a:pt x="1340" y="0"/>
                  </a:lnTo>
                  <a:lnTo>
                    <a:pt x="1340" y="491"/>
                  </a:lnTo>
                  <a:lnTo>
                    <a:pt x="0" y="778"/>
                  </a:lnTo>
                  <a:lnTo>
                    <a:pt x="0" y="287"/>
                  </a:lnTo>
                  <a:close/>
                </a:path>
              </a:pathLst>
            </a:custGeom>
            <a:solidFill>
              <a:srgbClr val="4D1A33"/>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54" name="Freeform 62"/>
            <p:cNvSpPr>
              <a:spLocks/>
            </p:cNvSpPr>
            <p:nvPr/>
          </p:nvSpPr>
          <p:spPr bwMode="auto">
            <a:xfrm>
              <a:off x="3636" y="1759"/>
              <a:ext cx="1340" cy="455"/>
            </a:xfrm>
            <a:custGeom>
              <a:avLst/>
              <a:gdLst/>
              <a:ahLst/>
              <a:cxnLst>
                <a:cxn ang="0">
                  <a:pos x="216" y="0"/>
                </a:cxn>
                <a:cxn ang="0">
                  <a:pos x="276" y="0"/>
                </a:cxn>
                <a:cxn ang="0">
                  <a:pos x="311" y="0"/>
                </a:cxn>
                <a:cxn ang="0">
                  <a:pos x="371" y="12"/>
                </a:cxn>
                <a:cxn ang="0">
                  <a:pos x="395" y="12"/>
                </a:cxn>
                <a:cxn ang="0">
                  <a:pos x="455" y="12"/>
                </a:cxn>
                <a:cxn ang="0">
                  <a:pos x="515" y="12"/>
                </a:cxn>
                <a:cxn ang="0">
                  <a:pos x="551" y="24"/>
                </a:cxn>
                <a:cxn ang="0">
                  <a:pos x="599" y="24"/>
                </a:cxn>
                <a:cxn ang="0">
                  <a:pos x="634" y="24"/>
                </a:cxn>
                <a:cxn ang="0">
                  <a:pos x="682" y="36"/>
                </a:cxn>
                <a:cxn ang="0">
                  <a:pos x="742" y="36"/>
                </a:cxn>
                <a:cxn ang="0">
                  <a:pos x="766" y="48"/>
                </a:cxn>
                <a:cxn ang="0">
                  <a:pos x="826" y="48"/>
                </a:cxn>
                <a:cxn ang="0">
                  <a:pos x="850" y="60"/>
                </a:cxn>
                <a:cxn ang="0">
                  <a:pos x="910" y="60"/>
                </a:cxn>
                <a:cxn ang="0">
                  <a:pos x="933" y="72"/>
                </a:cxn>
                <a:cxn ang="0">
                  <a:pos x="981" y="72"/>
                </a:cxn>
                <a:cxn ang="0">
                  <a:pos x="1029" y="84"/>
                </a:cxn>
                <a:cxn ang="0">
                  <a:pos x="1053" y="84"/>
                </a:cxn>
                <a:cxn ang="0">
                  <a:pos x="1101" y="96"/>
                </a:cxn>
                <a:cxn ang="0">
                  <a:pos x="1125" y="108"/>
                </a:cxn>
                <a:cxn ang="0">
                  <a:pos x="1173" y="120"/>
                </a:cxn>
                <a:cxn ang="0">
                  <a:pos x="1221" y="120"/>
                </a:cxn>
                <a:cxn ang="0">
                  <a:pos x="1244" y="132"/>
                </a:cxn>
                <a:cxn ang="0">
                  <a:pos x="1280" y="144"/>
                </a:cxn>
                <a:cxn ang="0">
                  <a:pos x="1304" y="144"/>
                </a:cxn>
                <a:cxn ang="0">
                  <a:pos x="1340" y="156"/>
                </a:cxn>
                <a:cxn ang="0">
                  <a:pos x="0" y="455"/>
                </a:cxn>
                <a:cxn ang="0">
                  <a:pos x="216" y="0"/>
                </a:cxn>
              </a:cxnLst>
              <a:rect l="0" t="0" r="r" b="b"/>
              <a:pathLst>
                <a:path w="1340" h="455">
                  <a:moveTo>
                    <a:pt x="216" y="0"/>
                  </a:moveTo>
                  <a:lnTo>
                    <a:pt x="276" y="0"/>
                  </a:lnTo>
                  <a:lnTo>
                    <a:pt x="311" y="0"/>
                  </a:lnTo>
                  <a:lnTo>
                    <a:pt x="371" y="12"/>
                  </a:lnTo>
                  <a:lnTo>
                    <a:pt x="395" y="12"/>
                  </a:lnTo>
                  <a:lnTo>
                    <a:pt x="455" y="12"/>
                  </a:lnTo>
                  <a:lnTo>
                    <a:pt x="515" y="12"/>
                  </a:lnTo>
                  <a:lnTo>
                    <a:pt x="551" y="24"/>
                  </a:lnTo>
                  <a:lnTo>
                    <a:pt x="599" y="24"/>
                  </a:lnTo>
                  <a:lnTo>
                    <a:pt x="634" y="24"/>
                  </a:lnTo>
                  <a:lnTo>
                    <a:pt x="682" y="36"/>
                  </a:lnTo>
                  <a:lnTo>
                    <a:pt x="742" y="36"/>
                  </a:lnTo>
                  <a:lnTo>
                    <a:pt x="766" y="48"/>
                  </a:lnTo>
                  <a:lnTo>
                    <a:pt x="826" y="48"/>
                  </a:lnTo>
                  <a:lnTo>
                    <a:pt x="850" y="60"/>
                  </a:lnTo>
                  <a:lnTo>
                    <a:pt x="910" y="60"/>
                  </a:lnTo>
                  <a:lnTo>
                    <a:pt x="933" y="72"/>
                  </a:lnTo>
                  <a:lnTo>
                    <a:pt x="981" y="72"/>
                  </a:lnTo>
                  <a:lnTo>
                    <a:pt x="1029" y="84"/>
                  </a:lnTo>
                  <a:lnTo>
                    <a:pt x="1053" y="84"/>
                  </a:lnTo>
                  <a:lnTo>
                    <a:pt x="1101" y="96"/>
                  </a:lnTo>
                  <a:lnTo>
                    <a:pt x="1125" y="108"/>
                  </a:lnTo>
                  <a:lnTo>
                    <a:pt x="1173" y="120"/>
                  </a:lnTo>
                  <a:lnTo>
                    <a:pt x="1221" y="120"/>
                  </a:lnTo>
                  <a:lnTo>
                    <a:pt x="1244" y="132"/>
                  </a:lnTo>
                  <a:lnTo>
                    <a:pt x="1280" y="144"/>
                  </a:lnTo>
                  <a:lnTo>
                    <a:pt x="1304" y="144"/>
                  </a:lnTo>
                  <a:lnTo>
                    <a:pt x="1340" y="156"/>
                  </a:lnTo>
                  <a:lnTo>
                    <a:pt x="0" y="455"/>
                  </a:lnTo>
                  <a:lnTo>
                    <a:pt x="216" y="0"/>
                  </a:lnTo>
                  <a:close/>
                </a:path>
              </a:pathLst>
            </a:custGeom>
            <a:solidFill>
              <a:srgbClr val="993366"/>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53" name="Rectangle 61"/>
            <p:cNvSpPr>
              <a:spLocks noChangeArrowheads="1"/>
            </p:cNvSpPr>
            <p:nvPr/>
          </p:nvSpPr>
          <p:spPr bwMode="auto">
            <a:xfrm>
              <a:off x="1376" y="2238"/>
              <a:ext cx="1746" cy="491"/>
            </a:xfrm>
            <a:prstGeom prst="rect">
              <a:avLst/>
            </a:prstGeom>
            <a:solidFill>
              <a:srgbClr val="808000"/>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52" name="Freeform 60"/>
            <p:cNvSpPr>
              <a:spLocks/>
            </p:cNvSpPr>
            <p:nvPr/>
          </p:nvSpPr>
          <p:spPr bwMode="auto">
            <a:xfrm>
              <a:off x="1376" y="1783"/>
              <a:ext cx="1746" cy="455"/>
            </a:xfrm>
            <a:custGeom>
              <a:avLst/>
              <a:gdLst/>
              <a:ahLst/>
              <a:cxnLst>
                <a:cxn ang="0">
                  <a:pos x="0" y="455"/>
                </a:cxn>
                <a:cxn ang="0">
                  <a:pos x="0" y="431"/>
                </a:cxn>
                <a:cxn ang="0">
                  <a:pos x="0" y="431"/>
                </a:cxn>
                <a:cxn ang="0">
                  <a:pos x="0" y="407"/>
                </a:cxn>
                <a:cxn ang="0">
                  <a:pos x="12" y="395"/>
                </a:cxn>
                <a:cxn ang="0">
                  <a:pos x="12" y="383"/>
                </a:cxn>
                <a:cxn ang="0">
                  <a:pos x="24" y="371"/>
                </a:cxn>
                <a:cxn ang="0">
                  <a:pos x="36" y="359"/>
                </a:cxn>
                <a:cxn ang="0">
                  <a:pos x="47" y="347"/>
                </a:cxn>
                <a:cxn ang="0">
                  <a:pos x="59" y="335"/>
                </a:cxn>
                <a:cxn ang="0">
                  <a:pos x="71" y="323"/>
                </a:cxn>
                <a:cxn ang="0">
                  <a:pos x="83" y="311"/>
                </a:cxn>
                <a:cxn ang="0">
                  <a:pos x="107" y="299"/>
                </a:cxn>
                <a:cxn ang="0">
                  <a:pos x="119" y="287"/>
                </a:cxn>
                <a:cxn ang="0">
                  <a:pos x="131" y="276"/>
                </a:cxn>
                <a:cxn ang="0">
                  <a:pos x="155" y="264"/>
                </a:cxn>
                <a:cxn ang="0">
                  <a:pos x="191" y="240"/>
                </a:cxn>
                <a:cxn ang="0">
                  <a:pos x="203" y="240"/>
                </a:cxn>
                <a:cxn ang="0">
                  <a:pos x="227" y="228"/>
                </a:cxn>
                <a:cxn ang="0">
                  <a:pos x="263" y="216"/>
                </a:cxn>
                <a:cxn ang="0">
                  <a:pos x="275" y="204"/>
                </a:cxn>
                <a:cxn ang="0">
                  <a:pos x="311" y="192"/>
                </a:cxn>
                <a:cxn ang="0">
                  <a:pos x="347" y="180"/>
                </a:cxn>
                <a:cxn ang="0">
                  <a:pos x="370" y="168"/>
                </a:cxn>
                <a:cxn ang="0">
                  <a:pos x="406" y="156"/>
                </a:cxn>
                <a:cxn ang="0">
                  <a:pos x="442" y="144"/>
                </a:cxn>
                <a:cxn ang="0">
                  <a:pos x="466" y="144"/>
                </a:cxn>
                <a:cxn ang="0">
                  <a:pos x="514" y="132"/>
                </a:cxn>
                <a:cxn ang="0">
                  <a:pos x="550" y="120"/>
                </a:cxn>
                <a:cxn ang="0">
                  <a:pos x="574" y="120"/>
                </a:cxn>
                <a:cxn ang="0">
                  <a:pos x="622" y="108"/>
                </a:cxn>
                <a:cxn ang="0">
                  <a:pos x="669" y="96"/>
                </a:cxn>
                <a:cxn ang="0">
                  <a:pos x="693" y="84"/>
                </a:cxn>
                <a:cxn ang="0">
                  <a:pos x="741" y="84"/>
                </a:cxn>
                <a:cxn ang="0">
                  <a:pos x="789" y="72"/>
                </a:cxn>
                <a:cxn ang="0">
                  <a:pos x="825" y="72"/>
                </a:cxn>
                <a:cxn ang="0">
                  <a:pos x="873" y="60"/>
                </a:cxn>
                <a:cxn ang="0">
                  <a:pos x="921" y="48"/>
                </a:cxn>
                <a:cxn ang="0">
                  <a:pos x="957" y="48"/>
                </a:cxn>
                <a:cxn ang="0">
                  <a:pos x="1004" y="36"/>
                </a:cxn>
                <a:cxn ang="0">
                  <a:pos x="1064" y="36"/>
                </a:cxn>
                <a:cxn ang="0">
                  <a:pos x="1088" y="36"/>
                </a:cxn>
                <a:cxn ang="0">
                  <a:pos x="1148" y="24"/>
                </a:cxn>
                <a:cxn ang="0">
                  <a:pos x="1208" y="24"/>
                </a:cxn>
                <a:cxn ang="0">
                  <a:pos x="1232" y="12"/>
                </a:cxn>
                <a:cxn ang="0">
                  <a:pos x="1292" y="12"/>
                </a:cxn>
                <a:cxn ang="0">
                  <a:pos x="1351" y="12"/>
                </a:cxn>
                <a:cxn ang="0">
                  <a:pos x="1387" y="12"/>
                </a:cxn>
                <a:cxn ang="0">
                  <a:pos x="1447" y="0"/>
                </a:cxn>
                <a:cxn ang="0">
                  <a:pos x="1507" y="0"/>
                </a:cxn>
                <a:cxn ang="0">
                  <a:pos x="1531" y="0"/>
                </a:cxn>
                <a:cxn ang="0">
                  <a:pos x="1591" y="0"/>
                </a:cxn>
                <a:cxn ang="0">
                  <a:pos x="1662" y="0"/>
                </a:cxn>
                <a:cxn ang="0">
                  <a:pos x="1686" y="0"/>
                </a:cxn>
                <a:cxn ang="0">
                  <a:pos x="1746" y="0"/>
                </a:cxn>
                <a:cxn ang="0">
                  <a:pos x="1746" y="455"/>
                </a:cxn>
                <a:cxn ang="0">
                  <a:pos x="0" y="455"/>
                </a:cxn>
              </a:cxnLst>
              <a:rect l="0" t="0" r="r" b="b"/>
              <a:pathLst>
                <a:path w="1746" h="455">
                  <a:moveTo>
                    <a:pt x="0" y="455"/>
                  </a:moveTo>
                  <a:lnTo>
                    <a:pt x="0" y="431"/>
                  </a:lnTo>
                  <a:lnTo>
                    <a:pt x="0" y="407"/>
                  </a:lnTo>
                  <a:lnTo>
                    <a:pt x="12" y="395"/>
                  </a:lnTo>
                  <a:lnTo>
                    <a:pt x="12" y="383"/>
                  </a:lnTo>
                  <a:lnTo>
                    <a:pt x="24" y="371"/>
                  </a:lnTo>
                  <a:lnTo>
                    <a:pt x="36" y="359"/>
                  </a:lnTo>
                  <a:lnTo>
                    <a:pt x="47" y="347"/>
                  </a:lnTo>
                  <a:lnTo>
                    <a:pt x="59" y="335"/>
                  </a:lnTo>
                  <a:lnTo>
                    <a:pt x="71" y="323"/>
                  </a:lnTo>
                  <a:lnTo>
                    <a:pt x="83" y="311"/>
                  </a:lnTo>
                  <a:lnTo>
                    <a:pt x="107" y="299"/>
                  </a:lnTo>
                  <a:lnTo>
                    <a:pt x="119" y="287"/>
                  </a:lnTo>
                  <a:lnTo>
                    <a:pt x="131" y="276"/>
                  </a:lnTo>
                  <a:lnTo>
                    <a:pt x="155" y="264"/>
                  </a:lnTo>
                  <a:lnTo>
                    <a:pt x="191" y="240"/>
                  </a:lnTo>
                  <a:lnTo>
                    <a:pt x="203" y="240"/>
                  </a:lnTo>
                  <a:lnTo>
                    <a:pt x="227" y="228"/>
                  </a:lnTo>
                  <a:lnTo>
                    <a:pt x="263" y="216"/>
                  </a:lnTo>
                  <a:lnTo>
                    <a:pt x="275" y="204"/>
                  </a:lnTo>
                  <a:lnTo>
                    <a:pt x="311" y="192"/>
                  </a:lnTo>
                  <a:lnTo>
                    <a:pt x="347" y="180"/>
                  </a:lnTo>
                  <a:lnTo>
                    <a:pt x="370" y="168"/>
                  </a:lnTo>
                  <a:lnTo>
                    <a:pt x="406" y="156"/>
                  </a:lnTo>
                  <a:lnTo>
                    <a:pt x="442" y="144"/>
                  </a:lnTo>
                  <a:lnTo>
                    <a:pt x="466" y="144"/>
                  </a:lnTo>
                  <a:lnTo>
                    <a:pt x="514" y="132"/>
                  </a:lnTo>
                  <a:lnTo>
                    <a:pt x="550" y="120"/>
                  </a:lnTo>
                  <a:lnTo>
                    <a:pt x="574" y="120"/>
                  </a:lnTo>
                  <a:lnTo>
                    <a:pt x="622" y="108"/>
                  </a:lnTo>
                  <a:lnTo>
                    <a:pt x="669" y="96"/>
                  </a:lnTo>
                  <a:lnTo>
                    <a:pt x="693" y="84"/>
                  </a:lnTo>
                  <a:lnTo>
                    <a:pt x="741" y="84"/>
                  </a:lnTo>
                  <a:lnTo>
                    <a:pt x="789" y="72"/>
                  </a:lnTo>
                  <a:lnTo>
                    <a:pt x="825" y="72"/>
                  </a:lnTo>
                  <a:lnTo>
                    <a:pt x="873" y="60"/>
                  </a:lnTo>
                  <a:lnTo>
                    <a:pt x="921" y="48"/>
                  </a:lnTo>
                  <a:lnTo>
                    <a:pt x="957" y="48"/>
                  </a:lnTo>
                  <a:lnTo>
                    <a:pt x="1004" y="36"/>
                  </a:lnTo>
                  <a:lnTo>
                    <a:pt x="1064" y="36"/>
                  </a:lnTo>
                  <a:lnTo>
                    <a:pt x="1088" y="36"/>
                  </a:lnTo>
                  <a:lnTo>
                    <a:pt x="1148" y="24"/>
                  </a:lnTo>
                  <a:lnTo>
                    <a:pt x="1208" y="24"/>
                  </a:lnTo>
                  <a:lnTo>
                    <a:pt x="1232" y="12"/>
                  </a:lnTo>
                  <a:lnTo>
                    <a:pt x="1292" y="12"/>
                  </a:lnTo>
                  <a:lnTo>
                    <a:pt x="1351" y="12"/>
                  </a:lnTo>
                  <a:lnTo>
                    <a:pt x="1387" y="12"/>
                  </a:lnTo>
                  <a:lnTo>
                    <a:pt x="1447" y="0"/>
                  </a:lnTo>
                  <a:lnTo>
                    <a:pt x="1507" y="0"/>
                  </a:lnTo>
                  <a:lnTo>
                    <a:pt x="1531" y="0"/>
                  </a:lnTo>
                  <a:lnTo>
                    <a:pt x="1591" y="0"/>
                  </a:lnTo>
                  <a:lnTo>
                    <a:pt x="1662" y="0"/>
                  </a:lnTo>
                  <a:lnTo>
                    <a:pt x="1686" y="0"/>
                  </a:lnTo>
                  <a:lnTo>
                    <a:pt x="1746" y="0"/>
                  </a:lnTo>
                  <a:lnTo>
                    <a:pt x="1746" y="455"/>
                  </a:lnTo>
                  <a:lnTo>
                    <a:pt x="0" y="455"/>
                  </a:lnTo>
                  <a:close/>
                </a:path>
              </a:pathLst>
            </a:custGeom>
            <a:solidFill>
              <a:srgbClr val="FFFF0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51" name="Freeform 59"/>
            <p:cNvSpPr>
              <a:spLocks/>
            </p:cNvSpPr>
            <p:nvPr/>
          </p:nvSpPr>
          <p:spPr bwMode="auto">
            <a:xfrm>
              <a:off x="5586" y="2286"/>
              <a:ext cx="36" cy="574"/>
            </a:xfrm>
            <a:custGeom>
              <a:avLst/>
              <a:gdLst/>
              <a:ahLst/>
              <a:cxnLst>
                <a:cxn ang="0">
                  <a:pos x="36" y="0"/>
                </a:cxn>
                <a:cxn ang="0">
                  <a:pos x="36" y="0"/>
                </a:cxn>
                <a:cxn ang="0">
                  <a:pos x="36" y="12"/>
                </a:cxn>
                <a:cxn ang="0">
                  <a:pos x="24" y="24"/>
                </a:cxn>
                <a:cxn ang="0">
                  <a:pos x="24" y="36"/>
                </a:cxn>
                <a:cxn ang="0">
                  <a:pos x="24" y="48"/>
                </a:cxn>
                <a:cxn ang="0">
                  <a:pos x="24" y="48"/>
                </a:cxn>
                <a:cxn ang="0">
                  <a:pos x="12" y="72"/>
                </a:cxn>
                <a:cxn ang="0">
                  <a:pos x="12" y="72"/>
                </a:cxn>
                <a:cxn ang="0">
                  <a:pos x="0" y="84"/>
                </a:cxn>
                <a:cxn ang="0">
                  <a:pos x="0" y="574"/>
                </a:cxn>
                <a:cxn ang="0">
                  <a:pos x="12" y="562"/>
                </a:cxn>
                <a:cxn ang="0">
                  <a:pos x="12" y="562"/>
                </a:cxn>
                <a:cxn ang="0">
                  <a:pos x="24" y="538"/>
                </a:cxn>
                <a:cxn ang="0">
                  <a:pos x="24" y="538"/>
                </a:cxn>
                <a:cxn ang="0">
                  <a:pos x="24" y="527"/>
                </a:cxn>
                <a:cxn ang="0">
                  <a:pos x="24" y="515"/>
                </a:cxn>
                <a:cxn ang="0">
                  <a:pos x="36" y="503"/>
                </a:cxn>
                <a:cxn ang="0">
                  <a:pos x="36" y="491"/>
                </a:cxn>
                <a:cxn ang="0">
                  <a:pos x="36" y="491"/>
                </a:cxn>
                <a:cxn ang="0">
                  <a:pos x="36" y="0"/>
                </a:cxn>
              </a:cxnLst>
              <a:rect l="0" t="0" r="r" b="b"/>
              <a:pathLst>
                <a:path w="36" h="574">
                  <a:moveTo>
                    <a:pt x="36" y="0"/>
                  </a:moveTo>
                  <a:lnTo>
                    <a:pt x="36" y="0"/>
                  </a:lnTo>
                  <a:lnTo>
                    <a:pt x="36" y="12"/>
                  </a:lnTo>
                  <a:lnTo>
                    <a:pt x="24" y="24"/>
                  </a:lnTo>
                  <a:lnTo>
                    <a:pt x="24" y="36"/>
                  </a:lnTo>
                  <a:lnTo>
                    <a:pt x="24" y="48"/>
                  </a:lnTo>
                  <a:lnTo>
                    <a:pt x="12" y="72"/>
                  </a:lnTo>
                  <a:lnTo>
                    <a:pt x="0" y="84"/>
                  </a:lnTo>
                  <a:lnTo>
                    <a:pt x="0" y="574"/>
                  </a:lnTo>
                  <a:lnTo>
                    <a:pt x="12" y="562"/>
                  </a:lnTo>
                  <a:lnTo>
                    <a:pt x="24" y="538"/>
                  </a:lnTo>
                  <a:lnTo>
                    <a:pt x="24" y="527"/>
                  </a:lnTo>
                  <a:lnTo>
                    <a:pt x="24" y="515"/>
                  </a:lnTo>
                  <a:lnTo>
                    <a:pt x="36" y="503"/>
                  </a:lnTo>
                  <a:lnTo>
                    <a:pt x="36" y="491"/>
                  </a:lnTo>
                  <a:lnTo>
                    <a:pt x="36" y="0"/>
                  </a:lnTo>
                  <a:close/>
                </a:path>
              </a:pathLst>
            </a:custGeom>
            <a:solidFill>
              <a:srgbClr val="808066"/>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50" name="Freeform 58"/>
            <p:cNvSpPr>
              <a:spLocks/>
            </p:cNvSpPr>
            <p:nvPr/>
          </p:nvSpPr>
          <p:spPr bwMode="auto">
            <a:xfrm>
              <a:off x="3864" y="2286"/>
              <a:ext cx="1722" cy="574"/>
            </a:xfrm>
            <a:custGeom>
              <a:avLst/>
              <a:gdLst/>
              <a:ahLst/>
              <a:cxnLst>
                <a:cxn ang="0">
                  <a:pos x="0" y="0"/>
                </a:cxn>
                <a:cxn ang="0">
                  <a:pos x="1722" y="84"/>
                </a:cxn>
                <a:cxn ang="0">
                  <a:pos x="1722" y="574"/>
                </a:cxn>
                <a:cxn ang="0">
                  <a:pos x="0" y="491"/>
                </a:cxn>
                <a:cxn ang="0">
                  <a:pos x="0" y="0"/>
                </a:cxn>
              </a:cxnLst>
              <a:rect l="0" t="0" r="r" b="b"/>
              <a:pathLst>
                <a:path w="1722" h="574">
                  <a:moveTo>
                    <a:pt x="0" y="0"/>
                  </a:moveTo>
                  <a:lnTo>
                    <a:pt x="1722" y="84"/>
                  </a:lnTo>
                  <a:lnTo>
                    <a:pt x="1722" y="574"/>
                  </a:lnTo>
                  <a:lnTo>
                    <a:pt x="0" y="491"/>
                  </a:lnTo>
                  <a:lnTo>
                    <a:pt x="0" y="0"/>
                  </a:lnTo>
                  <a:close/>
                </a:path>
              </a:pathLst>
            </a:custGeom>
            <a:solidFill>
              <a:srgbClr val="808066"/>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9" name="Freeform 57"/>
            <p:cNvSpPr>
              <a:spLocks/>
            </p:cNvSpPr>
            <p:nvPr/>
          </p:nvSpPr>
          <p:spPr bwMode="auto">
            <a:xfrm>
              <a:off x="3864" y="1987"/>
              <a:ext cx="1758" cy="383"/>
            </a:xfrm>
            <a:custGeom>
              <a:avLst/>
              <a:gdLst/>
              <a:ahLst/>
              <a:cxnLst>
                <a:cxn ang="0">
                  <a:pos x="1339" y="0"/>
                </a:cxn>
                <a:cxn ang="0">
                  <a:pos x="1387" y="12"/>
                </a:cxn>
                <a:cxn ang="0">
                  <a:pos x="1399" y="24"/>
                </a:cxn>
                <a:cxn ang="0">
                  <a:pos x="1435" y="36"/>
                </a:cxn>
                <a:cxn ang="0">
                  <a:pos x="1459" y="48"/>
                </a:cxn>
                <a:cxn ang="0">
                  <a:pos x="1483" y="60"/>
                </a:cxn>
                <a:cxn ang="0">
                  <a:pos x="1507" y="60"/>
                </a:cxn>
                <a:cxn ang="0">
                  <a:pos x="1531" y="72"/>
                </a:cxn>
                <a:cxn ang="0">
                  <a:pos x="1555" y="83"/>
                </a:cxn>
                <a:cxn ang="0">
                  <a:pos x="1579" y="95"/>
                </a:cxn>
                <a:cxn ang="0">
                  <a:pos x="1591" y="107"/>
                </a:cxn>
                <a:cxn ang="0">
                  <a:pos x="1615" y="119"/>
                </a:cxn>
                <a:cxn ang="0">
                  <a:pos x="1638" y="131"/>
                </a:cxn>
                <a:cxn ang="0">
                  <a:pos x="1650" y="143"/>
                </a:cxn>
                <a:cxn ang="0">
                  <a:pos x="1674" y="155"/>
                </a:cxn>
                <a:cxn ang="0">
                  <a:pos x="1674" y="167"/>
                </a:cxn>
                <a:cxn ang="0">
                  <a:pos x="1698" y="179"/>
                </a:cxn>
                <a:cxn ang="0">
                  <a:pos x="1698" y="191"/>
                </a:cxn>
                <a:cxn ang="0">
                  <a:pos x="1722" y="203"/>
                </a:cxn>
                <a:cxn ang="0">
                  <a:pos x="1722" y="203"/>
                </a:cxn>
                <a:cxn ang="0">
                  <a:pos x="1734" y="227"/>
                </a:cxn>
                <a:cxn ang="0">
                  <a:pos x="1734" y="227"/>
                </a:cxn>
                <a:cxn ang="0">
                  <a:pos x="1746" y="251"/>
                </a:cxn>
                <a:cxn ang="0">
                  <a:pos x="1746" y="263"/>
                </a:cxn>
                <a:cxn ang="0">
                  <a:pos x="1758" y="275"/>
                </a:cxn>
                <a:cxn ang="0">
                  <a:pos x="1758" y="287"/>
                </a:cxn>
                <a:cxn ang="0">
                  <a:pos x="1758" y="299"/>
                </a:cxn>
                <a:cxn ang="0">
                  <a:pos x="1758" y="311"/>
                </a:cxn>
                <a:cxn ang="0">
                  <a:pos x="1758" y="323"/>
                </a:cxn>
                <a:cxn ang="0">
                  <a:pos x="1746" y="335"/>
                </a:cxn>
                <a:cxn ang="0">
                  <a:pos x="1746" y="347"/>
                </a:cxn>
                <a:cxn ang="0">
                  <a:pos x="1734" y="359"/>
                </a:cxn>
                <a:cxn ang="0">
                  <a:pos x="1734" y="371"/>
                </a:cxn>
                <a:cxn ang="0">
                  <a:pos x="1722" y="383"/>
                </a:cxn>
                <a:cxn ang="0">
                  <a:pos x="0" y="299"/>
                </a:cxn>
                <a:cxn ang="0">
                  <a:pos x="1339" y="0"/>
                </a:cxn>
              </a:cxnLst>
              <a:rect l="0" t="0" r="r" b="b"/>
              <a:pathLst>
                <a:path w="1758" h="383">
                  <a:moveTo>
                    <a:pt x="1339" y="0"/>
                  </a:moveTo>
                  <a:lnTo>
                    <a:pt x="1387" y="12"/>
                  </a:lnTo>
                  <a:lnTo>
                    <a:pt x="1399" y="24"/>
                  </a:lnTo>
                  <a:lnTo>
                    <a:pt x="1435" y="36"/>
                  </a:lnTo>
                  <a:lnTo>
                    <a:pt x="1459" y="48"/>
                  </a:lnTo>
                  <a:lnTo>
                    <a:pt x="1483" y="60"/>
                  </a:lnTo>
                  <a:lnTo>
                    <a:pt x="1507" y="60"/>
                  </a:lnTo>
                  <a:lnTo>
                    <a:pt x="1531" y="72"/>
                  </a:lnTo>
                  <a:lnTo>
                    <a:pt x="1555" y="83"/>
                  </a:lnTo>
                  <a:lnTo>
                    <a:pt x="1579" y="95"/>
                  </a:lnTo>
                  <a:lnTo>
                    <a:pt x="1591" y="107"/>
                  </a:lnTo>
                  <a:lnTo>
                    <a:pt x="1615" y="119"/>
                  </a:lnTo>
                  <a:lnTo>
                    <a:pt x="1638" y="131"/>
                  </a:lnTo>
                  <a:lnTo>
                    <a:pt x="1650" y="143"/>
                  </a:lnTo>
                  <a:lnTo>
                    <a:pt x="1674" y="155"/>
                  </a:lnTo>
                  <a:lnTo>
                    <a:pt x="1674" y="167"/>
                  </a:lnTo>
                  <a:lnTo>
                    <a:pt x="1698" y="179"/>
                  </a:lnTo>
                  <a:lnTo>
                    <a:pt x="1698" y="191"/>
                  </a:lnTo>
                  <a:lnTo>
                    <a:pt x="1722" y="203"/>
                  </a:lnTo>
                  <a:lnTo>
                    <a:pt x="1734" y="227"/>
                  </a:lnTo>
                  <a:lnTo>
                    <a:pt x="1746" y="251"/>
                  </a:lnTo>
                  <a:lnTo>
                    <a:pt x="1746" y="263"/>
                  </a:lnTo>
                  <a:lnTo>
                    <a:pt x="1758" y="275"/>
                  </a:lnTo>
                  <a:lnTo>
                    <a:pt x="1758" y="287"/>
                  </a:lnTo>
                  <a:lnTo>
                    <a:pt x="1758" y="299"/>
                  </a:lnTo>
                  <a:lnTo>
                    <a:pt x="1758" y="311"/>
                  </a:lnTo>
                  <a:lnTo>
                    <a:pt x="1758" y="323"/>
                  </a:lnTo>
                  <a:lnTo>
                    <a:pt x="1746" y="335"/>
                  </a:lnTo>
                  <a:lnTo>
                    <a:pt x="1746" y="347"/>
                  </a:lnTo>
                  <a:lnTo>
                    <a:pt x="1734" y="359"/>
                  </a:lnTo>
                  <a:lnTo>
                    <a:pt x="1734" y="371"/>
                  </a:lnTo>
                  <a:lnTo>
                    <a:pt x="1722" y="383"/>
                  </a:lnTo>
                  <a:lnTo>
                    <a:pt x="0" y="299"/>
                  </a:lnTo>
                  <a:lnTo>
                    <a:pt x="1339" y="0"/>
                  </a:lnTo>
                  <a:close/>
                </a:path>
              </a:pathLst>
            </a:custGeom>
            <a:solidFill>
              <a:srgbClr val="FFFFCC"/>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8" name="Freeform 56"/>
            <p:cNvSpPr>
              <a:spLocks/>
            </p:cNvSpPr>
            <p:nvPr/>
          </p:nvSpPr>
          <p:spPr bwMode="auto">
            <a:xfrm>
              <a:off x="5335" y="2453"/>
              <a:ext cx="239" cy="647"/>
            </a:xfrm>
            <a:custGeom>
              <a:avLst/>
              <a:gdLst/>
              <a:ahLst/>
              <a:cxnLst>
                <a:cxn ang="0">
                  <a:pos x="239" y="0"/>
                </a:cxn>
                <a:cxn ang="0">
                  <a:pos x="239" y="12"/>
                </a:cxn>
                <a:cxn ang="0">
                  <a:pos x="215" y="24"/>
                </a:cxn>
                <a:cxn ang="0">
                  <a:pos x="215" y="36"/>
                </a:cxn>
                <a:cxn ang="0">
                  <a:pos x="191" y="48"/>
                </a:cxn>
                <a:cxn ang="0">
                  <a:pos x="191" y="48"/>
                </a:cxn>
                <a:cxn ang="0">
                  <a:pos x="179" y="60"/>
                </a:cxn>
                <a:cxn ang="0">
                  <a:pos x="156" y="72"/>
                </a:cxn>
                <a:cxn ang="0">
                  <a:pos x="144" y="84"/>
                </a:cxn>
                <a:cxn ang="0">
                  <a:pos x="120" y="96"/>
                </a:cxn>
                <a:cxn ang="0">
                  <a:pos x="108" y="108"/>
                </a:cxn>
                <a:cxn ang="0">
                  <a:pos x="96" y="108"/>
                </a:cxn>
                <a:cxn ang="0">
                  <a:pos x="72" y="132"/>
                </a:cxn>
                <a:cxn ang="0">
                  <a:pos x="48" y="132"/>
                </a:cxn>
                <a:cxn ang="0">
                  <a:pos x="24" y="144"/>
                </a:cxn>
                <a:cxn ang="0">
                  <a:pos x="0" y="156"/>
                </a:cxn>
                <a:cxn ang="0">
                  <a:pos x="0" y="647"/>
                </a:cxn>
                <a:cxn ang="0">
                  <a:pos x="24" y="635"/>
                </a:cxn>
                <a:cxn ang="0">
                  <a:pos x="48" y="623"/>
                </a:cxn>
                <a:cxn ang="0">
                  <a:pos x="72" y="623"/>
                </a:cxn>
                <a:cxn ang="0">
                  <a:pos x="96" y="599"/>
                </a:cxn>
                <a:cxn ang="0">
                  <a:pos x="108" y="599"/>
                </a:cxn>
                <a:cxn ang="0">
                  <a:pos x="120" y="587"/>
                </a:cxn>
                <a:cxn ang="0">
                  <a:pos x="144" y="575"/>
                </a:cxn>
                <a:cxn ang="0">
                  <a:pos x="156" y="563"/>
                </a:cxn>
                <a:cxn ang="0">
                  <a:pos x="179" y="551"/>
                </a:cxn>
                <a:cxn ang="0">
                  <a:pos x="191" y="539"/>
                </a:cxn>
                <a:cxn ang="0">
                  <a:pos x="191" y="539"/>
                </a:cxn>
                <a:cxn ang="0">
                  <a:pos x="215" y="527"/>
                </a:cxn>
                <a:cxn ang="0">
                  <a:pos x="215" y="515"/>
                </a:cxn>
                <a:cxn ang="0">
                  <a:pos x="239" y="503"/>
                </a:cxn>
                <a:cxn ang="0">
                  <a:pos x="239" y="491"/>
                </a:cxn>
                <a:cxn ang="0">
                  <a:pos x="239" y="0"/>
                </a:cxn>
              </a:cxnLst>
              <a:rect l="0" t="0" r="r" b="b"/>
              <a:pathLst>
                <a:path w="239" h="647">
                  <a:moveTo>
                    <a:pt x="239" y="0"/>
                  </a:moveTo>
                  <a:lnTo>
                    <a:pt x="239" y="12"/>
                  </a:lnTo>
                  <a:lnTo>
                    <a:pt x="215" y="24"/>
                  </a:lnTo>
                  <a:lnTo>
                    <a:pt x="215" y="36"/>
                  </a:lnTo>
                  <a:lnTo>
                    <a:pt x="191" y="48"/>
                  </a:lnTo>
                  <a:lnTo>
                    <a:pt x="179" y="60"/>
                  </a:lnTo>
                  <a:lnTo>
                    <a:pt x="156" y="72"/>
                  </a:lnTo>
                  <a:lnTo>
                    <a:pt x="144" y="84"/>
                  </a:lnTo>
                  <a:lnTo>
                    <a:pt x="120" y="96"/>
                  </a:lnTo>
                  <a:lnTo>
                    <a:pt x="108" y="108"/>
                  </a:lnTo>
                  <a:lnTo>
                    <a:pt x="96" y="108"/>
                  </a:lnTo>
                  <a:lnTo>
                    <a:pt x="72" y="132"/>
                  </a:lnTo>
                  <a:lnTo>
                    <a:pt x="48" y="132"/>
                  </a:lnTo>
                  <a:lnTo>
                    <a:pt x="24" y="144"/>
                  </a:lnTo>
                  <a:lnTo>
                    <a:pt x="0" y="156"/>
                  </a:lnTo>
                  <a:lnTo>
                    <a:pt x="0" y="647"/>
                  </a:lnTo>
                  <a:lnTo>
                    <a:pt x="24" y="635"/>
                  </a:lnTo>
                  <a:lnTo>
                    <a:pt x="48" y="623"/>
                  </a:lnTo>
                  <a:lnTo>
                    <a:pt x="72" y="623"/>
                  </a:lnTo>
                  <a:lnTo>
                    <a:pt x="96" y="599"/>
                  </a:lnTo>
                  <a:lnTo>
                    <a:pt x="108" y="599"/>
                  </a:lnTo>
                  <a:lnTo>
                    <a:pt x="120" y="587"/>
                  </a:lnTo>
                  <a:lnTo>
                    <a:pt x="144" y="575"/>
                  </a:lnTo>
                  <a:lnTo>
                    <a:pt x="156" y="563"/>
                  </a:lnTo>
                  <a:lnTo>
                    <a:pt x="179" y="551"/>
                  </a:lnTo>
                  <a:lnTo>
                    <a:pt x="191" y="539"/>
                  </a:lnTo>
                  <a:lnTo>
                    <a:pt x="215" y="527"/>
                  </a:lnTo>
                  <a:lnTo>
                    <a:pt x="215" y="515"/>
                  </a:lnTo>
                  <a:lnTo>
                    <a:pt x="239" y="503"/>
                  </a:lnTo>
                  <a:lnTo>
                    <a:pt x="239" y="491"/>
                  </a:lnTo>
                  <a:lnTo>
                    <a:pt x="239" y="0"/>
                  </a:lnTo>
                  <a:close/>
                </a:path>
              </a:pathLst>
            </a:custGeom>
            <a:solidFill>
              <a:srgbClr val="6680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7" name="Freeform 55"/>
            <p:cNvSpPr>
              <a:spLocks/>
            </p:cNvSpPr>
            <p:nvPr/>
          </p:nvSpPr>
          <p:spPr bwMode="auto">
            <a:xfrm>
              <a:off x="3852" y="2370"/>
              <a:ext cx="1483" cy="730"/>
            </a:xfrm>
            <a:custGeom>
              <a:avLst/>
              <a:gdLst/>
              <a:ahLst/>
              <a:cxnLst>
                <a:cxn ang="0">
                  <a:pos x="0" y="0"/>
                </a:cxn>
                <a:cxn ang="0">
                  <a:pos x="1483" y="239"/>
                </a:cxn>
                <a:cxn ang="0">
                  <a:pos x="1483" y="730"/>
                </a:cxn>
                <a:cxn ang="0">
                  <a:pos x="0" y="490"/>
                </a:cxn>
                <a:cxn ang="0">
                  <a:pos x="0" y="0"/>
                </a:cxn>
              </a:cxnLst>
              <a:rect l="0" t="0" r="r" b="b"/>
              <a:pathLst>
                <a:path w="1483" h="730">
                  <a:moveTo>
                    <a:pt x="0" y="0"/>
                  </a:moveTo>
                  <a:lnTo>
                    <a:pt x="1483" y="239"/>
                  </a:lnTo>
                  <a:lnTo>
                    <a:pt x="1483" y="730"/>
                  </a:lnTo>
                  <a:lnTo>
                    <a:pt x="0" y="490"/>
                  </a:lnTo>
                  <a:lnTo>
                    <a:pt x="0" y="0"/>
                  </a:lnTo>
                  <a:close/>
                </a:path>
              </a:pathLst>
            </a:custGeom>
            <a:solidFill>
              <a:srgbClr val="6680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6" name="Freeform 54"/>
            <p:cNvSpPr>
              <a:spLocks/>
            </p:cNvSpPr>
            <p:nvPr/>
          </p:nvSpPr>
          <p:spPr bwMode="auto">
            <a:xfrm>
              <a:off x="3852" y="2370"/>
              <a:ext cx="1722" cy="239"/>
            </a:xfrm>
            <a:custGeom>
              <a:avLst/>
              <a:gdLst/>
              <a:ahLst/>
              <a:cxnLst>
                <a:cxn ang="0">
                  <a:pos x="1722" y="83"/>
                </a:cxn>
                <a:cxn ang="0">
                  <a:pos x="1722" y="95"/>
                </a:cxn>
                <a:cxn ang="0">
                  <a:pos x="1698" y="107"/>
                </a:cxn>
                <a:cxn ang="0">
                  <a:pos x="1698" y="119"/>
                </a:cxn>
                <a:cxn ang="0">
                  <a:pos x="1674" y="131"/>
                </a:cxn>
                <a:cxn ang="0">
                  <a:pos x="1674" y="131"/>
                </a:cxn>
                <a:cxn ang="0">
                  <a:pos x="1662" y="143"/>
                </a:cxn>
                <a:cxn ang="0">
                  <a:pos x="1639" y="155"/>
                </a:cxn>
                <a:cxn ang="0">
                  <a:pos x="1627" y="167"/>
                </a:cxn>
                <a:cxn ang="0">
                  <a:pos x="1603" y="179"/>
                </a:cxn>
                <a:cxn ang="0">
                  <a:pos x="1591" y="191"/>
                </a:cxn>
                <a:cxn ang="0">
                  <a:pos x="1579" y="191"/>
                </a:cxn>
                <a:cxn ang="0">
                  <a:pos x="1555" y="215"/>
                </a:cxn>
                <a:cxn ang="0">
                  <a:pos x="1531" y="215"/>
                </a:cxn>
                <a:cxn ang="0">
                  <a:pos x="1507" y="227"/>
                </a:cxn>
                <a:cxn ang="0">
                  <a:pos x="1483" y="239"/>
                </a:cxn>
                <a:cxn ang="0">
                  <a:pos x="0" y="0"/>
                </a:cxn>
                <a:cxn ang="0">
                  <a:pos x="1722" y="83"/>
                </a:cxn>
              </a:cxnLst>
              <a:rect l="0" t="0" r="r" b="b"/>
              <a:pathLst>
                <a:path w="1722" h="239">
                  <a:moveTo>
                    <a:pt x="1722" y="83"/>
                  </a:moveTo>
                  <a:lnTo>
                    <a:pt x="1722" y="95"/>
                  </a:lnTo>
                  <a:lnTo>
                    <a:pt x="1698" y="107"/>
                  </a:lnTo>
                  <a:lnTo>
                    <a:pt x="1698" y="119"/>
                  </a:lnTo>
                  <a:lnTo>
                    <a:pt x="1674" y="131"/>
                  </a:lnTo>
                  <a:lnTo>
                    <a:pt x="1662" y="143"/>
                  </a:lnTo>
                  <a:lnTo>
                    <a:pt x="1639" y="155"/>
                  </a:lnTo>
                  <a:lnTo>
                    <a:pt x="1627" y="167"/>
                  </a:lnTo>
                  <a:lnTo>
                    <a:pt x="1603" y="179"/>
                  </a:lnTo>
                  <a:lnTo>
                    <a:pt x="1591" y="191"/>
                  </a:lnTo>
                  <a:lnTo>
                    <a:pt x="1579" y="191"/>
                  </a:lnTo>
                  <a:lnTo>
                    <a:pt x="1555" y="215"/>
                  </a:lnTo>
                  <a:lnTo>
                    <a:pt x="1531" y="215"/>
                  </a:lnTo>
                  <a:lnTo>
                    <a:pt x="1507" y="227"/>
                  </a:lnTo>
                  <a:lnTo>
                    <a:pt x="1483" y="239"/>
                  </a:lnTo>
                  <a:lnTo>
                    <a:pt x="0" y="0"/>
                  </a:lnTo>
                  <a:lnTo>
                    <a:pt x="1722" y="83"/>
                  </a:lnTo>
                  <a:close/>
                </a:path>
              </a:pathLst>
            </a:custGeom>
            <a:solidFill>
              <a:srgbClr val="CCFFFF"/>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5" name="Freeform 53"/>
            <p:cNvSpPr>
              <a:spLocks/>
            </p:cNvSpPr>
            <p:nvPr/>
          </p:nvSpPr>
          <p:spPr bwMode="auto">
            <a:xfrm>
              <a:off x="1280" y="2370"/>
              <a:ext cx="466" cy="802"/>
            </a:xfrm>
            <a:custGeom>
              <a:avLst/>
              <a:gdLst/>
              <a:ahLst/>
              <a:cxnLst>
                <a:cxn ang="0">
                  <a:pos x="466" y="311"/>
                </a:cxn>
                <a:cxn ang="0">
                  <a:pos x="431" y="299"/>
                </a:cxn>
                <a:cxn ang="0">
                  <a:pos x="407" y="287"/>
                </a:cxn>
                <a:cxn ang="0">
                  <a:pos x="371" y="275"/>
                </a:cxn>
                <a:cxn ang="0">
                  <a:pos x="347" y="275"/>
                </a:cxn>
                <a:cxn ang="0">
                  <a:pos x="311" y="263"/>
                </a:cxn>
                <a:cxn ang="0">
                  <a:pos x="275" y="239"/>
                </a:cxn>
                <a:cxn ang="0">
                  <a:pos x="263" y="239"/>
                </a:cxn>
                <a:cxn ang="0">
                  <a:pos x="227" y="227"/>
                </a:cxn>
                <a:cxn ang="0">
                  <a:pos x="215" y="215"/>
                </a:cxn>
                <a:cxn ang="0">
                  <a:pos x="191" y="203"/>
                </a:cxn>
                <a:cxn ang="0">
                  <a:pos x="155" y="191"/>
                </a:cxn>
                <a:cxn ang="0">
                  <a:pos x="143" y="179"/>
                </a:cxn>
                <a:cxn ang="0">
                  <a:pos x="120" y="167"/>
                </a:cxn>
                <a:cxn ang="0">
                  <a:pos x="108" y="155"/>
                </a:cxn>
                <a:cxn ang="0">
                  <a:pos x="96" y="143"/>
                </a:cxn>
                <a:cxn ang="0">
                  <a:pos x="84" y="131"/>
                </a:cxn>
                <a:cxn ang="0">
                  <a:pos x="60" y="119"/>
                </a:cxn>
                <a:cxn ang="0">
                  <a:pos x="48" y="107"/>
                </a:cxn>
                <a:cxn ang="0">
                  <a:pos x="48" y="95"/>
                </a:cxn>
                <a:cxn ang="0">
                  <a:pos x="24" y="83"/>
                </a:cxn>
                <a:cxn ang="0">
                  <a:pos x="24" y="71"/>
                </a:cxn>
                <a:cxn ang="0">
                  <a:pos x="12" y="60"/>
                </a:cxn>
                <a:cxn ang="0">
                  <a:pos x="12" y="48"/>
                </a:cxn>
                <a:cxn ang="0">
                  <a:pos x="0" y="36"/>
                </a:cxn>
                <a:cxn ang="0">
                  <a:pos x="0" y="24"/>
                </a:cxn>
                <a:cxn ang="0">
                  <a:pos x="0" y="12"/>
                </a:cxn>
                <a:cxn ang="0">
                  <a:pos x="0" y="0"/>
                </a:cxn>
                <a:cxn ang="0">
                  <a:pos x="0" y="490"/>
                </a:cxn>
                <a:cxn ang="0">
                  <a:pos x="0" y="502"/>
                </a:cxn>
                <a:cxn ang="0">
                  <a:pos x="0" y="514"/>
                </a:cxn>
                <a:cxn ang="0">
                  <a:pos x="0" y="526"/>
                </a:cxn>
                <a:cxn ang="0">
                  <a:pos x="12" y="538"/>
                </a:cxn>
                <a:cxn ang="0">
                  <a:pos x="12" y="550"/>
                </a:cxn>
                <a:cxn ang="0">
                  <a:pos x="24" y="562"/>
                </a:cxn>
                <a:cxn ang="0">
                  <a:pos x="24" y="574"/>
                </a:cxn>
                <a:cxn ang="0">
                  <a:pos x="48" y="586"/>
                </a:cxn>
                <a:cxn ang="0">
                  <a:pos x="48" y="598"/>
                </a:cxn>
                <a:cxn ang="0">
                  <a:pos x="60" y="610"/>
                </a:cxn>
                <a:cxn ang="0">
                  <a:pos x="84" y="622"/>
                </a:cxn>
                <a:cxn ang="0">
                  <a:pos x="96" y="634"/>
                </a:cxn>
                <a:cxn ang="0">
                  <a:pos x="108" y="646"/>
                </a:cxn>
                <a:cxn ang="0">
                  <a:pos x="120" y="658"/>
                </a:cxn>
                <a:cxn ang="0">
                  <a:pos x="143" y="670"/>
                </a:cxn>
                <a:cxn ang="0">
                  <a:pos x="155" y="682"/>
                </a:cxn>
                <a:cxn ang="0">
                  <a:pos x="191" y="694"/>
                </a:cxn>
                <a:cxn ang="0">
                  <a:pos x="215" y="706"/>
                </a:cxn>
                <a:cxn ang="0">
                  <a:pos x="227" y="718"/>
                </a:cxn>
                <a:cxn ang="0">
                  <a:pos x="263" y="730"/>
                </a:cxn>
                <a:cxn ang="0">
                  <a:pos x="275" y="730"/>
                </a:cxn>
                <a:cxn ang="0">
                  <a:pos x="311" y="754"/>
                </a:cxn>
                <a:cxn ang="0">
                  <a:pos x="347" y="766"/>
                </a:cxn>
                <a:cxn ang="0">
                  <a:pos x="371" y="766"/>
                </a:cxn>
                <a:cxn ang="0">
                  <a:pos x="407" y="778"/>
                </a:cxn>
                <a:cxn ang="0">
                  <a:pos x="431" y="790"/>
                </a:cxn>
                <a:cxn ang="0">
                  <a:pos x="466" y="802"/>
                </a:cxn>
                <a:cxn ang="0">
                  <a:pos x="466" y="311"/>
                </a:cxn>
              </a:cxnLst>
              <a:rect l="0" t="0" r="r" b="b"/>
              <a:pathLst>
                <a:path w="466" h="802">
                  <a:moveTo>
                    <a:pt x="466" y="311"/>
                  </a:moveTo>
                  <a:lnTo>
                    <a:pt x="431" y="299"/>
                  </a:lnTo>
                  <a:lnTo>
                    <a:pt x="407" y="287"/>
                  </a:lnTo>
                  <a:lnTo>
                    <a:pt x="371" y="275"/>
                  </a:lnTo>
                  <a:lnTo>
                    <a:pt x="347" y="275"/>
                  </a:lnTo>
                  <a:lnTo>
                    <a:pt x="311" y="263"/>
                  </a:lnTo>
                  <a:lnTo>
                    <a:pt x="275" y="239"/>
                  </a:lnTo>
                  <a:lnTo>
                    <a:pt x="263" y="239"/>
                  </a:lnTo>
                  <a:lnTo>
                    <a:pt x="227" y="227"/>
                  </a:lnTo>
                  <a:lnTo>
                    <a:pt x="215" y="215"/>
                  </a:lnTo>
                  <a:lnTo>
                    <a:pt x="191" y="203"/>
                  </a:lnTo>
                  <a:lnTo>
                    <a:pt x="155" y="191"/>
                  </a:lnTo>
                  <a:lnTo>
                    <a:pt x="143" y="179"/>
                  </a:lnTo>
                  <a:lnTo>
                    <a:pt x="120" y="167"/>
                  </a:lnTo>
                  <a:lnTo>
                    <a:pt x="108" y="155"/>
                  </a:lnTo>
                  <a:lnTo>
                    <a:pt x="96" y="143"/>
                  </a:lnTo>
                  <a:lnTo>
                    <a:pt x="84" y="131"/>
                  </a:lnTo>
                  <a:lnTo>
                    <a:pt x="60" y="119"/>
                  </a:lnTo>
                  <a:lnTo>
                    <a:pt x="48" y="107"/>
                  </a:lnTo>
                  <a:lnTo>
                    <a:pt x="48" y="95"/>
                  </a:lnTo>
                  <a:lnTo>
                    <a:pt x="24" y="83"/>
                  </a:lnTo>
                  <a:lnTo>
                    <a:pt x="24" y="71"/>
                  </a:lnTo>
                  <a:lnTo>
                    <a:pt x="12" y="60"/>
                  </a:lnTo>
                  <a:lnTo>
                    <a:pt x="12" y="48"/>
                  </a:lnTo>
                  <a:lnTo>
                    <a:pt x="0" y="36"/>
                  </a:lnTo>
                  <a:lnTo>
                    <a:pt x="0" y="24"/>
                  </a:lnTo>
                  <a:lnTo>
                    <a:pt x="0" y="12"/>
                  </a:lnTo>
                  <a:lnTo>
                    <a:pt x="0" y="0"/>
                  </a:lnTo>
                  <a:lnTo>
                    <a:pt x="0" y="490"/>
                  </a:lnTo>
                  <a:lnTo>
                    <a:pt x="0" y="502"/>
                  </a:lnTo>
                  <a:lnTo>
                    <a:pt x="0" y="514"/>
                  </a:lnTo>
                  <a:lnTo>
                    <a:pt x="0" y="526"/>
                  </a:lnTo>
                  <a:lnTo>
                    <a:pt x="12" y="538"/>
                  </a:lnTo>
                  <a:lnTo>
                    <a:pt x="12" y="550"/>
                  </a:lnTo>
                  <a:lnTo>
                    <a:pt x="24" y="562"/>
                  </a:lnTo>
                  <a:lnTo>
                    <a:pt x="24" y="574"/>
                  </a:lnTo>
                  <a:lnTo>
                    <a:pt x="48" y="586"/>
                  </a:lnTo>
                  <a:lnTo>
                    <a:pt x="48" y="598"/>
                  </a:lnTo>
                  <a:lnTo>
                    <a:pt x="60" y="610"/>
                  </a:lnTo>
                  <a:lnTo>
                    <a:pt x="84" y="622"/>
                  </a:lnTo>
                  <a:lnTo>
                    <a:pt x="96" y="634"/>
                  </a:lnTo>
                  <a:lnTo>
                    <a:pt x="108" y="646"/>
                  </a:lnTo>
                  <a:lnTo>
                    <a:pt x="120" y="658"/>
                  </a:lnTo>
                  <a:lnTo>
                    <a:pt x="143" y="670"/>
                  </a:lnTo>
                  <a:lnTo>
                    <a:pt x="155" y="682"/>
                  </a:lnTo>
                  <a:lnTo>
                    <a:pt x="191" y="694"/>
                  </a:lnTo>
                  <a:lnTo>
                    <a:pt x="215" y="706"/>
                  </a:lnTo>
                  <a:lnTo>
                    <a:pt x="227" y="718"/>
                  </a:lnTo>
                  <a:lnTo>
                    <a:pt x="263" y="730"/>
                  </a:lnTo>
                  <a:lnTo>
                    <a:pt x="275" y="730"/>
                  </a:lnTo>
                  <a:lnTo>
                    <a:pt x="311" y="754"/>
                  </a:lnTo>
                  <a:lnTo>
                    <a:pt x="347" y="766"/>
                  </a:lnTo>
                  <a:lnTo>
                    <a:pt x="371" y="766"/>
                  </a:lnTo>
                  <a:lnTo>
                    <a:pt x="407" y="778"/>
                  </a:lnTo>
                  <a:lnTo>
                    <a:pt x="431" y="790"/>
                  </a:lnTo>
                  <a:lnTo>
                    <a:pt x="466" y="802"/>
                  </a:lnTo>
                  <a:lnTo>
                    <a:pt x="466" y="311"/>
                  </a:lnTo>
                  <a:close/>
                </a:path>
              </a:pathLst>
            </a:custGeom>
            <a:solidFill>
              <a:srgbClr val="8000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4" name="Freeform 52"/>
            <p:cNvSpPr>
              <a:spLocks/>
            </p:cNvSpPr>
            <p:nvPr/>
          </p:nvSpPr>
          <p:spPr bwMode="auto">
            <a:xfrm>
              <a:off x="1746" y="2370"/>
              <a:ext cx="1280" cy="802"/>
            </a:xfrm>
            <a:custGeom>
              <a:avLst/>
              <a:gdLst/>
              <a:ahLst/>
              <a:cxnLst>
                <a:cxn ang="0">
                  <a:pos x="1280" y="0"/>
                </a:cxn>
                <a:cxn ang="0">
                  <a:pos x="0" y="311"/>
                </a:cxn>
                <a:cxn ang="0">
                  <a:pos x="0" y="802"/>
                </a:cxn>
                <a:cxn ang="0">
                  <a:pos x="1280" y="490"/>
                </a:cxn>
                <a:cxn ang="0">
                  <a:pos x="1280" y="0"/>
                </a:cxn>
              </a:cxnLst>
              <a:rect l="0" t="0" r="r" b="b"/>
              <a:pathLst>
                <a:path w="1280" h="802">
                  <a:moveTo>
                    <a:pt x="1280" y="0"/>
                  </a:moveTo>
                  <a:lnTo>
                    <a:pt x="0" y="311"/>
                  </a:lnTo>
                  <a:lnTo>
                    <a:pt x="0" y="802"/>
                  </a:lnTo>
                  <a:lnTo>
                    <a:pt x="1280" y="490"/>
                  </a:lnTo>
                  <a:lnTo>
                    <a:pt x="1280" y="0"/>
                  </a:lnTo>
                  <a:close/>
                </a:path>
              </a:pathLst>
            </a:custGeom>
            <a:solidFill>
              <a:srgbClr val="8000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3" name="Freeform 51"/>
            <p:cNvSpPr>
              <a:spLocks/>
            </p:cNvSpPr>
            <p:nvPr/>
          </p:nvSpPr>
          <p:spPr bwMode="auto">
            <a:xfrm>
              <a:off x="1280" y="2370"/>
              <a:ext cx="1746" cy="311"/>
            </a:xfrm>
            <a:custGeom>
              <a:avLst/>
              <a:gdLst/>
              <a:ahLst/>
              <a:cxnLst>
                <a:cxn ang="0">
                  <a:pos x="466" y="311"/>
                </a:cxn>
                <a:cxn ang="0">
                  <a:pos x="431" y="299"/>
                </a:cxn>
                <a:cxn ang="0">
                  <a:pos x="407" y="287"/>
                </a:cxn>
                <a:cxn ang="0">
                  <a:pos x="371" y="275"/>
                </a:cxn>
                <a:cxn ang="0">
                  <a:pos x="347" y="275"/>
                </a:cxn>
                <a:cxn ang="0">
                  <a:pos x="311" y="263"/>
                </a:cxn>
                <a:cxn ang="0">
                  <a:pos x="275" y="239"/>
                </a:cxn>
                <a:cxn ang="0">
                  <a:pos x="263" y="239"/>
                </a:cxn>
                <a:cxn ang="0">
                  <a:pos x="227" y="227"/>
                </a:cxn>
                <a:cxn ang="0">
                  <a:pos x="215" y="215"/>
                </a:cxn>
                <a:cxn ang="0">
                  <a:pos x="191" y="203"/>
                </a:cxn>
                <a:cxn ang="0">
                  <a:pos x="155" y="191"/>
                </a:cxn>
                <a:cxn ang="0">
                  <a:pos x="143" y="179"/>
                </a:cxn>
                <a:cxn ang="0">
                  <a:pos x="120" y="167"/>
                </a:cxn>
                <a:cxn ang="0">
                  <a:pos x="108" y="155"/>
                </a:cxn>
                <a:cxn ang="0">
                  <a:pos x="96" y="143"/>
                </a:cxn>
                <a:cxn ang="0">
                  <a:pos x="84" y="131"/>
                </a:cxn>
                <a:cxn ang="0">
                  <a:pos x="60" y="119"/>
                </a:cxn>
                <a:cxn ang="0">
                  <a:pos x="48" y="107"/>
                </a:cxn>
                <a:cxn ang="0">
                  <a:pos x="48" y="95"/>
                </a:cxn>
                <a:cxn ang="0">
                  <a:pos x="24" y="83"/>
                </a:cxn>
                <a:cxn ang="0">
                  <a:pos x="24" y="71"/>
                </a:cxn>
                <a:cxn ang="0">
                  <a:pos x="12" y="60"/>
                </a:cxn>
                <a:cxn ang="0">
                  <a:pos x="12" y="48"/>
                </a:cxn>
                <a:cxn ang="0">
                  <a:pos x="0" y="36"/>
                </a:cxn>
                <a:cxn ang="0">
                  <a:pos x="0" y="24"/>
                </a:cxn>
                <a:cxn ang="0">
                  <a:pos x="0" y="12"/>
                </a:cxn>
                <a:cxn ang="0">
                  <a:pos x="0" y="0"/>
                </a:cxn>
                <a:cxn ang="0">
                  <a:pos x="1746" y="0"/>
                </a:cxn>
                <a:cxn ang="0">
                  <a:pos x="466" y="311"/>
                </a:cxn>
              </a:cxnLst>
              <a:rect l="0" t="0" r="r" b="b"/>
              <a:pathLst>
                <a:path w="1746" h="311">
                  <a:moveTo>
                    <a:pt x="466" y="311"/>
                  </a:moveTo>
                  <a:lnTo>
                    <a:pt x="431" y="299"/>
                  </a:lnTo>
                  <a:lnTo>
                    <a:pt x="407" y="287"/>
                  </a:lnTo>
                  <a:lnTo>
                    <a:pt x="371" y="275"/>
                  </a:lnTo>
                  <a:lnTo>
                    <a:pt x="347" y="275"/>
                  </a:lnTo>
                  <a:lnTo>
                    <a:pt x="311" y="263"/>
                  </a:lnTo>
                  <a:lnTo>
                    <a:pt x="275" y="239"/>
                  </a:lnTo>
                  <a:lnTo>
                    <a:pt x="263" y="239"/>
                  </a:lnTo>
                  <a:lnTo>
                    <a:pt x="227" y="227"/>
                  </a:lnTo>
                  <a:lnTo>
                    <a:pt x="215" y="215"/>
                  </a:lnTo>
                  <a:lnTo>
                    <a:pt x="191" y="203"/>
                  </a:lnTo>
                  <a:lnTo>
                    <a:pt x="155" y="191"/>
                  </a:lnTo>
                  <a:lnTo>
                    <a:pt x="143" y="179"/>
                  </a:lnTo>
                  <a:lnTo>
                    <a:pt x="120" y="167"/>
                  </a:lnTo>
                  <a:lnTo>
                    <a:pt x="108" y="155"/>
                  </a:lnTo>
                  <a:lnTo>
                    <a:pt x="96" y="143"/>
                  </a:lnTo>
                  <a:lnTo>
                    <a:pt x="84" y="131"/>
                  </a:lnTo>
                  <a:lnTo>
                    <a:pt x="60" y="119"/>
                  </a:lnTo>
                  <a:lnTo>
                    <a:pt x="48" y="107"/>
                  </a:lnTo>
                  <a:lnTo>
                    <a:pt x="48" y="95"/>
                  </a:lnTo>
                  <a:lnTo>
                    <a:pt x="24" y="83"/>
                  </a:lnTo>
                  <a:lnTo>
                    <a:pt x="24" y="71"/>
                  </a:lnTo>
                  <a:lnTo>
                    <a:pt x="12" y="60"/>
                  </a:lnTo>
                  <a:lnTo>
                    <a:pt x="12" y="48"/>
                  </a:lnTo>
                  <a:lnTo>
                    <a:pt x="0" y="36"/>
                  </a:lnTo>
                  <a:lnTo>
                    <a:pt x="0" y="24"/>
                  </a:lnTo>
                  <a:lnTo>
                    <a:pt x="0" y="12"/>
                  </a:lnTo>
                  <a:lnTo>
                    <a:pt x="0" y="0"/>
                  </a:lnTo>
                  <a:lnTo>
                    <a:pt x="1746" y="0"/>
                  </a:lnTo>
                  <a:lnTo>
                    <a:pt x="466" y="311"/>
                  </a:lnTo>
                  <a:close/>
                </a:path>
              </a:pathLst>
            </a:custGeom>
            <a:solidFill>
              <a:srgbClr val="FF00FF"/>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2" name="Freeform 50"/>
            <p:cNvSpPr>
              <a:spLocks/>
            </p:cNvSpPr>
            <p:nvPr/>
          </p:nvSpPr>
          <p:spPr bwMode="auto">
            <a:xfrm>
              <a:off x="1878" y="2729"/>
              <a:ext cx="359" cy="562"/>
            </a:xfrm>
            <a:custGeom>
              <a:avLst/>
              <a:gdLst/>
              <a:ahLst/>
              <a:cxnLst>
                <a:cxn ang="0">
                  <a:pos x="359" y="72"/>
                </a:cxn>
                <a:cxn ang="0">
                  <a:pos x="299" y="60"/>
                </a:cxn>
                <a:cxn ang="0">
                  <a:pos x="275" y="60"/>
                </a:cxn>
                <a:cxn ang="0">
                  <a:pos x="227" y="48"/>
                </a:cxn>
                <a:cxn ang="0">
                  <a:pos x="179" y="36"/>
                </a:cxn>
                <a:cxn ang="0">
                  <a:pos x="156" y="36"/>
                </a:cxn>
                <a:cxn ang="0">
                  <a:pos x="108" y="24"/>
                </a:cxn>
                <a:cxn ang="0">
                  <a:pos x="60" y="12"/>
                </a:cxn>
                <a:cxn ang="0">
                  <a:pos x="48" y="12"/>
                </a:cxn>
                <a:cxn ang="0">
                  <a:pos x="0" y="0"/>
                </a:cxn>
                <a:cxn ang="0">
                  <a:pos x="0" y="490"/>
                </a:cxn>
                <a:cxn ang="0">
                  <a:pos x="48" y="502"/>
                </a:cxn>
                <a:cxn ang="0">
                  <a:pos x="60" y="502"/>
                </a:cxn>
                <a:cxn ang="0">
                  <a:pos x="108" y="514"/>
                </a:cxn>
                <a:cxn ang="0">
                  <a:pos x="156" y="526"/>
                </a:cxn>
                <a:cxn ang="0">
                  <a:pos x="179" y="526"/>
                </a:cxn>
                <a:cxn ang="0">
                  <a:pos x="227" y="538"/>
                </a:cxn>
                <a:cxn ang="0">
                  <a:pos x="275" y="550"/>
                </a:cxn>
                <a:cxn ang="0">
                  <a:pos x="299" y="550"/>
                </a:cxn>
                <a:cxn ang="0">
                  <a:pos x="359" y="562"/>
                </a:cxn>
                <a:cxn ang="0">
                  <a:pos x="359" y="72"/>
                </a:cxn>
              </a:cxnLst>
              <a:rect l="0" t="0" r="r" b="b"/>
              <a:pathLst>
                <a:path w="359" h="562">
                  <a:moveTo>
                    <a:pt x="359" y="72"/>
                  </a:moveTo>
                  <a:lnTo>
                    <a:pt x="299" y="60"/>
                  </a:lnTo>
                  <a:lnTo>
                    <a:pt x="275" y="60"/>
                  </a:lnTo>
                  <a:lnTo>
                    <a:pt x="227" y="48"/>
                  </a:lnTo>
                  <a:lnTo>
                    <a:pt x="179" y="36"/>
                  </a:lnTo>
                  <a:lnTo>
                    <a:pt x="156" y="36"/>
                  </a:lnTo>
                  <a:lnTo>
                    <a:pt x="108" y="24"/>
                  </a:lnTo>
                  <a:lnTo>
                    <a:pt x="60" y="12"/>
                  </a:lnTo>
                  <a:lnTo>
                    <a:pt x="48" y="12"/>
                  </a:lnTo>
                  <a:lnTo>
                    <a:pt x="0" y="0"/>
                  </a:lnTo>
                  <a:lnTo>
                    <a:pt x="0" y="490"/>
                  </a:lnTo>
                  <a:lnTo>
                    <a:pt x="48" y="502"/>
                  </a:lnTo>
                  <a:lnTo>
                    <a:pt x="60" y="502"/>
                  </a:lnTo>
                  <a:lnTo>
                    <a:pt x="108" y="514"/>
                  </a:lnTo>
                  <a:lnTo>
                    <a:pt x="156" y="526"/>
                  </a:lnTo>
                  <a:lnTo>
                    <a:pt x="179" y="526"/>
                  </a:lnTo>
                  <a:lnTo>
                    <a:pt x="227" y="538"/>
                  </a:lnTo>
                  <a:lnTo>
                    <a:pt x="275" y="550"/>
                  </a:lnTo>
                  <a:lnTo>
                    <a:pt x="299" y="550"/>
                  </a:lnTo>
                  <a:lnTo>
                    <a:pt x="359" y="562"/>
                  </a:lnTo>
                  <a:lnTo>
                    <a:pt x="359" y="72"/>
                  </a:lnTo>
                  <a:close/>
                </a:path>
              </a:pathLst>
            </a:custGeom>
            <a:solidFill>
              <a:srgbClr val="00004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1" name="Freeform 49"/>
            <p:cNvSpPr>
              <a:spLocks/>
            </p:cNvSpPr>
            <p:nvPr/>
          </p:nvSpPr>
          <p:spPr bwMode="auto">
            <a:xfrm>
              <a:off x="2237" y="2418"/>
              <a:ext cx="921" cy="873"/>
            </a:xfrm>
            <a:custGeom>
              <a:avLst/>
              <a:gdLst/>
              <a:ahLst/>
              <a:cxnLst>
                <a:cxn ang="0">
                  <a:pos x="921" y="0"/>
                </a:cxn>
                <a:cxn ang="0">
                  <a:pos x="0" y="383"/>
                </a:cxn>
                <a:cxn ang="0">
                  <a:pos x="0" y="873"/>
                </a:cxn>
                <a:cxn ang="0">
                  <a:pos x="921" y="490"/>
                </a:cxn>
                <a:cxn ang="0">
                  <a:pos x="921" y="0"/>
                </a:cxn>
              </a:cxnLst>
              <a:rect l="0" t="0" r="r" b="b"/>
              <a:pathLst>
                <a:path w="921" h="873">
                  <a:moveTo>
                    <a:pt x="921" y="0"/>
                  </a:moveTo>
                  <a:lnTo>
                    <a:pt x="0" y="383"/>
                  </a:lnTo>
                  <a:lnTo>
                    <a:pt x="0" y="873"/>
                  </a:lnTo>
                  <a:lnTo>
                    <a:pt x="921" y="490"/>
                  </a:lnTo>
                  <a:lnTo>
                    <a:pt x="921" y="0"/>
                  </a:lnTo>
                  <a:close/>
                </a:path>
              </a:pathLst>
            </a:custGeom>
            <a:solidFill>
              <a:srgbClr val="00004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40" name="Freeform 48"/>
            <p:cNvSpPr>
              <a:spLocks/>
            </p:cNvSpPr>
            <p:nvPr/>
          </p:nvSpPr>
          <p:spPr bwMode="auto">
            <a:xfrm>
              <a:off x="1878" y="2418"/>
              <a:ext cx="1280" cy="383"/>
            </a:xfrm>
            <a:custGeom>
              <a:avLst/>
              <a:gdLst/>
              <a:ahLst/>
              <a:cxnLst>
                <a:cxn ang="0">
                  <a:pos x="359" y="383"/>
                </a:cxn>
                <a:cxn ang="0">
                  <a:pos x="299" y="371"/>
                </a:cxn>
                <a:cxn ang="0">
                  <a:pos x="275" y="371"/>
                </a:cxn>
                <a:cxn ang="0">
                  <a:pos x="227" y="359"/>
                </a:cxn>
                <a:cxn ang="0">
                  <a:pos x="179" y="347"/>
                </a:cxn>
                <a:cxn ang="0">
                  <a:pos x="156" y="347"/>
                </a:cxn>
                <a:cxn ang="0">
                  <a:pos x="108" y="335"/>
                </a:cxn>
                <a:cxn ang="0">
                  <a:pos x="60" y="323"/>
                </a:cxn>
                <a:cxn ang="0">
                  <a:pos x="48" y="323"/>
                </a:cxn>
                <a:cxn ang="0">
                  <a:pos x="0" y="311"/>
                </a:cxn>
                <a:cxn ang="0">
                  <a:pos x="1280" y="0"/>
                </a:cxn>
                <a:cxn ang="0">
                  <a:pos x="359" y="383"/>
                </a:cxn>
              </a:cxnLst>
              <a:rect l="0" t="0" r="r" b="b"/>
              <a:pathLst>
                <a:path w="1280" h="383">
                  <a:moveTo>
                    <a:pt x="359" y="383"/>
                  </a:moveTo>
                  <a:lnTo>
                    <a:pt x="299" y="371"/>
                  </a:lnTo>
                  <a:lnTo>
                    <a:pt x="275" y="371"/>
                  </a:lnTo>
                  <a:lnTo>
                    <a:pt x="227" y="359"/>
                  </a:lnTo>
                  <a:lnTo>
                    <a:pt x="179" y="347"/>
                  </a:lnTo>
                  <a:lnTo>
                    <a:pt x="156" y="347"/>
                  </a:lnTo>
                  <a:lnTo>
                    <a:pt x="108" y="335"/>
                  </a:lnTo>
                  <a:lnTo>
                    <a:pt x="60" y="323"/>
                  </a:lnTo>
                  <a:lnTo>
                    <a:pt x="48" y="323"/>
                  </a:lnTo>
                  <a:lnTo>
                    <a:pt x="0" y="311"/>
                  </a:lnTo>
                  <a:lnTo>
                    <a:pt x="1280" y="0"/>
                  </a:lnTo>
                  <a:lnTo>
                    <a:pt x="359" y="383"/>
                  </a:lnTo>
                  <a:close/>
                </a:path>
              </a:pathLst>
            </a:custGeom>
            <a:solidFill>
              <a:srgbClr val="0000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9" name="Freeform 47"/>
            <p:cNvSpPr>
              <a:spLocks/>
            </p:cNvSpPr>
            <p:nvPr/>
          </p:nvSpPr>
          <p:spPr bwMode="auto">
            <a:xfrm>
              <a:off x="4378" y="2657"/>
              <a:ext cx="825" cy="670"/>
            </a:xfrm>
            <a:custGeom>
              <a:avLst/>
              <a:gdLst/>
              <a:ahLst/>
              <a:cxnLst>
                <a:cxn ang="0">
                  <a:pos x="825" y="0"/>
                </a:cxn>
                <a:cxn ang="0">
                  <a:pos x="801" y="12"/>
                </a:cxn>
                <a:cxn ang="0">
                  <a:pos x="778" y="24"/>
                </a:cxn>
                <a:cxn ang="0">
                  <a:pos x="742" y="36"/>
                </a:cxn>
                <a:cxn ang="0">
                  <a:pos x="730" y="36"/>
                </a:cxn>
                <a:cxn ang="0">
                  <a:pos x="682" y="48"/>
                </a:cxn>
                <a:cxn ang="0">
                  <a:pos x="670" y="60"/>
                </a:cxn>
                <a:cxn ang="0">
                  <a:pos x="622" y="72"/>
                </a:cxn>
                <a:cxn ang="0">
                  <a:pos x="610" y="72"/>
                </a:cxn>
                <a:cxn ang="0">
                  <a:pos x="562" y="84"/>
                </a:cxn>
                <a:cxn ang="0">
                  <a:pos x="538" y="96"/>
                </a:cxn>
                <a:cxn ang="0">
                  <a:pos x="490" y="96"/>
                </a:cxn>
                <a:cxn ang="0">
                  <a:pos x="467" y="108"/>
                </a:cxn>
                <a:cxn ang="0">
                  <a:pos x="419" y="120"/>
                </a:cxn>
                <a:cxn ang="0">
                  <a:pos x="395" y="120"/>
                </a:cxn>
                <a:cxn ang="0">
                  <a:pos x="347" y="132"/>
                </a:cxn>
                <a:cxn ang="0">
                  <a:pos x="323" y="132"/>
                </a:cxn>
                <a:cxn ang="0">
                  <a:pos x="275" y="144"/>
                </a:cxn>
                <a:cxn ang="0">
                  <a:pos x="251" y="144"/>
                </a:cxn>
                <a:cxn ang="0">
                  <a:pos x="191" y="156"/>
                </a:cxn>
                <a:cxn ang="0">
                  <a:pos x="168" y="156"/>
                </a:cxn>
                <a:cxn ang="0">
                  <a:pos x="108" y="167"/>
                </a:cxn>
                <a:cxn ang="0">
                  <a:pos x="84" y="167"/>
                </a:cxn>
                <a:cxn ang="0">
                  <a:pos x="24" y="179"/>
                </a:cxn>
                <a:cxn ang="0">
                  <a:pos x="0" y="179"/>
                </a:cxn>
                <a:cxn ang="0">
                  <a:pos x="0" y="670"/>
                </a:cxn>
                <a:cxn ang="0">
                  <a:pos x="24" y="670"/>
                </a:cxn>
                <a:cxn ang="0">
                  <a:pos x="84" y="658"/>
                </a:cxn>
                <a:cxn ang="0">
                  <a:pos x="108" y="658"/>
                </a:cxn>
                <a:cxn ang="0">
                  <a:pos x="168" y="646"/>
                </a:cxn>
                <a:cxn ang="0">
                  <a:pos x="191" y="646"/>
                </a:cxn>
                <a:cxn ang="0">
                  <a:pos x="251" y="634"/>
                </a:cxn>
                <a:cxn ang="0">
                  <a:pos x="275" y="634"/>
                </a:cxn>
                <a:cxn ang="0">
                  <a:pos x="323" y="622"/>
                </a:cxn>
                <a:cxn ang="0">
                  <a:pos x="347" y="622"/>
                </a:cxn>
                <a:cxn ang="0">
                  <a:pos x="395" y="610"/>
                </a:cxn>
                <a:cxn ang="0">
                  <a:pos x="419" y="610"/>
                </a:cxn>
                <a:cxn ang="0">
                  <a:pos x="467" y="598"/>
                </a:cxn>
                <a:cxn ang="0">
                  <a:pos x="490" y="586"/>
                </a:cxn>
                <a:cxn ang="0">
                  <a:pos x="538" y="586"/>
                </a:cxn>
                <a:cxn ang="0">
                  <a:pos x="562" y="574"/>
                </a:cxn>
                <a:cxn ang="0">
                  <a:pos x="610" y="562"/>
                </a:cxn>
                <a:cxn ang="0">
                  <a:pos x="622" y="562"/>
                </a:cxn>
                <a:cxn ang="0">
                  <a:pos x="670" y="550"/>
                </a:cxn>
                <a:cxn ang="0">
                  <a:pos x="682" y="538"/>
                </a:cxn>
                <a:cxn ang="0">
                  <a:pos x="730" y="527"/>
                </a:cxn>
                <a:cxn ang="0">
                  <a:pos x="742" y="527"/>
                </a:cxn>
                <a:cxn ang="0">
                  <a:pos x="778" y="515"/>
                </a:cxn>
                <a:cxn ang="0">
                  <a:pos x="801" y="503"/>
                </a:cxn>
                <a:cxn ang="0">
                  <a:pos x="825" y="491"/>
                </a:cxn>
                <a:cxn ang="0">
                  <a:pos x="825" y="0"/>
                </a:cxn>
              </a:cxnLst>
              <a:rect l="0" t="0" r="r" b="b"/>
              <a:pathLst>
                <a:path w="825" h="670">
                  <a:moveTo>
                    <a:pt x="825" y="0"/>
                  </a:moveTo>
                  <a:lnTo>
                    <a:pt x="801" y="12"/>
                  </a:lnTo>
                  <a:lnTo>
                    <a:pt x="778" y="24"/>
                  </a:lnTo>
                  <a:lnTo>
                    <a:pt x="742" y="36"/>
                  </a:lnTo>
                  <a:lnTo>
                    <a:pt x="730" y="36"/>
                  </a:lnTo>
                  <a:lnTo>
                    <a:pt x="682" y="48"/>
                  </a:lnTo>
                  <a:lnTo>
                    <a:pt x="670" y="60"/>
                  </a:lnTo>
                  <a:lnTo>
                    <a:pt x="622" y="72"/>
                  </a:lnTo>
                  <a:lnTo>
                    <a:pt x="610" y="72"/>
                  </a:lnTo>
                  <a:lnTo>
                    <a:pt x="562" y="84"/>
                  </a:lnTo>
                  <a:lnTo>
                    <a:pt x="538" y="96"/>
                  </a:lnTo>
                  <a:lnTo>
                    <a:pt x="490" y="96"/>
                  </a:lnTo>
                  <a:lnTo>
                    <a:pt x="467" y="108"/>
                  </a:lnTo>
                  <a:lnTo>
                    <a:pt x="419" y="120"/>
                  </a:lnTo>
                  <a:lnTo>
                    <a:pt x="395" y="120"/>
                  </a:lnTo>
                  <a:lnTo>
                    <a:pt x="347" y="132"/>
                  </a:lnTo>
                  <a:lnTo>
                    <a:pt x="323" y="132"/>
                  </a:lnTo>
                  <a:lnTo>
                    <a:pt x="275" y="144"/>
                  </a:lnTo>
                  <a:lnTo>
                    <a:pt x="251" y="144"/>
                  </a:lnTo>
                  <a:lnTo>
                    <a:pt x="191" y="156"/>
                  </a:lnTo>
                  <a:lnTo>
                    <a:pt x="168" y="156"/>
                  </a:lnTo>
                  <a:lnTo>
                    <a:pt x="108" y="167"/>
                  </a:lnTo>
                  <a:lnTo>
                    <a:pt x="84" y="167"/>
                  </a:lnTo>
                  <a:lnTo>
                    <a:pt x="24" y="179"/>
                  </a:lnTo>
                  <a:lnTo>
                    <a:pt x="0" y="179"/>
                  </a:lnTo>
                  <a:lnTo>
                    <a:pt x="0" y="670"/>
                  </a:lnTo>
                  <a:lnTo>
                    <a:pt x="24" y="670"/>
                  </a:lnTo>
                  <a:lnTo>
                    <a:pt x="84" y="658"/>
                  </a:lnTo>
                  <a:lnTo>
                    <a:pt x="108" y="658"/>
                  </a:lnTo>
                  <a:lnTo>
                    <a:pt x="168" y="646"/>
                  </a:lnTo>
                  <a:lnTo>
                    <a:pt x="191" y="646"/>
                  </a:lnTo>
                  <a:lnTo>
                    <a:pt x="251" y="634"/>
                  </a:lnTo>
                  <a:lnTo>
                    <a:pt x="275" y="634"/>
                  </a:lnTo>
                  <a:lnTo>
                    <a:pt x="323" y="622"/>
                  </a:lnTo>
                  <a:lnTo>
                    <a:pt x="347" y="622"/>
                  </a:lnTo>
                  <a:lnTo>
                    <a:pt x="395" y="610"/>
                  </a:lnTo>
                  <a:lnTo>
                    <a:pt x="419" y="610"/>
                  </a:lnTo>
                  <a:lnTo>
                    <a:pt x="467" y="598"/>
                  </a:lnTo>
                  <a:lnTo>
                    <a:pt x="490" y="586"/>
                  </a:lnTo>
                  <a:lnTo>
                    <a:pt x="538" y="586"/>
                  </a:lnTo>
                  <a:lnTo>
                    <a:pt x="562" y="574"/>
                  </a:lnTo>
                  <a:lnTo>
                    <a:pt x="610" y="562"/>
                  </a:lnTo>
                  <a:lnTo>
                    <a:pt x="622" y="562"/>
                  </a:lnTo>
                  <a:lnTo>
                    <a:pt x="670" y="550"/>
                  </a:lnTo>
                  <a:lnTo>
                    <a:pt x="682" y="538"/>
                  </a:lnTo>
                  <a:lnTo>
                    <a:pt x="730" y="527"/>
                  </a:lnTo>
                  <a:lnTo>
                    <a:pt x="742" y="527"/>
                  </a:lnTo>
                  <a:lnTo>
                    <a:pt x="778" y="515"/>
                  </a:lnTo>
                  <a:lnTo>
                    <a:pt x="801" y="503"/>
                  </a:lnTo>
                  <a:lnTo>
                    <a:pt x="825" y="491"/>
                  </a:lnTo>
                  <a:lnTo>
                    <a:pt x="825" y="0"/>
                  </a:lnTo>
                  <a:close/>
                </a:path>
              </a:pathLst>
            </a:custGeom>
            <a:solidFill>
              <a:srgbClr val="330033"/>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8" name="Freeform 46"/>
            <p:cNvSpPr>
              <a:spLocks/>
            </p:cNvSpPr>
            <p:nvPr/>
          </p:nvSpPr>
          <p:spPr bwMode="auto">
            <a:xfrm>
              <a:off x="3720" y="2418"/>
              <a:ext cx="658" cy="909"/>
            </a:xfrm>
            <a:custGeom>
              <a:avLst/>
              <a:gdLst/>
              <a:ahLst/>
              <a:cxnLst>
                <a:cxn ang="0">
                  <a:pos x="0" y="0"/>
                </a:cxn>
                <a:cxn ang="0">
                  <a:pos x="658" y="418"/>
                </a:cxn>
                <a:cxn ang="0">
                  <a:pos x="658" y="909"/>
                </a:cxn>
                <a:cxn ang="0">
                  <a:pos x="0" y="490"/>
                </a:cxn>
                <a:cxn ang="0">
                  <a:pos x="0" y="0"/>
                </a:cxn>
              </a:cxnLst>
              <a:rect l="0" t="0" r="r" b="b"/>
              <a:pathLst>
                <a:path w="658" h="909">
                  <a:moveTo>
                    <a:pt x="0" y="0"/>
                  </a:moveTo>
                  <a:lnTo>
                    <a:pt x="658" y="418"/>
                  </a:lnTo>
                  <a:lnTo>
                    <a:pt x="658" y="909"/>
                  </a:lnTo>
                  <a:lnTo>
                    <a:pt x="0" y="490"/>
                  </a:lnTo>
                  <a:lnTo>
                    <a:pt x="0" y="0"/>
                  </a:lnTo>
                  <a:close/>
                </a:path>
              </a:pathLst>
            </a:custGeom>
            <a:solidFill>
              <a:srgbClr val="330033"/>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7" name="Freeform 45"/>
            <p:cNvSpPr>
              <a:spLocks/>
            </p:cNvSpPr>
            <p:nvPr/>
          </p:nvSpPr>
          <p:spPr bwMode="auto">
            <a:xfrm>
              <a:off x="3720" y="2418"/>
              <a:ext cx="1483" cy="418"/>
            </a:xfrm>
            <a:custGeom>
              <a:avLst/>
              <a:gdLst/>
              <a:ahLst/>
              <a:cxnLst>
                <a:cxn ang="0">
                  <a:pos x="1483" y="239"/>
                </a:cxn>
                <a:cxn ang="0">
                  <a:pos x="1459" y="251"/>
                </a:cxn>
                <a:cxn ang="0">
                  <a:pos x="1436" y="263"/>
                </a:cxn>
                <a:cxn ang="0">
                  <a:pos x="1400" y="275"/>
                </a:cxn>
                <a:cxn ang="0">
                  <a:pos x="1388" y="275"/>
                </a:cxn>
                <a:cxn ang="0">
                  <a:pos x="1340" y="287"/>
                </a:cxn>
                <a:cxn ang="0">
                  <a:pos x="1328" y="299"/>
                </a:cxn>
                <a:cxn ang="0">
                  <a:pos x="1280" y="311"/>
                </a:cxn>
                <a:cxn ang="0">
                  <a:pos x="1268" y="311"/>
                </a:cxn>
                <a:cxn ang="0">
                  <a:pos x="1220" y="323"/>
                </a:cxn>
                <a:cxn ang="0">
                  <a:pos x="1196" y="335"/>
                </a:cxn>
                <a:cxn ang="0">
                  <a:pos x="1148" y="335"/>
                </a:cxn>
                <a:cxn ang="0">
                  <a:pos x="1125" y="347"/>
                </a:cxn>
                <a:cxn ang="0">
                  <a:pos x="1077" y="359"/>
                </a:cxn>
                <a:cxn ang="0">
                  <a:pos x="1053" y="359"/>
                </a:cxn>
                <a:cxn ang="0">
                  <a:pos x="1005" y="371"/>
                </a:cxn>
                <a:cxn ang="0">
                  <a:pos x="981" y="371"/>
                </a:cxn>
                <a:cxn ang="0">
                  <a:pos x="933" y="383"/>
                </a:cxn>
                <a:cxn ang="0">
                  <a:pos x="909" y="383"/>
                </a:cxn>
                <a:cxn ang="0">
                  <a:pos x="849" y="395"/>
                </a:cxn>
                <a:cxn ang="0">
                  <a:pos x="826" y="395"/>
                </a:cxn>
                <a:cxn ang="0">
                  <a:pos x="766" y="406"/>
                </a:cxn>
                <a:cxn ang="0">
                  <a:pos x="742" y="406"/>
                </a:cxn>
                <a:cxn ang="0">
                  <a:pos x="682" y="418"/>
                </a:cxn>
                <a:cxn ang="0">
                  <a:pos x="658" y="418"/>
                </a:cxn>
                <a:cxn ang="0">
                  <a:pos x="0" y="0"/>
                </a:cxn>
                <a:cxn ang="0">
                  <a:pos x="1483" y="239"/>
                </a:cxn>
              </a:cxnLst>
              <a:rect l="0" t="0" r="r" b="b"/>
              <a:pathLst>
                <a:path w="1483" h="418">
                  <a:moveTo>
                    <a:pt x="1483" y="239"/>
                  </a:moveTo>
                  <a:lnTo>
                    <a:pt x="1459" y="251"/>
                  </a:lnTo>
                  <a:lnTo>
                    <a:pt x="1436" y="263"/>
                  </a:lnTo>
                  <a:lnTo>
                    <a:pt x="1400" y="275"/>
                  </a:lnTo>
                  <a:lnTo>
                    <a:pt x="1388" y="275"/>
                  </a:lnTo>
                  <a:lnTo>
                    <a:pt x="1340" y="287"/>
                  </a:lnTo>
                  <a:lnTo>
                    <a:pt x="1328" y="299"/>
                  </a:lnTo>
                  <a:lnTo>
                    <a:pt x="1280" y="311"/>
                  </a:lnTo>
                  <a:lnTo>
                    <a:pt x="1268" y="311"/>
                  </a:lnTo>
                  <a:lnTo>
                    <a:pt x="1220" y="323"/>
                  </a:lnTo>
                  <a:lnTo>
                    <a:pt x="1196" y="335"/>
                  </a:lnTo>
                  <a:lnTo>
                    <a:pt x="1148" y="335"/>
                  </a:lnTo>
                  <a:lnTo>
                    <a:pt x="1125" y="347"/>
                  </a:lnTo>
                  <a:lnTo>
                    <a:pt x="1077" y="359"/>
                  </a:lnTo>
                  <a:lnTo>
                    <a:pt x="1053" y="359"/>
                  </a:lnTo>
                  <a:lnTo>
                    <a:pt x="1005" y="371"/>
                  </a:lnTo>
                  <a:lnTo>
                    <a:pt x="981" y="371"/>
                  </a:lnTo>
                  <a:lnTo>
                    <a:pt x="933" y="383"/>
                  </a:lnTo>
                  <a:lnTo>
                    <a:pt x="909" y="383"/>
                  </a:lnTo>
                  <a:lnTo>
                    <a:pt x="849" y="395"/>
                  </a:lnTo>
                  <a:lnTo>
                    <a:pt x="826" y="395"/>
                  </a:lnTo>
                  <a:lnTo>
                    <a:pt x="766" y="406"/>
                  </a:lnTo>
                  <a:lnTo>
                    <a:pt x="742" y="406"/>
                  </a:lnTo>
                  <a:lnTo>
                    <a:pt x="682" y="418"/>
                  </a:lnTo>
                  <a:lnTo>
                    <a:pt x="658" y="418"/>
                  </a:lnTo>
                  <a:lnTo>
                    <a:pt x="0" y="0"/>
                  </a:lnTo>
                  <a:lnTo>
                    <a:pt x="1483" y="239"/>
                  </a:lnTo>
                  <a:close/>
                </a:path>
              </a:pathLst>
            </a:custGeom>
            <a:solidFill>
              <a:srgbClr val="660066"/>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6" name="Freeform 44"/>
            <p:cNvSpPr>
              <a:spLocks/>
            </p:cNvSpPr>
            <p:nvPr/>
          </p:nvSpPr>
          <p:spPr bwMode="auto">
            <a:xfrm>
              <a:off x="3995" y="2860"/>
              <a:ext cx="228" cy="515"/>
            </a:xfrm>
            <a:custGeom>
              <a:avLst/>
              <a:gdLst/>
              <a:ahLst/>
              <a:cxnLst>
                <a:cxn ang="0">
                  <a:pos x="228" y="0"/>
                </a:cxn>
                <a:cxn ang="0">
                  <a:pos x="204" y="0"/>
                </a:cxn>
                <a:cxn ang="0">
                  <a:pos x="144" y="12"/>
                </a:cxn>
                <a:cxn ang="0">
                  <a:pos x="120" y="12"/>
                </a:cxn>
                <a:cxn ang="0">
                  <a:pos x="84" y="12"/>
                </a:cxn>
                <a:cxn ang="0">
                  <a:pos x="24" y="12"/>
                </a:cxn>
                <a:cxn ang="0">
                  <a:pos x="0" y="24"/>
                </a:cxn>
                <a:cxn ang="0">
                  <a:pos x="0" y="515"/>
                </a:cxn>
                <a:cxn ang="0">
                  <a:pos x="24" y="503"/>
                </a:cxn>
                <a:cxn ang="0">
                  <a:pos x="84" y="503"/>
                </a:cxn>
                <a:cxn ang="0">
                  <a:pos x="120" y="503"/>
                </a:cxn>
                <a:cxn ang="0">
                  <a:pos x="144" y="503"/>
                </a:cxn>
                <a:cxn ang="0">
                  <a:pos x="204" y="491"/>
                </a:cxn>
                <a:cxn ang="0">
                  <a:pos x="228" y="491"/>
                </a:cxn>
                <a:cxn ang="0">
                  <a:pos x="228" y="0"/>
                </a:cxn>
              </a:cxnLst>
              <a:rect l="0" t="0" r="r" b="b"/>
              <a:pathLst>
                <a:path w="228" h="515">
                  <a:moveTo>
                    <a:pt x="228" y="0"/>
                  </a:moveTo>
                  <a:lnTo>
                    <a:pt x="204" y="0"/>
                  </a:lnTo>
                  <a:lnTo>
                    <a:pt x="144" y="12"/>
                  </a:lnTo>
                  <a:lnTo>
                    <a:pt x="120" y="12"/>
                  </a:lnTo>
                  <a:lnTo>
                    <a:pt x="84" y="12"/>
                  </a:lnTo>
                  <a:lnTo>
                    <a:pt x="24" y="12"/>
                  </a:lnTo>
                  <a:lnTo>
                    <a:pt x="0" y="24"/>
                  </a:lnTo>
                  <a:lnTo>
                    <a:pt x="0" y="515"/>
                  </a:lnTo>
                  <a:lnTo>
                    <a:pt x="24" y="503"/>
                  </a:lnTo>
                  <a:lnTo>
                    <a:pt x="84" y="503"/>
                  </a:lnTo>
                  <a:lnTo>
                    <a:pt x="120" y="503"/>
                  </a:lnTo>
                  <a:lnTo>
                    <a:pt x="144" y="503"/>
                  </a:lnTo>
                  <a:lnTo>
                    <a:pt x="204" y="491"/>
                  </a:lnTo>
                  <a:lnTo>
                    <a:pt x="228" y="491"/>
                  </a:lnTo>
                  <a:lnTo>
                    <a:pt x="228" y="0"/>
                  </a:lnTo>
                  <a:close/>
                </a:path>
              </a:pathLst>
            </a:custGeom>
            <a:solidFill>
              <a:srgbClr val="80404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5" name="Freeform 43"/>
            <p:cNvSpPr>
              <a:spLocks/>
            </p:cNvSpPr>
            <p:nvPr/>
          </p:nvSpPr>
          <p:spPr bwMode="auto">
            <a:xfrm>
              <a:off x="3565" y="2441"/>
              <a:ext cx="418" cy="934"/>
            </a:xfrm>
            <a:custGeom>
              <a:avLst/>
              <a:gdLst/>
              <a:ahLst/>
              <a:cxnLst>
                <a:cxn ang="0">
                  <a:pos x="0" y="0"/>
                </a:cxn>
                <a:cxn ang="0">
                  <a:pos x="418" y="443"/>
                </a:cxn>
                <a:cxn ang="0">
                  <a:pos x="418" y="934"/>
                </a:cxn>
                <a:cxn ang="0">
                  <a:pos x="0" y="491"/>
                </a:cxn>
                <a:cxn ang="0">
                  <a:pos x="0" y="0"/>
                </a:cxn>
              </a:cxnLst>
              <a:rect l="0" t="0" r="r" b="b"/>
              <a:pathLst>
                <a:path w="418" h="934">
                  <a:moveTo>
                    <a:pt x="0" y="0"/>
                  </a:moveTo>
                  <a:lnTo>
                    <a:pt x="418" y="443"/>
                  </a:lnTo>
                  <a:lnTo>
                    <a:pt x="418" y="934"/>
                  </a:lnTo>
                  <a:lnTo>
                    <a:pt x="0" y="491"/>
                  </a:lnTo>
                  <a:lnTo>
                    <a:pt x="0" y="0"/>
                  </a:lnTo>
                  <a:close/>
                </a:path>
              </a:pathLst>
            </a:custGeom>
            <a:solidFill>
              <a:srgbClr val="80404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4" name="Freeform 42"/>
            <p:cNvSpPr>
              <a:spLocks/>
            </p:cNvSpPr>
            <p:nvPr/>
          </p:nvSpPr>
          <p:spPr bwMode="auto">
            <a:xfrm>
              <a:off x="3565" y="2441"/>
              <a:ext cx="658" cy="443"/>
            </a:xfrm>
            <a:custGeom>
              <a:avLst/>
              <a:gdLst/>
              <a:ahLst/>
              <a:cxnLst>
                <a:cxn ang="0">
                  <a:pos x="658" y="419"/>
                </a:cxn>
                <a:cxn ang="0">
                  <a:pos x="634" y="419"/>
                </a:cxn>
                <a:cxn ang="0">
                  <a:pos x="574" y="431"/>
                </a:cxn>
                <a:cxn ang="0">
                  <a:pos x="550" y="431"/>
                </a:cxn>
                <a:cxn ang="0">
                  <a:pos x="514" y="431"/>
                </a:cxn>
                <a:cxn ang="0">
                  <a:pos x="454" y="431"/>
                </a:cxn>
                <a:cxn ang="0">
                  <a:pos x="430" y="443"/>
                </a:cxn>
                <a:cxn ang="0">
                  <a:pos x="0" y="0"/>
                </a:cxn>
                <a:cxn ang="0">
                  <a:pos x="658" y="419"/>
                </a:cxn>
              </a:cxnLst>
              <a:rect l="0" t="0" r="r" b="b"/>
              <a:pathLst>
                <a:path w="658" h="443">
                  <a:moveTo>
                    <a:pt x="658" y="419"/>
                  </a:moveTo>
                  <a:lnTo>
                    <a:pt x="634" y="419"/>
                  </a:lnTo>
                  <a:lnTo>
                    <a:pt x="574" y="431"/>
                  </a:lnTo>
                  <a:lnTo>
                    <a:pt x="550" y="431"/>
                  </a:lnTo>
                  <a:lnTo>
                    <a:pt x="514" y="431"/>
                  </a:lnTo>
                  <a:lnTo>
                    <a:pt x="454" y="431"/>
                  </a:lnTo>
                  <a:lnTo>
                    <a:pt x="430" y="443"/>
                  </a:lnTo>
                  <a:lnTo>
                    <a:pt x="0" y="0"/>
                  </a:lnTo>
                  <a:lnTo>
                    <a:pt x="658" y="419"/>
                  </a:lnTo>
                  <a:close/>
                </a:path>
              </a:pathLst>
            </a:custGeom>
            <a:solidFill>
              <a:srgbClr val="FF80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3" name="Freeform 41"/>
            <p:cNvSpPr>
              <a:spLocks/>
            </p:cNvSpPr>
            <p:nvPr/>
          </p:nvSpPr>
          <p:spPr bwMode="auto">
            <a:xfrm>
              <a:off x="2380" y="2824"/>
              <a:ext cx="802" cy="563"/>
            </a:xfrm>
            <a:custGeom>
              <a:avLst/>
              <a:gdLst/>
              <a:ahLst/>
              <a:cxnLst>
                <a:cxn ang="0">
                  <a:pos x="802" y="72"/>
                </a:cxn>
                <a:cxn ang="0">
                  <a:pos x="742" y="72"/>
                </a:cxn>
                <a:cxn ang="0">
                  <a:pos x="706" y="60"/>
                </a:cxn>
                <a:cxn ang="0">
                  <a:pos x="646" y="60"/>
                </a:cxn>
                <a:cxn ang="0">
                  <a:pos x="622" y="60"/>
                </a:cxn>
                <a:cxn ang="0">
                  <a:pos x="563" y="60"/>
                </a:cxn>
                <a:cxn ang="0">
                  <a:pos x="527" y="60"/>
                </a:cxn>
                <a:cxn ang="0">
                  <a:pos x="467" y="48"/>
                </a:cxn>
                <a:cxn ang="0">
                  <a:pos x="443" y="48"/>
                </a:cxn>
                <a:cxn ang="0">
                  <a:pos x="383" y="48"/>
                </a:cxn>
                <a:cxn ang="0">
                  <a:pos x="323" y="36"/>
                </a:cxn>
                <a:cxn ang="0">
                  <a:pos x="299" y="36"/>
                </a:cxn>
                <a:cxn ang="0">
                  <a:pos x="240" y="36"/>
                </a:cxn>
                <a:cxn ang="0">
                  <a:pos x="216" y="24"/>
                </a:cxn>
                <a:cxn ang="0">
                  <a:pos x="156" y="24"/>
                </a:cxn>
                <a:cxn ang="0">
                  <a:pos x="132" y="24"/>
                </a:cxn>
                <a:cxn ang="0">
                  <a:pos x="72" y="12"/>
                </a:cxn>
                <a:cxn ang="0">
                  <a:pos x="48" y="12"/>
                </a:cxn>
                <a:cxn ang="0">
                  <a:pos x="0" y="0"/>
                </a:cxn>
                <a:cxn ang="0">
                  <a:pos x="0" y="491"/>
                </a:cxn>
                <a:cxn ang="0">
                  <a:pos x="48" y="503"/>
                </a:cxn>
                <a:cxn ang="0">
                  <a:pos x="72" y="503"/>
                </a:cxn>
                <a:cxn ang="0">
                  <a:pos x="132" y="515"/>
                </a:cxn>
                <a:cxn ang="0">
                  <a:pos x="156" y="515"/>
                </a:cxn>
                <a:cxn ang="0">
                  <a:pos x="216" y="515"/>
                </a:cxn>
                <a:cxn ang="0">
                  <a:pos x="240" y="527"/>
                </a:cxn>
                <a:cxn ang="0">
                  <a:pos x="299" y="527"/>
                </a:cxn>
                <a:cxn ang="0">
                  <a:pos x="323" y="527"/>
                </a:cxn>
                <a:cxn ang="0">
                  <a:pos x="383" y="539"/>
                </a:cxn>
                <a:cxn ang="0">
                  <a:pos x="443" y="539"/>
                </a:cxn>
                <a:cxn ang="0">
                  <a:pos x="467" y="539"/>
                </a:cxn>
                <a:cxn ang="0">
                  <a:pos x="527" y="551"/>
                </a:cxn>
                <a:cxn ang="0">
                  <a:pos x="563" y="551"/>
                </a:cxn>
                <a:cxn ang="0">
                  <a:pos x="622" y="551"/>
                </a:cxn>
                <a:cxn ang="0">
                  <a:pos x="646" y="551"/>
                </a:cxn>
                <a:cxn ang="0">
                  <a:pos x="706" y="551"/>
                </a:cxn>
                <a:cxn ang="0">
                  <a:pos x="742" y="563"/>
                </a:cxn>
                <a:cxn ang="0">
                  <a:pos x="802" y="563"/>
                </a:cxn>
                <a:cxn ang="0">
                  <a:pos x="802" y="72"/>
                </a:cxn>
              </a:cxnLst>
              <a:rect l="0" t="0" r="r" b="b"/>
              <a:pathLst>
                <a:path w="802" h="563">
                  <a:moveTo>
                    <a:pt x="802" y="72"/>
                  </a:moveTo>
                  <a:lnTo>
                    <a:pt x="742" y="72"/>
                  </a:lnTo>
                  <a:lnTo>
                    <a:pt x="706" y="60"/>
                  </a:lnTo>
                  <a:lnTo>
                    <a:pt x="646" y="60"/>
                  </a:lnTo>
                  <a:lnTo>
                    <a:pt x="622" y="60"/>
                  </a:lnTo>
                  <a:lnTo>
                    <a:pt x="563" y="60"/>
                  </a:lnTo>
                  <a:lnTo>
                    <a:pt x="527" y="60"/>
                  </a:lnTo>
                  <a:lnTo>
                    <a:pt x="467" y="48"/>
                  </a:lnTo>
                  <a:lnTo>
                    <a:pt x="443" y="48"/>
                  </a:lnTo>
                  <a:lnTo>
                    <a:pt x="383" y="48"/>
                  </a:lnTo>
                  <a:lnTo>
                    <a:pt x="323" y="36"/>
                  </a:lnTo>
                  <a:lnTo>
                    <a:pt x="299" y="36"/>
                  </a:lnTo>
                  <a:lnTo>
                    <a:pt x="240" y="36"/>
                  </a:lnTo>
                  <a:lnTo>
                    <a:pt x="216" y="24"/>
                  </a:lnTo>
                  <a:lnTo>
                    <a:pt x="156" y="24"/>
                  </a:lnTo>
                  <a:lnTo>
                    <a:pt x="132" y="24"/>
                  </a:lnTo>
                  <a:lnTo>
                    <a:pt x="72" y="12"/>
                  </a:lnTo>
                  <a:lnTo>
                    <a:pt x="48" y="12"/>
                  </a:lnTo>
                  <a:lnTo>
                    <a:pt x="0" y="0"/>
                  </a:lnTo>
                  <a:lnTo>
                    <a:pt x="0" y="491"/>
                  </a:lnTo>
                  <a:lnTo>
                    <a:pt x="48" y="503"/>
                  </a:lnTo>
                  <a:lnTo>
                    <a:pt x="72" y="503"/>
                  </a:lnTo>
                  <a:lnTo>
                    <a:pt x="132" y="515"/>
                  </a:lnTo>
                  <a:lnTo>
                    <a:pt x="156" y="515"/>
                  </a:lnTo>
                  <a:lnTo>
                    <a:pt x="216" y="515"/>
                  </a:lnTo>
                  <a:lnTo>
                    <a:pt x="240" y="527"/>
                  </a:lnTo>
                  <a:lnTo>
                    <a:pt x="299" y="527"/>
                  </a:lnTo>
                  <a:lnTo>
                    <a:pt x="323" y="527"/>
                  </a:lnTo>
                  <a:lnTo>
                    <a:pt x="383" y="539"/>
                  </a:lnTo>
                  <a:lnTo>
                    <a:pt x="443" y="539"/>
                  </a:lnTo>
                  <a:lnTo>
                    <a:pt x="467" y="539"/>
                  </a:lnTo>
                  <a:lnTo>
                    <a:pt x="527" y="551"/>
                  </a:lnTo>
                  <a:lnTo>
                    <a:pt x="563" y="551"/>
                  </a:lnTo>
                  <a:lnTo>
                    <a:pt x="622" y="551"/>
                  </a:lnTo>
                  <a:lnTo>
                    <a:pt x="646" y="551"/>
                  </a:lnTo>
                  <a:lnTo>
                    <a:pt x="706" y="551"/>
                  </a:lnTo>
                  <a:lnTo>
                    <a:pt x="742" y="563"/>
                  </a:lnTo>
                  <a:lnTo>
                    <a:pt x="802" y="563"/>
                  </a:lnTo>
                  <a:lnTo>
                    <a:pt x="802" y="72"/>
                  </a:lnTo>
                  <a:close/>
                </a:path>
              </a:pathLst>
            </a:custGeom>
            <a:solidFill>
              <a:srgbClr val="6666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2" name="Freeform 40"/>
            <p:cNvSpPr>
              <a:spLocks/>
            </p:cNvSpPr>
            <p:nvPr/>
          </p:nvSpPr>
          <p:spPr bwMode="auto">
            <a:xfrm>
              <a:off x="3182" y="2441"/>
              <a:ext cx="119" cy="946"/>
            </a:xfrm>
            <a:custGeom>
              <a:avLst/>
              <a:gdLst/>
              <a:ahLst/>
              <a:cxnLst>
                <a:cxn ang="0">
                  <a:pos x="119" y="0"/>
                </a:cxn>
                <a:cxn ang="0">
                  <a:pos x="0" y="455"/>
                </a:cxn>
                <a:cxn ang="0">
                  <a:pos x="0" y="946"/>
                </a:cxn>
                <a:cxn ang="0">
                  <a:pos x="119" y="491"/>
                </a:cxn>
                <a:cxn ang="0">
                  <a:pos x="119" y="0"/>
                </a:cxn>
              </a:cxnLst>
              <a:rect l="0" t="0" r="r" b="b"/>
              <a:pathLst>
                <a:path w="119" h="946">
                  <a:moveTo>
                    <a:pt x="119" y="0"/>
                  </a:moveTo>
                  <a:lnTo>
                    <a:pt x="0" y="455"/>
                  </a:lnTo>
                  <a:lnTo>
                    <a:pt x="0" y="946"/>
                  </a:lnTo>
                  <a:lnTo>
                    <a:pt x="119" y="491"/>
                  </a:lnTo>
                  <a:lnTo>
                    <a:pt x="119" y="0"/>
                  </a:lnTo>
                  <a:close/>
                </a:path>
              </a:pathLst>
            </a:custGeom>
            <a:solidFill>
              <a:srgbClr val="666680"/>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1" name="Freeform 39"/>
            <p:cNvSpPr>
              <a:spLocks/>
            </p:cNvSpPr>
            <p:nvPr/>
          </p:nvSpPr>
          <p:spPr bwMode="auto">
            <a:xfrm>
              <a:off x="2380" y="2441"/>
              <a:ext cx="921" cy="455"/>
            </a:xfrm>
            <a:custGeom>
              <a:avLst/>
              <a:gdLst/>
              <a:ahLst/>
              <a:cxnLst>
                <a:cxn ang="0">
                  <a:pos x="802" y="455"/>
                </a:cxn>
                <a:cxn ang="0">
                  <a:pos x="742" y="455"/>
                </a:cxn>
                <a:cxn ang="0">
                  <a:pos x="706" y="443"/>
                </a:cxn>
                <a:cxn ang="0">
                  <a:pos x="646" y="443"/>
                </a:cxn>
                <a:cxn ang="0">
                  <a:pos x="622" y="443"/>
                </a:cxn>
                <a:cxn ang="0">
                  <a:pos x="563" y="443"/>
                </a:cxn>
                <a:cxn ang="0">
                  <a:pos x="527" y="443"/>
                </a:cxn>
                <a:cxn ang="0">
                  <a:pos x="467" y="431"/>
                </a:cxn>
                <a:cxn ang="0">
                  <a:pos x="443" y="431"/>
                </a:cxn>
                <a:cxn ang="0">
                  <a:pos x="383" y="431"/>
                </a:cxn>
                <a:cxn ang="0">
                  <a:pos x="323" y="419"/>
                </a:cxn>
                <a:cxn ang="0">
                  <a:pos x="299" y="419"/>
                </a:cxn>
                <a:cxn ang="0">
                  <a:pos x="240" y="419"/>
                </a:cxn>
                <a:cxn ang="0">
                  <a:pos x="216" y="407"/>
                </a:cxn>
                <a:cxn ang="0">
                  <a:pos x="156" y="407"/>
                </a:cxn>
                <a:cxn ang="0">
                  <a:pos x="132" y="407"/>
                </a:cxn>
                <a:cxn ang="0">
                  <a:pos x="72" y="395"/>
                </a:cxn>
                <a:cxn ang="0">
                  <a:pos x="48" y="395"/>
                </a:cxn>
                <a:cxn ang="0">
                  <a:pos x="0" y="383"/>
                </a:cxn>
                <a:cxn ang="0">
                  <a:pos x="921" y="0"/>
                </a:cxn>
                <a:cxn ang="0">
                  <a:pos x="802" y="455"/>
                </a:cxn>
              </a:cxnLst>
              <a:rect l="0" t="0" r="r" b="b"/>
              <a:pathLst>
                <a:path w="921" h="455">
                  <a:moveTo>
                    <a:pt x="802" y="455"/>
                  </a:moveTo>
                  <a:lnTo>
                    <a:pt x="742" y="455"/>
                  </a:lnTo>
                  <a:lnTo>
                    <a:pt x="706" y="443"/>
                  </a:lnTo>
                  <a:lnTo>
                    <a:pt x="646" y="443"/>
                  </a:lnTo>
                  <a:lnTo>
                    <a:pt x="622" y="443"/>
                  </a:lnTo>
                  <a:lnTo>
                    <a:pt x="563" y="443"/>
                  </a:lnTo>
                  <a:lnTo>
                    <a:pt x="527" y="443"/>
                  </a:lnTo>
                  <a:lnTo>
                    <a:pt x="467" y="431"/>
                  </a:lnTo>
                  <a:lnTo>
                    <a:pt x="443" y="431"/>
                  </a:lnTo>
                  <a:lnTo>
                    <a:pt x="383" y="431"/>
                  </a:lnTo>
                  <a:lnTo>
                    <a:pt x="323" y="419"/>
                  </a:lnTo>
                  <a:lnTo>
                    <a:pt x="299" y="419"/>
                  </a:lnTo>
                  <a:lnTo>
                    <a:pt x="240" y="419"/>
                  </a:lnTo>
                  <a:lnTo>
                    <a:pt x="216" y="407"/>
                  </a:lnTo>
                  <a:lnTo>
                    <a:pt x="156" y="407"/>
                  </a:lnTo>
                  <a:lnTo>
                    <a:pt x="132" y="407"/>
                  </a:lnTo>
                  <a:lnTo>
                    <a:pt x="72" y="395"/>
                  </a:lnTo>
                  <a:lnTo>
                    <a:pt x="48" y="395"/>
                  </a:lnTo>
                  <a:lnTo>
                    <a:pt x="0" y="383"/>
                  </a:lnTo>
                  <a:lnTo>
                    <a:pt x="921" y="0"/>
                  </a:lnTo>
                  <a:lnTo>
                    <a:pt x="802" y="455"/>
                  </a:lnTo>
                  <a:close/>
                </a:path>
              </a:pathLst>
            </a:custGeom>
            <a:solidFill>
              <a:srgbClr val="CCCCFF"/>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30" name="Freeform 38"/>
            <p:cNvSpPr>
              <a:spLocks/>
            </p:cNvSpPr>
            <p:nvPr/>
          </p:nvSpPr>
          <p:spPr bwMode="auto">
            <a:xfrm>
              <a:off x="3349" y="2884"/>
              <a:ext cx="551" cy="503"/>
            </a:xfrm>
            <a:custGeom>
              <a:avLst/>
              <a:gdLst/>
              <a:ahLst/>
              <a:cxnLst>
                <a:cxn ang="0">
                  <a:pos x="551" y="0"/>
                </a:cxn>
                <a:cxn ang="0">
                  <a:pos x="491" y="0"/>
                </a:cxn>
                <a:cxn ang="0">
                  <a:pos x="455" y="0"/>
                </a:cxn>
                <a:cxn ang="0">
                  <a:pos x="395" y="0"/>
                </a:cxn>
                <a:cxn ang="0">
                  <a:pos x="371" y="0"/>
                </a:cxn>
                <a:cxn ang="0">
                  <a:pos x="311" y="12"/>
                </a:cxn>
                <a:cxn ang="0">
                  <a:pos x="275" y="12"/>
                </a:cxn>
                <a:cxn ang="0">
                  <a:pos x="216" y="12"/>
                </a:cxn>
                <a:cxn ang="0">
                  <a:pos x="180" y="12"/>
                </a:cxn>
                <a:cxn ang="0">
                  <a:pos x="120" y="12"/>
                </a:cxn>
                <a:cxn ang="0">
                  <a:pos x="96" y="12"/>
                </a:cxn>
                <a:cxn ang="0">
                  <a:pos x="36" y="12"/>
                </a:cxn>
                <a:cxn ang="0">
                  <a:pos x="0" y="12"/>
                </a:cxn>
                <a:cxn ang="0">
                  <a:pos x="0" y="503"/>
                </a:cxn>
                <a:cxn ang="0">
                  <a:pos x="36" y="503"/>
                </a:cxn>
                <a:cxn ang="0">
                  <a:pos x="96" y="503"/>
                </a:cxn>
                <a:cxn ang="0">
                  <a:pos x="120" y="503"/>
                </a:cxn>
                <a:cxn ang="0">
                  <a:pos x="180" y="503"/>
                </a:cxn>
                <a:cxn ang="0">
                  <a:pos x="216" y="503"/>
                </a:cxn>
                <a:cxn ang="0">
                  <a:pos x="275" y="503"/>
                </a:cxn>
                <a:cxn ang="0">
                  <a:pos x="311" y="503"/>
                </a:cxn>
                <a:cxn ang="0">
                  <a:pos x="371" y="491"/>
                </a:cxn>
                <a:cxn ang="0">
                  <a:pos x="395" y="491"/>
                </a:cxn>
                <a:cxn ang="0">
                  <a:pos x="455" y="491"/>
                </a:cxn>
                <a:cxn ang="0">
                  <a:pos x="491" y="491"/>
                </a:cxn>
                <a:cxn ang="0">
                  <a:pos x="551" y="491"/>
                </a:cxn>
                <a:cxn ang="0">
                  <a:pos x="551" y="0"/>
                </a:cxn>
              </a:cxnLst>
              <a:rect l="0" t="0" r="r" b="b"/>
              <a:pathLst>
                <a:path w="551" h="503">
                  <a:moveTo>
                    <a:pt x="551" y="0"/>
                  </a:moveTo>
                  <a:lnTo>
                    <a:pt x="491" y="0"/>
                  </a:lnTo>
                  <a:lnTo>
                    <a:pt x="455" y="0"/>
                  </a:lnTo>
                  <a:lnTo>
                    <a:pt x="395" y="0"/>
                  </a:lnTo>
                  <a:lnTo>
                    <a:pt x="371" y="0"/>
                  </a:lnTo>
                  <a:lnTo>
                    <a:pt x="311" y="12"/>
                  </a:lnTo>
                  <a:lnTo>
                    <a:pt x="275" y="12"/>
                  </a:lnTo>
                  <a:lnTo>
                    <a:pt x="216" y="12"/>
                  </a:lnTo>
                  <a:lnTo>
                    <a:pt x="180" y="12"/>
                  </a:lnTo>
                  <a:lnTo>
                    <a:pt x="120" y="12"/>
                  </a:lnTo>
                  <a:lnTo>
                    <a:pt x="96" y="12"/>
                  </a:lnTo>
                  <a:lnTo>
                    <a:pt x="36" y="12"/>
                  </a:lnTo>
                  <a:lnTo>
                    <a:pt x="0" y="12"/>
                  </a:lnTo>
                  <a:lnTo>
                    <a:pt x="0" y="503"/>
                  </a:lnTo>
                  <a:lnTo>
                    <a:pt x="36" y="503"/>
                  </a:lnTo>
                  <a:lnTo>
                    <a:pt x="96" y="503"/>
                  </a:lnTo>
                  <a:lnTo>
                    <a:pt x="120" y="503"/>
                  </a:lnTo>
                  <a:lnTo>
                    <a:pt x="180" y="503"/>
                  </a:lnTo>
                  <a:lnTo>
                    <a:pt x="216" y="503"/>
                  </a:lnTo>
                  <a:lnTo>
                    <a:pt x="275" y="503"/>
                  </a:lnTo>
                  <a:lnTo>
                    <a:pt x="311" y="503"/>
                  </a:lnTo>
                  <a:lnTo>
                    <a:pt x="371" y="491"/>
                  </a:lnTo>
                  <a:lnTo>
                    <a:pt x="395" y="491"/>
                  </a:lnTo>
                  <a:lnTo>
                    <a:pt x="455" y="491"/>
                  </a:lnTo>
                  <a:lnTo>
                    <a:pt x="491" y="491"/>
                  </a:lnTo>
                  <a:lnTo>
                    <a:pt x="551" y="491"/>
                  </a:lnTo>
                  <a:lnTo>
                    <a:pt x="551" y="0"/>
                  </a:lnTo>
                  <a:close/>
                </a:path>
              </a:pathLst>
            </a:custGeom>
            <a:solidFill>
              <a:srgbClr val="003366"/>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29" name="Freeform 37"/>
            <p:cNvSpPr>
              <a:spLocks/>
            </p:cNvSpPr>
            <p:nvPr/>
          </p:nvSpPr>
          <p:spPr bwMode="auto">
            <a:xfrm>
              <a:off x="3349" y="2441"/>
              <a:ext cx="551" cy="455"/>
            </a:xfrm>
            <a:custGeom>
              <a:avLst/>
              <a:gdLst/>
              <a:ahLst/>
              <a:cxnLst>
                <a:cxn ang="0">
                  <a:pos x="551" y="443"/>
                </a:cxn>
                <a:cxn ang="0">
                  <a:pos x="491" y="443"/>
                </a:cxn>
                <a:cxn ang="0">
                  <a:pos x="455" y="443"/>
                </a:cxn>
                <a:cxn ang="0">
                  <a:pos x="395" y="443"/>
                </a:cxn>
                <a:cxn ang="0">
                  <a:pos x="371" y="443"/>
                </a:cxn>
                <a:cxn ang="0">
                  <a:pos x="311" y="455"/>
                </a:cxn>
                <a:cxn ang="0">
                  <a:pos x="275" y="455"/>
                </a:cxn>
                <a:cxn ang="0">
                  <a:pos x="216" y="455"/>
                </a:cxn>
                <a:cxn ang="0">
                  <a:pos x="180" y="455"/>
                </a:cxn>
                <a:cxn ang="0">
                  <a:pos x="120" y="455"/>
                </a:cxn>
                <a:cxn ang="0">
                  <a:pos x="96" y="455"/>
                </a:cxn>
                <a:cxn ang="0">
                  <a:pos x="36" y="455"/>
                </a:cxn>
                <a:cxn ang="0">
                  <a:pos x="0" y="455"/>
                </a:cxn>
                <a:cxn ang="0">
                  <a:pos x="120" y="0"/>
                </a:cxn>
                <a:cxn ang="0">
                  <a:pos x="551" y="443"/>
                </a:cxn>
              </a:cxnLst>
              <a:rect l="0" t="0" r="r" b="b"/>
              <a:pathLst>
                <a:path w="551" h="455">
                  <a:moveTo>
                    <a:pt x="551" y="443"/>
                  </a:moveTo>
                  <a:lnTo>
                    <a:pt x="491" y="443"/>
                  </a:lnTo>
                  <a:lnTo>
                    <a:pt x="455" y="443"/>
                  </a:lnTo>
                  <a:lnTo>
                    <a:pt x="395" y="443"/>
                  </a:lnTo>
                  <a:lnTo>
                    <a:pt x="371" y="443"/>
                  </a:lnTo>
                  <a:lnTo>
                    <a:pt x="311" y="455"/>
                  </a:lnTo>
                  <a:lnTo>
                    <a:pt x="275" y="455"/>
                  </a:lnTo>
                  <a:lnTo>
                    <a:pt x="216" y="455"/>
                  </a:lnTo>
                  <a:lnTo>
                    <a:pt x="180" y="455"/>
                  </a:lnTo>
                  <a:lnTo>
                    <a:pt x="120" y="455"/>
                  </a:lnTo>
                  <a:lnTo>
                    <a:pt x="96" y="455"/>
                  </a:lnTo>
                  <a:lnTo>
                    <a:pt x="36" y="455"/>
                  </a:lnTo>
                  <a:lnTo>
                    <a:pt x="0" y="455"/>
                  </a:lnTo>
                  <a:lnTo>
                    <a:pt x="120" y="0"/>
                  </a:lnTo>
                  <a:lnTo>
                    <a:pt x="551" y="443"/>
                  </a:lnTo>
                  <a:close/>
                </a:path>
              </a:pathLst>
            </a:custGeom>
            <a:solidFill>
              <a:srgbClr val="0066CC"/>
            </a:solidFill>
            <a:ln w="762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5028" name="Rectangle 36"/>
            <p:cNvSpPr>
              <a:spLocks noChangeArrowheads="1"/>
            </p:cNvSpPr>
            <p:nvPr/>
          </p:nvSpPr>
          <p:spPr bwMode="auto">
            <a:xfrm>
              <a:off x="1364" y="215"/>
              <a:ext cx="6030" cy="3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Inmersión en el Mercado de la Competencia</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7" name="Rectangle 35"/>
            <p:cNvSpPr>
              <a:spLocks noChangeArrowheads="1"/>
            </p:cNvSpPr>
            <p:nvPr/>
          </p:nvSpPr>
          <p:spPr bwMode="auto">
            <a:xfrm>
              <a:off x="3421" y="1412"/>
              <a:ext cx="34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6" name="Rectangle 34"/>
            <p:cNvSpPr>
              <a:spLocks noChangeArrowheads="1"/>
            </p:cNvSpPr>
            <p:nvPr/>
          </p:nvSpPr>
          <p:spPr bwMode="auto">
            <a:xfrm>
              <a:off x="4534" y="1472"/>
              <a:ext cx="481"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5" name="Rectangle 33"/>
            <p:cNvSpPr>
              <a:spLocks noChangeArrowheads="1"/>
            </p:cNvSpPr>
            <p:nvPr/>
          </p:nvSpPr>
          <p:spPr bwMode="auto">
            <a:xfrm>
              <a:off x="5670" y="1975"/>
              <a:ext cx="481"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4" name="Rectangle 32"/>
            <p:cNvSpPr>
              <a:spLocks noChangeArrowheads="1"/>
            </p:cNvSpPr>
            <p:nvPr/>
          </p:nvSpPr>
          <p:spPr bwMode="auto">
            <a:xfrm>
              <a:off x="5586" y="2980"/>
              <a:ext cx="34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3" name="Rectangle 31"/>
            <p:cNvSpPr>
              <a:spLocks noChangeArrowheads="1"/>
            </p:cNvSpPr>
            <p:nvPr/>
          </p:nvSpPr>
          <p:spPr bwMode="auto">
            <a:xfrm>
              <a:off x="4928" y="3327"/>
              <a:ext cx="481"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2" name="Rectangle 30"/>
            <p:cNvSpPr>
              <a:spLocks noChangeArrowheads="1"/>
            </p:cNvSpPr>
            <p:nvPr/>
          </p:nvSpPr>
          <p:spPr bwMode="auto">
            <a:xfrm>
              <a:off x="4151" y="3435"/>
              <a:ext cx="34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1" name="Rectangle 29"/>
            <p:cNvSpPr>
              <a:spLocks noChangeArrowheads="1"/>
            </p:cNvSpPr>
            <p:nvPr/>
          </p:nvSpPr>
          <p:spPr bwMode="auto">
            <a:xfrm>
              <a:off x="3517" y="3459"/>
              <a:ext cx="34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0" name="Rectangle 28"/>
            <p:cNvSpPr>
              <a:spLocks noChangeArrowheads="1"/>
            </p:cNvSpPr>
            <p:nvPr/>
          </p:nvSpPr>
          <p:spPr bwMode="auto">
            <a:xfrm>
              <a:off x="2380" y="3435"/>
              <a:ext cx="34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9" name="Rectangle 27"/>
            <p:cNvSpPr>
              <a:spLocks noChangeArrowheads="1"/>
            </p:cNvSpPr>
            <p:nvPr/>
          </p:nvSpPr>
          <p:spPr bwMode="auto">
            <a:xfrm>
              <a:off x="1627" y="3339"/>
              <a:ext cx="347"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8" name="Rectangle 26"/>
            <p:cNvSpPr>
              <a:spLocks noChangeArrowheads="1"/>
            </p:cNvSpPr>
            <p:nvPr/>
          </p:nvSpPr>
          <p:spPr bwMode="auto">
            <a:xfrm>
              <a:off x="849" y="2980"/>
              <a:ext cx="481"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7" name="Rectangle 25"/>
            <p:cNvSpPr>
              <a:spLocks noChangeArrowheads="1"/>
            </p:cNvSpPr>
            <p:nvPr/>
          </p:nvSpPr>
          <p:spPr bwMode="auto">
            <a:xfrm>
              <a:off x="1340" y="1580"/>
              <a:ext cx="481"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6" name="Rectangle 24"/>
            <p:cNvSpPr>
              <a:spLocks noChangeArrowheads="1"/>
            </p:cNvSpPr>
            <p:nvPr/>
          </p:nvSpPr>
          <p:spPr bwMode="auto">
            <a:xfrm>
              <a:off x="6842" y="1114"/>
              <a:ext cx="1543" cy="3230"/>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15" name="Rectangle 23"/>
            <p:cNvSpPr>
              <a:spLocks noChangeArrowheads="1"/>
            </p:cNvSpPr>
            <p:nvPr/>
          </p:nvSpPr>
          <p:spPr bwMode="auto">
            <a:xfrm>
              <a:off x="7117" y="838"/>
              <a:ext cx="105" cy="28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4" name="Rectangle 22"/>
            <p:cNvSpPr>
              <a:spLocks noChangeArrowheads="1"/>
            </p:cNvSpPr>
            <p:nvPr/>
          </p:nvSpPr>
          <p:spPr bwMode="auto">
            <a:xfrm>
              <a:off x="6914" y="1233"/>
              <a:ext cx="132" cy="131"/>
            </a:xfrm>
            <a:prstGeom prst="rect">
              <a:avLst/>
            </a:prstGeom>
            <a:solidFill>
              <a:srgbClr val="993366"/>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13" name="Rectangle 21"/>
            <p:cNvSpPr>
              <a:spLocks noChangeArrowheads="1"/>
            </p:cNvSpPr>
            <p:nvPr/>
          </p:nvSpPr>
          <p:spPr bwMode="auto">
            <a:xfrm>
              <a:off x="7117" y="1161"/>
              <a:ext cx="494"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2" name="Rectangle 20"/>
            <p:cNvSpPr>
              <a:spLocks noChangeArrowheads="1"/>
            </p:cNvSpPr>
            <p:nvPr/>
          </p:nvSpPr>
          <p:spPr bwMode="auto">
            <a:xfrm>
              <a:off x="6914" y="1556"/>
              <a:ext cx="132" cy="132"/>
            </a:xfrm>
            <a:prstGeom prst="rect">
              <a:avLst/>
            </a:prstGeom>
            <a:solidFill>
              <a:srgbClr val="FFFFCC"/>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11" name="Rectangle 19"/>
            <p:cNvSpPr>
              <a:spLocks noChangeArrowheads="1"/>
            </p:cNvSpPr>
            <p:nvPr/>
          </p:nvSpPr>
          <p:spPr bwMode="auto">
            <a:xfrm>
              <a:off x="7117" y="1484"/>
              <a:ext cx="1108"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Interactive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0" name="Rectangle 18"/>
            <p:cNvSpPr>
              <a:spLocks noChangeArrowheads="1"/>
            </p:cNvSpPr>
            <p:nvPr/>
          </p:nvSpPr>
          <p:spPr bwMode="auto">
            <a:xfrm>
              <a:off x="6914" y="1879"/>
              <a:ext cx="132" cy="132"/>
            </a:xfrm>
            <a:prstGeom prst="rect">
              <a:avLst/>
            </a:prstGeom>
            <a:solidFill>
              <a:srgbClr val="CCFF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09" name="Rectangle 17"/>
            <p:cNvSpPr>
              <a:spLocks noChangeArrowheads="1"/>
            </p:cNvSpPr>
            <p:nvPr/>
          </p:nvSpPr>
          <p:spPr bwMode="auto">
            <a:xfrm>
              <a:off x="7117" y="1807"/>
              <a:ext cx="675"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Onnet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08" name="Rectangle 16"/>
            <p:cNvSpPr>
              <a:spLocks noChangeArrowheads="1"/>
            </p:cNvSpPr>
            <p:nvPr/>
          </p:nvSpPr>
          <p:spPr bwMode="auto">
            <a:xfrm>
              <a:off x="6914" y="2202"/>
              <a:ext cx="132" cy="132"/>
            </a:xfrm>
            <a:prstGeom prst="rect">
              <a:avLst/>
            </a:prstGeom>
            <a:solidFill>
              <a:srgbClr val="660066"/>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07" name="Rectangle 15"/>
            <p:cNvSpPr>
              <a:spLocks noChangeArrowheads="1"/>
            </p:cNvSpPr>
            <p:nvPr/>
          </p:nvSpPr>
          <p:spPr bwMode="auto">
            <a:xfrm>
              <a:off x="7117" y="2130"/>
              <a:ext cx="1200"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Panchonet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06" name="Rectangle 14"/>
            <p:cNvSpPr>
              <a:spLocks noChangeArrowheads="1"/>
            </p:cNvSpPr>
            <p:nvPr/>
          </p:nvSpPr>
          <p:spPr bwMode="auto">
            <a:xfrm>
              <a:off x="6914" y="2525"/>
              <a:ext cx="132" cy="132"/>
            </a:xfrm>
            <a:prstGeom prst="rect">
              <a:avLst/>
            </a:prstGeom>
            <a:solidFill>
              <a:srgbClr val="FF8080"/>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05" name="Rectangle 13"/>
            <p:cNvSpPr>
              <a:spLocks noChangeArrowheads="1"/>
            </p:cNvSpPr>
            <p:nvPr/>
          </p:nvSpPr>
          <p:spPr bwMode="auto">
            <a:xfrm>
              <a:off x="7117" y="2453"/>
              <a:ext cx="585"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Claro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04" name="Rectangle 12"/>
            <p:cNvSpPr>
              <a:spLocks noChangeArrowheads="1"/>
            </p:cNvSpPr>
            <p:nvPr/>
          </p:nvSpPr>
          <p:spPr bwMode="auto">
            <a:xfrm>
              <a:off x="6914" y="2848"/>
              <a:ext cx="132" cy="132"/>
            </a:xfrm>
            <a:prstGeom prst="rect">
              <a:avLst/>
            </a:prstGeom>
            <a:solidFill>
              <a:srgbClr val="0066CC"/>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03" name="Rectangle 11"/>
            <p:cNvSpPr>
              <a:spLocks noChangeArrowheads="1"/>
            </p:cNvSpPr>
            <p:nvPr/>
          </p:nvSpPr>
          <p:spPr bwMode="auto">
            <a:xfrm>
              <a:off x="7117" y="2777"/>
              <a:ext cx="1005"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Puntonet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02" name="Rectangle 10"/>
            <p:cNvSpPr>
              <a:spLocks noChangeArrowheads="1"/>
            </p:cNvSpPr>
            <p:nvPr/>
          </p:nvSpPr>
          <p:spPr bwMode="auto">
            <a:xfrm>
              <a:off x="6914" y="3172"/>
              <a:ext cx="132" cy="131"/>
            </a:xfrm>
            <a:prstGeom prst="rect">
              <a:avLst/>
            </a:prstGeom>
            <a:solidFill>
              <a:srgbClr val="CCCC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5001" name="Rectangle 9"/>
            <p:cNvSpPr>
              <a:spLocks noChangeArrowheads="1"/>
            </p:cNvSpPr>
            <p:nvPr/>
          </p:nvSpPr>
          <p:spPr bwMode="auto">
            <a:xfrm>
              <a:off x="7117" y="3100"/>
              <a:ext cx="705"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Satnet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00" name="Rectangle 8"/>
            <p:cNvSpPr>
              <a:spLocks noChangeArrowheads="1"/>
            </p:cNvSpPr>
            <p:nvPr/>
          </p:nvSpPr>
          <p:spPr bwMode="auto">
            <a:xfrm>
              <a:off x="6914" y="3495"/>
              <a:ext cx="132" cy="131"/>
            </a:xfrm>
            <a:prstGeom prst="rect">
              <a:avLst/>
            </a:prstGeom>
            <a:solidFill>
              <a:srgbClr val="000080"/>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4999" name="Rectangle 7"/>
            <p:cNvSpPr>
              <a:spLocks noChangeArrowheads="1"/>
            </p:cNvSpPr>
            <p:nvPr/>
          </p:nvSpPr>
          <p:spPr bwMode="auto">
            <a:xfrm>
              <a:off x="7117" y="3423"/>
              <a:ext cx="930"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Telconet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98" name="Rectangle 6"/>
            <p:cNvSpPr>
              <a:spLocks noChangeArrowheads="1"/>
            </p:cNvSpPr>
            <p:nvPr/>
          </p:nvSpPr>
          <p:spPr bwMode="auto">
            <a:xfrm>
              <a:off x="6914" y="3818"/>
              <a:ext cx="132" cy="131"/>
            </a:xfrm>
            <a:prstGeom prst="rect">
              <a:avLst/>
            </a:prstGeom>
            <a:solidFill>
              <a:srgbClr val="FF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4997" name="Rectangle 5"/>
            <p:cNvSpPr>
              <a:spLocks noChangeArrowheads="1"/>
            </p:cNvSpPr>
            <p:nvPr/>
          </p:nvSpPr>
          <p:spPr bwMode="auto">
            <a:xfrm>
              <a:off x="7117" y="3746"/>
              <a:ext cx="961" cy="2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Tv Cable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96" name="Rectangle 4"/>
            <p:cNvSpPr>
              <a:spLocks noChangeArrowheads="1"/>
            </p:cNvSpPr>
            <p:nvPr/>
          </p:nvSpPr>
          <p:spPr bwMode="auto">
            <a:xfrm>
              <a:off x="6914" y="4141"/>
              <a:ext cx="132" cy="132"/>
            </a:xfrm>
            <a:prstGeom prst="rect">
              <a:avLst/>
            </a:prstGeom>
            <a:solidFill>
              <a:srgbClr val="FFFF00"/>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4995" name="Rectangle 3"/>
            <p:cNvSpPr>
              <a:spLocks noChangeArrowheads="1"/>
            </p:cNvSpPr>
            <p:nvPr/>
          </p:nvSpPr>
          <p:spPr bwMode="auto">
            <a:xfrm>
              <a:off x="7117" y="4069"/>
              <a:ext cx="960" cy="2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Ninguno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94" name="Rectangle 2"/>
            <p:cNvSpPr>
              <a:spLocks noChangeArrowheads="1"/>
            </p:cNvSpPr>
            <p:nvPr/>
          </p:nvSpPr>
          <p:spPr bwMode="auto">
            <a:xfrm>
              <a:off x="60" y="60"/>
              <a:ext cx="8373" cy="4380"/>
            </a:xfrm>
            <a:prstGeom prst="rect">
              <a:avLst/>
            </a:prstGeom>
            <a:no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C" sz="4000" b="1"/>
              <a:t>Comunicaciones Inalámbricas</a:t>
            </a:r>
            <a:endParaRPr lang="es-ES" sz="4000" b="1"/>
          </a:p>
        </p:txBody>
      </p:sp>
      <p:sp>
        <p:nvSpPr>
          <p:cNvPr id="10243" name="Rectangle 3"/>
          <p:cNvSpPr>
            <a:spLocks noGrp="1" noChangeArrowheads="1"/>
          </p:cNvSpPr>
          <p:nvPr>
            <p:ph idx="1"/>
          </p:nvPr>
        </p:nvSpPr>
        <p:spPr/>
        <p:txBody>
          <a:bodyPr>
            <a:normAutofit lnSpcReduction="10000"/>
          </a:bodyPr>
          <a:lstStyle/>
          <a:p>
            <a:pPr marL="609600" indent="-609600">
              <a:lnSpc>
                <a:spcPct val="90000"/>
              </a:lnSpc>
            </a:pPr>
            <a:endParaRPr lang="es-EC" sz="2400"/>
          </a:p>
          <a:p>
            <a:pPr marL="609600" indent="-609600">
              <a:lnSpc>
                <a:spcPct val="90000"/>
              </a:lnSpc>
            </a:pPr>
            <a:r>
              <a:rPr lang="es-EC" sz="2400"/>
              <a:t>Las señales de radiofrecuencia son un tipo de energía electromagnética que se desplaza en forma de ondas a una velocidad uniforme de casi 300.000 km/s.</a:t>
            </a:r>
          </a:p>
          <a:p>
            <a:pPr marL="609600" indent="-609600">
              <a:lnSpc>
                <a:spcPct val="90000"/>
              </a:lnSpc>
            </a:pPr>
            <a:r>
              <a:rPr lang="es-EC" sz="2400"/>
              <a:t>El espectro radioeléctrico es un recurso natural limitado que requiere de una utilización racional, equitativa, eficiente y económica; se refleja en un entorno libre de interferencias.</a:t>
            </a:r>
            <a:endParaRPr lang="es-ES" sz="2400"/>
          </a:p>
          <a:p>
            <a:pPr marL="609600" indent="-609600">
              <a:lnSpc>
                <a:spcPct val="90000"/>
              </a:lnSpc>
            </a:pPr>
            <a:r>
              <a:rPr lang="es-ES" sz="2400"/>
              <a:t>Se puede tener comunicación punto a punto o punto a multipunto, para lo cual se pueden utilizar antenas omnidireccionales o antenas directivas</a:t>
            </a:r>
          </a:p>
        </p:txBody>
      </p:sp>
      <p:pic>
        <p:nvPicPr>
          <p:cNvPr id="19" name="18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20"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marL="838200" indent="-838200"/>
            <a:r>
              <a:rPr lang="es-ES" sz="4000" b="1"/>
              <a:t>Resultados y Análisis de los Usuarios Empresariales</a:t>
            </a:r>
          </a:p>
        </p:txBody>
      </p:sp>
      <p:pic>
        <p:nvPicPr>
          <p:cNvPr id="38915" name="Imagen 26"/>
          <p:cNvPicPr>
            <a:picLocks noGrp="1" noChangeAspect="1" noChangeArrowheads="1"/>
          </p:cNvPicPr>
          <p:nvPr>
            <p:ph idx="1"/>
          </p:nvPr>
        </p:nvPicPr>
        <p:blipFill>
          <a:blip r:embed="rId2" cstate="print"/>
          <a:stretch>
            <a:fillRect/>
          </a:stretch>
        </p:blipFill>
        <p:spPr>
          <a:xfrm>
            <a:off x="457200" y="2511809"/>
            <a:ext cx="8229600" cy="3313932"/>
          </a:xfrm>
          <a:noFill/>
          <a:ln/>
        </p:spPr>
      </p:pic>
      <p:pic>
        <p:nvPicPr>
          <p:cNvPr id="7" name="6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s-EC"/>
          </a:p>
        </p:txBody>
      </p:sp>
      <p:sp>
        <p:nvSpPr>
          <p:cNvPr id="39939" name="Rectangle 3"/>
          <p:cNvSpPr>
            <a:spLocks noGrp="1" noChangeArrowheads="1"/>
          </p:cNvSpPr>
          <p:nvPr>
            <p:ph idx="1"/>
          </p:nvPr>
        </p:nvSpPr>
        <p:spPr/>
        <p:txBody>
          <a:bodyPr/>
          <a:lstStyle/>
          <a:p>
            <a:endParaRPr lang="es-EC"/>
          </a:p>
        </p:txBody>
      </p:sp>
      <p:pic>
        <p:nvPicPr>
          <p:cNvPr id="39940" name="Imagen 27"/>
          <p:cNvPicPr>
            <a:picLocks noChangeAspect="1" noChangeArrowheads="1"/>
          </p:cNvPicPr>
          <p:nvPr/>
        </p:nvPicPr>
        <p:blipFill>
          <a:blip r:embed="rId2" cstate="print"/>
          <a:srcRect/>
          <a:stretch>
            <a:fillRect/>
          </a:stretch>
        </p:blipFill>
        <p:spPr bwMode="auto">
          <a:xfrm>
            <a:off x="468313" y="1628775"/>
            <a:ext cx="8207375" cy="3970338"/>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s-EC"/>
          </a:p>
        </p:txBody>
      </p:sp>
      <p:sp>
        <p:nvSpPr>
          <p:cNvPr id="40963" name="Rectangle 3"/>
          <p:cNvSpPr>
            <a:spLocks noGrp="1" noChangeArrowheads="1"/>
          </p:cNvSpPr>
          <p:nvPr>
            <p:ph idx="1"/>
          </p:nvPr>
        </p:nvSpPr>
        <p:spPr/>
        <p:txBody>
          <a:bodyPr/>
          <a:lstStyle/>
          <a:p>
            <a:endParaRPr lang="es-EC"/>
          </a:p>
        </p:txBody>
      </p:sp>
      <p:pic>
        <p:nvPicPr>
          <p:cNvPr id="40964" name="Imagen 28"/>
          <p:cNvPicPr>
            <a:picLocks noChangeAspect="1" noChangeArrowheads="1"/>
          </p:cNvPicPr>
          <p:nvPr/>
        </p:nvPicPr>
        <p:blipFill>
          <a:blip r:embed="rId2" cstate="print"/>
          <a:srcRect/>
          <a:stretch>
            <a:fillRect/>
          </a:stretch>
        </p:blipFill>
        <p:spPr bwMode="auto">
          <a:xfrm>
            <a:off x="468313" y="1628775"/>
            <a:ext cx="8207375" cy="4241800"/>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s-EC"/>
          </a:p>
        </p:txBody>
      </p:sp>
      <p:sp>
        <p:nvSpPr>
          <p:cNvPr id="41987" name="Rectangle 3"/>
          <p:cNvSpPr>
            <a:spLocks noGrp="1" noChangeArrowheads="1"/>
          </p:cNvSpPr>
          <p:nvPr>
            <p:ph idx="1"/>
          </p:nvPr>
        </p:nvSpPr>
        <p:spPr/>
        <p:txBody>
          <a:bodyPr/>
          <a:lstStyle/>
          <a:p>
            <a:endParaRPr lang="es-EC"/>
          </a:p>
        </p:txBody>
      </p:sp>
      <p:grpSp>
        <p:nvGrpSpPr>
          <p:cNvPr id="41988" name="Group 4"/>
          <p:cNvGrpSpPr>
            <a:grpSpLocks noChangeAspect="1"/>
          </p:cNvGrpSpPr>
          <p:nvPr/>
        </p:nvGrpSpPr>
        <p:grpSpPr bwMode="auto">
          <a:xfrm>
            <a:off x="468313" y="1557338"/>
            <a:ext cx="8207375" cy="3568700"/>
            <a:chOff x="56" y="65"/>
            <a:chExt cx="8356" cy="4234"/>
          </a:xfrm>
        </p:grpSpPr>
        <p:sp>
          <p:nvSpPr>
            <p:cNvPr id="41989" name="AutoShape 5"/>
            <p:cNvSpPr>
              <a:spLocks noChangeAspect="1" noChangeArrowheads="1"/>
            </p:cNvSpPr>
            <p:nvPr/>
          </p:nvSpPr>
          <p:spPr bwMode="auto">
            <a:xfrm>
              <a:off x="56" y="65"/>
              <a:ext cx="8356" cy="4234"/>
            </a:xfrm>
            <a:prstGeom prst="rect">
              <a:avLst/>
            </a:prstGeom>
            <a:noFill/>
            <a:ln w="9525">
              <a:noFill/>
              <a:miter lim="800000"/>
              <a:headEnd/>
              <a:tailEnd/>
            </a:ln>
          </p:spPr>
          <p:txBody>
            <a:bodyPr/>
            <a:lstStyle/>
            <a:p>
              <a:endParaRPr lang="es-EC"/>
            </a:p>
          </p:txBody>
        </p:sp>
        <p:sp>
          <p:nvSpPr>
            <p:cNvPr id="41990" name="Rectangle 6"/>
            <p:cNvSpPr>
              <a:spLocks noChangeArrowheads="1"/>
            </p:cNvSpPr>
            <p:nvPr/>
          </p:nvSpPr>
          <p:spPr bwMode="auto">
            <a:xfrm>
              <a:off x="65" y="65"/>
              <a:ext cx="8347" cy="4234"/>
            </a:xfrm>
            <a:prstGeom prst="rect">
              <a:avLst/>
            </a:prstGeom>
            <a:solidFill>
              <a:srgbClr val="FFFFFF"/>
            </a:solidFill>
            <a:ln w="8255">
              <a:solidFill>
                <a:srgbClr val="000000"/>
              </a:solidFill>
              <a:miter lim="800000"/>
              <a:headEnd/>
              <a:tailEnd/>
            </a:ln>
          </p:spPr>
          <p:txBody>
            <a:bodyPr/>
            <a:lstStyle/>
            <a:p>
              <a:endParaRPr lang="es-EC"/>
            </a:p>
          </p:txBody>
        </p:sp>
        <p:sp>
          <p:nvSpPr>
            <p:cNvPr id="41991" name="Freeform 7"/>
            <p:cNvSpPr>
              <a:spLocks/>
            </p:cNvSpPr>
            <p:nvPr/>
          </p:nvSpPr>
          <p:spPr bwMode="auto">
            <a:xfrm>
              <a:off x="1422" y="2117"/>
              <a:ext cx="13" cy="640"/>
            </a:xfrm>
            <a:custGeom>
              <a:avLst/>
              <a:gdLst/>
              <a:ahLst/>
              <a:cxnLst>
                <a:cxn ang="0">
                  <a:pos x="13" y="65"/>
                </a:cxn>
                <a:cxn ang="0">
                  <a:pos x="0" y="52"/>
                </a:cxn>
                <a:cxn ang="0">
                  <a:pos x="0" y="39"/>
                </a:cxn>
                <a:cxn ang="0">
                  <a:pos x="0" y="26"/>
                </a:cxn>
                <a:cxn ang="0">
                  <a:pos x="0" y="26"/>
                </a:cxn>
                <a:cxn ang="0">
                  <a:pos x="0" y="13"/>
                </a:cxn>
                <a:cxn ang="0">
                  <a:pos x="0" y="0"/>
                </a:cxn>
                <a:cxn ang="0">
                  <a:pos x="0" y="575"/>
                </a:cxn>
                <a:cxn ang="0">
                  <a:pos x="0" y="588"/>
                </a:cxn>
                <a:cxn ang="0">
                  <a:pos x="0" y="601"/>
                </a:cxn>
                <a:cxn ang="0">
                  <a:pos x="0" y="601"/>
                </a:cxn>
                <a:cxn ang="0">
                  <a:pos x="0" y="614"/>
                </a:cxn>
                <a:cxn ang="0">
                  <a:pos x="0" y="627"/>
                </a:cxn>
                <a:cxn ang="0">
                  <a:pos x="13" y="640"/>
                </a:cxn>
                <a:cxn ang="0">
                  <a:pos x="13" y="65"/>
                </a:cxn>
              </a:cxnLst>
              <a:rect l="0" t="0" r="r" b="b"/>
              <a:pathLst>
                <a:path w="13" h="640">
                  <a:moveTo>
                    <a:pt x="13" y="65"/>
                  </a:moveTo>
                  <a:lnTo>
                    <a:pt x="0" y="52"/>
                  </a:lnTo>
                  <a:lnTo>
                    <a:pt x="0" y="39"/>
                  </a:lnTo>
                  <a:lnTo>
                    <a:pt x="0" y="26"/>
                  </a:lnTo>
                  <a:lnTo>
                    <a:pt x="0" y="26"/>
                  </a:lnTo>
                  <a:lnTo>
                    <a:pt x="0" y="13"/>
                  </a:lnTo>
                  <a:lnTo>
                    <a:pt x="0" y="0"/>
                  </a:lnTo>
                  <a:lnTo>
                    <a:pt x="0" y="575"/>
                  </a:lnTo>
                  <a:lnTo>
                    <a:pt x="0" y="588"/>
                  </a:lnTo>
                  <a:lnTo>
                    <a:pt x="0" y="601"/>
                  </a:lnTo>
                  <a:lnTo>
                    <a:pt x="0" y="601"/>
                  </a:lnTo>
                  <a:lnTo>
                    <a:pt x="0" y="614"/>
                  </a:lnTo>
                  <a:lnTo>
                    <a:pt x="0" y="627"/>
                  </a:lnTo>
                  <a:lnTo>
                    <a:pt x="13" y="640"/>
                  </a:lnTo>
                  <a:lnTo>
                    <a:pt x="13" y="65"/>
                  </a:lnTo>
                  <a:close/>
                </a:path>
              </a:pathLst>
            </a:custGeom>
            <a:solidFill>
              <a:srgbClr val="4D1A33"/>
            </a:solidFill>
            <a:ln w="8255">
              <a:solidFill>
                <a:srgbClr val="000000"/>
              </a:solidFill>
              <a:prstDash val="solid"/>
              <a:round/>
              <a:headEnd/>
              <a:tailEnd/>
            </a:ln>
          </p:spPr>
          <p:txBody>
            <a:bodyPr/>
            <a:lstStyle/>
            <a:p>
              <a:endParaRPr lang="es-EC"/>
            </a:p>
          </p:txBody>
        </p:sp>
        <p:sp>
          <p:nvSpPr>
            <p:cNvPr id="41992" name="Freeform 8"/>
            <p:cNvSpPr>
              <a:spLocks/>
            </p:cNvSpPr>
            <p:nvPr/>
          </p:nvSpPr>
          <p:spPr bwMode="auto">
            <a:xfrm>
              <a:off x="1435" y="2117"/>
              <a:ext cx="2073" cy="627"/>
            </a:xfrm>
            <a:custGeom>
              <a:avLst/>
              <a:gdLst/>
              <a:ahLst/>
              <a:cxnLst>
                <a:cxn ang="0">
                  <a:pos x="2073" y="0"/>
                </a:cxn>
                <a:cxn ang="0">
                  <a:pos x="0" y="52"/>
                </a:cxn>
                <a:cxn ang="0">
                  <a:pos x="0" y="627"/>
                </a:cxn>
                <a:cxn ang="0">
                  <a:pos x="2073" y="575"/>
                </a:cxn>
                <a:cxn ang="0">
                  <a:pos x="2073" y="0"/>
                </a:cxn>
              </a:cxnLst>
              <a:rect l="0" t="0" r="r" b="b"/>
              <a:pathLst>
                <a:path w="2073" h="627">
                  <a:moveTo>
                    <a:pt x="2073" y="0"/>
                  </a:moveTo>
                  <a:lnTo>
                    <a:pt x="0" y="52"/>
                  </a:lnTo>
                  <a:lnTo>
                    <a:pt x="0" y="627"/>
                  </a:lnTo>
                  <a:lnTo>
                    <a:pt x="2073" y="575"/>
                  </a:lnTo>
                  <a:lnTo>
                    <a:pt x="2073" y="0"/>
                  </a:lnTo>
                  <a:close/>
                </a:path>
              </a:pathLst>
            </a:custGeom>
            <a:solidFill>
              <a:srgbClr val="4D1A33"/>
            </a:solidFill>
            <a:ln w="8255">
              <a:solidFill>
                <a:srgbClr val="000000"/>
              </a:solidFill>
              <a:prstDash val="solid"/>
              <a:round/>
              <a:headEnd/>
              <a:tailEnd/>
            </a:ln>
          </p:spPr>
          <p:txBody>
            <a:bodyPr/>
            <a:lstStyle/>
            <a:p>
              <a:endParaRPr lang="es-EC"/>
            </a:p>
          </p:txBody>
        </p:sp>
        <p:sp>
          <p:nvSpPr>
            <p:cNvPr id="41993" name="Freeform 9"/>
            <p:cNvSpPr>
              <a:spLocks/>
            </p:cNvSpPr>
            <p:nvPr/>
          </p:nvSpPr>
          <p:spPr bwMode="auto">
            <a:xfrm>
              <a:off x="1422" y="1581"/>
              <a:ext cx="2086" cy="601"/>
            </a:xfrm>
            <a:custGeom>
              <a:avLst/>
              <a:gdLst/>
              <a:ahLst/>
              <a:cxnLst>
                <a:cxn ang="0">
                  <a:pos x="13" y="601"/>
                </a:cxn>
                <a:cxn ang="0">
                  <a:pos x="0" y="575"/>
                </a:cxn>
                <a:cxn ang="0">
                  <a:pos x="0" y="562"/>
                </a:cxn>
                <a:cxn ang="0">
                  <a:pos x="0" y="549"/>
                </a:cxn>
                <a:cxn ang="0">
                  <a:pos x="0" y="536"/>
                </a:cxn>
                <a:cxn ang="0">
                  <a:pos x="0" y="523"/>
                </a:cxn>
                <a:cxn ang="0">
                  <a:pos x="0" y="497"/>
                </a:cxn>
                <a:cxn ang="0">
                  <a:pos x="0" y="497"/>
                </a:cxn>
                <a:cxn ang="0">
                  <a:pos x="13" y="471"/>
                </a:cxn>
                <a:cxn ang="0">
                  <a:pos x="13" y="458"/>
                </a:cxn>
                <a:cxn ang="0">
                  <a:pos x="26" y="445"/>
                </a:cxn>
                <a:cxn ang="0">
                  <a:pos x="39" y="432"/>
                </a:cxn>
                <a:cxn ang="0">
                  <a:pos x="52" y="418"/>
                </a:cxn>
                <a:cxn ang="0">
                  <a:pos x="65" y="405"/>
                </a:cxn>
                <a:cxn ang="0">
                  <a:pos x="78" y="392"/>
                </a:cxn>
                <a:cxn ang="0">
                  <a:pos x="104" y="366"/>
                </a:cxn>
                <a:cxn ang="0">
                  <a:pos x="117" y="353"/>
                </a:cxn>
                <a:cxn ang="0">
                  <a:pos x="130" y="340"/>
                </a:cxn>
                <a:cxn ang="0">
                  <a:pos x="169" y="327"/>
                </a:cxn>
                <a:cxn ang="0">
                  <a:pos x="182" y="314"/>
                </a:cxn>
                <a:cxn ang="0">
                  <a:pos x="208" y="301"/>
                </a:cxn>
                <a:cxn ang="0">
                  <a:pos x="247" y="288"/>
                </a:cxn>
                <a:cxn ang="0">
                  <a:pos x="260" y="275"/>
                </a:cxn>
                <a:cxn ang="0">
                  <a:pos x="299" y="262"/>
                </a:cxn>
                <a:cxn ang="0">
                  <a:pos x="312" y="249"/>
                </a:cxn>
                <a:cxn ang="0">
                  <a:pos x="352" y="235"/>
                </a:cxn>
                <a:cxn ang="0">
                  <a:pos x="391" y="222"/>
                </a:cxn>
                <a:cxn ang="0">
                  <a:pos x="417" y="209"/>
                </a:cxn>
                <a:cxn ang="0">
                  <a:pos x="469" y="196"/>
                </a:cxn>
                <a:cxn ang="0">
                  <a:pos x="482" y="196"/>
                </a:cxn>
                <a:cxn ang="0">
                  <a:pos x="534" y="170"/>
                </a:cxn>
                <a:cxn ang="0">
                  <a:pos x="586" y="157"/>
                </a:cxn>
                <a:cxn ang="0">
                  <a:pos x="612" y="157"/>
                </a:cxn>
                <a:cxn ang="0">
                  <a:pos x="665" y="144"/>
                </a:cxn>
                <a:cxn ang="0">
                  <a:pos x="691" y="131"/>
                </a:cxn>
                <a:cxn ang="0">
                  <a:pos x="743" y="118"/>
                </a:cxn>
                <a:cxn ang="0">
                  <a:pos x="795" y="118"/>
                </a:cxn>
                <a:cxn ang="0">
                  <a:pos x="834" y="105"/>
                </a:cxn>
                <a:cxn ang="0">
                  <a:pos x="886" y="92"/>
                </a:cxn>
                <a:cxn ang="0">
                  <a:pos x="912" y="92"/>
                </a:cxn>
                <a:cxn ang="0">
                  <a:pos x="978" y="79"/>
                </a:cxn>
                <a:cxn ang="0">
                  <a:pos x="1043" y="66"/>
                </a:cxn>
                <a:cxn ang="0">
                  <a:pos x="1069" y="66"/>
                </a:cxn>
                <a:cxn ang="0">
                  <a:pos x="1134" y="53"/>
                </a:cxn>
                <a:cxn ang="0">
                  <a:pos x="1173" y="53"/>
                </a:cxn>
                <a:cxn ang="0">
                  <a:pos x="1238" y="39"/>
                </a:cxn>
                <a:cxn ang="0">
                  <a:pos x="1304" y="39"/>
                </a:cxn>
                <a:cxn ang="0">
                  <a:pos x="1343" y="39"/>
                </a:cxn>
                <a:cxn ang="0">
                  <a:pos x="1408" y="26"/>
                </a:cxn>
                <a:cxn ang="0">
                  <a:pos x="1447" y="26"/>
                </a:cxn>
                <a:cxn ang="0">
                  <a:pos x="1512" y="13"/>
                </a:cxn>
                <a:cxn ang="0">
                  <a:pos x="1578" y="13"/>
                </a:cxn>
                <a:cxn ang="0">
                  <a:pos x="1617" y="13"/>
                </a:cxn>
                <a:cxn ang="0">
                  <a:pos x="1695" y="13"/>
                </a:cxn>
                <a:cxn ang="0">
                  <a:pos x="1721" y="0"/>
                </a:cxn>
                <a:cxn ang="0">
                  <a:pos x="1799" y="0"/>
                </a:cxn>
                <a:cxn ang="0">
                  <a:pos x="1864" y="0"/>
                </a:cxn>
                <a:cxn ang="0">
                  <a:pos x="1904" y="0"/>
                </a:cxn>
                <a:cxn ang="0">
                  <a:pos x="1982" y="0"/>
                </a:cxn>
                <a:cxn ang="0">
                  <a:pos x="2021" y="0"/>
                </a:cxn>
                <a:cxn ang="0">
                  <a:pos x="2086" y="0"/>
                </a:cxn>
                <a:cxn ang="0">
                  <a:pos x="2086" y="536"/>
                </a:cxn>
                <a:cxn ang="0">
                  <a:pos x="13" y="601"/>
                </a:cxn>
              </a:cxnLst>
              <a:rect l="0" t="0" r="r" b="b"/>
              <a:pathLst>
                <a:path w="2086" h="601">
                  <a:moveTo>
                    <a:pt x="13" y="601"/>
                  </a:moveTo>
                  <a:lnTo>
                    <a:pt x="0" y="575"/>
                  </a:lnTo>
                  <a:lnTo>
                    <a:pt x="0" y="562"/>
                  </a:lnTo>
                  <a:lnTo>
                    <a:pt x="0" y="549"/>
                  </a:lnTo>
                  <a:lnTo>
                    <a:pt x="0" y="536"/>
                  </a:lnTo>
                  <a:lnTo>
                    <a:pt x="0" y="523"/>
                  </a:lnTo>
                  <a:lnTo>
                    <a:pt x="0" y="497"/>
                  </a:lnTo>
                  <a:lnTo>
                    <a:pt x="0" y="497"/>
                  </a:lnTo>
                  <a:lnTo>
                    <a:pt x="13" y="471"/>
                  </a:lnTo>
                  <a:lnTo>
                    <a:pt x="13" y="458"/>
                  </a:lnTo>
                  <a:lnTo>
                    <a:pt x="26" y="445"/>
                  </a:lnTo>
                  <a:lnTo>
                    <a:pt x="39" y="432"/>
                  </a:lnTo>
                  <a:lnTo>
                    <a:pt x="52" y="418"/>
                  </a:lnTo>
                  <a:lnTo>
                    <a:pt x="65" y="405"/>
                  </a:lnTo>
                  <a:lnTo>
                    <a:pt x="78" y="392"/>
                  </a:lnTo>
                  <a:lnTo>
                    <a:pt x="104" y="366"/>
                  </a:lnTo>
                  <a:lnTo>
                    <a:pt x="117" y="353"/>
                  </a:lnTo>
                  <a:lnTo>
                    <a:pt x="130" y="340"/>
                  </a:lnTo>
                  <a:lnTo>
                    <a:pt x="169" y="327"/>
                  </a:lnTo>
                  <a:lnTo>
                    <a:pt x="182" y="314"/>
                  </a:lnTo>
                  <a:lnTo>
                    <a:pt x="208" y="301"/>
                  </a:lnTo>
                  <a:lnTo>
                    <a:pt x="247" y="288"/>
                  </a:lnTo>
                  <a:lnTo>
                    <a:pt x="260" y="275"/>
                  </a:lnTo>
                  <a:lnTo>
                    <a:pt x="299" y="262"/>
                  </a:lnTo>
                  <a:lnTo>
                    <a:pt x="312" y="249"/>
                  </a:lnTo>
                  <a:lnTo>
                    <a:pt x="352" y="235"/>
                  </a:lnTo>
                  <a:lnTo>
                    <a:pt x="391" y="222"/>
                  </a:lnTo>
                  <a:lnTo>
                    <a:pt x="417" y="209"/>
                  </a:lnTo>
                  <a:lnTo>
                    <a:pt x="469" y="196"/>
                  </a:lnTo>
                  <a:lnTo>
                    <a:pt x="482" y="196"/>
                  </a:lnTo>
                  <a:lnTo>
                    <a:pt x="534" y="170"/>
                  </a:lnTo>
                  <a:lnTo>
                    <a:pt x="586" y="157"/>
                  </a:lnTo>
                  <a:lnTo>
                    <a:pt x="612" y="157"/>
                  </a:lnTo>
                  <a:lnTo>
                    <a:pt x="665" y="144"/>
                  </a:lnTo>
                  <a:lnTo>
                    <a:pt x="691" y="131"/>
                  </a:lnTo>
                  <a:lnTo>
                    <a:pt x="743" y="118"/>
                  </a:lnTo>
                  <a:lnTo>
                    <a:pt x="795" y="118"/>
                  </a:lnTo>
                  <a:lnTo>
                    <a:pt x="834" y="105"/>
                  </a:lnTo>
                  <a:lnTo>
                    <a:pt x="886" y="92"/>
                  </a:lnTo>
                  <a:lnTo>
                    <a:pt x="912" y="92"/>
                  </a:lnTo>
                  <a:lnTo>
                    <a:pt x="978" y="79"/>
                  </a:lnTo>
                  <a:lnTo>
                    <a:pt x="1043" y="66"/>
                  </a:lnTo>
                  <a:lnTo>
                    <a:pt x="1069" y="66"/>
                  </a:lnTo>
                  <a:lnTo>
                    <a:pt x="1134" y="53"/>
                  </a:lnTo>
                  <a:lnTo>
                    <a:pt x="1173" y="53"/>
                  </a:lnTo>
                  <a:lnTo>
                    <a:pt x="1238" y="39"/>
                  </a:lnTo>
                  <a:lnTo>
                    <a:pt x="1304" y="39"/>
                  </a:lnTo>
                  <a:lnTo>
                    <a:pt x="1343" y="39"/>
                  </a:lnTo>
                  <a:lnTo>
                    <a:pt x="1408" y="26"/>
                  </a:lnTo>
                  <a:lnTo>
                    <a:pt x="1447" y="26"/>
                  </a:lnTo>
                  <a:lnTo>
                    <a:pt x="1512" y="13"/>
                  </a:lnTo>
                  <a:lnTo>
                    <a:pt x="1578" y="13"/>
                  </a:lnTo>
                  <a:lnTo>
                    <a:pt x="1617" y="13"/>
                  </a:lnTo>
                  <a:lnTo>
                    <a:pt x="1695" y="13"/>
                  </a:lnTo>
                  <a:lnTo>
                    <a:pt x="1721" y="0"/>
                  </a:lnTo>
                  <a:lnTo>
                    <a:pt x="1799" y="0"/>
                  </a:lnTo>
                  <a:lnTo>
                    <a:pt x="1864" y="0"/>
                  </a:lnTo>
                  <a:lnTo>
                    <a:pt x="1904" y="0"/>
                  </a:lnTo>
                  <a:lnTo>
                    <a:pt x="1982" y="0"/>
                  </a:lnTo>
                  <a:lnTo>
                    <a:pt x="2021" y="0"/>
                  </a:lnTo>
                  <a:lnTo>
                    <a:pt x="2086" y="0"/>
                  </a:lnTo>
                  <a:lnTo>
                    <a:pt x="2086" y="536"/>
                  </a:lnTo>
                  <a:lnTo>
                    <a:pt x="13" y="601"/>
                  </a:lnTo>
                  <a:close/>
                </a:path>
              </a:pathLst>
            </a:custGeom>
            <a:solidFill>
              <a:srgbClr val="993366"/>
            </a:solidFill>
            <a:ln w="8255">
              <a:solidFill>
                <a:srgbClr val="000000"/>
              </a:solidFill>
              <a:prstDash val="solid"/>
              <a:round/>
              <a:headEnd/>
              <a:tailEnd/>
            </a:ln>
          </p:spPr>
          <p:txBody>
            <a:bodyPr/>
            <a:lstStyle/>
            <a:p>
              <a:endParaRPr lang="es-EC"/>
            </a:p>
          </p:txBody>
        </p:sp>
        <p:sp>
          <p:nvSpPr>
            <p:cNvPr id="41994" name="Freeform 10"/>
            <p:cNvSpPr>
              <a:spLocks/>
            </p:cNvSpPr>
            <p:nvPr/>
          </p:nvSpPr>
          <p:spPr bwMode="auto">
            <a:xfrm>
              <a:off x="2217" y="2300"/>
              <a:ext cx="4173" cy="1124"/>
            </a:xfrm>
            <a:custGeom>
              <a:avLst/>
              <a:gdLst/>
              <a:ahLst/>
              <a:cxnLst>
                <a:cxn ang="0">
                  <a:pos x="4160" y="52"/>
                </a:cxn>
                <a:cxn ang="0">
                  <a:pos x="4121" y="118"/>
                </a:cxn>
                <a:cxn ang="0">
                  <a:pos x="4069" y="170"/>
                </a:cxn>
                <a:cxn ang="0">
                  <a:pos x="3978" y="235"/>
                </a:cxn>
                <a:cxn ang="0">
                  <a:pos x="3873" y="288"/>
                </a:cxn>
                <a:cxn ang="0">
                  <a:pos x="3730" y="340"/>
                </a:cxn>
                <a:cxn ang="0">
                  <a:pos x="3560" y="392"/>
                </a:cxn>
                <a:cxn ang="0">
                  <a:pos x="3391" y="431"/>
                </a:cxn>
                <a:cxn ang="0">
                  <a:pos x="3182" y="457"/>
                </a:cxn>
                <a:cxn ang="0">
                  <a:pos x="2960" y="497"/>
                </a:cxn>
                <a:cxn ang="0">
                  <a:pos x="2765" y="510"/>
                </a:cxn>
                <a:cxn ang="0">
                  <a:pos x="2517" y="536"/>
                </a:cxn>
                <a:cxn ang="0">
                  <a:pos x="2256" y="549"/>
                </a:cxn>
                <a:cxn ang="0">
                  <a:pos x="2034" y="549"/>
                </a:cxn>
                <a:cxn ang="0">
                  <a:pos x="1787" y="536"/>
                </a:cxn>
                <a:cxn ang="0">
                  <a:pos x="1565" y="536"/>
                </a:cxn>
                <a:cxn ang="0">
                  <a:pos x="1330" y="510"/>
                </a:cxn>
                <a:cxn ang="0">
                  <a:pos x="1095" y="484"/>
                </a:cxn>
                <a:cxn ang="0">
                  <a:pos x="900" y="457"/>
                </a:cxn>
                <a:cxn ang="0">
                  <a:pos x="704" y="418"/>
                </a:cxn>
                <a:cxn ang="0">
                  <a:pos x="522" y="366"/>
                </a:cxn>
                <a:cxn ang="0">
                  <a:pos x="378" y="327"/>
                </a:cxn>
                <a:cxn ang="0">
                  <a:pos x="248" y="261"/>
                </a:cxn>
                <a:cxn ang="0">
                  <a:pos x="157" y="209"/>
                </a:cxn>
                <a:cxn ang="0">
                  <a:pos x="65" y="157"/>
                </a:cxn>
                <a:cxn ang="0">
                  <a:pos x="13" y="91"/>
                </a:cxn>
                <a:cxn ang="0">
                  <a:pos x="0" y="653"/>
                </a:cxn>
                <a:cxn ang="0">
                  <a:pos x="52" y="706"/>
                </a:cxn>
                <a:cxn ang="0">
                  <a:pos x="117" y="771"/>
                </a:cxn>
                <a:cxn ang="0">
                  <a:pos x="235" y="836"/>
                </a:cxn>
                <a:cxn ang="0">
                  <a:pos x="339" y="876"/>
                </a:cxn>
                <a:cxn ang="0">
                  <a:pos x="496" y="928"/>
                </a:cxn>
                <a:cxn ang="0">
                  <a:pos x="652" y="980"/>
                </a:cxn>
                <a:cxn ang="0">
                  <a:pos x="848" y="1019"/>
                </a:cxn>
                <a:cxn ang="0">
                  <a:pos x="1056" y="1059"/>
                </a:cxn>
                <a:cxn ang="0">
                  <a:pos x="1265" y="1072"/>
                </a:cxn>
                <a:cxn ang="0">
                  <a:pos x="1500" y="1098"/>
                </a:cxn>
                <a:cxn ang="0">
                  <a:pos x="1748" y="1111"/>
                </a:cxn>
                <a:cxn ang="0">
                  <a:pos x="1969" y="1124"/>
                </a:cxn>
                <a:cxn ang="0">
                  <a:pos x="2217" y="1124"/>
                </a:cxn>
                <a:cxn ang="0">
                  <a:pos x="2439" y="1111"/>
                </a:cxn>
                <a:cxn ang="0">
                  <a:pos x="2687" y="1098"/>
                </a:cxn>
                <a:cxn ang="0">
                  <a:pos x="2934" y="1072"/>
                </a:cxn>
                <a:cxn ang="0">
                  <a:pos x="3130" y="1045"/>
                </a:cxn>
                <a:cxn ang="0">
                  <a:pos x="3339" y="1006"/>
                </a:cxn>
                <a:cxn ang="0">
                  <a:pos x="3534" y="967"/>
                </a:cxn>
                <a:cxn ang="0">
                  <a:pos x="3678" y="928"/>
                </a:cxn>
                <a:cxn ang="0">
                  <a:pos x="3834" y="876"/>
                </a:cxn>
                <a:cxn ang="0">
                  <a:pos x="3939" y="823"/>
                </a:cxn>
                <a:cxn ang="0">
                  <a:pos x="4043" y="758"/>
                </a:cxn>
                <a:cxn ang="0">
                  <a:pos x="4121" y="706"/>
                </a:cxn>
                <a:cxn ang="0">
                  <a:pos x="4160" y="640"/>
                </a:cxn>
                <a:cxn ang="0">
                  <a:pos x="4173" y="575"/>
                </a:cxn>
              </a:cxnLst>
              <a:rect l="0" t="0" r="r" b="b"/>
              <a:pathLst>
                <a:path w="4173" h="1124">
                  <a:moveTo>
                    <a:pt x="4173" y="0"/>
                  </a:moveTo>
                  <a:lnTo>
                    <a:pt x="4173" y="26"/>
                  </a:lnTo>
                  <a:lnTo>
                    <a:pt x="4173" y="26"/>
                  </a:lnTo>
                  <a:lnTo>
                    <a:pt x="4160" y="52"/>
                  </a:lnTo>
                  <a:lnTo>
                    <a:pt x="4160" y="65"/>
                  </a:lnTo>
                  <a:lnTo>
                    <a:pt x="4147" y="78"/>
                  </a:lnTo>
                  <a:lnTo>
                    <a:pt x="4134" y="91"/>
                  </a:lnTo>
                  <a:lnTo>
                    <a:pt x="4121" y="118"/>
                  </a:lnTo>
                  <a:lnTo>
                    <a:pt x="4121" y="131"/>
                  </a:lnTo>
                  <a:lnTo>
                    <a:pt x="4095" y="144"/>
                  </a:lnTo>
                  <a:lnTo>
                    <a:pt x="4082" y="157"/>
                  </a:lnTo>
                  <a:lnTo>
                    <a:pt x="4069" y="170"/>
                  </a:lnTo>
                  <a:lnTo>
                    <a:pt x="4043" y="183"/>
                  </a:lnTo>
                  <a:lnTo>
                    <a:pt x="4017" y="209"/>
                  </a:lnTo>
                  <a:lnTo>
                    <a:pt x="4004" y="209"/>
                  </a:lnTo>
                  <a:lnTo>
                    <a:pt x="3978" y="235"/>
                  </a:lnTo>
                  <a:lnTo>
                    <a:pt x="3939" y="248"/>
                  </a:lnTo>
                  <a:lnTo>
                    <a:pt x="3925" y="261"/>
                  </a:lnTo>
                  <a:lnTo>
                    <a:pt x="3886" y="274"/>
                  </a:lnTo>
                  <a:lnTo>
                    <a:pt x="3873" y="288"/>
                  </a:lnTo>
                  <a:lnTo>
                    <a:pt x="3834" y="301"/>
                  </a:lnTo>
                  <a:lnTo>
                    <a:pt x="3795" y="314"/>
                  </a:lnTo>
                  <a:lnTo>
                    <a:pt x="3769" y="327"/>
                  </a:lnTo>
                  <a:lnTo>
                    <a:pt x="3730" y="340"/>
                  </a:lnTo>
                  <a:lnTo>
                    <a:pt x="3678" y="353"/>
                  </a:lnTo>
                  <a:lnTo>
                    <a:pt x="3652" y="353"/>
                  </a:lnTo>
                  <a:lnTo>
                    <a:pt x="3612" y="379"/>
                  </a:lnTo>
                  <a:lnTo>
                    <a:pt x="3560" y="392"/>
                  </a:lnTo>
                  <a:lnTo>
                    <a:pt x="3534" y="392"/>
                  </a:lnTo>
                  <a:lnTo>
                    <a:pt x="3482" y="405"/>
                  </a:lnTo>
                  <a:lnTo>
                    <a:pt x="3417" y="418"/>
                  </a:lnTo>
                  <a:lnTo>
                    <a:pt x="3391" y="431"/>
                  </a:lnTo>
                  <a:lnTo>
                    <a:pt x="3339" y="431"/>
                  </a:lnTo>
                  <a:lnTo>
                    <a:pt x="3273" y="444"/>
                  </a:lnTo>
                  <a:lnTo>
                    <a:pt x="3247" y="457"/>
                  </a:lnTo>
                  <a:lnTo>
                    <a:pt x="3182" y="457"/>
                  </a:lnTo>
                  <a:lnTo>
                    <a:pt x="3130" y="470"/>
                  </a:lnTo>
                  <a:lnTo>
                    <a:pt x="3091" y="484"/>
                  </a:lnTo>
                  <a:lnTo>
                    <a:pt x="3026" y="484"/>
                  </a:lnTo>
                  <a:lnTo>
                    <a:pt x="2960" y="497"/>
                  </a:lnTo>
                  <a:lnTo>
                    <a:pt x="2934" y="497"/>
                  </a:lnTo>
                  <a:lnTo>
                    <a:pt x="2856" y="510"/>
                  </a:lnTo>
                  <a:lnTo>
                    <a:pt x="2791" y="510"/>
                  </a:lnTo>
                  <a:lnTo>
                    <a:pt x="2765" y="510"/>
                  </a:lnTo>
                  <a:lnTo>
                    <a:pt x="2687" y="523"/>
                  </a:lnTo>
                  <a:lnTo>
                    <a:pt x="2621" y="523"/>
                  </a:lnTo>
                  <a:lnTo>
                    <a:pt x="2582" y="536"/>
                  </a:lnTo>
                  <a:lnTo>
                    <a:pt x="2517" y="536"/>
                  </a:lnTo>
                  <a:lnTo>
                    <a:pt x="2439" y="536"/>
                  </a:lnTo>
                  <a:lnTo>
                    <a:pt x="2400" y="536"/>
                  </a:lnTo>
                  <a:lnTo>
                    <a:pt x="2334" y="536"/>
                  </a:lnTo>
                  <a:lnTo>
                    <a:pt x="2256" y="549"/>
                  </a:lnTo>
                  <a:lnTo>
                    <a:pt x="2217" y="549"/>
                  </a:lnTo>
                  <a:lnTo>
                    <a:pt x="2152" y="549"/>
                  </a:lnTo>
                  <a:lnTo>
                    <a:pt x="2113" y="549"/>
                  </a:lnTo>
                  <a:lnTo>
                    <a:pt x="2034" y="549"/>
                  </a:lnTo>
                  <a:lnTo>
                    <a:pt x="1969" y="549"/>
                  </a:lnTo>
                  <a:lnTo>
                    <a:pt x="1930" y="549"/>
                  </a:lnTo>
                  <a:lnTo>
                    <a:pt x="1852" y="549"/>
                  </a:lnTo>
                  <a:lnTo>
                    <a:pt x="1787" y="536"/>
                  </a:lnTo>
                  <a:lnTo>
                    <a:pt x="1748" y="536"/>
                  </a:lnTo>
                  <a:lnTo>
                    <a:pt x="1682" y="536"/>
                  </a:lnTo>
                  <a:lnTo>
                    <a:pt x="1604" y="536"/>
                  </a:lnTo>
                  <a:lnTo>
                    <a:pt x="1565" y="536"/>
                  </a:lnTo>
                  <a:lnTo>
                    <a:pt x="1500" y="523"/>
                  </a:lnTo>
                  <a:lnTo>
                    <a:pt x="1435" y="523"/>
                  </a:lnTo>
                  <a:lnTo>
                    <a:pt x="1395" y="510"/>
                  </a:lnTo>
                  <a:lnTo>
                    <a:pt x="1330" y="510"/>
                  </a:lnTo>
                  <a:lnTo>
                    <a:pt x="1265" y="497"/>
                  </a:lnTo>
                  <a:lnTo>
                    <a:pt x="1226" y="497"/>
                  </a:lnTo>
                  <a:lnTo>
                    <a:pt x="1161" y="497"/>
                  </a:lnTo>
                  <a:lnTo>
                    <a:pt x="1095" y="484"/>
                  </a:lnTo>
                  <a:lnTo>
                    <a:pt x="1056" y="484"/>
                  </a:lnTo>
                  <a:lnTo>
                    <a:pt x="1004" y="470"/>
                  </a:lnTo>
                  <a:lnTo>
                    <a:pt x="939" y="457"/>
                  </a:lnTo>
                  <a:lnTo>
                    <a:pt x="900" y="457"/>
                  </a:lnTo>
                  <a:lnTo>
                    <a:pt x="848" y="444"/>
                  </a:lnTo>
                  <a:lnTo>
                    <a:pt x="783" y="431"/>
                  </a:lnTo>
                  <a:lnTo>
                    <a:pt x="756" y="431"/>
                  </a:lnTo>
                  <a:lnTo>
                    <a:pt x="704" y="418"/>
                  </a:lnTo>
                  <a:lnTo>
                    <a:pt x="652" y="405"/>
                  </a:lnTo>
                  <a:lnTo>
                    <a:pt x="626" y="392"/>
                  </a:lnTo>
                  <a:lnTo>
                    <a:pt x="574" y="379"/>
                  </a:lnTo>
                  <a:lnTo>
                    <a:pt x="522" y="366"/>
                  </a:lnTo>
                  <a:lnTo>
                    <a:pt x="496" y="353"/>
                  </a:lnTo>
                  <a:lnTo>
                    <a:pt x="456" y="340"/>
                  </a:lnTo>
                  <a:lnTo>
                    <a:pt x="404" y="327"/>
                  </a:lnTo>
                  <a:lnTo>
                    <a:pt x="378" y="327"/>
                  </a:lnTo>
                  <a:lnTo>
                    <a:pt x="339" y="301"/>
                  </a:lnTo>
                  <a:lnTo>
                    <a:pt x="326" y="301"/>
                  </a:lnTo>
                  <a:lnTo>
                    <a:pt x="287" y="288"/>
                  </a:lnTo>
                  <a:lnTo>
                    <a:pt x="248" y="261"/>
                  </a:lnTo>
                  <a:lnTo>
                    <a:pt x="235" y="261"/>
                  </a:lnTo>
                  <a:lnTo>
                    <a:pt x="196" y="235"/>
                  </a:lnTo>
                  <a:lnTo>
                    <a:pt x="170" y="222"/>
                  </a:lnTo>
                  <a:lnTo>
                    <a:pt x="157" y="209"/>
                  </a:lnTo>
                  <a:lnTo>
                    <a:pt x="117" y="196"/>
                  </a:lnTo>
                  <a:lnTo>
                    <a:pt x="91" y="183"/>
                  </a:lnTo>
                  <a:lnTo>
                    <a:pt x="91" y="170"/>
                  </a:lnTo>
                  <a:lnTo>
                    <a:pt x="65" y="157"/>
                  </a:lnTo>
                  <a:lnTo>
                    <a:pt x="52" y="131"/>
                  </a:lnTo>
                  <a:lnTo>
                    <a:pt x="39" y="131"/>
                  </a:lnTo>
                  <a:lnTo>
                    <a:pt x="26" y="105"/>
                  </a:lnTo>
                  <a:lnTo>
                    <a:pt x="13" y="91"/>
                  </a:lnTo>
                  <a:lnTo>
                    <a:pt x="0" y="78"/>
                  </a:lnTo>
                  <a:lnTo>
                    <a:pt x="0" y="65"/>
                  </a:lnTo>
                  <a:lnTo>
                    <a:pt x="0" y="640"/>
                  </a:lnTo>
                  <a:lnTo>
                    <a:pt x="0" y="653"/>
                  </a:lnTo>
                  <a:lnTo>
                    <a:pt x="13" y="666"/>
                  </a:lnTo>
                  <a:lnTo>
                    <a:pt x="26" y="680"/>
                  </a:lnTo>
                  <a:lnTo>
                    <a:pt x="39" y="706"/>
                  </a:lnTo>
                  <a:lnTo>
                    <a:pt x="52" y="706"/>
                  </a:lnTo>
                  <a:lnTo>
                    <a:pt x="65" y="732"/>
                  </a:lnTo>
                  <a:lnTo>
                    <a:pt x="91" y="745"/>
                  </a:lnTo>
                  <a:lnTo>
                    <a:pt x="91" y="758"/>
                  </a:lnTo>
                  <a:lnTo>
                    <a:pt x="117" y="771"/>
                  </a:lnTo>
                  <a:lnTo>
                    <a:pt x="157" y="784"/>
                  </a:lnTo>
                  <a:lnTo>
                    <a:pt x="170" y="797"/>
                  </a:lnTo>
                  <a:lnTo>
                    <a:pt x="196" y="810"/>
                  </a:lnTo>
                  <a:lnTo>
                    <a:pt x="235" y="836"/>
                  </a:lnTo>
                  <a:lnTo>
                    <a:pt x="248" y="836"/>
                  </a:lnTo>
                  <a:lnTo>
                    <a:pt x="287" y="863"/>
                  </a:lnTo>
                  <a:lnTo>
                    <a:pt x="326" y="876"/>
                  </a:lnTo>
                  <a:lnTo>
                    <a:pt x="339" y="876"/>
                  </a:lnTo>
                  <a:lnTo>
                    <a:pt x="378" y="902"/>
                  </a:lnTo>
                  <a:lnTo>
                    <a:pt x="404" y="902"/>
                  </a:lnTo>
                  <a:lnTo>
                    <a:pt x="456" y="915"/>
                  </a:lnTo>
                  <a:lnTo>
                    <a:pt x="496" y="928"/>
                  </a:lnTo>
                  <a:lnTo>
                    <a:pt x="522" y="941"/>
                  </a:lnTo>
                  <a:lnTo>
                    <a:pt x="574" y="954"/>
                  </a:lnTo>
                  <a:lnTo>
                    <a:pt x="626" y="967"/>
                  </a:lnTo>
                  <a:lnTo>
                    <a:pt x="652" y="980"/>
                  </a:lnTo>
                  <a:lnTo>
                    <a:pt x="704" y="993"/>
                  </a:lnTo>
                  <a:lnTo>
                    <a:pt x="756" y="1006"/>
                  </a:lnTo>
                  <a:lnTo>
                    <a:pt x="783" y="1006"/>
                  </a:lnTo>
                  <a:lnTo>
                    <a:pt x="848" y="1019"/>
                  </a:lnTo>
                  <a:lnTo>
                    <a:pt x="900" y="1032"/>
                  </a:lnTo>
                  <a:lnTo>
                    <a:pt x="939" y="1032"/>
                  </a:lnTo>
                  <a:lnTo>
                    <a:pt x="1004" y="1045"/>
                  </a:lnTo>
                  <a:lnTo>
                    <a:pt x="1056" y="1059"/>
                  </a:lnTo>
                  <a:lnTo>
                    <a:pt x="1095" y="1059"/>
                  </a:lnTo>
                  <a:lnTo>
                    <a:pt x="1161" y="1072"/>
                  </a:lnTo>
                  <a:lnTo>
                    <a:pt x="1226" y="1072"/>
                  </a:lnTo>
                  <a:lnTo>
                    <a:pt x="1265" y="1072"/>
                  </a:lnTo>
                  <a:lnTo>
                    <a:pt x="1330" y="1085"/>
                  </a:lnTo>
                  <a:lnTo>
                    <a:pt x="1395" y="1085"/>
                  </a:lnTo>
                  <a:lnTo>
                    <a:pt x="1435" y="1098"/>
                  </a:lnTo>
                  <a:lnTo>
                    <a:pt x="1500" y="1098"/>
                  </a:lnTo>
                  <a:lnTo>
                    <a:pt x="1565" y="1111"/>
                  </a:lnTo>
                  <a:lnTo>
                    <a:pt x="1604" y="1111"/>
                  </a:lnTo>
                  <a:lnTo>
                    <a:pt x="1682" y="1111"/>
                  </a:lnTo>
                  <a:lnTo>
                    <a:pt x="1748" y="1111"/>
                  </a:lnTo>
                  <a:lnTo>
                    <a:pt x="1787" y="1111"/>
                  </a:lnTo>
                  <a:lnTo>
                    <a:pt x="1852" y="1124"/>
                  </a:lnTo>
                  <a:lnTo>
                    <a:pt x="1930" y="1124"/>
                  </a:lnTo>
                  <a:lnTo>
                    <a:pt x="1969" y="1124"/>
                  </a:lnTo>
                  <a:lnTo>
                    <a:pt x="2034" y="1124"/>
                  </a:lnTo>
                  <a:lnTo>
                    <a:pt x="2113" y="1124"/>
                  </a:lnTo>
                  <a:lnTo>
                    <a:pt x="2152" y="1124"/>
                  </a:lnTo>
                  <a:lnTo>
                    <a:pt x="2217" y="1124"/>
                  </a:lnTo>
                  <a:lnTo>
                    <a:pt x="2256" y="1124"/>
                  </a:lnTo>
                  <a:lnTo>
                    <a:pt x="2334" y="1111"/>
                  </a:lnTo>
                  <a:lnTo>
                    <a:pt x="2400" y="1111"/>
                  </a:lnTo>
                  <a:lnTo>
                    <a:pt x="2439" y="1111"/>
                  </a:lnTo>
                  <a:lnTo>
                    <a:pt x="2517" y="1111"/>
                  </a:lnTo>
                  <a:lnTo>
                    <a:pt x="2582" y="1111"/>
                  </a:lnTo>
                  <a:lnTo>
                    <a:pt x="2621" y="1098"/>
                  </a:lnTo>
                  <a:lnTo>
                    <a:pt x="2687" y="1098"/>
                  </a:lnTo>
                  <a:lnTo>
                    <a:pt x="2765" y="1085"/>
                  </a:lnTo>
                  <a:lnTo>
                    <a:pt x="2791" y="1085"/>
                  </a:lnTo>
                  <a:lnTo>
                    <a:pt x="2856" y="1085"/>
                  </a:lnTo>
                  <a:lnTo>
                    <a:pt x="2934" y="1072"/>
                  </a:lnTo>
                  <a:lnTo>
                    <a:pt x="2960" y="1072"/>
                  </a:lnTo>
                  <a:lnTo>
                    <a:pt x="3026" y="1059"/>
                  </a:lnTo>
                  <a:lnTo>
                    <a:pt x="3091" y="1059"/>
                  </a:lnTo>
                  <a:lnTo>
                    <a:pt x="3130" y="1045"/>
                  </a:lnTo>
                  <a:lnTo>
                    <a:pt x="3182" y="1032"/>
                  </a:lnTo>
                  <a:lnTo>
                    <a:pt x="3247" y="1032"/>
                  </a:lnTo>
                  <a:lnTo>
                    <a:pt x="3273" y="1019"/>
                  </a:lnTo>
                  <a:lnTo>
                    <a:pt x="3339" y="1006"/>
                  </a:lnTo>
                  <a:lnTo>
                    <a:pt x="3391" y="1006"/>
                  </a:lnTo>
                  <a:lnTo>
                    <a:pt x="3417" y="993"/>
                  </a:lnTo>
                  <a:lnTo>
                    <a:pt x="3482" y="980"/>
                  </a:lnTo>
                  <a:lnTo>
                    <a:pt x="3534" y="967"/>
                  </a:lnTo>
                  <a:lnTo>
                    <a:pt x="3560" y="967"/>
                  </a:lnTo>
                  <a:lnTo>
                    <a:pt x="3612" y="954"/>
                  </a:lnTo>
                  <a:lnTo>
                    <a:pt x="3652" y="928"/>
                  </a:lnTo>
                  <a:lnTo>
                    <a:pt x="3678" y="928"/>
                  </a:lnTo>
                  <a:lnTo>
                    <a:pt x="3730" y="915"/>
                  </a:lnTo>
                  <a:lnTo>
                    <a:pt x="3769" y="902"/>
                  </a:lnTo>
                  <a:lnTo>
                    <a:pt x="3795" y="889"/>
                  </a:lnTo>
                  <a:lnTo>
                    <a:pt x="3834" y="876"/>
                  </a:lnTo>
                  <a:lnTo>
                    <a:pt x="3873" y="863"/>
                  </a:lnTo>
                  <a:lnTo>
                    <a:pt x="3886" y="849"/>
                  </a:lnTo>
                  <a:lnTo>
                    <a:pt x="3925" y="836"/>
                  </a:lnTo>
                  <a:lnTo>
                    <a:pt x="3939" y="823"/>
                  </a:lnTo>
                  <a:lnTo>
                    <a:pt x="3978" y="810"/>
                  </a:lnTo>
                  <a:lnTo>
                    <a:pt x="4004" y="784"/>
                  </a:lnTo>
                  <a:lnTo>
                    <a:pt x="4017" y="784"/>
                  </a:lnTo>
                  <a:lnTo>
                    <a:pt x="4043" y="758"/>
                  </a:lnTo>
                  <a:lnTo>
                    <a:pt x="4069" y="745"/>
                  </a:lnTo>
                  <a:lnTo>
                    <a:pt x="4082" y="732"/>
                  </a:lnTo>
                  <a:lnTo>
                    <a:pt x="4095" y="719"/>
                  </a:lnTo>
                  <a:lnTo>
                    <a:pt x="4121" y="706"/>
                  </a:lnTo>
                  <a:lnTo>
                    <a:pt x="4121" y="693"/>
                  </a:lnTo>
                  <a:lnTo>
                    <a:pt x="4134" y="666"/>
                  </a:lnTo>
                  <a:lnTo>
                    <a:pt x="4147" y="653"/>
                  </a:lnTo>
                  <a:lnTo>
                    <a:pt x="4160" y="640"/>
                  </a:lnTo>
                  <a:lnTo>
                    <a:pt x="4160" y="627"/>
                  </a:lnTo>
                  <a:lnTo>
                    <a:pt x="4173" y="601"/>
                  </a:lnTo>
                  <a:lnTo>
                    <a:pt x="4173" y="601"/>
                  </a:lnTo>
                  <a:lnTo>
                    <a:pt x="4173" y="575"/>
                  </a:lnTo>
                  <a:lnTo>
                    <a:pt x="4173" y="0"/>
                  </a:lnTo>
                  <a:close/>
                </a:path>
              </a:pathLst>
            </a:custGeom>
            <a:solidFill>
              <a:srgbClr val="4D4D80"/>
            </a:solidFill>
            <a:ln w="8255">
              <a:solidFill>
                <a:srgbClr val="000000"/>
              </a:solidFill>
              <a:prstDash val="solid"/>
              <a:round/>
              <a:headEnd/>
              <a:tailEnd/>
            </a:ln>
          </p:spPr>
          <p:txBody>
            <a:bodyPr/>
            <a:lstStyle/>
            <a:p>
              <a:endParaRPr lang="es-EC"/>
            </a:p>
          </p:txBody>
        </p:sp>
        <p:sp>
          <p:nvSpPr>
            <p:cNvPr id="41995" name="Freeform 11"/>
            <p:cNvSpPr>
              <a:spLocks/>
            </p:cNvSpPr>
            <p:nvPr/>
          </p:nvSpPr>
          <p:spPr bwMode="auto">
            <a:xfrm>
              <a:off x="2217" y="1764"/>
              <a:ext cx="4173" cy="1085"/>
            </a:xfrm>
            <a:custGeom>
              <a:avLst/>
              <a:gdLst/>
              <a:ahLst/>
              <a:cxnLst>
                <a:cxn ang="0">
                  <a:pos x="2191" y="0"/>
                </a:cxn>
                <a:cxn ang="0">
                  <a:pos x="2374" y="0"/>
                </a:cxn>
                <a:cxn ang="0">
                  <a:pos x="2543" y="13"/>
                </a:cxn>
                <a:cxn ang="0">
                  <a:pos x="2726" y="26"/>
                </a:cxn>
                <a:cxn ang="0">
                  <a:pos x="2895" y="39"/>
                </a:cxn>
                <a:cxn ang="0">
                  <a:pos x="3065" y="66"/>
                </a:cxn>
                <a:cxn ang="0">
                  <a:pos x="3221" y="79"/>
                </a:cxn>
                <a:cxn ang="0">
                  <a:pos x="3365" y="118"/>
                </a:cxn>
                <a:cxn ang="0">
                  <a:pos x="3508" y="144"/>
                </a:cxn>
                <a:cxn ang="0">
                  <a:pos x="3639" y="170"/>
                </a:cxn>
                <a:cxn ang="0">
                  <a:pos x="3743" y="209"/>
                </a:cxn>
                <a:cxn ang="0">
                  <a:pos x="3847" y="249"/>
                </a:cxn>
                <a:cxn ang="0">
                  <a:pos x="3939" y="288"/>
                </a:cxn>
                <a:cxn ang="0">
                  <a:pos x="4017" y="340"/>
                </a:cxn>
                <a:cxn ang="0">
                  <a:pos x="4082" y="379"/>
                </a:cxn>
                <a:cxn ang="0">
                  <a:pos x="4121" y="431"/>
                </a:cxn>
                <a:cxn ang="0">
                  <a:pos x="4160" y="471"/>
                </a:cxn>
                <a:cxn ang="0">
                  <a:pos x="4173" y="523"/>
                </a:cxn>
                <a:cxn ang="0">
                  <a:pos x="4173" y="562"/>
                </a:cxn>
                <a:cxn ang="0">
                  <a:pos x="4147" y="614"/>
                </a:cxn>
                <a:cxn ang="0">
                  <a:pos x="4121" y="667"/>
                </a:cxn>
                <a:cxn ang="0">
                  <a:pos x="4069" y="706"/>
                </a:cxn>
                <a:cxn ang="0">
                  <a:pos x="4004" y="745"/>
                </a:cxn>
                <a:cxn ang="0">
                  <a:pos x="3925" y="797"/>
                </a:cxn>
                <a:cxn ang="0">
                  <a:pos x="3834" y="837"/>
                </a:cxn>
                <a:cxn ang="0">
                  <a:pos x="3730" y="876"/>
                </a:cxn>
                <a:cxn ang="0">
                  <a:pos x="3612" y="915"/>
                </a:cxn>
                <a:cxn ang="0">
                  <a:pos x="3482" y="941"/>
                </a:cxn>
                <a:cxn ang="0">
                  <a:pos x="3339" y="967"/>
                </a:cxn>
                <a:cxn ang="0">
                  <a:pos x="3182" y="993"/>
                </a:cxn>
                <a:cxn ang="0">
                  <a:pos x="3026" y="1020"/>
                </a:cxn>
                <a:cxn ang="0">
                  <a:pos x="2856" y="1046"/>
                </a:cxn>
                <a:cxn ang="0">
                  <a:pos x="2687" y="1059"/>
                </a:cxn>
                <a:cxn ang="0">
                  <a:pos x="2517" y="1072"/>
                </a:cxn>
                <a:cxn ang="0">
                  <a:pos x="2334" y="1072"/>
                </a:cxn>
                <a:cxn ang="0">
                  <a:pos x="2152" y="1085"/>
                </a:cxn>
                <a:cxn ang="0">
                  <a:pos x="1969" y="1085"/>
                </a:cxn>
                <a:cxn ang="0">
                  <a:pos x="1787" y="1072"/>
                </a:cxn>
                <a:cxn ang="0">
                  <a:pos x="1604" y="1072"/>
                </a:cxn>
                <a:cxn ang="0">
                  <a:pos x="1435" y="1059"/>
                </a:cxn>
                <a:cxn ang="0">
                  <a:pos x="1265" y="1033"/>
                </a:cxn>
                <a:cxn ang="0">
                  <a:pos x="1095" y="1020"/>
                </a:cxn>
                <a:cxn ang="0">
                  <a:pos x="939" y="993"/>
                </a:cxn>
                <a:cxn ang="0">
                  <a:pos x="783" y="967"/>
                </a:cxn>
                <a:cxn ang="0">
                  <a:pos x="678" y="941"/>
                </a:cxn>
                <a:cxn ang="0">
                  <a:pos x="548" y="915"/>
                </a:cxn>
                <a:cxn ang="0">
                  <a:pos x="430" y="876"/>
                </a:cxn>
                <a:cxn ang="0">
                  <a:pos x="326" y="837"/>
                </a:cxn>
                <a:cxn ang="0">
                  <a:pos x="235" y="797"/>
                </a:cxn>
                <a:cxn ang="0">
                  <a:pos x="157" y="745"/>
                </a:cxn>
                <a:cxn ang="0">
                  <a:pos x="91" y="706"/>
                </a:cxn>
                <a:cxn ang="0">
                  <a:pos x="39" y="667"/>
                </a:cxn>
                <a:cxn ang="0">
                  <a:pos x="0" y="614"/>
                </a:cxn>
                <a:cxn ang="0">
                  <a:pos x="2074" y="0"/>
                </a:cxn>
              </a:cxnLst>
              <a:rect l="0" t="0" r="r" b="b"/>
              <a:pathLst>
                <a:path w="4173" h="1085">
                  <a:moveTo>
                    <a:pt x="2074" y="0"/>
                  </a:moveTo>
                  <a:lnTo>
                    <a:pt x="2152" y="0"/>
                  </a:lnTo>
                  <a:lnTo>
                    <a:pt x="2191" y="0"/>
                  </a:lnTo>
                  <a:lnTo>
                    <a:pt x="2256" y="0"/>
                  </a:lnTo>
                  <a:lnTo>
                    <a:pt x="2334" y="0"/>
                  </a:lnTo>
                  <a:lnTo>
                    <a:pt x="2374" y="0"/>
                  </a:lnTo>
                  <a:lnTo>
                    <a:pt x="2439" y="0"/>
                  </a:lnTo>
                  <a:lnTo>
                    <a:pt x="2517" y="13"/>
                  </a:lnTo>
                  <a:lnTo>
                    <a:pt x="2543" y="13"/>
                  </a:lnTo>
                  <a:lnTo>
                    <a:pt x="2621" y="13"/>
                  </a:lnTo>
                  <a:lnTo>
                    <a:pt x="2687" y="26"/>
                  </a:lnTo>
                  <a:lnTo>
                    <a:pt x="2726" y="26"/>
                  </a:lnTo>
                  <a:lnTo>
                    <a:pt x="2791" y="26"/>
                  </a:lnTo>
                  <a:lnTo>
                    <a:pt x="2856" y="39"/>
                  </a:lnTo>
                  <a:lnTo>
                    <a:pt x="2895" y="39"/>
                  </a:lnTo>
                  <a:lnTo>
                    <a:pt x="2960" y="52"/>
                  </a:lnTo>
                  <a:lnTo>
                    <a:pt x="3026" y="52"/>
                  </a:lnTo>
                  <a:lnTo>
                    <a:pt x="3065" y="66"/>
                  </a:lnTo>
                  <a:lnTo>
                    <a:pt x="3130" y="66"/>
                  </a:lnTo>
                  <a:lnTo>
                    <a:pt x="3182" y="79"/>
                  </a:lnTo>
                  <a:lnTo>
                    <a:pt x="3221" y="79"/>
                  </a:lnTo>
                  <a:lnTo>
                    <a:pt x="3273" y="92"/>
                  </a:lnTo>
                  <a:lnTo>
                    <a:pt x="3339" y="105"/>
                  </a:lnTo>
                  <a:lnTo>
                    <a:pt x="3365" y="118"/>
                  </a:lnTo>
                  <a:lnTo>
                    <a:pt x="3417" y="118"/>
                  </a:lnTo>
                  <a:lnTo>
                    <a:pt x="3482" y="131"/>
                  </a:lnTo>
                  <a:lnTo>
                    <a:pt x="3508" y="144"/>
                  </a:lnTo>
                  <a:lnTo>
                    <a:pt x="3560" y="157"/>
                  </a:lnTo>
                  <a:lnTo>
                    <a:pt x="3586" y="157"/>
                  </a:lnTo>
                  <a:lnTo>
                    <a:pt x="3639" y="170"/>
                  </a:lnTo>
                  <a:lnTo>
                    <a:pt x="3678" y="196"/>
                  </a:lnTo>
                  <a:lnTo>
                    <a:pt x="3704" y="196"/>
                  </a:lnTo>
                  <a:lnTo>
                    <a:pt x="3743" y="209"/>
                  </a:lnTo>
                  <a:lnTo>
                    <a:pt x="3795" y="222"/>
                  </a:lnTo>
                  <a:lnTo>
                    <a:pt x="3808" y="235"/>
                  </a:lnTo>
                  <a:lnTo>
                    <a:pt x="3847" y="249"/>
                  </a:lnTo>
                  <a:lnTo>
                    <a:pt x="3886" y="262"/>
                  </a:lnTo>
                  <a:lnTo>
                    <a:pt x="3912" y="275"/>
                  </a:lnTo>
                  <a:lnTo>
                    <a:pt x="3939" y="288"/>
                  </a:lnTo>
                  <a:lnTo>
                    <a:pt x="3978" y="314"/>
                  </a:lnTo>
                  <a:lnTo>
                    <a:pt x="3991" y="314"/>
                  </a:lnTo>
                  <a:lnTo>
                    <a:pt x="4017" y="340"/>
                  </a:lnTo>
                  <a:lnTo>
                    <a:pt x="4043" y="353"/>
                  </a:lnTo>
                  <a:lnTo>
                    <a:pt x="4056" y="366"/>
                  </a:lnTo>
                  <a:lnTo>
                    <a:pt x="4082" y="379"/>
                  </a:lnTo>
                  <a:lnTo>
                    <a:pt x="4095" y="405"/>
                  </a:lnTo>
                  <a:lnTo>
                    <a:pt x="4108" y="405"/>
                  </a:lnTo>
                  <a:lnTo>
                    <a:pt x="4121" y="431"/>
                  </a:lnTo>
                  <a:lnTo>
                    <a:pt x="4134" y="445"/>
                  </a:lnTo>
                  <a:lnTo>
                    <a:pt x="4147" y="458"/>
                  </a:lnTo>
                  <a:lnTo>
                    <a:pt x="4160" y="471"/>
                  </a:lnTo>
                  <a:lnTo>
                    <a:pt x="4160" y="497"/>
                  </a:lnTo>
                  <a:lnTo>
                    <a:pt x="4160" y="497"/>
                  </a:lnTo>
                  <a:lnTo>
                    <a:pt x="4173" y="523"/>
                  </a:lnTo>
                  <a:lnTo>
                    <a:pt x="4173" y="536"/>
                  </a:lnTo>
                  <a:lnTo>
                    <a:pt x="4173" y="549"/>
                  </a:lnTo>
                  <a:lnTo>
                    <a:pt x="4173" y="562"/>
                  </a:lnTo>
                  <a:lnTo>
                    <a:pt x="4160" y="588"/>
                  </a:lnTo>
                  <a:lnTo>
                    <a:pt x="4160" y="601"/>
                  </a:lnTo>
                  <a:lnTo>
                    <a:pt x="4147" y="614"/>
                  </a:lnTo>
                  <a:lnTo>
                    <a:pt x="4134" y="627"/>
                  </a:lnTo>
                  <a:lnTo>
                    <a:pt x="4134" y="641"/>
                  </a:lnTo>
                  <a:lnTo>
                    <a:pt x="4121" y="667"/>
                  </a:lnTo>
                  <a:lnTo>
                    <a:pt x="4095" y="680"/>
                  </a:lnTo>
                  <a:lnTo>
                    <a:pt x="4095" y="693"/>
                  </a:lnTo>
                  <a:lnTo>
                    <a:pt x="4069" y="706"/>
                  </a:lnTo>
                  <a:lnTo>
                    <a:pt x="4043" y="719"/>
                  </a:lnTo>
                  <a:lnTo>
                    <a:pt x="4030" y="732"/>
                  </a:lnTo>
                  <a:lnTo>
                    <a:pt x="4004" y="745"/>
                  </a:lnTo>
                  <a:lnTo>
                    <a:pt x="3978" y="771"/>
                  </a:lnTo>
                  <a:lnTo>
                    <a:pt x="3965" y="771"/>
                  </a:lnTo>
                  <a:lnTo>
                    <a:pt x="3925" y="797"/>
                  </a:lnTo>
                  <a:lnTo>
                    <a:pt x="3886" y="810"/>
                  </a:lnTo>
                  <a:lnTo>
                    <a:pt x="3873" y="824"/>
                  </a:lnTo>
                  <a:lnTo>
                    <a:pt x="3834" y="837"/>
                  </a:lnTo>
                  <a:lnTo>
                    <a:pt x="3795" y="850"/>
                  </a:lnTo>
                  <a:lnTo>
                    <a:pt x="3769" y="863"/>
                  </a:lnTo>
                  <a:lnTo>
                    <a:pt x="3730" y="876"/>
                  </a:lnTo>
                  <a:lnTo>
                    <a:pt x="3678" y="889"/>
                  </a:lnTo>
                  <a:lnTo>
                    <a:pt x="3652" y="889"/>
                  </a:lnTo>
                  <a:lnTo>
                    <a:pt x="3612" y="915"/>
                  </a:lnTo>
                  <a:lnTo>
                    <a:pt x="3586" y="915"/>
                  </a:lnTo>
                  <a:lnTo>
                    <a:pt x="3534" y="928"/>
                  </a:lnTo>
                  <a:lnTo>
                    <a:pt x="3482" y="941"/>
                  </a:lnTo>
                  <a:lnTo>
                    <a:pt x="3456" y="954"/>
                  </a:lnTo>
                  <a:lnTo>
                    <a:pt x="3391" y="967"/>
                  </a:lnTo>
                  <a:lnTo>
                    <a:pt x="3339" y="967"/>
                  </a:lnTo>
                  <a:lnTo>
                    <a:pt x="3313" y="980"/>
                  </a:lnTo>
                  <a:lnTo>
                    <a:pt x="3247" y="993"/>
                  </a:lnTo>
                  <a:lnTo>
                    <a:pt x="3182" y="993"/>
                  </a:lnTo>
                  <a:lnTo>
                    <a:pt x="3156" y="1006"/>
                  </a:lnTo>
                  <a:lnTo>
                    <a:pt x="3091" y="1020"/>
                  </a:lnTo>
                  <a:lnTo>
                    <a:pt x="3026" y="1020"/>
                  </a:lnTo>
                  <a:lnTo>
                    <a:pt x="3000" y="1033"/>
                  </a:lnTo>
                  <a:lnTo>
                    <a:pt x="2934" y="1033"/>
                  </a:lnTo>
                  <a:lnTo>
                    <a:pt x="2856" y="1046"/>
                  </a:lnTo>
                  <a:lnTo>
                    <a:pt x="2830" y="1046"/>
                  </a:lnTo>
                  <a:lnTo>
                    <a:pt x="2765" y="1046"/>
                  </a:lnTo>
                  <a:lnTo>
                    <a:pt x="2687" y="1059"/>
                  </a:lnTo>
                  <a:lnTo>
                    <a:pt x="2647" y="1059"/>
                  </a:lnTo>
                  <a:lnTo>
                    <a:pt x="2582" y="1072"/>
                  </a:lnTo>
                  <a:lnTo>
                    <a:pt x="2517" y="1072"/>
                  </a:lnTo>
                  <a:lnTo>
                    <a:pt x="2478" y="1072"/>
                  </a:lnTo>
                  <a:lnTo>
                    <a:pt x="2400" y="1072"/>
                  </a:lnTo>
                  <a:lnTo>
                    <a:pt x="2334" y="1072"/>
                  </a:lnTo>
                  <a:lnTo>
                    <a:pt x="2295" y="1085"/>
                  </a:lnTo>
                  <a:lnTo>
                    <a:pt x="2217" y="1085"/>
                  </a:lnTo>
                  <a:lnTo>
                    <a:pt x="2152" y="1085"/>
                  </a:lnTo>
                  <a:lnTo>
                    <a:pt x="2113" y="1085"/>
                  </a:lnTo>
                  <a:lnTo>
                    <a:pt x="2034" y="1085"/>
                  </a:lnTo>
                  <a:lnTo>
                    <a:pt x="1969" y="1085"/>
                  </a:lnTo>
                  <a:lnTo>
                    <a:pt x="1930" y="1085"/>
                  </a:lnTo>
                  <a:lnTo>
                    <a:pt x="1852" y="1085"/>
                  </a:lnTo>
                  <a:lnTo>
                    <a:pt x="1787" y="1072"/>
                  </a:lnTo>
                  <a:lnTo>
                    <a:pt x="1748" y="1072"/>
                  </a:lnTo>
                  <a:lnTo>
                    <a:pt x="1682" y="1072"/>
                  </a:lnTo>
                  <a:lnTo>
                    <a:pt x="1604" y="1072"/>
                  </a:lnTo>
                  <a:lnTo>
                    <a:pt x="1565" y="1072"/>
                  </a:lnTo>
                  <a:lnTo>
                    <a:pt x="1500" y="1059"/>
                  </a:lnTo>
                  <a:lnTo>
                    <a:pt x="1435" y="1059"/>
                  </a:lnTo>
                  <a:lnTo>
                    <a:pt x="1395" y="1046"/>
                  </a:lnTo>
                  <a:lnTo>
                    <a:pt x="1330" y="1046"/>
                  </a:lnTo>
                  <a:lnTo>
                    <a:pt x="1265" y="1033"/>
                  </a:lnTo>
                  <a:lnTo>
                    <a:pt x="1226" y="1033"/>
                  </a:lnTo>
                  <a:lnTo>
                    <a:pt x="1161" y="1033"/>
                  </a:lnTo>
                  <a:lnTo>
                    <a:pt x="1095" y="1020"/>
                  </a:lnTo>
                  <a:lnTo>
                    <a:pt x="1056" y="1020"/>
                  </a:lnTo>
                  <a:lnTo>
                    <a:pt x="1004" y="1006"/>
                  </a:lnTo>
                  <a:lnTo>
                    <a:pt x="939" y="993"/>
                  </a:lnTo>
                  <a:lnTo>
                    <a:pt x="900" y="993"/>
                  </a:lnTo>
                  <a:lnTo>
                    <a:pt x="848" y="980"/>
                  </a:lnTo>
                  <a:lnTo>
                    <a:pt x="783" y="967"/>
                  </a:lnTo>
                  <a:lnTo>
                    <a:pt x="756" y="967"/>
                  </a:lnTo>
                  <a:lnTo>
                    <a:pt x="704" y="954"/>
                  </a:lnTo>
                  <a:lnTo>
                    <a:pt x="678" y="941"/>
                  </a:lnTo>
                  <a:lnTo>
                    <a:pt x="626" y="928"/>
                  </a:lnTo>
                  <a:lnTo>
                    <a:pt x="574" y="915"/>
                  </a:lnTo>
                  <a:lnTo>
                    <a:pt x="548" y="915"/>
                  </a:lnTo>
                  <a:lnTo>
                    <a:pt x="496" y="889"/>
                  </a:lnTo>
                  <a:lnTo>
                    <a:pt x="456" y="876"/>
                  </a:lnTo>
                  <a:lnTo>
                    <a:pt x="430" y="876"/>
                  </a:lnTo>
                  <a:lnTo>
                    <a:pt x="378" y="863"/>
                  </a:lnTo>
                  <a:lnTo>
                    <a:pt x="339" y="837"/>
                  </a:lnTo>
                  <a:lnTo>
                    <a:pt x="326" y="837"/>
                  </a:lnTo>
                  <a:lnTo>
                    <a:pt x="287" y="824"/>
                  </a:lnTo>
                  <a:lnTo>
                    <a:pt x="248" y="797"/>
                  </a:lnTo>
                  <a:lnTo>
                    <a:pt x="235" y="797"/>
                  </a:lnTo>
                  <a:lnTo>
                    <a:pt x="196" y="771"/>
                  </a:lnTo>
                  <a:lnTo>
                    <a:pt x="170" y="758"/>
                  </a:lnTo>
                  <a:lnTo>
                    <a:pt x="157" y="745"/>
                  </a:lnTo>
                  <a:lnTo>
                    <a:pt x="117" y="732"/>
                  </a:lnTo>
                  <a:lnTo>
                    <a:pt x="91" y="719"/>
                  </a:lnTo>
                  <a:lnTo>
                    <a:pt x="91" y="706"/>
                  </a:lnTo>
                  <a:lnTo>
                    <a:pt x="65" y="693"/>
                  </a:lnTo>
                  <a:lnTo>
                    <a:pt x="52" y="667"/>
                  </a:lnTo>
                  <a:lnTo>
                    <a:pt x="39" y="667"/>
                  </a:lnTo>
                  <a:lnTo>
                    <a:pt x="26" y="641"/>
                  </a:lnTo>
                  <a:lnTo>
                    <a:pt x="13" y="627"/>
                  </a:lnTo>
                  <a:lnTo>
                    <a:pt x="0" y="614"/>
                  </a:lnTo>
                  <a:lnTo>
                    <a:pt x="0" y="601"/>
                  </a:lnTo>
                  <a:lnTo>
                    <a:pt x="2074" y="536"/>
                  </a:lnTo>
                  <a:lnTo>
                    <a:pt x="2074" y="0"/>
                  </a:lnTo>
                  <a:close/>
                </a:path>
              </a:pathLst>
            </a:custGeom>
            <a:solidFill>
              <a:srgbClr val="9999FF"/>
            </a:solidFill>
            <a:ln w="8255">
              <a:solidFill>
                <a:srgbClr val="000000"/>
              </a:solidFill>
              <a:prstDash val="solid"/>
              <a:round/>
              <a:headEnd/>
              <a:tailEnd/>
            </a:ln>
          </p:spPr>
          <p:txBody>
            <a:bodyPr/>
            <a:lstStyle/>
            <a:p>
              <a:endParaRPr lang="es-EC"/>
            </a:p>
          </p:txBody>
        </p:sp>
        <p:sp>
          <p:nvSpPr>
            <p:cNvPr id="41996" name="Rectangle 12"/>
            <p:cNvSpPr>
              <a:spLocks noChangeArrowheads="1"/>
            </p:cNvSpPr>
            <p:nvPr/>
          </p:nvSpPr>
          <p:spPr bwMode="auto">
            <a:xfrm>
              <a:off x="2726" y="222"/>
              <a:ext cx="4003" cy="888"/>
            </a:xfrm>
            <a:prstGeom prst="rect">
              <a:avLst/>
            </a:prstGeom>
            <a:noFill/>
            <a:ln w="9525">
              <a:noFill/>
              <a:miter lim="800000"/>
              <a:headEnd/>
              <a:tailEnd/>
            </a:ln>
          </p:spPr>
          <p:txBody>
            <a:bodyPr lIns="0" tIns="0" rIns="0" bIns="0"/>
            <a:lstStyle/>
            <a:p>
              <a:r>
                <a:rPr lang="en-US" sz="2000" b="1">
                  <a:solidFill>
                    <a:srgbClr val="000000"/>
                  </a:solidFill>
                </a:rPr>
                <a:t>Predisposición a cambio de  ISP</a:t>
              </a:r>
              <a:endParaRPr lang="es-ES" sz="2000"/>
            </a:p>
          </p:txBody>
        </p:sp>
        <p:sp>
          <p:nvSpPr>
            <p:cNvPr id="41997" name="Rectangle 13"/>
            <p:cNvSpPr>
              <a:spLocks noChangeArrowheads="1"/>
            </p:cNvSpPr>
            <p:nvPr/>
          </p:nvSpPr>
          <p:spPr bwMode="auto">
            <a:xfrm>
              <a:off x="5934" y="3280"/>
              <a:ext cx="441" cy="782"/>
            </a:xfrm>
            <a:prstGeom prst="rect">
              <a:avLst/>
            </a:prstGeom>
            <a:noFill/>
            <a:ln w="9525">
              <a:noFill/>
              <a:miter lim="800000"/>
              <a:headEnd/>
              <a:tailEnd/>
            </a:ln>
          </p:spPr>
          <p:txBody>
            <a:bodyPr lIns="0" tIns="0" rIns="0" bIns="0"/>
            <a:lstStyle/>
            <a:p>
              <a:r>
                <a:rPr lang="en-US">
                  <a:solidFill>
                    <a:srgbClr val="000000"/>
                  </a:solidFill>
                </a:rPr>
                <a:t>73%</a:t>
              </a:r>
              <a:endParaRPr lang="es-ES"/>
            </a:p>
          </p:txBody>
        </p:sp>
        <p:sp>
          <p:nvSpPr>
            <p:cNvPr id="41998" name="Rectangle 14"/>
            <p:cNvSpPr>
              <a:spLocks noChangeArrowheads="1"/>
            </p:cNvSpPr>
            <p:nvPr/>
          </p:nvSpPr>
          <p:spPr bwMode="auto">
            <a:xfrm>
              <a:off x="1435" y="1477"/>
              <a:ext cx="441" cy="782"/>
            </a:xfrm>
            <a:prstGeom prst="rect">
              <a:avLst/>
            </a:prstGeom>
            <a:noFill/>
            <a:ln w="9525">
              <a:noFill/>
              <a:miter lim="800000"/>
              <a:headEnd/>
              <a:tailEnd/>
            </a:ln>
          </p:spPr>
          <p:txBody>
            <a:bodyPr lIns="0" tIns="0" rIns="0" bIns="0"/>
            <a:lstStyle/>
            <a:p>
              <a:r>
                <a:rPr lang="en-US" sz="1600">
                  <a:solidFill>
                    <a:srgbClr val="000000"/>
                  </a:solidFill>
                </a:rPr>
                <a:t>27%</a:t>
              </a:r>
              <a:endParaRPr lang="es-ES" sz="1600"/>
            </a:p>
          </p:txBody>
        </p:sp>
        <p:sp>
          <p:nvSpPr>
            <p:cNvPr id="41999" name="Rectangle 15"/>
            <p:cNvSpPr>
              <a:spLocks noChangeArrowheads="1"/>
            </p:cNvSpPr>
            <p:nvPr/>
          </p:nvSpPr>
          <p:spPr bwMode="auto">
            <a:xfrm>
              <a:off x="7773" y="2182"/>
              <a:ext cx="586" cy="628"/>
            </a:xfrm>
            <a:prstGeom prst="rect">
              <a:avLst/>
            </a:prstGeom>
            <a:solidFill>
              <a:srgbClr val="FFFFFF"/>
            </a:solidFill>
            <a:ln w="0">
              <a:solidFill>
                <a:srgbClr val="000000"/>
              </a:solidFill>
              <a:miter lim="800000"/>
              <a:headEnd/>
              <a:tailEnd/>
            </a:ln>
          </p:spPr>
          <p:txBody>
            <a:bodyPr/>
            <a:lstStyle/>
            <a:p>
              <a:endParaRPr lang="es-EC"/>
            </a:p>
          </p:txBody>
        </p:sp>
        <p:sp>
          <p:nvSpPr>
            <p:cNvPr id="42000" name="Rectangle 16"/>
            <p:cNvSpPr>
              <a:spLocks noChangeArrowheads="1"/>
            </p:cNvSpPr>
            <p:nvPr/>
          </p:nvSpPr>
          <p:spPr bwMode="auto">
            <a:xfrm>
              <a:off x="7851" y="2300"/>
              <a:ext cx="117" cy="118"/>
            </a:xfrm>
            <a:prstGeom prst="rect">
              <a:avLst/>
            </a:prstGeom>
            <a:solidFill>
              <a:srgbClr val="9999FF"/>
            </a:solidFill>
            <a:ln w="8255">
              <a:solidFill>
                <a:srgbClr val="000000"/>
              </a:solidFill>
              <a:miter lim="800000"/>
              <a:headEnd/>
              <a:tailEnd/>
            </a:ln>
          </p:spPr>
          <p:txBody>
            <a:bodyPr/>
            <a:lstStyle/>
            <a:p>
              <a:endParaRPr lang="es-EC"/>
            </a:p>
          </p:txBody>
        </p:sp>
        <p:sp>
          <p:nvSpPr>
            <p:cNvPr id="42001" name="Rectangle 17"/>
            <p:cNvSpPr>
              <a:spLocks noChangeArrowheads="1"/>
            </p:cNvSpPr>
            <p:nvPr/>
          </p:nvSpPr>
          <p:spPr bwMode="auto">
            <a:xfrm>
              <a:off x="8033" y="2235"/>
              <a:ext cx="196" cy="782"/>
            </a:xfrm>
            <a:prstGeom prst="rect">
              <a:avLst/>
            </a:prstGeom>
            <a:noFill/>
            <a:ln w="9525">
              <a:noFill/>
              <a:miter lim="800000"/>
              <a:headEnd/>
              <a:tailEnd/>
            </a:ln>
          </p:spPr>
          <p:txBody>
            <a:bodyPr lIns="0" tIns="0" rIns="0" bIns="0"/>
            <a:lstStyle/>
            <a:p>
              <a:r>
                <a:rPr lang="en-US" sz="700">
                  <a:solidFill>
                    <a:srgbClr val="000000"/>
                  </a:solidFill>
                </a:rPr>
                <a:t>Si</a:t>
              </a:r>
              <a:endParaRPr lang="es-ES"/>
            </a:p>
          </p:txBody>
        </p:sp>
        <p:sp>
          <p:nvSpPr>
            <p:cNvPr id="42002" name="Rectangle 18"/>
            <p:cNvSpPr>
              <a:spLocks noChangeArrowheads="1"/>
            </p:cNvSpPr>
            <p:nvPr/>
          </p:nvSpPr>
          <p:spPr bwMode="auto">
            <a:xfrm>
              <a:off x="7851" y="2614"/>
              <a:ext cx="117" cy="117"/>
            </a:xfrm>
            <a:prstGeom prst="rect">
              <a:avLst/>
            </a:prstGeom>
            <a:solidFill>
              <a:srgbClr val="993366"/>
            </a:solidFill>
            <a:ln w="8255">
              <a:solidFill>
                <a:srgbClr val="000000"/>
              </a:solidFill>
              <a:miter lim="800000"/>
              <a:headEnd/>
              <a:tailEnd/>
            </a:ln>
          </p:spPr>
          <p:txBody>
            <a:bodyPr/>
            <a:lstStyle/>
            <a:p>
              <a:endParaRPr lang="es-EC"/>
            </a:p>
          </p:txBody>
        </p:sp>
        <p:sp>
          <p:nvSpPr>
            <p:cNvPr id="42003" name="Rectangle 19"/>
            <p:cNvSpPr>
              <a:spLocks noChangeArrowheads="1"/>
            </p:cNvSpPr>
            <p:nvPr/>
          </p:nvSpPr>
          <p:spPr bwMode="auto">
            <a:xfrm>
              <a:off x="8033" y="2548"/>
              <a:ext cx="282" cy="782"/>
            </a:xfrm>
            <a:prstGeom prst="rect">
              <a:avLst/>
            </a:prstGeom>
            <a:noFill/>
            <a:ln w="9525">
              <a:noFill/>
              <a:miter lim="800000"/>
              <a:headEnd/>
              <a:tailEnd/>
            </a:ln>
          </p:spPr>
          <p:txBody>
            <a:bodyPr lIns="0" tIns="0" rIns="0" bIns="0"/>
            <a:lstStyle/>
            <a:p>
              <a:r>
                <a:rPr lang="en-US" sz="700">
                  <a:solidFill>
                    <a:srgbClr val="000000"/>
                  </a:solidFill>
                </a:rPr>
                <a:t>No</a:t>
              </a:r>
              <a:endParaRPr lang="es-ES"/>
            </a:p>
          </p:txBody>
        </p:sp>
        <p:sp>
          <p:nvSpPr>
            <p:cNvPr id="42004" name="Rectangle 20"/>
            <p:cNvSpPr>
              <a:spLocks noChangeArrowheads="1"/>
            </p:cNvSpPr>
            <p:nvPr/>
          </p:nvSpPr>
          <p:spPr bwMode="auto">
            <a:xfrm>
              <a:off x="65" y="65"/>
              <a:ext cx="8347" cy="4234"/>
            </a:xfrm>
            <a:prstGeom prst="rect">
              <a:avLst/>
            </a:prstGeom>
            <a:noFill/>
            <a:ln w="8255">
              <a:solidFill>
                <a:srgbClr val="000000"/>
              </a:solidFill>
              <a:miter lim="800000"/>
              <a:headEnd/>
              <a:tailEnd/>
            </a:ln>
          </p:spPr>
          <p:txBody>
            <a:bodyPr/>
            <a:lstStyle/>
            <a:p>
              <a:endParaRPr lang="es-EC"/>
            </a:p>
          </p:txBody>
        </p:sp>
      </p:grpSp>
      <p:pic>
        <p:nvPicPr>
          <p:cNvPr id="24" name="23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25"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s-EC"/>
          </a:p>
        </p:txBody>
      </p:sp>
      <p:sp>
        <p:nvSpPr>
          <p:cNvPr id="43011" name="Rectangle 3"/>
          <p:cNvSpPr>
            <a:spLocks noGrp="1" noChangeArrowheads="1"/>
          </p:cNvSpPr>
          <p:nvPr>
            <p:ph idx="1"/>
          </p:nvPr>
        </p:nvSpPr>
        <p:spPr/>
        <p:txBody>
          <a:bodyPr/>
          <a:lstStyle/>
          <a:p>
            <a:endParaRPr lang="es-EC"/>
          </a:p>
        </p:txBody>
      </p:sp>
      <p:pic>
        <p:nvPicPr>
          <p:cNvPr id="43012" name="Imagen 39"/>
          <p:cNvPicPr>
            <a:picLocks noChangeAspect="1" noChangeArrowheads="1"/>
          </p:cNvPicPr>
          <p:nvPr/>
        </p:nvPicPr>
        <p:blipFill>
          <a:blip r:embed="rId2" cstate="print"/>
          <a:srcRect/>
          <a:stretch>
            <a:fillRect/>
          </a:stretch>
        </p:blipFill>
        <p:spPr bwMode="auto">
          <a:xfrm>
            <a:off x="468313" y="1628775"/>
            <a:ext cx="8135937" cy="4498975"/>
          </a:xfrm>
          <a:prstGeom prst="rect">
            <a:avLst/>
          </a:prstGeom>
          <a:noFill/>
          <a:ln w="9525">
            <a:noFill/>
            <a:miter lim="800000"/>
            <a:headEnd/>
            <a:tailEnd/>
          </a:ln>
        </p:spPr>
      </p:pic>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marL="838200" indent="-838200"/>
            <a:r>
              <a:rPr lang="es-ES" sz="4000" b="1"/>
              <a:t>Criterios de Diseño de una Red WLAN</a:t>
            </a:r>
          </a:p>
        </p:txBody>
      </p:sp>
      <p:sp>
        <p:nvSpPr>
          <p:cNvPr id="44035" name="Rectangle 3"/>
          <p:cNvSpPr>
            <a:spLocks noGrp="1" noChangeArrowheads="1"/>
          </p:cNvSpPr>
          <p:nvPr>
            <p:ph idx="1"/>
          </p:nvPr>
        </p:nvSpPr>
        <p:spPr/>
        <p:txBody>
          <a:bodyPr/>
          <a:lstStyle/>
          <a:p>
            <a:r>
              <a:rPr lang="es-ES"/>
              <a:t>Teóricamente 50 kms de cobertura a 70Mbps</a:t>
            </a:r>
          </a:p>
          <a:p>
            <a:pPr>
              <a:buFontTx/>
              <a:buNone/>
            </a:pPr>
            <a:endParaRPr lang="es-ES"/>
          </a:p>
          <a:p>
            <a:r>
              <a:rPr lang="es-ES"/>
              <a:t>En la práctica entre 10 y 15 km con línea de vista (LOS).</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s-EC"/>
          </a:p>
        </p:txBody>
      </p:sp>
      <p:sp>
        <p:nvSpPr>
          <p:cNvPr id="45059" name="Rectangle 3"/>
          <p:cNvSpPr>
            <a:spLocks noGrp="1" noChangeArrowheads="1"/>
          </p:cNvSpPr>
          <p:nvPr>
            <p:ph idx="1"/>
          </p:nvPr>
        </p:nvSpPr>
        <p:spPr/>
        <p:txBody>
          <a:bodyPr/>
          <a:lstStyle/>
          <a:p>
            <a:r>
              <a:rPr lang="es-ES" dirty="0"/>
              <a:t>NLOS, la cobertura disminuye a un máximo de 2km con modulación BPSK y hasta 800m con modulación </a:t>
            </a:r>
            <a:r>
              <a:rPr lang="es-ES" dirty="0" smtClean="0"/>
              <a:t>64QAM</a:t>
            </a:r>
          </a:p>
          <a:p>
            <a:endParaRPr lang="es-ES" dirty="0"/>
          </a:p>
          <a:p>
            <a:r>
              <a:rPr lang="es-ES" dirty="0"/>
              <a:t>Refleja la gran diferencia de los cálculos teóricos con la puesta en práctica del servicio.</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S" sz="4000" b="1"/>
              <a:t>Criterios de elección de equipos</a:t>
            </a:r>
          </a:p>
        </p:txBody>
      </p:sp>
      <p:sp>
        <p:nvSpPr>
          <p:cNvPr id="46083" name="Rectangle 3"/>
          <p:cNvSpPr>
            <a:spLocks noGrp="1" noChangeArrowheads="1"/>
          </p:cNvSpPr>
          <p:nvPr>
            <p:ph idx="1"/>
          </p:nvPr>
        </p:nvSpPr>
        <p:spPr/>
        <p:txBody>
          <a:bodyPr/>
          <a:lstStyle/>
          <a:p>
            <a:r>
              <a:rPr lang="es-ES_tradnl" sz="2800" b="1"/>
              <a:t>Estación Base</a:t>
            </a:r>
            <a:endParaRPr lang="es-ES_tradnl" sz="2800"/>
          </a:p>
          <a:p>
            <a:r>
              <a:rPr lang="es-ES_tradnl" sz="2800"/>
              <a:t>QoS</a:t>
            </a:r>
            <a:r>
              <a:rPr lang="es-ES" sz="2800"/>
              <a:t>: </a:t>
            </a:r>
          </a:p>
          <a:p>
            <a:r>
              <a:rPr lang="es-ES_tradnl" sz="2800"/>
              <a:t>Servicio concedido sin solicitud (Unsolicited Grant Service – UGS),</a:t>
            </a:r>
          </a:p>
          <a:p>
            <a:r>
              <a:rPr lang="es-ES_tradnl" sz="2800"/>
              <a:t>Servicio por interrogación en tiempo real (Real-time polling service) (rt-PS), </a:t>
            </a:r>
          </a:p>
          <a:p>
            <a:r>
              <a:rPr lang="es-ES" sz="2800"/>
              <a:t>Servicio por interrogación en tiempo no real (Non real-time polling service - nrt-PS), </a:t>
            </a:r>
          </a:p>
          <a:p>
            <a:r>
              <a:rPr lang="es-ES" sz="2800"/>
              <a:t>Mejor Esfuerzo (Best Effort- BE)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s-EC"/>
          </a:p>
        </p:txBody>
      </p:sp>
      <p:sp>
        <p:nvSpPr>
          <p:cNvPr id="47107" name="Rectangle 3"/>
          <p:cNvSpPr>
            <a:spLocks noGrp="1" noChangeArrowheads="1"/>
          </p:cNvSpPr>
          <p:nvPr>
            <p:ph idx="1"/>
          </p:nvPr>
        </p:nvSpPr>
        <p:spPr/>
        <p:txBody>
          <a:bodyPr/>
          <a:lstStyle/>
          <a:p>
            <a:r>
              <a:rPr lang="es-ES_tradnl"/>
              <a:t>Parámetros de tráfico de QoS configurables: </a:t>
            </a:r>
          </a:p>
          <a:p>
            <a:r>
              <a:rPr lang="es-ES_tradnl"/>
              <a:t>Tasa mínima de tráfico reservado para UGS, </a:t>
            </a:r>
          </a:p>
          <a:p>
            <a:r>
              <a:rPr lang="es-ES_tradnl"/>
              <a:t>Tasa mínima de tráfico reservado para rt-PS y nrt-PS, </a:t>
            </a:r>
          </a:p>
          <a:p>
            <a:r>
              <a:rPr lang="es-ES_tradnl"/>
              <a:t>Tasa máxima sostenida de tráfico.</a:t>
            </a:r>
            <a:r>
              <a:rPr lang="es-ES"/>
              <a:t>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s-EC"/>
          </a:p>
        </p:txBody>
      </p:sp>
      <p:sp>
        <p:nvSpPr>
          <p:cNvPr id="48131" name="Rectangle 3"/>
          <p:cNvSpPr>
            <a:spLocks noGrp="1" noChangeArrowheads="1"/>
          </p:cNvSpPr>
          <p:nvPr>
            <p:ph idx="1"/>
          </p:nvPr>
        </p:nvSpPr>
        <p:spPr/>
        <p:txBody>
          <a:bodyPr/>
          <a:lstStyle/>
          <a:p>
            <a:r>
              <a:rPr lang="es-ES_tradnl"/>
              <a:t>Realización de cambios dinámicamente al perfil de servicios.</a:t>
            </a:r>
          </a:p>
          <a:p>
            <a:r>
              <a:rPr lang="es-ES_tradnl"/>
              <a:t>Asignación de prioridades de tráfico administrado a través de los siguientes criterios: </a:t>
            </a:r>
            <a:endParaRPr lang="es-ES"/>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ES"/>
              <a:t>IEEE 802.16 WMAN/WiMAX </a:t>
            </a:r>
          </a:p>
        </p:txBody>
      </p:sp>
      <p:sp>
        <p:nvSpPr>
          <p:cNvPr id="12291" name="Rectangle 3"/>
          <p:cNvSpPr>
            <a:spLocks noGrp="1" noChangeArrowheads="1"/>
          </p:cNvSpPr>
          <p:nvPr>
            <p:ph idx="1"/>
          </p:nvPr>
        </p:nvSpPr>
        <p:spPr/>
        <p:txBody>
          <a:bodyPr/>
          <a:lstStyle/>
          <a:p>
            <a:pPr>
              <a:lnSpc>
                <a:spcPct val="90000"/>
              </a:lnSpc>
            </a:pPr>
            <a:r>
              <a:rPr lang="es-ES" sz="2400"/>
              <a:t>Estándar 802.16x, WiMAX</a:t>
            </a:r>
          </a:p>
          <a:p>
            <a:pPr>
              <a:lnSpc>
                <a:spcPct val="90000"/>
              </a:lnSpc>
            </a:pPr>
            <a:r>
              <a:rPr lang="es-ES" sz="2400"/>
              <a:t>Especificación para redes (WMAN, Wireless Metropolitan Area Network) de banda ancha, </a:t>
            </a:r>
          </a:p>
          <a:p>
            <a:pPr>
              <a:lnSpc>
                <a:spcPct val="90000"/>
              </a:lnSpc>
            </a:pPr>
            <a:r>
              <a:rPr lang="es-ES" sz="2400"/>
              <a:t>Dos miembros más representativos Intel y Nokia. </a:t>
            </a:r>
          </a:p>
          <a:p>
            <a:pPr>
              <a:lnSpc>
                <a:spcPct val="90000"/>
              </a:lnSpc>
            </a:pPr>
            <a:r>
              <a:rPr lang="es-ES" sz="2400"/>
              <a:t>WiMAX garantiza la interoperabilidad entre distintos equipos del mismo estándar.</a:t>
            </a:r>
          </a:p>
          <a:p>
            <a:pPr>
              <a:lnSpc>
                <a:spcPct val="90000"/>
              </a:lnSpc>
            </a:pPr>
            <a:r>
              <a:rPr lang="es-ES" sz="2400"/>
              <a:t>IEEE 802 es un comité y grupo de estudio de estándares perteneciente a la IEEE, que actúa sobre Redes de Ordenadores concretamente</a:t>
            </a:r>
          </a:p>
          <a:p>
            <a:pPr>
              <a:lnSpc>
                <a:spcPct val="90000"/>
              </a:lnSpc>
            </a:pPr>
            <a:r>
              <a:rPr lang="es-ES" sz="2400"/>
              <a:t>Ethernet (IEEE 802.3), Wi-Fi (IEEE 802.11), Bluetooth (IEEE 802.15)</a:t>
            </a:r>
          </a:p>
          <a:p>
            <a:pPr>
              <a:lnSpc>
                <a:spcPct val="90000"/>
              </a:lnSpc>
            </a:pPr>
            <a:endParaRPr lang="es-ES" sz="2400"/>
          </a:p>
        </p:txBody>
      </p:sp>
      <p:pic>
        <p:nvPicPr>
          <p:cNvPr id="8" name="7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s-EC"/>
          </a:p>
        </p:txBody>
      </p:sp>
      <p:sp>
        <p:nvSpPr>
          <p:cNvPr id="49155" name="Rectangle 3"/>
          <p:cNvSpPr>
            <a:spLocks noGrp="1" noChangeArrowheads="1"/>
          </p:cNvSpPr>
          <p:nvPr>
            <p:ph idx="1"/>
          </p:nvPr>
        </p:nvSpPr>
        <p:spPr/>
        <p:txBody>
          <a:bodyPr/>
          <a:lstStyle/>
          <a:p>
            <a:r>
              <a:rPr lang="es-ES"/>
              <a:t>Seguridad: Con base en la gestión de certificaciones X.509,</a:t>
            </a:r>
            <a:r>
              <a:rPr lang="es-ES_tradnl"/>
              <a:t> gestión de seguridad basada en intercambio de claves y encriptación (PKMv1).</a:t>
            </a:r>
          </a:p>
          <a:p>
            <a:r>
              <a:rPr lang="es-ES_tradnl"/>
              <a:t>A</a:t>
            </a:r>
            <a:r>
              <a:rPr lang="es-ES"/>
              <a:t>utenticación de usuario: </a:t>
            </a:r>
            <a:r>
              <a:rPr lang="es-ES_tradnl"/>
              <a:t>Método de Acceso Universal (Universal Access Method - UAM), </a:t>
            </a:r>
            <a:r>
              <a:rPr lang="es-ES"/>
              <a:t>PPP sobre Ethernet (PPPoE).</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s-EC"/>
          </a:p>
        </p:txBody>
      </p:sp>
      <p:sp>
        <p:nvSpPr>
          <p:cNvPr id="50179" name="Rectangle 3"/>
          <p:cNvSpPr>
            <a:spLocks noGrp="1" noChangeArrowheads="1"/>
          </p:cNvSpPr>
          <p:nvPr>
            <p:ph idx="1"/>
          </p:nvPr>
        </p:nvSpPr>
        <p:spPr/>
        <p:txBody>
          <a:bodyPr/>
          <a:lstStyle/>
          <a:p>
            <a:r>
              <a:rPr lang="es-ES"/>
              <a:t>El sistema debe poder comunicarse con el sistema de O&amp;M a través de protocolos SSH y SNMPv3 y debe poder informar intentos fallidos de registro al sistema.</a:t>
            </a:r>
            <a:endParaRPr lang="es-ES_tradnl"/>
          </a:p>
          <a:p>
            <a:r>
              <a:rPr lang="es-ES_tradnl"/>
              <a:t>Trabajo en Red: </a:t>
            </a:r>
            <a:r>
              <a:rPr lang="es-ES"/>
              <a:t>interfaz de red Gigabit Ethernet (10/100/1000 BaseT) con conector RJ45 y conector óptico.</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s-EC"/>
          </a:p>
        </p:txBody>
      </p:sp>
      <p:sp>
        <p:nvSpPr>
          <p:cNvPr id="51203" name="Rectangle 3"/>
          <p:cNvSpPr>
            <a:spLocks noGrp="1" noChangeArrowheads="1"/>
          </p:cNvSpPr>
          <p:nvPr>
            <p:ph idx="1"/>
          </p:nvPr>
        </p:nvSpPr>
        <p:spPr/>
        <p:txBody>
          <a:bodyPr/>
          <a:lstStyle/>
          <a:p>
            <a:r>
              <a:rPr lang="es-ES_tradnl"/>
              <a:t>El sistema debe soportar Sub-capas de Convergencia Ethernet y VLAN 802.1Q.</a:t>
            </a:r>
          </a:p>
          <a:p>
            <a:endParaRPr lang="es-ES_tradnl"/>
          </a:p>
          <a:p>
            <a:r>
              <a:rPr lang="es-ES_tradnl"/>
              <a:t>El sistema debe poder realizar etiquetado /des- etiquetado de VLAN (IEEE802.1q).</a:t>
            </a:r>
            <a:endParaRPr lang="es-ES"/>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s-EC"/>
          </a:p>
        </p:txBody>
      </p:sp>
      <p:sp>
        <p:nvSpPr>
          <p:cNvPr id="52227" name="Rectangle 3"/>
          <p:cNvSpPr>
            <a:spLocks noGrp="1" noChangeArrowheads="1"/>
          </p:cNvSpPr>
          <p:nvPr>
            <p:ph idx="1"/>
          </p:nvPr>
        </p:nvSpPr>
        <p:spPr/>
        <p:txBody>
          <a:bodyPr/>
          <a:lstStyle/>
          <a:p>
            <a:r>
              <a:rPr lang="es-ES_tradnl" b="1"/>
              <a:t>Terminal de Suscriptor</a:t>
            </a:r>
          </a:p>
          <a:p>
            <a:r>
              <a:rPr lang="es-ES_tradnl"/>
              <a:t>Para interiores o para exteriores.</a:t>
            </a:r>
          </a:p>
          <a:p>
            <a:r>
              <a:rPr lang="es-ES_tradnl"/>
              <a:t>Una antena de escritorio con una ganancia de 9,5 dBi a 3,5 GHz</a:t>
            </a:r>
            <a:r>
              <a:rPr lang="es-ES"/>
              <a:t> </a:t>
            </a:r>
          </a:p>
          <a:p>
            <a:r>
              <a:rPr lang="es-ES_tradnl"/>
              <a:t>Una antena para exteriores con una ganancia de 18dBi a 3,5 GHz.</a:t>
            </a:r>
            <a:endParaRPr lang="es-ES"/>
          </a:p>
          <a:p>
            <a:endParaRPr lang="es-ES"/>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s-EC"/>
          </a:p>
        </p:txBody>
      </p:sp>
      <p:sp>
        <p:nvSpPr>
          <p:cNvPr id="54275" name="Rectangle 3"/>
          <p:cNvSpPr>
            <a:spLocks noGrp="1" noChangeArrowheads="1"/>
          </p:cNvSpPr>
          <p:nvPr>
            <p:ph idx="1"/>
          </p:nvPr>
        </p:nvSpPr>
        <p:spPr/>
        <p:txBody>
          <a:bodyPr/>
          <a:lstStyle/>
          <a:p>
            <a:r>
              <a:rPr lang="es-ES_tradnl"/>
              <a:t>El CPE debe poder trabajar en los siguientes modos: </a:t>
            </a:r>
          </a:p>
          <a:p>
            <a:r>
              <a:rPr lang="es-ES_tradnl"/>
              <a:t>Modo bridge: el CPE es transparente a la red y también a los usuarios conectados a ella; </a:t>
            </a:r>
          </a:p>
          <a:p>
            <a:r>
              <a:rPr lang="es-ES_tradnl"/>
              <a:t>Modo router, el tráfico local es administrado por el CPE sin congestionar la interfaz aérea hacia la estación base.</a:t>
            </a:r>
            <a:endParaRPr lang="es-ES"/>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marL="838200" indent="-838200"/>
            <a:r>
              <a:rPr lang="es-ES" b="1"/>
              <a:t>Diseño del ISP</a:t>
            </a:r>
          </a:p>
        </p:txBody>
      </p:sp>
      <p:sp>
        <p:nvSpPr>
          <p:cNvPr id="55299" name="Rectangle 3"/>
          <p:cNvSpPr>
            <a:spLocks noGrp="1" noChangeArrowheads="1"/>
          </p:cNvSpPr>
          <p:nvPr>
            <p:ph idx="1"/>
          </p:nvPr>
        </p:nvSpPr>
        <p:spPr/>
        <p:txBody>
          <a:bodyPr/>
          <a:lstStyle/>
          <a:p>
            <a:r>
              <a:rPr lang="es-ES"/>
              <a:t>Las consideraciones que se tomarán en cuenta para el diseño de la red inalámbrica son:</a:t>
            </a:r>
          </a:p>
          <a:p>
            <a:r>
              <a:rPr lang="es-ES"/>
              <a:t>Requerimientos de Seguridad y Calidad de Servicio</a:t>
            </a:r>
          </a:p>
          <a:p>
            <a:r>
              <a:rPr lang="es-ES"/>
              <a:t>Características topográficas de la zona.</a:t>
            </a:r>
          </a:p>
          <a:p>
            <a:r>
              <a:rPr lang="es-ES"/>
              <a:t>Número de usuarios.</a:t>
            </a:r>
          </a:p>
          <a:p>
            <a:r>
              <a:rPr lang="es-ES"/>
              <a:t>Requerimientos de usuarios</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s-EC"/>
          </a:p>
        </p:txBody>
      </p:sp>
      <p:sp>
        <p:nvSpPr>
          <p:cNvPr id="56323" name="Rectangle 3"/>
          <p:cNvSpPr>
            <a:spLocks noGrp="1" noChangeArrowheads="1"/>
          </p:cNvSpPr>
          <p:nvPr>
            <p:ph idx="1"/>
          </p:nvPr>
        </p:nvSpPr>
        <p:spPr/>
        <p:txBody>
          <a:bodyPr/>
          <a:lstStyle/>
          <a:p>
            <a:pPr>
              <a:lnSpc>
                <a:spcPct val="90000"/>
              </a:lnSpc>
            </a:pPr>
            <a:r>
              <a:rPr lang="es-ES"/>
              <a:t>Los objetivos de seguridad en un ISP son:</a:t>
            </a:r>
          </a:p>
          <a:p>
            <a:pPr>
              <a:lnSpc>
                <a:spcPct val="90000"/>
              </a:lnSpc>
            </a:pPr>
            <a:r>
              <a:rPr lang="es-ES"/>
              <a:t>Protegerse a si mismos de las amenazas: internas, de usuarios, y de Internet.</a:t>
            </a:r>
          </a:p>
          <a:p>
            <a:pPr>
              <a:lnSpc>
                <a:spcPct val="90000"/>
              </a:lnSpc>
            </a:pPr>
            <a:r>
              <a:rPr lang="es-ES"/>
              <a:t>Ayudar a proteger a los usuarios de amenazas de Internet</a:t>
            </a:r>
          </a:p>
          <a:p>
            <a:pPr>
              <a:lnSpc>
                <a:spcPct val="90000"/>
              </a:lnSpc>
            </a:pPr>
            <a:r>
              <a:rPr lang="es-ES"/>
              <a:t>Disminuir los riesgos y amenazas hacia Internet que se puedan presentar mediante el acceso de los clientes del ISP.</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s-ES" sz="4000" b="1"/>
              <a:t>Seguridad Física de la Infraestructura de la red</a:t>
            </a:r>
          </a:p>
        </p:txBody>
      </p:sp>
      <p:sp>
        <p:nvSpPr>
          <p:cNvPr id="57347" name="Rectangle 3"/>
          <p:cNvSpPr>
            <a:spLocks noGrp="1" noChangeArrowheads="1"/>
          </p:cNvSpPr>
          <p:nvPr>
            <p:ph idx="1"/>
          </p:nvPr>
        </p:nvSpPr>
        <p:spPr/>
        <p:txBody>
          <a:bodyPr/>
          <a:lstStyle/>
          <a:p>
            <a:r>
              <a:rPr lang="es-ES"/>
              <a:t>Sistema de Recuperación Anti-catástrofes</a:t>
            </a:r>
          </a:p>
          <a:p>
            <a:r>
              <a:rPr lang="es-ES"/>
              <a:t>Sistema de aire acondicionado</a:t>
            </a:r>
          </a:p>
          <a:p>
            <a:r>
              <a:rPr lang="es-ES"/>
              <a:t>Sistema de Protección de Energía</a:t>
            </a:r>
          </a:p>
          <a:p>
            <a:r>
              <a:rPr lang="es-ES"/>
              <a:t>Seguridad en la Red</a:t>
            </a:r>
          </a:p>
          <a:p>
            <a:r>
              <a:rPr lang="es-ES"/>
              <a:t>Calidad de Servicio: La disponibilidad que se va a ofrecer a los usuarios es del 99,8%.</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s-ES" sz="4000" b="1"/>
              <a:t>Cálculo de Coordenadas de la Antena</a:t>
            </a:r>
          </a:p>
        </p:txBody>
      </p:sp>
      <p:sp>
        <p:nvSpPr>
          <p:cNvPr id="58371" name="Rectangle 3"/>
          <p:cNvSpPr>
            <a:spLocks noGrp="1" noChangeArrowheads="1"/>
          </p:cNvSpPr>
          <p:nvPr>
            <p:ph idx="1"/>
          </p:nvPr>
        </p:nvSpPr>
        <p:spPr/>
        <p:txBody>
          <a:bodyPr/>
          <a:lstStyle/>
          <a:p>
            <a:r>
              <a:rPr lang="es-ES"/>
              <a:t>Referencia las cartas topográficas del IGM</a:t>
            </a:r>
          </a:p>
          <a:p>
            <a:endParaRPr lang="es-ES"/>
          </a:p>
          <a:p>
            <a:r>
              <a:rPr lang="es-ES"/>
              <a:t>Queda entre 78º grados 20’ minutos y 78º grados 25’ minutos, lo cual nos obliga a realizar los cálculos para determinar el punto exacto donde se encuentra la antena.</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8313" y="2205038"/>
            <a:ext cx="8229600" cy="1143000"/>
          </a:xfrm>
        </p:spPr>
        <p:txBody>
          <a:bodyPr/>
          <a:lstStyle/>
          <a:p>
            <a:r>
              <a:rPr lang="es-ES" b="1"/>
              <a:t>Topología de la red</a:t>
            </a:r>
          </a:p>
        </p:txBody>
      </p:sp>
      <p:graphicFrame>
        <p:nvGraphicFramePr>
          <p:cNvPr id="59396" name="Object 4"/>
          <p:cNvGraphicFramePr>
            <a:graphicFrameLocks noChangeAspect="1"/>
          </p:cNvGraphicFramePr>
          <p:nvPr>
            <p:ph idx="1"/>
          </p:nvPr>
        </p:nvGraphicFramePr>
        <p:xfrm>
          <a:off x="1838325" y="1000125"/>
          <a:ext cx="5940425" cy="1131888"/>
        </p:xfrm>
        <a:graphic>
          <a:graphicData uri="http://schemas.openxmlformats.org/presentationml/2006/ole">
            <p:oleObj spid="_x0000_s59396" name="Document" r:id="rId3" imgW="5442119" imgH="1036484" progId="Word.Document.8">
              <p:embed/>
            </p:oleObj>
          </a:graphicData>
        </a:graphic>
      </p:graphicFrame>
      <p:sp>
        <p:nvSpPr>
          <p:cNvPr id="59395" name="Rectangle 3"/>
          <p:cNvSpPr>
            <a:spLocks noGrp="1" noChangeArrowheads="1"/>
          </p:cNvSpPr>
          <p:nvPr>
            <p:ph type="body" idx="4294967295"/>
          </p:nvPr>
        </p:nvSpPr>
        <p:spPr>
          <a:xfrm>
            <a:off x="0" y="3284538"/>
            <a:ext cx="8229600" cy="2841625"/>
          </a:xfrm>
        </p:spPr>
        <p:txBody>
          <a:bodyPr>
            <a:normAutofit lnSpcReduction="10000"/>
          </a:bodyPr>
          <a:lstStyle/>
          <a:p>
            <a:pPr>
              <a:lnSpc>
                <a:spcPct val="80000"/>
              </a:lnSpc>
            </a:pPr>
            <a:r>
              <a:rPr lang="es-ES" sz="2800"/>
              <a:t>El primer enlace (punto a punto) por radio, desde la Antena del Cerro Ilalo hasta la Estación del Portador de Datos (ENLACE 1)</a:t>
            </a:r>
          </a:p>
          <a:p>
            <a:pPr>
              <a:lnSpc>
                <a:spcPct val="80000"/>
              </a:lnSpc>
            </a:pPr>
            <a:r>
              <a:rPr lang="es-ES" sz="2800"/>
              <a:t>El segundo enlace, (enlace WiMAX), será PMP de última milla, desde la antena ubicada en el cerro Ilaló hacia cada uno de los usuarios en el sector del Valle de Tumbaco (ENLACE 2) </a:t>
            </a:r>
          </a:p>
        </p:txBody>
      </p:sp>
      <p:pic>
        <p:nvPicPr>
          <p:cNvPr id="8" name="7 Imagen" descr="Imagen1.png">
            <a:hlinkClick r:id="rId4" action="ppaction://hlinksldjump"/>
          </p:cNvPr>
          <p:cNvPicPr>
            <a:picLocks noChangeAspect="1"/>
          </p:cNvPicPr>
          <p:nvPr/>
        </p:nvPicPr>
        <p:blipFill>
          <a:blip r:embed="rId5"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6"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s-EC"/>
          </a:p>
        </p:txBody>
      </p:sp>
      <p:sp>
        <p:nvSpPr>
          <p:cNvPr id="13315" name="Rectangle 3"/>
          <p:cNvSpPr>
            <a:spLocks noGrp="1" noChangeArrowheads="1"/>
          </p:cNvSpPr>
          <p:nvPr>
            <p:ph idx="1"/>
          </p:nvPr>
        </p:nvSpPr>
        <p:spPr/>
        <p:txBody>
          <a:bodyPr/>
          <a:lstStyle/>
          <a:p>
            <a:r>
              <a:rPr lang="es-ES" dirty="0"/>
              <a:t>IEEE 802.16 es el nombre de un grupo de trabajo que trata de una especificación para las redes de acceso metropolitana inalámbricas de banda ancha fijas publicada inicialmente el 8 de abril de 2002. Está organizado en cinco grupos de trabajo: Certificación, Técnico, Regulatorio, Provisión de Servicios y Marketing</a:t>
            </a:r>
          </a:p>
        </p:txBody>
      </p:sp>
      <p:pic>
        <p:nvPicPr>
          <p:cNvPr id="18" name="17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19"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endParaRPr lang="es-EC"/>
          </a:p>
        </p:txBody>
      </p:sp>
      <p:pic>
        <p:nvPicPr>
          <p:cNvPr id="109571" name="Picture 3"/>
          <p:cNvPicPr>
            <a:picLocks noGrp="1" noChangeAspect="1" noChangeArrowheads="1"/>
          </p:cNvPicPr>
          <p:nvPr>
            <p:ph idx="1"/>
          </p:nvPr>
        </p:nvPicPr>
        <p:blipFill>
          <a:blip r:embed="rId2" cstate="print"/>
          <a:srcRect/>
          <a:stretch>
            <a:fillRect/>
          </a:stretch>
        </p:blipFill>
        <p:spPr>
          <a:xfrm>
            <a:off x="1187450" y="836613"/>
            <a:ext cx="6572250" cy="4505325"/>
          </a:xfrm>
          <a:solidFill>
            <a:srgbClr val="FFFFFF"/>
          </a:solidFill>
          <a:ln/>
        </p:spPr>
      </p:pic>
      <p:sp>
        <p:nvSpPr>
          <p:cNvPr id="109572" name="Text Box 4"/>
          <p:cNvSpPr txBox="1">
            <a:spLocks noChangeArrowheads="1"/>
          </p:cNvSpPr>
          <p:nvPr/>
        </p:nvSpPr>
        <p:spPr bwMode="auto">
          <a:xfrm>
            <a:off x="2843213" y="5734050"/>
            <a:ext cx="4476750" cy="366713"/>
          </a:xfrm>
          <a:prstGeom prst="rect">
            <a:avLst/>
          </a:prstGeom>
          <a:noFill/>
          <a:ln w="9525">
            <a:noFill/>
            <a:miter lim="800000"/>
            <a:headEnd/>
            <a:tailEnd/>
          </a:ln>
          <a:effectLst/>
        </p:spPr>
        <p:txBody>
          <a:bodyPr wrap="none">
            <a:spAutoFit/>
          </a:bodyPr>
          <a:lstStyle/>
          <a:p>
            <a:r>
              <a:rPr lang="es-ES" b="1"/>
              <a:t>Sistema Wimax con la red del Portador</a:t>
            </a:r>
            <a:r>
              <a:rPr lang="es-ES"/>
              <a:t> </a:t>
            </a:r>
          </a:p>
        </p:txBody>
      </p:sp>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es-EC"/>
          </a:p>
        </p:txBody>
      </p:sp>
      <p:pic>
        <p:nvPicPr>
          <p:cNvPr id="61443" name="Picture 3"/>
          <p:cNvPicPr>
            <a:picLocks noGrp="1" noChangeAspect="1" noChangeArrowheads="1"/>
          </p:cNvPicPr>
          <p:nvPr>
            <p:ph idx="1"/>
          </p:nvPr>
        </p:nvPicPr>
        <p:blipFill>
          <a:blip r:embed="rId2" cstate="print"/>
          <a:stretch>
            <a:fillRect/>
          </a:stretch>
        </p:blipFill>
        <p:spPr>
          <a:xfrm>
            <a:off x="1734586" y="1556792"/>
            <a:ext cx="5789742" cy="4572000"/>
          </a:xfrm>
          <a:solidFill>
            <a:srgbClr val="FFFFFF"/>
          </a:solidFill>
          <a:ln/>
        </p:spPr>
      </p:pic>
      <p:sp>
        <p:nvSpPr>
          <p:cNvPr id="61444" name="Text Box 4"/>
          <p:cNvSpPr txBox="1">
            <a:spLocks noChangeArrowheads="1"/>
          </p:cNvSpPr>
          <p:nvPr/>
        </p:nvSpPr>
        <p:spPr bwMode="auto">
          <a:xfrm>
            <a:off x="1547813" y="6308725"/>
            <a:ext cx="6119812" cy="366713"/>
          </a:xfrm>
          <a:prstGeom prst="rect">
            <a:avLst/>
          </a:prstGeom>
          <a:noFill/>
          <a:ln w="9525">
            <a:noFill/>
            <a:miter lim="800000"/>
            <a:headEnd/>
            <a:tailEnd/>
          </a:ln>
          <a:effectLst/>
        </p:spPr>
        <p:txBody>
          <a:bodyPr>
            <a:spAutoFit/>
          </a:bodyPr>
          <a:lstStyle/>
          <a:p>
            <a:pPr algn="ctr">
              <a:spcBef>
                <a:spcPct val="50000"/>
              </a:spcBef>
            </a:pPr>
            <a:r>
              <a:rPr lang="es-ES" b="1"/>
              <a:t>Figura. 2. Topología de la red WiMAX</a:t>
            </a:r>
          </a:p>
        </p:txBody>
      </p:sp>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s-EC"/>
          </a:p>
        </p:txBody>
      </p:sp>
      <p:sp>
        <p:nvSpPr>
          <p:cNvPr id="62467" name="Rectangle 3"/>
          <p:cNvSpPr>
            <a:spLocks noGrp="1" noChangeArrowheads="1"/>
          </p:cNvSpPr>
          <p:nvPr>
            <p:ph idx="1"/>
          </p:nvPr>
        </p:nvSpPr>
        <p:spPr/>
        <p:txBody>
          <a:bodyPr/>
          <a:lstStyle/>
          <a:p>
            <a:r>
              <a:rPr lang="es-EC" b="1" dirty="0"/>
              <a:t>Parámetros del</a:t>
            </a:r>
            <a:r>
              <a:rPr lang="pt-BR" b="1" dirty="0"/>
              <a:t> enlace</a:t>
            </a:r>
          </a:p>
          <a:p>
            <a:endParaRPr lang="pt-BR" dirty="0"/>
          </a:p>
          <a:p>
            <a:r>
              <a:rPr lang="pt-BR" dirty="0"/>
              <a:t>Cálculos</a:t>
            </a:r>
            <a:endParaRPr lang="pt-BR" i="1" dirty="0"/>
          </a:p>
          <a:p>
            <a:r>
              <a:rPr lang="pt-BR" i="1" dirty="0"/>
              <a:t>k=</a:t>
            </a:r>
            <a:r>
              <a:rPr lang="pt-BR" dirty="0"/>
              <a:t>4/3             </a:t>
            </a:r>
            <a:r>
              <a:rPr lang="pt-BR" dirty="0" smtClean="0"/>
              <a:t>   </a:t>
            </a:r>
            <a:r>
              <a:rPr lang="pt-BR" i="1" dirty="0" smtClean="0"/>
              <a:t>h2</a:t>
            </a:r>
            <a:r>
              <a:rPr lang="pt-BR" i="1" dirty="0"/>
              <a:t>= 2576m</a:t>
            </a:r>
          </a:p>
          <a:p>
            <a:r>
              <a:rPr lang="pt-BR" i="1" dirty="0"/>
              <a:t>h1=3184m	    d=</a:t>
            </a:r>
            <a:r>
              <a:rPr lang="pt-BR" b="1" dirty="0"/>
              <a:t> </a:t>
            </a:r>
            <a:r>
              <a:rPr lang="pt-BR" i="1" dirty="0"/>
              <a:t>7Km</a:t>
            </a:r>
            <a:r>
              <a:rPr lang="pt-BR" dirty="0"/>
              <a:t> </a:t>
            </a:r>
            <a:endParaRPr lang="es-ES" dirty="0"/>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s-EC"/>
          </a:p>
        </p:txBody>
      </p:sp>
      <p:sp>
        <p:nvSpPr>
          <p:cNvPr id="64515" name="Rectangle 3"/>
          <p:cNvSpPr>
            <a:spLocks noGrp="1" noChangeArrowheads="1"/>
          </p:cNvSpPr>
          <p:nvPr>
            <p:ph idx="1"/>
          </p:nvPr>
        </p:nvSpPr>
        <p:spPr/>
        <p:txBody>
          <a:bodyPr/>
          <a:lstStyle/>
          <a:p>
            <a:endParaRPr lang="es-EC"/>
          </a:p>
        </p:txBody>
      </p:sp>
      <p:sp>
        <p:nvSpPr>
          <p:cNvPr id="64516" name="Rectangle 4"/>
          <p:cNvSpPr>
            <a:spLocks noChangeArrowheads="1"/>
          </p:cNvSpPr>
          <p:nvPr/>
        </p:nvSpPr>
        <p:spPr bwMode="auto">
          <a:xfrm>
            <a:off x="1763688" y="2205038"/>
            <a:ext cx="4930775" cy="336550"/>
          </a:xfrm>
          <a:prstGeom prst="rect">
            <a:avLst/>
          </a:prstGeom>
          <a:noFill/>
          <a:ln w="9525">
            <a:noFill/>
            <a:miter lim="800000"/>
            <a:headEnd/>
            <a:tailEnd/>
          </a:ln>
          <a:effectLst/>
        </p:spPr>
        <p:txBody>
          <a:bodyPr wrap="none" anchor="ctr">
            <a:spAutoFit/>
          </a:bodyPr>
          <a:lstStyle/>
          <a:p>
            <a:r>
              <a:rPr lang="pt-BR" sz="1600" b="1" dirty="0">
                <a:ea typeface="Times New Roman" pitchFamily="18" charset="0"/>
                <a:cs typeface="Arial" charset="0"/>
              </a:rPr>
              <a:t>Cálculo de línea de vista (</a:t>
            </a:r>
            <a:r>
              <a:rPr lang="pt-BR" sz="1600" b="1" dirty="0" err="1">
                <a:ea typeface="Times New Roman" pitchFamily="18" charset="0"/>
                <a:cs typeface="Arial" charset="0"/>
              </a:rPr>
              <a:t>Factor</a:t>
            </a:r>
            <a:r>
              <a:rPr lang="pt-BR" sz="1600" b="1" dirty="0">
                <a:ea typeface="Times New Roman" pitchFamily="18" charset="0"/>
                <a:cs typeface="Arial" charset="0"/>
              </a:rPr>
              <a:t> de </a:t>
            </a:r>
            <a:r>
              <a:rPr lang="pt-BR" sz="1600" b="1" dirty="0" err="1">
                <a:ea typeface="Times New Roman" pitchFamily="18" charset="0"/>
                <a:cs typeface="Arial" charset="0"/>
              </a:rPr>
              <a:t>Tolerancia</a:t>
            </a:r>
            <a:r>
              <a:rPr lang="pt-BR" sz="1600" b="1" dirty="0">
                <a:ea typeface="Times New Roman" pitchFamily="18" charset="0"/>
                <a:cs typeface="Arial" charset="0"/>
              </a:rPr>
              <a:t> C)</a:t>
            </a:r>
            <a:endParaRPr lang="pt-BR" sz="1600" dirty="0">
              <a:ea typeface="Times New Roman" pitchFamily="18" charset="0"/>
              <a:cs typeface="Arial" charset="0"/>
            </a:endParaRPr>
          </a:p>
        </p:txBody>
      </p:sp>
      <p:graphicFrame>
        <p:nvGraphicFramePr>
          <p:cNvPr id="64517" name="Object 5"/>
          <p:cNvGraphicFramePr>
            <a:graphicFrameLocks noChangeAspect="1"/>
          </p:cNvGraphicFramePr>
          <p:nvPr/>
        </p:nvGraphicFramePr>
        <p:xfrm>
          <a:off x="1908175" y="3429000"/>
          <a:ext cx="4735513" cy="1209675"/>
        </p:xfrm>
        <a:graphic>
          <a:graphicData uri="http://schemas.openxmlformats.org/presentationml/2006/ole">
            <p:oleObj spid="_x0000_s64517" name="Ecuación" r:id="rId3" imgW="213445" imgH="444422" progId="Equation.3">
              <p:embed/>
            </p:oleObj>
          </a:graphicData>
        </a:graphic>
      </p:graphicFrame>
      <p:pic>
        <p:nvPicPr>
          <p:cNvPr id="9" name="8 Imagen" descr="Imagen1.png">
            <a:hlinkClick r:id="rId4" action="ppaction://hlinksldjump"/>
          </p:cNvPr>
          <p:cNvPicPr>
            <a:picLocks noChangeAspect="1"/>
          </p:cNvPicPr>
          <p:nvPr/>
        </p:nvPicPr>
        <p:blipFill>
          <a:blip r:embed="rId5" cstate="print"/>
          <a:stretch>
            <a:fillRect/>
          </a:stretch>
        </p:blipFill>
        <p:spPr>
          <a:xfrm>
            <a:off x="8316416" y="6069725"/>
            <a:ext cx="713173" cy="743651"/>
          </a:xfrm>
          <a:prstGeom prst="rect">
            <a:avLst/>
          </a:prstGeom>
        </p:spPr>
      </p:pic>
      <p:pic>
        <p:nvPicPr>
          <p:cNvPr id="10" name="Picture 6"/>
          <p:cNvPicPr>
            <a:picLocks noChangeAspect="1" noChangeArrowheads="1"/>
          </p:cNvPicPr>
          <p:nvPr/>
        </p:nvPicPr>
        <p:blipFill>
          <a:blip r:embed="rId6"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s-EC"/>
          </a:p>
        </p:txBody>
      </p:sp>
      <p:sp>
        <p:nvSpPr>
          <p:cNvPr id="65539" name="Rectangle 3"/>
          <p:cNvSpPr>
            <a:spLocks noGrp="1" noChangeArrowheads="1"/>
          </p:cNvSpPr>
          <p:nvPr>
            <p:ph idx="1"/>
          </p:nvPr>
        </p:nvSpPr>
        <p:spPr/>
        <p:txBody>
          <a:bodyPr/>
          <a:lstStyle/>
          <a:p>
            <a:r>
              <a:rPr lang="es-ES"/>
              <a:t>La elevación más pronunciada donde se podría presentar una obstrucción y perder la línea de vista seria en:</a:t>
            </a:r>
          </a:p>
          <a:p>
            <a:endParaRPr lang="es-ES"/>
          </a:p>
          <a:p>
            <a:r>
              <a:rPr lang="es-ES"/>
              <a:t>D1=6 km Estación Terrena a obstáculo</a:t>
            </a:r>
          </a:p>
          <a:p>
            <a:r>
              <a:rPr lang="es-ES"/>
              <a:t>D2=1 km Cerro Ilaló a obstáculo</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endParaRPr lang="es-EC"/>
          </a:p>
        </p:txBody>
      </p:sp>
      <p:pic>
        <p:nvPicPr>
          <p:cNvPr id="110595" name="Picture 3"/>
          <p:cNvPicPr>
            <a:picLocks noGrp="1" noChangeAspect="1" noChangeArrowheads="1"/>
          </p:cNvPicPr>
          <p:nvPr>
            <p:ph idx="1"/>
          </p:nvPr>
        </p:nvPicPr>
        <p:blipFill>
          <a:blip r:embed="rId2" cstate="print"/>
          <a:srcRect/>
          <a:stretch>
            <a:fillRect/>
          </a:stretch>
        </p:blipFill>
        <p:spPr>
          <a:xfrm>
            <a:off x="468313" y="1412875"/>
            <a:ext cx="8064500" cy="4364038"/>
          </a:xfrm>
          <a:solidFill>
            <a:srgbClr val="FFFFFF"/>
          </a:solidFill>
          <a:ln/>
        </p:spPr>
      </p:pic>
      <p:sp>
        <p:nvSpPr>
          <p:cNvPr id="110596" name="Rectangle 4"/>
          <p:cNvSpPr>
            <a:spLocks noChangeArrowheads="1"/>
          </p:cNvSpPr>
          <p:nvPr/>
        </p:nvSpPr>
        <p:spPr bwMode="auto">
          <a:xfrm>
            <a:off x="1619250" y="5805488"/>
            <a:ext cx="6115050" cy="366712"/>
          </a:xfrm>
          <a:prstGeom prst="rect">
            <a:avLst/>
          </a:prstGeom>
          <a:noFill/>
          <a:ln w="9525">
            <a:noFill/>
            <a:miter lim="800000"/>
            <a:headEnd/>
            <a:tailEnd/>
          </a:ln>
          <a:effectLst/>
        </p:spPr>
        <p:txBody>
          <a:bodyPr wrap="none" anchor="ctr">
            <a:spAutoFit/>
          </a:bodyPr>
          <a:lstStyle/>
          <a:p>
            <a:r>
              <a:rPr lang="pt-BR"/>
              <a:t> </a:t>
            </a:r>
            <a:r>
              <a:rPr lang="pt-BR" b="1"/>
              <a:t>Figura. 4. Levantamiento de zona de Fresnel Enlace 1</a:t>
            </a:r>
            <a:r>
              <a:rPr lang="es-ES"/>
              <a:t> </a:t>
            </a:r>
          </a:p>
        </p:txBody>
      </p:sp>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s-EC"/>
          </a:p>
        </p:txBody>
      </p:sp>
      <p:sp>
        <p:nvSpPr>
          <p:cNvPr id="69635" name="Rectangle 3"/>
          <p:cNvSpPr>
            <a:spLocks noGrp="1" noChangeArrowheads="1"/>
          </p:cNvSpPr>
          <p:nvPr>
            <p:ph idx="1"/>
          </p:nvPr>
        </p:nvSpPr>
        <p:spPr>
          <a:xfrm>
            <a:off x="457200" y="1412776"/>
            <a:ext cx="8229600" cy="4572000"/>
          </a:xfrm>
        </p:spPr>
        <p:txBody>
          <a:bodyPr/>
          <a:lstStyle/>
          <a:p>
            <a:pPr>
              <a:buFontTx/>
              <a:buNone/>
            </a:pPr>
            <a:r>
              <a:rPr lang="es-ES" b="1" dirty="0"/>
              <a:t>Pérdidas </a:t>
            </a:r>
            <a:r>
              <a:rPr lang="es-ES" b="1" dirty="0" smtClean="0"/>
              <a:t>totales</a:t>
            </a:r>
          </a:p>
          <a:p>
            <a:pPr>
              <a:buFontTx/>
              <a:buNone/>
            </a:pPr>
            <a:endParaRPr lang="es-ES" dirty="0"/>
          </a:p>
          <a:p>
            <a:r>
              <a:rPr lang="es-ES" dirty="0"/>
              <a:t>LT = Le + </a:t>
            </a:r>
            <a:r>
              <a:rPr lang="es-ES" dirty="0" err="1"/>
              <a:t>Lg</a:t>
            </a:r>
            <a:r>
              <a:rPr lang="es-ES" dirty="0"/>
              <a:t> + </a:t>
            </a:r>
            <a:r>
              <a:rPr lang="es-ES" dirty="0" err="1"/>
              <a:t>Lc</a:t>
            </a:r>
            <a:endParaRPr lang="es-ES" dirty="0"/>
          </a:p>
          <a:p>
            <a:r>
              <a:rPr lang="es-ES" dirty="0"/>
              <a:t>Donde:		</a:t>
            </a:r>
          </a:p>
          <a:p>
            <a:r>
              <a:rPr lang="es-ES" dirty="0"/>
              <a:t>LT = Perdidas Totales</a:t>
            </a:r>
          </a:p>
          <a:p>
            <a:r>
              <a:rPr lang="es-ES" dirty="0"/>
              <a:t>Le = Perdidas en el Espacio Libre</a:t>
            </a:r>
          </a:p>
          <a:p>
            <a:r>
              <a:rPr lang="es-ES" dirty="0" err="1"/>
              <a:t>Lg</a:t>
            </a:r>
            <a:r>
              <a:rPr lang="es-ES" dirty="0"/>
              <a:t> = Perdidas en las Guía de Onda</a:t>
            </a:r>
          </a:p>
          <a:p>
            <a:r>
              <a:rPr lang="es-ES" dirty="0" err="1"/>
              <a:t>Lc</a:t>
            </a:r>
            <a:r>
              <a:rPr lang="es-ES" dirty="0"/>
              <a:t> = Perdida en los </a:t>
            </a:r>
            <a:r>
              <a:rPr lang="es-ES" dirty="0" err="1"/>
              <a:t>Circuladores</a:t>
            </a:r>
            <a:endParaRPr lang="es-ES" b="1" i="1" dirty="0"/>
          </a:p>
          <a:p>
            <a:pPr>
              <a:buFontTx/>
              <a:buNone/>
            </a:pPr>
            <a:endParaRPr lang="es-ES" b="1" i="1" dirty="0"/>
          </a:p>
          <a:p>
            <a:pPr>
              <a:buFontTx/>
              <a:buNone/>
            </a:pPr>
            <a:endParaRPr lang="es-ES" b="1" i="1" dirty="0"/>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es-EC"/>
          </a:p>
        </p:txBody>
      </p:sp>
      <p:sp>
        <p:nvSpPr>
          <p:cNvPr id="70659" name="Rectangle 3"/>
          <p:cNvSpPr>
            <a:spLocks noGrp="1" noChangeArrowheads="1"/>
          </p:cNvSpPr>
          <p:nvPr>
            <p:ph idx="1"/>
          </p:nvPr>
        </p:nvSpPr>
        <p:spPr>
          <a:xfrm>
            <a:off x="457200" y="2060575"/>
            <a:ext cx="8229600" cy="4105275"/>
          </a:xfrm>
        </p:spPr>
        <p:txBody>
          <a:bodyPr/>
          <a:lstStyle/>
          <a:p>
            <a:pPr>
              <a:lnSpc>
                <a:spcPct val="80000"/>
              </a:lnSpc>
            </a:pPr>
            <a:r>
              <a:rPr lang="es-ES" sz="2000" b="1" i="1"/>
              <a:t>Lc </a:t>
            </a:r>
            <a:r>
              <a:rPr lang="es-ES" sz="2000"/>
              <a:t>Pérdidas en circuladotes, se toma 2dB.</a:t>
            </a:r>
          </a:p>
          <a:p>
            <a:pPr>
              <a:lnSpc>
                <a:spcPct val="80000"/>
              </a:lnSpc>
            </a:pPr>
            <a:endParaRPr lang="pt-BR" sz="2000" b="1" i="1"/>
          </a:p>
          <a:p>
            <a:pPr>
              <a:lnSpc>
                <a:spcPct val="80000"/>
              </a:lnSpc>
            </a:pPr>
            <a:r>
              <a:rPr lang="pt-BR" sz="2000" b="1" i="1"/>
              <a:t>Lg </a:t>
            </a:r>
            <a:r>
              <a:rPr lang="pt-BR" sz="2000" i="1"/>
              <a:t>Altura de antenas</a:t>
            </a:r>
          </a:p>
          <a:p>
            <a:pPr>
              <a:lnSpc>
                <a:spcPct val="80000"/>
              </a:lnSpc>
            </a:pPr>
            <a:r>
              <a:rPr lang="pt-BR" sz="2000" i="1"/>
              <a:t>h1=10m	</a:t>
            </a:r>
          </a:p>
          <a:p>
            <a:pPr>
              <a:lnSpc>
                <a:spcPct val="80000"/>
              </a:lnSpc>
            </a:pPr>
            <a:r>
              <a:rPr lang="es-ES" sz="2000" i="1"/>
              <a:t>h2=30m</a:t>
            </a:r>
            <a:endParaRPr lang="es-ES" sz="2000"/>
          </a:p>
          <a:p>
            <a:pPr>
              <a:lnSpc>
                <a:spcPct val="80000"/>
              </a:lnSpc>
            </a:pPr>
            <a:r>
              <a:rPr lang="es-ES" sz="2000"/>
              <a:t>Atenuación guía de onda = 5.58 dB/100m  </a:t>
            </a:r>
          </a:p>
          <a:p>
            <a:pPr>
              <a:lnSpc>
                <a:spcPct val="80000"/>
              </a:lnSpc>
            </a:pPr>
            <a:r>
              <a:rPr lang="es-ES" sz="2000"/>
              <a:t>Longitud guía de onda = 10 m.</a:t>
            </a:r>
          </a:p>
        </p:txBody>
      </p:sp>
      <p:sp>
        <p:nvSpPr>
          <p:cNvPr id="70660" name="Rectangle 4"/>
          <p:cNvSpPr>
            <a:spLocks noChangeArrowheads="1"/>
          </p:cNvSpPr>
          <p:nvPr/>
        </p:nvSpPr>
        <p:spPr bwMode="auto">
          <a:xfrm>
            <a:off x="0" y="3343275"/>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70661" name="Object 5"/>
          <p:cNvGraphicFramePr>
            <a:graphicFrameLocks noChangeAspect="1"/>
          </p:cNvGraphicFramePr>
          <p:nvPr/>
        </p:nvGraphicFramePr>
        <p:xfrm>
          <a:off x="2484438" y="1340768"/>
          <a:ext cx="4608512" cy="344488"/>
        </p:xfrm>
        <a:graphic>
          <a:graphicData uri="http://schemas.openxmlformats.org/presentationml/2006/ole">
            <p:oleObj spid="_x0000_s70661" name="Ecuación" r:id="rId3" imgW="162375" imgH="228600" progId="Equation.3">
              <p:embed/>
            </p:oleObj>
          </a:graphicData>
        </a:graphic>
      </p:graphicFrame>
      <p:sp>
        <p:nvSpPr>
          <p:cNvPr id="70662" name="Rectangle 6"/>
          <p:cNvSpPr>
            <a:spLocks noChangeArrowheads="1"/>
          </p:cNvSpPr>
          <p:nvPr/>
        </p:nvSpPr>
        <p:spPr bwMode="auto">
          <a:xfrm>
            <a:off x="0" y="5229225"/>
            <a:ext cx="9144000" cy="463550"/>
          </a:xfrm>
          <a:prstGeom prst="rect">
            <a:avLst/>
          </a:prstGeom>
          <a:noFill/>
          <a:ln w="9525">
            <a:noFill/>
            <a:miter lim="800000"/>
            <a:headEnd/>
            <a:tailEnd/>
          </a:ln>
          <a:effectLst/>
        </p:spPr>
        <p:txBody>
          <a:bodyPr anchor="ctr">
            <a:spAutoFit/>
          </a:bodyPr>
          <a:lstStyle/>
          <a:p>
            <a:endParaRPr lang="es-EC"/>
          </a:p>
        </p:txBody>
      </p:sp>
      <p:graphicFrame>
        <p:nvGraphicFramePr>
          <p:cNvPr id="70663" name="Object 7"/>
          <p:cNvGraphicFramePr>
            <a:graphicFrameLocks noChangeAspect="1"/>
          </p:cNvGraphicFramePr>
          <p:nvPr/>
        </p:nvGraphicFramePr>
        <p:xfrm>
          <a:off x="2916238" y="4509120"/>
          <a:ext cx="3311525" cy="1657350"/>
        </p:xfrm>
        <a:graphic>
          <a:graphicData uri="http://schemas.openxmlformats.org/presentationml/2006/ole">
            <p:oleObj spid="_x0000_s70663" name="Ecuación" r:id="rId4" imgW="490131" imgH="246423" progId="Equation.3">
              <p:embed/>
            </p:oleObj>
          </a:graphicData>
        </a:graphic>
      </p:graphicFrame>
      <p:pic>
        <p:nvPicPr>
          <p:cNvPr id="11" name="10 Imagen" descr="Imagen1.png">
            <a:hlinkClick r:id="rId5" action="ppaction://hlinksldjump"/>
          </p:cNvPr>
          <p:cNvPicPr>
            <a:picLocks noChangeAspect="1"/>
          </p:cNvPicPr>
          <p:nvPr/>
        </p:nvPicPr>
        <p:blipFill>
          <a:blip r:embed="rId6" cstate="print"/>
          <a:stretch>
            <a:fillRect/>
          </a:stretch>
        </p:blipFill>
        <p:spPr>
          <a:xfrm>
            <a:off x="8316416" y="6069725"/>
            <a:ext cx="713173" cy="743651"/>
          </a:xfrm>
          <a:prstGeom prst="rect">
            <a:avLst/>
          </a:prstGeom>
        </p:spPr>
      </p:pic>
      <p:pic>
        <p:nvPicPr>
          <p:cNvPr id="12" name="Picture 6"/>
          <p:cNvPicPr>
            <a:picLocks noChangeAspect="1" noChangeArrowheads="1"/>
          </p:cNvPicPr>
          <p:nvPr/>
        </p:nvPicPr>
        <p:blipFill>
          <a:blip r:embed="rId7"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s-EC"/>
          </a:p>
        </p:txBody>
      </p:sp>
      <p:sp>
        <p:nvSpPr>
          <p:cNvPr id="71683" name="Rectangle 3"/>
          <p:cNvSpPr>
            <a:spLocks noGrp="1" noChangeArrowheads="1"/>
          </p:cNvSpPr>
          <p:nvPr>
            <p:ph idx="1"/>
          </p:nvPr>
        </p:nvSpPr>
        <p:spPr>
          <a:xfrm>
            <a:off x="457200" y="1268760"/>
            <a:ext cx="8229600" cy="604838"/>
          </a:xfrm>
        </p:spPr>
        <p:txBody>
          <a:bodyPr/>
          <a:lstStyle/>
          <a:p>
            <a:r>
              <a:rPr lang="es-ES"/>
              <a:t>Para el otro caso</a:t>
            </a:r>
          </a:p>
        </p:txBody>
      </p:sp>
      <p:sp>
        <p:nvSpPr>
          <p:cNvPr id="71684" name="Rectangle 4"/>
          <p:cNvSpPr>
            <a:spLocks noChangeArrowheads="1"/>
          </p:cNvSpPr>
          <p:nvPr/>
        </p:nvSpPr>
        <p:spPr bwMode="auto">
          <a:xfrm>
            <a:off x="0" y="3138488"/>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71685" name="Object 5"/>
          <p:cNvGraphicFramePr>
            <a:graphicFrameLocks noChangeAspect="1"/>
          </p:cNvGraphicFramePr>
          <p:nvPr/>
        </p:nvGraphicFramePr>
        <p:xfrm>
          <a:off x="2339975" y="2060848"/>
          <a:ext cx="2303463" cy="1152525"/>
        </p:xfrm>
        <a:graphic>
          <a:graphicData uri="http://schemas.openxmlformats.org/presentationml/2006/ole">
            <p:oleObj spid="_x0000_s71685" name="Ecuación" r:id="rId3" imgW="490131" imgH="246423" progId="Equation.3">
              <p:embed/>
            </p:oleObj>
          </a:graphicData>
        </a:graphic>
      </p:graphicFrame>
      <p:sp>
        <p:nvSpPr>
          <p:cNvPr id="71686" name="Rectangle 6"/>
          <p:cNvSpPr>
            <a:spLocks noChangeArrowheads="1"/>
          </p:cNvSpPr>
          <p:nvPr/>
        </p:nvSpPr>
        <p:spPr bwMode="auto">
          <a:xfrm>
            <a:off x="2268538" y="3501008"/>
            <a:ext cx="3816350" cy="915987"/>
          </a:xfrm>
          <a:prstGeom prst="rect">
            <a:avLst/>
          </a:prstGeom>
          <a:noFill/>
          <a:ln w="9525">
            <a:noFill/>
            <a:miter lim="800000"/>
            <a:headEnd/>
            <a:tailEnd/>
          </a:ln>
          <a:effectLst/>
        </p:spPr>
        <p:txBody>
          <a:bodyPr anchor="ctr">
            <a:spAutoFit/>
          </a:bodyPr>
          <a:lstStyle/>
          <a:p>
            <a:r>
              <a:rPr lang="es-ES" i="1" dirty="0" err="1"/>
              <a:t>Lg</a:t>
            </a:r>
            <a:r>
              <a:rPr lang="es-ES" i="1" dirty="0"/>
              <a:t> = 23.2 + 46.4 = 69.6dB</a:t>
            </a:r>
            <a:r>
              <a:rPr lang="es-ES" dirty="0"/>
              <a:t> </a:t>
            </a:r>
          </a:p>
          <a:p>
            <a:endParaRPr lang="es-ES" dirty="0"/>
          </a:p>
          <a:p>
            <a:r>
              <a:rPr lang="es-ES" dirty="0"/>
              <a:t>Perdida total: </a:t>
            </a:r>
          </a:p>
        </p:txBody>
      </p:sp>
      <p:sp>
        <p:nvSpPr>
          <p:cNvPr id="71687" name="Rectangle 7"/>
          <p:cNvSpPr>
            <a:spLocks noChangeArrowheads="1"/>
          </p:cNvSpPr>
          <p:nvPr/>
        </p:nvSpPr>
        <p:spPr bwMode="auto">
          <a:xfrm>
            <a:off x="0" y="3081338"/>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71688" name="Object 8"/>
          <p:cNvGraphicFramePr>
            <a:graphicFrameLocks noChangeAspect="1"/>
          </p:cNvGraphicFramePr>
          <p:nvPr/>
        </p:nvGraphicFramePr>
        <p:xfrm>
          <a:off x="2268538" y="4724400"/>
          <a:ext cx="3382962" cy="1668463"/>
        </p:xfrm>
        <a:graphic>
          <a:graphicData uri="http://schemas.openxmlformats.org/presentationml/2006/ole">
            <p:oleObj spid="_x0000_s71688" name="Ecuación" r:id="rId4" imgW="426576" imgH="284479" progId="Equation.3">
              <p:embed/>
            </p:oleObj>
          </a:graphicData>
        </a:graphic>
      </p:graphicFrame>
      <p:pic>
        <p:nvPicPr>
          <p:cNvPr id="12" name="11 Imagen" descr="Imagen1.png">
            <a:hlinkClick r:id="rId5" action="ppaction://hlinksldjump"/>
          </p:cNvPr>
          <p:cNvPicPr>
            <a:picLocks noChangeAspect="1"/>
          </p:cNvPicPr>
          <p:nvPr/>
        </p:nvPicPr>
        <p:blipFill>
          <a:blip r:embed="rId6" cstate="print"/>
          <a:stretch>
            <a:fillRect/>
          </a:stretch>
        </p:blipFill>
        <p:spPr>
          <a:xfrm>
            <a:off x="8316416" y="6069725"/>
            <a:ext cx="713173" cy="743651"/>
          </a:xfrm>
          <a:prstGeom prst="rect">
            <a:avLst/>
          </a:prstGeom>
        </p:spPr>
      </p:pic>
      <p:pic>
        <p:nvPicPr>
          <p:cNvPr id="13" name="Picture 6"/>
          <p:cNvPicPr>
            <a:picLocks noChangeAspect="1" noChangeArrowheads="1"/>
          </p:cNvPicPr>
          <p:nvPr/>
        </p:nvPicPr>
        <p:blipFill>
          <a:blip r:embed="rId7"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s-ES" b="1"/>
              <a:t>Margen de desvanecimiento</a:t>
            </a:r>
            <a:r>
              <a:rPr lang="es-ES"/>
              <a:t> </a:t>
            </a:r>
          </a:p>
        </p:txBody>
      </p:sp>
      <p:sp>
        <p:nvSpPr>
          <p:cNvPr id="72707" name="Rectangle 3"/>
          <p:cNvSpPr>
            <a:spLocks noGrp="1" noChangeArrowheads="1"/>
          </p:cNvSpPr>
          <p:nvPr>
            <p:ph idx="1"/>
          </p:nvPr>
        </p:nvSpPr>
        <p:spPr>
          <a:xfrm>
            <a:off x="457200" y="2205038"/>
            <a:ext cx="8229600" cy="2232025"/>
          </a:xfrm>
        </p:spPr>
        <p:txBody>
          <a:bodyPr/>
          <a:lstStyle/>
          <a:p>
            <a:pPr>
              <a:lnSpc>
                <a:spcPct val="90000"/>
              </a:lnSpc>
            </a:pPr>
            <a:r>
              <a:rPr lang="es-ES"/>
              <a:t>A= 0.25 terrenos montañosos con muchas ondulaciones</a:t>
            </a:r>
            <a:endParaRPr lang="pt-BR"/>
          </a:p>
          <a:p>
            <a:pPr>
              <a:lnSpc>
                <a:spcPct val="90000"/>
              </a:lnSpc>
            </a:pPr>
            <a:r>
              <a:rPr lang="pt-BR"/>
              <a:t>B=0.25  para áreas continentales</a:t>
            </a:r>
          </a:p>
          <a:p>
            <a:pPr>
              <a:lnSpc>
                <a:spcPct val="90000"/>
              </a:lnSpc>
            </a:pPr>
            <a:r>
              <a:rPr lang="pt-BR"/>
              <a:t>R= 0.9999 confiabilidad</a:t>
            </a:r>
            <a:r>
              <a:rPr lang="es-ES"/>
              <a:t> </a:t>
            </a:r>
          </a:p>
        </p:txBody>
      </p:sp>
      <p:sp>
        <p:nvSpPr>
          <p:cNvPr id="72708" name="Rectangle 4"/>
          <p:cNvSpPr>
            <a:spLocks noChangeArrowheads="1"/>
          </p:cNvSpPr>
          <p:nvPr/>
        </p:nvSpPr>
        <p:spPr bwMode="auto">
          <a:xfrm>
            <a:off x="0" y="3362325"/>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72709" name="Object 5"/>
          <p:cNvGraphicFramePr>
            <a:graphicFrameLocks noChangeAspect="1"/>
          </p:cNvGraphicFramePr>
          <p:nvPr/>
        </p:nvGraphicFramePr>
        <p:xfrm>
          <a:off x="1042988" y="1628775"/>
          <a:ext cx="7704137" cy="406400"/>
        </p:xfrm>
        <a:graphic>
          <a:graphicData uri="http://schemas.openxmlformats.org/presentationml/2006/ole">
            <p:oleObj spid="_x0000_s72709" name="Ecuación" r:id="rId3" imgW="96754" imgH="203182" progId="Equation.3">
              <p:embed/>
            </p:oleObj>
          </a:graphicData>
        </a:graphic>
      </p:graphicFrame>
      <p:sp>
        <p:nvSpPr>
          <p:cNvPr id="72710" name="Rectangle 6"/>
          <p:cNvSpPr>
            <a:spLocks noChangeArrowheads="1"/>
          </p:cNvSpPr>
          <p:nvPr/>
        </p:nvSpPr>
        <p:spPr bwMode="auto">
          <a:xfrm>
            <a:off x="0" y="3157538"/>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72711" name="Object 7"/>
          <p:cNvGraphicFramePr>
            <a:graphicFrameLocks noChangeAspect="1"/>
          </p:cNvGraphicFramePr>
          <p:nvPr/>
        </p:nvGraphicFramePr>
        <p:xfrm>
          <a:off x="971550" y="4437063"/>
          <a:ext cx="7777163" cy="800100"/>
        </p:xfrm>
        <a:graphic>
          <a:graphicData uri="http://schemas.openxmlformats.org/presentationml/2006/ole">
            <p:oleObj spid="_x0000_s72711" name="Ecuación" r:id="rId4" imgW="246119" imgH="431777" progId="Equation.3">
              <p:embed/>
            </p:oleObj>
          </a:graphicData>
        </a:graphic>
      </p:graphicFrame>
      <p:pic>
        <p:nvPicPr>
          <p:cNvPr id="11" name="10 Imagen" descr="Imagen1.png">
            <a:hlinkClick r:id="rId5" action="ppaction://hlinksldjump"/>
          </p:cNvPr>
          <p:cNvPicPr>
            <a:picLocks noChangeAspect="1"/>
          </p:cNvPicPr>
          <p:nvPr/>
        </p:nvPicPr>
        <p:blipFill>
          <a:blip r:embed="rId6" cstate="print"/>
          <a:stretch>
            <a:fillRect/>
          </a:stretch>
        </p:blipFill>
        <p:spPr>
          <a:xfrm>
            <a:off x="8316416" y="6069725"/>
            <a:ext cx="713173" cy="743651"/>
          </a:xfrm>
          <a:prstGeom prst="rect">
            <a:avLst/>
          </a:prstGeom>
        </p:spPr>
      </p:pic>
      <p:pic>
        <p:nvPicPr>
          <p:cNvPr id="12" name="Picture 6"/>
          <p:cNvPicPr>
            <a:picLocks noChangeAspect="1" noChangeArrowheads="1"/>
          </p:cNvPicPr>
          <p:nvPr/>
        </p:nvPicPr>
        <p:blipFill>
          <a:blip r:embed="rId7"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b="1"/>
              <a:t>Cobertura WiMAX</a:t>
            </a:r>
          </a:p>
        </p:txBody>
      </p:sp>
      <p:pic>
        <p:nvPicPr>
          <p:cNvPr id="14339" name="Imagen 4"/>
          <p:cNvPicPr>
            <a:picLocks noGrp="1" noChangeAspect="1" noChangeArrowheads="1"/>
          </p:cNvPicPr>
          <p:nvPr>
            <p:ph idx="1"/>
          </p:nvPr>
        </p:nvPicPr>
        <p:blipFill>
          <a:blip r:embed="rId2" cstate="print"/>
          <a:stretch>
            <a:fillRect/>
          </a:stretch>
        </p:blipFill>
        <p:spPr>
          <a:xfrm>
            <a:off x="1972000" y="2764013"/>
            <a:ext cx="5200000" cy="2809524"/>
          </a:xfrm>
          <a:noFill/>
          <a:ln/>
        </p:spPr>
      </p:pic>
      <p:pic>
        <p:nvPicPr>
          <p:cNvPr id="7" name="6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s-ES" sz="4000" b="1" dirty="0" err="1"/>
              <a:t>Tumbaco</a:t>
            </a:r>
            <a:r>
              <a:rPr lang="es-ES" sz="4000" b="1" dirty="0"/>
              <a:t>-Cerro </a:t>
            </a:r>
            <a:r>
              <a:rPr lang="es-ES" sz="4000" b="1" dirty="0" smtClean="0"/>
              <a:t>Ilaló      (</a:t>
            </a:r>
            <a:r>
              <a:rPr lang="es-ES" sz="4000" b="1" dirty="0"/>
              <a:t>Enlace 2)</a:t>
            </a:r>
            <a:r>
              <a:rPr lang="es-ES" sz="4000" dirty="0"/>
              <a:t> </a:t>
            </a:r>
          </a:p>
        </p:txBody>
      </p:sp>
      <p:sp>
        <p:nvSpPr>
          <p:cNvPr id="73731" name="Rectangle 3"/>
          <p:cNvSpPr>
            <a:spLocks noGrp="1" noChangeArrowheads="1"/>
          </p:cNvSpPr>
          <p:nvPr>
            <p:ph idx="1"/>
          </p:nvPr>
        </p:nvSpPr>
        <p:spPr/>
        <p:txBody>
          <a:bodyPr/>
          <a:lstStyle/>
          <a:p>
            <a:endParaRPr lang="es-ES" dirty="0" smtClean="0"/>
          </a:p>
          <a:p>
            <a:r>
              <a:rPr lang="es-ES" dirty="0" smtClean="0"/>
              <a:t>Frecuencia </a:t>
            </a:r>
            <a:r>
              <a:rPr lang="es-ES" dirty="0"/>
              <a:t>GHz = 3.5  </a:t>
            </a:r>
          </a:p>
          <a:p>
            <a:r>
              <a:rPr lang="es-ES" dirty="0"/>
              <a:t>Distancia Km = 5</a:t>
            </a:r>
          </a:p>
          <a:p>
            <a:r>
              <a:rPr lang="es-ES" dirty="0"/>
              <a:t>K=4/3 		            </a:t>
            </a:r>
          </a:p>
          <a:p>
            <a:r>
              <a:rPr lang="es-ES" dirty="0"/>
              <a:t>H Antena Cerro Ilaló= 30m</a:t>
            </a:r>
          </a:p>
          <a:p>
            <a:r>
              <a:rPr lang="es-ES" dirty="0"/>
              <a:t>H antena usuario </a:t>
            </a:r>
            <a:r>
              <a:rPr lang="es-ES" dirty="0" err="1"/>
              <a:t>Tumbaco</a:t>
            </a:r>
            <a:r>
              <a:rPr lang="es-ES" dirty="0"/>
              <a:t> = 1m</a:t>
            </a:r>
          </a:p>
          <a:p>
            <a:r>
              <a:rPr lang="es-ES" dirty="0"/>
              <a:t>H Cerro Ilalo ( m) = 3.184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s-ES" b="1"/>
              <a:t>Zonas de Fresnel</a:t>
            </a:r>
            <a:r>
              <a:rPr lang="es-ES"/>
              <a:t> </a:t>
            </a:r>
          </a:p>
        </p:txBody>
      </p:sp>
      <p:sp>
        <p:nvSpPr>
          <p:cNvPr id="74755" name="Rectangle 3"/>
          <p:cNvSpPr>
            <a:spLocks noGrp="1" noChangeArrowheads="1"/>
          </p:cNvSpPr>
          <p:nvPr>
            <p:ph idx="1"/>
          </p:nvPr>
        </p:nvSpPr>
        <p:spPr>
          <a:xfrm>
            <a:off x="457200" y="3213100"/>
            <a:ext cx="8229600" cy="2913063"/>
          </a:xfrm>
        </p:spPr>
        <p:txBody>
          <a:bodyPr/>
          <a:lstStyle/>
          <a:p>
            <a:endParaRPr lang="es-ES" dirty="0" smtClean="0"/>
          </a:p>
          <a:p>
            <a:r>
              <a:rPr lang="es-ES" dirty="0" smtClean="0"/>
              <a:t>Ejemplo </a:t>
            </a:r>
            <a:r>
              <a:rPr lang="es-ES" dirty="0"/>
              <a:t>de cálculo para todas la distancias:</a:t>
            </a:r>
          </a:p>
          <a:p>
            <a:r>
              <a:rPr lang="es-ES" dirty="0"/>
              <a:t>D1=0,5 km</a:t>
            </a:r>
          </a:p>
          <a:p>
            <a:r>
              <a:rPr lang="es-ES" dirty="0"/>
              <a:t>D2=4,5 km </a:t>
            </a:r>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C"/>
          </a:p>
        </p:txBody>
      </p:sp>
      <p:graphicFrame>
        <p:nvGraphicFramePr>
          <p:cNvPr id="74757" name="Object 5"/>
          <p:cNvGraphicFramePr>
            <a:graphicFrameLocks noChangeAspect="1"/>
          </p:cNvGraphicFramePr>
          <p:nvPr/>
        </p:nvGraphicFramePr>
        <p:xfrm>
          <a:off x="3563938" y="1557338"/>
          <a:ext cx="2447925" cy="1477962"/>
        </p:xfrm>
        <a:graphic>
          <a:graphicData uri="http://schemas.openxmlformats.org/presentationml/2006/ole">
            <p:oleObj spid="_x0000_s74757" name="Ecuación" r:id="rId3" imgW="71041" imgH="347976" progId="Equation.3">
              <p:embed/>
            </p:oleObj>
          </a:graphicData>
        </a:graphic>
      </p:graphicFrame>
      <p:pic>
        <p:nvPicPr>
          <p:cNvPr id="9" name="8 Imagen" descr="Imagen1.png">
            <a:hlinkClick r:id="rId4" action="ppaction://hlinksldjump"/>
          </p:cNvPr>
          <p:cNvPicPr>
            <a:picLocks noChangeAspect="1"/>
          </p:cNvPicPr>
          <p:nvPr/>
        </p:nvPicPr>
        <p:blipFill>
          <a:blip r:embed="rId5" cstate="print"/>
          <a:stretch>
            <a:fillRect/>
          </a:stretch>
        </p:blipFill>
        <p:spPr>
          <a:xfrm>
            <a:off x="8316416" y="6069725"/>
            <a:ext cx="713173" cy="743651"/>
          </a:xfrm>
          <a:prstGeom prst="rect">
            <a:avLst/>
          </a:prstGeom>
        </p:spPr>
      </p:pic>
      <p:pic>
        <p:nvPicPr>
          <p:cNvPr id="10" name="Picture 6"/>
          <p:cNvPicPr>
            <a:picLocks noChangeAspect="1" noChangeArrowheads="1"/>
          </p:cNvPicPr>
          <p:nvPr/>
        </p:nvPicPr>
        <p:blipFill>
          <a:blip r:embed="rId6"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es-EC"/>
          </a:p>
        </p:txBody>
      </p:sp>
      <p:pic>
        <p:nvPicPr>
          <p:cNvPr id="77827" name="Picture 3"/>
          <p:cNvPicPr>
            <a:picLocks noChangeAspect="1" noChangeArrowheads="1"/>
          </p:cNvPicPr>
          <p:nvPr/>
        </p:nvPicPr>
        <p:blipFill>
          <a:blip r:embed="rId2" cstate="print"/>
          <a:srcRect/>
          <a:stretch>
            <a:fillRect/>
          </a:stretch>
        </p:blipFill>
        <p:spPr bwMode="auto">
          <a:xfrm>
            <a:off x="827584" y="1412776"/>
            <a:ext cx="7561262" cy="4065588"/>
          </a:xfrm>
          <a:prstGeom prst="rect">
            <a:avLst/>
          </a:prstGeom>
          <a:solidFill>
            <a:srgbClr val="FFFFFF"/>
          </a:solidFill>
        </p:spPr>
      </p:pic>
      <p:sp>
        <p:nvSpPr>
          <p:cNvPr id="77828" name="Oval 4"/>
          <p:cNvSpPr>
            <a:spLocks noChangeArrowheads="1"/>
          </p:cNvSpPr>
          <p:nvPr/>
        </p:nvSpPr>
        <p:spPr bwMode="auto">
          <a:xfrm>
            <a:off x="1835150" y="2492375"/>
            <a:ext cx="152400" cy="114300"/>
          </a:xfrm>
          <a:prstGeom prst="ellipse">
            <a:avLst/>
          </a:prstGeom>
          <a:solidFill>
            <a:srgbClr val="FFCC00"/>
          </a:solidFill>
          <a:ln w="9360">
            <a:solidFill>
              <a:srgbClr val="000000"/>
            </a:solidFill>
            <a:miter lim="800000"/>
            <a:headEnd/>
            <a:tailEnd/>
          </a:ln>
        </p:spPr>
        <p:txBody>
          <a:bodyPr anchor="ctr"/>
          <a:lstStyle/>
          <a:p>
            <a:endParaRPr lang="es-EC"/>
          </a:p>
        </p:txBody>
      </p:sp>
      <p:sp>
        <p:nvSpPr>
          <p:cNvPr id="77829" name="Oval 5"/>
          <p:cNvSpPr>
            <a:spLocks noChangeArrowheads="1"/>
          </p:cNvSpPr>
          <p:nvPr/>
        </p:nvSpPr>
        <p:spPr bwMode="auto">
          <a:xfrm>
            <a:off x="7812088" y="4724400"/>
            <a:ext cx="152400" cy="114300"/>
          </a:xfrm>
          <a:prstGeom prst="ellipse">
            <a:avLst/>
          </a:prstGeom>
          <a:solidFill>
            <a:srgbClr val="FFCC00"/>
          </a:solidFill>
          <a:ln w="9360">
            <a:solidFill>
              <a:srgbClr val="000000"/>
            </a:solidFill>
            <a:miter lim="800000"/>
            <a:headEnd/>
            <a:tailEnd/>
          </a:ln>
        </p:spPr>
        <p:txBody>
          <a:bodyPr anchor="ctr"/>
          <a:lstStyle/>
          <a:p>
            <a:endParaRPr lang="es-EC"/>
          </a:p>
        </p:txBody>
      </p:sp>
      <p:grpSp>
        <p:nvGrpSpPr>
          <p:cNvPr id="77830" name="Group 6"/>
          <p:cNvGrpSpPr>
            <a:grpSpLocks/>
          </p:cNvGrpSpPr>
          <p:nvPr/>
        </p:nvGrpSpPr>
        <p:grpSpPr bwMode="auto">
          <a:xfrm>
            <a:off x="1692275" y="2133600"/>
            <a:ext cx="7129463" cy="2736850"/>
            <a:chOff x="3846" y="11471"/>
            <a:chExt cx="5158" cy="1978"/>
          </a:xfrm>
        </p:grpSpPr>
        <p:sp>
          <p:nvSpPr>
            <p:cNvPr id="77831" name="Text Box 7"/>
            <p:cNvSpPr txBox="1">
              <a:spLocks noChangeArrowheads="1"/>
            </p:cNvSpPr>
            <p:nvPr/>
          </p:nvSpPr>
          <p:spPr bwMode="auto">
            <a:xfrm>
              <a:off x="3846" y="11471"/>
              <a:ext cx="343" cy="208"/>
            </a:xfrm>
            <a:prstGeom prst="rect">
              <a:avLst/>
            </a:prstGeom>
            <a:solidFill>
              <a:srgbClr val="FFFFFF">
                <a:alpha val="0"/>
              </a:srgbClr>
            </a:solidFill>
            <a:ln w="9525">
              <a:noFill/>
              <a:miter lim="800000"/>
              <a:headEnd/>
              <a:tailEnd/>
            </a:ln>
          </p:spPr>
          <p:txBody>
            <a:bodyPr lIns="0" tIns="0" rIns="0" bIns="0"/>
            <a:lstStyle/>
            <a:p>
              <a:r>
                <a:rPr lang="es-EC" sz="1100">
                  <a:ea typeface="Times New Roman" pitchFamily="18" charset="0"/>
                  <a:cs typeface="Calibri" pitchFamily="34" charset="0"/>
                </a:rPr>
                <a:t>C.I.</a:t>
              </a:r>
              <a:endParaRPr lang="es-EC">
                <a:ea typeface="Times New Roman" pitchFamily="18" charset="0"/>
                <a:cs typeface="Calibri" pitchFamily="34" charset="0"/>
              </a:endParaRPr>
            </a:p>
          </p:txBody>
        </p:sp>
        <p:sp>
          <p:nvSpPr>
            <p:cNvPr id="77832" name="Text Box 8"/>
            <p:cNvSpPr txBox="1">
              <a:spLocks noChangeArrowheads="1"/>
            </p:cNvSpPr>
            <p:nvPr/>
          </p:nvSpPr>
          <p:spPr bwMode="auto">
            <a:xfrm>
              <a:off x="8391" y="13226"/>
              <a:ext cx="613" cy="223"/>
            </a:xfrm>
            <a:prstGeom prst="rect">
              <a:avLst/>
            </a:prstGeom>
            <a:solidFill>
              <a:srgbClr val="FFFFFF">
                <a:alpha val="0"/>
              </a:srgbClr>
            </a:solidFill>
            <a:ln w="9525">
              <a:noFill/>
              <a:miter lim="800000"/>
              <a:headEnd/>
              <a:tailEnd/>
            </a:ln>
          </p:spPr>
          <p:txBody>
            <a:bodyPr lIns="0" tIns="0" rIns="0" bIns="0"/>
            <a:lstStyle/>
            <a:p>
              <a:r>
                <a:rPr lang="es-EC" sz="1100">
                  <a:ea typeface="Times New Roman" pitchFamily="18" charset="0"/>
                  <a:cs typeface="Calibri" pitchFamily="34" charset="0"/>
                </a:rPr>
                <a:t>TUM.</a:t>
              </a:r>
              <a:endParaRPr lang="es-EC">
                <a:ea typeface="Times New Roman" pitchFamily="18" charset="0"/>
                <a:cs typeface="Calibri" pitchFamily="34" charset="0"/>
              </a:endParaRPr>
            </a:p>
          </p:txBody>
        </p:sp>
      </p:grpSp>
      <p:sp>
        <p:nvSpPr>
          <p:cNvPr id="77833" name="Rectangle 9"/>
          <p:cNvSpPr>
            <a:spLocks noChangeArrowheads="1"/>
          </p:cNvSpPr>
          <p:nvPr/>
        </p:nvSpPr>
        <p:spPr bwMode="auto">
          <a:xfrm>
            <a:off x="0" y="2409825"/>
            <a:ext cx="9144000" cy="0"/>
          </a:xfrm>
          <a:prstGeom prst="rect">
            <a:avLst/>
          </a:prstGeom>
          <a:noFill/>
          <a:ln w="9525">
            <a:noFill/>
            <a:miter lim="800000"/>
            <a:headEnd/>
            <a:tailEnd/>
          </a:ln>
          <a:effectLst/>
        </p:spPr>
        <p:txBody>
          <a:bodyPr wrap="none" anchor="ctr">
            <a:spAutoFit/>
          </a:bodyPr>
          <a:lstStyle/>
          <a:p>
            <a:endParaRPr lang="es-EC"/>
          </a:p>
        </p:txBody>
      </p:sp>
      <p:sp>
        <p:nvSpPr>
          <p:cNvPr id="77834" name="Rectangle 10"/>
          <p:cNvSpPr>
            <a:spLocks noChangeArrowheads="1"/>
          </p:cNvSpPr>
          <p:nvPr/>
        </p:nvSpPr>
        <p:spPr bwMode="auto">
          <a:xfrm>
            <a:off x="0" y="2409825"/>
            <a:ext cx="9144000" cy="0"/>
          </a:xfrm>
          <a:prstGeom prst="rect">
            <a:avLst/>
          </a:prstGeom>
          <a:noFill/>
          <a:ln w="9525">
            <a:noFill/>
            <a:miter lim="800000"/>
            <a:headEnd/>
            <a:tailEnd/>
          </a:ln>
          <a:effectLst/>
        </p:spPr>
        <p:txBody>
          <a:bodyPr wrap="none" anchor="ctr">
            <a:spAutoFit/>
          </a:bodyPr>
          <a:lstStyle/>
          <a:p>
            <a:endParaRPr lang="es-EC"/>
          </a:p>
        </p:txBody>
      </p:sp>
      <p:sp>
        <p:nvSpPr>
          <p:cNvPr id="77835" name="Rectangle 11"/>
          <p:cNvSpPr>
            <a:spLocks noChangeArrowheads="1"/>
          </p:cNvSpPr>
          <p:nvPr/>
        </p:nvSpPr>
        <p:spPr bwMode="auto">
          <a:xfrm>
            <a:off x="0" y="4448175"/>
            <a:ext cx="9144000" cy="0"/>
          </a:xfrm>
          <a:prstGeom prst="rect">
            <a:avLst/>
          </a:prstGeom>
          <a:noFill/>
          <a:ln w="9525">
            <a:noFill/>
            <a:miter lim="800000"/>
            <a:headEnd/>
            <a:tailEnd/>
          </a:ln>
          <a:effectLst/>
        </p:spPr>
        <p:txBody>
          <a:bodyPr wrap="none" anchor="ctr">
            <a:spAutoFit/>
          </a:bodyPr>
          <a:lstStyle/>
          <a:p>
            <a:endParaRPr lang="es-EC"/>
          </a:p>
        </p:txBody>
      </p:sp>
      <p:pic>
        <p:nvPicPr>
          <p:cNvPr id="15" name="14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16"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s-EC"/>
          </a:p>
        </p:txBody>
      </p:sp>
      <p:sp>
        <p:nvSpPr>
          <p:cNvPr id="78851" name="Rectangle 3"/>
          <p:cNvSpPr>
            <a:spLocks noGrp="1" noChangeArrowheads="1"/>
          </p:cNvSpPr>
          <p:nvPr>
            <p:ph idx="1"/>
          </p:nvPr>
        </p:nvSpPr>
        <p:spPr/>
        <p:txBody>
          <a:bodyPr/>
          <a:lstStyle/>
          <a:p>
            <a:r>
              <a:rPr lang="es-ES"/>
              <a:t>Con los datos podemos verificar que existe línea de vista y que la primera zona de Fresnel se encuentra libre.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s-ES" b="1"/>
              <a:t>Análisis de Cobertura</a:t>
            </a:r>
            <a:r>
              <a:rPr lang="es-ES"/>
              <a:t> </a:t>
            </a:r>
          </a:p>
        </p:txBody>
      </p:sp>
      <p:sp>
        <p:nvSpPr>
          <p:cNvPr id="79875" name="Rectangle 3"/>
          <p:cNvSpPr>
            <a:spLocks noGrp="1" noChangeArrowheads="1"/>
          </p:cNvSpPr>
          <p:nvPr>
            <p:ph idx="1"/>
          </p:nvPr>
        </p:nvSpPr>
        <p:spPr/>
        <p:txBody>
          <a:bodyPr/>
          <a:lstStyle/>
          <a:p>
            <a:r>
              <a:rPr lang="es-ES"/>
              <a:t>En este diseño se plantea cubrir 10 Km con línea de vista, para asegurar una alta QoS a los usuarios. Con lo que se puede cubrir el valle de Tumbaco, sus alrededores, Cumbaya y el Valle de Los Chillos.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es-EC"/>
          </a:p>
        </p:txBody>
      </p:sp>
      <p:pic>
        <p:nvPicPr>
          <p:cNvPr id="80899" name="Picture 3"/>
          <p:cNvPicPr>
            <a:picLocks noGrp="1" noChangeAspect="1" noChangeArrowheads="1"/>
          </p:cNvPicPr>
          <p:nvPr>
            <p:ph idx="1"/>
          </p:nvPr>
        </p:nvPicPr>
        <p:blipFill>
          <a:blip r:embed="rId2" cstate="print">
            <a:lum contrast="6000"/>
          </a:blip>
          <a:srcRect l="22969" t="16658" r="13054" b="9471"/>
          <a:stretch>
            <a:fillRect/>
          </a:stretch>
        </p:blipFill>
        <p:spPr>
          <a:xfrm>
            <a:off x="1547813" y="765175"/>
            <a:ext cx="6034087" cy="4525963"/>
          </a:xfrm>
          <a:solidFill>
            <a:srgbClr val="FFFFFF"/>
          </a:solidFill>
          <a:ln/>
        </p:spPr>
      </p:pic>
      <p:sp>
        <p:nvSpPr>
          <p:cNvPr id="80900" name="Rectangle 4"/>
          <p:cNvSpPr>
            <a:spLocks noChangeArrowheads="1"/>
          </p:cNvSpPr>
          <p:nvPr/>
        </p:nvSpPr>
        <p:spPr bwMode="auto">
          <a:xfrm>
            <a:off x="3348038" y="5589588"/>
            <a:ext cx="2279650" cy="366712"/>
          </a:xfrm>
          <a:prstGeom prst="rect">
            <a:avLst/>
          </a:prstGeom>
          <a:noFill/>
          <a:ln w="9525">
            <a:noFill/>
            <a:miter lim="800000"/>
            <a:headEnd/>
            <a:tailEnd/>
          </a:ln>
          <a:effectLst/>
        </p:spPr>
        <p:txBody>
          <a:bodyPr wrap="none" anchor="ctr">
            <a:spAutoFit/>
          </a:bodyPr>
          <a:lstStyle/>
          <a:p>
            <a:r>
              <a:rPr lang="es-ES" b="1"/>
              <a:t>Cobertura prevista</a:t>
            </a:r>
            <a:r>
              <a:rPr lang="es-ES"/>
              <a:t> </a:t>
            </a:r>
          </a:p>
        </p:txBody>
      </p:sp>
      <p:pic>
        <p:nvPicPr>
          <p:cNvPr id="8" name="7 Imagen" descr="Imagen1.png">
            <a:hlinkClick r:id="rId3" action="ppaction://hlinksldjump"/>
          </p:cNvPr>
          <p:cNvPicPr>
            <a:picLocks noChangeAspect="1"/>
          </p:cNvPicPr>
          <p:nvPr/>
        </p:nvPicPr>
        <p:blipFill>
          <a:blip r:embed="rId4" cstate="print"/>
          <a:stretch>
            <a:fillRect/>
          </a:stretch>
        </p:blipFill>
        <p:spPr>
          <a:xfrm>
            <a:off x="8316416" y="6069725"/>
            <a:ext cx="713173" cy="743651"/>
          </a:xfrm>
          <a:prstGeom prst="rect">
            <a:avLst/>
          </a:prstGeom>
        </p:spPr>
      </p:pic>
      <p:pic>
        <p:nvPicPr>
          <p:cNvPr id="9" name="Picture 6"/>
          <p:cNvPicPr>
            <a:picLocks noChangeAspect="1" noChangeArrowheads="1"/>
          </p:cNvPicPr>
          <p:nvPr/>
        </p:nvPicPr>
        <p:blipFill>
          <a:blip r:embed="rId5"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s-ES" b="1"/>
              <a:t>Análisis Financiero</a:t>
            </a:r>
            <a:r>
              <a:rPr lang="es-ES"/>
              <a:t> </a:t>
            </a:r>
          </a:p>
        </p:txBody>
      </p:sp>
      <p:sp>
        <p:nvSpPr>
          <p:cNvPr id="81923" name="Rectangle 3"/>
          <p:cNvSpPr>
            <a:spLocks noGrp="1" noChangeArrowheads="1"/>
          </p:cNvSpPr>
          <p:nvPr>
            <p:ph type="body" sz="half" idx="1"/>
          </p:nvPr>
        </p:nvSpPr>
        <p:spPr/>
        <p:txBody>
          <a:bodyPr/>
          <a:lstStyle/>
          <a:p>
            <a:pPr marL="609600" indent="-609600"/>
            <a:r>
              <a:rPr lang="es-ES" sz="2800" b="1"/>
              <a:t>Costo de los Equipos</a:t>
            </a:r>
          </a:p>
        </p:txBody>
      </p:sp>
      <p:sp>
        <p:nvSpPr>
          <p:cNvPr id="81979" name="Rectangle 59"/>
          <p:cNvSpPr>
            <a:spLocks noChangeArrowheads="1"/>
          </p:cNvSpPr>
          <p:nvPr/>
        </p:nvSpPr>
        <p:spPr bwMode="auto">
          <a:xfrm>
            <a:off x="2483768" y="5805264"/>
            <a:ext cx="4400550" cy="366712"/>
          </a:xfrm>
          <a:prstGeom prst="rect">
            <a:avLst/>
          </a:prstGeom>
          <a:noFill/>
          <a:ln w="9525">
            <a:noFill/>
            <a:miter lim="800000"/>
            <a:headEnd/>
            <a:tailEnd/>
          </a:ln>
          <a:effectLst/>
        </p:spPr>
        <p:txBody>
          <a:bodyPr wrap="none" anchor="ctr">
            <a:spAutoFit/>
          </a:bodyPr>
          <a:lstStyle/>
          <a:p>
            <a:r>
              <a:rPr lang="es-ES" b="1" dirty="0"/>
              <a:t>Costo referencial del Proyecto WIMAX</a:t>
            </a:r>
            <a:r>
              <a:rPr lang="es-ES" dirty="0"/>
              <a:t> </a:t>
            </a:r>
          </a:p>
        </p:txBody>
      </p:sp>
      <p:pic>
        <p:nvPicPr>
          <p:cNvPr id="63" name="62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graphicFrame>
        <p:nvGraphicFramePr>
          <p:cNvPr id="67" name="66 Tabla"/>
          <p:cNvGraphicFramePr>
            <a:graphicFrameLocks noGrp="1"/>
          </p:cNvGraphicFramePr>
          <p:nvPr/>
        </p:nvGraphicFramePr>
        <p:xfrm>
          <a:off x="899592" y="2204864"/>
          <a:ext cx="7704856" cy="3456384"/>
        </p:xfrm>
        <a:graphic>
          <a:graphicData uri="http://schemas.openxmlformats.org/drawingml/2006/table">
            <a:tbl>
              <a:tblPr/>
              <a:tblGrid>
                <a:gridCol w="2901211"/>
                <a:gridCol w="1379264"/>
                <a:gridCol w="1676519"/>
                <a:gridCol w="1747862"/>
              </a:tblGrid>
              <a:tr h="349241">
                <a:tc>
                  <a:txBody>
                    <a:bodyPr/>
                    <a:lstStyle/>
                    <a:p>
                      <a:pPr>
                        <a:lnSpc>
                          <a:spcPct val="115000"/>
                        </a:lnSpc>
                        <a:spcAft>
                          <a:spcPts val="1000"/>
                        </a:spcAft>
                      </a:pPr>
                      <a:r>
                        <a:rPr lang="es-ES" sz="1300" b="1" dirty="0">
                          <a:solidFill>
                            <a:schemeClr val="bg1"/>
                          </a:solidFill>
                          <a:latin typeface="Calibri"/>
                          <a:ea typeface="Calibri"/>
                          <a:cs typeface="Times New Roman"/>
                        </a:rPr>
                        <a:t>Descripción</a:t>
                      </a:r>
                      <a:r>
                        <a:rPr lang="es-ES" sz="1300" dirty="0">
                          <a:solidFill>
                            <a:schemeClr val="bg1"/>
                          </a:solidFill>
                          <a:latin typeface="Calibri"/>
                          <a:ea typeface="Calibri"/>
                          <a:cs typeface="Times New Roman"/>
                        </a:rPr>
                        <a:t> </a:t>
                      </a:r>
                      <a:endParaRPr lang="es-EC" sz="1300" dirty="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b="1">
                          <a:solidFill>
                            <a:schemeClr val="bg1"/>
                          </a:solidFill>
                          <a:latin typeface="Calibri"/>
                          <a:ea typeface="Calibri"/>
                          <a:cs typeface="Times New Roman"/>
                        </a:rPr>
                        <a:t>Cantidad</a:t>
                      </a:r>
                      <a:r>
                        <a:rPr lang="es-ES" sz="1300">
                          <a:solidFill>
                            <a:schemeClr val="bg1"/>
                          </a:solidFill>
                          <a:latin typeface="Calibri"/>
                          <a:ea typeface="Calibri"/>
                          <a:cs typeface="Times New Roman"/>
                        </a:rPr>
                        <a:t>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b="1">
                          <a:solidFill>
                            <a:schemeClr val="bg1"/>
                          </a:solidFill>
                          <a:latin typeface="Calibri"/>
                          <a:ea typeface="Calibri"/>
                          <a:cs typeface="Times New Roman"/>
                        </a:rPr>
                        <a:t>Costo Unitario</a:t>
                      </a:r>
                      <a:r>
                        <a:rPr lang="es-ES" sz="1300">
                          <a:solidFill>
                            <a:schemeClr val="bg1"/>
                          </a:solidFill>
                          <a:latin typeface="Calibri"/>
                          <a:ea typeface="Calibri"/>
                          <a:cs typeface="Times New Roman"/>
                        </a:rPr>
                        <a:t>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b="1">
                          <a:solidFill>
                            <a:schemeClr val="bg1"/>
                          </a:solidFill>
                          <a:latin typeface="Calibri"/>
                          <a:ea typeface="Calibri"/>
                          <a:cs typeface="Times New Roman"/>
                        </a:rPr>
                        <a:t>TOTAL</a:t>
                      </a:r>
                      <a:r>
                        <a:rPr lang="es-ES" sz="1300">
                          <a:solidFill>
                            <a:schemeClr val="bg1"/>
                          </a:solidFill>
                          <a:latin typeface="Calibri"/>
                          <a:ea typeface="Calibri"/>
                          <a:cs typeface="Times New Roman"/>
                        </a:rPr>
                        <a:t>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4094">
                <a:tc>
                  <a:txBody>
                    <a:bodyPr/>
                    <a:lstStyle/>
                    <a:p>
                      <a:pPr>
                        <a:lnSpc>
                          <a:spcPct val="115000"/>
                        </a:lnSpc>
                        <a:spcAft>
                          <a:spcPts val="1000"/>
                        </a:spcAft>
                      </a:pPr>
                      <a:r>
                        <a:rPr lang="es-ES" sz="1300">
                          <a:solidFill>
                            <a:schemeClr val="bg1"/>
                          </a:solidFill>
                          <a:latin typeface="Calibri"/>
                          <a:ea typeface="Calibri"/>
                          <a:cs typeface="Times New Roman"/>
                        </a:rPr>
                        <a:t>Estación Base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1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$ 21.000,00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$ 21.000,00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5565">
                <a:tc>
                  <a:txBody>
                    <a:bodyPr/>
                    <a:lstStyle/>
                    <a:p>
                      <a:pPr>
                        <a:lnSpc>
                          <a:spcPct val="115000"/>
                        </a:lnSpc>
                        <a:spcAft>
                          <a:spcPts val="1000"/>
                        </a:spcAft>
                      </a:pPr>
                      <a:r>
                        <a:rPr lang="es-ES" sz="1300">
                          <a:solidFill>
                            <a:schemeClr val="bg1"/>
                          </a:solidFill>
                          <a:latin typeface="Calibri"/>
                          <a:ea typeface="Calibri"/>
                          <a:cs typeface="Times New Roman"/>
                        </a:rPr>
                        <a:t>CPEs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2.500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$ 280,00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$ 700.000,00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5565">
                <a:tc>
                  <a:txBody>
                    <a:bodyPr/>
                    <a:lstStyle/>
                    <a:p>
                      <a:pPr>
                        <a:lnSpc>
                          <a:spcPct val="115000"/>
                        </a:lnSpc>
                        <a:spcAft>
                          <a:spcPts val="1000"/>
                        </a:spcAft>
                      </a:pPr>
                      <a:r>
                        <a:rPr lang="es-ES" sz="1300">
                          <a:solidFill>
                            <a:schemeClr val="bg1"/>
                          </a:solidFill>
                          <a:latin typeface="Calibri"/>
                          <a:ea typeface="Calibri"/>
                          <a:cs typeface="Times New Roman"/>
                        </a:rPr>
                        <a:t>Software de Administración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1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$ 5.000,00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$ 5.000,00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5565">
                <a:tc>
                  <a:txBody>
                    <a:bodyPr/>
                    <a:lstStyle/>
                    <a:p>
                      <a:pPr>
                        <a:lnSpc>
                          <a:spcPct val="115000"/>
                        </a:lnSpc>
                        <a:spcAft>
                          <a:spcPts val="1000"/>
                        </a:spcAft>
                      </a:pPr>
                      <a:r>
                        <a:rPr lang="es-ES" sz="1300">
                          <a:solidFill>
                            <a:schemeClr val="bg1"/>
                          </a:solidFill>
                          <a:latin typeface="Calibri"/>
                          <a:ea typeface="Calibri"/>
                          <a:cs typeface="Times New Roman"/>
                        </a:rPr>
                        <a:t>Radio Truepoint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2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$ 48.000,00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$ 96.000,00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5565">
                <a:tc>
                  <a:txBody>
                    <a:bodyPr/>
                    <a:lstStyle/>
                    <a:p>
                      <a:pPr>
                        <a:lnSpc>
                          <a:spcPct val="115000"/>
                        </a:lnSpc>
                        <a:spcAft>
                          <a:spcPts val="1000"/>
                        </a:spcAft>
                      </a:pPr>
                      <a:r>
                        <a:rPr lang="es-ES" sz="1300">
                          <a:solidFill>
                            <a:schemeClr val="bg1"/>
                          </a:solidFill>
                          <a:latin typeface="Calibri"/>
                          <a:ea typeface="Calibri"/>
                          <a:cs typeface="Times New Roman"/>
                        </a:rPr>
                        <a:t>Antenas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2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$ 17.240,00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$ 34.480,00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5565">
                <a:tc>
                  <a:txBody>
                    <a:bodyPr/>
                    <a:lstStyle/>
                    <a:p>
                      <a:pPr>
                        <a:lnSpc>
                          <a:spcPct val="115000"/>
                        </a:lnSpc>
                        <a:spcAft>
                          <a:spcPts val="1000"/>
                        </a:spcAft>
                      </a:pPr>
                      <a:r>
                        <a:rPr lang="es-ES" sz="1300">
                          <a:solidFill>
                            <a:schemeClr val="bg1"/>
                          </a:solidFill>
                          <a:latin typeface="Calibri"/>
                          <a:ea typeface="Calibri"/>
                          <a:cs typeface="Times New Roman"/>
                        </a:rPr>
                        <a:t>Guías de onda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20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$ 58,00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$ 1.160,00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5565">
                <a:tc>
                  <a:txBody>
                    <a:bodyPr/>
                    <a:lstStyle/>
                    <a:p>
                      <a:pPr>
                        <a:lnSpc>
                          <a:spcPct val="115000"/>
                        </a:lnSpc>
                        <a:spcAft>
                          <a:spcPts val="1000"/>
                        </a:spcAft>
                      </a:pPr>
                      <a:r>
                        <a:rPr lang="es-ES" sz="1300">
                          <a:solidFill>
                            <a:schemeClr val="bg1"/>
                          </a:solidFill>
                          <a:latin typeface="Calibri"/>
                          <a:ea typeface="Calibri"/>
                          <a:cs typeface="Times New Roman"/>
                        </a:rPr>
                        <a:t>Torre de 30mts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1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$ 21.648,00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$ 21.648,00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4094">
                <a:tc>
                  <a:txBody>
                    <a:bodyPr/>
                    <a:lstStyle/>
                    <a:p>
                      <a:pPr>
                        <a:lnSpc>
                          <a:spcPct val="115000"/>
                        </a:lnSpc>
                        <a:spcAft>
                          <a:spcPts val="1000"/>
                        </a:spcAft>
                      </a:pPr>
                      <a:r>
                        <a:rPr lang="es-ES" sz="1300">
                          <a:solidFill>
                            <a:schemeClr val="bg1"/>
                          </a:solidFill>
                          <a:latin typeface="Calibri"/>
                          <a:ea typeface="Calibri"/>
                          <a:cs typeface="Times New Roman"/>
                        </a:rPr>
                        <a:t>Caseta de Equipos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1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dirty="0">
                          <a:solidFill>
                            <a:schemeClr val="bg1"/>
                          </a:solidFill>
                          <a:latin typeface="Calibri"/>
                          <a:ea typeface="Calibri"/>
                          <a:cs typeface="Times New Roman"/>
                        </a:rPr>
                        <a:t>$ 5.241,00 </a:t>
                      </a:r>
                      <a:endParaRPr lang="es-EC" sz="1300" dirty="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s-ES" sz="1300">
                          <a:solidFill>
                            <a:schemeClr val="bg1"/>
                          </a:solidFill>
                          <a:latin typeface="Calibri"/>
                          <a:ea typeface="Calibri"/>
                          <a:cs typeface="Times New Roman"/>
                        </a:rPr>
                        <a:t>$ 5.241,00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5565">
                <a:tc gridSpan="3">
                  <a:txBody>
                    <a:bodyPr/>
                    <a:lstStyle/>
                    <a:p>
                      <a:pPr>
                        <a:lnSpc>
                          <a:spcPct val="115000"/>
                        </a:lnSpc>
                        <a:spcAft>
                          <a:spcPts val="1000"/>
                        </a:spcAft>
                      </a:pPr>
                      <a:r>
                        <a:rPr lang="es-ES" sz="1300" b="1">
                          <a:solidFill>
                            <a:schemeClr val="bg1"/>
                          </a:solidFill>
                          <a:latin typeface="Calibri"/>
                          <a:ea typeface="Calibri"/>
                          <a:cs typeface="Times New Roman"/>
                        </a:rPr>
                        <a:t>TOTAL</a:t>
                      </a:r>
                      <a:r>
                        <a:rPr lang="es-ES" sz="1300">
                          <a:solidFill>
                            <a:schemeClr val="bg1"/>
                          </a:solidFill>
                          <a:latin typeface="Calibri"/>
                          <a:ea typeface="Calibri"/>
                          <a:cs typeface="Times New Roman"/>
                        </a:rPr>
                        <a:t> </a:t>
                      </a:r>
                      <a:endParaRPr lang="es-EC" sz="130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nSpc>
                          <a:spcPct val="115000"/>
                        </a:lnSpc>
                        <a:spcAft>
                          <a:spcPts val="1000"/>
                        </a:spcAft>
                      </a:pPr>
                      <a:r>
                        <a:rPr lang="es-ES" sz="1300" b="1" dirty="0">
                          <a:solidFill>
                            <a:schemeClr val="bg1"/>
                          </a:solidFill>
                          <a:latin typeface="Calibri"/>
                          <a:ea typeface="Calibri"/>
                          <a:cs typeface="Times New Roman"/>
                        </a:rPr>
                        <a:t>$ 884.529,00</a:t>
                      </a:r>
                      <a:r>
                        <a:rPr lang="es-ES" sz="1300" dirty="0">
                          <a:solidFill>
                            <a:schemeClr val="bg1"/>
                          </a:solidFill>
                          <a:latin typeface="Calibri"/>
                          <a:ea typeface="Calibri"/>
                          <a:cs typeface="Times New Roman"/>
                        </a:rPr>
                        <a:t> </a:t>
                      </a:r>
                      <a:endParaRPr lang="es-EC" sz="1300" dirty="0">
                        <a:solidFill>
                          <a:schemeClr val="bg1"/>
                        </a:solidFill>
                        <a:latin typeface="Calibri"/>
                        <a:ea typeface="Calibri"/>
                        <a:cs typeface="Times New Roman"/>
                      </a:endParaRPr>
                    </a:p>
                  </a:txBody>
                  <a:tcPr marL="67733" marR="67733" marT="33867" marB="338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6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marL="838200" indent="-838200"/>
            <a:r>
              <a:rPr lang="es-ES" sz="4000" b="1"/>
              <a:t>Costo de Mantenimiento de la Red</a:t>
            </a:r>
          </a:p>
        </p:txBody>
      </p:sp>
      <p:graphicFrame>
        <p:nvGraphicFramePr>
          <p:cNvPr id="82947" name="Group 3"/>
          <p:cNvGraphicFramePr>
            <a:graphicFrameLocks noGrp="1"/>
          </p:cNvGraphicFramePr>
          <p:nvPr>
            <p:ph sz="half" idx="1"/>
          </p:nvPr>
        </p:nvGraphicFramePr>
        <p:xfrm>
          <a:off x="468313" y="1844675"/>
          <a:ext cx="8229600" cy="820738"/>
        </p:xfrm>
        <a:graphic>
          <a:graphicData uri="http://schemas.openxmlformats.org/drawingml/2006/table">
            <a:tbl>
              <a:tblPr/>
              <a:tblGrid>
                <a:gridCol w="2174875"/>
                <a:gridCol w="725487"/>
                <a:gridCol w="754063"/>
                <a:gridCol w="1144587"/>
                <a:gridCol w="1147763"/>
                <a:gridCol w="1144587"/>
                <a:gridCol w="1138238"/>
              </a:tblGrid>
              <a:tr h="406400">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DESCRIPCION</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s-EC"/>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AÑO 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AÑO 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AÑO 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AÑO 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AÑO 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143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Costos de Mantenimiento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$ 13.267,94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$ 13.267,94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$ 13.267,94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$ 13.267,94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82972" name="Rectangle 28"/>
          <p:cNvSpPr>
            <a:spLocks noGrp="1" noChangeArrowheads="1"/>
          </p:cNvSpPr>
          <p:nvPr>
            <p:ph type="body" sz="half" idx="2"/>
          </p:nvPr>
        </p:nvSpPr>
        <p:spPr>
          <a:xfrm>
            <a:off x="457200" y="3213100"/>
            <a:ext cx="8229600" cy="2913063"/>
          </a:xfrm>
        </p:spPr>
        <p:txBody>
          <a:bodyPr/>
          <a:lstStyle/>
          <a:p>
            <a:pPr marL="1295400" lvl="2" indent="-381000"/>
            <a:r>
              <a:rPr lang="es-ES" sz="2000" b="1" dirty="0"/>
              <a:t>Costos de Operación</a:t>
            </a:r>
            <a:endParaRPr lang="es-ES" sz="2000" dirty="0"/>
          </a:p>
          <a:p>
            <a:pPr marL="533400" indent="-533400"/>
            <a:r>
              <a:rPr lang="es-ES" sz="2800" dirty="0"/>
              <a:t>Dentro de los Costos relacionados con la operación del Proveedor de Servicios se han tomado en cuenta los diferentes rubros que son utilizados para el correcto funcionamiento del mismo.</a:t>
            </a:r>
          </a:p>
        </p:txBody>
      </p:sp>
      <p:pic>
        <p:nvPicPr>
          <p:cNvPr id="32" name="31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33"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s-ES" b="1"/>
              <a:t>Remuneraciones</a:t>
            </a:r>
          </a:p>
        </p:txBody>
      </p:sp>
      <p:graphicFrame>
        <p:nvGraphicFramePr>
          <p:cNvPr id="83971" name="Group 3"/>
          <p:cNvGraphicFramePr>
            <a:graphicFrameLocks noGrp="1"/>
          </p:cNvGraphicFramePr>
          <p:nvPr>
            <p:ph type="tbl" idx="1"/>
          </p:nvPr>
        </p:nvGraphicFramePr>
        <p:xfrm>
          <a:off x="457200" y="1600200"/>
          <a:ext cx="8229600" cy="4525964"/>
        </p:xfrm>
        <a:graphic>
          <a:graphicData uri="http://schemas.openxmlformats.org/drawingml/2006/table">
            <a:tbl>
              <a:tblPr/>
              <a:tblGrid>
                <a:gridCol w="2055813"/>
                <a:gridCol w="1274762"/>
                <a:gridCol w="1592263"/>
                <a:gridCol w="1611312"/>
                <a:gridCol w="1695450"/>
              </a:tblGrid>
              <a:tr h="473075">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REMUNERACIONES</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445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Nro Personas</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Valor Mensual</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Total Mensual</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Total Anual</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Administrador de Red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$ 1.800,00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$ 1.800,00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$ 21.600,00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730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Técnicos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$ 1.300,00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$ 3.900,00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$ 46.800,00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730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Ventas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$ 850,00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$ 3.400,00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$ 40.800,00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730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Atención Cliente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$ 500,00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$ 2.500,00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$ 30.000,00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714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Call – Center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$ 350,00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$ 3.500,00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$ 42.000,00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730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Secretaria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$ 450,00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$ 900,00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$ 10.800,00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73075">
                <a:tc gridSpan="3">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TOTAL</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s-EC"/>
                    </a:p>
                  </a:txBody>
                  <a:tcPr/>
                </a:tc>
                <a:tc hMerge="1">
                  <a:txBody>
                    <a:bodyPr/>
                    <a:lstStyle/>
                    <a:p>
                      <a:endParaRPr lang="es-EC"/>
                    </a:p>
                  </a:txBody>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$ 16.000,00</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$ 192.000,00</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62" name="61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63"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s-ES" b="1"/>
              <a:t>Servicios</a:t>
            </a:r>
          </a:p>
        </p:txBody>
      </p:sp>
      <p:graphicFrame>
        <p:nvGraphicFramePr>
          <p:cNvPr id="84995" name="Group 3"/>
          <p:cNvGraphicFramePr>
            <a:graphicFrameLocks noGrp="1"/>
          </p:cNvGraphicFramePr>
          <p:nvPr>
            <p:ph type="tbl" idx="1"/>
          </p:nvPr>
        </p:nvGraphicFramePr>
        <p:xfrm>
          <a:off x="457200" y="1484784"/>
          <a:ext cx="8229600" cy="4525964"/>
        </p:xfrm>
        <a:graphic>
          <a:graphicData uri="http://schemas.openxmlformats.org/drawingml/2006/table">
            <a:tbl>
              <a:tblPr/>
              <a:tblGrid>
                <a:gridCol w="3370263"/>
                <a:gridCol w="2608262"/>
                <a:gridCol w="2251075"/>
              </a:tblGrid>
              <a:tr h="56515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SERVICIOS</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s-EC"/>
                    </a:p>
                  </a:txBody>
                  <a:tcPr/>
                </a:tc>
                <a:tc hMerge="1">
                  <a:txBody>
                    <a:bodyPr/>
                    <a:lstStyle/>
                    <a:p>
                      <a:endParaRPr lang="es-EC"/>
                    </a:p>
                  </a:txBody>
                  <a:tcPr/>
                </a:tc>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Valor Mensual</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rgbClr val="000000"/>
                          </a:solidFill>
                          <a:effectLst/>
                          <a:latin typeface="Arial" charset="0"/>
                          <a:ea typeface="Times New Roman" pitchFamily="18" charset="0"/>
                          <a:cs typeface="Arial" charset="0"/>
                        </a:rPr>
                        <a:t>Valor Anual</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Básicos</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$ 1.500,00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$ 18.000,00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Carrier de Datos</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$ 8.000,00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$ 96.000,00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Arriendo Call - Center</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$ 1.500,00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$ 18.000,00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Arriendo Oficina</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$ 800,00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$ 9.600,00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Limpieza</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$ 500,00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$ 6.000,00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rgbClr val="000000"/>
                          </a:solidFill>
                          <a:effectLst/>
                          <a:latin typeface="Arial" charset="0"/>
                          <a:ea typeface="Times New Roman" pitchFamily="18" charset="0"/>
                          <a:cs typeface="Arial" charset="0"/>
                        </a:rPr>
                        <a:t>TOTAL</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rgbClr val="000000"/>
                          </a:solidFill>
                          <a:effectLst/>
                          <a:latin typeface="Arial" charset="0"/>
                          <a:ea typeface="Times New Roman" pitchFamily="18" charset="0"/>
                          <a:cs typeface="Arial" charset="0"/>
                        </a:rPr>
                        <a:t>$ 12.300,00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$ 147.600,00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42" name="41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43"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p:txBody>
          <a:bodyPr/>
          <a:lstStyle/>
          <a:p>
            <a:r>
              <a:rPr lang="es-ES"/>
              <a:t>WiMAX utiliza LMDS que permite el despliegue de servicios fijos de voz, internet, datos y video bajo demanda.</a:t>
            </a:r>
          </a:p>
          <a:p>
            <a:r>
              <a:rPr lang="es-ES"/>
              <a:t> WiMAX requiere el despliegue de BS formadas por antenas </a:t>
            </a:r>
          </a:p>
          <a:p>
            <a:r>
              <a:rPr lang="es-ES"/>
              <a:t>Su instalación es muy sencilla, rápida y su precio competitivo.</a:t>
            </a:r>
          </a:p>
        </p:txBody>
      </p:sp>
      <p:pic>
        <p:nvPicPr>
          <p:cNvPr id="6" name="5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7"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s-ES" b="1"/>
              <a:t>Materiales y Suministros</a:t>
            </a:r>
          </a:p>
        </p:txBody>
      </p:sp>
      <p:graphicFrame>
        <p:nvGraphicFramePr>
          <p:cNvPr id="86019" name="Group 3"/>
          <p:cNvGraphicFramePr>
            <a:graphicFrameLocks noGrp="1"/>
          </p:cNvGraphicFramePr>
          <p:nvPr>
            <p:ph type="tbl" idx="1"/>
          </p:nvPr>
        </p:nvGraphicFramePr>
        <p:xfrm>
          <a:off x="457200" y="1600200"/>
          <a:ext cx="8229600" cy="4525965"/>
        </p:xfrm>
        <a:graphic>
          <a:graphicData uri="http://schemas.openxmlformats.org/drawingml/2006/table">
            <a:tbl>
              <a:tblPr/>
              <a:tblGrid>
                <a:gridCol w="3387725"/>
                <a:gridCol w="2654300"/>
                <a:gridCol w="2187575"/>
              </a:tblGrid>
              <a:tr h="646113">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MATERIALES Y SUMINISTROS</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s-EC"/>
                    </a:p>
                  </a:txBody>
                  <a:tcPr/>
                </a:tc>
                <a:tc hMerge="1">
                  <a:txBody>
                    <a:bodyPr/>
                    <a:lstStyle/>
                    <a:p>
                      <a:endParaRPr lang="es-EC"/>
                    </a:p>
                  </a:txBody>
                  <a:tcPr/>
                </a:tc>
              </a:tr>
              <a:tr h="6477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Valor Mensual</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Valor Anual</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46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Fungibles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$ 500,00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$ 6.000,00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46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Papelería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$ 400,00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$ 4.800,00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46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Equipos de Informática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$ 18.000,00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477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Otros Gastos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$ 500,00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$ 6.000,00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461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TOTAL</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$ 1.400,00</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$ 34.800,00</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38" name="37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39"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s-ES" sz="4000" b="1"/>
              <a:t>Total Costos Operativos por el Periodo de la Inversión</a:t>
            </a:r>
            <a:r>
              <a:rPr lang="es-ES" sz="4000"/>
              <a:t> </a:t>
            </a:r>
          </a:p>
        </p:txBody>
      </p:sp>
      <p:graphicFrame>
        <p:nvGraphicFramePr>
          <p:cNvPr id="87043" name="Group 3"/>
          <p:cNvGraphicFramePr>
            <a:graphicFrameLocks noGrp="1"/>
          </p:cNvGraphicFramePr>
          <p:nvPr>
            <p:ph type="tbl" idx="1"/>
          </p:nvPr>
        </p:nvGraphicFramePr>
        <p:xfrm>
          <a:off x="457200" y="1600200"/>
          <a:ext cx="7859713" cy="4525963"/>
        </p:xfrm>
        <a:graphic>
          <a:graphicData uri="http://schemas.openxmlformats.org/drawingml/2006/table">
            <a:tbl>
              <a:tblPr/>
              <a:tblGrid>
                <a:gridCol w="1306513"/>
                <a:gridCol w="792162"/>
                <a:gridCol w="647700"/>
                <a:gridCol w="792163"/>
                <a:gridCol w="647700"/>
                <a:gridCol w="792162"/>
                <a:gridCol w="649288"/>
                <a:gridCol w="792162"/>
                <a:gridCol w="647700"/>
                <a:gridCol w="792163"/>
              </a:tblGrid>
              <a:tr h="12112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rial" charset="0"/>
                          <a:ea typeface="Times New Roman" pitchFamily="18" charset="0"/>
                          <a:cs typeface="Arial" charset="0"/>
                        </a:rPr>
                        <a:t>DESCRIPCION</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rial" charset="0"/>
                          <a:ea typeface="Times New Roman" pitchFamily="18" charset="0"/>
                          <a:cs typeface="Arial" charset="0"/>
                        </a:rPr>
                        <a:t>AÑO 1</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rial" charset="0"/>
                          <a:ea typeface="Times New Roman" pitchFamily="18" charset="0"/>
                          <a:cs typeface="Arial" charset="0"/>
                        </a:rPr>
                        <a:t>Variación</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rial" charset="0"/>
                          <a:ea typeface="Times New Roman" pitchFamily="18" charset="0"/>
                          <a:cs typeface="Arial" charset="0"/>
                        </a:rPr>
                        <a:t>AÑO 2</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rial" charset="0"/>
                          <a:ea typeface="Times New Roman" pitchFamily="18" charset="0"/>
                          <a:cs typeface="Arial" charset="0"/>
                        </a:rPr>
                        <a:t>Variación</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rial" charset="0"/>
                          <a:ea typeface="Times New Roman" pitchFamily="18" charset="0"/>
                          <a:cs typeface="Arial" charset="0"/>
                        </a:rPr>
                        <a:t>AÑO 3</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Variación</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AÑO 4</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Variación</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AÑO 5</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524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Remuneraciones</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$ 192.000,00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9,00%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$ 209.280,00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9,00%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$ 228.115,20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9,00%</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$ 248.645,57</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9,00%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$ 271.023,67</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524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Servicios</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$ 147.600,00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8,00%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$ 159.408,00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8,00%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$ 172.160,64</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8,00%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$ 385.933,49</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8,00%</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$ 185.933,49</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524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Materiales y Suministros</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$ 34.800,00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8,00%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$ 16.800,00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8,00%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$ 18.144,00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8,00%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$ 19.595,52</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8,00%</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$ 21.163,16</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524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Otros Gastos</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$ 57.000,00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2,00%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$ 58.140,00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2,00%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$ 59.302,80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2,00%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$ 60.488,86</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2,00%</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$ 61.698,63</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524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Mantenimiento</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1,00%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$ 13.267,94</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1,00%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$ 13.267,94</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1,00%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$ 13.400,61</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1,00%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rgbClr val="000000"/>
                          </a:solidFill>
                          <a:effectLst/>
                          <a:latin typeface="Arial" charset="0"/>
                          <a:ea typeface="Times New Roman" pitchFamily="18" charset="0"/>
                          <a:cs typeface="Arial" charset="0"/>
                        </a:rPr>
                        <a:t>$ 13.534,62</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524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SUBTOTAL EGRESOS</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$ 431.400,00</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$ 456.895,94</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$ 490.990,58</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charset="0"/>
                          <a:ea typeface="Times New Roman" pitchFamily="18" charset="0"/>
                          <a:cs typeface="Arial" charset="0"/>
                        </a:rPr>
                        <a:t>$ 728.064,05</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rial" charset="0"/>
                          <a:ea typeface="Times New Roman" pitchFamily="18" charset="0"/>
                          <a:cs typeface="Arial" charset="0"/>
                        </a:rPr>
                        <a:t>$ 553.353,58</a:t>
                      </a:r>
                      <a:endParaRPr kumimoji="0" lang="es-ES" sz="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96" name="95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97"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marL="838200" indent="-838200"/>
            <a:r>
              <a:rPr lang="es-ES" b="1"/>
              <a:t>Estudio de Rentabilidad</a:t>
            </a:r>
          </a:p>
        </p:txBody>
      </p:sp>
      <p:sp>
        <p:nvSpPr>
          <p:cNvPr id="88067" name="Rectangle 3"/>
          <p:cNvSpPr>
            <a:spLocks noGrp="1" noChangeArrowheads="1"/>
          </p:cNvSpPr>
          <p:nvPr>
            <p:ph idx="1"/>
          </p:nvPr>
        </p:nvSpPr>
        <p:spPr/>
        <p:txBody>
          <a:bodyPr/>
          <a:lstStyle/>
          <a:p>
            <a:r>
              <a:rPr lang="es-ES"/>
              <a:t>Este es un proyecto originado por la utilización de recursos tecnológicos</a:t>
            </a:r>
          </a:p>
          <a:p>
            <a:r>
              <a:rPr lang="es-ES"/>
              <a:t>Tomar en cuenta los costos de puesta en funcionamiento, operación, mantenimiento, e ingresos originados por servicios, para obtener la utilidad bruta de la resta de los egresos con los ingresos del ISP.</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s-ES" sz="4000" b="1"/>
              <a:t>Utilidad estimada para el Proyecto</a:t>
            </a:r>
            <a:r>
              <a:rPr lang="es-ES" sz="4000"/>
              <a:t> </a:t>
            </a:r>
          </a:p>
        </p:txBody>
      </p:sp>
      <p:graphicFrame>
        <p:nvGraphicFramePr>
          <p:cNvPr id="90115" name="Group 3"/>
          <p:cNvGraphicFramePr>
            <a:graphicFrameLocks noGrp="1"/>
          </p:cNvGraphicFramePr>
          <p:nvPr>
            <p:ph type="tbl" idx="1"/>
          </p:nvPr>
        </p:nvGraphicFramePr>
        <p:xfrm>
          <a:off x="468313" y="2349500"/>
          <a:ext cx="8229600" cy="2354580"/>
        </p:xfrm>
        <a:graphic>
          <a:graphicData uri="http://schemas.openxmlformats.org/drawingml/2006/table">
            <a:tbl>
              <a:tblPr/>
              <a:tblGrid>
                <a:gridCol w="1524000"/>
                <a:gridCol w="1339850"/>
                <a:gridCol w="1343025"/>
                <a:gridCol w="1341437"/>
                <a:gridCol w="1341438"/>
                <a:gridCol w="1339850"/>
              </a:tblGrid>
              <a:tr h="466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DESCRIPCION</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AÑO 1</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rgbClr val="000000"/>
                          </a:solidFill>
                          <a:effectLst/>
                          <a:latin typeface="Arial" charset="0"/>
                          <a:ea typeface="Times New Roman" pitchFamily="18" charset="0"/>
                          <a:cs typeface="Arial" charset="0"/>
                        </a:rPr>
                        <a:t>AÑO 2</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rgbClr val="000000"/>
                          </a:solidFill>
                          <a:effectLst/>
                          <a:latin typeface="Arial" charset="0"/>
                          <a:ea typeface="Times New Roman" pitchFamily="18" charset="0"/>
                          <a:cs typeface="Arial" charset="0"/>
                        </a:rPr>
                        <a:t>AÑO 3</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rgbClr val="000000"/>
                          </a:solidFill>
                          <a:effectLst/>
                          <a:latin typeface="Arial" charset="0"/>
                          <a:ea typeface="Times New Roman" pitchFamily="18" charset="0"/>
                          <a:cs typeface="Arial" charset="0"/>
                        </a:rPr>
                        <a:t>AÑO 4</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rgbClr val="000000"/>
                          </a:solidFill>
                          <a:effectLst/>
                          <a:latin typeface="Arial" charset="0"/>
                          <a:ea typeface="Times New Roman" pitchFamily="18" charset="0"/>
                          <a:cs typeface="Arial" charset="0"/>
                        </a:rPr>
                        <a:t>AÑO 5</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66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Ingresos</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$ 1.157.910,00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$ 901.074,00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$ 1.076.238,00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$ 1.251.402,00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$ 1.426.566,00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66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Egresos</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$ 431.400,00</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$ 456.895,94</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$ 490.990,58</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$ 728.064,05</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$ 553.353,58</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66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rgbClr val="000000"/>
                          </a:solidFill>
                          <a:effectLst/>
                          <a:latin typeface="Arial" charset="0"/>
                          <a:ea typeface="Times New Roman" pitchFamily="18" charset="0"/>
                          <a:cs typeface="Arial" charset="0"/>
                        </a:rPr>
                        <a:t> </a:t>
                      </a:r>
                      <a:endParaRPr kumimoji="0" lang="es-ES" sz="13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000000"/>
                          </a:solidFill>
                          <a:effectLst/>
                          <a:latin typeface="Arial" charset="0"/>
                          <a:ea typeface="Times New Roman" pitchFamily="18" charset="0"/>
                          <a:cs typeface="Arial" charset="0"/>
                        </a:rPr>
                        <a:t> </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66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UTILIDAD BRUTA</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$ 726.510,00</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$ 444.178,07</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$ 585.247,43</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$ 523.337,95</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rgbClr val="000000"/>
                          </a:solidFill>
                          <a:effectLst/>
                          <a:latin typeface="Arial" charset="0"/>
                          <a:ea typeface="Times New Roman" pitchFamily="18" charset="0"/>
                          <a:cs typeface="Arial" charset="0"/>
                        </a:rPr>
                        <a:t>$ 873.212,42</a:t>
                      </a:r>
                      <a:endParaRPr kumimoji="0" lang="es-ES" sz="13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50" name="49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51"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838200" indent="-838200"/>
            <a:r>
              <a:rPr lang="es-ES" b="1"/>
              <a:t>Tasa Interna de Retorno (TIR)</a:t>
            </a:r>
          </a:p>
        </p:txBody>
      </p:sp>
      <p:sp>
        <p:nvSpPr>
          <p:cNvPr id="91139" name="Rectangle 3"/>
          <p:cNvSpPr>
            <a:spLocks noGrp="1" noChangeArrowheads="1"/>
          </p:cNvSpPr>
          <p:nvPr>
            <p:ph idx="1"/>
          </p:nvPr>
        </p:nvSpPr>
        <p:spPr/>
        <p:txBody>
          <a:bodyPr/>
          <a:lstStyle/>
          <a:p>
            <a:r>
              <a:rPr lang="es-ES" sz="2800"/>
              <a:t>Es un indicador que determina que si se debe o no realizar la inversión con relación a la tasa de interés y el rendimiento que se obtendría dentro del curso de inversión.</a:t>
            </a:r>
          </a:p>
          <a:p>
            <a:r>
              <a:rPr lang="es-ES" sz="2800"/>
              <a:t>Para determinar el TIR dentro del proyecto de ISP WIMAX para el Valle de Tumbaco, considerar además, indicadores que entren dentro de la determinación de lo viable y que tan rentable seria el proyecto.</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s-ES" sz="4000" b="1"/>
              <a:t>Tasa de Descuento para cálculo del TIR</a:t>
            </a:r>
            <a:r>
              <a:rPr lang="es-ES" sz="4000"/>
              <a:t> </a:t>
            </a:r>
          </a:p>
        </p:txBody>
      </p:sp>
      <p:graphicFrame>
        <p:nvGraphicFramePr>
          <p:cNvPr id="92163" name="Group 3"/>
          <p:cNvGraphicFramePr>
            <a:graphicFrameLocks noGrp="1"/>
          </p:cNvGraphicFramePr>
          <p:nvPr>
            <p:ph sz="half" idx="1"/>
          </p:nvPr>
        </p:nvGraphicFramePr>
        <p:xfrm>
          <a:off x="468313" y="2205038"/>
          <a:ext cx="8229600" cy="2185989"/>
        </p:xfrm>
        <a:graphic>
          <a:graphicData uri="http://schemas.openxmlformats.org/drawingml/2006/table">
            <a:tbl>
              <a:tblPr/>
              <a:tblGrid>
                <a:gridCol w="6099175"/>
                <a:gridCol w="2130425"/>
              </a:tblGrid>
              <a:tr h="36512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TASA DE DESCUENTO</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C"/>
                    </a:p>
                  </a:txBody>
                  <a:tcPr/>
                </a:tc>
              </a:tr>
              <a:tr h="3635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Inflación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8,36%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51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Riesgo País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39,28%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35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Tasa Pasiva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5,44%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51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Rentabilidad esperada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35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TMAR</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63,08%</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29" name="28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30"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Marcador de texto"/>
          <p:cNvSpPr>
            <a:spLocks noGrp="1"/>
          </p:cNvSpPr>
          <p:nvPr>
            <p:ph type="body" sz="half" idx="2"/>
          </p:nvPr>
        </p:nvSpPr>
        <p:spPr/>
        <p:txBody>
          <a:bodyPr/>
          <a:lstStyle/>
          <a:p>
            <a:endParaRPr lang="es-E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r>
              <a:rPr lang="es-ES" sz="4000" b="1"/>
              <a:t>Tasa de Descuento Global para cálculo del TIR</a:t>
            </a:r>
            <a:r>
              <a:rPr lang="es-ES" sz="4000"/>
              <a:t> </a:t>
            </a:r>
          </a:p>
        </p:txBody>
      </p:sp>
      <p:graphicFrame>
        <p:nvGraphicFramePr>
          <p:cNvPr id="93187" name="Group 3"/>
          <p:cNvGraphicFramePr>
            <a:graphicFrameLocks noGrp="1"/>
          </p:cNvGraphicFramePr>
          <p:nvPr>
            <p:ph sz="half" idx="1"/>
          </p:nvPr>
        </p:nvGraphicFramePr>
        <p:xfrm>
          <a:off x="457200" y="1600200"/>
          <a:ext cx="8229600" cy="2185988"/>
        </p:xfrm>
        <a:graphic>
          <a:graphicData uri="http://schemas.openxmlformats.org/drawingml/2006/table">
            <a:tbl>
              <a:tblPr/>
              <a:tblGrid>
                <a:gridCol w="3027363"/>
                <a:gridCol w="1908175"/>
                <a:gridCol w="1735137"/>
                <a:gridCol w="1558925"/>
              </a:tblGrid>
              <a:tr h="5461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Concepto</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 Aportación</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TMAR</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Ponderación</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76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Fuentes Propias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63,08%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63,08%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61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Fuentes Externas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13,47%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61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TMAR Global</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100%</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63,08%</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93214" name="Rectangle 30"/>
          <p:cNvSpPr>
            <a:spLocks noGrp="1" noChangeArrowheads="1"/>
          </p:cNvSpPr>
          <p:nvPr>
            <p:ph type="body" sz="half" idx="2"/>
          </p:nvPr>
        </p:nvSpPr>
        <p:spPr/>
        <p:txBody>
          <a:bodyPr>
            <a:normAutofit lnSpcReduction="10000"/>
          </a:bodyPr>
          <a:lstStyle/>
          <a:p>
            <a:r>
              <a:rPr lang="es-ES" sz="2800" dirty="0"/>
              <a:t>Tomar en cuenta las fuentes de inversión del proyecto, estas pueden ser propias y externas como un préstamo bancario, es este caso será a base de fuentes propias para la inversión. </a:t>
            </a:r>
          </a:p>
        </p:txBody>
      </p:sp>
      <p:pic>
        <p:nvPicPr>
          <p:cNvPr id="34" name="33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35"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s-ES" sz="4000" b="1"/>
              <a:t>Flujo de Fondos para el Proyecto WISP - WiMAX</a:t>
            </a:r>
            <a:r>
              <a:rPr lang="es-ES" sz="4000"/>
              <a:t> </a:t>
            </a:r>
          </a:p>
        </p:txBody>
      </p:sp>
      <p:graphicFrame>
        <p:nvGraphicFramePr>
          <p:cNvPr id="94211" name="Group 3"/>
          <p:cNvGraphicFramePr>
            <a:graphicFrameLocks noGrp="1"/>
          </p:cNvGraphicFramePr>
          <p:nvPr>
            <p:ph type="tbl" idx="1"/>
          </p:nvPr>
        </p:nvGraphicFramePr>
        <p:xfrm>
          <a:off x="457200" y="1600200"/>
          <a:ext cx="8229600" cy="4602165"/>
        </p:xfrm>
        <a:graphic>
          <a:graphicData uri="http://schemas.openxmlformats.org/drawingml/2006/table">
            <a:tbl>
              <a:tblPr/>
              <a:tblGrid>
                <a:gridCol w="2362200"/>
                <a:gridCol w="1233488"/>
                <a:gridCol w="1103312"/>
                <a:gridCol w="1014413"/>
                <a:gridCol w="795337"/>
                <a:gridCol w="881063"/>
                <a:gridCol w="839787"/>
              </a:tblGrid>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Arial" charset="0"/>
                          <a:ea typeface="Times New Roman" pitchFamily="18" charset="0"/>
                          <a:cs typeface="Arial" charset="0"/>
                        </a:rPr>
                        <a:t>Concepto</a:t>
                      </a:r>
                      <a:endParaRPr kumimoji="0" lang="es-ES" sz="11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Inversión</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Año1</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Año2</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Año3</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Año4</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Año5</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Utilidad del ejercicio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726.510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444.178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585.247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523.338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873.212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2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Depreciaciones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293.176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293.176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293.176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Amortizaciones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1.000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1.000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1.000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1.000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1.000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Inversión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-879.529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Inversión Activos Diferidos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-5.000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Capital de Trabajo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29.972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Préstamo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Arial" charset="0"/>
                          <a:ea typeface="Times New Roman" pitchFamily="18" charset="0"/>
                          <a:cs typeface="Arial"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2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Total</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-884.529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1.020.686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738.354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879.424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524.338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904.184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Valor Actual Flujos</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625.887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277.634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202.773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Arial" charset="0"/>
                          <a:ea typeface="Times New Roman" pitchFamily="18" charset="0"/>
                          <a:cs typeface="Arial" charset="0"/>
                        </a:rPr>
                        <a:t>     74.136 </a:t>
                      </a:r>
                      <a:endParaRPr kumimoji="0" lang="es-ES" sz="11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Arial" charset="0"/>
                          <a:ea typeface="Times New Roman" pitchFamily="18" charset="0"/>
                          <a:cs typeface="Arial" charset="0"/>
                        </a:rPr>
                        <a:t>     78.393 </a:t>
                      </a:r>
                      <a:endParaRPr kumimoji="0" lang="es-ES" sz="11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114" name="113 Imagen" descr="Imagen1.png">
            <a:hlinkClick r:id="rId2" action="ppaction://hlinksldjump"/>
          </p:cNvPr>
          <p:cNvPicPr>
            <a:picLocks noChangeAspect="1"/>
          </p:cNvPicPr>
          <p:nvPr/>
        </p:nvPicPr>
        <p:blipFill>
          <a:blip r:embed="rId3" cstate="print"/>
          <a:stretch>
            <a:fillRect/>
          </a:stretch>
        </p:blipFill>
        <p:spPr>
          <a:xfrm>
            <a:off x="8467339" y="6141733"/>
            <a:ext cx="713173" cy="743651"/>
          </a:xfrm>
          <a:prstGeom prst="rect">
            <a:avLst/>
          </a:prstGeom>
        </p:spPr>
      </p:pic>
      <p:pic>
        <p:nvPicPr>
          <p:cNvPr id="115"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es-EC"/>
          </a:p>
        </p:txBody>
      </p:sp>
      <p:graphicFrame>
        <p:nvGraphicFramePr>
          <p:cNvPr id="96260" name="Group 4"/>
          <p:cNvGraphicFramePr>
            <a:graphicFrameLocks noGrp="1"/>
          </p:cNvGraphicFramePr>
          <p:nvPr>
            <p:ph sz="half" idx="1"/>
          </p:nvPr>
        </p:nvGraphicFramePr>
        <p:xfrm>
          <a:off x="468313" y="3500438"/>
          <a:ext cx="4038600" cy="315913"/>
        </p:xfrm>
        <a:graphic>
          <a:graphicData uri="http://schemas.openxmlformats.org/drawingml/2006/table">
            <a:tbl>
              <a:tblPr/>
              <a:tblGrid>
                <a:gridCol w="2563812"/>
                <a:gridCol w="1474788"/>
              </a:tblGrid>
              <a:tr h="3159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ea typeface="Times New Roman" pitchFamily="18" charset="0"/>
                          <a:cs typeface="Arial" charset="0"/>
                        </a:rPr>
                        <a:t>TIR</a:t>
                      </a:r>
                      <a:endParaRPr kumimoji="0" lang="es-ES" sz="1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ea typeface="Times New Roman" pitchFamily="18" charset="0"/>
                          <a:cs typeface="Arial" charset="0"/>
                        </a:rPr>
                        <a:t>98%</a:t>
                      </a:r>
                      <a:endParaRPr kumimoji="0" lang="es-ES" sz="1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96259" name="Rectangle 3"/>
          <p:cNvSpPr>
            <a:spLocks noGrp="1" noChangeArrowheads="1"/>
          </p:cNvSpPr>
          <p:nvPr>
            <p:ph type="body" sz="half" idx="2"/>
          </p:nvPr>
        </p:nvSpPr>
        <p:spPr/>
        <p:txBody>
          <a:bodyPr/>
          <a:lstStyle/>
          <a:p>
            <a:r>
              <a:rPr lang="es-ES" sz="2800"/>
              <a:t>el valor del TIR &gt; a la variable de la Tasa de Descuento (Tasa de Interés)</a:t>
            </a:r>
          </a:p>
          <a:p>
            <a:endParaRPr lang="es-ES" sz="2800"/>
          </a:p>
          <a:p>
            <a:r>
              <a:rPr lang="es-ES" sz="2800"/>
              <a:t>Se recomienda realizar la inversión. </a:t>
            </a:r>
          </a:p>
        </p:txBody>
      </p:sp>
      <p:pic>
        <p:nvPicPr>
          <p:cNvPr id="17" name="1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1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838200" indent="-838200"/>
            <a:r>
              <a:rPr lang="es-ES" b="1"/>
              <a:t>Valor Actual Neto (VAN)</a:t>
            </a:r>
          </a:p>
        </p:txBody>
      </p:sp>
      <p:sp>
        <p:nvSpPr>
          <p:cNvPr id="97283" name="Rectangle 3"/>
          <p:cNvSpPr>
            <a:spLocks noGrp="1" noChangeArrowheads="1"/>
          </p:cNvSpPr>
          <p:nvPr>
            <p:ph type="body" sz="half" idx="1"/>
          </p:nvPr>
        </p:nvSpPr>
        <p:spPr/>
        <p:txBody>
          <a:bodyPr>
            <a:normAutofit lnSpcReduction="10000"/>
          </a:bodyPr>
          <a:lstStyle/>
          <a:p>
            <a:r>
              <a:rPr lang="es-ES" sz="2400"/>
              <a:t>La suma de los valores actualizados de todos los flujos netos de caja esperados del proyecto, deducido el valor de la inversión inicial.</a:t>
            </a:r>
          </a:p>
          <a:p>
            <a:r>
              <a:rPr lang="es-ES" sz="2400"/>
              <a:t>Con los datos anteriormente establecidos podemos deteminar tanto el VA y el VAN del proyecto.</a:t>
            </a:r>
          </a:p>
        </p:txBody>
      </p:sp>
      <p:graphicFrame>
        <p:nvGraphicFramePr>
          <p:cNvPr id="97284" name="Group 4"/>
          <p:cNvGraphicFramePr>
            <a:graphicFrameLocks noGrp="1"/>
          </p:cNvGraphicFramePr>
          <p:nvPr>
            <p:ph sz="half" idx="2"/>
          </p:nvPr>
        </p:nvGraphicFramePr>
        <p:xfrm>
          <a:off x="4716463" y="2852738"/>
          <a:ext cx="4038600" cy="1397001"/>
        </p:xfrm>
        <a:graphic>
          <a:graphicData uri="http://schemas.openxmlformats.org/drawingml/2006/table">
            <a:tbl>
              <a:tblPr/>
              <a:tblGrid>
                <a:gridCol w="2563812"/>
                <a:gridCol w="1474788"/>
              </a:tblGrid>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ea typeface="Times New Roman" pitchFamily="18" charset="0"/>
                          <a:cs typeface="Arial" charset="0"/>
                        </a:rPr>
                        <a:t>VA</a:t>
                      </a:r>
                      <a:endParaRPr kumimoji="0" lang="es-ES" sz="1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$ 1.258.822</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667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cap="flat">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65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bg1"/>
                          </a:solidFill>
                          <a:effectLst/>
                          <a:latin typeface="Arial" charset="0"/>
                          <a:ea typeface="Times New Roman" pitchFamily="18" charset="0"/>
                          <a:cs typeface="Arial" charset="0"/>
                        </a:rPr>
                        <a:t>VAN</a:t>
                      </a:r>
                      <a:endParaRPr kumimoji="0" lang="es-ES" sz="14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ea typeface="Times New Roman" pitchFamily="18" charset="0"/>
                          <a:cs typeface="Arial" charset="0"/>
                        </a:rPr>
                        <a:t>$ 374.293</a:t>
                      </a:r>
                      <a:endParaRPr kumimoji="0" lang="es-ES" sz="1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30" name="29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31"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s-EC"/>
          </a:p>
        </p:txBody>
      </p:sp>
      <p:sp>
        <p:nvSpPr>
          <p:cNvPr id="16387" name="Rectangle 3"/>
          <p:cNvSpPr>
            <a:spLocks noGrp="1" noChangeArrowheads="1"/>
          </p:cNvSpPr>
          <p:nvPr>
            <p:ph idx="1"/>
          </p:nvPr>
        </p:nvSpPr>
        <p:spPr/>
        <p:txBody>
          <a:bodyPr/>
          <a:lstStyle/>
          <a:p>
            <a:r>
              <a:rPr lang="es-ES"/>
              <a:t>Esta tecnología está basada en OFDM con 256 subportadoras, cubriendo áreas de hasta 50 kilómetros NLOS</a:t>
            </a:r>
          </a:p>
          <a:p>
            <a:r>
              <a:rPr lang="es-ES"/>
              <a:t>Transmisión de datos a una tasa de hasta 75 Mbps con una eficiencia espectral de 5.0 bps/Hz. </a:t>
            </a:r>
          </a:p>
          <a:p>
            <a:r>
              <a:rPr lang="es-ES"/>
              <a:t>Soporta niveles de servicio (SLAs) y QoS.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marL="838200" indent="-838200"/>
            <a:r>
              <a:rPr lang="es-ES" b="1"/>
              <a:t>Análisis Costo – Beneficio</a:t>
            </a:r>
          </a:p>
        </p:txBody>
      </p:sp>
      <p:sp>
        <p:nvSpPr>
          <p:cNvPr id="98307" name="Rectangle 3"/>
          <p:cNvSpPr>
            <a:spLocks noGrp="1" noChangeArrowheads="1"/>
          </p:cNvSpPr>
          <p:nvPr>
            <p:ph idx="1"/>
          </p:nvPr>
        </p:nvSpPr>
        <p:spPr/>
        <p:txBody>
          <a:bodyPr/>
          <a:lstStyle/>
          <a:p>
            <a:r>
              <a:rPr lang="es-ES"/>
              <a:t>Para proceder a realizar un análisis basado en la relación del Costo contra el Beneficio es necesario calcular la Razón Costo Beneficio, basado en los datos anteriormente expuestos y en relación con los periodos de inversión tenemos la siguiente tabla que especifica la relación del costo y del beneficio.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es-EC"/>
          </a:p>
        </p:txBody>
      </p:sp>
      <p:graphicFrame>
        <p:nvGraphicFramePr>
          <p:cNvPr id="99331" name="Group 3"/>
          <p:cNvGraphicFramePr>
            <a:graphicFrameLocks noGrp="1"/>
          </p:cNvGraphicFramePr>
          <p:nvPr>
            <p:ph type="tbl" idx="1"/>
          </p:nvPr>
        </p:nvGraphicFramePr>
        <p:xfrm>
          <a:off x="468313" y="1052513"/>
          <a:ext cx="8229600" cy="4525965"/>
        </p:xfrm>
        <a:graphic>
          <a:graphicData uri="http://schemas.openxmlformats.org/drawingml/2006/table">
            <a:tbl>
              <a:tblPr/>
              <a:tblGrid>
                <a:gridCol w="3559175"/>
                <a:gridCol w="2651125"/>
                <a:gridCol w="2019300"/>
              </a:tblGrid>
              <a:tr h="436563">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dirty="0" smtClean="0">
                          <a:ln>
                            <a:noFill/>
                          </a:ln>
                          <a:solidFill>
                            <a:schemeClr val="bg1"/>
                          </a:solidFill>
                          <a:effectLst/>
                          <a:latin typeface="Arial" charset="0"/>
                          <a:ea typeface="Times New Roman" pitchFamily="18" charset="0"/>
                          <a:cs typeface="Arial" charset="0"/>
                        </a:rPr>
                        <a:t>RAZON COSTO/BENEFICIO</a:t>
                      </a:r>
                      <a:endPar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b" horzOverflow="overflow">
                    <a:lnL cap="flat">
                      <a:noFill/>
                    </a:lnL>
                    <a:lnR cap="flat">
                      <a:noFill/>
                    </a:lnR>
                    <a:lnT cap="flat">
                      <a:noFill/>
                    </a:lnT>
                    <a:lnB>
                      <a:noFill/>
                    </a:lnB>
                    <a:lnTlToBr>
                      <a:noFill/>
                    </a:lnTlToBr>
                    <a:lnBlToTr>
                      <a:noFill/>
                    </a:lnBlToTr>
                    <a:solidFill>
                      <a:srgbClr val="FFFFFF"/>
                    </a:solidFill>
                  </a:tcPr>
                </a:tc>
                <a:tc hMerge="1">
                  <a:txBody>
                    <a:bodyPr/>
                    <a:lstStyle/>
                    <a:p>
                      <a:endParaRPr lang="es-EC"/>
                    </a:p>
                  </a:txBody>
                  <a:tcPr/>
                </a:tc>
                <a:tc hMerge="1">
                  <a:txBody>
                    <a:bodyPr/>
                    <a:lstStyle/>
                    <a:p>
                      <a:endParaRPr lang="es-EC"/>
                    </a:p>
                  </a:txBody>
                  <a:tcPr/>
                </a:tc>
              </a:tr>
              <a:tr h="406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4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PERIODOS</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FLUJO FONDOS</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VA FLUJO</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1</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1.020.686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$ 625.887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2</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738.354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$ 277.634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4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3</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879.424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$ 202.773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4</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524.338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$ 74.136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6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5</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904.184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$ 78.393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4813">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Total</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s-EC"/>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$ 1.258.822</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64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smtClean="0">
                          <a:ln>
                            <a:noFill/>
                          </a:ln>
                          <a:solidFill>
                            <a:schemeClr val="bg1"/>
                          </a:solidFill>
                          <a:effectLst/>
                          <a:latin typeface="Arial" charset="0"/>
                          <a:ea typeface="Times New Roman" pitchFamily="18" charset="0"/>
                          <a:cs typeface="Arial" charset="0"/>
                        </a:rPr>
                        <a:t> </a:t>
                      </a: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4365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RAZON COSTO/BENEFICIO</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1" i="0" u="none" strike="noStrike" cap="none" normalizeH="0" baseline="0" smtClean="0">
                          <a:ln>
                            <a:noFill/>
                          </a:ln>
                          <a:solidFill>
                            <a:schemeClr val="bg1"/>
                          </a:solidFill>
                          <a:effectLst/>
                          <a:latin typeface="Arial" charset="0"/>
                          <a:ea typeface="Times New Roman" pitchFamily="18" charset="0"/>
                          <a:cs typeface="Arial" charset="0"/>
                        </a:rPr>
                        <a:t>                 1,42 </a:t>
                      </a:r>
                      <a:endParaRPr kumimoji="0" lang="es-ES" sz="1300" b="0" i="0" u="none" strike="noStrike" cap="none" normalizeH="0" baseline="0" smtClean="0">
                        <a:ln>
                          <a:noFill/>
                        </a:ln>
                        <a:solidFill>
                          <a:schemeClr val="bg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chemeClr val="bg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solidFill>
                      <a:srgbClr val="FFFFFF"/>
                    </a:solidFill>
                  </a:tcPr>
                </a:tc>
              </a:tr>
            </a:tbl>
          </a:graphicData>
        </a:graphic>
      </p:graphicFrame>
      <p:pic>
        <p:nvPicPr>
          <p:cNvPr id="60" name="59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61"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s-ES" b="1"/>
              <a:t>Conclusiones</a:t>
            </a:r>
          </a:p>
        </p:txBody>
      </p:sp>
      <p:sp>
        <p:nvSpPr>
          <p:cNvPr id="100355" name="Rectangle 3"/>
          <p:cNvSpPr>
            <a:spLocks noGrp="1" noChangeArrowheads="1"/>
          </p:cNvSpPr>
          <p:nvPr>
            <p:ph idx="1"/>
          </p:nvPr>
        </p:nvSpPr>
        <p:spPr/>
        <p:txBody>
          <a:bodyPr/>
          <a:lstStyle/>
          <a:p>
            <a:pPr>
              <a:spcBef>
                <a:spcPct val="0"/>
              </a:spcBef>
              <a:buFontTx/>
              <a:buNone/>
            </a:pPr>
            <a:r>
              <a:rPr lang="es-ES"/>
              <a:t>   Después de haber investigado las posibles soluciones para el Sector de Tumbaco, podemos decir que la factibilidad de implementación del sistema WiMAX es totalmente viable.</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endParaRPr lang="es-EC"/>
          </a:p>
        </p:txBody>
      </p:sp>
      <p:sp>
        <p:nvSpPr>
          <p:cNvPr id="112643" name="Rectangle 3"/>
          <p:cNvSpPr>
            <a:spLocks noGrp="1" noChangeArrowheads="1"/>
          </p:cNvSpPr>
          <p:nvPr>
            <p:ph idx="1"/>
          </p:nvPr>
        </p:nvSpPr>
        <p:spPr>
          <a:xfrm>
            <a:off x="457200" y="1412776"/>
            <a:ext cx="8229600" cy="4572000"/>
          </a:xfrm>
        </p:spPr>
        <p:txBody>
          <a:bodyPr/>
          <a:lstStyle/>
          <a:p>
            <a:r>
              <a:rPr lang="es-ES" dirty="0"/>
              <a:t>Desde el punto de vista Tecnológico:</a:t>
            </a:r>
          </a:p>
          <a:p>
            <a:endParaRPr lang="es-ES" dirty="0"/>
          </a:p>
          <a:p>
            <a:r>
              <a:rPr lang="es-ES" dirty="0"/>
              <a:t>Menor tiempo de implementación del proyecto, como el acceso es inalámbrico el tiempo de implementación es mucho más rápido que la construcción de soluciones con tendido de red. </a:t>
            </a:r>
          </a:p>
          <a:p>
            <a:pPr>
              <a:buFontTx/>
              <a:buNone/>
            </a:pPr>
            <a:endParaRPr lang="es-ES" dirty="0"/>
          </a:p>
        </p:txBody>
      </p:sp>
      <p:pic>
        <p:nvPicPr>
          <p:cNvPr id="6" name="5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7"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endParaRPr lang="es-EC"/>
          </a:p>
        </p:txBody>
      </p:sp>
      <p:sp>
        <p:nvSpPr>
          <p:cNvPr id="101379" name="Rectangle 3"/>
          <p:cNvSpPr>
            <a:spLocks noGrp="1" noChangeArrowheads="1"/>
          </p:cNvSpPr>
          <p:nvPr>
            <p:ph idx="1"/>
          </p:nvPr>
        </p:nvSpPr>
        <p:spPr/>
        <p:txBody>
          <a:bodyPr/>
          <a:lstStyle/>
          <a:p>
            <a:r>
              <a:rPr lang="es-ES"/>
              <a:t>Mayores posibilidades de crecimiento para atención de los servicios de telecomunicaciones con mayor gama de servicios de valor agregado</a:t>
            </a:r>
          </a:p>
          <a:p>
            <a:pPr>
              <a:buFontTx/>
              <a:buNone/>
            </a:pPr>
            <a:endParaRPr lang="es-ES"/>
          </a:p>
          <a:p>
            <a:r>
              <a:rPr lang="es-ES"/>
              <a:t>Mejor calidad de servicio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s-EC"/>
          </a:p>
        </p:txBody>
      </p:sp>
      <p:sp>
        <p:nvSpPr>
          <p:cNvPr id="102403" name="Rectangle 3"/>
          <p:cNvSpPr>
            <a:spLocks noGrp="1" noChangeArrowheads="1"/>
          </p:cNvSpPr>
          <p:nvPr>
            <p:ph idx="1"/>
          </p:nvPr>
        </p:nvSpPr>
        <p:spPr>
          <a:xfrm>
            <a:off x="457200" y="1340768"/>
            <a:ext cx="8229600" cy="4572000"/>
          </a:xfrm>
        </p:spPr>
        <p:txBody>
          <a:bodyPr>
            <a:normAutofit lnSpcReduction="10000"/>
          </a:bodyPr>
          <a:lstStyle/>
          <a:p>
            <a:r>
              <a:rPr lang="es-ES" dirty="0"/>
              <a:t>Bajos costos de mantenimiento y redistribución de la red de planta externa</a:t>
            </a:r>
          </a:p>
          <a:p>
            <a:r>
              <a:rPr lang="es-ES" dirty="0"/>
              <a:t>Bajo impacto de condiciones ambientales como humedad, entre otras</a:t>
            </a:r>
          </a:p>
          <a:p>
            <a:r>
              <a:rPr lang="es-ES" dirty="0"/>
              <a:t>Radio de cobertura de alrededor de 30 a 50 Km que permitirá ofrecer un gran ancho de banda para una mayor gama de servicios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endParaRPr lang="es-EC"/>
          </a:p>
        </p:txBody>
      </p:sp>
      <p:sp>
        <p:nvSpPr>
          <p:cNvPr id="103427" name="Rectangle 3"/>
          <p:cNvSpPr>
            <a:spLocks noGrp="1" noChangeArrowheads="1"/>
          </p:cNvSpPr>
          <p:nvPr>
            <p:ph idx="1"/>
          </p:nvPr>
        </p:nvSpPr>
        <p:spPr/>
        <p:txBody>
          <a:bodyPr/>
          <a:lstStyle/>
          <a:p>
            <a:r>
              <a:rPr lang="es-ES"/>
              <a:t>Desde el punto de vista Financiero:</a:t>
            </a:r>
          </a:p>
          <a:p>
            <a:r>
              <a:rPr lang="es-ES"/>
              <a:t>El proyecto de Diseño de un ISP basado bajo el estándar WiMAX para el sector del Valle de Tumbaco es factibles ya que genera una utilidad a partir del primer año, lo cual lo hace rentable ante otras alternativas.</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endParaRPr lang="es-EC"/>
          </a:p>
        </p:txBody>
      </p:sp>
      <p:sp>
        <p:nvSpPr>
          <p:cNvPr id="104451" name="Rectangle 3"/>
          <p:cNvSpPr>
            <a:spLocks noGrp="1" noChangeArrowheads="1"/>
          </p:cNvSpPr>
          <p:nvPr>
            <p:ph idx="1"/>
          </p:nvPr>
        </p:nvSpPr>
        <p:spPr/>
        <p:txBody>
          <a:bodyPr/>
          <a:lstStyle/>
          <a:p>
            <a:r>
              <a:rPr lang="es-ES" dirty="0"/>
              <a:t>El Valor de la variable TIR es superior a 1 y es de un 98%, lo que quiere decir que al termino de 5 años el rendimiento sobre el capital invertido es superior a poner dinero en un inversión a plazo fijo en una institución </a:t>
            </a:r>
            <a:r>
              <a:rPr lang="es-ES" dirty="0" smtClean="0"/>
              <a:t>bancaria.</a:t>
            </a:r>
            <a:endParaRPr lang="es-ES" dirty="0"/>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endParaRPr lang="es-EC" dirty="0"/>
          </a:p>
        </p:txBody>
      </p:sp>
      <p:sp>
        <p:nvSpPr>
          <p:cNvPr id="105475" name="Rectangle 3"/>
          <p:cNvSpPr>
            <a:spLocks noGrp="1" noChangeArrowheads="1"/>
          </p:cNvSpPr>
          <p:nvPr>
            <p:ph idx="1"/>
          </p:nvPr>
        </p:nvSpPr>
        <p:spPr>
          <a:xfrm>
            <a:off x="457200" y="2133600"/>
            <a:ext cx="8229600" cy="3382963"/>
          </a:xfrm>
        </p:spPr>
        <p:txBody>
          <a:bodyPr/>
          <a:lstStyle/>
          <a:p>
            <a:r>
              <a:rPr lang="es-ES"/>
              <a:t>Finalmente el Costo Beneficio tiene un valor de 1.42 lo que indica que el WISP tiene por cada dólar gastado un excedente de 40 ctvs, para cubrir cualquier otra deuda.</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s-EC"/>
          </a:p>
        </p:txBody>
      </p:sp>
      <p:sp>
        <p:nvSpPr>
          <p:cNvPr id="17411" name="Rectangle 3"/>
          <p:cNvSpPr>
            <a:spLocks noGrp="1" noChangeArrowheads="1"/>
          </p:cNvSpPr>
          <p:nvPr>
            <p:ph idx="1"/>
          </p:nvPr>
        </p:nvSpPr>
        <p:spPr/>
        <p:txBody>
          <a:bodyPr/>
          <a:lstStyle/>
          <a:p>
            <a:r>
              <a:rPr lang="es-ES"/>
              <a:t>El 7 de diciembre de 2005, el IEEE aprobó el estándar del WiMAX MÓVIL, el 802.16e, que permite utilizar este sistema de comunicaciones inalámbricas con terminales en movimiento </a:t>
            </a:r>
          </a:p>
        </p:txBody>
      </p:sp>
      <p:pic>
        <p:nvPicPr>
          <p:cNvPr id="7" name="6 Imagen" descr="Imagen1.png">
            <a:hlinkClick r:id="rId2" action="ppaction://hlinksldjump"/>
          </p:cNvPr>
          <p:cNvPicPr>
            <a:picLocks noChangeAspect="1"/>
          </p:cNvPicPr>
          <p:nvPr/>
        </p:nvPicPr>
        <p:blipFill>
          <a:blip r:embed="rId3" cstate="print"/>
          <a:stretch>
            <a:fillRect/>
          </a:stretch>
        </p:blipFill>
        <p:spPr>
          <a:xfrm>
            <a:off x="8316416" y="6069725"/>
            <a:ext cx="713173" cy="743651"/>
          </a:xfrm>
          <a:prstGeom prst="rect">
            <a:avLst/>
          </a:prstGeom>
        </p:spPr>
      </p:pic>
      <p:pic>
        <p:nvPicPr>
          <p:cNvPr id="8" name="Picture 6"/>
          <p:cNvPicPr>
            <a:picLocks noChangeAspect="1" noChangeArrowheads="1"/>
          </p:cNvPicPr>
          <p:nvPr/>
        </p:nvPicPr>
        <p:blipFill>
          <a:blip r:embed="rId4" cstate="print"/>
          <a:srcRect l="14228"/>
          <a:stretch>
            <a:fillRect/>
          </a:stretch>
        </p:blipFill>
        <p:spPr bwMode="auto">
          <a:xfrm>
            <a:off x="8385899" y="165089"/>
            <a:ext cx="578589" cy="599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344</TotalTime>
  <Words>3077</Words>
  <Application>Microsoft Office PowerPoint</Application>
  <PresentationFormat>Presentación en pantalla (4:3)</PresentationFormat>
  <Paragraphs>627</Paragraphs>
  <Slides>88</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88</vt:i4>
      </vt:variant>
    </vt:vector>
  </HeadingPairs>
  <TitlesOfParts>
    <vt:vector size="91" baseType="lpstr">
      <vt:lpstr>Brío</vt:lpstr>
      <vt:lpstr>Ecuación</vt:lpstr>
      <vt:lpstr>Document</vt:lpstr>
      <vt:lpstr>ANÁLISIS Y DISEÑO DE UN PROVEEDOR DE SERVICIOS DE INTERNET  CON TECNOLOGÍA DE ACCESO WiMAX PARA EL VALLE DE TUMBACO </vt:lpstr>
      <vt:lpstr>AGENDA</vt:lpstr>
      <vt:lpstr>Comunicaciones Inalámbricas</vt:lpstr>
      <vt:lpstr>IEEE 802.16 WMAN/WiMAX </vt:lpstr>
      <vt:lpstr>Diapositiva 5</vt:lpstr>
      <vt:lpstr>Cobertura WiMAX</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Investigación de Mercado </vt:lpstr>
      <vt:lpstr>Diapositiva 18</vt:lpstr>
      <vt:lpstr>Diapositiva 19</vt:lpstr>
      <vt:lpstr>Diapositiva 20</vt:lpstr>
      <vt:lpstr>Resultados y Análisis de Usuarios Residenciales</vt:lpstr>
      <vt:lpstr>Diapositiva 22</vt:lpstr>
      <vt:lpstr>Diapositiva 23</vt:lpstr>
      <vt:lpstr>Diapositiva 24</vt:lpstr>
      <vt:lpstr>Diapositiva 25</vt:lpstr>
      <vt:lpstr>Diapositiva 26</vt:lpstr>
      <vt:lpstr>Diapositiva 27</vt:lpstr>
      <vt:lpstr>Diapositiva 28</vt:lpstr>
      <vt:lpstr>Diapositiva 29</vt:lpstr>
      <vt:lpstr>Resultados y Análisis de los Usuarios Empresariales</vt:lpstr>
      <vt:lpstr>Diapositiva 31</vt:lpstr>
      <vt:lpstr>Diapositiva 32</vt:lpstr>
      <vt:lpstr>Diapositiva 33</vt:lpstr>
      <vt:lpstr>Diapositiva 34</vt:lpstr>
      <vt:lpstr>Criterios de Diseño de una Red WLAN</vt:lpstr>
      <vt:lpstr>Diapositiva 36</vt:lpstr>
      <vt:lpstr>Criterios de elección de equipos</vt:lpstr>
      <vt:lpstr>Diapositiva 38</vt:lpstr>
      <vt:lpstr>Diapositiva 39</vt:lpstr>
      <vt:lpstr>Diapositiva 40</vt:lpstr>
      <vt:lpstr>Diapositiva 41</vt:lpstr>
      <vt:lpstr>Diapositiva 42</vt:lpstr>
      <vt:lpstr>Diapositiva 43</vt:lpstr>
      <vt:lpstr>Diapositiva 44</vt:lpstr>
      <vt:lpstr>Diseño del ISP</vt:lpstr>
      <vt:lpstr>Diapositiva 46</vt:lpstr>
      <vt:lpstr>Seguridad Física de la Infraestructura de la red</vt:lpstr>
      <vt:lpstr>Cálculo de Coordenadas de la Antena</vt:lpstr>
      <vt:lpstr>Topología de la red</vt:lpstr>
      <vt:lpstr>Diapositiva 50</vt:lpstr>
      <vt:lpstr>Diapositiva 51</vt:lpstr>
      <vt:lpstr>Diapositiva 52</vt:lpstr>
      <vt:lpstr>Diapositiva 53</vt:lpstr>
      <vt:lpstr>Diapositiva 54</vt:lpstr>
      <vt:lpstr>Diapositiva 55</vt:lpstr>
      <vt:lpstr>Diapositiva 56</vt:lpstr>
      <vt:lpstr>Diapositiva 57</vt:lpstr>
      <vt:lpstr>Diapositiva 58</vt:lpstr>
      <vt:lpstr>Margen de desvanecimiento </vt:lpstr>
      <vt:lpstr>Tumbaco-Cerro Ilaló      (Enlace 2) </vt:lpstr>
      <vt:lpstr>Zonas de Fresnel </vt:lpstr>
      <vt:lpstr>Diapositiva 62</vt:lpstr>
      <vt:lpstr>Diapositiva 63</vt:lpstr>
      <vt:lpstr>Análisis de Cobertura </vt:lpstr>
      <vt:lpstr>Diapositiva 65</vt:lpstr>
      <vt:lpstr>Análisis Financiero </vt:lpstr>
      <vt:lpstr>Costo de Mantenimiento de la Red</vt:lpstr>
      <vt:lpstr>Remuneraciones</vt:lpstr>
      <vt:lpstr>Servicios</vt:lpstr>
      <vt:lpstr>Materiales y Suministros</vt:lpstr>
      <vt:lpstr>Total Costos Operativos por el Periodo de la Inversión </vt:lpstr>
      <vt:lpstr>Estudio de Rentabilidad</vt:lpstr>
      <vt:lpstr>Utilidad estimada para el Proyecto </vt:lpstr>
      <vt:lpstr>Tasa Interna de Retorno (TIR)</vt:lpstr>
      <vt:lpstr>Tasa de Descuento para cálculo del TIR </vt:lpstr>
      <vt:lpstr>Tasa de Descuento Global para cálculo del TIR </vt:lpstr>
      <vt:lpstr>Flujo de Fondos para el Proyecto WISP - WiMAX </vt:lpstr>
      <vt:lpstr>Diapositiva 78</vt:lpstr>
      <vt:lpstr>Valor Actual Neto (VAN)</vt:lpstr>
      <vt:lpstr>Análisis Costo – Beneficio</vt:lpstr>
      <vt:lpstr>Diapositiva 81</vt:lpstr>
      <vt:lpstr>Conclusiones</vt:lpstr>
      <vt:lpstr>Diapositiva 83</vt:lpstr>
      <vt:lpstr>Diapositiva 84</vt:lpstr>
      <vt:lpstr>Diapositiva 85</vt:lpstr>
      <vt:lpstr>Diapositiva 86</vt:lpstr>
      <vt:lpstr>Diapositiva 87</vt:lpstr>
      <vt:lpstr>Diapositiva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calmeida</dc:creator>
  <cp:lastModifiedBy>PC</cp:lastModifiedBy>
  <cp:revision>28</cp:revision>
  <dcterms:created xsi:type="dcterms:W3CDTF">2009-03-19T12:14:01Z</dcterms:created>
  <dcterms:modified xsi:type="dcterms:W3CDTF">2011-07-04T04:05:52Z</dcterms:modified>
</cp:coreProperties>
</file>