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84" r:id="rId27"/>
    <p:sldId id="287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3366"/>
    <a:srgbClr val="0066CC"/>
    <a:srgbClr val="003399"/>
    <a:srgbClr val="0066FF"/>
    <a:srgbClr val="000099"/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7" autoAdjust="0"/>
    <p:restoredTop sz="94737" autoAdjust="0"/>
  </p:normalViewPr>
  <p:slideViewPr>
    <p:cSldViewPr>
      <p:cViewPr varScale="1">
        <p:scale>
          <a:sx n="48" d="100"/>
          <a:sy n="48" d="100"/>
        </p:scale>
        <p:origin x="-5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3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F8041-8127-4D7E-BFBD-8E8927D67F78}" type="datetimeFigureOut">
              <a:rPr lang="es-ES" smtClean="0"/>
              <a:pPr/>
              <a:t>31/07/2009</a:t>
            </a:fld>
            <a:endParaRPr lang="en-U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A3A8A-ADF6-4212-98D9-E1BDD5125FA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EB47CE-0F0E-43CE-9420-779003384ED1}" type="datetimeFigureOut">
              <a:rPr lang="es-ES" smtClean="0"/>
              <a:pPr/>
              <a:t>31/07/2009</a:t>
            </a:fld>
            <a:endParaRPr lang="en-US" dirty="0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2DCBB-EB0B-48BE-9C85-D59CAAF4E66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EB47CE-0F0E-43CE-9420-779003384ED1}" type="datetimeFigureOut">
              <a:rPr lang="es-ES" smtClean="0"/>
              <a:pPr/>
              <a:t>31/07/2009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2DCBB-EB0B-48BE-9C85-D59CAAF4E66E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EB47CE-0F0E-43CE-9420-779003384ED1}" type="datetimeFigureOut">
              <a:rPr lang="es-ES" smtClean="0"/>
              <a:pPr/>
              <a:t>31/07/2009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2DCBB-EB0B-48BE-9C85-D59CAAF4E66E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EB47CE-0F0E-43CE-9420-779003384ED1}" type="datetimeFigureOut">
              <a:rPr lang="es-ES" smtClean="0"/>
              <a:pPr/>
              <a:t>31/07/2009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2DCBB-EB0B-48BE-9C85-D59CAAF4E66E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EB47CE-0F0E-43CE-9420-779003384ED1}" type="datetimeFigureOut">
              <a:rPr lang="es-ES" smtClean="0"/>
              <a:pPr/>
              <a:t>31/07/2009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2DCBB-EB0B-48BE-9C85-D59CAAF4E66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EB47CE-0F0E-43CE-9420-779003384ED1}" type="datetimeFigureOut">
              <a:rPr lang="es-ES" smtClean="0"/>
              <a:pPr/>
              <a:t>31/07/2009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2DCBB-EB0B-48BE-9C85-D59CAAF4E66E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EB47CE-0F0E-43CE-9420-779003384ED1}" type="datetimeFigureOut">
              <a:rPr lang="es-ES" smtClean="0"/>
              <a:pPr/>
              <a:t>31/07/2009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2DCBB-EB0B-48BE-9C85-D59CAAF4E66E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EB47CE-0F0E-43CE-9420-779003384ED1}" type="datetimeFigureOut">
              <a:rPr lang="es-ES" smtClean="0"/>
              <a:pPr/>
              <a:t>31/07/2009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2DCBB-EB0B-48BE-9C85-D59CAAF4E66E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EB47CE-0F0E-43CE-9420-779003384ED1}" type="datetimeFigureOut">
              <a:rPr lang="es-ES" smtClean="0"/>
              <a:pPr/>
              <a:t>31/07/2009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2DCBB-EB0B-48BE-9C85-D59CAAF4E66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EB47CE-0F0E-43CE-9420-779003384ED1}" type="datetimeFigureOut">
              <a:rPr lang="es-ES" smtClean="0"/>
              <a:pPr/>
              <a:t>31/07/2009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2DCBB-EB0B-48BE-9C85-D59CAAF4E66E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EB47CE-0F0E-43CE-9420-779003384ED1}" type="datetimeFigureOut">
              <a:rPr lang="es-ES" smtClean="0"/>
              <a:pPr/>
              <a:t>31/07/2009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2DCBB-EB0B-48BE-9C85-D59CAAF4E66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AEB47CE-0F0E-43CE-9420-779003384ED1}" type="datetimeFigureOut">
              <a:rPr lang="es-ES" smtClean="0"/>
              <a:pPr/>
              <a:t>31/07/2009</a:t>
            </a:fld>
            <a:endParaRPr lang="en-U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A12DCBB-EB0B-48BE-9C85-D59CAAF4E66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emf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emf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PARA%20ENVIAR%20A%20JAIRO.ppt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jpeg"/><Relationship Id="rId4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496"/>
            <a:ext cx="207170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ARMY POLYTECHNIC SCHOOL </a:t>
            </a:r>
            <a:r>
              <a:rPr lang="es-ES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S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DEPARTMENT OF LANGUAGES</a:t>
            </a:r>
            <a:endParaRPr lang="en-US" sz="32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APPLIED LINGUISTICS IN ENGLISH CAREER</a:t>
            </a:r>
            <a:endParaRPr lang="es-ES" sz="28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786058"/>
            <a:ext cx="225266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3143240" y="5286388"/>
            <a:ext cx="457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AUTHORS:</a:t>
            </a: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DORIS NIEVES AND JAIRO DOTA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1214414" y="5286388"/>
            <a:ext cx="75009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3571868" y="3357562"/>
            <a:ext cx="27860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“OUR PARENTS HAVE GIVEN LIFE, BUT OUR TEACHERS HAVE TAUGHT HOW TO LIVE IT”</a:t>
            </a:r>
            <a:endParaRPr lang="en-US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28728" y="428604"/>
            <a:ext cx="7300906" cy="642942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1A18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OBJECTIVES:</a:t>
            </a: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2976" y="2071678"/>
            <a:ext cx="7543824" cy="47863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GENERAL OBJECTIVE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191A18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3"/>
              </a:buClr>
              <a:buSzPct val="80000"/>
              <a:buFont typeface="Wingdings 2"/>
              <a:buChar char=""/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To determine the incidence of applying the Grammar Manual in order to solve the verb- conjugation problems on students of first courses of Basic level at the Abdon Calderon Military High School during the School year 2008-2009.</a:t>
            </a: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2"/>
              <a:buChar char=""/>
              <a:tabLst/>
              <a:defRPr/>
            </a:pP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3"/>
              <a:buChar char=""/>
              <a:tabLst/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 descr="C:\Archivos de programa\Microsoft Office\MEDIA\CAGCAT10\j029384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857232"/>
            <a:ext cx="2143140" cy="2256514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0"/>
            <a:ext cx="1143008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606410"/>
            <a:ext cx="7715304" cy="4635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4000" b="1" dirty="0" smtClean="0">
                <a:solidFill>
                  <a:srgbClr val="191A18"/>
                </a:solidFill>
                <a:latin typeface="Arial" pitchFamily="34" charset="0"/>
                <a:cs typeface="Arial" pitchFamily="34" charset="0"/>
              </a:rPr>
              <a:t>OBJECTIVES:</a:t>
            </a:r>
            <a:r>
              <a:rPr lang="es-ES" sz="4000" dirty="0" smtClean="0"/>
              <a:t>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2976" y="1285860"/>
            <a:ext cx="7715304" cy="5286412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SPECIFIC OBJECTIVES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3"/>
              </a:buClr>
              <a:buSzPct val="80000"/>
              <a:buFont typeface="Wingdings 2"/>
              <a:buChar char=""/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To correct interactive learning situations where teachers and students build collectively new conceptualizations, integrating previous knowledge and specific theoretical contributions to students.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3" pitchFamily="18" charset="2"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lvl="0" indent="-274320" algn="just">
              <a:spcBef>
                <a:spcPts val="600"/>
              </a:spcBef>
              <a:buClr>
                <a:schemeClr val="accent3"/>
              </a:buClr>
              <a:buSzPct val="80000"/>
              <a:buFont typeface="Wingdings 2"/>
              <a:buChar char="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provide appropriate materials in order to attain as many opportunities as possible for doing grammar in the students.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3" pitchFamily="18" charset="2"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indent="-274320" algn="just">
              <a:spcBef>
                <a:spcPts val="600"/>
              </a:spcBef>
              <a:buClr>
                <a:schemeClr val="accent3"/>
              </a:buClr>
              <a:buSzPct val="80000"/>
              <a:buFont typeface="Wingdings 2"/>
              <a:buChar char="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generate a teaching instrument, by means of which, the students make learning a lot easier, and to contribute to teachers with a manual which facilitates to the teaching-process to students.</a:t>
            </a:r>
            <a:endParaRPr lang="es-ES" sz="28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 2"/>
              <a:buChar char=""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0" name="Picture 2" descr="E:\encarta 2007\EE\WORKS\INTERACT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1000108"/>
            <a:ext cx="1295695" cy="1067043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0"/>
            <a:ext cx="1143008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0"/>
            <a:ext cx="7515225" cy="1643063"/>
          </a:xfrm>
        </p:spPr>
        <p:txBody>
          <a:bodyPr/>
          <a:lstStyle/>
          <a:p>
            <a:pPr algn="ctr" eaLnBrk="1" hangingPunct="1"/>
            <a:r>
              <a:rPr lang="en-US" sz="4000" b="1" dirty="0" smtClean="0">
                <a:latin typeface="Arial" charset="0"/>
                <a:cs typeface="Arial" charset="0"/>
              </a:rPr>
              <a:t>JUSTIFICATION</a:t>
            </a:r>
            <a:endParaRPr lang="es-ES" sz="4000" b="1" dirty="0" smtClean="0"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2428875"/>
            <a:ext cx="7943880" cy="4429125"/>
          </a:xfrm>
          <a:prstGeom prst="rect">
            <a:avLst/>
          </a:prstGeom>
        </p:spPr>
        <p:txBody>
          <a:bodyPr/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Demands</a:t>
            </a: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of the Global World which</a:t>
            </a:r>
            <a:r>
              <a:rPr kumimoji="0" lang="es-E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we live in</a:t>
            </a: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Command of a Language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Organization of the teaching process</a:t>
            </a:r>
            <a:endParaRPr kumimoji="0" lang="es-E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1507" name="Picture 3" descr="E:\encarta 2007\EE\WORKS\MAP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214686"/>
            <a:ext cx="1295695" cy="1067043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0"/>
            <a:ext cx="1214446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Imagen" descr="Imag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1"/>
            <a:ext cx="1857356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17256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CHAPTER II</a:t>
            </a:r>
            <a:b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THEORETICAL FRAMEWORK</a:t>
            </a:r>
          </a:p>
        </p:txBody>
      </p:sp>
      <p:sp>
        <p:nvSpPr>
          <p:cNvPr id="4" name="1 Marcador de contenido"/>
          <p:cNvSpPr txBox="1">
            <a:spLocks/>
          </p:cNvSpPr>
          <p:nvPr/>
        </p:nvSpPr>
        <p:spPr>
          <a:xfrm>
            <a:off x="1214414" y="2428875"/>
            <a:ext cx="7472386" cy="3578225"/>
          </a:xfrm>
          <a:prstGeom prst="rect">
            <a:avLst/>
          </a:prstGeom>
        </p:spPr>
        <p:txBody>
          <a:bodyPr/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Theoretical and Conceptual Focus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Structure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Hypothesis Formulation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1143008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Imagen" descr="Imag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1"/>
            <a:ext cx="1571604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 rot="5400000">
            <a:off x="892176" y="1749425"/>
            <a:ext cx="1071562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3 Conector recto"/>
          <p:cNvCxnSpPr/>
          <p:nvPr/>
        </p:nvCxnSpPr>
        <p:spPr>
          <a:xfrm rot="5400000">
            <a:off x="6644482" y="1785144"/>
            <a:ext cx="11430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ine 45"/>
          <p:cNvSpPr>
            <a:spLocks noChangeShapeType="1"/>
          </p:cNvSpPr>
          <p:nvPr/>
        </p:nvSpPr>
        <p:spPr bwMode="auto">
          <a:xfrm flipH="1">
            <a:off x="1428750" y="1214438"/>
            <a:ext cx="1447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57500" y="571500"/>
            <a:ext cx="3571875" cy="64293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3200" b="1" dirty="0">
                <a:solidFill>
                  <a:srgbClr val="FF0000"/>
                </a:solidFill>
              </a:rPr>
              <a:t>STRUCTURE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57188" y="2286000"/>
            <a:ext cx="3429000" cy="3571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TEACHING TECHNIQUES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643563" y="2357438"/>
            <a:ext cx="3286125" cy="36988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WRITING </a:t>
            </a:r>
            <a:r>
              <a:rPr lang="en-US" sz="2000" b="1" dirty="0">
                <a:solidFill>
                  <a:srgbClr val="FF0000"/>
                </a:solidFill>
              </a:rPr>
              <a:t>PRODUCTION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755650" y="2781300"/>
            <a:ext cx="3308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Approaches for </a:t>
            </a:r>
            <a:r>
              <a:rPr lang="en-US" b="1" dirty="0" smtClean="0"/>
              <a:t>EFL </a:t>
            </a:r>
            <a:r>
              <a:rPr lang="en-US" b="1" dirty="0"/>
              <a:t>teaching</a:t>
            </a: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395288" y="2925763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755650" y="3260725"/>
            <a:ext cx="4117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Communicative Language Teaching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755650" y="3836988"/>
            <a:ext cx="2557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 dirty="0"/>
              <a:t>Cooperative Learning</a:t>
            </a:r>
            <a:endParaRPr lang="en-US" b="1" dirty="0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755650" y="4340225"/>
            <a:ext cx="3676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Interactive Classroom Activities</a:t>
            </a:r>
          </a:p>
        </p:txBody>
      </p:sp>
      <p:sp>
        <p:nvSpPr>
          <p:cNvPr id="14" name="Line 26"/>
          <p:cNvSpPr>
            <a:spLocks noChangeShapeType="1"/>
          </p:cNvSpPr>
          <p:nvPr/>
        </p:nvSpPr>
        <p:spPr bwMode="auto">
          <a:xfrm>
            <a:off x="395288" y="3429000"/>
            <a:ext cx="288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>
            <a:off x="395288" y="4078288"/>
            <a:ext cx="3603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Line 28"/>
          <p:cNvSpPr>
            <a:spLocks noChangeShapeType="1"/>
          </p:cNvSpPr>
          <p:nvPr/>
        </p:nvSpPr>
        <p:spPr bwMode="auto">
          <a:xfrm>
            <a:off x="395288" y="4581525"/>
            <a:ext cx="3603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5572125" y="2857500"/>
            <a:ext cx="20152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Grammar in use </a:t>
            </a:r>
            <a:endParaRPr lang="en-US" b="1" dirty="0"/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5572132" y="3286125"/>
            <a:ext cx="2973381" cy="64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Curriculum based on         Competences</a:t>
            </a:r>
            <a:endParaRPr lang="en-US" b="1" dirty="0"/>
          </a:p>
        </p:txBody>
      </p:sp>
      <p:cxnSp>
        <p:nvCxnSpPr>
          <p:cNvPr id="19" name="18 Conector recto"/>
          <p:cNvCxnSpPr/>
          <p:nvPr/>
        </p:nvCxnSpPr>
        <p:spPr>
          <a:xfrm rot="5400000">
            <a:off x="-1035843" y="4036219"/>
            <a:ext cx="27860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41 CuadroTexto"/>
          <p:cNvSpPr txBox="1">
            <a:spLocks noChangeArrowheads="1"/>
          </p:cNvSpPr>
          <p:nvPr/>
        </p:nvSpPr>
        <p:spPr bwMode="auto">
          <a:xfrm>
            <a:off x="642938" y="1643063"/>
            <a:ext cx="3143250" cy="36988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dirty="0">
                <a:solidFill>
                  <a:srgbClr val="FF0000"/>
                </a:solidFill>
              </a:rPr>
              <a:t>INDEPENDENT VARIABLE</a:t>
            </a:r>
          </a:p>
        </p:txBody>
      </p:sp>
      <p:sp>
        <p:nvSpPr>
          <p:cNvPr id="21" name="42 CuadroTexto"/>
          <p:cNvSpPr txBox="1">
            <a:spLocks noChangeArrowheads="1"/>
          </p:cNvSpPr>
          <p:nvPr/>
        </p:nvSpPr>
        <p:spPr bwMode="auto">
          <a:xfrm>
            <a:off x="5786438" y="1714500"/>
            <a:ext cx="3143250" cy="3698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dirty="0">
                <a:solidFill>
                  <a:srgbClr val="FF0000"/>
                </a:solidFill>
              </a:rPr>
              <a:t>DEPENDANT VARIABLE</a:t>
            </a:r>
          </a:p>
        </p:txBody>
      </p:sp>
      <p:cxnSp>
        <p:nvCxnSpPr>
          <p:cNvPr id="22" name="21 Conector recto"/>
          <p:cNvCxnSpPr/>
          <p:nvPr/>
        </p:nvCxnSpPr>
        <p:spPr>
          <a:xfrm rot="5400000">
            <a:off x="7430294" y="3856832"/>
            <a:ext cx="30003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rot="10800000">
            <a:off x="8358214" y="3000372"/>
            <a:ext cx="50006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rot="10800000">
            <a:off x="8572528" y="3500438"/>
            <a:ext cx="28575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6429375" y="1214438"/>
            <a:ext cx="785813" cy="158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rot="10800000">
            <a:off x="357188" y="5357813"/>
            <a:ext cx="8572500" cy="15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2214547" y="4786313"/>
            <a:ext cx="4929204" cy="78581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000" b="1" dirty="0">
                <a:solidFill>
                  <a:srgbClr val="FF0000"/>
                </a:solidFill>
              </a:rPr>
              <a:t>RELATION BETWEEN INDEPENDENT</a:t>
            </a:r>
          </a:p>
          <a:p>
            <a:pPr algn="ctr"/>
            <a:r>
              <a:rPr lang="es-ES" sz="2000" b="1" dirty="0">
                <a:solidFill>
                  <a:srgbClr val="FF0000"/>
                </a:solidFill>
              </a:rPr>
              <a:t> AND DEPENDENT VARIABLES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642910" y="1643050"/>
            <a:ext cx="3143272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28 Rectángulo"/>
          <p:cNvSpPr/>
          <p:nvPr/>
        </p:nvSpPr>
        <p:spPr>
          <a:xfrm>
            <a:off x="5643570" y="1714488"/>
            <a:ext cx="3214710" cy="357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30 Rectángulo"/>
          <p:cNvSpPr/>
          <p:nvPr/>
        </p:nvSpPr>
        <p:spPr>
          <a:xfrm>
            <a:off x="5500694" y="4071942"/>
            <a:ext cx="3404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 Common Reference Levels </a:t>
            </a:r>
            <a:endParaRPr lang="en-US" b="1" dirty="0"/>
          </a:p>
        </p:txBody>
      </p:sp>
      <p:cxnSp>
        <p:nvCxnSpPr>
          <p:cNvPr id="32" name="31 Conector recto de flecha"/>
          <p:cNvCxnSpPr/>
          <p:nvPr/>
        </p:nvCxnSpPr>
        <p:spPr>
          <a:xfrm flipH="1">
            <a:off x="8643966" y="4286256"/>
            <a:ext cx="261122" cy="296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0"/>
            <a:ext cx="121444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33 Imagen" descr="Imag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1"/>
            <a:ext cx="1785918" cy="157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57163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  <a:t>INDEPENDENT VARIABLE</a:t>
            </a:r>
            <a:b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" sz="6000" b="1" dirty="0" smtClean="0">
                <a:ln/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Teaching Techniques </a:t>
            </a:r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es-ES" sz="6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C:\Archivos de programa\Microsoft Office\Media\CntCD1\ClipArt2\j0231641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071678"/>
            <a:ext cx="6097587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0"/>
            <a:ext cx="1143008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Imagen" descr="Imag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1"/>
            <a:ext cx="1214414" cy="164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0" y="928688"/>
          <a:ext cx="9144000" cy="5699760"/>
        </p:xfrm>
        <a:graphic>
          <a:graphicData uri="http://schemas.openxmlformats.org/drawingml/2006/table">
            <a:tbl>
              <a:tblPr/>
              <a:tblGrid>
                <a:gridCol w="1139825"/>
                <a:gridCol w="1141413"/>
                <a:gridCol w="1139825"/>
                <a:gridCol w="1147762"/>
                <a:gridCol w="1139825"/>
                <a:gridCol w="1139825"/>
                <a:gridCol w="1155700"/>
                <a:gridCol w="1139825"/>
              </a:tblGrid>
              <a:tr h="812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Grammar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Translation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>
                        <a:alphaModFix amt="50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Direct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Method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>
                        <a:alphaModFix amt="50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Audio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Lingual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>
                        <a:alphaModFix amt="50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Community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Language Learning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50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Suggest-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opedia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6">
                        <a:alphaModFix amt="50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Silent Way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7">
                        <a:alphaModFix amt="50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Physical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Response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8">
                        <a:alphaModFix amt="50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Communi-cative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Language Teaching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9">
                        <a:alphaModFix amt="50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4616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Translation of a literary passage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Reading comprehension questions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Cognates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Deductive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application of rule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Fill-in-the blanks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-Memorization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Use words in sentences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 Composition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Reading aloud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Question and answer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Getting students to self correct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Conversation practice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Fill-in-the blanks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Dictation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Map drawing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-Paragraph writing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Dialog memorization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-Repetition drill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Chain drill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Single-slot substitution drill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Multiple-slot substitution drill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Transformation drill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Question and answer drill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 Use of  minimal pairs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Tape recording student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conversation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Transcription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-Reflection on experience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Reflective listening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Human computer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 Small group task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Classroom set-up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Peripheral learning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Positive suggestion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Choose a new identity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Role play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First concert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-Second concert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Primary activation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 Creative adaptation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Sound-color chart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Teacher´s silence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Peer correction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Rods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Self correction gestures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Word chart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Fidel charts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 Structured feedback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7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Using commands to direct behavior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Role reversal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 Action sequence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8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Authentic materials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Scrambled sentences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Language games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Picture strip story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 Role play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9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0" y="-214313"/>
            <a:ext cx="9144000" cy="1143001"/>
          </a:xfrm>
        </p:spPr>
        <p:txBody>
          <a:bodyPr/>
          <a:lstStyle/>
          <a:p>
            <a:pPr algn="ctr" eaLnBrk="1" hangingPunct="1"/>
            <a:r>
              <a:rPr lang="es-ES" sz="3200" b="1" dirty="0" smtClean="0"/>
              <a:t>APPROACHES FOR EFL TEACHING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>
            <a:stCxn id="4" idx="0"/>
          </p:cNvCxnSpPr>
          <p:nvPr/>
        </p:nvCxnSpPr>
        <p:spPr>
          <a:xfrm rot="5400000">
            <a:off x="6252369" y="3142456"/>
            <a:ext cx="20002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Line 8"/>
          <p:cNvSpPr>
            <a:spLocks noChangeShapeType="1"/>
          </p:cNvSpPr>
          <p:nvPr/>
        </p:nvSpPr>
        <p:spPr bwMode="auto">
          <a:xfrm flipH="1">
            <a:off x="6643688" y="2143125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1928813" y="2143125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86000" y="0"/>
            <a:ext cx="4419600" cy="91440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COMMUNICATIVE 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</a:rPr>
              <a:t>LANGUAGE TEACHING</a:t>
            </a:r>
            <a:endParaRPr lang="es-E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500313"/>
            <a:ext cx="4357688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Communicative Language Competence</a:t>
            </a:r>
            <a:endParaRPr lang="es-E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76800" y="2500313"/>
            <a:ext cx="42672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Features of the Communicative </a:t>
            </a:r>
          </a:p>
          <a:p>
            <a:pPr algn="ctr">
              <a:defRPr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Language teaching </a:t>
            </a:r>
            <a:endParaRPr lang="es-E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357438" y="1285875"/>
            <a:ext cx="4286250" cy="8572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The goal of the language teaching</a:t>
            </a:r>
          </a:p>
          <a:p>
            <a:pPr algn="ctr">
              <a:defRPr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is communicative competence </a:t>
            </a:r>
            <a:endParaRPr lang="es-E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1928813" y="2143125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285750" y="4214813"/>
            <a:ext cx="1747838" cy="46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285750" y="4857750"/>
            <a:ext cx="1595438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 flipH="1">
            <a:off x="304800" y="55626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Rectangle 28"/>
          <p:cNvSpPr>
            <a:spLocks noChangeArrowheads="1"/>
          </p:cNvSpPr>
          <p:nvPr/>
        </p:nvSpPr>
        <p:spPr bwMode="auto">
          <a:xfrm>
            <a:off x="642938" y="5357813"/>
            <a:ext cx="3286125" cy="3762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b="1" i="1" dirty="0">
                <a:solidFill>
                  <a:schemeClr val="accent4">
                    <a:lumMod val="50000"/>
                  </a:schemeClr>
                </a:solidFill>
              </a:rPr>
              <a:t>Pragmatic competences</a:t>
            </a: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642938" y="4648200"/>
            <a:ext cx="3319462" cy="4238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b="1" i="1" dirty="0">
                <a:solidFill>
                  <a:schemeClr val="accent4">
                    <a:lumMod val="50000"/>
                  </a:schemeClr>
                </a:solidFill>
              </a:rPr>
              <a:t>Sociolinguistic competences </a:t>
            </a: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642938" y="4000500"/>
            <a:ext cx="3319462" cy="342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b="1" i="1" dirty="0">
                <a:solidFill>
                  <a:schemeClr val="accent4">
                    <a:lumMod val="50000"/>
                  </a:schemeClr>
                </a:solidFill>
              </a:rPr>
              <a:t>Linguistic competences</a:t>
            </a: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7" name="16 Conector recto"/>
          <p:cNvCxnSpPr>
            <a:endCxn id="13" idx="1"/>
          </p:cNvCxnSpPr>
          <p:nvPr/>
        </p:nvCxnSpPr>
        <p:spPr>
          <a:xfrm rot="16200000" flipH="1">
            <a:off x="-771525" y="4486275"/>
            <a:ext cx="2133600" cy="19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4357688" y="2957513"/>
            <a:ext cx="519112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5072063" y="4000500"/>
            <a:ext cx="3571875" cy="2308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- Use of authentic materials</a:t>
            </a:r>
          </a:p>
          <a:p>
            <a:pPr>
              <a:defRPr/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- Language functions and meanings.</a:t>
            </a:r>
          </a:p>
          <a:p>
            <a:pPr>
              <a:defRPr/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- Language games, scramble sentences,    </a:t>
            </a:r>
          </a:p>
          <a:p>
            <a:pPr>
              <a:defRPr/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  picture strip story, jig saw, role plays.</a:t>
            </a:r>
          </a:p>
          <a:p>
            <a:pPr>
              <a:buFontTx/>
              <a:buChar char="-"/>
              <a:defRPr/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Errors are tolerated. </a:t>
            </a:r>
          </a:p>
          <a:p>
            <a:pPr>
              <a:buFontTx/>
              <a:buChar char="-"/>
              <a:defRPr/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Fluency  more important than accuracy</a:t>
            </a:r>
            <a:endParaRPr lang="es-ES" sz="1400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Tx/>
              <a:buChar char="-"/>
              <a:defRPr/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Cooperative working.</a:t>
            </a:r>
          </a:p>
          <a:p>
            <a:pPr>
              <a:buFontTx/>
              <a:buChar char="-"/>
              <a:defRPr/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Teachers act as facilitators and  </a:t>
            </a:r>
          </a:p>
          <a:p>
            <a:pPr>
              <a:defRPr/>
            </a:pP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  advisors</a:t>
            </a:r>
          </a:p>
          <a:p>
            <a:pPr>
              <a:defRPr/>
            </a:pP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5072066" y="4000504"/>
            <a:ext cx="3571900" cy="2286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1214446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21 Imagen" descr="Imag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0"/>
            <a:ext cx="1785918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  <p:bldP spid="14" grpId="0" animBg="1" autoUpdateAnimBg="0"/>
      <p:bldP spid="15" grpId="0" animBg="1" autoUpdateAnimBg="0"/>
      <p:bldP spid="16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95400" y="381000"/>
            <a:ext cx="6400800" cy="609600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08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</a:rPr>
              <a:t>Cooperative Learning</a:t>
            </a:r>
            <a:endParaRPr lang="es-ES" sz="3600" b="1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1563" y="5357813"/>
            <a:ext cx="7740650" cy="431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Combine a group component with ones in which students work alone</a:t>
            </a:r>
            <a:endParaRPr lang="es-E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1563" y="3500438"/>
            <a:ext cx="7740650" cy="431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Students who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don’t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want to study in groups can be allowed to work on their own</a:t>
            </a:r>
            <a:endParaRPr lang="es-E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71563" y="2857500"/>
            <a:ext cx="7740650" cy="431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One student per group can be the noise monitor or “quiet captain,” </a:t>
            </a:r>
            <a:endParaRPr lang="es-E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66800" y="1600200"/>
            <a:ext cx="7740650" cy="431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Groups of two or three may be best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s-E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71563" y="2214563"/>
            <a:ext cx="7740650" cy="431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 signal can be used which means the groups should pay attention to teache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r</a:t>
            </a:r>
            <a:endParaRPr lang="es-E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066800" y="4114800"/>
            <a:ext cx="7740650" cy="431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Have groups that finish early compare what they have done with other groups</a:t>
            </a:r>
            <a:endParaRPr lang="es-E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071563" y="4714875"/>
            <a:ext cx="7740650" cy="431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Keep groups together for fairly long periods —four to eight weeks—</a:t>
            </a:r>
            <a:endParaRPr lang="es-E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571500" y="1828800"/>
            <a:ext cx="457200" cy="0"/>
          </a:xfrm>
          <a:prstGeom prst="line">
            <a:avLst/>
          </a:prstGeom>
          <a:noFill/>
          <a:ln w="158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571500" y="2514600"/>
            <a:ext cx="457200" cy="0"/>
          </a:xfrm>
          <a:prstGeom prst="line">
            <a:avLst/>
          </a:prstGeom>
          <a:noFill/>
          <a:ln w="158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571500" y="3124200"/>
            <a:ext cx="457200" cy="0"/>
          </a:xfrm>
          <a:prstGeom prst="line">
            <a:avLst/>
          </a:prstGeom>
          <a:noFill/>
          <a:ln w="158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571500" y="3733800"/>
            <a:ext cx="457200" cy="0"/>
          </a:xfrm>
          <a:prstGeom prst="line">
            <a:avLst/>
          </a:prstGeom>
          <a:noFill/>
          <a:ln w="158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571500" y="4876800"/>
            <a:ext cx="457200" cy="0"/>
          </a:xfrm>
          <a:prstGeom prst="line">
            <a:avLst/>
          </a:prstGeom>
          <a:noFill/>
          <a:ln w="158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571500" y="4267200"/>
            <a:ext cx="457200" cy="0"/>
          </a:xfrm>
          <a:prstGeom prst="line">
            <a:avLst/>
          </a:prstGeom>
          <a:noFill/>
          <a:ln w="158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571500" y="5486400"/>
            <a:ext cx="457200" cy="0"/>
          </a:xfrm>
          <a:prstGeom prst="line">
            <a:avLst/>
          </a:prstGeom>
          <a:noFill/>
          <a:ln w="158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3554" name="Picture 2" descr="C:\Archivos de programa\Microsoft Office\MEDIA\CAGCAT10\j0233018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4250" y="571480"/>
            <a:ext cx="182403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"/>
          <p:cNvCxnSpPr/>
          <p:nvPr/>
        </p:nvCxnSpPr>
        <p:spPr>
          <a:xfrm rot="5400000">
            <a:off x="107950" y="3249613"/>
            <a:ext cx="4500563" cy="1587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28688" y="285750"/>
            <a:ext cx="7429500" cy="833438"/>
          </a:xfrm>
          <a:prstGeom prst="rect">
            <a:avLst/>
          </a:prstGeom>
          <a:gradFill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3500000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/>
              <a:t>Interactive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Classroom</a:t>
            </a:r>
            <a:r>
              <a:rPr lang="en-US" sz="3600" b="1" dirty="0"/>
              <a:t> Activities</a:t>
            </a:r>
            <a:endParaRPr lang="es-ES" sz="36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86063" y="5214938"/>
            <a:ext cx="4824412" cy="647700"/>
          </a:xfrm>
          <a:prstGeom prst="rect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The conversation game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790825" y="4114800"/>
            <a:ext cx="4824413" cy="647700"/>
          </a:xfrm>
          <a:prstGeom prst="rect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Writing Activity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786063" y="1643063"/>
            <a:ext cx="4824412" cy="647700"/>
          </a:xfrm>
          <a:prstGeom prst="rect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Information Gap</a:t>
            </a:r>
            <a:r>
              <a:rPr lang="en-US" sz="32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sz="32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790825" y="2900363"/>
            <a:ext cx="4824413" cy="647700"/>
          </a:xfrm>
          <a:prstGeom prst="rect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Jigsaws</a:t>
            </a:r>
            <a:endParaRPr lang="es-ES" sz="32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2357438" y="2000250"/>
            <a:ext cx="4572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2357438" y="3286125"/>
            <a:ext cx="4572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2357438" y="4500563"/>
            <a:ext cx="4572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2357438" y="5500688"/>
            <a:ext cx="4572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>
              <a:defRPr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  <p:bldP spid="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</a:t>
            </a:r>
            <a:b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4800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ES" sz="3600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CHAPTER  </a:t>
            </a:r>
            <a:r>
              <a:rPr lang="es-E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s-ES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RESEARCH PROBLEM</a:t>
            </a: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3600" b="1" dirty="0" smtClean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3600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CHAPTER  </a:t>
            </a:r>
            <a:r>
              <a:rPr lang="es-E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es-ES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THEORETICAL FRAMEWORK</a:t>
            </a: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3600" b="1" dirty="0" smtClean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3600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CHAPTER  </a:t>
            </a:r>
            <a:r>
              <a:rPr lang="es-E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es-ES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METHODICAL DESIGN</a:t>
            </a: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3600" b="1" dirty="0" smtClean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3600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CHAPTER  </a:t>
            </a:r>
            <a:r>
              <a:rPr lang="es-E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es-ES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ANALYSIS AND INTERPRETATION 			OF RESULTS</a:t>
            </a: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3600" b="1" dirty="0" smtClean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3600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CHAPTER  </a:t>
            </a:r>
            <a:r>
              <a:rPr lang="es-E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s-ES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CONCLUSIONS AND 					RECOMMENDATIONS</a:t>
            </a: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3600" b="1" dirty="0" smtClean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3600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CHAPTER  </a:t>
            </a:r>
            <a:r>
              <a:rPr lang="es-E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</a:t>
            </a:r>
            <a:r>
              <a:rPr lang="es-ES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PROPOSAL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135732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Imagen" descr="Imag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0"/>
            <a:ext cx="207167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142976" y="214313"/>
            <a:ext cx="7586686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DEPENDENT VARIABLE</a:t>
            </a:r>
            <a:endParaRPr lang="es-E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00298" y="1357298"/>
            <a:ext cx="4641014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4400" b="1" dirty="0" smtClean="0">
                <a:ln/>
                <a:solidFill>
                  <a:schemeClr val="accent3"/>
                </a:solidFill>
              </a:rPr>
              <a:t>Grammar in Use</a:t>
            </a:r>
            <a:endParaRPr lang="es-ES" sz="4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Picture 5" descr="C:\Archivos de programa\Microsoft Office\Media\CntCD1\ClipArt6\j029756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3838" y="2357438"/>
            <a:ext cx="6691312" cy="3500437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0"/>
            <a:ext cx="1143008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Imagen" descr="Imag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0"/>
            <a:ext cx="1357290" cy="121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18 Conector recto"/>
          <p:cNvCxnSpPr/>
          <p:nvPr/>
        </p:nvCxnSpPr>
        <p:spPr>
          <a:xfrm rot="5400000">
            <a:off x="4322764" y="2249476"/>
            <a:ext cx="10715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29 Grupo"/>
          <p:cNvGrpSpPr/>
          <p:nvPr/>
        </p:nvGrpSpPr>
        <p:grpSpPr>
          <a:xfrm>
            <a:off x="1071538" y="381000"/>
            <a:ext cx="7358114" cy="6119813"/>
            <a:chOff x="1071538" y="381000"/>
            <a:chExt cx="7358114" cy="6119813"/>
          </a:xfrm>
        </p:grpSpPr>
        <p:cxnSp>
          <p:nvCxnSpPr>
            <p:cNvPr id="3" name="2 Conector recto"/>
            <p:cNvCxnSpPr/>
            <p:nvPr/>
          </p:nvCxnSpPr>
          <p:spPr>
            <a:xfrm rot="5400000">
              <a:off x="678682" y="2821782"/>
              <a:ext cx="364331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1509739" y="381000"/>
              <a:ext cx="6400800" cy="609600"/>
            </a:xfrm>
            <a:prstGeom prst="rect">
              <a:avLst/>
            </a:prstGeom>
            <a:gradFill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108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600" b="1" dirty="0" smtClean="0">
                  <a:solidFill>
                    <a:srgbClr val="000000"/>
                  </a:solidFill>
                </a:rPr>
                <a:t>Grammar in Use</a:t>
              </a:r>
              <a:endParaRPr lang="es-ES" sz="3600" b="1" dirty="0">
                <a:solidFill>
                  <a:srgbClr val="000000"/>
                </a:solidFill>
              </a:endParaRPr>
            </a:p>
          </p:txBody>
        </p:sp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5500714" y="4929188"/>
              <a:ext cx="1928813" cy="4318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s-ES" sz="1600" dirty="0"/>
                <a:t>Independent User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429277" y="2428875"/>
              <a:ext cx="2857500" cy="785813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 i="1" dirty="0"/>
                <a:t>The Ideational Function</a:t>
              </a:r>
            </a:p>
            <a:p>
              <a:pPr algn="ctr"/>
              <a:r>
                <a:rPr lang="en-US" sz="1600" dirty="0"/>
                <a:t>Express content and </a:t>
              </a:r>
            </a:p>
            <a:p>
              <a:pPr algn="ctr"/>
              <a:r>
                <a:rPr lang="en-US" sz="1600" dirty="0"/>
                <a:t>communicate information</a:t>
              </a:r>
              <a:endParaRPr lang="es-ES" sz="1600" dirty="0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071589" y="1857375"/>
              <a:ext cx="3071813" cy="68580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b="1" dirty="0" smtClean="0"/>
                <a:t>     Use of English</a:t>
              </a:r>
              <a:endParaRPr lang="es-ES" b="1" dirty="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429277" y="1285875"/>
              <a:ext cx="2928937" cy="85725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 i="1" dirty="0"/>
                <a:t>The Interpersonal Function</a:t>
              </a:r>
            </a:p>
            <a:p>
              <a:pPr algn="ctr"/>
              <a:r>
                <a:rPr lang="en-US" sz="1600" dirty="0"/>
                <a:t>Social  Relations</a:t>
              </a:r>
              <a:endParaRPr lang="es-ES" sz="1600" dirty="0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071538" y="4786313"/>
              <a:ext cx="3214739" cy="714375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/>
                <a:t>Common Reference Levels: </a:t>
              </a:r>
            </a:p>
            <a:p>
              <a:pPr algn="ctr"/>
              <a:r>
                <a:rPr lang="en-US" b="1" dirty="0"/>
                <a:t>global scale</a:t>
              </a:r>
              <a:endParaRPr lang="es-ES" dirty="0">
                <a:solidFill>
                  <a:schemeClr val="bg2"/>
                </a:solidFill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572152" y="6000750"/>
              <a:ext cx="1857375" cy="4318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s-ES" sz="1600" dirty="0"/>
                <a:t>Basic User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572152" y="3714750"/>
              <a:ext cx="1857375" cy="43180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s-ES" sz="1600" dirty="0"/>
                <a:t>Proficient User </a:t>
              </a: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7858152" y="3929063"/>
              <a:ext cx="571500" cy="28575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1600" dirty="0"/>
                <a:t>C1</a:t>
              </a: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7858152" y="3643313"/>
              <a:ext cx="571500" cy="28575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1600" dirty="0"/>
                <a:t>C2</a:t>
              </a:r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7858152" y="5143500"/>
              <a:ext cx="571500" cy="28575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1600" dirty="0"/>
                <a:t>B1</a:t>
              </a: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7858152" y="4857750"/>
              <a:ext cx="571500" cy="28575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1600" dirty="0"/>
                <a:t>B2</a:t>
              </a:r>
            </a:p>
          </p:txBody>
        </p:sp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7858152" y="6215063"/>
              <a:ext cx="571500" cy="28575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1600" dirty="0"/>
                <a:t>A1</a:t>
              </a:r>
            </a:p>
          </p:txBody>
        </p:sp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7858152" y="5929313"/>
              <a:ext cx="571500" cy="285750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1600" dirty="0"/>
                <a:t>A2</a:t>
              </a:r>
            </a:p>
          </p:txBody>
        </p:sp>
        <p:cxnSp>
          <p:nvCxnSpPr>
            <p:cNvPr id="18" name="17 Conector recto"/>
            <p:cNvCxnSpPr>
              <a:stCxn id="7" idx="3"/>
            </p:cNvCxnSpPr>
            <p:nvPr/>
          </p:nvCxnSpPr>
          <p:spPr>
            <a:xfrm>
              <a:off x="4143402" y="2200275"/>
              <a:ext cx="714375" cy="142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>
              <a:off x="4857777" y="2786063"/>
              <a:ext cx="571500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>
              <a:endCxn id="8" idx="1"/>
            </p:cNvCxnSpPr>
            <p:nvPr/>
          </p:nvCxnSpPr>
          <p:spPr>
            <a:xfrm>
              <a:off x="4857777" y="1714500"/>
              <a:ext cx="5715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>
              <a:stCxn id="9" idx="3"/>
            </p:cNvCxnSpPr>
            <p:nvPr/>
          </p:nvCxnSpPr>
          <p:spPr>
            <a:xfrm>
              <a:off x="4286277" y="5143501"/>
              <a:ext cx="642937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/>
            <p:nvPr/>
          </p:nvCxnSpPr>
          <p:spPr>
            <a:xfrm rot="5400000">
              <a:off x="3787008" y="5071269"/>
              <a:ext cx="2286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>
              <a:endCxn id="11" idx="1"/>
            </p:cNvCxnSpPr>
            <p:nvPr/>
          </p:nvCxnSpPr>
          <p:spPr>
            <a:xfrm>
              <a:off x="4929214" y="3929063"/>
              <a:ext cx="64293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>
              <a:endCxn id="5" idx="1"/>
            </p:cNvCxnSpPr>
            <p:nvPr/>
          </p:nvCxnSpPr>
          <p:spPr>
            <a:xfrm>
              <a:off x="4929214" y="5143500"/>
              <a:ext cx="5715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>
              <a:endCxn id="10" idx="1"/>
            </p:cNvCxnSpPr>
            <p:nvPr/>
          </p:nvCxnSpPr>
          <p:spPr>
            <a:xfrm>
              <a:off x="4929214" y="6215063"/>
              <a:ext cx="642938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>
              <a:stCxn id="11" idx="3"/>
            </p:cNvCxnSpPr>
            <p:nvPr/>
          </p:nvCxnSpPr>
          <p:spPr>
            <a:xfrm flipV="1">
              <a:off x="7429527" y="3929063"/>
              <a:ext cx="500062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>
              <a:stCxn id="5" idx="3"/>
            </p:cNvCxnSpPr>
            <p:nvPr/>
          </p:nvCxnSpPr>
          <p:spPr>
            <a:xfrm flipV="1">
              <a:off x="7429527" y="5143500"/>
              <a:ext cx="428625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>
              <a:stCxn id="10" idx="3"/>
            </p:cNvCxnSpPr>
            <p:nvPr/>
          </p:nvCxnSpPr>
          <p:spPr>
            <a:xfrm flipV="1">
              <a:off x="7429527" y="6215063"/>
              <a:ext cx="428625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1540000"/>
          </a:gra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Writing </a:t>
            </a:r>
            <a:r>
              <a:rPr lang="en-US" sz="2000" b="1" dirty="0">
                <a:solidFill>
                  <a:srgbClr val="FF0000"/>
                </a:solidFill>
              </a:rPr>
              <a:t>Production Activities</a:t>
            </a:r>
          </a:p>
          <a:p>
            <a:endParaRPr lang="en-US" sz="1600" dirty="0">
              <a:solidFill>
                <a:schemeClr val="bg2"/>
              </a:solidFill>
            </a:endParaRPr>
          </a:p>
          <a:p>
            <a:pPr algn="just"/>
            <a:r>
              <a:rPr lang="en-US" sz="1600" dirty="0">
                <a:solidFill>
                  <a:srgbClr val="003399"/>
                </a:solidFill>
              </a:rPr>
              <a:t> </a:t>
            </a:r>
            <a:r>
              <a:rPr lang="en-US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Examples of </a:t>
            </a:r>
            <a:r>
              <a:rPr lang="en-US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writing </a:t>
            </a:r>
            <a:r>
              <a:rPr lang="en-US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activities include:</a:t>
            </a:r>
            <a:endParaRPr lang="es-ES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en-GB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Essays, job applications, resumes, </a:t>
            </a:r>
          </a:p>
          <a:p>
            <a:pPr algn="just"/>
            <a:r>
              <a:rPr lang="en-GB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 research papers,</a:t>
            </a:r>
            <a:r>
              <a:rPr lang="en-US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information</a:t>
            </a:r>
            <a:r>
              <a:rPr lang="en-US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instructions</a:t>
            </a:r>
            <a:r>
              <a:rPr lang="en-US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es-ES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en-GB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reports and any other written </a:t>
            </a:r>
          </a:p>
          <a:p>
            <a:pPr algn="just"/>
            <a:r>
              <a:rPr lang="en-GB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communication will be better received and </a:t>
            </a:r>
          </a:p>
          <a:p>
            <a:pPr algn="just"/>
            <a:r>
              <a:rPr lang="en-GB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respected if they are free of grammatical </a:t>
            </a:r>
          </a:p>
          <a:p>
            <a:pPr algn="just"/>
            <a:r>
              <a:rPr lang="en-GB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errors, </a:t>
            </a:r>
            <a:r>
              <a:rPr lang="en-US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misspelled words and ineffective </a:t>
            </a:r>
          </a:p>
          <a:p>
            <a:pPr algn="just"/>
            <a:r>
              <a:rPr lang="en-GB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sentence structure.</a:t>
            </a:r>
          </a:p>
          <a:p>
            <a:pPr algn="just"/>
            <a:endParaRPr lang="en-US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They </a:t>
            </a:r>
            <a:r>
              <a:rPr lang="en-US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may involve, for example:</a:t>
            </a:r>
            <a:endParaRPr lang="es-ES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en-US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Free writing,</a:t>
            </a:r>
            <a:endParaRPr lang="es-ES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en-US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taking notes from </a:t>
            </a:r>
            <a:r>
              <a:rPr lang="en-US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speech text </a:t>
            </a:r>
            <a:r>
              <a:rPr lang="en-US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or visual </a:t>
            </a:r>
            <a:endParaRPr lang="en-US" dirty="0" smtClean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aids </a:t>
            </a:r>
            <a:r>
              <a:rPr lang="en-US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(diagrams, pictures</a:t>
            </a:r>
            <a:r>
              <a:rPr lang="en-US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,  charts</a:t>
            </a:r>
            <a:r>
              <a:rPr lang="en-US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, etc.);</a:t>
            </a:r>
            <a:endParaRPr lang="es-ES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• acting out a rehearsed role;</a:t>
            </a:r>
            <a:endParaRPr lang="es-ES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en-US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Doing spontaneously exercises;</a:t>
            </a:r>
            <a:endParaRPr lang="es-ES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en-US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Making summaries.</a:t>
            </a:r>
            <a:endParaRPr lang="en-US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1600" dirty="0">
              <a:solidFill>
                <a:schemeClr val="bg2"/>
              </a:solidFill>
            </a:endParaRPr>
          </a:p>
          <a:p>
            <a:endParaRPr lang="en-US" sz="1600" dirty="0">
              <a:solidFill>
                <a:schemeClr val="bg2"/>
              </a:solidFill>
            </a:endParaRPr>
          </a:p>
          <a:p>
            <a:endParaRPr lang="en-US" sz="1600" dirty="0">
              <a:solidFill>
                <a:schemeClr val="bg2"/>
              </a:solidFill>
            </a:endParaRPr>
          </a:p>
          <a:p>
            <a:endParaRPr lang="en-US" sz="1600" dirty="0">
              <a:solidFill>
                <a:schemeClr val="bg2"/>
              </a:solidFill>
            </a:endParaRPr>
          </a:p>
          <a:p>
            <a:endParaRPr lang="es-ES" sz="1600" dirty="0">
              <a:solidFill>
                <a:schemeClr val="bg2"/>
              </a:solidFill>
            </a:endParaRPr>
          </a:p>
          <a:p>
            <a:endParaRPr lang="es-ES" sz="2400" dirty="0">
              <a:solidFill>
                <a:srgbClr val="000000"/>
              </a:solidFill>
            </a:endParaRPr>
          </a:p>
          <a:p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4500563" cy="6858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tx2">
                  <a:lumMod val="50000"/>
                </a:schemeClr>
              </a:gs>
            </a:gsLst>
            <a:lin ang="21594000" scaled="0"/>
          </a:gra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 smtClean="0">
              <a:solidFill>
                <a:schemeClr val="bg2"/>
              </a:solidFill>
            </a:endParaRPr>
          </a:p>
          <a:p>
            <a:pPr>
              <a:defRPr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Curriculum based on competences</a:t>
            </a:r>
          </a:p>
          <a:p>
            <a:pPr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“to know, to do and be able how to do”</a:t>
            </a:r>
            <a:endParaRPr lang="en-US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According the CEF an A2 level can:</a:t>
            </a:r>
            <a:endParaRPr lang="es-ES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en-US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Can write short, simple notes  and</a:t>
            </a:r>
            <a:endParaRPr lang="es-ES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en-US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messages relating to matters in areas </a:t>
            </a:r>
          </a:p>
          <a:p>
            <a:pPr algn="just">
              <a:defRPr/>
            </a:pPr>
            <a:r>
              <a:rPr lang="en-US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of immediate need. </a:t>
            </a:r>
          </a:p>
          <a:p>
            <a:pPr algn="just">
              <a:defRPr/>
            </a:pPr>
            <a:r>
              <a:rPr lang="en-US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• Can write a very simple personal letter</a:t>
            </a:r>
          </a:p>
          <a:p>
            <a:pPr algn="just">
              <a:defRPr/>
            </a:pPr>
            <a:r>
              <a:rPr lang="en-US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for example thanking </a:t>
            </a:r>
            <a:r>
              <a:rPr lang="en-US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sb</a:t>
            </a:r>
            <a:r>
              <a:rPr lang="en-US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for something </a:t>
            </a:r>
          </a:p>
          <a:p>
            <a:pPr algn="just">
              <a:defRPr/>
            </a:pPr>
            <a:r>
              <a:rPr lang="en-US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• informal letters</a:t>
            </a:r>
            <a:endParaRPr lang="es-ES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• formal letters</a:t>
            </a:r>
            <a:endParaRPr lang="es-ES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en-US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interview</a:t>
            </a:r>
            <a:endParaRPr lang="es-ES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en-US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Compositions</a:t>
            </a:r>
            <a:endParaRPr lang="es-ES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i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en-US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co-planning</a:t>
            </a:r>
            <a:endParaRPr lang="es-ES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n-US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• practical goal-oriented co-operation</a:t>
            </a:r>
          </a:p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  <a:p>
            <a:pPr>
              <a:defRPr/>
            </a:pPr>
            <a:endParaRPr lang="es-ES" dirty="0">
              <a:solidFill>
                <a:schemeClr val="bg2"/>
              </a:solidFill>
            </a:endParaRPr>
          </a:p>
          <a:p>
            <a:pPr>
              <a:defRPr/>
            </a:pP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5" name="Picture 6" descr="C:\Archivos de programa\Microsoft Office\Media\CntCD1\ClipArt6\j029756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214818"/>
            <a:ext cx="3903662" cy="228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Archivos de programa\Microsoft Office\MEDIA\CAGCAT10\j0292020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786298"/>
            <a:ext cx="1869034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131984" y="0"/>
            <a:ext cx="7526240" cy="20716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CC3399"/>
                </a:solidFill>
              </a:rPr>
              <a:t>RELATION BETWEEN INDEPENDANT AND DEPENDANT VARIABLES</a:t>
            </a:r>
            <a:endParaRPr lang="es-ES" b="1" dirty="0">
              <a:solidFill>
                <a:srgbClr val="CC3399"/>
              </a:solidFill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>
          <a:xfrm>
            <a:off x="1142976" y="2428875"/>
            <a:ext cx="7500962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 perfect Method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Teacher, a kind of Chef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Overcoming obstacles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4579" name="Picture 3" descr="C:\Archivos de programa\Microsoft Office\MEDIA\CAGCAT10\j029384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2071678"/>
            <a:ext cx="1738274" cy="1827886"/>
          </a:xfrm>
          <a:prstGeom prst="rect">
            <a:avLst/>
          </a:prstGeom>
          <a:noFill/>
        </p:spPr>
      </p:pic>
      <p:pic>
        <p:nvPicPr>
          <p:cNvPr id="24580" name="Picture 4" descr="C:\Archivos de programa\Microsoft Office\MEDIA\CAGCAT10\j030125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214818"/>
            <a:ext cx="1829714" cy="1565453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2428860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dirty="0" err="1" smtClean="0"/>
              <a:t>Doesn't</a:t>
            </a:r>
            <a:r>
              <a:rPr lang="es-ES" dirty="0" smtClean="0"/>
              <a:t> </a:t>
            </a:r>
            <a:r>
              <a:rPr lang="es-ES" dirty="0" err="1" smtClean="0"/>
              <a:t>matter</a:t>
            </a:r>
            <a:r>
              <a:rPr lang="es-ES" dirty="0" smtClean="0"/>
              <a:t> </a:t>
            </a:r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teach</a:t>
            </a:r>
            <a:r>
              <a:rPr lang="es-ES" dirty="0" smtClean="0"/>
              <a:t>;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teach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important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0"/>
            <a:ext cx="7429552" cy="1143000"/>
          </a:xfrm>
        </p:spPr>
        <p:txBody>
          <a:bodyPr/>
          <a:lstStyle/>
          <a:p>
            <a:pPr algn="ctr" eaLnBrk="1" hangingPunct="1"/>
            <a:r>
              <a:rPr lang="es-ES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HYPOTHESIS SYSTEM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71472" y="1066800"/>
            <a:ext cx="8305800" cy="5791200"/>
          </a:xfrm>
          <a:prstGeom prst="rect">
            <a:avLst/>
          </a:prstGeom>
        </p:spPr>
        <p:txBody>
          <a:bodyPr/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Working Hypothesis</a:t>
            </a: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lang="en-GB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Incidence of a new methodical Manual of verb-conjugation focused on competence, new techniques and creativity, in academic performance of the students of the first courses of basic level at ‘</a:t>
            </a:r>
            <a:r>
              <a:rPr lang="en-GB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Abdon</a:t>
            </a:r>
            <a:r>
              <a:rPr lang="en-GB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Calderon Military High School’ of Cuenca during the School year 2008- 2009.”</a:t>
            </a:r>
            <a:endParaRPr lang="es-ES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itchFamily="18" charset="2"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Null Hypothesis</a:t>
            </a: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lang="en-GB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There is no incidence of a new Manual of verb-conjugation focused on competence, new techniques and creativity, in academic performance of the students of the first courses of basic level at ‘</a:t>
            </a:r>
            <a:r>
              <a:rPr lang="en-GB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Abdon</a:t>
            </a:r>
            <a:r>
              <a:rPr lang="en-GB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Calderon Military High School’ of Cuenca during the School year 2008- 2009.”</a:t>
            </a:r>
            <a:endParaRPr lang="es-ES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Alternative Hypothesis</a:t>
            </a:r>
            <a:endParaRPr kumimoji="0" lang="es-ES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lang="en-GB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application of a new methodical Manual of verb-conjugation focused on competence, new techniques and creativity, will improve the academic performance of the students of the first courses of basic level at ‘</a:t>
            </a:r>
            <a:r>
              <a:rPr lang="en-GB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Abdon</a:t>
            </a:r>
            <a:r>
              <a:rPr lang="en-GB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Calderon Military High School’ of Cuenca during the School year 2008- 2009.”</a:t>
            </a:r>
            <a:endParaRPr lang="es-ES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itchFamily="18" charset="2"/>
              <a:buNone/>
              <a:tabLst/>
              <a:defRPr/>
            </a:pPr>
            <a:endParaRPr kumimoji="0" lang="es-E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0"/>
            <a:ext cx="107157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Imagen" descr="Image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1"/>
            <a:ext cx="1214414" cy="135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32 Rectángulo"/>
          <p:cNvSpPr/>
          <p:nvPr/>
        </p:nvSpPr>
        <p:spPr>
          <a:xfrm>
            <a:off x="7072330" y="6000768"/>
            <a:ext cx="157163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Rectángulo"/>
          <p:cNvSpPr/>
          <p:nvPr/>
        </p:nvSpPr>
        <p:spPr>
          <a:xfrm>
            <a:off x="5214942" y="6000768"/>
            <a:ext cx="157163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Rectángulo"/>
          <p:cNvSpPr/>
          <p:nvPr/>
        </p:nvSpPr>
        <p:spPr>
          <a:xfrm>
            <a:off x="3357554" y="6000768"/>
            <a:ext cx="164307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Rectángulo"/>
          <p:cNvSpPr/>
          <p:nvPr/>
        </p:nvSpPr>
        <p:spPr>
          <a:xfrm>
            <a:off x="1428728" y="6000768"/>
            <a:ext cx="150019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Rectángulo"/>
          <p:cNvSpPr/>
          <p:nvPr/>
        </p:nvSpPr>
        <p:spPr>
          <a:xfrm>
            <a:off x="4357686" y="3643314"/>
            <a:ext cx="178595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2928926" y="357166"/>
            <a:ext cx="46434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CHAPTER  VI </a:t>
            </a:r>
          </a:p>
          <a:p>
            <a:pPr algn="ctr">
              <a:buNone/>
            </a:pPr>
            <a:endParaRPr lang="es-E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PROPOSAL</a:t>
            </a:r>
          </a:p>
          <a:p>
            <a:pPr algn="ctr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28662" y="2071678"/>
            <a:ext cx="82153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GRAMMAR MANUAL ABOUT VERB-CONJUGATION BASED ON COMPETENCE, NEW TECHNIQUES AND CREATIVITY FOR BASIC LEVEL STUDENTS AT THE ABDON CALDERON MILITARY HIGH SCHOOL OF CUENCA DURING THE SCHOOL YEAR 2008-2009.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357686" y="3643314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PROPOSAL</a:t>
            </a:r>
            <a:endParaRPr lang="en-US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13 Flecha a la derecha con bandas"/>
          <p:cNvSpPr/>
          <p:nvPr/>
        </p:nvSpPr>
        <p:spPr>
          <a:xfrm rot="5400000">
            <a:off x="1928794" y="5143512"/>
            <a:ext cx="785818" cy="64294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Flecha a la derecha con bandas"/>
          <p:cNvSpPr/>
          <p:nvPr/>
        </p:nvSpPr>
        <p:spPr>
          <a:xfrm rot="5400000">
            <a:off x="3714744" y="5143512"/>
            <a:ext cx="785818" cy="64294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Flecha a la derecha con bandas"/>
          <p:cNvSpPr/>
          <p:nvPr/>
        </p:nvSpPr>
        <p:spPr>
          <a:xfrm rot="5400000">
            <a:off x="7215206" y="5143512"/>
            <a:ext cx="785818" cy="64294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Flecha a la derecha con bandas"/>
          <p:cNvSpPr/>
          <p:nvPr/>
        </p:nvSpPr>
        <p:spPr>
          <a:xfrm rot="5400000">
            <a:off x="5572132" y="5143512"/>
            <a:ext cx="785818" cy="64294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CuadroTexto"/>
          <p:cNvSpPr txBox="1"/>
          <p:nvPr/>
        </p:nvSpPr>
        <p:spPr>
          <a:xfrm>
            <a:off x="1357290" y="6000768"/>
            <a:ext cx="1624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21" name="20 Rectángulo"/>
          <p:cNvSpPr/>
          <p:nvPr/>
        </p:nvSpPr>
        <p:spPr>
          <a:xfrm>
            <a:off x="3286116" y="6000768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JUSTIFICATION</a:t>
            </a:r>
            <a:endParaRPr lang="en-US" dirty="0"/>
          </a:p>
        </p:txBody>
      </p:sp>
      <p:sp>
        <p:nvSpPr>
          <p:cNvPr id="22" name="21 Rectángulo"/>
          <p:cNvSpPr/>
          <p:nvPr/>
        </p:nvSpPr>
        <p:spPr>
          <a:xfrm>
            <a:off x="5286380" y="5929330"/>
            <a:ext cx="1399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23" name="22 Rectángulo"/>
          <p:cNvSpPr/>
          <p:nvPr/>
        </p:nvSpPr>
        <p:spPr>
          <a:xfrm>
            <a:off x="7072330" y="5929330"/>
            <a:ext cx="16940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THEORITICAL </a:t>
            </a:r>
          </a:p>
          <a:p>
            <a:r>
              <a:rPr lang="en-US" dirty="0" smtClean="0"/>
              <a:t>FOUNDATION</a:t>
            </a:r>
            <a:endParaRPr lang="en-US" dirty="0"/>
          </a:p>
        </p:txBody>
      </p:sp>
      <p:sp>
        <p:nvSpPr>
          <p:cNvPr id="24" name="23 Rectángulo"/>
          <p:cNvSpPr/>
          <p:nvPr/>
        </p:nvSpPr>
        <p:spPr>
          <a:xfrm>
            <a:off x="2143108" y="4786322"/>
            <a:ext cx="564360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26 Rectángulo"/>
          <p:cNvSpPr/>
          <p:nvPr/>
        </p:nvSpPr>
        <p:spPr>
          <a:xfrm>
            <a:off x="5000628" y="4071942"/>
            <a:ext cx="28575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-24"/>
            <a:ext cx="1143008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24 Imagen" descr="Imag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1"/>
            <a:ext cx="1643042" cy="135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628648" y="-71462"/>
          <a:ext cx="8515352" cy="6858000"/>
        </p:xfrm>
        <a:graphic>
          <a:graphicData uri="http://schemas.openxmlformats.org/presentationml/2006/ole">
            <p:oleObj spid="_x0000_s20482" name="Visio" r:id="rId3" imgW="9531720" imgH="6626160" progId="">
              <p:embed/>
            </p:oleObj>
          </a:graphicData>
        </a:graphic>
      </p:graphicFrame>
      <p:sp>
        <p:nvSpPr>
          <p:cNvPr id="5" name="4 Rectángulo"/>
          <p:cNvSpPr/>
          <p:nvPr/>
        </p:nvSpPr>
        <p:spPr>
          <a:xfrm>
            <a:off x="5572132" y="6211669"/>
            <a:ext cx="3857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 smtClean="0"/>
              <a:t>Doesn't</a:t>
            </a:r>
            <a:r>
              <a:rPr lang="es-ES" dirty="0" smtClean="0"/>
              <a:t> </a:t>
            </a:r>
            <a:r>
              <a:rPr lang="es-ES" dirty="0" err="1" smtClean="0"/>
              <a:t>matter</a:t>
            </a:r>
            <a:r>
              <a:rPr lang="es-ES" dirty="0" smtClean="0"/>
              <a:t> </a:t>
            </a:r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teach</a:t>
            </a:r>
            <a:r>
              <a:rPr lang="es-ES" dirty="0" smtClean="0"/>
              <a:t>;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teach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important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0"/>
            <a:ext cx="1143008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Imagen" descr="Imag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71414"/>
            <a:ext cx="157160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untitledtttttt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RESEARCH THEME:</a:t>
            </a:r>
            <a:r>
              <a:rPr lang="es-EC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C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5786" y="1142984"/>
            <a:ext cx="8001056" cy="4800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THE APPLICATION OF </a:t>
            </a:r>
            <a:r>
              <a:rPr lang="en-GB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GRAMMAR MANUAL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IN ORDER TO SOLVE COMMON VERB- CONJUGATION PROBLEMS FOUND IN THE STUDENTS OF THE FIRST COURSES OF BASIC LEVEL AT ‘ABDON CALDERON MILITARY HIGH SCHOOL’  OF CUENCA DURING THE SCHOOL YEAR 2008-2009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”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4 Imagen" descr="http://www.gogaspe.com/computer/gj/teacher.gi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6715097" y="5248253"/>
            <a:ext cx="2428903" cy="160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0"/>
            <a:ext cx="1214446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"/>
          <p:cNvCxnSpPr>
            <a:stCxn id="5" idx="2"/>
          </p:cNvCxnSpPr>
          <p:nvPr/>
        </p:nvCxnSpPr>
        <p:spPr>
          <a:xfrm rot="16200000" flipH="1">
            <a:off x="2678113" y="2963843"/>
            <a:ext cx="3895725" cy="34925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111" descr="Papiro"/>
          <p:cNvSpPr txBox="1">
            <a:spLocks noChangeArrowheads="1"/>
          </p:cNvSpPr>
          <p:nvPr/>
        </p:nvSpPr>
        <p:spPr bwMode="auto">
          <a:xfrm>
            <a:off x="379413" y="4929168"/>
            <a:ext cx="1620837" cy="73866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PROBLEM </a:t>
            </a:r>
            <a:endParaRPr lang="es-ES" sz="14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14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IDENTIFICATION</a:t>
            </a:r>
            <a:endParaRPr lang="es-ES" sz="14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12" descr="Papiro"/>
          <p:cNvSpPr txBox="1">
            <a:spLocks noChangeArrowheads="1"/>
          </p:cNvSpPr>
          <p:nvPr/>
        </p:nvSpPr>
        <p:spPr bwMode="auto">
          <a:xfrm>
            <a:off x="2166938" y="4929169"/>
            <a:ext cx="1619250" cy="73866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PROBLEM </a:t>
            </a:r>
            <a:endParaRPr lang="es-ES" sz="14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14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FORMULATIO</a:t>
            </a:r>
            <a:r>
              <a:rPr lang="es-ES" sz="1400" b="1" dirty="0" smtClean="0">
                <a:solidFill>
                  <a:srgbClr val="FF3300"/>
                </a:solidFill>
              </a:rPr>
              <a:t>N</a:t>
            </a:r>
            <a:endParaRPr lang="es-ES" sz="1400" b="1" dirty="0">
              <a:solidFill>
                <a:srgbClr val="FF3300"/>
              </a:solidFill>
            </a:endParaRPr>
          </a:p>
        </p:txBody>
      </p:sp>
      <p:sp>
        <p:nvSpPr>
          <p:cNvPr id="5" name="Text Box 113" descr="Papiro"/>
          <p:cNvSpPr txBox="1">
            <a:spLocks noChangeArrowheads="1"/>
          </p:cNvSpPr>
          <p:nvPr/>
        </p:nvSpPr>
        <p:spPr bwMode="auto">
          <a:xfrm>
            <a:off x="3214688" y="571480"/>
            <a:ext cx="2786062" cy="4619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CHAPTER I</a:t>
            </a:r>
            <a:endParaRPr lang="es-E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14" descr="Papiro"/>
          <p:cNvSpPr txBox="1">
            <a:spLocks noChangeArrowheads="1"/>
          </p:cNvSpPr>
          <p:nvPr/>
        </p:nvSpPr>
        <p:spPr bwMode="auto">
          <a:xfrm>
            <a:off x="3952875" y="4929168"/>
            <a:ext cx="1619250" cy="73866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VARIABLES </a:t>
            </a:r>
            <a:endParaRPr lang="es-ES" sz="14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14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1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MATRIX</a:t>
            </a:r>
            <a:endParaRPr lang="es-ES" sz="14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15" descr="Papiro"/>
          <p:cNvSpPr txBox="1">
            <a:spLocks noChangeArrowheads="1"/>
          </p:cNvSpPr>
          <p:nvPr/>
        </p:nvSpPr>
        <p:spPr bwMode="auto">
          <a:xfrm>
            <a:off x="7524750" y="4929168"/>
            <a:ext cx="1619250" cy="73866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ES" sz="1400" b="1" dirty="0" smtClean="0">
              <a:solidFill>
                <a:srgbClr val="FF3300"/>
              </a:solidFill>
            </a:endParaRPr>
          </a:p>
          <a:p>
            <a:pPr algn="ctr"/>
            <a:r>
              <a:rPr lang="es-ES" sz="1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JUSTIFICA</a:t>
            </a:r>
            <a:r>
              <a:rPr lang="en-US" sz="1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s-ES" sz="14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ON</a:t>
            </a:r>
          </a:p>
          <a:p>
            <a:pPr algn="ctr"/>
            <a:endParaRPr lang="es-ES" sz="1400" b="1" dirty="0">
              <a:solidFill>
                <a:srgbClr val="FF3300"/>
              </a:solidFill>
            </a:endParaRPr>
          </a:p>
        </p:txBody>
      </p:sp>
      <p:sp>
        <p:nvSpPr>
          <p:cNvPr id="8" name="Line 121"/>
          <p:cNvSpPr>
            <a:spLocks noChangeShapeType="1"/>
          </p:cNvSpPr>
          <p:nvPr/>
        </p:nvSpPr>
        <p:spPr bwMode="auto">
          <a:xfrm>
            <a:off x="1071537" y="4286256"/>
            <a:ext cx="7215239" cy="71438"/>
          </a:xfrm>
          <a:prstGeom prst="line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s-ES" dirty="0"/>
          </a:p>
        </p:txBody>
      </p:sp>
      <p:sp>
        <p:nvSpPr>
          <p:cNvPr id="9" name="Text Box 137" descr="Papiro"/>
          <p:cNvSpPr txBox="1">
            <a:spLocks noChangeArrowheads="1"/>
          </p:cNvSpPr>
          <p:nvPr/>
        </p:nvSpPr>
        <p:spPr bwMode="auto">
          <a:xfrm>
            <a:off x="5643570" y="4929168"/>
            <a:ext cx="1714493" cy="73866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rgbClr val="FF3300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OBJECTIVES</a:t>
            </a:r>
          </a:p>
          <a:p>
            <a:pPr algn="ctr"/>
            <a:endParaRPr lang="es-ES" sz="1400" b="1" dirty="0">
              <a:solidFill>
                <a:srgbClr val="FF3300"/>
              </a:solidFill>
            </a:endParaRPr>
          </a:p>
        </p:txBody>
      </p:sp>
      <p:sp>
        <p:nvSpPr>
          <p:cNvPr id="10" name="33 CuadroTexto"/>
          <p:cNvSpPr txBox="1">
            <a:spLocks noChangeArrowheads="1"/>
          </p:cNvSpPr>
          <p:nvPr/>
        </p:nvSpPr>
        <p:spPr bwMode="auto">
          <a:xfrm>
            <a:off x="1785938" y="1571605"/>
            <a:ext cx="5715000" cy="1754188"/>
          </a:xfrm>
          <a:prstGeom prst="rect">
            <a:avLst/>
          </a:prstGeom>
          <a:gradFill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5400" b="1" dirty="0">
                <a:latin typeface="Arial" pitchFamily="34" charset="0"/>
                <a:cs typeface="Arial" pitchFamily="34" charset="0"/>
              </a:rPr>
              <a:t>RESEARCH </a:t>
            </a:r>
            <a:r>
              <a:rPr lang="es-ES" sz="5400" b="1" dirty="0" smtClean="0">
                <a:latin typeface="Arial" pitchFamily="34" charset="0"/>
                <a:cs typeface="Arial" pitchFamily="34" charset="0"/>
              </a:rPr>
              <a:t>PROBLEM</a:t>
            </a:r>
            <a:endParaRPr lang="es-ES" sz="5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 rot="5400000" flipH="1" flipV="1">
            <a:off x="2535238" y="4608513"/>
            <a:ext cx="642937" cy="1587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rot="5400000" flipH="1" flipV="1">
            <a:off x="6214282" y="4643444"/>
            <a:ext cx="572294" cy="794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rot="5400000" flipH="1" flipV="1">
            <a:off x="750863" y="4606931"/>
            <a:ext cx="642937" cy="1587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rot="5400000" flipH="1" flipV="1">
            <a:off x="8001026" y="4643444"/>
            <a:ext cx="571500" cy="1588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0"/>
            <a:ext cx="1214446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15 Imagen" descr="Imag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1"/>
            <a:ext cx="1571604" cy="150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0" y="285728"/>
            <a:ext cx="7498080" cy="868664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PROBLEM IDENTIFICATION</a:t>
            </a:r>
            <a:endParaRPr lang="en-US" dirty="0"/>
          </a:p>
        </p:txBody>
      </p:sp>
      <p:sp>
        <p:nvSpPr>
          <p:cNvPr id="10" name="9 Rectángulo"/>
          <p:cNvSpPr/>
          <p:nvPr/>
        </p:nvSpPr>
        <p:spPr>
          <a:xfrm>
            <a:off x="1000100" y="1428736"/>
            <a:ext cx="77867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464" algn="just">
              <a:buClr>
                <a:schemeClr val="accent3"/>
              </a:buClr>
              <a:defRPr/>
            </a:pPr>
            <a:r>
              <a:rPr lang="en-GB" sz="2000" b="1" dirty="0" smtClean="0">
                <a:solidFill>
                  <a:srgbClr val="00B050"/>
                </a:solidFill>
              </a:rPr>
              <a:t>	</a:t>
            </a:r>
            <a:r>
              <a:rPr lang="en-GB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GB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GB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command of a foreign language has become quite important in </a:t>
            </a:r>
            <a:r>
              <a:rPr lang="en-GB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our contemporary </a:t>
            </a:r>
            <a:r>
              <a:rPr lang="en-GB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society. Indeed it has become a real need which is justified by different </a:t>
            </a:r>
            <a:r>
              <a:rPr lang="en-GB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reasons.</a:t>
            </a:r>
            <a:r>
              <a:rPr lang="en-GB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n-GB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65760" indent="-283464" algn="ctr">
              <a:buClr>
                <a:schemeClr val="accent3"/>
              </a:buClr>
              <a:defRPr/>
            </a:pPr>
            <a:endParaRPr lang="en-GB" b="1" dirty="0" smtClean="0"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It is so powerful, the globalization process that we are living in, and our Country  is not apart of this reality.</a:t>
            </a:r>
          </a:p>
          <a:p>
            <a:pPr marL="365760" indent="-283464" algn="just">
              <a:buClr>
                <a:schemeClr val="accent3"/>
              </a:buClr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Throughout </a:t>
            </a:r>
            <a:r>
              <a:rPr lang="en-GB" dirty="0">
                <a:latin typeface="Arial" pitchFamily="34" charset="0"/>
                <a:cs typeface="Arial" pitchFamily="34" charset="0"/>
              </a:rPr>
              <a:t>classroom observation and conversation with students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at High </a:t>
            </a:r>
            <a:r>
              <a:rPr lang="en-GB" dirty="0">
                <a:latin typeface="Arial" pitchFamily="34" charset="0"/>
                <a:cs typeface="Arial" pitchFamily="34" charset="0"/>
              </a:rPr>
              <a:t>School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we have realized they have </a:t>
            </a:r>
            <a:r>
              <a:rPr lang="en-GB" dirty="0">
                <a:latin typeface="Arial" pitchFamily="34" charset="0"/>
                <a:cs typeface="Arial" pitchFamily="34" charset="0"/>
              </a:rPr>
              <a:t>a low performance, shown mainly in the difficulty in communicating in real situations, dealing with grammar structures, specially with the conjugation of verbs with the third person in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singular.</a:t>
            </a:r>
          </a:p>
          <a:p>
            <a:pPr marL="365760" indent="-283464" algn="just">
              <a:buClr>
                <a:schemeClr val="accent3"/>
              </a:buClr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dirty="0">
                <a:latin typeface="Arial" pitchFamily="34" charset="0"/>
                <a:cs typeface="Arial" pitchFamily="34" charset="0"/>
              </a:rPr>
              <a:t>methodology is traditional, teacher centred and content based.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buClr>
                <a:schemeClr val="accent3"/>
              </a:buClr>
              <a:defRPr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Most </a:t>
            </a:r>
            <a:r>
              <a:rPr lang="en-GB" dirty="0">
                <a:latin typeface="Arial" pitchFamily="34" charset="0"/>
                <a:cs typeface="Arial" pitchFamily="34" charset="0"/>
              </a:rPr>
              <a:t>of students had not developed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dirty="0">
                <a:latin typeface="Arial" pitchFamily="34" charset="0"/>
                <a:cs typeface="Arial" pitchFamily="34" charset="0"/>
              </a:rPr>
              <a:t>ability to write clear and comprehensible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sentences, it is </a:t>
            </a:r>
            <a:r>
              <a:rPr lang="en-GB" dirty="0">
                <a:latin typeface="Arial" pitchFamily="34" charset="0"/>
                <a:cs typeface="Arial" pitchFamily="34" charset="0"/>
              </a:rPr>
              <a:t>probably the most important and useful skill in today’s world. 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marL="365760" indent="-283464" algn="just">
              <a:buClr>
                <a:schemeClr val="accent3"/>
              </a:buClr>
              <a:buFont typeface="Wingdings 2"/>
              <a:buChar char=""/>
              <a:defRPr/>
            </a:pPr>
            <a:endParaRPr lang="en-GB" sz="2000" b="1" dirty="0">
              <a:solidFill>
                <a:srgbClr val="C00000"/>
              </a:solidFill>
            </a:endParaRPr>
          </a:p>
          <a:p>
            <a:pPr marL="365760" indent="-283464" algn="just">
              <a:buClr>
                <a:schemeClr val="accent3"/>
              </a:buClr>
              <a:buFont typeface="Wingdings 2"/>
              <a:buChar char=""/>
              <a:defRPr/>
            </a:pPr>
            <a:endParaRPr lang="en-GB" sz="2000" dirty="0"/>
          </a:p>
          <a:p>
            <a:pPr marL="365760" indent="-283464">
              <a:buClr>
                <a:schemeClr val="accent3"/>
              </a:buClr>
              <a:defRPr/>
            </a:pPr>
            <a:endParaRPr lang="es-E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857256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951038" y="0"/>
          <a:ext cx="7192962" cy="8081963"/>
        </p:xfrm>
        <a:graphic>
          <a:graphicData uri="http://schemas.openxmlformats.org/presentationml/2006/ole">
            <p:oleObj spid="_x0000_s1027" name="Documento" r:id="rId3" imgW="6203475" imgH="6769634" progId="Word.Document.12">
              <p:embed/>
            </p:oleObj>
          </a:graphicData>
        </a:graphic>
      </p:graphicFrame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0"/>
            <a:ext cx="928694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85918" y="428604"/>
            <a:ext cx="735808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400" b="1" dirty="0" smtClean="0">
                <a:latin typeface="Arial" pitchFamily="34" charset="0"/>
                <a:cs typeface="Arial" pitchFamily="34" charset="0"/>
              </a:rPr>
              <a:t>PROBLEM</a:t>
            </a:r>
            <a:r>
              <a:rPr lang="es-ES" sz="4400" b="1" dirty="0" smtClean="0"/>
              <a:t> FORMULATION</a:t>
            </a:r>
            <a:endParaRPr lang="en-US" dirty="0"/>
          </a:p>
        </p:txBody>
      </p:sp>
      <p:pic>
        <p:nvPicPr>
          <p:cNvPr id="3" name="Picture 6" descr="C:\Archivos de programa\Microsoft Office\Media\CntCD1\ClipArt7\j031177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1857375"/>
            <a:ext cx="2003425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000100" y="2500306"/>
            <a:ext cx="507209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How to teach verb-conjugation to get a significant learning in the students of the first courses of Basic level at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Abdon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Calderon </a:t>
            </a:r>
            <a:r>
              <a:rPr lang="en-GB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Military 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High School during the </a:t>
            </a:r>
            <a:r>
              <a:rPr lang="en-GB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School year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2008-2009.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0"/>
            <a:ext cx="107157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40102"/>
          </a:xfrm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en-GB" sz="40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Secondary Problems</a:t>
            </a:r>
            <a:r>
              <a:rPr lang="es-ES" sz="3200" dirty="0">
                <a:solidFill>
                  <a:srgbClr val="92D050"/>
                </a:solidFill>
              </a:rPr>
              <a:t/>
            </a:r>
            <a:br>
              <a:rPr lang="es-ES" sz="3200" dirty="0">
                <a:solidFill>
                  <a:srgbClr val="92D050"/>
                </a:solidFill>
              </a:rPr>
            </a:b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214414" y="1318022"/>
            <a:ext cx="7643866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How does the COMIL-4 plan the English Program to teach the verb-conjugations to the students of the first courses of Basic level during the School year 2008-2009?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How to use correctly the materials that the COMIL-4 has to teach verb-conjugations to the students of the first courses of Basic level during the School year 2008-2009?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How does the lack of materials in the high school difficult students of first courses of Basic level at the </a:t>
            </a: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Abdon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Calderon to put into the practice what they learn during the School year 2008-2009?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100013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Imagen" descr="Imag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0"/>
            <a:ext cx="1428728" cy="128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Arial" pitchFamily="34" charset="0"/>
                <a:cs typeface="Arial" pitchFamily="34" charset="0"/>
              </a:rPr>
              <a:t>VARIABLES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MATRIX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714480" y="1643050"/>
          <a:ext cx="6786610" cy="4643470"/>
        </p:xfrm>
        <a:graphic>
          <a:graphicData uri="http://schemas.openxmlformats.org/drawingml/2006/table">
            <a:tbl>
              <a:tblPr/>
              <a:tblGrid>
                <a:gridCol w="3286148"/>
                <a:gridCol w="3500462"/>
              </a:tblGrid>
              <a:tr h="17430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atin typeface="Arial"/>
                          <a:ea typeface="Times New Roman"/>
                        </a:rPr>
                        <a:t>Independent </a:t>
                      </a:r>
                      <a:r>
                        <a:rPr lang="en-GB" sz="2400" b="1" dirty="0">
                          <a:latin typeface="Arial"/>
                          <a:ea typeface="Times New Roman"/>
                        </a:rPr>
                        <a:t>Variable</a:t>
                      </a:r>
                      <a:endParaRPr lang="es-E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latin typeface="Arial"/>
                          <a:ea typeface="Times New Roman"/>
                        </a:rPr>
                        <a:t>Dependent Variable</a:t>
                      </a:r>
                      <a:endParaRPr lang="es-E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03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2000" b="1" dirty="0">
                          <a:latin typeface="Arial"/>
                          <a:ea typeface="Times New Roman"/>
                        </a:rPr>
                        <a:t>Grammar manual to teach </a:t>
                      </a:r>
                      <a:r>
                        <a:rPr lang="en-GB" sz="2000" b="1" dirty="0" smtClean="0">
                          <a:latin typeface="Arial"/>
                          <a:ea typeface="Times New Roman"/>
                        </a:rPr>
                        <a:t>verb-conjugations</a:t>
                      </a:r>
                      <a:r>
                        <a:rPr lang="en-GB" sz="2000" b="1" baseline="0" dirty="0" smtClean="0">
                          <a:latin typeface="Arial"/>
                          <a:ea typeface="Times New Roman"/>
                        </a:rPr>
                        <a:t> using actives techniques to get significant learning</a:t>
                      </a:r>
                      <a:endParaRPr lang="es-E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2000" b="1" dirty="0">
                          <a:latin typeface="Arial"/>
                          <a:ea typeface="Times New Roman"/>
                        </a:rPr>
                        <a:t>Learning process.</a:t>
                      </a:r>
                      <a:endParaRPr lang="es-E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1143008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Imagen" descr="Imag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1"/>
            <a:ext cx="1357290" cy="142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956</TotalTime>
  <Words>1099</Words>
  <Application>Microsoft Office PowerPoint</Application>
  <PresentationFormat>Presentación en pantalla (4:3)</PresentationFormat>
  <Paragraphs>358</Paragraphs>
  <Slides>27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30" baseType="lpstr">
      <vt:lpstr>Solsticio</vt:lpstr>
      <vt:lpstr>Documento</vt:lpstr>
      <vt:lpstr>Visio</vt:lpstr>
      <vt:lpstr>ARMY POLYTECHNIC SCHOOL  DEPARTMENT OF LANGUAGES</vt:lpstr>
      <vt:lpstr>SUMMARY </vt:lpstr>
      <vt:lpstr>RESEARCH THEME: </vt:lpstr>
      <vt:lpstr>Diapositiva 4</vt:lpstr>
      <vt:lpstr>PROBLEM IDENTIFICATION</vt:lpstr>
      <vt:lpstr>Diapositiva 6</vt:lpstr>
      <vt:lpstr>PROBLEM FORMULATION</vt:lpstr>
      <vt:lpstr>Secondary Problems </vt:lpstr>
      <vt:lpstr>VARIABLES MATRIX</vt:lpstr>
      <vt:lpstr>Diapositiva 10</vt:lpstr>
      <vt:lpstr>OBJECTIVES: </vt:lpstr>
      <vt:lpstr>JUSTIFICATION</vt:lpstr>
      <vt:lpstr>CHAPTER II THEORETICAL FRAMEWORK</vt:lpstr>
      <vt:lpstr>Diapositiva 14</vt:lpstr>
      <vt:lpstr>   INDEPENDENT VARIABLE Teaching Techniques   </vt:lpstr>
      <vt:lpstr>APPROACHES FOR EFL TEACHING</vt:lpstr>
      <vt:lpstr>Diapositiva 17</vt:lpstr>
      <vt:lpstr>Diapositiva 18</vt:lpstr>
      <vt:lpstr>Diapositiva 19</vt:lpstr>
      <vt:lpstr>DEPENDENT VARIABLE</vt:lpstr>
      <vt:lpstr>Diapositiva 21</vt:lpstr>
      <vt:lpstr>Diapositiva 22</vt:lpstr>
      <vt:lpstr>RELATION BETWEEN INDEPENDANT AND DEPENDANT VARIABLES</vt:lpstr>
      <vt:lpstr>HYPOTHESIS SYSTEM</vt:lpstr>
      <vt:lpstr>Diapositiva 25</vt:lpstr>
      <vt:lpstr>Diapositiva 26</vt:lpstr>
      <vt:lpstr>Diapositiva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ARMY POLYTECHNIC SCHOOL  DEPARTMENT OF LANGUAGES</dc:title>
  <dc:creator>MIXCENTER</dc:creator>
  <cp:lastModifiedBy>MIXCENTER</cp:lastModifiedBy>
  <cp:revision>93</cp:revision>
  <dcterms:created xsi:type="dcterms:W3CDTF">2009-07-07T11:35:13Z</dcterms:created>
  <dcterms:modified xsi:type="dcterms:W3CDTF">2009-07-31T12:25:14Z</dcterms:modified>
</cp:coreProperties>
</file>