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804" r:id="rId1"/>
  </p:sldMasterIdLst>
  <p:notesMasterIdLst>
    <p:notesMasterId r:id="rId108"/>
  </p:notesMasterIdLst>
  <p:sldIdLst>
    <p:sldId id="394" r:id="rId2"/>
    <p:sldId id="395" r:id="rId3"/>
    <p:sldId id="257" r:id="rId4"/>
    <p:sldId id="397" r:id="rId5"/>
    <p:sldId id="396" r:id="rId6"/>
    <p:sldId id="398" r:id="rId7"/>
    <p:sldId id="399" r:id="rId8"/>
    <p:sldId id="401" r:id="rId9"/>
    <p:sldId id="402" r:id="rId10"/>
    <p:sldId id="400" r:id="rId11"/>
    <p:sldId id="403" r:id="rId12"/>
    <p:sldId id="405" r:id="rId13"/>
    <p:sldId id="404" r:id="rId14"/>
    <p:sldId id="406" r:id="rId15"/>
    <p:sldId id="408" r:id="rId16"/>
    <p:sldId id="409" r:id="rId17"/>
    <p:sldId id="410" r:id="rId18"/>
    <p:sldId id="411" r:id="rId19"/>
    <p:sldId id="412" r:id="rId20"/>
    <p:sldId id="413" r:id="rId21"/>
    <p:sldId id="414" r:id="rId22"/>
    <p:sldId id="415" r:id="rId23"/>
    <p:sldId id="416" r:id="rId24"/>
    <p:sldId id="417" r:id="rId25"/>
    <p:sldId id="418" r:id="rId26"/>
    <p:sldId id="420" r:id="rId27"/>
    <p:sldId id="421" r:id="rId28"/>
    <p:sldId id="437" r:id="rId29"/>
    <p:sldId id="438" r:id="rId30"/>
    <p:sldId id="439" r:id="rId31"/>
    <p:sldId id="440" r:id="rId32"/>
    <p:sldId id="441" r:id="rId33"/>
    <p:sldId id="442" r:id="rId34"/>
    <p:sldId id="443" r:id="rId35"/>
    <p:sldId id="444" r:id="rId36"/>
    <p:sldId id="419" r:id="rId37"/>
    <p:sldId id="422" r:id="rId38"/>
    <p:sldId id="424" r:id="rId39"/>
    <p:sldId id="423" r:id="rId40"/>
    <p:sldId id="425" r:id="rId41"/>
    <p:sldId id="426" r:id="rId42"/>
    <p:sldId id="427" r:id="rId43"/>
    <p:sldId id="428" r:id="rId44"/>
    <p:sldId id="429" r:id="rId45"/>
    <p:sldId id="447" r:id="rId46"/>
    <p:sldId id="430" r:id="rId47"/>
    <p:sldId id="448" r:id="rId48"/>
    <p:sldId id="433" r:id="rId49"/>
    <p:sldId id="432" r:id="rId50"/>
    <p:sldId id="434" r:id="rId51"/>
    <p:sldId id="436" r:id="rId52"/>
    <p:sldId id="435" r:id="rId53"/>
    <p:sldId id="449" r:id="rId54"/>
    <p:sldId id="450" r:id="rId55"/>
    <p:sldId id="451" r:id="rId56"/>
    <p:sldId id="452" r:id="rId57"/>
    <p:sldId id="454" r:id="rId58"/>
    <p:sldId id="457" r:id="rId59"/>
    <p:sldId id="455" r:id="rId60"/>
    <p:sldId id="459" r:id="rId61"/>
    <p:sldId id="453" r:id="rId62"/>
    <p:sldId id="456" r:id="rId63"/>
    <p:sldId id="458" r:id="rId64"/>
    <p:sldId id="462" r:id="rId65"/>
    <p:sldId id="463" r:id="rId66"/>
    <p:sldId id="461" r:id="rId67"/>
    <p:sldId id="460" r:id="rId68"/>
    <p:sldId id="466" r:id="rId69"/>
    <p:sldId id="465" r:id="rId70"/>
    <p:sldId id="468" r:id="rId71"/>
    <p:sldId id="467" r:id="rId72"/>
    <p:sldId id="469" r:id="rId73"/>
    <p:sldId id="470" r:id="rId74"/>
    <p:sldId id="471" r:id="rId75"/>
    <p:sldId id="472" r:id="rId76"/>
    <p:sldId id="473" r:id="rId77"/>
    <p:sldId id="499" r:id="rId78"/>
    <p:sldId id="498" r:id="rId79"/>
    <p:sldId id="474" r:id="rId80"/>
    <p:sldId id="475" r:id="rId81"/>
    <p:sldId id="477" r:id="rId82"/>
    <p:sldId id="478" r:id="rId83"/>
    <p:sldId id="479" r:id="rId84"/>
    <p:sldId id="476" r:id="rId85"/>
    <p:sldId id="480" r:id="rId86"/>
    <p:sldId id="483" r:id="rId87"/>
    <p:sldId id="464" r:id="rId88"/>
    <p:sldId id="484" r:id="rId89"/>
    <p:sldId id="485" r:id="rId90"/>
    <p:sldId id="486" r:id="rId91"/>
    <p:sldId id="488" r:id="rId92"/>
    <p:sldId id="487" r:id="rId93"/>
    <p:sldId id="489" r:id="rId94"/>
    <p:sldId id="491" r:id="rId95"/>
    <p:sldId id="492" r:id="rId96"/>
    <p:sldId id="493" r:id="rId97"/>
    <p:sldId id="490" r:id="rId98"/>
    <p:sldId id="494" r:id="rId99"/>
    <p:sldId id="495" r:id="rId100"/>
    <p:sldId id="496" r:id="rId101"/>
    <p:sldId id="501" r:id="rId102"/>
    <p:sldId id="500" r:id="rId103"/>
    <p:sldId id="502" r:id="rId104"/>
    <p:sldId id="503" r:id="rId105"/>
    <p:sldId id="505" r:id="rId106"/>
    <p:sldId id="504" r:id="rId10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5" autoAdjust="0"/>
    <p:restoredTop sz="94570" autoAdjust="0"/>
  </p:normalViewPr>
  <p:slideViewPr>
    <p:cSldViewPr>
      <p:cViewPr varScale="1">
        <p:scale>
          <a:sx n="54" d="100"/>
          <a:sy n="54" d="100"/>
        </p:scale>
        <p:origin x="-468" y="-78"/>
      </p:cViewPr>
      <p:guideLst>
        <p:guide orient="horz" pos="2160"/>
        <p:guide pos="2880"/>
      </p:guideLst>
    </p:cSldViewPr>
  </p:slideViewPr>
  <p:outlineViewPr>
    <p:cViewPr>
      <p:scale>
        <a:sx n="33" d="100"/>
        <a:sy n="33" d="100"/>
      </p:scale>
      <p:origin x="0" y="16086"/>
    </p:cViewPr>
  </p:outlineViewPr>
  <p:notesTextViewPr>
    <p:cViewPr>
      <p:scale>
        <a:sx n="1" d="1"/>
        <a:sy n="1" d="1"/>
      </p:scale>
      <p:origin x="0" y="0"/>
    </p:cViewPr>
  </p:notesTextViewPr>
  <p:sorterViewPr>
    <p:cViewPr>
      <p:scale>
        <a:sx n="100" d="100"/>
        <a:sy n="100" d="100"/>
      </p:scale>
      <p:origin x="0" y="52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 Target="../slides/slide4.xml"/><Relationship Id="rId1"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A618F-B2D5-4A43-A5D3-F249D559F12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C"/>
        </a:p>
      </dgm:t>
    </dgm:pt>
    <dgm:pt modelId="{69E88115-8A2A-4650-937B-761B93646BCF}">
      <dgm:prSet/>
      <dgm:spPr/>
      <dgm:t>
        <a:bodyPr/>
        <a:lstStyle/>
        <a:p>
          <a:pPr algn="l" rtl="0"/>
          <a:r>
            <a:rPr lang="es-EC" b="1" dirty="0" smtClean="0"/>
            <a:t>CAPÍTULO I. </a:t>
          </a:r>
          <a:r>
            <a:rPr lang="es-EC" dirty="0" smtClean="0"/>
            <a:t>PELIGROSIDAD SÍSMICA.</a:t>
          </a:r>
          <a:endParaRPr lang="es-EC" b="1" dirty="0"/>
        </a:p>
      </dgm:t>
    </dgm:pt>
    <dgm:pt modelId="{35755026-B4D5-4730-9C43-7E66D3A53331}" type="parTrans" cxnId="{F38F9B29-A3CC-4A1D-A89F-4E11EBDC66C0}">
      <dgm:prSet/>
      <dgm:spPr/>
      <dgm:t>
        <a:bodyPr/>
        <a:lstStyle/>
        <a:p>
          <a:endParaRPr lang="es-EC"/>
        </a:p>
      </dgm:t>
    </dgm:pt>
    <dgm:pt modelId="{38C88972-7102-45FD-B835-A8705AF8B78F}" type="sibTrans" cxnId="{F38F9B29-A3CC-4A1D-A89F-4E11EBDC66C0}">
      <dgm:prSet/>
      <dgm:spPr/>
      <dgm:t>
        <a:bodyPr/>
        <a:lstStyle/>
        <a:p>
          <a:endParaRPr lang="es-EC"/>
        </a:p>
      </dgm:t>
    </dgm:pt>
    <dgm:pt modelId="{2F701061-2839-4125-8030-71F2A103F480}">
      <dgm:prSet/>
      <dgm:spPr/>
      <dgm:t>
        <a:bodyPr/>
        <a:lstStyle/>
        <a:p>
          <a:pPr algn="l" rtl="0"/>
          <a:r>
            <a:rPr lang="es-EC" b="1" dirty="0" smtClean="0"/>
            <a:t>CAPÍTULO II. </a:t>
          </a:r>
          <a:r>
            <a:rPr lang="es-EC" dirty="0" smtClean="0"/>
            <a:t>PUENTES CON APOYOS DE NEOPRENO Y AISLADORES ELASTOMERICOS.</a:t>
          </a:r>
          <a:endParaRPr lang="es-EC" b="1" dirty="0"/>
        </a:p>
      </dgm:t>
    </dgm:pt>
    <dgm:pt modelId="{A5C2C4E4-B462-45E9-93A5-FAAFD0E3456D}" type="parTrans" cxnId="{0E06FDF9-13D9-4C6D-9180-57E136B2B01A}">
      <dgm:prSet/>
      <dgm:spPr/>
      <dgm:t>
        <a:bodyPr/>
        <a:lstStyle/>
        <a:p>
          <a:endParaRPr lang="es-EC"/>
        </a:p>
      </dgm:t>
    </dgm:pt>
    <dgm:pt modelId="{033A10A8-3F3A-43AA-87B2-09802FF48273}" type="sibTrans" cxnId="{0E06FDF9-13D9-4C6D-9180-57E136B2B01A}">
      <dgm:prSet/>
      <dgm:spPr/>
      <dgm:t>
        <a:bodyPr/>
        <a:lstStyle/>
        <a:p>
          <a:endParaRPr lang="es-EC"/>
        </a:p>
      </dgm:t>
    </dgm:pt>
    <dgm:pt modelId="{E7575E1A-961F-4109-8F44-070D9D141F3D}">
      <dgm:prSet/>
      <dgm:spPr/>
      <dgm:t>
        <a:bodyPr/>
        <a:lstStyle/>
        <a:p>
          <a:pPr algn="l" rtl="0"/>
          <a:r>
            <a:rPr lang="es-EC" b="1" dirty="0" smtClean="0"/>
            <a:t>CAPÍTULO III. </a:t>
          </a:r>
          <a:r>
            <a:rPr lang="es-EC" dirty="0" smtClean="0"/>
            <a:t>CARACTERISTICAS DE LA GOMA</a:t>
          </a:r>
          <a:r>
            <a:rPr lang="es-EC" b="1" dirty="0" smtClean="0"/>
            <a:t>.</a:t>
          </a:r>
          <a:endParaRPr lang="es-EC" b="1" dirty="0"/>
        </a:p>
      </dgm:t>
    </dgm:pt>
    <dgm:pt modelId="{C5775E6D-1E51-4B98-946E-932FCC58BB2B}" type="parTrans" cxnId="{54B7351E-1A41-4103-B63E-82CC16CFF271}">
      <dgm:prSet/>
      <dgm:spPr/>
      <dgm:t>
        <a:bodyPr/>
        <a:lstStyle/>
        <a:p>
          <a:endParaRPr lang="es-EC"/>
        </a:p>
      </dgm:t>
    </dgm:pt>
    <dgm:pt modelId="{94E99AC7-0544-44EB-BBD3-A106E8D5A07D}" type="sibTrans" cxnId="{54B7351E-1A41-4103-B63E-82CC16CFF271}">
      <dgm:prSet/>
      <dgm:spPr/>
      <dgm:t>
        <a:bodyPr/>
        <a:lstStyle/>
        <a:p>
          <a:endParaRPr lang="es-EC"/>
        </a:p>
      </dgm:t>
    </dgm:pt>
    <dgm:pt modelId="{B91BFD26-2056-4DD1-A1E1-AF641FF19814}">
      <dgm:prSet/>
      <dgm:spPr/>
      <dgm:t>
        <a:bodyPr/>
        <a:lstStyle/>
        <a:p>
          <a:pPr algn="l" rtl="0"/>
          <a:r>
            <a:rPr lang="en-US" b="1" dirty="0" smtClean="0"/>
            <a:t>CAPÍTULO IV. </a:t>
          </a:r>
          <a:r>
            <a:rPr lang="es-EC" dirty="0" smtClean="0"/>
            <a:t>ENSAYOS REALIZADOS</a:t>
          </a:r>
          <a:r>
            <a:rPr lang="en-US" b="1" dirty="0" smtClean="0"/>
            <a:t>.</a:t>
          </a:r>
          <a:endParaRPr lang="es-EC" b="1" dirty="0"/>
        </a:p>
      </dgm:t>
    </dgm:pt>
    <dgm:pt modelId="{ED40A9A8-15FE-489E-86BE-BE75AF4D8295}" type="parTrans" cxnId="{F91C86F2-B459-41F2-B49C-EA1E6DFC6232}">
      <dgm:prSet/>
      <dgm:spPr/>
      <dgm:t>
        <a:bodyPr/>
        <a:lstStyle/>
        <a:p>
          <a:endParaRPr lang="es-EC"/>
        </a:p>
      </dgm:t>
    </dgm:pt>
    <dgm:pt modelId="{598853CA-F207-4E40-B9AE-9ABDDE7EA30E}" type="sibTrans" cxnId="{F91C86F2-B459-41F2-B49C-EA1E6DFC6232}">
      <dgm:prSet/>
      <dgm:spPr/>
      <dgm:t>
        <a:bodyPr/>
        <a:lstStyle/>
        <a:p>
          <a:endParaRPr lang="es-EC"/>
        </a:p>
      </dgm:t>
    </dgm:pt>
    <dgm:pt modelId="{CCA57B50-1B0C-4309-A768-C00671B2D3E1}">
      <dgm:prSet/>
      <dgm:spPr/>
      <dgm:t>
        <a:bodyPr/>
        <a:lstStyle/>
        <a:p>
          <a:pPr algn="l" rtl="0"/>
          <a:r>
            <a:rPr lang="en-US" b="1" dirty="0" smtClean="0"/>
            <a:t>CAPÍTULO V. </a:t>
          </a:r>
          <a:r>
            <a:rPr lang="es-EC" dirty="0" smtClean="0"/>
            <a:t>NUEVOS CRITERIOS SÍSMICOS</a:t>
          </a:r>
          <a:r>
            <a:rPr lang="en-US" b="1" dirty="0" smtClean="0"/>
            <a:t>.</a:t>
          </a:r>
          <a:endParaRPr lang="es-EC" b="1" dirty="0"/>
        </a:p>
      </dgm:t>
    </dgm:pt>
    <dgm:pt modelId="{69C07BE5-19EA-4845-91DF-7A3B3A50B30E}" type="parTrans" cxnId="{F667BCD2-6FBF-4DE5-B7AC-FC9A998E27F7}">
      <dgm:prSet/>
      <dgm:spPr/>
      <dgm:t>
        <a:bodyPr/>
        <a:lstStyle/>
        <a:p>
          <a:endParaRPr lang="es-EC"/>
        </a:p>
      </dgm:t>
    </dgm:pt>
    <dgm:pt modelId="{6F56ADD2-9078-4C2F-ACEF-121FA8F6FA88}" type="sibTrans" cxnId="{F667BCD2-6FBF-4DE5-B7AC-FC9A998E27F7}">
      <dgm:prSet/>
      <dgm:spPr/>
      <dgm:t>
        <a:bodyPr/>
        <a:lstStyle/>
        <a:p>
          <a:endParaRPr lang="es-EC"/>
        </a:p>
      </dgm:t>
    </dgm:pt>
    <dgm:pt modelId="{F19DBD10-2D40-4F02-B628-1EF3C9A4D505}">
      <dgm:prSet/>
      <dgm:spPr/>
      <dgm:t>
        <a:bodyPr/>
        <a:lstStyle/>
        <a:p>
          <a:pPr algn="l"/>
          <a:r>
            <a:rPr lang="es-EC" b="1" dirty="0" smtClean="0"/>
            <a:t>CONCLUSIONES</a:t>
          </a:r>
          <a:endParaRPr lang="es-EC" b="1" dirty="0"/>
        </a:p>
      </dgm:t>
    </dgm:pt>
    <dgm:pt modelId="{5FD7CFEE-540B-461A-905D-36DA0739F3C7}" type="parTrans" cxnId="{54964E4E-FE45-4F77-A34C-98821171629A}">
      <dgm:prSet/>
      <dgm:spPr/>
      <dgm:t>
        <a:bodyPr/>
        <a:lstStyle/>
        <a:p>
          <a:endParaRPr lang="es-EC"/>
        </a:p>
      </dgm:t>
    </dgm:pt>
    <dgm:pt modelId="{361857DB-096C-42AA-892B-E16CD45E4C06}" type="sibTrans" cxnId="{54964E4E-FE45-4F77-A34C-98821171629A}">
      <dgm:prSet/>
      <dgm:spPr/>
      <dgm:t>
        <a:bodyPr/>
        <a:lstStyle/>
        <a:p>
          <a:endParaRPr lang="es-EC"/>
        </a:p>
      </dgm:t>
    </dgm:pt>
    <dgm:pt modelId="{74A2925C-1C6C-47A5-B2BE-DF307CA765E1}" type="pres">
      <dgm:prSet presAssocID="{2F0A618F-B2D5-4A43-A5D3-F249D559F12D}" presName="linearFlow" presStyleCnt="0">
        <dgm:presLayoutVars>
          <dgm:dir/>
          <dgm:resizeHandles val="exact"/>
        </dgm:presLayoutVars>
      </dgm:prSet>
      <dgm:spPr/>
      <dgm:t>
        <a:bodyPr/>
        <a:lstStyle/>
        <a:p>
          <a:endParaRPr lang="es-EC"/>
        </a:p>
      </dgm:t>
    </dgm:pt>
    <dgm:pt modelId="{6E65265A-8386-480E-83D7-72A6A1A3CD18}" type="pres">
      <dgm:prSet presAssocID="{69E88115-8A2A-4650-937B-761B93646BCF}" presName="composite" presStyleCnt="0"/>
      <dgm:spPr/>
    </dgm:pt>
    <dgm:pt modelId="{D2B21006-E708-44EE-9C5A-88C018C97175}" type="pres">
      <dgm:prSet presAssocID="{69E88115-8A2A-4650-937B-761B93646BCF}" presName="imgShp" presStyleLbl="fgImgPlace1" presStyleIdx="0" presStyleCnt="6" custScaleX="84483" custScaleY="84483"/>
      <dgm:spPr>
        <a:blipFill rotWithShape="1">
          <a:blip xmlns:r="http://schemas.openxmlformats.org/officeDocument/2006/relationships" r:embed="rId1"/>
          <a:stretch>
            <a:fillRect/>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7251BD5-ADCB-4EE2-BEAA-47CEAD1249A2}" type="pres">
      <dgm:prSet presAssocID="{69E88115-8A2A-4650-937B-761B93646BCF}" presName="txShp" presStyleLbl="node1" presStyleIdx="0" presStyleCnt="6">
        <dgm:presLayoutVars>
          <dgm:bulletEnabled val="1"/>
        </dgm:presLayoutVars>
      </dgm:prSet>
      <dgm:spPr/>
      <dgm:t>
        <a:bodyPr/>
        <a:lstStyle/>
        <a:p>
          <a:endParaRPr lang="es-EC"/>
        </a:p>
      </dgm:t>
    </dgm:pt>
    <dgm:pt modelId="{CAAA4569-59A2-4E51-B8C2-F1F2AB87A100}" type="pres">
      <dgm:prSet presAssocID="{38C88972-7102-45FD-B835-A8705AF8B78F}" presName="spacing" presStyleCnt="0"/>
      <dgm:spPr/>
    </dgm:pt>
    <dgm:pt modelId="{D7FB9A40-AD6C-4FEC-9E8B-7146A664E47B}" type="pres">
      <dgm:prSet presAssocID="{2F701061-2839-4125-8030-71F2A103F480}" presName="composite" presStyleCnt="0"/>
      <dgm:spPr/>
    </dgm:pt>
    <dgm:pt modelId="{3C5DD3B7-E871-468B-8954-B52A88F1DB50}" type="pres">
      <dgm:prSet presAssocID="{2F701061-2839-4125-8030-71F2A103F480}" presName="imgShp" presStyleLbl="fgImgPlace1" presStyleIdx="1" presStyleCnt="6"/>
      <dgm:spPr>
        <a:blipFill rotWithShape="1">
          <a:blip xmlns:r="http://schemas.openxmlformats.org/officeDocument/2006/relationships" r:embed="rId3"/>
          <a:stretch>
            <a:fillRect/>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2819A55B-5CEA-418B-A637-DA9291F56C34}" type="pres">
      <dgm:prSet presAssocID="{2F701061-2839-4125-8030-71F2A103F480}" presName="txShp" presStyleLbl="node1" presStyleIdx="1" presStyleCnt="6">
        <dgm:presLayoutVars>
          <dgm:bulletEnabled val="1"/>
        </dgm:presLayoutVars>
      </dgm:prSet>
      <dgm:spPr/>
      <dgm:t>
        <a:bodyPr/>
        <a:lstStyle/>
        <a:p>
          <a:endParaRPr lang="es-EC"/>
        </a:p>
      </dgm:t>
    </dgm:pt>
    <dgm:pt modelId="{6B3FE995-D579-4DD1-BC05-79844ADB44BA}" type="pres">
      <dgm:prSet presAssocID="{033A10A8-3F3A-43AA-87B2-09802FF48273}" presName="spacing" presStyleCnt="0"/>
      <dgm:spPr/>
    </dgm:pt>
    <dgm:pt modelId="{438E4343-4655-40D5-91AA-3F5955516B70}" type="pres">
      <dgm:prSet presAssocID="{E7575E1A-961F-4109-8F44-070D9D141F3D}" presName="composite" presStyleCnt="0"/>
      <dgm:spPr/>
    </dgm:pt>
    <dgm:pt modelId="{99820330-61AA-482A-98AF-875B16EF085D}" type="pres">
      <dgm:prSet presAssocID="{E7575E1A-961F-4109-8F44-070D9D141F3D}" presName="imgShp" presStyleLbl="fgImgPlace1" presStyleIdx="2" presStyleCnt="6"/>
      <dgm:spPr>
        <a:blipFill rotWithShape="1">
          <a:blip xmlns:r="http://schemas.openxmlformats.org/officeDocument/2006/relationships" r:embed="rId4"/>
          <a:stretch>
            <a:fillRect/>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181EB1F5-A53E-46CB-92CA-5BE769EDD512}" type="pres">
      <dgm:prSet presAssocID="{E7575E1A-961F-4109-8F44-070D9D141F3D}" presName="txShp" presStyleLbl="node1" presStyleIdx="2" presStyleCnt="6">
        <dgm:presLayoutVars>
          <dgm:bulletEnabled val="1"/>
        </dgm:presLayoutVars>
      </dgm:prSet>
      <dgm:spPr/>
      <dgm:t>
        <a:bodyPr/>
        <a:lstStyle/>
        <a:p>
          <a:endParaRPr lang="es-EC"/>
        </a:p>
      </dgm:t>
    </dgm:pt>
    <dgm:pt modelId="{6117CCB2-26AB-4861-A2A1-71CBF44E81DA}" type="pres">
      <dgm:prSet presAssocID="{94E99AC7-0544-44EB-BBD3-A106E8D5A07D}" presName="spacing" presStyleCnt="0"/>
      <dgm:spPr/>
    </dgm:pt>
    <dgm:pt modelId="{CD3A99DB-09CB-4BFC-B8CB-434CAA75574B}" type="pres">
      <dgm:prSet presAssocID="{B91BFD26-2056-4DD1-A1E1-AF641FF19814}" presName="composite" presStyleCnt="0"/>
      <dgm:spPr/>
    </dgm:pt>
    <dgm:pt modelId="{6B67A478-C3B3-4BEA-A811-38C1B70EC5D3}" type="pres">
      <dgm:prSet presAssocID="{B91BFD26-2056-4DD1-A1E1-AF641FF19814}" presName="imgShp" presStyleLbl="fgImgPlace1" presStyleIdx="3" presStyleCnt="6"/>
      <dgm:spPr>
        <a:blipFill rotWithShape="1">
          <a:blip xmlns:r="http://schemas.openxmlformats.org/officeDocument/2006/relationships" r:embed="rId5"/>
          <a:stretch>
            <a:fillRect/>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CC9789AF-65E3-46FB-B24D-125AA6C67C89}" type="pres">
      <dgm:prSet presAssocID="{B91BFD26-2056-4DD1-A1E1-AF641FF19814}" presName="txShp" presStyleLbl="node1" presStyleIdx="3" presStyleCnt="6">
        <dgm:presLayoutVars>
          <dgm:bulletEnabled val="1"/>
        </dgm:presLayoutVars>
      </dgm:prSet>
      <dgm:spPr/>
      <dgm:t>
        <a:bodyPr/>
        <a:lstStyle/>
        <a:p>
          <a:endParaRPr lang="es-EC"/>
        </a:p>
      </dgm:t>
    </dgm:pt>
    <dgm:pt modelId="{B544CDD3-0198-4DDB-8F7E-61D5677485C4}" type="pres">
      <dgm:prSet presAssocID="{598853CA-F207-4E40-B9AE-9ABDDE7EA30E}" presName="spacing" presStyleCnt="0"/>
      <dgm:spPr/>
    </dgm:pt>
    <dgm:pt modelId="{7B7E5A8F-7B72-44F5-A755-C6A5AFB576D6}" type="pres">
      <dgm:prSet presAssocID="{CCA57B50-1B0C-4309-A768-C00671B2D3E1}" presName="composite" presStyleCnt="0"/>
      <dgm:spPr/>
    </dgm:pt>
    <dgm:pt modelId="{8B8023A0-1312-4521-AAF8-E3DAEFC5A0F0}" type="pres">
      <dgm:prSet presAssocID="{CCA57B50-1B0C-4309-A768-C00671B2D3E1}" presName="imgShp" presStyleLbl="fgImgPlace1" presStyleIdx="4" presStyleCnt="6"/>
      <dgm:spPr>
        <a:blipFill rotWithShape="1">
          <a:blip xmlns:r="http://schemas.openxmlformats.org/officeDocument/2006/relationships" r:embed="rId6"/>
          <a:stretch>
            <a:fillRect/>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60CC005B-F658-4F20-8354-CE78A95F9322}" type="pres">
      <dgm:prSet presAssocID="{CCA57B50-1B0C-4309-A768-C00671B2D3E1}" presName="txShp" presStyleLbl="node1" presStyleIdx="4" presStyleCnt="6">
        <dgm:presLayoutVars>
          <dgm:bulletEnabled val="1"/>
        </dgm:presLayoutVars>
      </dgm:prSet>
      <dgm:spPr/>
      <dgm:t>
        <a:bodyPr/>
        <a:lstStyle/>
        <a:p>
          <a:endParaRPr lang="es-EC"/>
        </a:p>
      </dgm:t>
    </dgm:pt>
    <dgm:pt modelId="{F82588D3-6FD0-41D9-8BDE-B065DB41119A}" type="pres">
      <dgm:prSet presAssocID="{6F56ADD2-9078-4C2F-ACEF-121FA8F6FA88}" presName="spacing" presStyleCnt="0"/>
      <dgm:spPr/>
    </dgm:pt>
    <dgm:pt modelId="{37C2B154-2FA3-4DD3-8A00-07FFE676E971}" type="pres">
      <dgm:prSet presAssocID="{F19DBD10-2D40-4F02-B628-1EF3C9A4D505}" presName="composite" presStyleCnt="0"/>
      <dgm:spPr/>
    </dgm:pt>
    <dgm:pt modelId="{08B8DB72-2555-4B0B-84ED-869B8C9DC515}" type="pres">
      <dgm:prSet presAssocID="{F19DBD10-2D40-4F02-B628-1EF3C9A4D505}" presName="imgShp" presStyleLbl="fgImgPlace1" presStyleIdx="5" presStyleCnt="6"/>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43000" r="-43000"/>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47F891E-9929-48B1-AB2E-A1DC50E35431}" type="pres">
      <dgm:prSet presAssocID="{F19DBD10-2D40-4F02-B628-1EF3C9A4D505}" presName="txShp" presStyleLbl="node1" presStyleIdx="5" presStyleCnt="6">
        <dgm:presLayoutVars>
          <dgm:bulletEnabled val="1"/>
        </dgm:presLayoutVars>
      </dgm:prSet>
      <dgm:spPr/>
      <dgm:t>
        <a:bodyPr/>
        <a:lstStyle/>
        <a:p>
          <a:endParaRPr lang="es-EC"/>
        </a:p>
      </dgm:t>
    </dgm:pt>
  </dgm:ptLst>
  <dgm:cxnLst>
    <dgm:cxn modelId="{7345FECF-36FE-4BDC-AD6E-17E5F89F37F7}" type="presOf" srcId="{69E88115-8A2A-4650-937B-761B93646BCF}" destId="{87251BD5-ADCB-4EE2-BEAA-47CEAD1249A2}" srcOrd="0" destOrd="0" presId="urn:microsoft.com/office/officeart/2005/8/layout/vList3"/>
    <dgm:cxn modelId="{358395F6-72EF-4DF6-A940-B9A52DDECB15}" type="presOf" srcId="{2F0A618F-B2D5-4A43-A5D3-F249D559F12D}" destId="{74A2925C-1C6C-47A5-B2BE-DF307CA765E1}" srcOrd="0" destOrd="0" presId="urn:microsoft.com/office/officeart/2005/8/layout/vList3"/>
    <dgm:cxn modelId="{4E2BEA21-B55F-4ADF-A1FB-EC0ADA6AA3E7}" type="presOf" srcId="{F19DBD10-2D40-4F02-B628-1EF3C9A4D505}" destId="{947F891E-9929-48B1-AB2E-A1DC50E35431}" srcOrd="0" destOrd="0" presId="urn:microsoft.com/office/officeart/2005/8/layout/vList3"/>
    <dgm:cxn modelId="{EBEAB8A7-CD01-4D9B-B890-F641B2706DCD}" type="presOf" srcId="{2F701061-2839-4125-8030-71F2A103F480}" destId="{2819A55B-5CEA-418B-A637-DA9291F56C34}" srcOrd="0" destOrd="0" presId="urn:microsoft.com/office/officeart/2005/8/layout/vList3"/>
    <dgm:cxn modelId="{54964E4E-FE45-4F77-A34C-98821171629A}" srcId="{2F0A618F-B2D5-4A43-A5D3-F249D559F12D}" destId="{F19DBD10-2D40-4F02-B628-1EF3C9A4D505}" srcOrd="5" destOrd="0" parTransId="{5FD7CFEE-540B-461A-905D-36DA0739F3C7}" sibTransId="{361857DB-096C-42AA-892B-E16CD45E4C06}"/>
    <dgm:cxn modelId="{2415E2A4-17D4-41BA-9752-53D2C03B9C3C}" type="presOf" srcId="{E7575E1A-961F-4109-8F44-070D9D141F3D}" destId="{181EB1F5-A53E-46CB-92CA-5BE769EDD512}" srcOrd="0" destOrd="0" presId="urn:microsoft.com/office/officeart/2005/8/layout/vList3"/>
    <dgm:cxn modelId="{E5E0A4D6-EDF7-4BC0-956A-B0CAFB48378A}" type="presOf" srcId="{CCA57B50-1B0C-4309-A768-C00671B2D3E1}" destId="{60CC005B-F658-4F20-8354-CE78A95F9322}" srcOrd="0" destOrd="0" presId="urn:microsoft.com/office/officeart/2005/8/layout/vList3"/>
    <dgm:cxn modelId="{54B7351E-1A41-4103-B63E-82CC16CFF271}" srcId="{2F0A618F-B2D5-4A43-A5D3-F249D559F12D}" destId="{E7575E1A-961F-4109-8F44-070D9D141F3D}" srcOrd="2" destOrd="0" parTransId="{C5775E6D-1E51-4B98-946E-932FCC58BB2B}" sibTransId="{94E99AC7-0544-44EB-BBD3-A106E8D5A07D}"/>
    <dgm:cxn modelId="{F91C86F2-B459-41F2-B49C-EA1E6DFC6232}" srcId="{2F0A618F-B2D5-4A43-A5D3-F249D559F12D}" destId="{B91BFD26-2056-4DD1-A1E1-AF641FF19814}" srcOrd="3" destOrd="0" parTransId="{ED40A9A8-15FE-489E-86BE-BE75AF4D8295}" sibTransId="{598853CA-F207-4E40-B9AE-9ABDDE7EA30E}"/>
    <dgm:cxn modelId="{03E9F7DE-5733-4150-8D13-36A9D67C309A}" type="presOf" srcId="{B91BFD26-2056-4DD1-A1E1-AF641FF19814}" destId="{CC9789AF-65E3-46FB-B24D-125AA6C67C89}" srcOrd="0" destOrd="0" presId="urn:microsoft.com/office/officeart/2005/8/layout/vList3"/>
    <dgm:cxn modelId="{F38F9B29-A3CC-4A1D-A89F-4E11EBDC66C0}" srcId="{2F0A618F-B2D5-4A43-A5D3-F249D559F12D}" destId="{69E88115-8A2A-4650-937B-761B93646BCF}" srcOrd="0" destOrd="0" parTransId="{35755026-B4D5-4730-9C43-7E66D3A53331}" sibTransId="{38C88972-7102-45FD-B835-A8705AF8B78F}"/>
    <dgm:cxn modelId="{F667BCD2-6FBF-4DE5-B7AC-FC9A998E27F7}" srcId="{2F0A618F-B2D5-4A43-A5D3-F249D559F12D}" destId="{CCA57B50-1B0C-4309-A768-C00671B2D3E1}" srcOrd="4" destOrd="0" parTransId="{69C07BE5-19EA-4845-91DF-7A3B3A50B30E}" sibTransId="{6F56ADD2-9078-4C2F-ACEF-121FA8F6FA88}"/>
    <dgm:cxn modelId="{0E06FDF9-13D9-4C6D-9180-57E136B2B01A}" srcId="{2F0A618F-B2D5-4A43-A5D3-F249D559F12D}" destId="{2F701061-2839-4125-8030-71F2A103F480}" srcOrd="1" destOrd="0" parTransId="{A5C2C4E4-B462-45E9-93A5-FAAFD0E3456D}" sibTransId="{033A10A8-3F3A-43AA-87B2-09802FF48273}"/>
    <dgm:cxn modelId="{F058F5AF-E1E8-416B-8399-223D79A3F2C7}" type="presParOf" srcId="{74A2925C-1C6C-47A5-B2BE-DF307CA765E1}" destId="{6E65265A-8386-480E-83D7-72A6A1A3CD18}" srcOrd="0" destOrd="0" presId="urn:microsoft.com/office/officeart/2005/8/layout/vList3"/>
    <dgm:cxn modelId="{14350A31-26B0-4678-A3D2-3DFAB0371B07}" type="presParOf" srcId="{6E65265A-8386-480E-83D7-72A6A1A3CD18}" destId="{D2B21006-E708-44EE-9C5A-88C018C97175}" srcOrd="0" destOrd="0" presId="urn:microsoft.com/office/officeart/2005/8/layout/vList3"/>
    <dgm:cxn modelId="{C4D057CC-B719-4959-BB9A-91E87F7FD6F4}" type="presParOf" srcId="{6E65265A-8386-480E-83D7-72A6A1A3CD18}" destId="{87251BD5-ADCB-4EE2-BEAA-47CEAD1249A2}" srcOrd="1" destOrd="0" presId="urn:microsoft.com/office/officeart/2005/8/layout/vList3"/>
    <dgm:cxn modelId="{3E1F46F4-81B0-416C-BAC7-CD0D5977BED5}" type="presParOf" srcId="{74A2925C-1C6C-47A5-B2BE-DF307CA765E1}" destId="{CAAA4569-59A2-4E51-B8C2-F1F2AB87A100}" srcOrd="1" destOrd="0" presId="urn:microsoft.com/office/officeart/2005/8/layout/vList3"/>
    <dgm:cxn modelId="{26691894-06DA-4026-8C7C-CA72008321D2}" type="presParOf" srcId="{74A2925C-1C6C-47A5-B2BE-DF307CA765E1}" destId="{D7FB9A40-AD6C-4FEC-9E8B-7146A664E47B}" srcOrd="2" destOrd="0" presId="urn:microsoft.com/office/officeart/2005/8/layout/vList3"/>
    <dgm:cxn modelId="{74C71929-9A90-4A68-AF9B-57C448206720}" type="presParOf" srcId="{D7FB9A40-AD6C-4FEC-9E8B-7146A664E47B}" destId="{3C5DD3B7-E871-468B-8954-B52A88F1DB50}" srcOrd="0" destOrd="0" presId="urn:microsoft.com/office/officeart/2005/8/layout/vList3"/>
    <dgm:cxn modelId="{5223CBD0-D910-4BE6-BB76-716580814403}" type="presParOf" srcId="{D7FB9A40-AD6C-4FEC-9E8B-7146A664E47B}" destId="{2819A55B-5CEA-418B-A637-DA9291F56C34}" srcOrd="1" destOrd="0" presId="urn:microsoft.com/office/officeart/2005/8/layout/vList3"/>
    <dgm:cxn modelId="{BDA4DCE3-4D3B-458F-98AF-FDE37DE348F0}" type="presParOf" srcId="{74A2925C-1C6C-47A5-B2BE-DF307CA765E1}" destId="{6B3FE995-D579-4DD1-BC05-79844ADB44BA}" srcOrd="3" destOrd="0" presId="urn:microsoft.com/office/officeart/2005/8/layout/vList3"/>
    <dgm:cxn modelId="{A7C7D188-C165-4CCC-AF28-2E2B1EA64520}" type="presParOf" srcId="{74A2925C-1C6C-47A5-B2BE-DF307CA765E1}" destId="{438E4343-4655-40D5-91AA-3F5955516B70}" srcOrd="4" destOrd="0" presId="urn:microsoft.com/office/officeart/2005/8/layout/vList3"/>
    <dgm:cxn modelId="{91B25D0A-751A-4509-BCD6-F981F28E7AC3}" type="presParOf" srcId="{438E4343-4655-40D5-91AA-3F5955516B70}" destId="{99820330-61AA-482A-98AF-875B16EF085D}" srcOrd="0" destOrd="0" presId="urn:microsoft.com/office/officeart/2005/8/layout/vList3"/>
    <dgm:cxn modelId="{D063ADCF-427F-41D8-8FA6-4D4C835296BF}" type="presParOf" srcId="{438E4343-4655-40D5-91AA-3F5955516B70}" destId="{181EB1F5-A53E-46CB-92CA-5BE769EDD512}" srcOrd="1" destOrd="0" presId="urn:microsoft.com/office/officeart/2005/8/layout/vList3"/>
    <dgm:cxn modelId="{F8CD4AA7-0AD7-4433-ACB3-3A70DEC64215}" type="presParOf" srcId="{74A2925C-1C6C-47A5-B2BE-DF307CA765E1}" destId="{6117CCB2-26AB-4861-A2A1-71CBF44E81DA}" srcOrd="5" destOrd="0" presId="urn:microsoft.com/office/officeart/2005/8/layout/vList3"/>
    <dgm:cxn modelId="{B0E8F863-FE6C-457E-94F9-B79BD31A42BA}" type="presParOf" srcId="{74A2925C-1C6C-47A5-B2BE-DF307CA765E1}" destId="{CD3A99DB-09CB-4BFC-B8CB-434CAA75574B}" srcOrd="6" destOrd="0" presId="urn:microsoft.com/office/officeart/2005/8/layout/vList3"/>
    <dgm:cxn modelId="{04EF55EF-C8A8-411C-B2AF-36322A49EDC3}" type="presParOf" srcId="{CD3A99DB-09CB-4BFC-B8CB-434CAA75574B}" destId="{6B67A478-C3B3-4BEA-A811-38C1B70EC5D3}" srcOrd="0" destOrd="0" presId="urn:microsoft.com/office/officeart/2005/8/layout/vList3"/>
    <dgm:cxn modelId="{AC4E9175-0E74-4450-9B3C-7A5BD375A763}" type="presParOf" srcId="{CD3A99DB-09CB-4BFC-B8CB-434CAA75574B}" destId="{CC9789AF-65E3-46FB-B24D-125AA6C67C89}" srcOrd="1" destOrd="0" presId="urn:microsoft.com/office/officeart/2005/8/layout/vList3"/>
    <dgm:cxn modelId="{8B98BEBF-4007-42E0-BF6A-70398EDE07EB}" type="presParOf" srcId="{74A2925C-1C6C-47A5-B2BE-DF307CA765E1}" destId="{B544CDD3-0198-4DDB-8F7E-61D5677485C4}" srcOrd="7" destOrd="0" presId="urn:microsoft.com/office/officeart/2005/8/layout/vList3"/>
    <dgm:cxn modelId="{7D7CA2FC-9CC6-4E81-B316-F86C532DEF8E}" type="presParOf" srcId="{74A2925C-1C6C-47A5-B2BE-DF307CA765E1}" destId="{7B7E5A8F-7B72-44F5-A755-C6A5AFB576D6}" srcOrd="8" destOrd="0" presId="urn:microsoft.com/office/officeart/2005/8/layout/vList3"/>
    <dgm:cxn modelId="{ADA3E1C6-BFC5-4C3D-89E8-C1060C3C82C4}" type="presParOf" srcId="{7B7E5A8F-7B72-44F5-A755-C6A5AFB576D6}" destId="{8B8023A0-1312-4521-AAF8-E3DAEFC5A0F0}" srcOrd="0" destOrd="0" presId="urn:microsoft.com/office/officeart/2005/8/layout/vList3"/>
    <dgm:cxn modelId="{35F3897C-F14E-42F7-9F14-4419C0AE2D3B}" type="presParOf" srcId="{7B7E5A8F-7B72-44F5-A755-C6A5AFB576D6}" destId="{60CC005B-F658-4F20-8354-CE78A95F9322}" srcOrd="1" destOrd="0" presId="urn:microsoft.com/office/officeart/2005/8/layout/vList3"/>
    <dgm:cxn modelId="{E7D2041B-F511-4D06-875D-53BD5990E2A3}" type="presParOf" srcId="{74A2925C-1C6C-47A5-B2BE-DF307CA765E1}" destId="{F82588D3-6FD0-41D9-8BDE-B065DB41119A}" srcOrd="9" destOrd="0" presId="urn:microsoft.com/office/officeart/2005/8/layout/vList3"/>
    <dgm:cxn modelId="{8C896A86-C1A7-4281-8F76-C8FC676734C2}" type="presParOf" srcId="{74A2925C-1C6C-47A5-B2BE-DF307CA765E1}" destId="{37C2B154-2FA3-4DD3-8A00-07FFE676E971}" srcOrd="10" destOrd="0" presId="urn:microsoft.com/office/officeart/2005/8/layout/vList3"/>
    <dgm:cxn modelId="{A76E3485-89AD-43C8-A954-442A7198A253}" type="presParOf" srcId="{37C2B154-2FA3-4DD3-8A00-07FFE676E971}" destId="{08B8DB72-2555-4B0B-84ED-869B8C9DC515}" srcOrd="0" destOrd="0" presId="urn:microsoft.com/office/officeart/2005/8/layout/vList3"/>
    <dgm:cxn modelId="{1626B266-E1AB-4D2F-9940-3EC8E8796DD2}" type="presParOf" srcId="{37C2B154-2FA3-4DD3-8A00-07FFE676E971}" destId="{947F891E-9929-48B1-AB2E-A1DC50E3543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51BD5-ADCB-4EE2-BEAA-47CEAD1249A2}">
      <dsp:nvSpPr>
        <dsp:cNvPr id="0" name=""/>
        <dsp:cNvSpPr/>
      </dsp:nvSpPr>
      <dsp:spPr>
        <a:xfrm rot="10800000">
          <a:off x="1489296" y="3060"/>
          <a:ext cx="5322149" cy="70430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580" tIns="60960" rIns="113792" bIns="60960" numCol="1" spcCol="1270" anchor="ctr" anchorCtr="0">
          <a:noAutofit/>
        </a:bodyPr>
        <a:lstStyle/>
        <a:p>
          <a:pPr lvl="0" algn="l" defTabSz="711200" rtl="0">
            <a:lnSpc>
              <a:spcPct val="90000"/>
            </a:lnSpc>
            <a:spcBef>
              <a:spcPct val="0"/>
            </a:spcBef>
            <a:spcAft>
              <a:spcPct val="35000"/>
            </a:spcAft>
          </a:pPr>
          <a:r>
            <a:rPr lang="es-EC" sz="1600" b="1" kern="1200" dirty="0" smtClean="0"/>
            <a:t>CAPÍTULO I. </a:t>
          </a:r>
          <a:r>
            <a:rPr lang="es-EC" sz="1600" kern="1200" dirty="0" smtClean="0"/>
            <a:t>PELIGROSIDAD SÍSMICA.</a:t>
          </a:r>
          <a:endParaRPr lang="es-EC" sz="1600" b="1" kern="1200" dirty="0"/>
        </a:p>
      </dsp:txBody>
      <dsp:txXfrm rot="10800000">
        <a:off x="1665373" y="3060"/>
        <a:ext cx="5146072" cy="704307"/>
      </dsp:txXfrm>
    </dsp:sp>
    <dsp:sp modelId="{D2B21006-E708-44EE-9C5A-88C018C97175}">
      <dsp:nvSpPr>
        <dsp:cNvPr id="0" name=""/>
        <dsp:cNvSpPr/>
      </dsp:nvSpPr>
      <dsp:spPr>
        <a:xfrm>
          <a:off x="1191786" y="57704"/>
          <a:ext cx="595020" cy="595020"/>
        </a:xfrm>
        <a:prstGeom prst="ellipse">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19A55B-5CEA-418B-A637-DA9291F56C34}">
      <dsp:nvSpPr>
        <dsp:cNvPr id="0" name=""/>
        <dsp:cNvSpPr/>
      </dsp:nvSpPr>
      <dsp:spPr>
        <a:xfrm rot="10800000">
          <a:off x="1516618" y="917609"/>
          <a:ext cx="5322149" cy="70430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580" tIns="60960" rIns="113792" bIns="60960" numCol="1" spcCol="1270" anchor="ctr" anchorCtr="0">
          <a:noAutofit/>
        </a:bodyPr>
        <a:lstStyle/>
        <a:p>
          <a:pPr lvl="0" algn="l" defTabSz="711200" rtl="0">
            <a:lnSpc>
              <a:spcPct val="90000"/>
            </a:lnSpc>
            <a:spcBef>
              <a:spcPct val="0"/>
            </a:spcBef>
            <a:spcAft>
              <a:spcPct val="35000"/>
            </a:spcAft>
          </a:pPr>
          <a:r>
            <a:rPr lang="es-EC" sz="1600" b="1" kern="1200" dirty="0" smtClean="0"/>
            <a:t>CAPÍTULO II. </a:t>
          </a:r>
          <a:r>
            <a:rPr lang="es-EC" sz="1600" kern="1200" dirty="0" smtClean="0"/>
            <a:t>PUENTES CON APOYOS DE NEOPRENO Y AISLADORES ELASTOMERICOS.</a:t>
          </a:r>
          <a:endParaRPr lang="es-EC" sz="1600" b="1" kern="1200" dirty="0"/>
        </a:p>
      </dsp:txBody>
      <dsp:txXfrm rot="10800000">
        <a:off x="1692695" y="917609"/>
        <a:ext cx="5146072" cy="704307"/>
      </dsp:txXfrm>
    </dsp:sp>
    <dsp:sp modelId="{3C5DD3B7-E871-468B-8954-B52A88F1DB50}">
      <dsp:nvSpPr>
        <dsp:cNvPr id="0" name=""/>
        <dsp:cNvSpPr/>
      </dsp:nvSpPr>
      <dsp:spPr>
        <a:xfrm>
          <a:off x="1164464" y="917609"/>
          <a:ext cx="704307" cy="704307"/>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1EB1F5-A53E-46CB-92CA-5BE769EDD512}">
      <dsp:nvSpPr>
        <dsp:cNvPr id="0" name=""/>
        <dsp:cNvSpPr/>
      </dsp:nvSpPr>
      <dsp:spPr>
        <a:xfrm rot="10800000">
          <a:off x="1516618" y="1832158"/>
          <a:ext cx="5322149" cy="70430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580" tIns="60960" rIns="113792" bIns="60960" numCol="1" spcCol="1270" anchor="ctr" anchorCtr="0">
          <a:noAutofit/>
        </a:bodyPr>
        <a:lstStyle/>
        <a:p>
          <a:pPr lvl="0" algn="l" defTabSz="711200" rtl="0">
            <a:lnSpc>
              <a:spcPct val="90000"/>
            </a:lnSpc>
            <a:spcBef>
              <a:spcPct val="0"/>
            </a:spcBef>
            <a:spcAft>
              <a:spcPct val="35000"/>
            </a:spcAft>
          </a:pPr>
          <a:r>
            <a:rPr lang="es-EC" sz="1600" b="1" kern="1200" dirty="0" smtClean="0"/>
            <a:t>CAPÍTULO III. </a:t>
          </a:r>
          <a:r>
            <a:rPr lang="es-EC" sz="1600" kern="1200" dirty="0" smtClean="0"/>
            <a:t>CARACTERISTICAS DE LA GOMA</a:t>
          </a:r>
          <a:r>
            <a:rPr lang="es-EC" sz="1600" b="1" kern="1200" dirty="0" smtClean="0"/>
            <a:t>.</a:t>
          </a:r>
          <a:endParaRPr lang="es-EC" sz="1600" b="1" kern="1200" dirty="0"/>
        </a:p>
      </dsp:txBody>
      <dsp:txXfrm rot="10800000">
        <a:off x="1692695" y="1832158"/>
        <a:ext cx="5146072" cy="704307"/>
      </dsp:txXfrm>
    </dsp:sp>
    <dsp:sp modelId="{99820330-61AA-482A-98AF-875B16EF085D}">
      <dsp:nvSpPr>
        <dsp:cNvPr id="0" name=""/>
        <dsp:cNvSpPr/>
      </dsp:nvSpPr>
      <dsp:spPr>
        <a:xfrm>
          <a:off x="1164464" y="1832158"/>
          <a:ext cx="704307" cy="704307"/>
        </a:xfrm>
        <a:prstGeom prst="ellipse">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9789AF-65E3-46FB-B24D-125AA6C67C89}">
      <dsp:nvSpPr>
        <dsp:cNvPr id="0" name=""/>
        <dsp:cNvSpPr/>
      </dsp:nvSpPr>
      <dsp:spPr>
        <a:xfrm rot="10800000">
          <a:off x="1516618" y="2746707"/>
          <a:ext cx="5322149" cy="70430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580" tIns="60960" rIns="113792" bIns="60960" numCol="1" spcCol="1270" anchor="ctr" anchorCtr="0">
          <a:noAutofit/>
        </a:bodyPr>
        <a:lstStyle/>
        <a:p>
          <a:pPr lvl="0" algn="l" defTabSz="711200" rtl="0">
            <a:lnSpc>
              <a:spcPct val="90000"/>
            </a:lnSpc>
            <a:spcBef>
              <a:spcPct val="0"/>
            </a:spcBef>
            <a:spcAft>
              <a:spcPct val="35000"/>
            </a:spcAft>
          </a:pPr>
          <a:r>
            <a:rPr lang="en-US" sz="1600" b="1" kern="1200" dirty="0" smtClean="0"/>
            <a:t>CAPÍTULO IV. </a:t>
          </a:r>
          <a:r>
            <a:rPr lang="es-EC" sz="1600" kern="1200" dirty="0" smtClean="0"/>
            <a:t>ENSAYOS REALIZADOS</a:t>
          </a:r>
          <a:r>
            <a:rPr lang="en-US" sz="1600" b="1" kern="1200" dirty="0" smtClean="0"/>
            <a:t>.</a:t>
          </a:r>
          <a:endParaRPr lang="es-EC" sz="1600" b="1" kern="1200" dirty="0"/>
        </a:p>
      </dsp:txBody>
      <dsp:txXfrm rot="10800000">
        <a:off x="1692695" y="2746707"/>
        <a:ext cx="5146072" cy="704307"/>
      </dsp:txXfrm>
    </dsp:sp>
    <dsp:sp modelId="{6B67A478-C3B3-4BEA-A811-38C1B70EC5D3}">
      <dsp:nvSpPr>
        <dsp:cNvPr id="0" name=""/>
        <dsp:cNvSpPr/>
      </dsp:nvSpPr>
      <dsp:spPr>
        <a:xfrm>
          <a:off x="1164464" y="2746707"/>
          <a:ext cx="704307" cy="704307"/>
        </a:xfrm>
        <a:prstGeom prst="ellipse">
          <a:avLst/>
        </a:prstGeom>
        <a:blipFill rotWithShape="1">
          <a:blip xmlns:r="http://schemas.openxmlformats.org/officeDocument/2006/relationships" r:embed="rId4"/>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CC005B-F658-4F20-8354-CE78A95F9322}">
      <dsp:nvSpPr>
        <dsp:cNvPr id="0" name=""/>
        <dsp:cNvSpPr/>
      </dsp:nvSpPr>
      <dsp:spPr>
        <a:xfrm rot="10800000">
          <a:off x="1516618" y="3661256"/>
          <a:ext cx="5322149" cy="70430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580" tIns="60960" rIns="113792" bIns="60960" numCol="1" spcCol="1270" anchor="ctr" anchorCtr="0">
          <a:noAutofit/>
        </a:bodyPr>
        <a:lstStyle/>
        <a:p>
          <a:pPr lvl="0" algn="l" defTabSz="711200" rtl="0">
            <a:lnSpc>
              <a:spcPct val="90000"/>
            </a:lnSpc>
            <a:spcBef>
              <a:spcPct val="0"/>
            </a:spcBef>
            <a:spcAft>
              <a:spcPct val="35000"/>
            </a:spcAft>
          </a:pPr>
          <a:r>
            <a:rPr lang="en-US" sz="1600" b="1" kern="1200" dirty="0" smtClean="0"/>
            <a:t>CAPÍTULO V. </a:t>
          </a:r>
          <a:r>
            <a:rPr lang="es-EC" sz="1600" kern="1200" dirty="0" smtClean="0"/>
            <a:t>NUEVOS CRITERIOS SÍSMICOS</a:t>
          </a:r>
          <a:r>
            <a:rPr lang="en-US" sz="1600" b="1" kern="1200" dirty="0" smtClean="0"/>
            <a:t>.</a:t>
          </a:r>
          <a:endParaRPr lang="es-EC" sz="1600" b="1" kern="1200" dirty="0"/>
        </a:p>
      </dsp:txBody>
      <dsp:txXfrm rot="10800000">
        <a:off x="1692695" y="3661256"/>
        <a:ext cx="5146072" cy="704307"/>
      </dsp:txXfrm>
    </dsp:sp>
    <dsp:sp modelId="{8B8023A0-1312-4521-AAF8-E3DAEFC5A0F0}">
      <dsp:nvSpPr>
        <dsp:cNvPr id="0" name=""/>
        <dsp:cNvSpPr/>
      </dsp:nvSpPr>
      <dsp:spPr>
        <a:xfrm>
          <a:off x="1164464" y="3661256"/>
          <a:ext cx="704307" cy="704307"/>
        </a:xfrm>
        <a:prstGeom prst="ellipse">
          <a:avLst/>
        </a:prstGeom>
        <a:blipFill rotWithShape="1">
          <a:blip xmlns:r="http://schemas.openxmlformats.org/officeDocument/2006/relationships" r:embed="rId5"/>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7F891E-9929-48B1-AB2E-A1DC50E35431}">
      <dsp:nvSpPr>
        <dsp:cNvPr id="0" name=""/>
        <dsp:cNvSpPr/>
      </dsp:nvSpPr>
      <dsp:spPr>
        <a:xfrm rot="10800000">
          <a:off x="1516618" y="4575805"/>
          <a:ext cx="5322149" cy="70430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580" tIns="60960" rIns="113792" bIns="60960" numCol="1" spcCol="1270" anchor="ctr" anchorCtr="0">
          <a:noAutofit/>
        </a:bodyPr>
        <a:lstStyle/>
        <a:p>
          <a:pPr lvl="0" algn="l" defTabSz="711200">
            <a:lnSpc>
              <a:spcPct val="90000"/>
            </a:lnSpc>
            <a:spcBef>
              <a:spcPct val="0"/>
            </a:spcBef>
            <a:spcAft>
              <a:spcPct val="35000"/>
            </a:spcAft>
          </a:pPr>
          <a:r>
            <a:rPr lang="es-EC" sz="1600" b="1" kern="1200" dirty="0" smtClean="0"/>
            <a:t>CONCLUSIONES</a:t>
          </a:r>
          <a:endParaRPr lang="es-EC" sz="1600" b="1" kern="1200" dirty="0"/>
        </a:p>
      </dsp:txBody>
      <dsp:txXfrm rot="10800000">
        <a:off x="1692695" y="4575805"/>
        <a:ext cx="5146072" cy="704307"/>
      </dsp:txXfrm>
    </dsp:sp>
    <dsp:sp modelId="{08B8DB72-2555-4B0B-84ED-869B8C9DC515}">
      <dsp:nvSpPr>
        <dsp:cNvPr id="0" name=""/>
        <dsp:cNvSpPr/>
      </dsp:nvSpPr>
      <dsp:spPr>
        <a:xfrm>
          <a:off x="1164464" y="4575805"/>
          <a:ext cx="704307" cy="704307"/>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43000" r="-4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9395C4-CB0C-4665-877F-E99BBD892015}" type="datetimeFigureOut">
              <a:rPr lang="es-EC" smtClean="0"/>
              <a:t>23/06/2011</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EAEDAE-64E0-491C-B661-C2F4E25A50EF}" type="slidenum">
              <a:rPr lang="es-EC" smtClean="0"/>
              <a:t>‹Nº›</a:t>
            </a:fld>
            <a:endParaRPr lang="es-EC" dirty="0"/>
          </a:p>
        </p:txBody>
      </p:sp>
    </p:spTree>
    <p:extLst>
      <p:ext uri="{BB962C8B-B14F-4D97-AF65-F5344CB8AC3E}">
        <p14:creationId xmlns:p14="http://schemas.microsoft.com/office/powerpoint/2010/main" val="135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B14ECB2A-ACD7-45D1-BD53-5BA2E7334E97}" type="slidenum">
              <a:rPr lang="es-EC" smtClean="0"/>
              <a:pPr/>
              <a:t>2</a:t>
            </a:fld>
            <a:endParaRPr lang="es-EC" dirty="0"/>
          </a:p>
        </p:txBody>
      </p:sp>
    </p:spTree>
    <p:extLst>
      <p:ext uri="{BB962C8B-B14F-4D97-AF65-F5344CB8AC3E}">
        <p14:creationId xmlns:p14="http://schemas.microsoft.com/office/powerpoint/2010/main" val="2899165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8" name="7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8 Título"/>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19" name="18 Marcador de pie de página"/>
          <p:cNvSpPr>
            <a:spLocks noGrp="1"/>
          </p:cNvSpPr>
          <p:nvPr>
            <p:ph type="ftr" sz="quarter" idx="11"/>
          </p:nvPr>
        </p:nvSpPr>
        <p:spPr/>
        <p:txBody>
          <a:bodyPr/>
          <a:lstStyle/>
          <a:p>
            <a:endParaRPr lang="es-EC" dirty="0"/>
          </a:p>
        </p:txBody>
      </p:sp>
      <p:sp>
        <p:nvSpPr>
          <p:cNvPr id="27" name="26 Marcador de número de diapositiva"/>
          <p:cNvSpPr>
            <a:spLocks noGrp="1"/>
          </p:cNvSpPr>
          <p:nvPr>
            <p:ph type="sldNum" sz="quarter" idx="12"/>
          </p:nvPr>
        </p:nvSpPr>
        <p:spPr/>
        <p:txBody>
          <a:bodyPr/>
          <a:lstStyle/>
          <a:p>
            <a:fld id="{55F51D9D-C201-42C5-818E-DA63F8C04476}" type="slidenum">
              <a:rPr lang="es-EC" smtClean="0"/>
              <a:t>‹Nº›</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55F51D9D-C201-42C5-818E-DA63F8C04476}"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55F51D9D-C201-42C5-818E-DA63F8C04476}"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55F51D9D-C201-42C5-818E-DA63F8C04476}"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9" name="8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55F51D9D-C201-42C5-818E-DA63F8C04476}" type="slidenum">
              <a:rPr lang="es-EC" smtClean="0"/>
              <a:t>‹Nº›</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55F51D9D-C201-42C5-818E-DA63F8C04476}" type="slidenum">
              <a:rPr lang="es-EC" smtClean="0"/>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8" name="7 Marcador de pie de página"/>
          <p:cNvSpPr>
            <a:spLocks noGrp="1"/>
          </p:cNvSpPr>
          <p:nvPr>
            <p:ph type="ftr" sz="quarter" idx="11"/>
          </p:nvPr>
        </p:nvSpPr>
        <p:spPr/>
        <p:txBody>
          <a:bodyPr/>
          <a:lstStyle/>
          <a:p>
            <a:endParaRPr lang="es-EC" dirty="0"/>
          </a:p>
        </p:txBody>
      </p:sp>
      <p:sp>
        <p:nvSpPr>
          <p:cNvPr id="9" name="8 Marcador de número de diapositiva"/>
          <p:cNvSpPr>
            <a:spLocks noGrp="1"/>
          </p:cNvSpPr>
          <p:nvPr>
            <p:ph type="sldNum" sz="quarter" idx="12"/>
          </p:nvPr>
        </p:nvSpPr>
        <p:spPr/>
        <p:txBody>
          <a:bodyPr/>
          <a:lstStyle/>
          <a:p>
            <a:fld id="{55F51D9D-C201-42C5-818E-DA63F8C04476}" type="slidenum">
              <a:rPr lang="es-EC" smtClean="0"/>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320"/>
            <a:ext cx="7470648" cy="1143000"/>
          </a:xfrm>
        </p:spPr>
        <p:txBody>
          <a:bodyPr anchor="ctr"/>
          <a:lstStyle>
            <a:lvl1pPr algn="l">
              <a:defRPr sz="4600"/>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8" name="7 Marcador de número de diapositiva"/>
          <p:cNvSpPr>
            <a:spLocks noGrp="1"/>
          </p:cNvSpPr>
          <p:nvPr>
            <p:ph type="sldNum" sz="quarter" idx="11"/>
          </p:nvPr>
        </p:nvSpPr>
        <p:spPr/>
        <p:txBody>
          <a:bodyPr/>
          <a:lstStyle/>
          <a:p>
            <a:fld id="{55F51D9D-C201-42C5-818E-DA63F8C04476}" type="slidenum">
              <a:rPr lang="es-EC" smtClean="0"/>
              <a:t>‹Nº›</a:t>
            </a:fld>
            <a:endParaRPr lang="es-EC" dirty="0"/>
          </a:p>
        </p:txBody>
      </p:sp>
      <p:sp>
        <p:nvSpPr>
          <p:cNvPr id="9" name="8 Marcador de pie de página"/>
          <p:cNvSpPr>
            <a:spLocks noGrp="1"/>
          </p:cNvSpPr>
          <p:nvPr>
            <p:ph type="ftr" sz="quarter" idx="12"/>
          </p:nvPr>
        </p:nvSpPr>
        <p:spPr/>
        <p:txBody>
          <a:bodyPr/>
          <a:lstStyle/>
          <a:p>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3" name="2 Marcador de pie de página"/>
          <p:cNvSpPr>
            <a:spLocks noGrp="1"/>
          </p:cNvSpPr>
          <p:nvPr>
            <p:ph type="ftr" sz="quarter" idx="1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55F51D9D-C201-42C5-818E-DA63F8C04476}" type="slidenum">
              <a:rPr lang="es-EC" smtClean="0"/>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627C18C5-5AF3-46D7-BDAB-AC48027AAEC3}" type="datetimeFigureOut">
              <a:rPr lang="es-EC" smtClean="0"/>
              <a:t>23/06/2011</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a:xfrm>
            <a:off x="8156448" y="6422064"/>
            <a:ext cx="762000" cy="365125"/>
          </a:xfrm>
        </p:spPr>
        <p:txBody>
          <a:bodyPr/>
          <a:lstStyle/>
          <a:p>
            <a:fld id="{55F51D9D-C201-42C5-818E-DA63F8C04476}" type="slidenum">
              <a:rPr lang="es-EC" smtClean="0"/>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s-ES" dirty="0" smtClean="0"/>
              <a:t>Haga clic en el icono para agregar una imagen</a:t>
            </a:r>
            <a:endParaRPr kumimoji="0" lang="en-US" dirty="0"/>
          </a:p>
        </p:txBody>
      </p:sp>
      <p:sp>
        <p:nvSpPr>
          <p:cNvPr id="4" name="3 Marcador de texto"/>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457200" y="6422064"/>
            <a:ext cx="2133600" cy="365125"/>
          </a:xfrm>
        </p:spPr>
        <p:txBody>
          <a:bodyPr/>
          <a:lstStyle/>
          <a:p>
            <a:fld id="{627C18C5-5AF3-46D7-BDAB-AC48027AAEC3}" type="datetimeFigureOut">
              <a:rPr lang="es-EC" smtClean="0"/>
              <a:t>23/06/2011</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55F51D9D-C201-42C5-818E-DA63F8C04476}" type="slidenum">
              <a:rPr lang="es-EC" smtClean="0"/>
              <a:t>‹Nº›</a:t>
            </a:fld>
            <a:endParaRPr lang="es-EC"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11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16" name="15 Forma libre"/>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8 Marcador de título"/>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627C18C5-5AF3-46D7-BDAB-AC48027AAEC3}" type="datetimeFigureOut">
              <a:rPr lang="es-EC" smtClean="0"/>
              <a:t>23/06/2011</a:t>
            </a:fld>
            <a:endParaRPr lang="es-EC" dirty="0"/>
          </a:p>
        </p:txBody>
      </p:sp>
      <p:sp>
        <p:nvSpPr>
          <p:cNvPr id="22" name="21 Marcador de pie de página"/>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s-EC" dirty="0"/>
          </a:p>
        </p:txBody>
      </p:sp>
      <p:sp>
        <p:nvSpPr>
          <p:cNvPr id="18" name="17 Marcador de número de diapositiva"/>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5F51D9D-C201-42C5-818E-DA63F8C04476}" type="slidenum">
              <a:rPr lang="es-EC" smtClean="0"/>
              <a:t>‹Nº›</a:t>
            </a:fld>
            <a:endParaRPr lang="es-EC" dirty="0"/>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0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0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0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0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emf"/></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7.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7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7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85.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8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8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8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7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9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9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900000">
            <a:off x="506963" y="2059036"/>
            <a:ext cx="6896101" cy="1768934"/>
          </a:xfrm>
        </p:spPr>
        <p:txBody>
          <a:bodyPr>
            <a:noAutofit/>
          </a:bodyPr>
          <a:lstStyle/>
          <a:p>
            <a:pPr algn="ctr"/>
            <a:r>
              <a:rPr lang="es-EC" sz="3600" b="1" dirty="0"/>
              <a:t>ANÁLISIS DE LOS ELEMENTOS  ELASTÓMEROS  UTILIZADOS EN AISLADORES Y NEOPRENOS</a:t>
            </a:r>
            <a:r>
              <a:rPr lang="es-EC" sz="3600" dirty="0"/>
              <a:t>.</a:t>
            </a:r>
          </a:p>
        </p:txBody>
      </p:sp>
      <p:sp>
        <p:nvSpPr>
          <p:cNvPr id="7" name="Rounded Rectangle 6"/>
          <p:cNvSpPr/>
          <p:nvPr/>
        </p:nvSpPr>
        <p:spPr>
          <a:xfrm rot="20700000">
            <a:off x="7085714" y="97957"/>
            <a:ext cx="2107985" cy="1896090"/>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8"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4727">
            <a:off x="7473749" y="411795"/>
            <a:ext cx="1331912" cy="1268413"/>
          </a:xfrm>
          <a:prstGeom prst="rect">
            <a:avLst/>
          </a:prstGeom>
          <a:noFill/>
          <a:extLst>
            <a:ext uri="{909E8E84-426E-40DD-AFC4-6F175D3DCCD1}">
              <a14:hiddenFill xmlns:a14="http://schemas.microsoft.com/office/drawing/2010/main">
                <a:solidFill>
                  <a:srgbClr val="FFFFFF"/>
                </a:solidFill>
              </a14:hiddenFill>
            </a:ext>
          </a:extLst>
        </p:spPr>
      </p:pic>
      <p:pic>
        <p:nvPicPr>
          <p:cNvPr id="9" name="8 Imagen" descr="logo_espe.jpg"/>
          <p:cNvPicPr>
            <a:picLocks noChangeAspect="1"/>
          </p:cNvPicPr>
          <p:nvPr/>
        </p:nvPicPr>
        <p:blipFill>
          <a:blip r:embed="rId3"/>
          <a:stretch>
            <a:fillRect/>
          </a:stretch>
        </p:blipFill>
        <p:spPr>
          <a:xfrm>
            <a:off x="53749" y="41449"/>
            <a:ext cx="4596765" cy="1290955"/>
          </a:xfrm>
          <a:prstGeom prst="rect">
            <a:avLst/>
          </a:prstGeom>
          <a:ln>
            <a:noFill/>
          </a:ln>
          <a:effectLst>
            <a:softEdge rad="112500"/>
          </a:effectLst>
        </p:spPr>
      </p:pic>
      <p:sp>
        <p:nvSpPr>
          <p:cNvPr id="5" name="4 Rectángulo"/>
          <p:cNvSpPr/>
          <p:nvPr/>
        </p:nvSpPr>
        <p:spPr>
          <a:xfrm>
            <a:off x="2304255" y="5589240"/>
            <a:ext cx="4572000" cy="769441"/>
          </a:xfrm>
          <a:prstGeom prst="rect">
            <a:avLst/>
          </a:prstGeom>
        </p:spPr>
        <p:txBody>
          <a:bodyPr>
            <a:spAutoFit/>
          </a:bodyPr>
          <a:lstStyle/>
          <a:p>
            <a:pPr lvl="0" algn="ctr">
              <a:spcBef>
                <a:spcPct val="20000"/>
              </a:spcBef>
              <a:buClr>
                <a:srgbClr val="6EA0B0"/>
              </a:buClr>
              <a:buSzPct val="80000"/>
            </a:pPr>
            <a:r>
              <a:rPr lang="en-US" sz="2000" dirty="0">
                <a:solidFill>
                  <a:prstClr val="white"/>
                </a:solidFill>
              </a:rPr>
              <a:t>EDWIN CORREA MANOSALVAS</a:t>
            </a:r>
          </a:p>
          <a:p>
            <a:pPr lvl="0" algn="ctr">
              <a:spcBef>
                <a:spcPct val="20000"/>
              </a:spcBef>
              <a:buClr>
                <a:srgbClr val="6EA0B0"/>
              </a:buClr>
              <a:buSzPct val="80000"/>
            </a:pPr>
            <a:r>
              <a:rPr lang="en-US" sz="2000" dirty="0">
                <a:solidFill>
                  <a:prstClr val="white"/>
                </a:solidFill>
              </a:rPr>
              <a:t>Sangolquí, Junio del 2011</a:t>
            </a:r>
            <a:endParaRPr lang="es-EC" sz="2000" dirty="0">
              <a:solidFill>
                <a:prstClr val="white"/>
              </a:solidFill>
            </a:endParaRPr>
          </a:p>
        </p:txBody>
      </p:sp>
    </p:spTree>
    <p:extLst>
      <p:ext uri="{BB962C8B-B14F-4D97-AF65-F5344CB8AC3E}">
        <p14:creationId xmlns:p14="http://schemas.microsoft.com/office/powerpoint/2010/main" val="12899807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1 Imagen"/>
          <p:cNvPicPr/>
          <p:nvPr/>
        </p:nvPicPr>
        <p:blipFill>
          <a:blip r:embed="rId2"/>
          <a:srcRect/>
          <a:stretch>
            <a:fillRect/>
          </a:stretch>
        </p:blipFill>
        <p:spPr bwMode="auto">
          <a:xfrm>
            <a:off x="4597407" y="1700808"/>
            <a:ext cx="3872687" cy="4608512"/>
          </a:xfrm>
          <a:prstGeom prst="rect">
            <a:avLst/>
          </a:prstGeom>
          <a:noFill/>
          <a:ln w="9525">
            <a:noFill/>
            <a:miter lim="800000"/>
            <a:headEnd/>
            <a:tailEnd/>
          </a:ln>
        </p:spPr>
      </p:pic>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Rectángulo"/>
          <p:cNvSpPr/>
          <p:nvPr/>
        </p:nvSpPr>
        <p:spPr>
          <a:xfrm>
            <a:off x="107504" y="2132858"/>
            <a:ext cx="2952328" cy="3416320"/>
          </a:xfrm>
          <a:prstGeom prst="rect">
            <a:avLst/>
          </a:prstGeom>
        </p:spPr>
        <p:txBody>
          <a:bodyPr wrap="square">
            <a:spAutoFit/>
          </a:bodyPr>
          <a:lstStyle/>
          <a:p>
            <a:r>
              <a:rPr lang="es-EC" dirty="0"/>
              <a:t>Un puente se divide en dos  </a:t>
            </a:r>
            <a:r>
              <a:rPr lang="es-EC" dirty="0" smtClean="0"/>
              <a:t>partes principales: </a:t>
            </a:r>
            <a:r>
              <a:rPr lang="es-EC" dirty="0"/>
              <a:t>La superestructura y la subestructura. En la Ingeniería de Puentes, el estudio de la subestructura es importante ya que se encarga de soportar todas las cargas a las que está sometida la superestructura del puente,</a:t>
            </a:r>
          </a:p>
        </p:txBody>
      </p:sp>
      <p:sp>
        <p:nvSpPr>
          <p:cNvPr id="10" name="9 Rectángulo"/>
          <p:cNvSpPr/>
          <p:nvPr/>
        </p:nvSpPr>
        <p:spPr>
          <a:xfrm>
            <a:off x="4427984" y="6326251"/>
            <a:ext cx="4572000" cy="307777"/>
          </a:xfrm>
          <a:prstGeom prst="rect">
            <a:avLst/>
          </a:prstGeom>
        </p:spPr>
        <p:txBody>
          <a:bodyPr>
            <a:spAutoFit/>
          </a:bodyPr>
          <a:lstStyle/>
          <a:p>
            <a:r>
              <a:rPr lang="es-EC" sz="1400" dirty="0" smtClean="0"/>
              <a:t>Sección </a:t>
            </a:r>
            <a:r>
              <a:rPr lang="es-EC" sz="1400" dirty="0"/>
              <a:t>Transversal de Puente Tipo (Fuente CEE) </a:t>
            </a:r>
          </a:p>
        </p:txBody>
      </p:sp>
      <p:sp>
        <p:nvSpPr>
          <p:cNvPr id="23" name="22 Abrir llave"/>
          <p:cNvSpPr/>
          <p:nvPr/>
        </p:nvSpPr>
        <p:spPr>
          <a:xfrm>
            <a:off x="4211960" y="3356992"/>
            <a:ext cx="261743" cy="1512168"/>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C">
              <a:solidFill>
                <a:srgbClr val="FF0000"/>
              </a:solidFill>
            </a:endParaRPr>
          </a:p>
        </p:txBody>
      </p:sp>
    </p:spTree>
    <p:extLst>
      <p:ext uri="{BB962C8B-B14F-4D97-AF65-F5344CB8AC3E}">
        <p14:creationId xmlns:p14="http://schemas.microsoft.com/office/powerpoint/2010/main" val="38048087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8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9" grpId="0"/>
      <p:bldP spid="10" grpId="0"/>
      <p:bldP spid="2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8612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CONCLUSIONES Y RECOMENDACIONES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18410" y="1496564"/>
            <a:ext cx="5965758" cy="2031325"/>
          </a:xfrm>
          <a:prstGeom prst="rect">
            <a:avLst/>
          </a:prstGeom>
        </p:spPr>
        <p:txBody>
          <a:bodyPr wrap="square">
            <a:spAutoFit/>
          </a:bodyPr>
          <a:lstStyle/>
          <a:p>
            <a:r>
              <a:rPr lang="es-EC" dirty="0"/>
              <a:t>Ensayo al Corte </a:t>
            </a:r>
          </a:p>
          <a:p>
            <a:r>
              <a:rPr lang="es-EC" dirty="0"/>
              <a:t>Se realizó este ensayo a prototipos de diferentes durezas (50, 60, 70). Se analizó </a:t>
            </a:r>
          </a:p>
          <a:p>
            <a:r>
              <a:rPr lang="es-EC" dirty="0"/>
              <a:t>La respuesta del elastómero  en un rango de deformación desde 25% hasta el  100% obteniendo los siguientes resultados.</a:t>
            </a:r>
          </a:p>
          <a:p>
            <a:r>
              <a:rPr lang="es-EC" dirty="0"/>
              <a:t>Rigidez efectiva.</a:t>
            </a:r>
          </a:p>
        </p:txBody>
      </p:sp>
      <p:pic>
        <p:nvPicPr>
          <p:cNvPr id="9" name="8 Imagen"/>
          <p:cNvPicPr/>
          <p:nvPr/>
        </p:nvPicPr>
        <p:blipFill>
          <a:blip r:embed="rId3"/>
          <a:srcRect/>
          <a:stretch>
            <a:fillRect/>
          </a:stretch>
        </p:blipFill>
        <p:spPr bwMode="auto">
          <a:xfrm>
            <a:off x="206164" y="3645024"/>
            <a:ext cx="2419985" cy="2416810"/>
          </a:xfrm>
          <a:prstGeom prst="rect">
            <a:avLst/>
          </a:prstGeom>
          <a:noFill/>
          <a:ln w="9525">
            <a:noFill/>
            <a:miter lim="800000"/>
            <a:headEnd/>
            <a:tailEnd/>
          </a:ln>
        </p:spPr>
      </p:pic>
      <p:pic>
        <p:nvPicPr>
          <p:cNvPr id="10" name="9 Imagen"/>
          <p:cNvPicPr/>
          <p:nvPr/>
        </p:nvPicPr>
        <p:blipFill>
          <a:blip r:embed="rId4"/>
          <a:srcRect/>
          <a:stretch>
            <a:fillRect/>
          </a:stretch>
        </p:blipFill>
        <p:spPr bwMode="auto">
          <a:xfrm>
            <a:off x="2851030" y="3667346"/>
            <a:ext cx="2579370" cy="2454570"/>
          </a:xfrm>
          <a:prstGeom prst="rect">
            <a:avLst/>
          </a:prstGeom>
          <a:noFill/>
          <a:ln w="9525">
            <a:noFill/>
            <a:miter lim="800000"/>
            <a:headEnd/>
            <a:tailEnd/>
          </a:ln>
        </p:spPr>
      </p:pic>
    </p:spTree>
    <p:extLst>
      <p:ext uri="{BB962C8B-B14F-4D97-AF65-F5344CB8AC3E}">
        <p14:creationId xmlns:p14="http://schemas.microsoft.com/office/powerpoint/2010/main" val="295295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8612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CONCLUSIONES Y RECOMENDACIONES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10 Imagen"/>
          <p:cNvPicPr/>
          <p:nvPr/>
        </p:nvPicPr>
        <p:blipFill>
          <a:blip r:embed="rId3"/>
          <a:srcRect/>
          <a:stretch>
            <a:fillRect/>
          </a:stretch>
        </p:blipFill>
        <p:spPr bwMode="auto">
          <a:xfrm>
            <a:off x="368489" y="1697701"/>
            <a:ext cx="2510790" cy="1423035"/>
          </a:xfrm>
          <a:prstGeom prst="rect">
            <a:avLst/>
          </a:prstGeom>
          <a:noFill/>
          <a:ln w="9525">
            <a:noFill/>
            <a:miter lim="800000"/>
            <a:headEnd/>
            <a:tailEnd/>
          </a:ln>
        </p:spPr>
      </p:pic>
      <p:pic>
        <p:nvPicPr>
          <p:cNvPr id="12" name="11 Imagen"/>
          <p:cNvPicPr/>
          <p:nvPr/>
        </p:nvPicPr>
        <p:blipFill>
          <a:blip r:embed="rId4"/>
          <a:srcRect/>
          <a:stretch>
            <a:fillRect/>
          </a:stretch>
        </p:blipFill>
        <p:spPr bwMode="auto">
          <a:xfrm>
            <a:off x="3114985" y="1772816"/>
            <a:ext cx="2512695" cy="1364615"/>
          </a:xfrm>
          <a:prstGeom prst="rect">
            <a:avLst/>
          </a:prstGeom>
          <a:noFill/>
          <a:ln w="9525">
            <a:noFill/>
            <a:miter lim="800000"/>
            <a:headEnd/>
            <a:tailEnd/>
          </a:ln>
        </p:spPr>
      </p:pic>
      <p:pic>
        <p:nvPicPr>
          <p:cNvPr id="13" name="12 Imagen"/>
          <p:cNvPicPr/>
          <p:nvPr/>
        </p:nvPicPr>
        <p:blipFill>
          <a:blip r:embed="rId5"/>
          <a:srcRect/>
          <a:stretch>
            <a:fillRect/>
          </a:stretch>
        </p:blipFill>
        <p:spPr bwMode="auto">
          <a:xfrm>
            <a:off x="515500" y="3486461"/>
            <a:ext cx="2335530" cy="1438910"/>
          </a:xfrm>
          <a:prstGeom prst="rect">
            <a:avLst/>
          </a:prstGeom>
          <a:noFill/>
          <a:ln w="9525">
            <a:noFill/>
            <a:miter lim="800000"/>
            <a:headEnd/>
            <a:tailEnd/>
          </a:ln>
        </p:spPr>
      </p:pic>
      <p:pic>
        <p:nvPicPr>
          <p:cNvPr id="14" name="13 Imagen"/>
          <p:cNvPicPr/>
          <p:nvPr/>
        </p:nvPicPr>
        <p:blipFill>
          <a:blip r:embed="rId6"/>
          <a:srcRect/>
          <a:stretch>
            <a:fillRect/>
          </a:stretch>
        </p:blipFill>
        <p:spPr bwMode="auto">
          <a:xfrm>
            <a:off x="3114984" y="3499926"/>
            <a:ext cx="2512695" cy="1425445"/>
          </a:xfrm>
          <a:prstGeom prst="rect">
            <a:avLst/>
          </a:prstGeom>
          <a:noFill/>
          <a:ln w="9525">
            <a:noFill/>
            <a:miter lim="800000"/>
            <a:headEnd/>
            <a:tailEnd/>
          </a:ln>
        </p:spPr>
      </p:pic>
      <p:sp>
        <p:nvSpPr>
          <p:cNvPr id="3" name="2 Rectángulo"/>
          <p:cNvSpPr/>
          <p:nvPr/>
        </p:nvSpPr>
        <p:spPr>
          <a:xfrm>
            <a:off x="385293" y="5344621"/>
            <a:ext cx="4572000" cy="1477328"/>
          </a:xfrm>
          <a:prstGeom prst="rect">
            <a:avLst/>
          </a:prstGeom>
        </p:spPr>
        <p:txBody>
          <a:bodyPr>
            <a:spAutoFit/>
          </a:bodyPr>
          <a:lstStyle/>
          <a:p>
            <a:r>
              <a:rPr lang="es-EC" dirty="0"/>
              <a:t>En las gráficas de curvas de histéresis se observa que hasta el 50%  de deformación se mantiene  constante el área de la curva de histéresis. Que representa la energía de disipación. </a:t>
            </a:r>
          </a:p>
        </p:txBody>
      </p:sp>
    </p:spTree>
    <p:extLst>
      <p:ext uri="{BB962C8B-B14F-4D97-AF65-F5344CB8AC3E}">
        <p14:creationId xmlns:p14="http://schemas.microsoft.com/office/powerpoint/2010/main" val="114952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8612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CONCLUSIONES Y RECOMENDACIONES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58" y="1586934"/>
            <a:ext cx="2511425" cy="15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548357"/>
            <a:ext cx="2457450" cy="156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12 Imagen"/>
          <p:cNvPicPr/>
          <p:nvPr/>
        </p:nvPicPr>
        <p:blipFill>
          <a:blip r:embed="rId5"/>
          <a:srcRect/>
          <a:stretch>
            <a:fillRect/>
          </a:stretch>
        </p:blipFill>
        <p:spPr bwMode="auto">
          <a:xfrm>
            <a:off x="523201" y="3429000"/>
            <a:ext cx="2616200" cy="1748790"/>
          </a:xfrm>
          <a:prstGeom prst="rect">
            <a:avLst/>
          </a:prstGeom>
          <a:noFill/>
          <a:ln w="9525">
            <a:noFill/>
            <a:miter lim="800000"/>
            <a:headEnd/>
            <a:tailEnd/>
          </a:ln>
        </p:spPr>
      </p:pic>
      <p:pic>
        <p:nvPicPr>
          <p:cNvPr id="14" name="13 Imagen"/>
          <p:cNvPicPr/>
          <p:nvPr/>
        </p:nvPicPr>
        <p:blipFill>
          <a:blip r:embed="rId6"/>
          <a:srcRect/>
          <a:stretch>
            <a:fillRect/>
          </a:stretch>
        </p:blipFill>
        <p:spPr bwMode="auto">
          <a:xfrm>
            <a:off x="3632557" y="3429000"/>
            <a:ext cx="2440940" cy="1772920"/>
          </a:xfrm>
          <a:prstGeom prst="rect">
            <a:avLst/>
          </a:prstGeom>
          <a:noFill/>
          <a:ln w="9525">
            <a:noFill/>
            <a:miter lim="800000"/>
            <a:headEnd/>
            <a:tailEnd/>
          </a:ln>
        </p:spPr>
      </p:pic>
      <p:sp>
        <p:nvSpPr>
          <p:cNvPr id="3" name="2 Rectángulo"/>
          <p:cNvSpPr/>
          <p:nvPr/>
        </p:nvSpPr>
        <p:spPr>
          <a:xfrm>
            <a:off x="431758" y="5255728"/>
            <a:ext cx="4572000" cy="923330"/>
          </a:xfrm>
          <a:prstGeom prst="rect">
            <a:avLst/>
          </a:prstGeom>
        </p:spPr>
        <p:txBody>
          <a:bodyPr>
            <a:spAutoFit/>
          </a:bodyPr>
          <a:lstStyle/>
          <a:p>
            <a:r>
              <a:rPr lang="es-EC" dirty="0"/>
              <a:t>En las gráficas también  podemos darnos cuenta que al aumentar la  frecuencia, la energía de disipación disminuye.</a:t>
            </a:r>
          </a:p>
        </p:txBody>
      </p:sp>
    </p:spTree>
    <p:extLst>
      <p:ext uri="{BB962C8B-B14F-4D97-AF65-F5344CB8AC3E}">
        <p14:creationId xmlns:p14="http://schemas.microsoft.com/office/powerpoint/2010/main" val="267621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ppt_x"/>
                                          </p:val>
                                        </p:tav>
                                        <p:tav tm="100000">
                                          <p:val>
                                            <p:strVal val="#ppt_x"/>
                                          </p:val>
                                        </p:tav>
                                      </p:tavLst>
                                    </p:anim>
                                    <p:anim calcmode="lin" valueType="num">
                                      <p:cBhvr additive="base">
                                        <p:cTn id="31" dur="500" fill="hold"/>
                                        <p:tgtEl>
                                          <p:spTgt spid="102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27"/>
                                        </p:tgtEl>
                                        <p:attrNameLst>
                                          <p:attrName>style.visibility</p:attrName>
                                        </p:attrNameLst>
                                      </p:cBhvr>
                                      <p:to>
                                        <p:strVal val="visible"/>
                                      </p:to>
                                    </p:set>
                                    <p:anim calcmode="lin" valueType="num">
                                      <p:cBhvr additive="base">
                                        <p:cTn id="34" dur="500" fill="hold"/>
                                        <p:tgtEl>
                                          <p:spTgt spid="1027"/>
                                        </p:tgtEl>
                                        <p:attrNameLst>
                                          <p:attrName>ppt_x</p:attrName>
                                        </p:attrNameLst>
                                      </p:cBhvr>
                                      <p:tavLst>
                                        <p:tav tm="0">
                                          <p:val>
                                            <p:strVal val="#ppt_x"/>
                                          </p:val>
                                        </p:tav>
                                        <p:tav tm="100000">
                                          <p:val>
                                            <p:strVal val="#ppt_x"/>
                                          </p:val>
                                        </p:tav>
                                      </p:tavLst>
                                    </p:anim>
                                    <p:anim calcmode="lin" valueType="num">
                                      <p:cBhvr additive="base">
                                        <p:cTn id="35" dur="500" fill="hold"/>
                                        <p:tgtEl>
                                          <p:spTgt spid="102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8612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CONCLUSIONES Y RECOMENDACIONES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8 Imagen"/>
          <p:cNvPicPr/>
          <p:nvPr/>
        </p:nvPicPr>
        <p:blipFill>
          <a:blip r:embed="rId3"/>
          <a:srcRect/>
          <a:stretch>
            <a:fillRect/>
          </a:stretch>
        </p:blipFill>
        <p:spPr bwMode="auto">
          <a:xfrm>
            <a:off x="785320" y="1404541"/>
            <a:ext cx="4002704" cy="2283762"/>
          </a:xfrm>
          <a:prstGeom prst="rect">
            <a:avLst/>
          </a:prstGeom>
          <a:noFill/>
          <a:ln w="9525">
            <a:noFill/>
            <a:miter lim="800000"/>
            <a:headEnd/>
            <a:tailEnd/>
          </a:ln>
        </p:spPr>
      </p:pic>
      <p:sp>
        <p:nvSpPr>
          <p:cNvPr id="2" name="1 Rectángulo"/>
          <p:cNvSpPr/>
          <p:nvPr/>
        </p:nvSpPr>
        <p:spPr>
          <a:xfrm>
            <a:off x="5868144" y="2672641"/>
            <a:ext cx="2917207" cy="2031325"/>
          </a:xfrm>
          <a:prstGeom prst="rect">
            <a:avLst/>
          </a:prstGeom>
        </p:spPr>
        <p:txBody>
          <a:bodyPr wrap="square">
            <a:spAutoFit/>
          </a:bodyPr>
          <a:lstStyle/>
          <a:p>
            <a:r>
              <a:rPr lang="es-EC" dirty="0"/>
              <a:t>Curvas del ensayo de compresión 50, 60, 70 a 25% de deformación a </a:t>
            </a:r>
            <a:r>
              <a:rPr lang="es-EC" dirty="0" smtClean="0"/>
              <a:t>frecuencias </a:t>
            </a:r>
            <a:r>
              <a:rPr lang="es-EC" dirty="0"/>
              <a:t>diferentes.</a:t>
            </a:r>
          </a:p>
          <a:p>
            <a:r>
              <a:rPr lang="es-EC" dirty="0"/>
              <a:t>El elastómero de dureza shore 60 disipa mayor energía de compresión</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166" y="3861048"/>
            <a:ext cx="3996226" cy="240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94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 calcmode="lin" valueType="num">
                                      <p:cBhvr additive="base">
                                        <p:cTn id="34" dur="500" fill="hold"/>
                                        <p:tgtEl>
                                          <p:spTgt spid="2050"/>
                                        </p:tgtEl>
                                        <p:attrNameLst>
                                          <p:attrName>ppt_x</p:attrName>
                                        </p:attrNameLst>
                                      </p:cBhvr>
                                      <p:tavLst>
                                        <p:tav tm="0">
                                          <p:val>
                                            <p:strVal val="#ppt_x"/>
                                          </p:val>
                                        </p:tav>
                                        <p:tav tm="100000">
                                          <p:val>
                                            <p:strVal val="#ppt_x"/>
                                          </p:val>
                                        </p:tav>
                                      </p:tavLst>
                                    </p:anim>
                                    <p:anim calcmode="lin" valueType="num">
                                      <p:cBhvr additive="base">
                                        <p:cTn id="35" dur="500" fill="hold"/>
                                        <p:tgtEl>
                                          <p:spTgt spid="205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8612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CONCLUSIONES Y RECOMENDACIONES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8 Imagen"/>
          <p:cNvPicPr/>
          <p:nvPr/>
        </p:nvPicPr>
        <p:blipFill>
          <a:blip r:embed="rId3"/>
          <a:srcRect l="4819" t="2113" b="5986"/>
          <a:stretch>
            <a:fillRect/>
          </a:stretch>
        </p:blipFill>
        <p:spPr bwMode="auto">
          <a:xfrm>
            <a:off x="871215" y="1444719"/>
            <a:ext cx="4514850" cy="2486025"/>
          </a:xfrm>
          <a:prstGeom prst="rect">
            <a:avLst/>
          </a:prstGeom>
          <a:noFill/>
          <a:ln w="9525">
            <a:noFill/>
            <a:miter lim="800000"/>
            <a:headEnd/>
            <a:tailEnd/>
          </a:ln>
        </p:spPr>
      </p:pic>
      <p:pic>
        <p:nvPicPr>
          <p:cNvPr id="10" name="9 Imagen"/>
          <p:cNvPicPr/>
          <p:nvPr/>
        </p:nvPicPr>
        <p:blipFill>
          <a:blip r:embed="rId4"/>
          <a:srcRect/>
          <a:stretch>
            <a:fillRect/>
          </a:stretch>
        </p:blipFill>
        <p:spPr bwMode="auto">
          <a:xfrm>
            <a:off x="323528" y="4149080"/>
            <a:ext cx="5610225" cy="1047750"/>
          </a:xfrm>
          <a:prstGeom prst="rect">
            <a:avLst/>
          </a:prstGeom>
          <a:noFill/>
          <a:ln w="9525">
            <a:noFill/>
            <a:miter lim="800000"/>
            <a:headEnd/>
            <a:tailEnd/>
          </a:ln>
        </p:spPr>
      </p:pic>
    </p:spTree>
    <p:extLst>
      <p:ext uri="{BB962C8B-B14F-4D97-AF65-F5344CB8AC3E}">
        <p14:creationId xmlns:p14="http://schemas.microsoft.com/office/powerpoint/2010/main" val="366932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8612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CONCLUSIONES Y RECOMENDACIONES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CuadroTexto"/>
          <p:cNvSpPr txBox="1"/>
          <p:nvPr/>
        </p:nvSpPr>
        <p:spPr>
          <a:xfrm>
            <a:off x="1907704" y="2852936"/>
            <a:ext cx="5311008" cy="1200329"/>
          </a:xfrm>
          <a:prstGeom prst="rect">
            <a:avLst/>
          </a:prstGeom>
          <a:noFill/>
        </p:spPr>
        <p:txBody>
          <a:bodyPr wrap="square" rtlCol="0">
            <a:spAutoFit/>
          </a:bodyPr>
          <a:lstStyle/>
          <a:p>
            <a:r>
              <a:rPr lang="es-EC" sz="7200" b="1" dirty="0" smtClean="0"/>
              <a:t>GRACIAS</a:t>
            </a:r>
            <a:r>
              <a:rPr lang="es-EC" dirty="0" smtClean="0"/>
              <a:t> </a:t>
            </a:r>
            <a:endParaRPr lang="es-EC" dirty="0"/>
          </a:p>
        </p:txBody>
      </p:sp>
    </p:spTree>
    <p:extLst>
      <p:ext uri="{BB962C8B-B14F-4D97-AF65-F5344CB8AC3E}">
        <p14:creationId xmlns:p14="http://schemas.microsoft.com/office/powerpoint/2010/main" val="340038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8612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CONCLUSIONES Y RECOMENDACIONES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710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Rectángulo"/>
          <p:cNvSpPr/>
          <p:nvPr/>
        </p:nvSpPr>
        <p:spPr>
          <a:xfrm>
            <a:off x="2499657" y="5243983"/>
            <a:ext cx="4968552" cy="276999"/>
          </a:xfrm>
          <a:prstGeom prst="rect">
            <a:avLst/>
          </a:prstGeom>
        </p:spPr>
        <p:txBody>
          <a:bodyPr wrap="square">
            <a:spAutoFit/>
          </a:bodyPr>
          <a:lstStyle/>
          <a:p>
            <a:r>
              <a:rPr lang="es-EC" sz="1200" dirty="0"/>
              <a:t>COLOCACION DE APOYOS DE NEOPRENOS EN UN PUENTE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62" y="2255676"/>
            <a:ext cx="4554537" cy="290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derecha"/>
          <p:cNvSpPr/>
          <p:nvPr/>
        </p:nvSpPr>
        <p:spPr>
          <a:xfrm>
            <a:off x="3974158" y="4434752"/>
            <a:ext cx="504056" cy="1800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68182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1000"/>
                                        <p:tgtEl>
                                          <p:spTgt spid="3074"/>
                                        </p:tgtEl>
                                      </p:cBhvr>
                                    </p:animEffect>
                                    <p:anim calcmode="lin" valueType="num">
                                      <p:cBhvr>
                                        <p:cTn id="34" dur="1000" fill="hold"/>
                                        <p:tgtEl>
                                          <p:spTgt spid="3074"/>
                                        </p:tgtEl>
                                        <p:attrNameLst>
                                          <p:attrName>ppt_x</p:attrName>
                                        </p:attrNameLst>
                                      </p:cBhvr>
                                      <p:tavLst>
                                        <p:tav tm="0">
                                          <p:val>
                                            <p:strVal val="#ppt_x"/>
                                          </p:val>
                                        </p:tav>
                                        <p:tav tm="100000">
                                          <p:val>
                                            <p:strVal val="#ppt_x"/>
                                          </p:val>
                                        </p:tav>
                                      </p:tavLst>
                                    </p:anim>
                                    <p:anim calcmode="lin" valueType="num">
                                      <p:cBhvr>
                                        <p:cTn id="35" dur="1000" fill="hold"/>
                                        <p:tgtEl>
                                          <p:spTgt spid="307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10"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55049" y="-233914"/>
            <a:ext cx="2353914" cy="2019962"/>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431758" y="2088795"/>
            <a:ext cx="4572000" cy="1200329"/>
          </a:xfrm>
          <a:prstGeom prst="rect">
            <a:avLst/>
          </a:prstGeom>
        </p:spPr>
        <p:txBody>
          <a:bodyPr>
            <a:spAutoFit/>
          </a:bodyPr>
          <a:lstStyle/>
          <a:p>
            <a:r>
              <a:rPr lang="es-EC" dirty="0"/>
              <a:t>Los puentes y la red vial de nuestro país </a:t>
            </a:r>
            <a:r>
              <a:rPr lang="es-EC" dirty="0" smtClean="0"/>
              <a:t>son </a:t>
            </a:r>
            <a:r>
              <a:rPr lang="es-EC" dirty="0"/>
              <a:t>construidos con especificaciones y condiciones de cargas muy distintas a las de hoy en día. </a:t>
            </a:r>
          </a:p>
        </p:txBody>
      </p:sp>
      <p:sp>
        <p:nvSpPr>
          <p:cNvPr id="3" name="2 Rectángulo"/>
          <p:cNvSpPr/>
          <p:nvPr/>
        </p:nvSpPr>
        <p:spPr>
          <a:xfrm>
            <a:off x="750277" y="3573016"/>
            <a:ext cx="3934962" cy="1477328"/>
          </a:xfrm>
          <a:prstGeom prst="rect">
            <a:avLst/>
          </a:prstGeom>
        </p:spPr>
        <p:txBody>
          <a:bodyPr wrap="square">
            <a:spAutoFit/>
          </a:bodyPr>
          <a:lstStyle/>
          <a:p>
            <a:r>
              <a:rPr lang="es-EC" dirty="0" smtClean="0"/>
              <a:t>Esto significa que existen </a:t>
            </a:r>
            <a:r>
              <a:rPr lang="es-EC" dirty="0"/>
              <a:t>puentes que ya están obsoletos </a:t>
            </a:r>
            <a:r>
              <a:rPr lang="es-EC" dirty="0" smtClean="0"/>
              <a:t> </a:t>
            </a:r>
            <a:r>
              <a:rPr lang="es-EC" dirty="0"/>
              <a:t>muchos con fallas leves que se ocasionaron por el paso del tiempo, y los últimos sismos ocurridos en el país.</a:t>
            </a:r>
          </a:p>
        </p:txBody>
      </p:sp>
    </p:spTree>
    <p:extLst>
      <p:ext uri="{BB962C8B-B14F-4D97-AF65-F5344CB8AC3E}">
        <p14:creationId xmlns:p14="http://schemas.microsoft.com/office/powerpoint/2010/main" val="2109784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851920" y="2080283"/>
            <a:ext cx="3870176" cy="2308324"/>
          </a:xfrm>
          <a:prstGeom prst="rect">
            <a:avLst/>
          </a:prstGeom>
        </p:spPr>
        <p:txBody>
          <a:bodyPr wrap="square">
            <a:spAutoFit/>
          </a:bodyPr>
          <a:lstStyle/>
          <a:p>
            <a:r>
              <a:rPr lang="es-EC" dirty="0"/>
              <a:t>	</a:t>
            </a:r>
            <a:r>
              <a:rPr lang="es-EC" dirty="0" smtClean="0"/>
              <a:t>     Hormigón </a:t>
            </a:r>
            <a:r>
              <a:rPr lang="es-EC" dirty="0"/>
              <a:t>Armado</a:t>
            </a:r>
          </a:p>
          <a:p>
            <a:r>
              <a:rPr lang="es-EC" dirty="0"/>
              <a:t>      </a:t>
            </a:r>
            <a:r>
              <a:rPr lang="es-EC" dirty="0" smtClean="0"/>
              <a:t>             Hormigón </a:t>
            </a:r>
            <a:r>
              <a:rPr lang="es-EC" dirty="0"/>
              <a:t>Ciclópeo</a:t>
            </a:r>
          </a:p>
          <a:p>
            <a:r>
              <a:rPr lang="es-EC" dirty="0"/>
              <a:t>	     </a:t>
            </a:r>
            <a:r>
              <a:rPr lang="es-EC" dirty="0" smtClean="0"/>
              <a:t>Gaviones</a:t>
            </a:r>
            <a:r>
              <a:rPr lang="es-EC" dirty="0"/>
              <a:t>.</a:t>
            </a:r>
          </a:p>
          <a:p>
            <a:r>
              <a:rPr lang="es-EC" dirty="0"/>
              <a:t>	</a:t>
            </a:r>
          </a:p>
          <a:p>
            <a:r>
              <a:rPr lang="es-EC" dirty="0"/>
              <a:t>                 </a:t>
            </a:r>
            <a:r>
              <a:rPr lang="es-EC" dirty="0" smtClean="0"/>
              <a:t>   </a:t>
            </a:r>
            <a:r>
              <a:rPr lang="es-EC" dirty="0"/>
              <a:t>Hormigón Armado.</a:t>
            </a:r>
          </a:p>
          <a:p>
            <a:r>
              <a:rPr lang="es-EC" dirty="0"/>
              <a:t> </a:t>
            </a:r>
            <a:r>
              <a:rPr lang="es-EC" dirty="0" smtClean="0"/>
              <a:t>                   </a:t>
            </a:r>
            <a:r>
              <a:rPr lang="es-EC" dirty="0"/>
              <a:t>Metálicas.</a:t>
            </a:r>
          </a:p>
          <a:p>
            <a:r>
              <a:rPr lang="es-EC" dirty="0"/>
              <a:t>     </a:t>
            </a:r>
            <a:r>
              <a:rPr lang="es-EC" dirty="0" smtClean="0"/>
              <a:t>               Cimentación </a:t>
            </a:r>
            <a:r>
              <a:rPr lang="es-EC" dirty="0"/>
              <a:t>Directa</a:t>
            </a:r>
          </a:p>
          <a:p>
            <a:r>
              <a:rPr lang="es-EC" dirty="0"/>
              <a:t>       	</a:t>
            </a:r>
            <a:r>
              <a:rPr lang="es-EC" dirty="0" smtClean="0"/>
              <a:t>     Cimentación  Indirecta</a:t>
            </a:r>
            <a:endParaRPr lang="es-EC" dirty="0"/>
          </a:p>
        </p:txBody>
      </p:sp>
      <p:sp>
        <p:nvSpPr>
          <p:cNvPr id="3" name="2 Rectángulo"/>
          <p:cNvSpPr/>
          <p:nvPr/>
        </p:nvSpPr>
        <p:spPr>
          <a:xfrm>
            <a:off x="3522752" y="3609433"/>
            <a:ext cx="902811" cy="369332"/>
          </a:xfrm>
          <a:prstGeom prst="rect">
            <a:avLst/>
          </a:prstGeom>
        </p:spPr>
        <p:txBody>
          <a:bodyPr wrap="none">
            <a:spAutoFit/>
          </a:bodyPr>
          <a:lstStyle/>
          <a:p>
            <a:r>
              <a:rPr lang="es-EC" dirty="0" smtClean="0">
                <a:solidFill>
                  <a:prstClr val="white"/>
                </a:solidFill>
              </a:rPr>
              <a:t>PILAS </a:t>
            </a:r>
            <a:endParaRPr lang="es-EC" dirty="0"/>
          </a:p>
        </p:txBody>
      </p:sp>
      <p:sp>
        <p:nvSpPr>
          <p:cNvPr id="12" name="11 Rectángulo"/>
          <p:cNvSpPr/>
          <p:nvPr/>
        </p:nvSpPr>
        <p:spPr>
          <a:xfrm>
            <a:off x="3144034" y="2351208"/>
            <a:ext cx="1415772" cy="369332"/>
          </a:xfrm>
          <a:prstGeom prst="rect">
            <a:avLst/>
          </a:prstGeom>
        </p:spPr>
        <p:txBody>
          <a:bodyPr wrap="none">
            <a:spAutoFit/>
          </a:bodyPr>
          <a:lstStyle/>
          <a:p>
            <a:r>
              <a:rPr lang="es-EC" dirty="0" smtClean="0">
                <a:solidFill>
                  <a:prstClr val="white"/>
                </a:solidFill>
              </a:rPr>
              <a:t>ESTRIBOS </a:t>
            </a:r>
            <a:endParaRPr lang="es-EC" dirty="0"/>
          </a:p>
        </p:txBody>
      </p:sp>
      <p:sp>
        <p:nvSpPr>
          <p:cNvPr id="7" name="6 Abrir llave"/>
          <p:cNvSpPr/>
          <p:nvPr/>
        </p:nvSpPr>
        <p:spPr>
          <a:xfrm>
            <a:off x="4716016" y="2107889"/>
            <a:ext cx="144016" cy="9259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9" name="8 Abrir llave"/>
          <p:cNvSpPr/>
          <p:nvPr/>
        </p:nvSpPr>
        <p:spPr>
          <a:xfrm>
            <a:off x="4718253" y="3254039"/>
            <a:ext cx="69771" cy="10801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1" name="10 Abrir llave"/>
          <p:cNvSpPr/>
          <p:nvPr/>
        </p:nvSpPr>
        <p:spPr>
          <a:xfrm>
            <a:off x="3000018" y="2107889"/>
            <a:ext cx="288032" cy="23672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3" name="12 Rectángulo"/>
          <p:cNvSpPr/>
          <p:nvPr/>
        </p:nvSpPr>
        <p:spPr>
          <a:xfrm>
            <a:off x="3341864" y="4682757"/>
            <a:ext cx="3030336" cy="1754326"/>
          </a:xfrm>
          <a:prstGeom prst="rect">
            <a:avLst/>
          </a:prstGeom>
        </p:spPr>
        <p:txBody>
          <a:bodyPr wrap="square">
            <a:spAutoFit/>
          </a:bodyPr>
          <a:lstStyle/>
          <a:p>
            <a:r>
              <a:rPr lang="pt-BR" dirty="0"/>
              <a:t>Simplemente </a:t>
            </a:r>
            <a:r>
              <a:rPr lang="pt-BR" dirty="0" smtClean="0"/>
              <a:t>Apoyados.</a:t>
            </a:r>
          </a:p>
          <a:p>
            <a:r>
              <a:rPr lang="pt-BR" dirty="0" smtClean="0"/>
              <a:t>Contínuos.</a:t>
            </a:r>
          </a:p>
          <a:p>
            <a:r>
              <a:rPr lang="pt-BR" dirty="0" smtClean="0"/>
              <a:t>Colgantes</a:t>
            </a:r>
            <a:r>
              <a:rPr lang="pt-BR" dirty="0"/>
              <a:t>.</a:t>
            </a:r>
          </a:p>
          <a:p>
            <a:r>
              <a:rPr lang="pt-BR" dirty="0" smtClean="0"/>
              <a:t>Pórticos.   </a:t>
            </a:r>
          </a:p>
          <a:p>
            <a:r>
              <a:rPr lang="pt-BR" dirty="0" smtClean="0"/>
              <a:t>Atirantados</a:t>
            </a:r>
            <a:endParaRPr lang="pt-BR" dirty="0"/>
          </a:p>
          <a:p>
            <a:endParaRPr lang="pt-BR" dirty="0"/>
          </a:p>
        </p:txBody>
      </p:sp>
      <p:sp>
        <p:nvSpPr>
          <p:cNvPr id="17" name="16 Rectángulo"/>
          <p:cNvSpPr/>
          <p:nvPr/>
        </p:nvSpPr>
        <p:spPr>
          <a:xfrm>
            <a:off x="494139" y="3049779"/>
            <a:ext cx="2505879" cy="369332"/>
          </a:xfrm>
          <a:prstGeom prst="rect">
            <a:avLst/>
          </a:prstGeom>
        </p:spPr>
        <p:txBody>
          <a:bodyPr wrap="none">
            <a:spAutoFit/>
          </a:bodyPr>
          <a:lstStyle/>
          <a:p>
            <a:r>
              <a:rPr lang="es-EC" dirty="0" smtClean="0">
                <a:solidFill>
                  <a:prstClr val="white"/>
                </a:solidFill>
              </a:rPr>
              <a:t>INFRAESTRUCTURA </a:t>
            </a:r>
            <a:endParaRPr lang="es-EC" dirty="0"/>
          </a:p>
        </p:txBody>
      </p:sp>
      <p:sp>
        <p:nvSpPr>
          <p:cNvPr id="14" name="13 Rectángulo"/>
          <p:cNvSpPr/>
          <p:nvPr/>
        </p:nvSpPr>
        <p:spPr>
          <a:xfrm>
            <a:off x="293920" y="5170385"/>
            <a:ext cx="2557110" cy="369332"/>
          </a:xfrm>
          <a:prstGeom prst="rect">
            <a:avLst/>
          </a:prstGeom>
        </p:spPr>
        <p:txBody>
          <a:bodyPr wrap="none">
            <a:spAutoFit/>
          </a:bodyPr>
          <a:lstStyle/>
          <a:p>
            <a:r>
              <a:rPr lang="es-EC" dirty="0"/>
              <a:t>SUPERESTRUCTURA</a:t>
            </a:r>
          </a:p>
        </p:txBody>
      </p:sp>
      <p:sp>
        <p:nvSpPr>
          <p:cNvPr id="15" name="14 Abrir llave"/>
          <p:cNvSpPr/>
          <p:nvPr/>
        </p:nvSpPr>
        <p:spPr>
          <a:xfrm>
            <a:off x="3100572" y="4682757"/>
            <a:ext cx="197830" cy="141053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228407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down)">
                                      <p:cBhvr>
                                        <p:cTn id="68" dur="5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P spid="12" grpId="0"/>
      <p:bldP spid="7" grpId="0" animBg="1"/>
      <p:bldP spid="9" grpId="0" animBg="1"/>
      <p:bldP spid="11" grpId="0" animBg="1"/>
      <p:bldP spid="13" grpId="0"/>
      <p:bldP spid="17" grpId="0"/>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46048" y="-232729"/>
            <a:ext cx="2353914" cy="195040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431758" y="1970096"/>
            <a:ext cx="4572000" cy="1477328"/>
          </a:xfrm>
          <a:prstGeom prst="rect">
            <a:avLst/>
          </a:prstGeom>
        </p:spPr>
        <p:txBody>
          <a:bodyPr>
            <a:spAutoFit/>
          </a:bodyPr>
          <a:lstStyle/>
          <a:p>
            <a:r>
              <a:rPr lang="es-EC" dirty="0"/>
              <a:t>Esta información es  muy importante porque nos ayuda a conocer  más acerca de la realidad de nuestros puentes  de cómo fueron analizados y diseñados las estructuras para los puentes.</a:t>
            </a:r>
          </a:p>
        </p:txBody>
      </p:sp>
    </p:spTree>
    <p:extLst>
      <p:ext uri="{BB962C8B-B14F-4D97-AF65-F5344CB8AC3E}">
        <p14:creationId xmlns:p14="http://schemas.microsoft.com/office/powerpoint/2010/main" val="2619339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774503"/>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149271" y="5606227"/>
            <a:ext cx="2921426" cy="369332"/>
          </a:xfrm>
          <a:prstGeom prst="rect">
            <a:avLst/>
          </a:prstGeom>
        </p:spPr>
        <p:txBody>
          <a:bodyPr wrap="square">
            <a:spAutoFit/>
          </a:bodyPr>
          <a:lstStyle/>
          <a:p>
            <a:r>
              <a:rPr lang="es-EC" dirty="0" smtClean="0"/>
              <a:t>Deformaciones Excesivas </a:t>
            </a:r>
          </a:p>
        </p:txBody>
      </p:sp>
      <p:sp>
        <p:nvSpPr>
          <p:cNvPr id="3" name="2 Rectángulo"/>
          <p:cNvSpPr/>
          <p:nvPr/>
        </p:nvSpPr>
        <p:spPr>
          <a:xfrm>
            <a:off x="1084593" y="1976338"/>
            <a:ext cx="5597728" cy="707886"/>
          </a:xfrm>
          <a:prstGeom prst="rect">
            <a:avLst/>
          </a:prstGeom>
        </p:spPr>
        <p:txBody>
          <a:bodyPr wrap="square">
            <a:spAutoFit/>
          </a:bodyPr>
          <a:lstStyle/>
          <a:p>
            <a:pPr lvl="0"/>
            <a:r>
              <a:rPr lang="es-EC" sz="2000" dirty="0">
                <a:solidFill>
                  <a:prstClr val="white"/>
                </a:solidFill>
              </a:rPr>
              <a:t>PROBLEMAS QUE SE PUEDE PRESENTAR EN LOS APOYOS DE </a:t>
            </a:r>
            <a:r>
              <a:rPr lang="es-EC" sz="2000" dirty="0" smtClean="0">
                <a:solidFill>
                  <a:prstClr val="white"/>
                </a:solidFill>
              </a:rPr>
              <a:t>NEOPRENO</a:t>
            </a:r>
            <a:endParaRPr lang="es-EC" sz="20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99" y="2930602"/>
            <a:ext cx="2643562" cy="196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11 Imagen"/>
          <p:cNvPicPr/>
          <p:nvPr/>
        </p:nvPicPr>
        <p:blipFill>
          <a:blip r:embed="rId4"/>
          <a:srcRect/>
          <a:stretch>
            <a:fillRect/>
          </a:stretch>
        </p:blipFill>
        <p:spPr bwMode="auto">
          <a:xfrm>
            <a:off x="5313069" y="4293096"/>
            <a:ext cx="3003347" cy="2349687"/>
          </a:xfrm>
          <a:prstGeom prst="rect">
            <a:avLst/>
          </a:prstGeom>
          <a:noFill/>
          <a:ln w="9525">
            <a:noFill/>
            <a:miter lim="800000"/>
            <a:headEnd/>
            <a:tailEnd/>
          </a:ln>
        </p:spPr>
      </p:pic>
      <p:sp>
        <p:nvSpPr>
          <p:cNvPr id="9" name="8 Rectángulo"/>
          <p:cNvSpPr/>
          <p:nvPr/>
        </p:nvSpPr>
        <p:spPr>
          <a:xfrm>
            <a:off x="3090201" y="3548442"/>
            <a:ext cx="3592120" cy="369332"/>
          </a:xfrm>
          <a:prstGeom prst="rect">
            <a:avLst/>
          </a:prstGeom>
        </p:spPr>
        <p:txBody>
          <a:bodyPr wrap="square">
            <a:spAutoFit/>
          </a:bodyPr>
          <a:lstStyle/>
          <a:p>
            <a:pPr lvl="0"/>
            <a:r>
              <a:rPr lang="es-EC" dirty="0">
                <a:solidFill>
                  <a:prstClr val="white"/>
                </a:solidFill>
              </a:rPr>
              <a:t>Presencia de elementos extraños</a:t>
            </a:r>
          </a:p>
        </p:txBody>
      </p:sp>
      <p:sp>
        <p:nvSpPr>
          <p:cNvPr id="11" name="10 Rectángulo"/>
          <p:cNvSpPr/>
          <p:nvPr/>
        </p:nvSpPr>
        <p:spPr>
          <a:xfrm>
            <a:off x="629945" y="4898273"/>
            <a:ext cx="1444626" cy="261610"/>
          </a:xfrm>
          <a:prstGeom prst="rect">
            <a:avLst/>
          </a:prstGeom>
        </p:spPr>
        <p:txBody>
          <a:bodyPr wrap="none">
            <a:spAutoFit/>
          </a:bodyPr>
          <a:lstStyle/>
          <a:p>
            <a:r>
              <a:rPr lang="es-EC" sz="1100" dirty="0"/>
              <a:t>(Ing. Jáuregui 2007)</a:t>
            </a:r>
          </a:p>
        </p:txBody>
      </p:sp>
      <p:sp>
        <p:nvSpPr>
          <p:cNvPr id="16" name="15 Rectángulo"/>
          <p:cNvSpPr/>
          <p:nvPr/>
        </p:nvSpPr>
        <p:spPr>
          <a:xfrm>
            <a:off x="6871790" y="6571902"/>
            <a:ext cx="1444626" cy="261610"/>
          </a:xfrm>
          <a:prstGeom prst="rect">
            <a:avLst/>
          </a:prstGeom>
        </p:spPr>
        <p:txBody>
          <a:bodyPr wrap="none">
            <a:spAutoFit/>
          </a:bodyPr>
          <a:lstStyle/>
          <a:p>
            <a:r>
              <a:rPr lang="es-EC" sz="1100" dirty="0"/>
              <a:t>(Ing. Jáuregui 2007)</a:t>
            </a:r>
          </a:p>
        </p:txBody>
      </p:sp>
    </p:spTree>
    <p:extLst>
      <p:ext uri="{BB962C8B-B14F-4D97-AF65-F5344CB8AC3E}">
        <p14:creationId xmlns:p14="http://schemas.microsoft.com/office/powerpoint/2010/main" val="198083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additive="base">
                                        <p:cTn id="34" dur="500" fill="hold"/>
                                        <p:tgtEl>
                                          <p:spTgt spid="1026"/>
                                        </p:tgtEl>
                                        <p:attrNameLst>
                                          <p:attrName>ppt_x</p:attrName>
                                        </p:attrNameLst>
                                      </p:cBhvr>
                                      <p:tavLst>
                                        <p:tav tm="0">
                                          <p:val>
                                            <p:strVal val="#ppt_x"/>
                                          </p:val>
                                        </p:tav>
                                        <p:tav tm="100000">
                                          <p:val>
                                            <p:strVal val="#ppt_x"/>
                                          </p:val>
                                        </p:tav>
                                      </p:tavLst>
                                    </p:anim>
                                    <p:anim calcmode="lin" valueType="num">
                                      <p:cBhvr additive="base">
                                        <p:cTn id="3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9 Imagen"/>
          <p:cNvPicPr/>
          <p:nvPr/>
        </p:nvPicPr>
        <p:blipFill>
          <a:blip r:embed="rId3"/>
          <a:srcRect/>
          <a:stretch>
            <a:fillRect/>
          </a:stretch>
        </p:blipFill>
        <p:spPr bwMode="auto">
          <a:xfrm>
            <a:off x="4196603" y="2570895"/>
            <a:ext cx="4440882" cy="2806125"/>
          </a:xfrm>
          <a:prstGeom prst="rect">
            <a:avLst/>
          </a:prstGeom>
          <a:noFill/>
          <a:ln w="9525">
            <a:noFill/>
            <a:miter lim="800000"/>
            <a:headEnd/>
            <a:tailEnd/>
          </a:ln>
        </p:spPr>
      </p:pic>
      <p:sp>
        <p:nvSpPr>
          <p:cNvPr id="2" name="1 Rectángulo"/>
          <p:cNvSpPr/>
          <p:nvPr/>
        </p:nvSpPr>
        <p:spPr>
          <a:xfrm>
            <a:off x="1390" y="3512220"/>
            <a:ext cx="3840038" cy="369332"/>
          </a:xfrm>
          <a:prstGeom prst="rect">
            <a:avLst/>
          </a:prstGeom>
        </p:spPr>
        <p:txBody>
          <a:bodyPr wrap="square">
            <a:spAutoFit/>
          </a:bodyPr>
          <a:lstStyle/>
          <a:p>
            <a:pPr lvl="0"/>
            <a:r>
              <a:rPr lang="es-EC" dirty="0" smtClean="0">
                <a:solidFill>
                  <a:prstClr val="white"/>
                </a:solidFill>
              </a:rPr>
              <a:t>NEOPRENO CON DEGRADACION</a:t>
            </a:r>
            <a:endParaRPr lang="es-EC" dirty="0">
              <a:solidFill>
                <a:prstClr val="white"/>
              </a:solidFill>
            </a:endParaRPr>
          </a:p>
        </p:txBody>
      </p:sp>
      <p:sp>
        <p:nvSpPr>
          <p:cNvPr id="3" name="2 Rectángulo"/>
          <p:cNvSpPr/>
          <p:nvPr/>
        </p:nvSpPr>
        <p:spPr>
          <a:xfrm>
            <a:off x="6355114" y="5377020"/>
            <a:ext cx="2249334" cy="369332"/>
          </a:xfrm>
          <a:prstGeom prst="rect">
            <a:avLst/>
          </a:prstGeom>
        </p:spPr>
        <p:txBody>
          <a:bodyPr wrap="none">
            <a:spAutoFit/>
          </a:bodyPr>
          <a:lstStyle/>
          <a:p>
            <a:r>
              <a:rPr lang="es-EC" dirty="0"/>
              <a:t>(Ing. Jáuregui 2007)</a:t>
            </a:r>
          </a:p>
        </p:txBody>
      </p:sp>
      <p:sp>
        <p:nvSpPr>
          <p:cNvPr id="12" name="11 Elipse"/>
          <p:cNvSpPr/>
          <p:nvPr/>
        </p:nvSpPr>
        <p:spPr>
          <a:xfrm>
            <a:off x="4999186" y="2832790"/>
            <a:ext cx="2141344" cy="1728192"/>
          </a:xfrm>
          <a:prstGeom prst="ellipse">
            <a:avLst/>
          </a:prstGeom>
          <a:noFill/>
          <a:ln w="9525" cap="rnd" cmpd="thickThi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spTree>
    <p:extLst>
      <p:ext uri="{BB962C8B-B14F-4D97-AF65-F5344CB8AC3E}">
        <p14:creationId xmlns:p14="http://schemas.microsoft.com/office/powerpoint/2010/main" val="27907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58" y="1936220"/>
            <a:ext cx="386556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284" y="3933056"/>
            <a:ext cx="389572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2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additive="base">
                                        <p:cTn id="30" dur="500" fill="hold"/>
                                        <p:tgtEl>
                                          <p:spTgt spid="2050"/>
                                        </p:tgtEl>
                                        <p:attrNameLst>
                                          <p:attrName>ppt_x</p:attrName>
                                        </p:attrNameLst>
                                      </p:cBhvr>
                                      <p:tavLst>
                                        <p:tav tm="0">
                                          <p:val>
                                            <p:strVal val="#ppt_x"/>
                                          </p:val>
                                        </p:tav>
                                        <p:tav tm="100000">
                                          <p:val>
                                            <p:strVal val="#ppt_x"/>
                                          </p:val>
                                        </p:tav>
                                      </p:tavLst>
                                    </p:anim>
                                    <p:anim calcmode="lin" valueType="num">
                                      <p:cBhvr additive="base">
                                        <p:cTn id="31" dur="500" fill="hold"/>
                                        <p:tgtEl>
                                          <p:spTgt spid="205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051"/>
                                        </p:tgtEl>
                                        <p:attrNameLst>
                                          <p:attrName>style.visibility</p:attrName>
                                        </p:attrNameLst>
                                      </p:cBhvr>
                                      <p:to>
                                        <p:strVal val="visible"/>
                                      </p:to>
                                    </p:set>
                                    <p:anim calcmode="lin" valueType="num">
                                      <p:cBhvr additive="base">
                                        <p:cTn id="34" dur="500" fill="hold"/>
                                        <p:tgtEl>
                                          <p:spTgt spid="2051"/>
                                        </p:tgtEl>
                                        <p:attrNameLst>
                                          <p:attrName>ppt_x</p:attrName>
                                        </p:attrNameLst>
                                      </p:cBhvr>
                                      <p:tavLst>
                                        <p:tav tm="0">
                                          <p:val>
                                            <p:strVal val="#ppt_x"/>
                                          </p:val>
                                        </p:tav>
                                        <p:tav tm="100000">
                                          <p:val>
                                            <p:strVal val="#ppt_x"/>
                                          </p:val>
                                        </p:tav>
                                      </p:tavLst>
                                    </p:anim>
                                    <p:anim calcmode="lin" valueType="num">
                                      <p:cBhvr additive="base">
                                        <p:cTn id="35"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774503"/>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19051" y="2088287"/>
            <a:ext cx="8677847" cy="369332"/>
          </a:xfrm>
          <a:prstGeom prst="rect">
            <a:avLst/>
          </a:prstGeom>
        </p:spPr>
        <p:txBody>
          <a:bodyPr wrap="square">
            <a:spAutoFit/>
          </a:bodyPr>
          <a:lstStyle/>
          <a:p>
            <a:r>
              <a:rPr lang="es-EC" b="1" dirty="0">
                <a:effectLst>
                  <a:outerShdw sx="0" sy="0">
                    <a:srgbClr val="000000"/>
                  </a:outerShdw>
                </a:effectLst>
              </a:rPr>
              <a:t> SISTEMA CONSTRUCTIVO DEL PUENTE PAY </a:t>
            </a:r>
            <a:r>
              <a:rPr lang="es-EC" b="1" dirty="0" err="1">
                <a:effectLst>
                  <a:outerShdw sx="0" sy="0">
                    <a:srgbClr val="000000"/>
                  </a:outerShdw>
                </a:effectLst>
              </a:rPr>
              <a:t>PAY</a:t>
            </a:r>
            <a:r>
              <a:rPr lang="es-EC" b="1" dirty="0">
                <a:effectLst>
                  <a:outerShdw sx="0" sy="0">
                    <a:srgbClr val="000000"/>
                  </a:outerShdw>
                </a:effectLst>
              </a:rPr>
              <a:t>  </a:t>
            </a:r>
            <a:r>
              <a:rPr lang="es-EC" b="1" dirty="0" smtClean="0">
                <a:effectLst>
                  <a:outerShdw sx="0" sy="0">
                    <a:srgbClr val="000000"/>
                  </a:outerShdw>
                </a:effectLst>
              </a:rPr>
              <a:t>TOSAGUA - MANABÍ </a:t>
            </a:r>
            <a:endParaRPr lang="es-EC" dirty="0"/>
          </a:p>
        </p:txBody>
      </p:sp>
      <p:pic>
        <p:nvPicPr>
          <p:cNvPr id="9" name="8 Imagen"/>
          <p:cNvPicPr/>
          <p:nvPr/>
        </p:nvPicPr>
        <p:blipFill>
          <a:blip r:embed="rId3"/>
          <a:srcRect/>
          <a:stretch>
            <a:fillRect/>
          </a:stretch>
        </p:blipFill>
        <p:spPr bwMode="auto">
          <a:xfrm>
            <a:off x="119051" y="2651909"/>
            <a:ext cx="5608955" cy="3534410"/>
          </a:xfrm>
          <a:prstGeom prst="rect">
            <a:avLst/>
          </a:prstGeom>
          <a:noFill/>
          <a:ln w="9525">
            <a:noFill/>
            <a:miter lim="800000"/>
            <a:headEnd/>
            <a:tailEnd/>
          </a:ln>
        </p:spPr>
      </p:pic>
      <p:sp>
        <p:nvSpPr>
          <p:cNvPr id="3" name="2 Rectángulo"/>
          <p:cNvSpPr/>
          <p:nvPr/>
        </p:nvSpPr>
        <p:spPr>
          <a:xfrm>
            <a:off x="5872890" y="3051367"/>
            <a:ext cx="3023908" cy="2862322"/>
          </a:xfrm>
          <a:prstGeom prst="rect">
            <a:avLst/>
          </a:prstGeom>
        </p:spPr>
        <p:txBody>
          <a:bodyPr wrap="square">
            <a:spAutoFit/>
          </a:bodyPr>
          <a:lstStyle/>
          <a:p>
            <a:r>
              <a:rPr lang="es-EC" dirty="0"/>
              <a:t>El   puente </a:t>
            </a:r>
            <a:r>
              <a:rPr lang="es-EC" dirty="0" err="1"/>
              <a:t>Pay</a:t>
            </a:r>
            <a:r>
              <a:rPr lang="es-EC" dirty="0"/>
              <a:t> </a:t>
            </a:r>
            <a:r>
              <a:rPr lang="es-EC" dirty="0" err="1"/>
              <a:t>Pay</a:t>
            </a:r>
            <a:r>
              <a:rPr lang="es-EC" dirty="0"/>
              <a:t> se encuentra ubicado en la provincia de </a:t>
            </a:r>
            <a:r>
              <a:rPr lang="es-EC" dirty="0" smtClean="0"/>
              <a:t>Manabí, </a:t>
            </a:r>
            <a:r>
              <a:rPr lang="es-EC" dirty="0"/>
              <a:t>fue construido en el año 2010 por la Secretaria Nacional del Agua y forma parte de la segunda etapa del proyecto Carrizal – Chone  del sistema vial, con una longitud de 36m</a:t>
            </a:r>
          </a:p>
        </p:txBody>
      </p:sp>
    </p:spTree>
    <p:extLst>
      <p:ext uri="{BB962C8B-B14F-4D97-AF65-F5344CB8AC3E}">
        <p14:creationId xmlns:p14="http://schemas.microsoft.com/office/powerpoint/2010/main" val="160572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59" y="3717032"/>
            <a:ext cx="8434292" cy="287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901" y="1802952"/>
            <a:ext cx="4608513" cy="192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16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076"/>
                                        </p:tgtEl>
                                        <p:attrNameLst>
                                          <p:attrName>style.visibility</p:attrName>
                                        </p:attrNameLst>
                                      </p:cBhvr>
                                      <p:to>
                                        <p:strVal val="visible"/>
                                      </p:to>
                                    </p:set>
                                    <p:animEffect transition="in" filter="fade">
                                      <p:cBhvr>
                                        <p:cTn id="30" dur="1000"/>
                                        <p:tgtEl>
                                          <p:spTgt spid="3076"/>
                                        </p:tgtEl>
                                      </p:cBhvr>
                                    </p:animEffect>
                                    <p:anim calcmode="lin" valueType="num">
                                      <p:cBhvr>
                                        <p:cTn id="31" dur="1000" fill="hold"/>
                                        <p:tgtEl>
                                          <p:spTgt spid="3076"/>
                                        </p:tgtEl>
                                        <p:attrNameLst>
                                          <p:attrName>ppt_x</p:attrName>
                                        </p:attrNameLst>
                                      </p:cBhvr>
                                      <p:tavLst>
                                        <p:tav tm="0">
                                          <p:val>
                                            <p:strVal val="#ppt_x"/>
                                          </p:val>
                                        </p:tav>
                                        <p:tav tm="100000">
                                          <p:val>
                                            <p:strVal val="#ppt_x"/>
                                          </p:val>
                                        </p:tav>
                                      </p:tavLst>
                                    </p:anim>
                                    <p:anim calcmode="lin" valueType="num">
                                      <p:cBhvr>
                                        <p:cTn id="32" dur="1000" fill="hold"/>
                                        <p:tgtEl>
                                          <p:spTgt spid="307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4" name="Group 237"/>
          <p:cNvGrpSpPr>
            <a:grpSpLocks/>
          </p:cNvGrpSpPr>
          <p:nvPr/>
        </p:nvGrpSpPr>
        <p:grpSpPr bwMode="auto">
          <a:xfrm>
            <a:off x="0" y="-201705"/>
            <a:ext cx="5039591" cy="1479177"/>
            <a:chOff x="107842050" y="109442250"/>
            <a:chExt cx="4686300" cy="1485900"/>
          </a:xfrm>
        </p:grpSpPr>
        <p:sp>
          <p:nvSpPr>
            <p:cNvPr id="1235" name="Rectangle 238" hidden="1"/>
            <p:cNvSpPr>
              <a:spLocks noChangeArrowheads="1"/>
            </p:cNvSpPr>
            <p:nvPr/>
          </p:nvSpPr>
          <p:spPr bwMode="auto">
            <a:xfrm>
              <a:off x="107842050" y="109442250"/>
              <a:ext cx="4686300" cy="14859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grpSp>
          <p:nvGrpSpPr>
            <p:cNvPr id="1236" name="Group 239"/>
            <p:cNvGrpSpPr>
              <a:grpSpLocks/>
            </p:cNvGrpSpPr>
            <p:nvPr/>
          </p:nvGrpSpPr>
          <p:grpSpPr bwMode="auto">
            <a:xfrm>
              <a:off x="107842050" y="109442250"/>
              <a:ext cx="4686300" cy="1388051"/>
              <a:chOff x="107842050" y="109442250"/>
              <a:chExt cx="4686300" cy="1388051"/>
            </a:xfrm>
          </p:grpSpPr>
          <p:sp>
            <p:nvSpPr>
              <p:cNvPr id="1237" name="Rectangle 240"/>
              <p:cNvSpPr>
                <a:spLocks noChangeArrowheads="1"/>
              </p:cNvSpPr>
              <p:nvPr/>
            </p:nvSpPr>
            <p:spPr bwMode="auto">
              <a:xfrm>
                <a:off x="107842050" y="110128051"/>
                <a:ext cx="4686300" cy="56673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1238" name="AutoShape 241"/>
              <p:cNvSpPr>
                <a:spLocks noChangeArrowheads="1"/>
              </p:cNvSpPr>
              <p:nvPr/>
            </p:nvSpPr>
            <p:spPr bwMode="auto">
              <a:xfrm>
                <a:off x="109042200" y="109842300"/>
                <a:ext cx="3200400" cy="486294"/>
              </a:xfrm>
              <a:prstGeom prst="roundRect">
                <a:avLst>
                  <a:gd name="adj" fmla="val 50000"/>
                </a:avLst>
              </a:prstGeom>
              <a:solidFill>
                <a:srgbClr val="000000"/>
              </a:solidFill>
              <a:ln w="15875" algn="in">
                <a:solidFill>
                  <a:srgbClr val="1F497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endParaRPr lang="es-EC" dirty="0"/>
              </a:p>
            </p:txBody>
          </p:sp>
          <p:sp>
            <p:nvSpPr>
              <p:cNvPr id="1239" name="Text Box 242"/>
              <p:cNvSpPr txBox="1">
                <a:spLocks noChangeArrowheads="1"/>
              </p:cNvSpPr>
              <p:nvPr/>
            </p:nvSpPr>
            <p:spPr bwMode="auto">
              <a:xfrm>
                <a:off x="109099350" y="109837538"/>
                <a:ext cx="3086100" cy="4052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algn="ctr" defTabSz="820583" fontAlgn="base">
                  <a:spcBef>
                    <a:spcPct val="0"/>
                  </a:spcBef>
                  <a:spcAft>
                    <a:spcPct val="0"/>
                  </a:spcAft>
                </a:pPr>
                <a:r>
                  <a:rPr lang="en-US" sz="3000" b="1" dirty="0">
                    <a:solidFill>
                      <a:srgbClr val="FFFFFF"/>
                    </a:solidFill>
                    <a:latin typeface="Cambria" pitchFamily="18" charset="0"/>
                    <a:cs typeface="Arial" pitchFamily="34" charset="0"/>
                  </a:rPr>
                  <a:t>INTRODUCCIÓN</a:t>
                </a:r>
                <a:endParaRPr lang="es-EC" sz="1600" dirty="0">
                  <a:latin typeface="Arial" pitchFamily="34" charset="0"/>
                  <a:cs typeface="Arial" pitchFamily="34" charset="0"/>
                </a:endParaRPr>
              </a:p>
            </p:txBody>
          </p:sp>
          <p:sp>
            <p:nvSpPr>
              <p:cNvPr id="1240" name="Text Box 243"/>
              <p:cNvSpPr txBox="1">
                <a:spLocks noChangeArrowheads="1"/>
              </p:cNvSpPr>
              <p:nvPr/>
            </p:nvSpPr>
            <p:spPr bwMode="auto">
              <a:xfrm>
                <a:off x="109242225" y="109442250"/>
                <a:ext cx="3200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0" numCol="1" anchor="t" anchorCtr="0" compatLnSpc="1">
                <a:prstTxWarp prst="textNoShape">
                  <a:avLst/>
                </a:prstTxWarp>
              </a:bodyPr>
              <a:lstStyle/>
              <a:p>
                <a:pPr algn="r" defTabSz="820583" fontAlgn="base">
                  <a:spcBef>
                    <a:spcPct val="0"/>
                  </a:spcBef>
                  <a:spcAft>
                    <a:spcPct val="0"/>
                  </a:spcAft>
                </a:pPr>
                <a:endParaRPr lang="es-EC" sz="2500" dirty="0">
                  <a:solidFill>
                    <a:srgbClr val="FFFF00"/>
                  </a:solidFill>
                  <a:latin typeface="Arial Rounded MT Bold" pitchFamily="34" charset="0"/>
                  <a:cs typeface="Arial" pitchFamily="34" charset="0"/>
                </a:endParaRPr>
              </a:p>
            </p:txBody>
          </p:sp>
          <p:sp>
            <p:nvSpPr>
              <p:cNvPr id="1241" name="Text Box 244"/>
              <p:cNvSpPr txBox="1">
                <a:spLocks noChangeArrowheads="1"/>
              </p:cNvSpPr>
              <p:nvPr/>
            </p:nvSpPr>
            <p:spPr bwMode="auto">
              <a:xfrm>
                <a:off x="108070650" y="110361411"/>
                <a:ext cx="4000500" cy="4688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0" rIns="91440" bIns="36576" numCol="1" anchor="t" anchorCtr="0" compatLnSpc="1">
                <a:prstTxWarp prst="textNoShape">
                  <a:avLst/>
                </a:prstTxWarp>
              </a:bodyPr>
              <a:lstStyle/>
              <a:p>
                <a:pPr defTabSz="820583" fontAlgn="base">
                  <a:spcBef>
                    <a:spcPct val="0"/>
                  </a:spcBef>
                  <a:spcAft>
                    <a:spcPct val="0"/>
                  </a:spcAft>
                </a:pPr>
                <a:endParaRPr lang="es-EC" sz="1600" dirty="0">
                  <a:effectLst>
                    <a:outerShdw blurRad="38100" dist="38100" dir="2700000" algn="tl">
                      <a:srgbClr val="000000">
                        <a:alpha val="43137"/>
                      </a:srgbClr>
                    </a:outerShdw>
                  </a:effectLst>
                  <a:latin typeface="Arial Rounded MT Bold" pitchFamily="34" charset="0"/>
                  <a:cs typeface="Arial" pitchFamily="34" charset="0"/>
                </a:endParaRPr>
              </a:p>
            </p:txBody>
          </p:sp>
        </p:grpSp>
      </p:grpSp>
      <p:sp>
        <p:nvSpPr>
          <p:cNvPr id="48" name="47 CuadroTexto"/>
          <p:cNvSpPr txBox="1"/>
          <p:nvPr/>
        </p:nvSpPr>
        <p:spPr>
          <a:xfrm>
            <a:off x="14287" y="2708920"/>
            <a:ext cx="6715140" cy="2298851"/>
          </a:xfrm>
          <a:prstGeom prst="rect">
            <a:avLst/>
          </a:prstGeom>
          <a:noFill/>
        </p:spPr>
        <p:txBody>
          <a:bodyPr wrap="square" lIns="82058" tIns="41029" rIns="82058" bIns="41029" rtlCol="0">
            <a:spAutoFit/>
          </a:bodyPr>
          <a:lstStyle/>
          <a:p>
            <a:pPr lvl="1" algn="just">
              <a:buFont typeface="Arial" pitchFamily="34" charset="0"/>
              <a:buChar char="•"/>
            </a:pPr>
            <a:endParaRPr lang="es-ES" dirty="0" smtClean="0"/>
          </a:p>
          <a:p>
            <a:pPr lvl="1" algn="just">
              <a:buFont typeface="Arial" pitchFamily="34" charset="0"/>
              <a:buChar char="•"/>
            </a:pPr>
            <a:r>
              <a:rPr lang="es-EC" dirty="0"/>
              <a:t>Los aisladores </a:t>
            </a:r>
            <a:r>
              <a:rPr lang="es-EC" dirty="0" smtClean="0"/>
              <a:t>elastoméricos y neoprenos </a:t>
            </a:r>
            <a:r>
              <a:rPr lang="es-EC" dirty="0"/>
              <a:t>ayudan a disipar energía, por esa razón es necesario que se conozcan las características de los materiales y las propiedades mecánicas de los mismos. </a:t>
            </a:r>
            <a:endParaRPr lang="es-EC" dirty="0" smtClean="0"/>
          </a:p>
          <a:p>
            <a:pPr lvl="1" algn="just">
              <a:buFont typeface="Arial" pitchFamily="34" charset="0"/>
              <a:buChar char="•"/>
            </a:pPr>
            <a:r>
              <a:rPr lang="es-EC" dirty="0" smtClean="0"/>
              <a:t>Se determina experimentalmente mediante ensayos de </a:t>
            </a:r>
            <a:r>
              <a:rPr lang="es-EC" dirty="0"/>
              <a:t>dureza, tracción, elongación, compresión y corte al elastómero. </a:t>
            </a:r>
            <a:endParaRPr lang="es-EC" dirty="0" smtClean="0"/>
          </a:p>
        </p:txBody>
      </p:sp>
      <p:sp>
        <p:nvSpPr>
          <p:cNvPr id="29" name="Rounded Rectangle 6"/>
          <p:cNvSpPr/>
          <p:nvPr/>
        </p:nvSpPr>
        <p:spPr>
          <a:xfrm rot="20700000">
            <a:off x="6943144" y="-14461"/>
            <a:ext cx="2056970" cy="1922285"/>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30" name="Picture 4" descr="se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89079">
            <a:off x="7140776" y="177235"/>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7"/>
          <p:cNvSpPr txBox="1"/>
          <p:nvPr/>
        </p:nvSpPr>
        <p:spPr>
          <a:xfrm rot="20700000">
            <a:off x="7033931" y="1282428"/>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pic>
        <p:nvPicPr>
          <p:cNvPr id="32" name="31 Imagen"/>
          <p:cNvPicPr/>
          <p:nvPr/>
        </p:nvPicPr>
        <p:blipFill>
          <a:blip r:embed="rId4"/>
          <a:srcRect/>
          <a:stretch>
            <a:fillRect/>
          </a:stretch>
        </p:blipFill>
        <p:spPr bwMode="auto">
          <a:xfrm>
            <a:off x="209474" y="1180066"/>
            <a:ext cx="1698229" cy="1528854"/>
          </a:xfrm>
          <a:prstGeom prst="rect">
            <a:avLst/>
          </a:prstGeom>
          <a:noFill/>
          <a:ln w="9525">
            <a:noFill/>
            <a:miter lim="800000"/>
            <a:headEnd/>
            <a:tailEnd/>
          </a:ln>
        </p:spPr>
      </p:pic>
      <p:pic>
        <p:nvPicPr>
          <p:cNvPr id="33" name="32 Imagen"/>
          <p:cNvPicPr/>
          <p:nvPr/>
        </p:nvPicPr>
        <p:blipFill>
          <a:blip r:embed="rId5"/>
          <a:srcRect/>
          <a:stretch>
            <a:fillRect/>
          </a:stretch>
        </p:blipFill>
        <p:spPr bwMode="auto">
          <a:xfrm>
            <a:off x="1907703" y="1180066"/>
            <a:ext cx="1944217" cy="1528854"/>
          </a:xfrm>
          <a:prstGeom prst="rect">
            <a:avLst/>
          </a:prstGeom>
          <a:noFill/>
          <a:ln w="9525">
            <a:noFill/>
            <a:miter lim="800000"/>
            <a:headEnd/>
            <a:tailEnd/>
          </a:ln>
        </p:spPr>
      </p:pic>
      <p:pic>
        <p:nvPicPr>
          <p:cNvPr id="34" name="33 Imagen" descr="C:\Documents and Settings\Edwin\Escritorio\ensayo elastomerico tesis\patrick 4\P1090901.JPG"/>
          <p:cNvPicPr/>
          <p:nvPr/>
        </p:nvPicPr>
        <p:blipFill>
          <a:blip r:embed="rId6" cstate="print"/>
          <a:srcRect/>
          <a:stretch>
            <a:fillRect/>
          </a:stretch>
        </p:blipFill>
        <p:spPr bwMode="auto">
          <a:xfrm>
            <a:off x="3843845" y="1180066"/>
            <a:ext cx="2391491" cy="1528854"/>
          </a:xfrm>
          <a:prstGeom prst="rect">
            <a:avLst/>
          </a:prstGeom>
          <a:noFill/>
          <a:ln w="9525">
            <a:noFill/>
            <a:miter lim="800000"/>
            <a:headEnd/>
            <a:tailEnd/>
          </a:ln>
        </p:spPr>
      </p:pic>
    </p:spTree>
    <p:extLst>
      <p:ext uri="{BB962C8B-B14F-4D97-AF65-F5344CB8AC3E}">
        <p14:creationId xmlns:p14="http://schemas.microsoft.com/office/powerpoint/2010/main" val="48621316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110514"/>
            <a:ext cx="3753669"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23828" y="4826675"/>
            <a:ext cx="8380620" cy="1200329"/>
          </a:xfrm>
          <a:prstGeom prst="rect">
            <a:avLst/>
          </a:prstGeom>
        </p:spPr>
        <p:txBody>
          <a:bodyPr wrap="square">
            <a:spAutoFit/>
          </a:bodyPr>
          <a:lstStyle/>
          <a:p>
            <a:r>
              <a:rPr lang="es-EC" dirty="0"/>
              <a:t>Las vigas longitudinales y vigas transversales van a trabajar en conjunto con el tablero de tal manera que ayude disminuir el efecto del sismo en la componente horizontal ya que ayudan a dar mayor rigidez. La utilización de las vigas evita que exista desplazamiento.</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119875"/>
            <a:ext cx="3384376"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05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098"/>
                                        </p:tgtEl>
                                        <p:attrNameLst>
                                          <p:attrName>style.visibility</p:attrName>
                                        </p:attrNameLst>
                                      </p:cBhvr>
                                      <p:to>
                                        <p:strVal val="visible"/>
                                      </p:to>
                                    </p:set>
                                    <p:animEffect transition="in" filter="fade">
                                      <p:cBhvr>
                                        <p:cTn id="30" dur="1000"/>
                                        <p:tgtEl>
                                          <p:spTgt spid="4098"/>
                                        </p:tgtEl>
                                      </p:cBhvr>
                                    </p:animEffect>
                                    <p:anim calcmode="lin" valueType="num">
                                      <p:cBhvr>
                                        <p:cTn id="31" dur="1000" fill="hold"/>
                                        <p:tgtEl>
                                          <p:spTgt spid="4098"/>
                                        </p:tgtEl>
                                        <p:attrNameLst>
                                          <p:attrName>ppt_x</p:attrName>
                                        </p:attrNameLst>
                                      </p:cBhvr>
                                      <p:tavLst>
                                        <p:tav tm="0">
                                          <p:val>
                                            <p:strVal val="#ppt_x"/>
                                          </p:val>
                                        </p:tav>
                                        <p:tav tm="100000">
                                          <p:val>
                                            <p:strVal val="#ppt_x"/>
                                          </p:val>
                                        </p:tav>
                                      </p:tavLst>
                                    </p:anim>
                                    <p:anim calcmode="lin" valueType="num">
                                      <p:cBhvr>
                                        <p:cTn id="32" dur="1000" fill="hold"/>
                                        <p:tgtEl>
                                          <p:spTgt spid="409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099"/>
                                        </p:tgtEl>
                                        <p:attrNameLst>
                                          <p:attrName>style.visibility</p:attrName>
                                        </p:attrNameLst>
                                      </p:cBhvr>
                                      <p:to>
                                        <p:strVal val="visible"/>
                                      </p:to>
                                    </p:set>
                                    <p:animEffect transition="in" filter="fade">
                                      <p:cBhvr>
                                        <p:cTn id="35" dur="1000"/>
                                        <p:tgtEl>
                                          <p:spTgt spid="4099"/>
                                        </p:tgtEl>
                                      </p:cBhvr>
                                    </p:animEffect>
                                    <p:anim calcmode="lin" valueType="num">
                                      <p:cBhvr>
                                        <p:cTn id="36" dur="1000" fill="hold"/>
                                        <p:tgtEl>
                                          <p:spTgt spid="4099"/>
                                        </p:tgtEl>
                                        <p:attrNameLst>
                                          <p:attrName>ppt_x</p:attrName>
                                        </p:attrNameLst>
                                      </p:cBhvr>
                                      <p:tavLst>
                                        <p:tav tm="0">
                                          <p:val>
                                            <p:strVal val="#ppt_x"/>
                                          </p:val>
                                        </p:tav>
                                        <p:tav tm="100000">
                                          <p:val>
                                            <p:strVal val="#ppt_x"/>
                                          </p:val>
                                        </p:tav>
                                      </p:tavLst>
                                    </p:anim>
                                    <p:anim calcmode="lin" valueType="num">
                                      <p:cBhvr>
                                        <p:cTn id="37" dur="1000" fill="hold"/>
                                        <p:tgtEl>
                                          <p:spTgt spid="409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 y="2044005"/>
            <a:ext cx="9143999" cy="338554"/>
          </a:xfrm>
          <a:prstGeom prst="rect">
            <a:avLst/>
          </a:prstGeom>
        </p:spPr>
        <p:txBody>
          <a:bodyPr wrap="square">
            <a:spAutoFit/>
          </a:bodyPr>
          <a:lstStyle/>
          <a:p>
            <a:r>
              <a:rPr lang="es-EC" sz="1600" dirty="0"/>
              <a:t>PUENTES CON AISLADORES ELASTOMÉRICOS (PUENTE MARGA </a:t>
            </a:r>
            <a:r>
              <a:rPr lang="es-EC" sz="1600" dirty="0" err="1"/>
              <a:t>MARGA</a:t>
            </a:r>
            <a:r>
              <a:rPr lang="es-EC" sz="1600" dirty="0"/>
              <a:t> DE CHILE)</a:t>
            </a:r>
          </a:p>
        </p:txBody>
      </p:sp>
      <p:sp>
        <p:nvSpPr>
          <p:cNvPr id="3" name="2 Rectángulo"/>
          <p:cNvSpPr/>
          <p:nvPr/>
        </p:nvSpPr>
        <p:spPr>
          <a:xfrm>
            <a:off x="737697" y="5201910"/>
            <a:ext cx="7668601" cy="923330"/>
          </a:xfrm>
          <a:prstGeom prst="rect">
            <a:avLst/>
          </a:prstGeom>
        </p:spPr>
        <p:txBody>
          <a:bodyPr wrap="square">
            <a:spAutoFit/>
          </a:bodyPr>
          <a:lstStyle/>
          <a:p>
            <a:r>
              <a:rPr lang="es-EC" dirty="0"/>
              <a:t>El primer puente instrumentado, diseñado con aisladores sísmicos en Chile</a:t>
            </a:r>
            <a:r>
              <a:rPr lang="es-EC" dirty="0" smtClean="0"/>
              <a:t>, </a:t>
            </a:r>
            <a:r>
              <a:rPr lang="es-EC" dirty="0"/>
              <a:t>está ubicado en Villa del mar en el Km 7.3 de Vía Las palmas de la carretera </a:t>
            </a:r>
            <a:r>
              <a:rPr lang="es-EC" dirty="0" err="1"/>
              <a:t>Rodelillo</a:t>
            </a:r>
            <a:r>
              <a:rPr lang="es-EC" dirty="0"/>
              <a:t>- El Salto</a:t>
            </a:r>
            <a:r>
              <a:rPr lang="es-EC" dirty="0" smtClean="0"/>
              <a:t>. </a:t>
            </a:r>
            <a:endParaRPr lang="es-EC" dirty="0"/>
          </a:p>
        </p:txBody>
      </p:sp>
      <p:pic>
        <p:nvPicPr>
          <p:cNvPr id="10" name="9 Imagen" descr="http://www.sirve.cl/estudios_proyectos/Viaducto_MargaMarga/imagenes_EP_viaductoMM/marga3.jpg"/>
          <p:cNvPicPr/>
          <p:nvPr/>
        </p:nvPicPr>
        <p:blipFill>
          <a:blip r:embed="rId3"/>
          <a:srcRect/>
          <a:stretch>
            <a:fillRect/>
          </a:stretch>
        </p:blipFill>
        <p:spPr bwMode="auto">
          <a:xfrm>
            <a:off x="2823927" y="2564904"/>
            <a:ext cx="3852729" cy="2360930"/>
          </a:xfrm>
          <a:prstGeom prst="rect">
            <a:avLst/>
          </a:prstGeom>
          <a:noFill/>
          <a:ln w="9525">
            <a:noFill/>
            <a:miter lim="800000"/>
            <a:headEnd/>
            <a:tailEnd/>
          </a:ln>
        </p:spPr>
      </p:pic>
    </p:spTree>
    <p:extLst>
      <p:ext uri="{BB962C8B-B14F-4D97-AF65-F5344CB8AC3E}">
        <p14:creationId xmlns:p14="http://schemas.microsoft.com/office/powerpoint/2010/main" val="27131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889154" y="5229200"/>
            <a:ext cx="7007978" cy="1477328"/>
          </a:xfrm>
          <a:prstGeom prst="rect">
            <a:avLst/>
          </a:prstGeom>
        </p:spPr>
        <p:txBody>
          <a:bodyPr wrap="square">
            <a:spAutoFit/>
          </a:bodyPr>
          <a:lstStyle/>
          <a:p>
            <a:r>
              <a:rPr lang="es-EC" dirty="0"/>
              <a:t>se instaló  21 sensores de aceleración del tipo fuerza balanceada, 18 de ellos ubicados en diferentes puntos del puente, conectados a una central de control y registro, en el afloramiento rocoso se instalaron 3 sensores en dos direcciones horizontales perpendiculares entre sí y en dirección vertical</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58" y="2056267"/>
            <a:ext cx="333533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920" y="1920837"/>
            <a:ext cx="3415496" cy="310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564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 calcmode="lin" valueType="num">
                                      <p:cBhvr additive="base">
                                        <p:cTn id="30" dur="500" fill="hold"/>
                                        <p:tgtEl>
                                          <p:spTgt spid="5122"/>
                                        </p:tgtEl>
                                        <p:attrNameLst>
                                          <p:attrName>ppt_x</p:attrName>
                                        </p:attrNameLst>
                                      </p:cBhvr>
                                      <p:tavLst>
                                        <p:tav tm="0">
                                          <p:val>
                                            <p:strVal val="#ppt_x"/>
                                          </p:val>
                                        </p:tav>
                                        <p:tav tm="100000">
                                          <p:val>
                                            <p:strVal val="#ppt_x"/>
                                          </p:val>
                                        </p:tav>
                                      </p:tavLst>
                                    </p:anim>
                                    <p:anim calcmode="lin" valueType="num">
                                      <p:cBhvr additive="base">
                                        <p:cTn id="31" dur="500" fill="hold"/>
                                        <p:tgtEl>
                                          <p:spTgt spid="512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 calcmode="lin" valueType="num">
                                      <p:cBhvr additive="base">
                                        <p:cTn id="34" dur="500" fill="hold"/>
                                        <p:tgtEl>
                                          <p:spTgt spid="5124"/>
                                        </p:tgtEl>
                                        <p:attrNameLst>
                                          <p:attrName>ppt_x</p:attrName>
                                        </p:attrNameLst>
                                      </p:cBhvr>
                                      <p:tavLst>
                                        <p:tav tm="0">
                                          <p:val>
                                            <p:strVal val="#ppt_x"/>
                                          </p:val>
                                        </p:tav>
                                        <p:tav tm="100000">
                                          <p:val>
                                            <p:strVal val="#ppt_x"/>
                                          </p:val>
                                        </p:tav>
                                      </p:tavLst>
                                    </p:anim>
                                    <p:anim calcmode="lin" valueType="num">
                                      <p:cBhvr additive="base">
                                        <p:cTn id="35" dur="500" fill="hold"/>
                                        <p:tgtEl>
                                          <p:spTgt spid="51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546274" y="5343159"/>
            <a:ext cx="7367590" cy="923330"/>
          </a:xfrm>
          <a:prstGeom prst="rect">
            <a:avLst/>
          </a:prstGeom>
        </p:spPr>
        <p:txBody>
          <a:bodyPr wrap="square">
            <a:spAutoFit/>
          </a:bodyPr>
          <a:lstStyle/>
          <a:p>
            <a:r>
              <a:rPr lang="es-EC" dirty="0"/>
              <a:t>cada aislador está compuesto por 17 capas de caucho de espesor de 12mm y esta vulcanizada con 16 láminas de acero de 3 mm como podemos observar en la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352" y="2276872"/>
            <a:ext cx="3727949"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39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146"/>
                                        </p:tgtEl>
                                        <p:attrNameLst>
                                          <p:attrName>style.visibility</p:attrName>
                                        </p:attrNameLst>
                                      </p:cBhvr>
                                      <p:to>
                                        <p:strVal val="visible"/>
                                      </p:to>
                                    </p:set>
                                    <p:anim calcmode="lin" valueType="num">
                                      <p:cBhvr additive="base">
                                        <p:cTn id="30" dur="500" fill="hold"/>
                                        <p:tgtEl>
                                          <p:spTgt spid="6146"/>
                                        </p:tgtEl>
                                        <p:attrNameLst>
                                          <p:attrName>ppt_x</p:attrName>
                                        </p:attrNameLst>
                                      </p:cBhvr>
                                      <p:tavLst>
                                        <p:tav tm="0">
                                          <p:val>
                                            <p:strVal val="#ppt_x"/>
                                          </p:val>
                                        </p:tav>
                                        <p:tav tm="100000">
                                          <p:val>
                                            <p:strVal val="#ppt_x"/>
                                          </p:val>
                                        </p:tav>
                                      </p:tavLst>
                                    </p:anim>
                                    <p:anim calcmode="lin" valueType="num">
                                      <p:cBhvr additive="base">
                                        <p:cTn id="31" dur="500" fill="hold"/>
                                        <p:tgtEl>
                                          <p:spTgt spid="614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3253" y="5085184"/>
            <a:ext cx="8785724" cy="1200329"/>
          </a:xfrm>
          <a:prstGeom prst="rect">
            <a:avLst/>
          </a:prstGeom>
        </p:spPr>
        <p:txBody>
          <a:bodyPr wrap="square">
            <a:spAutoFit/>
          </a:bodyPr>
          <a:lstStyle/>
          <a:p>
            <a:r>
              <a:rPr lang="es-EC" dirty="0"/>
              <a:t>El puente </a:t>
            </a:r>
            <a:r>
              <a:rPr lang="es-EC" dirty="0" smtClean="0"/>
              <a:t>Marga-Marga, </a:t>
            </a:r>
            <a:r>
              <a:rPr lang="es-EC" dirty="0"/>
              <a:t>se compone de cuatro vigas de acero, con una longitud de 383 m de largo, está dividido en 8 tramos el primero de una extensión de 33 m y los demás  apoyos de 50 metros. El ancho total es de 18 m, con 7 pilas de hormigón con una altura de 20 y 30 m con un ancho de 10 m, de base rectangular (10 x 2).</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664" y="1639889"/>
            <a:ext cx="5614987" cy="3445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75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anim calcmode="lin" valueType="num">
                                      <p:cBhvr additive="base">
                                        <p:cTn id="30" dur="500" fill="hold"/>
                                        <p:tgtEl>
                                          <p:spTgt spid="7170"/>
                                        </p:tgtEl>
                                        <p:attrNameLst>
                                          <p:attrName>ppt_x</p:attrName>
                                        </p:attrNameLst>
                                      </p:cBhvr>
                                      <p:tavLst>
                                        <p:tav tm="0">
                                          <p:val>
                                            <p:strVal val="#ppt_x"/>
                                          </p:val>
                                        </p:tav>
                                        <p:tav tm="100000">
                                          <p:val>
                                            <p:strVal val="#ppt_x"/>
                                          </p:val>
                                        </p:tav>
                                      </p:tavLst>
                                    </p:anim>
                                    <p:anim calcmode="lin" valueType="num">
                                      <p:cBhvr additive="base">
                                        <p:cTn id="31" dur="500" fill="hold"/>
                                        <p:tgtEl>
                                          <p:spTgt spid="717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8280" y="1943720"/>
            <a:ext cx="8747071" cy="646331"/>
          </a:xfrm>
          <a:prstGeom prst="rect">
            <a:avLst/>
          </a:prstGeom>
        </p:spPr>
        <p:txBody>
          <a:bodyPr wrap="square">
            <a:spAutoFit/>
          </a:bodyPr>
          <a:lstStyle/>
          <a:p>
            <a:pPr algn="ctr"/>
            <a:r>
              <a:rPr lang="es-EC" dirty="0"/>
              <a:t>COMPORTAMIENTO SÍSMICO DEL PUENTE MARGA </a:t>
            </a:r>
            <a:r>
              <a:rPr lang="es-EC" dirty="0" err="1"/>
              <a:t>MARGA</a:t>
            </a:r>
            <a:r>
              <a:rPr lang="es-EC" dirty="0"/>
              <a:t> DURANTE EL SISMO DE CHILE</a:t>
            </a:r>
          </a:p>
        </p:txBody>
      </p:sp>
      <p:sp>
        <p:nvSpPr>
          <p:cNvPr id="7" name="6 Rectángulo"/>
          <p:cNvSpPr/>
          <p:nvPr/>
        </p:nvSpPr>
        <p:spPr>
          <a:xfrm>
            <a:off x="169841" y="2924944"/>
            <a:ext cx="4572000" cy="3416320"/>
          </a:xfrm>
          <a:prstGeom prst="rect">
            <a:avLst/>
          </a:prstGeom>
        </p:spPr>
        <p:txBody>
          <a:bodyPr>
            <a:spAutoFit/>
          </a:bodyPr>
          <a:lstStyle/>
          <a:p>
            <a:r>
              <a:rPr lang="es-EC" dirty="0"/>
              <a:t>La deformación máxima de ellos en la pila central, fue de 2.8 mm en la dirección transversal y en dirección longitudinal 1.5 mm, lo cual representa deformaciones angulares de 1.2 % y 0.7 %, respectivamente cuando se compararon el movimiento en la dirección transversal en el extremo superior de la pila con el correspondiente en la superestructura, se observa una disminución en las aceleraciones de un 40 a 70 % (Depto. de Ingeniería Civil, Universidad de Chile).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816" y="3401998"/>
            <a:ext cx="3061119"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0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646331"/>
          </a:xfrm>
          <a:prstGeom prst="rect">
            <a:avLst/>
          </a:prstGeom>
        </p:spPr>
        <p:txBody>
          <a:bodyPr wrap="square">
            <a:spAutoFit/>
          </a:bodyPr>
          <a:lstStyle/>
          <a:p>
            <a:r>
              <a:rPr lang="es-EC" dirty="0"/>
              <a:t>PUENTES CON APOYOS DE NEOPRENO Y AISLADORES ELASTOMERICOS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23528" y="2080283"/>
            <a:ext cx="4572000" cy="3416320"/>
          </a:xfrm>
          <a:prstGeom prst="rect">
            <a:avLst/>
          </a:prstGeom>
        </p:spPr>
        <p:txBody>
          <a:bodyPr>
            <a:spAutoFit/>
          </a:bodyPr>
          <a:lstStyle/>
          <a:p>
            <a:r>
              <a:rPr lang="es-EC" dirty="0"/>
              <a:t>El análisis de los registros de ese sismo, así como registros de micro vibraciones ambientales realizadas con sismómetros portátiles, ha servido para identificar las propiedades dinámicas del puente. Una evidencia de ello es la diferencia en las frecuencias naturales obtenidas con micro vibraciones, comparada con las frecuencias obtenidas de los registros de terremotos, siendo mucho mayores estos </a:t>
            </a:r>
            <a:r>
              <a:rPr lang="es-EC" dirty="0" err="1" smtClean="0"/>
              <a:t>últimos.Las</a:t>
            </a:r>
            <a:r>
              <a:rPr lang="es-EC" dirty="0" smtClean="0"/>
              <a:t> </a:t>
            </a:r>
            <a:r>
              <a:rPr lang="es-EC" dirty="0"/>
              <a:t>frecuencias disminuían en un 10 % (</a:t>
            </a:r>
            <a:r>
              <a:rPr lang="es-EC" dirty="0" err="1"/>
              <a:t>Sarrazin</a:t>
            </a:r>
            <a:r>
              <a:rPr lang="es-EC" dirty="0"/>
              <a:t> 2007).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718" y="2780927"/>
            <a:ext cx="3975405" cy="262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64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748923"/>
            <a:ext cx="5219296" cy="369332"/>
          </a:xfrm>
          <a:prstGeom prst="rect">
            <a:avLst/>
          </a:prstGeom>
        </p:spPr>
        <p:txBody>
          <a:bodyPr wrap="square">
            <a:spAutoFit/>
          </a:bodyPr>
          <a:lstStyle/>
          <a:p>
            <a:r>
              <a:rPr lang="es-EC" dirty="0"/>
              <a:t>COMPORTAMIENTO SÍSMICO DE </a:t>
            </a:r>
            <a:r>
              <a:rPr lang="es-EC" dirty="0" smtClean="0"/>
              <a:t>PUENTES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431758" y="1920837"/>
            <a:ext cx="4572000" cy="2031325"/>
          </a:xfrm>
          <a:prstGeom prst="rect">
            <a:avLst/>
          </a:prstGeom>
        </p:spPr>
        <p:txBody>
          <a:bodyPr>
            <a:spAutoFit/>
          </a:bodyPr>
          <a:lstStyle/>
          <a:p>
            <a:r>
              <a:rPr lang="es-EC" dirty="0"/>
              <a:t>Una de las áreas más afectadas durante el sismo fueron los puentes, ya que chile cuenta con una red de  2200 puentes y entre estos puentes 221 fueron afectados en los últimos terremotos que hubieron en Chile (Cámara de Comercio de Chile 2010).</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484" y="3573017"/>
            <a:ext cx="4870500"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72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122"/>
                                        </p:tgtEl>
                                        <p:attrNameLst>
                                          <p:attrName>style.visibility</p:attrName>
                                        </p:attrNameLst>
                                      </p:cBhvr>
                                      <p:to>
                                        <p:strVal val="visible"/>
                                      </p:to>
                                    </p:set>
                                    <p:anim calcmode="lin" valueType="num">
                                      <p:cBhvr additive="base">
                                        <p:cTn id="34" dur="500" fill="hold"/>
                                        <p:tgtEl>
                                          <p:spTgt spid="5122"/>
                                        </p:tgtEl>
                                        <p:attrNameLst>
                                          <p:attrName>ppt_x</p:attrName>
                                        </p:attrNameLst>
                                      </p:cBhvr>
                                      <p:tavLst>
                                        <p:tav tm="0">
                                          <p:val>
                                            <p:strVal val="#ppt_x"/>
                                          </p:val>
                                        </p:tav>
                                        <p:tav tm="100000">
                                          <p:val>
                                            <p:strVal val="#ppt_x"/>
                                          </p:val>
                                        </p:tav>
                                      </p:tavLst>
                                    </p:anim>
                                    <p:anim calcmode="lin" valueType="num">
                                      <p:cBhvr additive="base">
                                        <p:cTn id="35"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748923"/>
            <a:ext cx="5219296" cy="369332"/>
          </a:xfrm>
          <a:prstGeom prst="rect">
            <a:avLst/>
          </a:prstGeom>
        </p:spPr>
        <p:txBody>
          <a:bodyPr wrap="square">
            <a:spAutoFit/>
          </a:bodyPr>
          <a:lstStyle/>
          <a:p>
            <a:r>
              <a:rPr lang="es-EC" dirty="0"/>
              <a:t>COMPORTAMIENTO SÍSMICO DE </a:t>
            </a:r>
            <a:r>
              <a:rPr lang="es-EC" dirty="0" smtClean="0"/>
              <a:t>PUENTES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142" y="3029893"/>
            <a:ext cx="4505325"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567209" y="6036542"/>
            <a:ext cx="4572000" cy="646331"/>
          </a:xfrm>
          <a:prstGeom prst="rect">
            <a:avLst/>
          </a:prstGeom>
        </p:spPr>
        <p:txBody>
          <a:bodyPr>
            <a:spAutoFit/>
          </a:bodyPr>
          <a:lstStyle/>
          <a:p>
            <a:r>
              <a:rPr lang="es-EC" dirty="0"/>
              <a:t>Puente sobre el rio Claro (Fuente Cámara Chilena)</a:t>
            </a:r>
          </a:p>
        </p:txBody>
      </p:sp>
      <p:sp>
        <p:nvSpPr>
          <p:cNvPr id="3" name="2 Rectángulo"/>
          <p:cNvSpPr/>
          <p:nvPr/>
        </p:nvSpPr>
        <p:spPr>
          <a:xfrm>
            <a:off x="733644" y="4823295"/>
            <a:ext cx="3357979" cy="1200329"/>
          </a:xfrm>
          <a:prstGeom prst="rect">
            <a:avLst/>
          </a:prstGeom>
        </p:spPr>
        <p:txBody>
          <a:bodyPr wrap="square">
            <a:spAutoFit/>
          </a:bodyPr>
          <a:lstStyle/>
          <a:p>
            <a:r>
              <a:rPr lang="es-EC" dirty="0"/>
              <a:t>El puente Claro que había resistido dos sismos</a:t>
            </a:r>
          </a:p>
          <a:p>
            <a:r>
              <a:rPr lang="es-EC" dirty="0"/>
              <a:t>anteriores, no soportó este último.</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4" y="1696464"/>
            <a:ext cx="4320440" cy="252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22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099"/>
                                        </p:tgtEl>
                                        <p:attrNameLst>
                                          <p:attrName>style.visibility</p:attrName>
                                        </p:attrNameLst>
                                      </p:cBhvr>
                                      <p:to>
                                        <p:strVal val="visible"/>
                                      </p:to>
                                    </p:set>
                                    <p:anim calcmode="lin" valueType="num">
                                      <p:cBhvr additive="base">
                                        <p:cTn id="30" dur="500" fill="hold"/>
                                        <p:tgtEl>
                                          <p:spTgt spid="4099"/>
                                        </p:tgtEl>
                                        <p:attrNameLst>
                                          <p:attrName>ppt_x</p:attrName>
                                        </p:attrNameLst>
                                      </p:cBhvr>
                                      <p:tavLst>
                                        <p:tav tm="0">
                                          <p:val>
                                            <p:strVal val="#ppt_x"/>
                                          </p:val>
                                        </p:tav>
                                        <p:tav tm="100000">
                                          <p:val>
                                            <p:strVal val="#ppt_x"/>
                                          </p:val>
                                        </p:tav>
                                      </p:tavLst>
                                    </p:anim>
                                    <p:anim calcmode="lin" valueType="num">
                                      <p:cBhvr additive="base">
                                        <p:cTn id="31"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098"/>
                                        </p:tgtEl>
                                        <p:attrNameLst>
                                          <p:attrName>style.visibility</p:attrName>
                                        </p:attrNameLst>
                                      </p:cBhvr>
                                      <p:to>
                                        <p:strVal val="visible"/>
                                      </p:to>
                                    </p:set>
                                    <p:anim calcmode="lin" valueType="num">
                                      <p:cBhvr additive="base">
                                        <p:cTn id="42" dur="500" fill="hold"/>
                                        <p:tgtEl>
                                          <p:spTgt spid="4098"/>
                                        </p:tgtEl>
                                        <p:attrNameLst>
                                          <p:attrName>ppt_x</p:attrName>
                                        </p:attrNameLst>
                                      </p:cBhvr>
                                      <p:tavLst>
                                        <p:tav tm="0">
                                          <p:val>
                                            <p:strVal val="#ppt_x"/>
                                          </p:val>
                                        </p:tav>
                                        <p:tav tm="100000">
                                          <p:val>
                                            <p:strVal val="#ppt_x"/>
                                          </p:val>
                                        </p:tav>
                                      </p:tavLst>
                                    </p:anim>
                                    <p:anim calcmode="lin" valueType="num">
                                      <p:cBhvr additive="base">
                                        <p:cTn id="43" dur="500" fill="hold"/>
                                        <p:tgtEl>
                                          <p:spTgt spid="409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748923"/>
            <a:ext cx="5219296" cy="369332"/>
          </a:xfrm>
          <a:prstGeom prst="rect">
            <a:avLst/>
          </a:prstGeom>
        </p:spPr>
        <p:txBody>
          <a:bodyPr wrap="square">
            <a:spAutoFit/>
          </a:bodyPr>
          <a:lstStyle/>
          <a:p>
            <a:r>
              <a:rPr lang="es-EC" dirty="0"/>
              <a:t>COMPORTAMIENTO SÍSMICO DE </a:t>
            </a:r>
            <a:r>
              <a:rPr lang="es-EC" dirty="0" smtClean="0"/>
              <a:t>PUENTES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38" y="1928404"/>
            <a:ext cx="3595119" cy="229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23528" y="4581128"/>
            <a:ext cx="3888432" cy="646331"/>
          </a:xfrm>
          <a:prstGeom prst="rect">
            <a:avLst/>
          </a:prstGeom>
        </p:spPr>
        <p:txBody>
          <a:bodyPr wrap="square">
            <a:spAutoFit/>
          </a:bodyPr>
          <a:lstStyle/>
          <a:p>
            <a:r>
              <a:rPr lang="es-EC" dirty="0" smtClean="0"/>
              <a:t>Puente </a:t>
            </a:r>
            <a:r>
              <a:rPr lang="es-EC" dirty="0"/>
              <a:t>en la Autopista de Santiago (Fuente Cámara Chilena)</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9238" y="3280529"/>
            <a:ext cx="4456113"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50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146"/>
                                        </p:tgtEl>
                                        <p:attrNameLst>
                                          <p:attrName>style.visibility</p:attrName>
                                        </p:attrNameLst>
                                      </p:cBhvr>
                                      <p:to>
                                        <p:strVal val="visible"/>
                                      </p:to>
                                    </p:set>
                                    <p:anim calcmode="lin" valueType="num">
                                      <p:cBhvr additive="base">
                                        <p:cTn id="30" dur="500" fill="hold"/>
                                        <p:tgtEl>
                                          <p:spTgt spid="6146"/>
                                        </p:tgtEl>
                                        <p:attrNameLst>
                                          <p:attrName>ppt_x</p:attrName>
                                        </p:attrNameLst>
                                      </p:cBhvr>
                                      <p:tavLst>
                                        <p:tav tm="0">
                                          <p:val>
                                            <p:strVal val="#ppt_x"/>
                                          </p:val>
                                        </p:tav>
                                        <p:tav tm="100000">
                                          <p:val>
                                            <p:strVal val="#ppt_x"/>
                                          </p:val>
                                        </p:tav>
                                      </p:tavLst>
                                    </p:anim>
                                    <p:anim calcmode="lin" valueType="num">
                                      <p:cBhvr additive="base">
                                        <p:cTn id="31" dur="500" fill="hold"/>
                                        <p:tgtEl>
                                          <p:spTgt spid="614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147"/>
                                        </p:tgtEl>
                                        <p:attrNameLst>
                                          <p:attrName>style.visibility</p:attrName>
                                        </p:attrNameLst>
                                      </p:cBhvr>
                                      <p:to>
                                        <p:strVal val="visible"/>
                                      </p:to>
                                    </p:set>
                                    <p:anim calcmode="lin" valueType="num">
                                      <p:cBhvr additive="base">
                                        <p:cTn id="38" dur="500" fill="hold"/>
                                        <p:tgtEl>
                                          <p:spTgt spid="6147"/>
                                        </p:tgtEl>
                                        <p:attrNameLst>
                                          <p:attrName>ppt_x</p:attrName>
                                        </p:attrNameLst>
                                      </p:cBhvr>
                                      <p:tavLst>
                                        <p:tav tm="0">
                                          <p:val>
                                            <p:strVal val="#ppt_x"/>
                                          </p:val>
                                        </p:tav>
                                        <p:tav tm="100000">
                                          <p:val>
                                            <p:strVal val="#ppt_x"/>
                                          </p:val>
                                        </p:tav>
                                      </p:tavLst>
                                    </p:anim>
                                    <p:anim calcmode="lin" valueType="num">
                                      <p:cBhvr additive="base">
                                        <p:cTn id="39"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SCUDO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937"/>
            <a:ext cx="1054100" cy="11255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rot="19514157">
            <a:off x="503491" y="476672"/>
            <a:ext cx="1908269" cy="1143000"/>
          </a:xfrm>
        </p:spPr>
        <p:txBody>
          <a:bodyPr>
            <a:normAutofit fontScale="90000"/>
          </a:bodyPr>
          <a:lstStyle/>
          <a:p>
            <a:r>
              <a:rPr lang="en-US" dirty="0" smtClean="0"/>
              <a:t>ÍNDICE:</a:t>
            </a:r>
            <a:endParaRPr lang="es-EC"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590724974"/>
              </p:ext>
            </p:extLst>
          </p:nvPr>
        </p:nvGraphicFramePr>
        <p:xfrm>
          <a:off x="457200" y="1242170"/>
          <a:ext cx="8003232" cy="5283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6"/>
          <p:cNvSpPr/>
          <p:nvPr/>
        </p:nvSpPr>
        <p:spPr>
          <a:xfrm rot="20700000">
            <a:off x="7085714" y="97957"/>
            <a:ext cx="2107985" cy="1896090"/>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7" name="Picture 4" descr="sell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64727">
            <a:off x="7473749" y="411795"/>
            <a:ext cx="1331912" cy="126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969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600"/>
                                        <p:tgtEl>
                                          <p:spTgt spid="2"/>
                                        </p:tgtEl>
                                      </p:cBhvr>
                                    </p:animEffect>
                                    <p:anim calcmode="lin" valueType="num">
                                      <p:cBhvr>
                                        <p:cTn id="19" dur="600" fill="hold"/>
                                        <p:tgtEl>
                                          <p:spTgt spid="2"/>
                                        </p:tgtEl>
                                        <p:attrNameLst>
                                          <p:attrName>ppt_x</p:attrName>
                                        </p:attrNameLst>
                                      </p:cBhvr>
                                      <p:tavLst>
                                        <p:tav tm="0">
                                          <p:val>
                                            <p:strVal val="#ppt_x"/>
                                          </p:val>
                                        </p:tav>
                                        <p:tav tm="100000">
                                          <p:val>
                                            <p:strVal val="#ppt_x"/>
                                          </p:val>
                                        </p:tav>
                                      </p:tavLst>
                                    </p:anim>
                                    <p:anim calcmode="lin" valueType="num">
                                      <p:cBhvr>
                                        <p:cTn id="20" dur="6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748923"/>
            <a:ext cx="5219296" cy="369332"/>
          </a:xfrm>
          <a:prstGeom prst="rect">
            <a:avLst/>
          </a:prstGeom>
        </p:spPr>
        <p:txBody>
          <a:bodyPr wrap="square">
            <a:spAutoFit/>
          </a:bodyPr>
          <a:lstStyle/>
          <a:p>
            <a:r>
              <a:rPr lang="es-EC" dirty="0"/>
              <a:t>COMPORTAMIENTO SÍSMICO DE </a:t>
            </a:r>
            <a:r>
              <a:rPr lang="es-EC" dirty="0" smtClean="0"/>
              <a:t>PUENTES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926" y="2057690"/>
            <a:ext cx="4462463"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53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fade">
                                      <p:cBhvr>
                                        <p:cTn id="3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748923"/>
            <a:ext cx="5219296" cy="369332"/>
          </a:xfrm>
          <a:prstGeom prst="rect">
            <a:avLst/>
          </a:prstGeom>
        </p:spPr>
        <p:txBody>
          <a:bodyPr wrap="square">
            <a:spAutoFit/>
          </a:bodyPr>
          <a:lstStyle/>
          <a:p>
            <a:r>
              <a:rPr lang="es-EC" dirty="0"/>
              <a:t>COMPORTAMIENTO SÍSMICO DE </a:t>
            </a:r>
            <a:r>
              <a:rPr lang="es-EC" dirty="0" smtClean="0"/>
              <a:t>PUENTES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15" y="1316886"/>
            <a:ext cx="6283672" cy="511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45622" y="6435804"/>
            <a:ext cx="7992888" cy="369332"/>
          </a:xfrm>
          <a:prstGeom prst="rect">
            <a:avLst/>
          </a:prstGeom>
        </p:spPr>
        <p:txBody>
          <a:bodyPr wrap="square">
            <a:spAutoFit/>
          </a:bodyPr>
          <a:lstStyle/>
          <a:p>
            <a:r>
              <a:rPr lang="es-EC" dirty="0" smtClean="0"/>
              <a:t>Puente </a:t>
            </a:r>
            <a:r>
              <a:rPr lang="es-EC" dirty="0"/>
              <a:t>Vespucio Norte (Fuente Santa María y Carlos Córdova </a:t>
            </a:r>
            <a:r>
              <a:rPr lang="es-EC" dirty="0" smtClean="0"/>
              <a:t>2010)</a:t>
            </a:r>
            <a:endParaRPr lang="es-EC" dirty="0"/>
          </a:p>
        </p:txBody>
      </p:sp>
    </p:spTree>
    <p:extLst>
      <p:ext uri="{BB962C8B-B14F-4D97-AF65-F5344CB8AC3E}">
        <p14:creationId xmlns:p14="http://schemas.microsoft.com/office/powerpoint/2010/main" val="41055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194"/>
                                        </p:tgtEl>
                                        <p:attrNameLst>
                                          <p:attrName>style.visibility</p:attrName>
                                        </p:attrNameLst>
                                      </p:cBhvr>
                                      <p:to>
                                        <p:strVal val="visible"/>
                                      </p:to>
                                    </p:set>
                                    <p:anim calcmode="lin" valueType="num">
                                      <p:cBhvr additive="base">
                                        <p:cTn id="30" dur="500" fill="hold"/>
                                        <p:tgtEl>
                                          <p:spTgt spid="8194"/>
                                        </p:tgtEl>
                                        <p:attrNameLst>
                                          <p:attrName>ppt_x</p:attrName>
                                        </p:attrNameLst>
                                      </p:cBhvr>
                                      <p:tavLst>
                                        <p:tav tm="0">
                                          <p:val>
                                            <p:strVal val="#ppt_x"/>
                                          </p:val>
                                        </p:tav>
                                        <p:tav tm="100000">
                                          <p:val>
                                            <p:strVal val="#ppt_x"/>
                                          </p:val>
                                        </p:tav>
                                      </p:tavLst>
                                    </p:anim>
                                    <p:anim calcmode="lin" valueType="num">
                                      <p:cBhvr additive="base">
                                        <p:cTn id="31" dur="500" fill="hold"/>
                                        <p:tgtEl>
                                          <p:spTgt spid="819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748923"/>
            <a:ext cx="5219296" cy="369332"/>
          </a:xfrm>
          <a:prstGeom prst="rect">
            <a:avLst/>
          </a:prstGeom>
        </p:spPr>
        <p:txBody>
          <a:bodyPr wrap="square">
            <a:spAutoFit/>
          </a:bodyPr>
          <a:lstStyle/>
          <a:p>
            <a:r>
              <a:rPr lang="es-EC" dirty="0"/>
              <a:t>COMPORTAMIENTO SÍSMICO DE </a:t>
            </a:r>
            <a:r>
              <a:rPr lang="es-EC" dirty="0" smtClean="0"/>
              <a:t>PUENTES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13" y="1641434"/>
            <a:ext cx="5596003" cy="435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60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219"/>
                                        </p:tgtEl>
                                        <p:attrNameLst>
                                          <p:attrName>style.visibility</p:attrName>
                                        </p:attrNameLst>
                                      </p:cBhvr>
                                      <p:to>
                                        <p:strVal val="visible"/>
                                      </p:to>
                                    </p:set>
                                    <p:anim calcmode="lin" valueType="num">
                                      <p:cBhvr additive="base">
                                        <p:cTn id="30" dur="500" fill="hold"/>
                                        <p:tgtEl>
                                          <p:spTgt spid="9219"/>
                                        </p:tgtEl>
                                        <p:attrNameLst>
                                          <p:attrName>ppt_x</p:attrName>
                                        </p:attrNameLst>
                                      </p:cBhvr>
                                      <p:tavLst>
                                        <p:tav tm="0">
                                          <p:val>
                                            <p:strVal val="#ppt_x"/>
                                          </p:val>
                                        </p:tav>
                                        <p:tav tm="100000">
                                          <p:val>
                                            <p:strVal val="#ppt_x"/>
                                          </p:val>
                                        </p:tav>
                                      </p:tavLst>
                                    </p:anim>
                                    <p:anim calcmode="lin" valueType="num">
                                      <p:cBhvr additive="base">
                                        <p:cTn id="31"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748923"/>
            <a:ext cx="5219296" cy="369332"/>
          </a:xfrm>
          <a:prstGeom prst="rect">
            <a:avLst/>
          </a:prstGeom>
        </p:spPr>
        <p:txBody>
          <a:bodyPr wrap="square">
            <a:spAutoFit/>
          </a:bodyPr>
          <a:lstStyle/>
          <a:p>
            <a:r>
              <a:rPr lang="es-EC" dirty="0"/>
              <a:t>COMPORTAMIENTO SÍSMICO DE </a:t>
            </a:r>
            <a:r>
              <a:rPr lang="es-EC" dirty="0" smtClean="0"/>
              <a:t>PUENTES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007" y="1631417"/>
            <a:ext cx="6124575"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9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42"/>
                                        </p:tgtEl>
                                        <p:attrNameLst>
                                          <p:attrName>style.visibility</p:attrName>
                                        </p:attrNameLst>
                                      </p:cBhvr>
                                      <p:to>
                                        <p:strVal val="visible"/>
                                      </p:to>
                                    </p:set>
                                    <p:animEffect transition="in" filter="fade">
                                      <p:cBhvr>
                                        <p:cTn id="3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748923"/>
            <a:ext cx="5219296" cy="369332"/>
          </a:xfrm>
          <a:prstGeom prst="rect">
            <a:avLst/>
          </a:prstGeom>
        </p:spPr>
        <p:txBody>
          <a:bodyPr wrap="square">
            <a:spAutoFit/>
          </a:bodyPr>
          <a:lstStyle/>
          <a:p>
            <a:r>
              <a:rPr lang="es-EC" dirty="0"/>
              <a:t>COMPORTAMIENTO SÍSMICO DE </a:t>
            </a:r>
            <a:r>
              <a:rPr lang="es-EC" dirty="0" smtClean="0"/>
              <a:t>PUENTES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689" y="1624739"/>
            <a:ext cx="673417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98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266"/>
                                        </p:tgtEl>
                                        <p:attrNameLst>
                                          <p:attrName>style.visibility</p:attrName>
                                        </p:attrNameLst>
                                      </p:cBhvr>
                                      <p:to>
                                        <p:strVal val="visible"/>
                                      </p:to>
                                    </p:set>
                                    <p:anim calcmode="lin" valueType="num">
                                      <p:cBhvr additive="base">
                                        <p:cTn id="30" dur="500" fill="hold"/>
                                        <p:tgtEl>
                                          <p:spTgt spid="11266"/>
                                        </p:tgtEl>
                                        <p:attrNameLst>
                                          <p:attrName>ppt_x</p:attrName>
                                        </p:attrNameLst>
                                      </p:cBhvr>
                                      <p:tavLst>
                                        <p:tav tm="0">
                                          <p:val>
                                            <p:strVal val="#ppt_x"/>
                                          </p:val>
                                        </p:tav>
                                        <p:tav tm="100000">
                                          <p:val>
                                            <p:strVal val="#ppt_x"/>
                                          </p:val>
                                        </p:tav>
                                      </p:tavLst>
                                    </p:anim>
                                    <p:anim calcmode="lin" valueType="num">
                                      <p:cBhvr additive="base">
                                        <p:cTn id="31"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2"/>
            <a:ext cx="5543550" cy="902677"/>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748923"/>
            <a:ext cx="5219296" cy="369332"/>
          </a:xfrm>
          <a:prstGeom prst="rect">
            <a:avLst/>
          </a:prstGeom>
        </p:spPr>
        <p:txBody>
          <a:bodyPr wrap="square">
            <a:spAutoFit/>
          </a:bodyPr>
          <a:lstStyle/>
          <a:p>
            <a:r>
              <a:rPr lang="es-EC" dirty="0"/>
              <a:t>COMPORTAMIENTO SÍSMICO DE </a:t>
            </a:r>
            <a:r>
              <a:rPr lang="es-EC" dirty="0" smtClean="0"/>
              <a:t>PUENTES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70" y="1886557"/>
            <a:ext cx="65055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73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290"/>
                                        </p:tgtEl>
                                        <p:attrNameLst>
                                          <p:attrName>style.visibility</p:attrName>
                                        </p:attrNameLst>
                                      </p:cBhvr>
                                      <p:to>
                                        <p:strVal val="visible"/>
                                      </p:to>
                                    </p:set>
                                    <p:anim calcmode="lin" valueType="num">
                                      <p:cBhvr additive="base">
                                        <p:cTn id="30" dur="500" fill="hold"/>
                                        <p:tgtEl>
                                          <p:spTgt spid="12290"/>
                                        </p:tgtEl>
                                        <p:attrNameLst>
                                          <p:attrName>ppt_x</p:attrName>
                                        </p:attrNameLst>
                                      </p:cBhvr>
                                      <p:tavLst>
                                        <p:tav tm="0">
                                          <p:val>
                                            <p:strVal val="#ppt_x"/>
                                          </p:val>
                                        </p:tav>
                                        <p:tav tm="100000">
                                          <p:val>
                                            <p:strVal val="#ppt_x"/>
                                          </p:val>
                                        </p:tav>
                                      </p:tavLst>
                                    </p:anim>
                                    <p:anim calcmode="lin" valueType="num">
                                      <p:cBhvr additive="base">
                                        <p:cTn id="31"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423" y="2102876"/>
            <a:ext cx="4230653"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98243" y="1628507"/>
            <a:ext cx="3481669" cy="1477328"/>
          </a:xfrm>
          <a:prstGeom prst="rect">
            <a:avLst/>
          </a:prstGeom>
        </p:spPr>
        <p:txBody>
          <a:bodyPr wrap="square">
            <a:spAutoFit/>
          </a:bodyPr>
          <a:lstStyle/>
          <a:p>
            <a:r>
              <a:rPr lang="es-EC" dirty="0"/>
              <a:t>El caucho es un hidrocarburo, cuya materia prima es </a:t>
            </a:r>
            <a:r>
              <a:rPr lang="es-EC" dirty="0" smtClean="0"/>
              <a:t>el </a:t>
            </a:r>
            <a:r>
              <a:rPr lang="es-EC" dirty="0"/>
              <a:t>látex, producida a través del sangrado de la corteza de algunas variedades de árboles </a:t>
            </a:r>
          </a:p>
        </p:txBody>
      </p:sp>
      <p:sp>
        <p:nvSpPr>
          <p:cNvPr id="7" name="6 Rectángulo"/>
          <p:cNvSpPr/>
          <p:nvPr/>
        </p:nvSpPr>
        <p:spPr>
          <a:xfrm>
            <a:off x="274735" y="3497520"/>
            <a:ext cx="3528684" cy="1200329"/>
          </a:xfrm>
          <a:prstGeom prst="rect">
            <a:avLst/>
          </a:prstGeom>
        </p:spPr>
        <p:txBody>
          <a:bodyPr wrap="square">
            <a:spAutoFit/>
          </a:bodyPr>
          <a:lstStyle/>
          <a:p>
            <a:r>
              <a:rPr lang="es-EC" dirty="0"/>
              <a:t>Una vez vulcanizado </a:t>
            </a:r>
            <a:r>
              <a:rPr lang="es-EC" dirty="0" smtClean="0"/>
              <a:t>adquiere propiedad de elasticidad</a:t>
            </a:r>
            <a:r>
              <a:rPr lang="es-EC" dirty="0"/>
              <a:t>, pudiendo alargarse hasta seis veces su longitud primitiva</a:t>
            </a:r>
          </a:p>
        </p:txBody>
      </p:sp>
    </p:spTree>
    <p:extLst>
      <p:ext uri="{BB962C8B-B14F-4D97-AF65-F5344CB8AC3E}">
        <p14:creationId xmlns:p14="http://schemas.microsoft.com/office/powerpoint/2010/main" val="194618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338"/>
                                        </p:tgtEl>
                                        <p:attrNameLst>
                                          <p:attrName>style.visibility</p:attrName>
                                        </p:attrNameLst>
                                      </p:cBhvr>
                                      <p:to>
                                        <p:strVal val="visible"/>
                                      </p:to>
                                    </p:set>
                                    <p:anim calcmode="lin" valueType="num">
                                      <p:cBhvr additive="base">
                                        <p:cTn id="34" dur="500" fill="hold"/>
                                        <p:tgtEl>
                                          <p:spTgt spid="14338"/>
                                        </p:tgtEl>
                                        <p:attrNameLst>
                                          <p:attrName>ppt_x</p:attrName>
                                        </p:attrNameLst>
                                      </p:cBhvr>
                                      <p:tavLst>
                                        <p:tav tm="0">
                                          <p:val>
                                            <p:strVal val="#ppt_x"/>
                                          </p:val>
                                        </p:tav>
                                        <p:tav tm="100000">
                                          <p:val>
                                            <p:strVal val="#ppt_x"/>
                                          </p:val>
                                        </p:tav>
                                      </p:tavLst>
                                    </p:anim>
                                    <p:anim calcmode="lin" valueType="num">
                                      <p:cBhvr additive="base">
                                        <p:cTn id="35" dur="500" fill="hold"/>
                                        <p:tgtEl>
                                          <p:spTgt spid="1433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3"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7504" y="1444719"/>
            <a:ext cx="4725216" cy="4524315"/>
          </a:xfrm>
          <a:prstGeom prst="rect">
            <a:avLst/>
          </a:prstGeom>
        </p:spPr>
        <p:txBody>
          <a:bodyPr wrap="square">
            <a:spAutoFit/>
          </a:bodyPr>
          <a:lstStyle/>
          <a:p>
            <a:r>
              <a:rPr lang="es-EC" dirty="0" smtClean="0"/>
              <a:t>Los </a:t>
            </a:r>
            <a:r>
              <a:rPr lang="es-EC" dirty="0"/>
              <a:t>apoyos se fabrican con materiales de caucho natural o </a:t>
            </a:r>
            <a:r>
              <a:rPr lang="es-EC" dirty="0" smtClean="0"/>
              <a:t>sintético,  </a:t>
            </a:r>
            <a:r>
              <a:rPr lang="es-EC" dirty="0"/>
              <a:t>con características de resistencia y flexibilidad que le permiten combinar rigidez y amortiguamiento en el mismo elemento. Están constituidos en esencia por un bloque de </a:t>
            </a:r>
            <a:r>
              <a:rPr lang="es-EC" dirty="0" smtClean="0"/>
              <a:t>elastómero, </a:t>
            </a:r>
            <a:r>
              <a:rPr lang="es-EC" dirty="0"/>
              <a:t>vulcanizadas de una sola pieza  y firmemente adheridas </a:t>
            </a:r>
            <a:r>
              <a:rPr lang="es-EC" dirty="0" smtClean="0"/>
              <a:t>a unas </a:t>
            </a:r>
            <a:r>
              <a:rPr lang="es-EC" dirty="0"/>
              <a:t>placas de acero como refuerzo. La palabra elastómero es un término genérico para los materiales sintéticos similares al caucho natural. </a:t>
            </a:r>
          </a:p>
          <a:p>
            <a:r>
              <a:rPr lang="es-EC" dirty="0"/>
              <a:t>El componente del apoyo de neopreno es:</a:t>
            </a:r>
          </a:p>
          <a:p>
            <a:r>
              <a:rPr lang="es-EC" dirty="0"/>
              <a:t>•	</a:t>
            </a:r>
            <a:r>
              <a:rPr lang="es-EC" dirty="0" err="1"/>
              <a:t>policloropeno</a:t>
            </a:r>
            <a:r>
              <a:rPr lang="es-EC" dirty="0"/>
              <a:t> (neopreno virgen), </a:t>
            </a:r>
          </a:p>
          <a:p>
            <a:r>
              <a:rPr lang="es-EC" dirty="0"/>
              <a:t>•	</a:t>
            </a:r>
            <a:r>
              <a:rPr lang="es-EC" dirty="0" err="1"/>
              <a:t>polisopreno</a:t>
            </a:r>
            <a:r>
              <a:rPr lang="es-EC" dirty="0"/>
              <a:t> natural (caucho natural).</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832" y="3645024"/>
            <a:ext cx="430371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26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362"/>
                                        </p:tgtEl>
                                        <p:attrNameLst>
                                          <p:attrName>style.visibility</p:attrName>
                                        </p:attrNameLst>
                                      </p:cBhvr>
                                      <p:to>
                                        <p:strVal val="visible"/>
                                      </p:to>
                                    </p:set>
                                    <p:anim calcmode="lin" valueType="num">
                                      <p:cBhvr additive="base">
                                        <p:cTn id="34" dur="500" fill="hold"/>
                                        <p:tgtEl>
                                          <p:spTgt spid="15362"/>
                                        </p:tgtEl>
                                        <p:attrNameLst>
                                          <p:attrName>ppt_x</p:attrName>
                                        </p:attrNameLst>
                                      </p:cBhvr>
                                      <p:tavLst>
                                        <p:tav tm="0">
                                          <p:val>
                                            <p:strVal val="#ppt_x"/>
                                          </p:val>
                                        </p:tav>
                                        <p:tav tm="100000">
                                          <p:val>
                                            <p:strVal val="#ppt_x"/>
                                          </p:val>
                                        </p:tav>
                                      </p:tavLst>
                                    </p:anim>
                                    <p:anim calcmode="lin" valueType="num">
                                      <p:cBhvr additive="base">
                                        <p:cTn id="35"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7504" y="2420888"/>
            <a:ext cx="4572000" cy="2862322"/>
          </a:xfrm>
          <a:prstGeom prst="rect">
            <a:avLst/>
          </a:prstGeom>
        </p:spPr>
        <p:txBody>
          <a:bodyPr>
            <a:spAutoFit/>
          </a:bodyPr>
          <a:lstStyle/>
          <a:p>
            <a:r>
              <a:rPr lang="es-EC" dirty="0"/>
              <a:t>Las ventajas del neopreno respecto al caucho  natural son su mejor comportamiento a baja temperatura, mayor resistencia a la acción del ozono y menor deterioro bajo condiciones ambientales. Aunque hay apoyos de neopreno sencillos, sin placas metálicas intercaladas, los más utilizados son los laminados conformados por varias placas de neopreno y acero estructural (como refuerzo interno)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593" y="2996952"/>
            <a:ext cx="388976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80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8194"/>
                                        </p:tgtEl>
                                        <p:attrNameLst>
                                          <p:attrName>style.visibility</p:attrName>
                                        </p:attrNameLst>
                                      </p:cBhvr>
                                      <p:to>
                                        <p:strVal val="visible"/>
                                      </p:to>
                                    </p:set>
                                    <p:anim calcmode="lin" valueType="num">
                                      <p:cBhvr additive="base">
                                        <p:cTn id="34" dur="500" fill="hold"/>
                                        <p:tgtEl>
                                          <p:spTgt spid="8194"/>
                                        </p:tgtEl>
                                        <p:attrNameLst>
                                          <p:attrName>ppt_x</p:attrName>
                                        </p:attrNameLst>
                                      </p:cBhvr>
                                      <p:tavLst>
                                        <p:tav tm="0">
                                          <p:val>
                                            <p:strVal val="#ppt_x"/>
                                          </p:val>
                                        </p:tav>
                                        <p:tav tm="100000">
                                          <p:val>
                                            <p:strVal val="#ppt_x"/>
                                          </p:val>
                                        </p:tav>
                                      </p:tavLst>
                                    </p:anim>
                                    <p:anim calcmode="lin" valueType="num">
                                      <p:cBhvr additive="base">
                                        <p:cTn id="35"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0" y="2099010"/>
            <a:ext cx="4572000" cy="2031325"/>
          </a:xfrm>
          <a:prstGeom prst="rect">
            <a:avLst/>
          </a:prstGeom>
        </p:spPr>
        <p:txBody>
          <a:bodyPr>
            <a:spAutoFit/>
          </a:bodyPr>
          <a:lstStyle/>
          <a:p>
            <a:r>
              <a:rPr lang="es-EC" dirty="0"/>
              <a:t>Un dato de gran importancia para el diseño de los aparatos de apoyo de neopreno es el módulo de elasticidad transversal de la goma o elastómero </a:t>
            </a:r>
            <a:r>
              <a:rPr lang="es-EC" dirty="0" smtClean="0"/>
              <a:t>G.</a:t>
            </a:r>
          </a:p>
          <a:p>
            <a:r>
              <a:rPr lang="es-EC" dirty="0" smtClean="0"/>
              <a:t> </a:t>
            </a:r>
            <a:r>
              <a:rPr lang="es-EC" dirty="0"/>
              <a:t>El valor de G para acciones </a:t>
            </a:r>
            <a:r>
              <a:rPr lang="es-EC" dirty="0" smtClean="0"/>
              <a:t>suele </a:t>
            </a:r>
            <a:r>
              <a:rPr lang="es-EC" dirty="0"/>
              <a:t>estar comprendido entre 0.66 y 2.07 </a:t>
            </a:r>
            <a:r>
              <a:rPr lang="es-EC" dirty="0" err="1"/>
              <a:t>Mpa</a:t>
            </a:r>
            <a:r>
              <a:rPr lang="es-EC" dirty="0"/>
              <a:t> (AASHTO 14.7).</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287" y="4733224"/>
            <a:ext cx="5608637"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500429" y="5805264"/>
            <a:ext cx="6284921" cy="369332"/>
          </a:xfrm>
          <a:prstGeom prst="rect">
            <a:avLst/>
          </a:prstGeom>
        </p:spPr>
        <p:txBody>
          <a:bodyPr wrap="square">
            <a:spAutoFit/>
          </a:bodyPr>
          <a:lstStyle/>
          <a:p>
            <a:r>
              <a:rPr lang="es-EC" dirty="0" smtClean="0"/>
              <a:t> </a:t>
            </a:r>
            <a:r>
              <a:rPr lang="es-EC" dirty="0"/>
              <a:t>Módulo de corte del elastómero (Fuente AASHTO 14.7.6)</a:t>
            </a:r>
          </a:p>
        </p:txBody>
      </p:sp>
    </p:spTree>
    <p:extLst>
      <p:ext uri="{BB962C8B-B14F-4D97-AF65-F5344CB8AC3E}">
        <p14:creationId xmlns:p14="http://schemas.microsoft.com/office/powerpoint/2010/main" val="192952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386"/>
                                        </p:tgtEl>
                                        <p:attrNameLst>
                                          <p:attrName>style.visibility</p:attrName>
                                        </p:attrNameLst>
                                      </p:cBhvr>
                                      <p:to>
                                        <p:strVal val="visible"/>
                                      </p:to>
                                    </p:set>
                                    <p:anim calcmode="lin" valueType="num">
                                      <p:cBhvr additive="base">
                                        <p:cTn id="34" dur="500" fill="hold"/>
                                        <p:tgtEl>
                                          <p:spTgt spid="16386"/>
                                        </p:tgtEl>
                                        <p:attrNameLst>
                                          <p:attrName>ppt_x</p:attrName>
                                        </p:attrNameLst>
                                      </p:cBhvr>
                                      <p:tavLst>
                                        <p:tav tm="0">
                                          <p:val>
                                            <p:strVal val="#ppt_x"/>
                                          </p:val>
                                        </p:tav>
                                        <p:tav tm="100000">
                                          <p:val>
                                            <p:strVal val="#ppt_x"/>
                                          </p:val>
                                        </p:tav>
                                      </p:tavLst>
                                    </p:anim>
                                    <p:anim calcmode="lin" valueType="num">
                                      <p:cBhvr additive="base">
                                        <p:cTn id="35" dur="500" fill="hold"/>
                                        <p:tgtEl>
                                          <p:spTgt spid="1638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9 Imagen"/>
          <p:cNvPicPr/>
          <p:nvPr/>
        </p:nvPicPr>
        <p:blipFill>
          <a:blip r:embed="rId2"/>
          <a:srcRect/>
          <a:stretch>
            <a:fillRect/>
          </a:stretch>
        </p:blipFill>
        <p:spPr bwMode="auto">
          <a:xfrm>
            <a:off x="3845331" y="2945747"/>
            <a:ext cx="5220073" cy="3546973"/>
          </a:xfrm>
          <a:prstGeom prst="rect">
            <a:avLst/>
          </a:prstGeom>
          <a:noFill/>
          <a:ln w="9525">
            <a:noFill/>
            <a:miter lim="800000"/>
            <a:headEnd/>
            <a:tailEnd/>
          </a:ln>
        </p:spPr>
      </p:pic>
      <p:sp>
        <p:nvSpPr>
          <p:cNvPr id="4" name="Rounded Rectangle 6"/>
          <p:cNvSpPr/>
          <p:nvPr/>
        </p:nvSpPr>
        <p:spPr>
          <a:xfrm rot="20700000">
            <a:off x="6736908" y="-19504"/>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258639"/>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grpSp>
        <p:nvGrpSpPr>
          <p:cNvPr id="11" name="Group 237"/>
          <p:cNvGrpSpPr>
            <a:grpSpLocks/>
          </p:cNvGrpSpPr>
          <p:nvPr/>
        </p:nvGrpSpPr>
        <p:grpSpPr bwMode="auto">
          <a:xfrm>
            <a:off x="16868" y="42700"/>
            <a:ext cx="5039596" cy="1479177"/>
            <a:chOff x="107842050" y="109442250"/>
            <a:chExt cx="4686305" cy="1485900"/>
          </a:xfrm>
        </p:grpSpPr>
        <p:sp>
          <p:nvSpPr>
            <p:cNvPr id="12" name="Rectangle 238" hidden="1"/>
            <p:cNvSpPr>
              <a:spLocks noChangeArrowheads="1"/>
            </p:cNvSpPr>
            <p:nvPr/>
          </p:nvSpPr>
          <p:spPr bwMode="auto">
            <a:xfrm>
              <a:off x="107842050" y="109442250"/>
              <a:ext cx="4686300" cy="14859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grpSp>
          <p:nvGrpSpPr>
            <p:cNvPr id="13" name="Group 239"/>
            <p:cNvGrpSpPr>
              <a:grpSpLocks/>
            </p:cNvGrpSpPr>
            <p:nvPr/>
          </p:nvGrpSpPr>
          <p:grpSpPr bwMode="auto">
            <a:xfrm>
              <a:off x="107842055" y="109442250"/>
              <a:ext cx="4686300" cy="1485899"/>
              <a:chOff x="107842055" y="109442250"/>
              <a:chExt cx="4686300" cy="1485899"/>
            </a:xfrm>
          </p:grpSpPr>
          <p:sp>
            <p:nvSpPr>
              <p:cNvPr id="14" name="Rectangle 240"/>
              <p:cNvSpPr>
                <a:spLocks noChangeArrowheads="1"/>
              </p:cNvSpPr>
              <p:nvPr/>
            </p:nvSpPr>
            <p:spPr bwMode="auto">
              <a:xfrm>
                <a:off x="107842055" y="110128050"/>
                <a:ext cx="4686300" cy="800099"/>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15" name="AutoShape 241"/>
              <p:cNvSpPr>
                <a:spLocks noChangeArrowheads="1"/>
              </p:cNvSpPr>
              <p:nvPr/>
            </p:nvSpPr>
            <p:spPr bwMode="auto">
              <a:xfrm>
                <a:off x="109042200" y="109842300"/>
                <a:ext cx="3200400" cy="486294"/>
              </a:xfrm>
              <a:prstGeom prst="roundRect">
                <a:avLst>
                  <a:gd name="adj" fmla="val 50000"/>
                </a:avLst>
              </a:prstGeom>
              <a:solidFill>
                <a:srgbClr val="000000"/>
              </a:solidFill>
              <a:ln w="15875" algn="in">
                <a:solidFill>
                  <a:srgbClr val="1F497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endParaRPr lang="es-EC" dirty="0"/>
              </a:p>
            </p:txBody>
          </p:sp>
          <p:sp>
            <p:nvSpPr>
              <p:cNvPr id="16" name="Text Box 242"/>
              <p:cNvSpPr txBox="1">
                <a:spLocks noChangeArrowheads="1"/>
              </p:cNvSpPr>
              <p:nvPr/>
            </p:nvSpPr>
            <p:spPr bwMode="auto">
              <a:xfrm>
                <a:off x="109099350" y="109837537"/>
                <a:ext cx="30861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algn="ctr" defTabSz="820583" fontAlgn="base">
                  <a:spcBef>
                    <a:spcPct val="0"/>
                  </a:spcBef>
                  <a:spcAft>
                    <a:spcPct val="0"/>
                  </a:spcAft>
                </a:pPr>
                <a:r>
                  <a:rPr lang="en-US" sz="3000" b="1" dirty="0">
                    <a:solidFill>
                      <a:srgbClr val="FFFFFF"/>
                    </a:solidFill>
                    <a:latin typeface="Cambria" pitchFamily="18" charset="0"/>
                    <a:cs typeface="Arial" pitchFamily="34" charset="0"/>
                  </a:rPr>
                  <a:t>CAPÍTULO I</a:t>
                </a:r>
                <a:endParaRPr lang="es-EC" sz="1600" dirty="0">
                  <a:latin typeface="Arial" pitchFamily="34" charset="0"/>
                  <a:cs typeface="Arial" pitchFamily="34" charset="0"/>
                </a:endParaRPr>
              </a:p>
            </p:txBody>
          </p:sp>
          <p:sp>
            <p:nvSpPr>
              <p:cNvPr id="17" name="Text Box 243"/>
              <p:cNvSpPr txBox="1">
                <a:spLocks noChangeArrowheads="1"/>
              </p:cNvSpPr>
              <p:nvPr/>
            </p:nvSpPr>
            <p:spPr bwMode="auto">
              <a:xfrm>
                <a:off x="109242225" y="109442250"/>
                <a:ext cx="3200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0" numCol="1" anchor="t" anchorCtr="0" compatLnSpc="1">
                <a:prstTxWarp prst="textNoShape">
                  <a:avLst/>
                </a:prstTxWarp>
              </a:bodyPr>
              <a:lstStyle/>
              <a:p>
                <a:pPr algn="r" defTabSz="820583" fontAlgn="base">
                  <a:spcBef>
                    <a:spcPct val="0"/>
                  </a:spcBef>
                  <a:spcAft>
                    <a:spcPct val="0"/>
                  </a:spcAft>
                </a:pPr>
                <a:endParaRPr lang="es-EC" sz="2500" dirty="0">
                  <a:solidFill>
                    <a:srgbClr val="FFFF00"/>
                  </a:solidFill>
                  <a:latin typeface="Arial Rounded MT Bold" pitchFamily="34" charset="0"/>
                  <a:cs typeface="Arial" pitchFamily="34" charset="0"/>
                </a:endParaRPr>
              </a:p>
            </p:txBody>
          </p:sp>
          <p:sp>
            <p:nvSpPr>
              <p:cNvPr id="18" name="Text Box 244"/>
              <p:cNvSpPr txBox="1">
                <a:spLocks noChangeArrowheads="1"/>
              </p:cNvSpPr>
              <p:nvPr/>
            </p:nvSpPr>
            <p:spPr bwMode="auto">
              <a:xfrm>
                <a:off x="108070650" y="110430685"/>
                <a:ext cx="40005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0" rIns="91440" bIns="36576" numCol="1" anchor="t" anchorCtr="0" compatLnSpc="1">
                <a:prstTxWarp prst="textNoShape">
                  <a:avLst/>
                </a:prstTxWarp>
              </a:bodyPr>
              <a:lstStyle/>
              <a:p>
                <a:r>
                  <a:rPr lang="es-EC" sz="1600" b="1" dirty="0"/>
                  <a:t>PELIGROSIDAD SÍSMICA</a:t>
                </a:r>
              </a:p>
            </p:txBody>
          </p:sp>
        </p:grpSp>
      </p:grpSp>
      <p:sp>
        <p:nvSpPr>
          <p:cNvPr id="2" name="1 Rectángulo"/>
          <p:cNvSpPr/>
          <p:nvPr/>
        </p:nvSpPr>
        <p:spPr>
          <a:xfrm>
            <a:off x="29109" y="1653086"/>
            <a:ext cx="4572000" cy="2585323"/>
          </a:xfrm>
          <a:prstGeom prst="rect">
            <a:avLst/>
          </a:prstGeom>
        </p:spPr>
        <p:txBody>
          <a:bodyPr>
            <a:spAutoFit/>
          </a:bodyPr>
          <a:lstStyle/>
          <a:p>
            <a:r>
              <a:rPr lang="es-EC" dirty="0"/>
              <a:t>La actividad sísmica de Ecuador  se debe al movimiento de las placas tectónicas lo que ha dado origen a  la zona de subducción que existe entre la placa de Nazca y la placa Sudamericana. Se destaca que en el Ecuador la velocidad no es uniforme debido a la cordillera de Carnegie, que se encuentra en el océano pacífico.</a:t>
            </a:r>
          </a:p>
        </p:txBody>
      </p:sp>
      <p:sp>
        <p:nvSpPr>
          <p:cNvPr id="3" name="2 Rectángulo"/>
          <p:cNvSpPr/>
          <p:nvPr/>
        </p:nvSpPr>
        <p:spPr>
          <a:xfrm>
            <a:off x="4553442" y="6492720"/>
            <a:ext cx="4572000" cy="276999"/>
          </a:xfrm>
          <a:prstGeom prst="rect">
            <a:avLst/>
          </a:prstGeom>
        </p:spPr>
        <p:txBody>
          <a:bodyPr>
            <a:spAutoFit/>
          </a:bodyPr>
          <a:lstStyle/>
          <a:p>
            <a:pPr marL="36576" indent="0" algn="ctr">
              <a:buNone/>
            </a:pPr>
            <a:r>
              <a:rPr lang="es-EC" sz="1200" dirty="0"/>
              <a:t>Cordillera de Carnegie (Fuente Pazmiño INOCAR)</a:t>
            </a:r>
          </a:p>
        </p:txBody>
      </p:sp>
    </p:spTree>
    <p:extLst>
      <p:ext uri="{BB962C8B-B14F-4D97-AF65-F5344CB8AC3E}">
        <p14:creationId xmlns:p14="http://schemas.microsoft.com/office/powerpoint/2010/main" val="3127998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322076" y="1496564"/>
            <a:ext cx="4572000" cy="3139321"/>
          </a:xfrm>
          <a:prstGeom prst="rect">
            <a:avLst/>
          </a:prstGeom>
        </p:spPr>
        <p:txBody>
          <a:bodyPr>
            <a:spAutoFit/>
          </a:bodyPr>
          <a:lstStyle/>
          <a:p>
            <a:r>
              <a:rPr lang="es-EC" dirty="0"/>
              <a:t>El compuesto de caucho natural  más simple es el </a:t>
            </a:r>
            <a:r>
              <a:rPr lang="es-EC" dirty="0" err="1"/>
              <a:t>isopreno</a:t>
            </a:r>
            <a:r>
              <a:rPr lang="es-EC" dirty="0"/>
              <a:t> o 2-metilbutadieno, cuya fórmula química  es C5H8. Es blando a temperatura ambiente 25 </a:t>
            </a:r>
            <a:r>
              <a:rPr lang="es-EC" dirty="0" err="1"/>
              <a:t>ºC</a:t>
            </a:r>
            <a:r>
              <a:rPr lang="es-EC" dirty="0"/>
              <a:t>, a temperaturas de congelación   - </a:t>
            </a:r>
            <a:r>
              <a:rPr lang="es-EC" dirty="0" err="1"/>
              <a:t>ºC</a:t>
            </a:r>
            <a:r>
              <a:rPr lang="es-EC" dirty="0"/>
              <a:t>, el caucho puro es sólido transparente. De 0 a 10 </a:t>
            </a:r>
            <a:r>
              <a:rPr lang="es-EC" dirty="0" err="1"/>
              <a:t>ºC</a:t>
            </a:r>
            <a:r>
              <a:rPr lang="es-EC" dirty="0"/>
              <a:t> es frágil y opaco, Al amasarlo mecánicamente, o al calentarlo por encima de 50 </a:t>
            </a:r>
            <a:r>
              <a:rPr lang="es-EC" dirty="0" err="1"/>
              <a:t>ºC</a:t>
            </a:r>
            <a:r>
              <a:rPr lang="es-EC" dirty="0"/>
              <a:t>, el caucho adquiere una textura pegajosa. A temperaturas de 200 </a:t>
            </a:r>
            <a:r>
              <a:rPr lang="es-EC" dirty="0" err="1"/>
              <a:t>ºC</a:t>
            </a:r>
            <a:r>
              <a:rPr lang="es-EC" dirty="0"/>
              <a:t> o superiores se descompone. </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145" y="2080283"/>
            <a:ext cx="1872465" cy="20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181" y="4336503"/>
            <a:ext cx="1872465" cy="166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5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315"/>
                                        </p:tgtEl>
                                        <p:attrNameLst>
                                          <p:attrName>style.visibility</p:attrName>
                                        </p:attrNameLst>
                                      </p:cBhvr>
                                      <p:to>
                                        <p:strVal val="visible"/>
                                      </p:to>
                                    </p:set>
                                    <p:anim calcmode="lin" valueType="num">
                                      <p:cBhvr additive="base">
                                        <p:cTn id="34" dur="500" fill="hold"/>
                                        <p:tgtEl>
                                          <p:spTgt spid="13315"/>
                                        </p:tgtEl>
                                        <p:attrNameLst>
                                          <p:attrName>ppt_x</p:attrName>
                                        </p:attrNameLst>
                                      </p:cBhvr>
                                      <p:tavLst>
                                        <p:tav tm="0">
                                          <p:val>
                                            <p:strVal val="#ppt_x"/>
                                          </p:val>
                                        </p:tav>
                                        <p:tav tm="100000">
                                          <p:val>
                                            <p:strVal val="#ppt_x"/>
                                          </p:val>
                                        </p:tav>
                                      </p:tavLst>
                                    </p:anim>
                                    <p:anim calcmode="lin" valueType="num">
                                      <p:cBhvr additive="base">
                                        <p:cTn id="35" dur="500" fill="hold"/>
                                        <p:tgtEl>
                                          <p:spTgt spid="1331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316"/>
                                        </p:tgtEl>
                                        <p:attrNameLst>
                                          <p:attrName>style.visibility</p:attrName>
                                        </p:attrNameLst>
                                      </p:cBhvr>
                                      <p:to>
                                        <p:strVal val="visible"/>
                                      </p:to>
                                    </p:set>
                                    <p:anim calcmode="lin" valueType="num">
                                      <p:cBhvr additive="base">
                                        <p:cTn id="38" dur="500" fill="hold"/>
                                        <p:tgtEl>
                                          <p:spTgt spid="13316"/>
                                        </p:tgtEl>
                                        <p:attrNameLst>
                                          <p:attrName>ppt_x</p:attrName>
                                        </p:attrNameLst>
                                      </p:cBhvr>
                                      <p:tavLst>
                                        <p:tav tm="0">
                                          <p:val>
                                            <p:strVal val="#ppt_x"/>
                                          </p:val>
                                        </p:tav>
                                        <p:tav tm="100000">
                                          <p:val>
                                            <p:strVal val="#ppt_x"/>
                                          </p:val>
                                        </p:tav>
                                      </p:tavLst>
                                    </p:anim>
                                    <p:anim calcmode="lin" valueType="num">
                                      <p:cBhvr additive="base">
                                        <p:cTn id="39"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8 Imagen"/>
          <p:cNvPicPr/>
          <p:nvPr/>
        </p:nvPicPr>
        <p:blipFill>
          <a:blip r:embed="rId3"/>
          <a:srcRect l="5342" t="2254" r="5222" b="8451"/>
          <a:stretch>
            <a:fillRect/>
          </a:stretch>
        </p:blipFill>
        <p:spPr bwMode="auto">
          <a:xfrm>
            <a:off x="107504" y="1448662"/>
            <a:ext cx="3971290" cy="2583180"/>
          </a:xfrm>
          <a:prstGeom prst="rect">
            <a:avLst/>
          </a:prstGeom>
          <a:noFill/>
          <a:ln w="9525">
            <a:noFill/>
            <a:miter lim="800000"/>
            <a:headEnd/>
            <a:tailEnd/>
          </a:ln>
        </p:spPr>
      </p:pic>
      <p:sp>
        <p:nvSpPr>
          <p:cNvPr id="2" name="1 Rectángulo"/>
          <p:cNvSpPr/>
          <p:nvPr/>
        </p:nvSpPr>
        <p:spPr>
          <a:xfrm>
            <a:off x="4247750" y="2924944"/>
            <a:ext cx="4572000" cy="3416320"/>
          </a:xfrm>
          <a:prstGeom prst="rect">
            <a:avLst/>
          </a:prstGeom>
        </p:spPr>
        <p:txBody>
          <a:bodyPr>
            <a:spAutoFit/>
          </a:bodyPr>
          <a:lstStyle/>
          <a:p>
            <a:r>
              <a:rPr lang="es-EC" dirty="0"/>
              <a:t>En el producto 2 se utiliza el aceite quemado como lubricante en lugar de aceite </a:t>
            </a:r>
            <a:r>
              <a:rPr lang="es-EC" dirty="0" err="1"/>
              <a:t>parafínico</a:t>
            </a:r>
            <a:r>
              <a:rPr lang="es-EC" dirty="0"/>
              <a:t>. El Caucho Natural, se le mezcla con diferentes aditivos y sustancias en porcentajes </a:t>
            </a:r>
            <a:r>
              <a:rPr lang="es-EC" dirty="0" smtClean="0"/>
              <a:t>definidos por el fabricante, </a:t>
            </a:r>
            <a:r>
              <a:rPr lang="es-EC" dirty="0"/>
              <a:t>esta es la base </a:t>
            </a:r>
            <a:r>
              <a:rPr lang="es-EC" dirty="0" smtClean="0"/>
              <a:t>del </a:t>
            </a:r>
            <a:r>
              <a:rPr lang="es-EC" dirty="0"/>
              <a:t>elastómero que se utilizó en los prototipos ensayados. Los aditivos son parte importante en el  proceso de fabricación ya que aumentan la eficiencia y rendimiento en la producción de caucho cambiando así sus características primarias</a:t>
            </a:r>
          </a:p>
        </p:txBody>
      </p:sp>
    </p:spTree>
    <p:extLst>
      <p:ext uri="{BB962C8B-B14F-4D97-AF65-F5344CB8AC3E}">
        <p14:creationId xmlns:p14="http://schemas.microsoft.com/office/powerpoint/2010/main" val="290004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96698" y="1618618"/>
            <a:ext cx="4572000" cy="923330"/>
          </a:xfrm>
          <a:prstGeom prst="rect">
            <a:avLst/>
          </a:prstGeom>
        </p:spPr>
        <p:txBody>
          <a:bodyPr>
            <a:spAutoFit/>
          </a:bodyPr>
          <a:lstStyle/>
          <a:p>
            <a:r>
              <a:rPr lang="es-EC" dirty="0" smtClean="0"/>
              <a:t>Existen muchos aditivos, con </a:t>
            </a:r>
            <a:r>
              <a:rPr lang="es-EC" dirty="0"/>
              <a:t>múltiples funciones y su número ha aumentado significativamente a través de los años </a:t>
            </a:r>
          </a:p>
        </p:txBody>
      </p:sp>
      <p:sp>
        <p:nvSpPr>
          <p:cNvPr id="3" name="2 Rectángulo"/>
          <p:cNvSpPr/>
          <p:nvPr/>
        </p:nvSpPr>
        <p:spPr>
          <a:xfrm>
            <a:off x="431758" y="2875002"/>
            <a:ext cx="3132130" cy="1477328"/>
          </a:xfrm>
          <a:prstGeom prst="rect">
            <a:avLst/>
          </a:prstGeom>
        </p:spPr>
        <p:txBody>
          <a:bodyPr wrap="square">
            <a:spAutoFit/>
          </a:bodyPr>
          <a:lstStyle/>
          <a:p>
            <a:r>
              <a:rPr lang="es-EC" dirty="0" smtClean="0"/>
              <a:t>EL </a:t>
            </a:r>
            <a:r>
              <a:rPr lang="es-EC" dirty="0"/>
              <a:t>NEGRO DE </a:t>
            </a:r>
            <a:r>
              <a:rPr lang="es-EC" dirty="0" smtClean="0"/>
              <a:t>HUMO. Es </a:t>
            </a:r>
            <a:r>
              <a:rPr lang="es-EC" dirty="0"/>
              <a:t>un producto derivado del negro de carbón, que ayuda a la resistencia de la goma</a:t>
            </a:r>
          </a:p>
          <a:p>
            <a:r>
              <a:rPr lang="es-EC" dirty="0" smtClean="0"/>
              <a:t>  </a:t>
            </a:r>
            <a:endParaRPr lang="es-EC" dirty="0"/>
          </a:p>
        </p:txBody>
      </p:sp>
      <p:sp>
        <p:nvSpPr>
          <p:cNvPr id="9" name="8 Rectángulo"/>
          <p:cNvSpPr/>
          <p:nvPr/>
        </p:nvSpPr>
        <p:spPr>
          <a:xfrm>
            <a:off x="4572000" y="2736503"/>
            <a:ext cx="4572000" cy="1754326"/>
          </a:xfrm>
          <a:prstGeom prst="rect">
            <a:avLst/>
          </a:prstGeom>
        </p:spPr>
        <p:txBody>
          <a:bodyPr>
            <a:spAutoFit/>
          </a:bodyPr>
          <a:lstStyle/>
          <a:p>
            <a:r>
              <a:rPr lang="es-EC" dirty="0" smtClean="0"/>
              <a:t>EL </a:t>
            </a:r>
            <a:r>
              <a:rPr lang="es-EC" dirty="0"/>
              <a:t>ACEITE PARAFÍNICO </a:t>
            </a:r>
          </a:p>
          <a:p>
            <a:r>
              <a:rPr lang="es-EC" dirty="0" smtClean="0"/>
              <a:t>Es </a:t>
            </a:r>
            <a:r>
              <a:rPr lang="es-EC" dirty="0"/>
              <a:t>un lubricante, que ayudan con efectos positivos en el  procesamiento de la vulcanización, </a:t>
            </a:r>
            <a:r>
              <a:rPr lang="es-EC" dirty="0" smtClean="0"/>
              <a:t>ayuda al </a:t>
            </a:r>
            <a:r>
              <a:rPr lang="es-EC" dirty="0"/>
              <a:t>despegue mejorado en el </a:t>
            </a:r>
            <a:r>
              <a:rPr lang="es-EC" dirty="0" smtClean="0"/>
              <a:t>molde, </a:t>
            </a:r>
            <a:r>
              <a:rPr lang="es-EC" dirty="0"/>
              <a:t>no deja sustancia que afecte a los demás </a:t>
            </a:r>
            <a:r>
              <a:rPr lang="es-EC" dirty="0" smtClean="0"/>
              <a:t>compuestos</a:t>
            </a:r>
            <a:endParaRPr lang="es-EC" dirty="0"/>
          </a:p>
        </p:txBody>
      </p:sp>
      <p:sp>
        <p:nvSpPr>
          <p:cNvPr id="10" name="9 Rectángulo"/>
          <p:cNvSpPr/>
          <p:nvPr/>
        </p:nvSpPr>
        <p:spPr>
          <a:xfrm>
            <a:off x="26041" y="4348102"/>
            <a:ext cx="4572000" cy="1200329"/>
          </a:xfrm>
          <a:prstGeom prst="rect">
            <a:avLst/>
          </a:prstGeom>
        </p:spPr>
        <p:txBody>
          <a:bodyPr>
            <a:spAutoFit/>
          </a:bodyPr>
          <a:lstStyle/>
          <a:p>
            <a:r>
              <a:rPr lang="es-EC" dirty="0" smtClean="0"/>
              <a:t>EL </a:t>
            </a:r>
            <a:r>
              <a:rPr lang="es-EC" dirty="0"/>
              <a:t>ÁCIDO ESTEÁRICO </a:t>
            </a:r>
          </a:p>
          <a:p>
            <a:r>
              <a:rPr lang="es-EC" dirty="0" smtClean="0"/>
              <a:t>que </a:t>
            </a:r>
            <a:r>
              <a:rPr lang="es-EC" dirty="0"/>
              <a:t>actúa como </a:t>
            </a:r>
            <a:r>
              <a:rPr lang="es-EC" dirty="0" smtClean="0"/>
              <a:t>lubricante, </a:t>
            </a:r>
            <a:r>
              <a:rPr lang="es-EC" dirty="0"/>
              <a:t>se dispersa fácilmente actuando como también agente </a:t>
            </a:r>
            <a:r>
              <a:rPr lang="es-EC" dirty="0" smtClean="0"/>
              <a:t>dispersante. </a:t>
            </a:r>
            <a:endParaRPr lang="es-EC" dirty="0"/>
          </a:p>
        </p:txBody>
      </p:sp>
      <p:sp>
        <p:nvSpPr>
          <p:cNvPr id="11" name="10 Rectángulo"/>
          <p:cNvSpPr/>
          <p:nvPr/>
        </p:nvSpPr>
        <p:spPr>
          <a:xfrm>
            <a:off x="4602052" y="5011616"/>
            <a:ext cx="4572000" cy="1754326"/>
          </a:xfrm>
          <a:prstGeom prst="rect">
            <a:avLst/>
          </a:prstGeom>
        </p:spPr>
        <p:txBody>
          <a:bodyPr>
            <a:spAutoFit/>
          </a:bodyPr>
          <a:lstStyle/>
          <a:p>
            <a:r>
              <a:rPr lang="es-EC" dirty="0" smtClean="0"/>
              <a:t>EL </a:t>
            </a:r>
            <a:r>
              <a:rPr lang="es-EC" dirty="0"/>
              <a:t>ÓXIDO DE ZINC  (</a:t>
            </a:r>
            <a:r>
              <a:rPr lang="es-EC" dirty="0" err="1" smtClean="0"/>
              <a:t>ZnO</a:t>
            </a:r>
            <a:r>
              <a:rPr lang="es-EC" dirty="0" smtClean="0"/>
              <a:t>)</a:t>
            </a:r>
          </a:p>
          <a:p>
            <a:r>
              <a:rPr lang="es-EC" dirty="0" smtClean="0"/>
              <a:t>que </a:t>
            </a:r>
            <a:r>
              <a:rPr lang="es-EC" dirty="0"/>
              <a:t>se consigue en polvo de partícula fina de color blanco y alta reactividad para ser usado en caucho y </a:t>
            </a:r>
            <a:r>
              <a:rPr lang="es-EC" dirty="0" smtClean="0"/>
              <a:t>látex. Es </a:t>
            </a:r>
            <a:r>
              <a:rPr lang="es-EC" dirty="0"/>
              <a:t>el más importante activador </a:t>
            </a:r>
            <a:r>
              <a:rPr lang="es-EC" dirty="0" smtClean="0"/>
              <a:t>inorgánico, </a:t>
            </a:r>
            <a:r>
              <a:rPr lang="es-EC" dirty="0"/>
              <a:t>activador en el proceso de vulcanización. </a:t>
            </a:r>
          </a:p>
        </p:txBody>
      </p:sp>
    </p:spTree>
    <p:extLst>
      <p:ext uri="{BB962C8B-B14F-4D97-AF65-F5344CB8AC3E}">
        <p14:creationId xmlns:p14="http://schemas.microsoft.com/office/powerpoint/2010/main" val="221397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51239" y="1768275"/>
            <a:ext cx="4572000" cy="4801314"/>
          </a:xfrm>
          <a:prstGeom prst="rect">
            <a:avLst/>
          </a:prstGeom>
        </p:spPr>
        <p:txBody>
          <a:bodyPr>
            <a:spAutoFit/>
          </a:bodyPr>
          <a:lstStyle/>
          <a:p>
            <a:r>
              <a:rPr lang="es-EC" dirty="0" smtClean="0"/>
              <a:t>EL </a:t>
            </a:r>
            <a:r>
              <a:rPr lang="es-EC" dirty="0"/>
              <a:t>AZUFRE</a:t>
            </a:r>
          </a:p>
          <a:p>
            <a:r>
              <a:rPr lang="es-EC" dirty="0" smtClean="0"/>
              <a:t>Es </a:t>
            </a:r>
            <a:r>
              <a:rPr lang="es-EC" dirty="0"/>
              <a:t>un elemento químico de color amarillento no metálico, se encuentra  fácilmente en regiones volcánicas combinados en forma de sulfuros Es el principal agente </a:t>
            </a:r>
            <a:r>
              <a:rPr lang="es-EC" dirty="0" err="1"/>
              <a:t>vulcanizante</a:t>
            </a:r>
            <a:r>
              <a:rPr lang="es-EC" dirty="0"/>
              <a:t>, su presentación viene en sacos de 50 Kg en polvo de azufre, el cual amasándolo o mezclándolo bien con el caucho y calentándolo a una temperatura superior a los 100 </a:t>
            </a:r>
            <a:r>
              <a:rPr lang="es-EC" dirty="0" err="1"/>
              <a:t>ºC</a:t>
            </a:r>
            <a:r>
              <a:rPr lang="es-EC" dirty="0"/>
              <a:t>, se combina químicamente y el efecto principal del azufre es la aceleración en la cura del caucho producto resultante tiene propiedades muy útiles a saber: </a:t>
            </a:r>
          </a:p>
          <a:p>
            <a:r>
              <a:rPr lang="es-EC" dirty="0"/>
              <a:t>* No se deforma por el calor, </a:t>
            </a:r>
          </a:p>
          <a:p>
            <a:r>
              <a:rPr lang="es-EC" dirty="0"/>
              <a:t>* No es quebradizo en frío </a:t>
            </a:r>
          </a:p>
          <a:p>
            <a:r>
              <a:rPr lang="es-EC" dirty="0"/>
              <a:t>* Y sobre todo, no es pegajoso.</a:t>
            </a:r>
          </a:p>
        </p:txBody>
      </p:sp>
      <p:pic>
        <p:nvPicPr>
          <p:cNvPr id="20482" name="Picture 2" descr="C:\Users\Edwin\Desktop\Fotos ensayos\IMG005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0302" y="2996952"/>
            <a:ext cx="3694186" cy="310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73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0482"/>
                                        </p:tgtEl>
                                        <p:attrNameLst>
                                          <p:attrName>style.visibility</p:attrName>
                                        </p:attrNameLst>
                                      </p:cBhvr>
                                      <p:to>
                                        <p:strVal val="visible"/>
                                      </p:to>
                                    </p:set>
                                    <p:anim calcmode="lin" valueType="num">
                                      <p:cBhvr additive="base">
                                        <p:cTn id="34" dur="500" fill="hold"/>
                                        <p:tgtEl>
                                          <p:spTgt spid="20482"/>
                                        </p:tgtEl>
                                        <p:attrNameLst>
                                          <p:attrName>ppt_x</p:attrName>
                                        </p:attrNameLst>
                                      </p:cBhvr>
                                      <p:tavLst>
                                        <p:tav tm="0">
                                          <p:val>
                                            <p:strVal val="#ppt_x"/>
                                          </p:val>
                                        </p:tav>
                                        <p:tav tm="100000">
                                          <p:val>
                                            <p:strVal val="#ppt_x"/>
                                          </p:val>
                                        </p:tav>
                                      </p:tavLst>
                                    </p:anim>
                                    <p:anim calcmode="lin" valueType="num">
                                      <p:cBhvr additive="base">
                                        <p:cTn id="35"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678" y="3140968"/>
            <a:ext cx="38354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23528" y="1920837"/>
            <a:ext cx="4572000" cy="3416320"/>
          </a:xfrm>
          <a:prstGeom prst="rect">
            <a:avLst/>
          </a:prstGeom>
        </p:spPr>
        <p:txBody>
          <a:bodyPr>
            <a:spAutoFit/>
          </a:bodyPr>
          <a:lstStyle/>
          <a:p>
            <a:r>
              <a:rPr lang="es-EC" dirty="0"/>
              <a:t>El proceso de vulcanizado se lleva a cabo en el interior de una cámara a una temperatura de 140 grados, dependiendo del producto que se requiere distribuir y que puede durar desde unos minutos, hasta varias horas, en el cual se agrega azufre a la mezcla en el proceso de acelerado reacciona con el calor generado dentro de la cámara y le confiere ciertas propiedades a la mezcla cambiando así sus características principales controlando siempre la temperatura de la cámara</a:t>
            </a:r>
          </a:p>
        </p:txBody>
      </p:sp>
    </p:spTree>
    <p:extLst>
      <p:ext uri="{BB962C8B-B14F-4D97-AF65-F5344CB8AC3E}">
        <p14:creationId xmlns:p14="http://schemas.microsoft.com/office/powerpoint/2010/main" val="315938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CARACTERISTICAS DE LA GOMA</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III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69" y="1444719"/>
            <a:ext cx="3921453" cy="263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062" y="4077072"/>
            <a:ext cx="427355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2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458"/>
                                        </p:tgtEl>
                                        <p:attrNameLst>
                                          <p:attrName>style.visibility</p:attrName>
                                        </p:attrNameLst>
                                      </p:cBhvr>
                                      <p:to>
                                        <p:strVal val="visible"/>
                                      </p:to>
                                    </p:set>
                                    <p:anim calcmode="lin" valueType="num">
                                      <p:cBhvr additive="base">
                                        <p:cTn id="30" dur="500" fill="hold"/>
                                        <p:tgtEl>
                                          <p:spTgt spid="19458"/>
                                        </p:tgtEl>
                                        <p:attrNameLst>
                                          <p:attrName>ppt_x</p:attrName>
                                        </p:attrNameLst>
                                      </p:cBhvr>
                                      <p:tavLst>
                                        <p:tav tm="0">
                                          <p:val>
                                            <p:strVal val="#ppt_x"/>
                                          </p:val>
                                        </p:tav>
                                        <p:tav tm="100000">
                                          <p:val>
                                            <p:strVal val="#ppt_x"/>
                                          </p:val>
                                        </p:tav>
                                      </p:tavLst>
                                    </p:anim>
                                    <p:anim calcmode="lin" valueType="num">
                                      <p:cBhvr additive="base">
                                        <p:cTn id="31" dur="500" fill="hold"/>
                                        <p:tgtEl>
                                          <p:spTgt spid="1945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9459"/>
                                        </p:tgtEl>
                                        <p:attrNameLst>
                                          <p:attrName>style.visibility</p:attrName>
                                        </p:attrNameLst>
                                      </p:cBhvr>
                                      <p:to>
                                        <p:strVal val="visible"/>
                                      </p:to>
                                    </p:set>
                                    <p:anim calcmode="lin" valueType="num">
                                      <p:cBhvr additive="base">
                                        <p:cTn id="34" dur="500" fill="hold"/>
                                        <p:tgtEl>
                                          <p:spTgt spid="19459"/>
                                        </p:tgtEl>
                                        <p:attrNameLst>
                                          <p:attrName>ppt_x</p:attrName>
                                        </p:attrNameLst>
                                      </p:cBhvr>
                                      <p:tavLst>
                                        <p:tav tm="0">
                                          <p:val>
                                            <p:strVal val="#ppt_x"/>
                                          </p:val>
                                        </p:tav>
                                        <p:tav tm="100000">
                                          <p:val>
                                            <p:strVal val="#ppt_x"/>
                                          </p:val>
                                        </p:tav>
                                      </p:tavLst>
                                    </p:anim>
                                    <p:anim calcmode="lin" valueType="num">
                                      <p:cBhvr additive="base">
                                        <p:cTn id="35"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6104" y="3356992"/>
            <a:ext cx="5343689" cy="2862322"/>
          </a:xfrm>
          <a:prstGeom prst="rect">
            <a:avLst/>
          </a:prstGeom>
        </p:spPr>
        <p:txBody>
          <a:bodyPr wrap="square">
            <a:spAutoFit/>
          </a:bodyPr>
          <a:lstStyle/>
          <a:p>
            <a:r>
              <a:rPr lang="es-EC" dirty="0"/>
              <a:t>En este capítulo determinaremos experimentalmente las características de los elementos elastómeros y sus respuestas mecánicas. Se realiza ensayos de dureza, tracción, elongación, compresión y corte. La respuesta que se obtenga en los ensayos permitirá un mejor criterio del comportamiento de aislación, dando una idea global de cómo va a funcionar el elemento elastómero en condiciones de reposo y ante un eventual sismo.</a:t>
            </a:r>
          </a:p>
        </p:txBody>
      </p:sp>
      <p:pic>
        <p:nvPicPr>
          <p:cNvPr id="21506" name="Picture 2" descr="C:\Users\Edwin\Desktop\Fotos ensayos\P10909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1409" y="4478442"/>
            <a:ext cx="2665394" cy="219091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Edwin\Documents\mis documentos junio11\fot\fotosblack\IMG001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1355782"/>
            <a:ext cx="2610250" cy="151550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Users\Edwin\Documents\mis documentos junio11\fot\Patrick\Patrickuno\nuevas\P10908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41428"/>
            <a:ext cx="2714237" cy="144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6857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1509"/>
                                        </p:tgtEl>
                                        <p:attrNameLst>
                                          <p:attrName>style.visibility</p:attrName>
                                        </p:attrNameLst>
                                      </p:cBhvr>
                                      <p:to>
                                        <p:strVal val="visible"/>
                                      </p:to>
                                    </p:set>
                                    <p:anim calcmode="lin" valueType="num">
                                      <p:cBhvr additive="base">
                                        <p:cTn id="30" dur="500" fill="hold"/>
                                        <p:tgtEl>
                                          <p:spTgt spid="21509"/>
                                        </p:tgtEl>
                                        <p:attrNameLst>
                                          <p:attrName>ppt_x</p:attrName>
                                        </p:attrNameLst>
                                      </p:cBhvr>
                                      <p:tavLst>
                                        <p:tav tm="0">
                                          <p:val>
                                            <p:strVal val="#ppt_x"/>
                                          </p:val>
                                        </p:tav>
                                        <p:tav tm="100000">
                                          <p:val>
                                            <p:strVal val="#ppt_x"/>
                                          </p:val>
                                        </p:tav>
                                      </p:tavLst>
                                    </p:anim>
                                    <p:anim calcmode="lin" valueType="num">
                                      <p:cBhvr additive="base">
                                        <p:cTn id="31" dur="500" fill="hold"/>
                                        <p:tgtEl>
                                          <p:spTgt spid="2150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508"/>
                                        </p:tgtEl>
                                        <p:attrNameLst>
                                          <p:attrName>style.visibility</p:attrName>
                                        </p:attrNameLst>
                                      </p:cBhvr>
                                      <p:to>
                                        <p:strVal val="visible"/>
                                      </p:to>
                                    </p:set>
                                    <p:anim calcmode="lin" valueType="num">
                                      <p:cBhvr additive="base">
                                        <p:cTn id="34" dur="500" fill="hold"/>
                                        <p:tgtEl>
                                          <p:spTgt spid="21508"/>
                                        </p:tgtEl>
                                        <p:attrNameLst>
                                          <p:attrName>ppt_x</p:attrName>
                                        </p:attrNameLst>
                                      </p:cBhvr>
                                      <p:tavLst>
                                        <p:tav tm="0">
                                          <p:val>
                                            <p:strVal val="#ppt_x"/>
                                          </p:val>
                                        </p:tav>
                                        <p:tav tm="100000">
                                          <p:val>
                                            <p:strVal val="#ppt_x"/>
                                          </p:val>
                                        </p:tav>
                                      </p:tavLst>
                                    </p:anim>
                                    <p:anim calcmode="lin" valueType="num">
                                      <p:cBhvr additive="base">
                                        <p:cTn id="35" dur="500" fill="hold"/>
                                        <p:tgtEl>
                                          <p:spTgt spid="2150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1506"/>
                                        </p:tgtEl>
                                        <p:attrNameLst>
                                          <p:attrName>style.visibility</p:attrName>
                                        </p:attrNameLst>
                                      </p:cBhvr>
                                      <p:to>
                                        <p:strVal val="visible"/>
                                      </p:to>
                                    </p:set>
                                    <p:anim calcmode="lin" valueType="num">
                                      <p:cBhvr additive="base">
                                        <p:cTn id="38" dur="500" fill="hold"/>
                                        <p:tgtEl>
                                          <p:spTgt spid="21506"/>
                                        </p:tgtEl>
                                        <p:attrNameLst>
                                          <p:attrName>ppt_x</p:attrName>
                                        </p:attrNameLst>
                                      </p:cBhvr>
                                      <p:tavLst>
                                        <p:tav tm="0">
                                          <p:val>
                                            <p:strVal val="#ppt_x"/>
                                          </p:val>
                                        </p:tav>
                                        <p:tav tm="100000">
                                          <p:val>
                                            <p:strVal val="#ppt_x"/>
                                          </p:val>
                                        </p:tav>
                                      </p:tavLst>
                                    </p:anim>
                                    <p:anim calcmode="lin" valueType="num">
                                      <p:cBhvr additive="base">
                                        <p:cTn id="39" dur="500" fill="hold"/>
                                        <p:tgtEl>
                                          <p:spTgt spid="2150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15697" y="2629180"/>
            <a:ext cx="5391150" cy="3693319"/>
          </a:xfrm>
          <a:prstGeom prst="rect">
            <a:avLst/>
          </a:prstGeom>
        </p:spPr>
        <p:txBody>
          <a:bodyPr wrap="square">
            <a:spAutoFit/>
          </a:bodyPr>
          <a:lstStyle/>
          <a:p>
            <a:r>
              <a:rPr lang="es-EC" dirty="0"/>
              <a:t>La mayoría de estos ensayos depende de la  temperatura que es un factor muy importante que hay que tener en cuenta al momento de realizar los ensayos. Todos estos ensayos se realizaron utilizando los equipos  del laboratorio de mecánica de la Escuela Politécnica del Ejército (ESPE). Las probetas utilizadas fueron elaboradas por </a:t>
            </a:r>
            <a:r>
              <a:rPr lang="es-EC" dirty="0" err="1"/>
              <a:t>Plamec</a:t>
            </a:r>
            <a:r>
              <a:rPr lang="es-EC" dirty="0"/>
              <a:t> una empresa privada que ayudo con la fabricación de los prototipos. Todos estos procedimientos se apegaron a las normas del INEN y normas ASTM. Los prototipos </a:t>
            </a:r>
            <a:r>
              <a:rPr lang="es-EC" dirty="0" err="1"/>
              <a:t>elastoméricos</a:t>
            </a:r>
            <a:r>
              <a:rPr lang="es-EC" dirty="0"/>
              <a:t> ensayados tenían composiciones que variaba la dureza de  shore 50, shore 60 y shore 70. </a:t>
            </a:r>
          </a:p>
        </p:txBody>
      </p:sp>
      <p:pic>
        <p:nvPicPr>
          <p:cNvPr id="22530" name="Picture 2" descr="C:\Users\Edwin\Documents\mis documentos junio11\fot\Patrick\Patrickuno\nuevas\P10908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4107" y="4505936"/>
            <a:ext cx="3169893" cy="2377419"/>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Edwin\Documents\mis documentos junio11\fot\Patrick\Patrickuno\nuevas\P10908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38" t="34177" r="24232" b="15339"/>
          <a:stretch/>
        </p:blipFill>
        <p:spPr bwMode="auto">
          <a:xfrm>
            <a:off x="5974108" y="2092235"/>
            <a:ext cx="3147176" cy="234101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65" y="1294880"/>
            <a:ext cx="1954701" cy="1170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8843" y="1197886"/>
            <a:ext cx="1579563" cy="136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0448" y="1294880"/>
            <a:ext cx="1949004" cy="133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9165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2532"/>
                                        </p:tgtEl>
                                        <p:attrNameLst>
                                          <p:attrName>style.visibility</p:attrName>
                                        </p:attrNameLst>
                                      </p:cBhvr>
                                      <p:to>
                                        <p:strVal val="visible"/>
                                      </p:to>
                                    </p:set>
                                    <p:anim calcmode="lin" valueType="num">
                                      <p:cBhvr additive="base">
                                        <p:cTn id="30" dur="500" fill="hold"/>
                                        <p:tgtEl>
                                          <p:spTgt spid="22532"/>
                                        </p:tgtEl>
                                        <p:attrNameLst>
                                          <p:attrName>ppt_x</p:attrName>
                                        </p:attrNameLst>
                                      </p:cBhvr>
                                      <p:tavLst>
                                        <p:tav tm="0">
                                          <p:val>
                                            <p:strVal val="#ppt_x"/>
                                          </p:val>
                                        </p:tav>
                                        <p:tav tm="100000">
                                          <p:val>
                                            <p:strVal val="#ppt_x"/>
                                          </p:val>
                                        </p:tav>
                                      </p:tavLst>
                                    </p:anim>
                                    <p:anim calcmode="lin" valueType="num">
                                      <p:cBhvr additive="base">
                                        <p:cTn id="31" dur="500" fill="hold"/>
                                        <p:tgtEl>
                                          <p:spTgt spid="2253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533"/>
                                        </p:tgtEl>
                                        <p:attrNameLst>
                                          <p:attrName>style.visibility</p:attrName>
                                        </p:attrNameLst>
                                      </p:cBhvr>
                                      <p:to>
                                        <p:strVal val="visible"/>
                                      </p:to>
                                    </p:set>
                                    <p:anim calcmode="lin" valueType="num">
                                      <p:cBhvr additive="base">
                                        <p:cTn id="34" dur="500" fill="hold"/>
                                        <p:tgtEl>
                                          <p:spTgt spid="22533"/>
                                        </p:tgtEl>
                                        <p:attrNameLst>
                                          <p:attrName>ppt_x</p:attrName>
                                        </p:attrNameLst>
                                      </p:cBhvr>
                                      <p:tavLst>
                                        <p:tav tm="0">
                                          <p:val>
                                            <p:strVal val="#ppt_x"/>
                                          </p:val>
                                        </p:tav>
                                        <p:tav tm="100000">
                                          <p:val>
                                            <p:strVal val="#ppt_x"/>
                                          </p:val>
                                        </p:tav>
                                      </p:tavLst>
                                    </p:anim>
                                    <p:anim calcmode="lin" valueType="num">
                                      <p:cBhvr additive="base">
                                        <p:cTn id="35" dur="500" fill="hold"/>
                                        <p:tgtEl>
                                          <p:spTgt spid="2253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2534"/>
                                        </p:tgtEl>
                                        <p:attrNameLst>
                                          <p:attrName>style.visibility</p:attrName>
                                        </p:attrNameLst>
                                      </p:cBhvr>
                                      <p:to>
                                        <p:strVal val="visible"/>
                                      </p:to>
                                    </p:set>
                                    <p:anim calcmode="lin" valueType="num">
                                      <p:cBhvr additive="base">
                                        <p:cTn id="38" dur="500" fill="hold"/>
                                        <p:tgtEl>
                                          <p:spTgt spid="22534"/>
                                        </p:tgtEl>
                                        <p:attrNameLst>
                                          <p:attrName>ppt_x</p:attrName>
                                        </p:attrNameLst>
                                      </p:cBhvr>
                                      <p:tavLst>
                                        <p:tav tm="0">
                                          <p:val>
                                            <p:strVal val="#ppt_x"/>
                                          </p:val>
                                        </p:tav>
                                        <p:tav tm="100000">
                                          <p:val>
                                            <p:strVal val="#ppt_x"/>
                                          </p:val>
                                        </p:tav>
                                      </p:tavLst>
                                    </p:anim>
                                    <p:anim calcmode="lin" valueType="num">
                                      <p:cBhvr additive="base">
                                        <p:cTn id="39" dur="500" fill="hold"/>
                                        <p:tgtEl>
                                          <p:spTgt spid="2253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2531"/>
                                        </p:tgtEl>
                                        <p:attrNameLst>
                                          <p:attrName>style.visibility</p:attrName>
                                        </p:attrNameLst>
                                      </p:cBhvr>
                                      <p:to>
                                        <p:strVal val="visible"/>
                                      </p:to>
                                    </p:set>
                                    <p:anim calcmode="lin" valueType="num">
                                      <p:cBhvr additive="base">
                                        <p:cTn id="42" dur="500" fill="hold"/>
                                        <p:tgtEl>
                                          <p:spTgt spid="22531"/>
                                        </p:tgtEl>
                                        <p:attrNameLst>
                                          <p:attrName>ppt_x</p:attrName>
                                        </p:attrNameLst>
                                      </p:cBhvr>
                                      <p:tavLst>
                                        <p:tav tm="0">
                                          <p:val>
                                            <p:strVal val="#ppt_x"/>
                                          </p:val>
                                        </p:tav>
                                        <p:tav tm="100000">
                                          <p:val>
                                            <p:strVal val="#ppt_x"/>
                                          </p:val>
                                        </p:tav>
                                      </p:tavLst>
                                    </p:anim>
                                    <p:anim calcmode="lin" valueType="num">
                                      <p:cBhvr additive="base">
                                        <p:cTn id="43" dur="500" fill="hold"/>
                                        <p:tgtEl>
                                          <p:spTgt spid="2253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530"/>
                                        </p:tgtEl>
                                        <p:attrNameLst>
                                          <p:attrName>style.visibility</p:attrName>
                                        </p:attrNameLst>
                                      </p:cBhvr>
                                      <p:to>
                                        <p:strVal val="visible"/>
                                      </p:to>
                                    </p:set>
                                    <p:anim calcmode="lin" valueType="num">
                                      <p:cBhvr additive="base">
                                        <p:cTn id="46" dur="500" fill="hold"/>
                                        <p:tgtEl>
                                          <p:spTgt spid="22530"/>
                                        </p:tgtEl>
                                        <p:attrNameLst>
                                          <p:attrName>ppt_x</p:attrName>
                                        </p:attrNameLst>
                                      </p:cBhvr>
                                      <p:tavLst>
                                        <p:tav tm="0">
                                          <p:val>
                                            <p:strVal val="#ppt_x"/>
                                          </p:val>
                                        </p:tav>
                                        <p:tav tm="100000">
                                          <p:val>
                                            <p:strVal val="#ppt_x"/>
                                          </p:val>
                                        </p:tav>
                                      </p:tavLst>
                                    </p:anim>
                                    <p:anim calcmode="lin" valueType="num">
                                      <p:cBhvr additive="base">
                                        <p:cTn id="47" dur="500" fill="hold"/>
                                        <p:tgtEl>
                                          <p:spTgt spid="2253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98086" y="1496564"/>
            <a:ext cx="4572000" cy="2585323"/>
          </a:xfrm>
          <a:prstGeom prst="rect">
            <a:avLst/>
          </a:prstGeom>
        </p:spPr>
        <p:txBody>
          <a:bodyPr>
            <a:spAutoFit/>
          </a:bodyPr>
          <a:lstStyle/>
          <a:p>
            <a:r>
              <a:rPr lang="es-EC" dirty="0" smtClean="0"/>
              <a:t>ENSAYO </a:t>
            </a:r>
            <a:r>
              <a:rPr lang="es-EC" dirty="0"/>
              <a:t>DE DUREZA</a:t>
            </a:r>
          </a:p>
          <a:p>
            <a:r>
              <a:rPr lang="es-EC" dirty="0"/>
              <a:t>Este ensayo es muy utilizado por la facilidad de ser realizado con aparatos muy sencillos y portátiles. Para tener un control de la uniformidad de datos obtenidos, se deberá tomar las muestras de un mismo lote, puesto que los valores de dureza cambian para diferentes producciones del caucho. </a:t>
            </a:r>
          </a:p>
        </p:txBody>
      </p:sp>
      <p:pic>
        <p:nvPicPr>
          <p:cNvPr id="23556" name="Picture 4" descr="C:\Users\Edwin\Documents\mis documentos junio11\fot\Patrick\Patrickuno\nuevas\P10907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943" y="3140968"/>
            <a:ext cx="4551473" cy="341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95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3556"/>
                                        </p:tgtEl>
                                        <p:attrNameLst>
                                          <p:attrName>style.visibility</p:attrName>
                                        </p:attrNameLst>
                                      </p:cBhvr>
                                      <p:to>
                                        <p:strVal val="visible"/>
                                      </p:to>
                                    </p:set>
                                    <p:anim calcmode="lin" valueType="num">
                                      <p:cBhvr additive="base">
                                        <p:cTn id="34" dur="500" fill="hold"/>
                                        <p:tgtEl>
                                          <p:spTgt spid="23556"/>
                                        </p:tgtEl>
                                        <p:attrNameLst>
                                          <p:attrName>ppt_x</p:attrName>
                                        </p:attrNameLst>
                                      </p:cBhvr>
                                      <p:tavLst>
                                        <p:tav tm="0">
                                          <p:val>
                                            <p:strVal val="#ppt_x"/>
                                          </p:val>
                                        </p:tav>
                                        <p:tav tm="100000">
                                          <p:val>
                                            <p:strVal val="#ppt_x"/>
                                          </p:val>
                                        </p:tav>
                                      </p:tavLst>
                                    </p:anim>
                                    <p:anim calcmode="lin" valueType="num">
                                      <p:cBhvr additive="base">
                                        <p:cTn id="35"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7503" y="1444719"/>
            <a:ext cx="6657185" cy="2031325"/>
          </a:xfrm>
          <a:prstGeom prst="rect">
            <a:avLst/>
          </a:prstGeom>
        </p:spPr>
        <p:txBody>
          <a:bodyPr wrap="square">
            <a:spAutoFit/>
          </a:bodyPr>
          <a:lstStyle/>
          <a:p>
            <a:r>
              <a:rPr lang="es-EC" dirty="0"/>
              <a:t>Para la medición de la dureza Shore se utilizan varias escalas: Shore A, B, C, D, 0 y 00.  La escala Shore A es la más conveniente para medir la dureza de los cauchos blandos, hasta 90 grados, mientras que la escala Shore D se usa para la medición de dureza de cauchos más duros  que 90 grados Shore A. Aproximadamente 40 grados Shore D corresponden a 90 Shore A.</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335476"/>
            <a:ext cx="5509495" cy="34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23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4580"/>
                                        </p:tgtEl>
                                        <p:attrNameLst>
                                          <p:attrName>style.visibility</p:attrName>
                                        </p:attrNameLst>
                                      </p:cBhvr>
                                      <p:to>
                                        <p:strVal val="visible"/>
                                      </p:to>
                                    </p:set>
                                    <p:anim calcmode="lin" valueType="num">
                                      <p:cBhvr additive="base">
                                        <p:cTn id="34" dur="500" fill="hold"/>
                                        <p:tgtEl>
                                          <p:spTgt spid="24580"/>
                                        </p:tgtEl>
                                        <p:attrNameLst>
                                          <p:attrName>ppt_x</p:attrName>
                                        </p:attrNameLst>
                                      </p:cBhvr>
                                      <p:tavLst>
                                        <p:tav tm="0">
                                          <p:val>
                                            <p:strVal val="#ppt_x"/>
                                          </p:val>
                                        </p:tav>
                                        <p:tav tm="100000">
                                          <p:val>
                                            <p:strVal val="#ppt_x"/>
                                          </p:val>
                                        </p:tav>
                                      </p:tavLst>
                                    </p:anim>
                                    <p:anim calcmode="lin" valueType="num">
                                      <p:cBhvr additive="base">
                                        <p:cTn id="35"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6"/>
          <p:cNvSpPr/>
          <p:nvPr/>
        </p:nvSpPr>
        <p:spPr>
          <a:xfrm rot="20700000">
            <a:off x="6518533" y="9245"/>
            <a:ext cx="2592472" cy="2004319"/>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6967908" y="219936"/>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6885503" y="1310454"/>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grpSp>
        <p:nvGrpSpPr>
          <p:cNvPr id="11" name="Group 237"/>
          <p:cNvGrpSpPr>
            <a:grpSpLocks/>
          </p:cNvGrpSpPr>
          <p:nvPr/>
        </p:nvGrpSpPr>
        <p:grpSpPr bwMode="auto">
          <a:xfrm>
            <a:off x="16868" y="42700"/>
            <a:ext cx="5039596" cy="1479177"/>
            <a:chOff x="107842050" y="109442250"/>
            <a:chExt cx="4686305" cy="1485900"/>
          </a:xfrm>
        </p:grpSpPr>
        <p:sp>
          <p:nvSpPr>
            <p:cNvPr id="12" name="Rectangle 238" hidden="1"/>
            <p:cNvSpPr>
              <a:spLocks noChangeArrowheads="1"/>
            </p:cNvSpPr>
            <p:nvPr/>
          </p:nvSpPr>
          <p:spPr bwMode="auto">
            <a:xfrm>
              <a:off x="107842050" y="109442250"/>
              <a:ext cx="4686300" cy="14859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grpSp>
          <p:nvGrpSpPr>
            <p:cNvPr id="13" name="Group 239"/>
            <p:cNvGrpSpPr>
              <a:grpSpLocks/>
            </p:cNvGrpSpPr>
            <p:nvPr/>
          </p:nvGrpSpPr>
          <p:grpSpPr bwMode="auto">
            <a:xfrm>
              <a:off x="107842055" y="109442250"/>
              <a:ext cx="4686300" cy="1485899"/>
              <a:chOff x="107842055" y="109442250"/>
              <a:chExt cx="4686300" cy="1485899"/>
            </a:xfrm>
          </p:grpSpPr>
          <p:sp>
            <p:nvSpPr>
              <p:cNvPr id="14" name="Rectangle 240"/>
              <p:cNvSpPr>
                <a:spLocks noChangeArrowheads="1"/>
              </p:cNvSpPr>
              <p:nvPr/>
            </p:nvSpPr>
            <p:spPr bwMode="auto">
              <a:xfrm>
                <a:off x="107842055" y="110128050"/>
                <a:ext cx="4686300" cy="800099"/>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15" name="AutoShape 241"/>
              <p:cNvSpPr>
                <a:spLocks noChangeArrowheads="1"/>
              </p:cNvSpPr>
              <p:nvPr/>
            </p:nvSpPr>
            <p:spPr bwMode="auto">
              <a:xfrm>
                <a:off x="109042200" y="109842300"/>
                <a:ext cx="3200400" cy="486294"/>
              </a:xfrm>
              <a:prstGeom prst="roundRect">
                <a:avLst>
                  <a:gd name="adj" fmla="val 50000"/>
                </a:avLst>
              </a:prstGeom>
              <a:solidFill>
                <a:srgbClr val="000000"/>
              </a:solidFill>
              <a:ln w="15875" algn="in">
                <a:solidFill>
                  <a:srgbClr val="1F497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endParaRPr lang="es-EC" dirty="0"/>
              </a:p>
            </p:txBody>
          </p:sp>
          <p:sp>
            <p:nvSpPr>
              <p:cNvPr id="16" name="Text Box 242"/>
              <p:cNvSpPr txBox="1">
                <a:spLocks noChangeArrowheads="1"/>
              </p:cNvSpPr>
              <p:nvPr/>
            </p:nvSpPr>
            <p:spPr bwMode="auto">
              <a:xfrm>
                <a:off x="109099350" y="109837537"/>
                <a:ext cx="30861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algn="ctr" defTabSz="820583" fontAlgn="base">
                  <a:spcBef>
                    <a:spcPct val="0"/>
                  </a:spcBef>
                  <a:spcAft>
                    <a:spcPct val="0"/>
                  </a:spcAft>
                </a:pPr>
                <a:r>
                  <a:rPr lang="en-US" sz="3000" b="1" dirty="0">
                    <a:solidFill>
                      <a:srgbClr val="FFFFFF"/>
                    </a:solidFill>
                    <a:latin typeface="Cambria" pitchFamily="18" charset="0"/>
                    <a:cs typeface="Arial" pitchFamily="34" charset="0"/>
                  </a:rPr>
                  <a:t>CAPÍTULO I</a:t>
                </a:r>
                <a:endParaRPr lang="es-EC" sz="1600" dirty="0">
                  <a:latin typeface="Arial" pitchFamily="34" charset="0"/>
                  <a:cs typeface="Arial" pitchFamily="34" charset="0"/>
                </a:endParaRPr>
              </a:p>
            </p:txBody>
          </p:sp>
          <p:sp>
            <p:nvSpPr>
              <p:cNvPr id="17" name="Text Box 243"/>
              <p:cNvSpPr txBox="1">
                <a:spLocks noChangeArrowheads="1"/>
              </p:cNvSpPr>
              <p:nvPr/>
            </p:nvSpPr>
            <p:spPr bwMode="auto">
              <a:xfrm>
                <a:off x="109242225" y="109442250"/>
                <a:ext cx="3200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0" numCol="1" anchor="t" anchorCtr="0" compatLnSpc="1">
                <a:prstTxWarp prst="textNoShape">
                  <a:avLst/>
                </a:prstTxWarp>
              </a:bodyPr>
              <a:lstStyle/>
              <a:p>
                <a:pPr algn="r" defTabSz="820583" fontAlgn="base">
                  <a:spcBef>
                    <a:spcPct val="0"/>
                  </a:spcBef>
                  <a:spcAft>
                    <a:spcPct val="0"/>
                  </a:spcAft>
                </a:pPr>
                <a:endParaRPr lang="es-EC" sz="2500" dirty="0">
                  <a:solidFill>
                    <a:srgbClr val="FFFF00"/>
                  </a:solidFill>
                  <a:latin typeface="Arial Rounded MT Bold" pitchFamily="34" charset="0"/>
                  <a:cs typeface="Arial" pitchFamily="34" charset="0"/>
                </a:endParaRPr>
              </a:p>
            </p:txBody>
          </p:sp>
          <p:sp>
            <p:nvSpPr>
              <p:cNvPr id="18" name="Text Box 244"/>
              <p:cNvSpPr txBox="1">
                <a:spLocks noChangeArrowheads="1"/>
              </p:cNvSpPr>
              <p:nvPr/>
            </p:nvSpPr>
            <p:spPr bwMode="auto">
              <a:xfrm>
                <a:off x="108070650" y="110430685"/>
                <a:ext cx="40005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0" rIns="91440" bIns="36576" numCol="1" anchor="t" anchorCtr="0" compatLnSpc="1">
                <a:prstTxWarp prst="textNoShape">
                  <a:avLst/>
                </a:prstTxWarp>
              </a:bodyPr>
              <a:lstStyle/>
              <a:p>
                <a:r>
                  <a:rPr lang="es-EC" sz="1600" b="1" dirty="0"/>
                  <a:t>PELIGROSIDAD SÍSMICA</a:t>
                </a:r>
              </a:p>
            </p:txBody>
          </p:sp>
        </p:grpSp>
      </p:grpSp>
      <p:sp>
        <p:nvSpPr>
          <p:cNvPr id="20" name="2 Marcador de contenido"/>
          <p:cNvSpPr>
            <a:spLocks noGrp="1"/>
          </p:cNvSpPr>
          <p:nvPr>
            <p:ph idx="1"/>
          </p:nvPr>
        </p:nvSpPr>
        <p:spPr>
          <a:xfrm>
            <a:off x="283687" y="2212601"/>
            <a:ext cx="7467600" cy="936104"/>
          </a:xfrm>
        </p:spPr>
        <p:txBody>
          <a:bodyPr>
            <a:normAutofit/>
          </a:bodyPr>
          <a:lstStyle/>
          <a:p>
            <a:pPr marL="36576" indent="0" algn="ctr">
              <a:buNone/>
            </a:pPr>
            <a:r>
              <a:rPr lang="es-EC" sz="2000" dirty="0">
                <a:solidFill>
                  <a:schemeClr val="tx1">
                    <a:lumMod val="85000"/>
                  </a:schemeClr>
                </a:solidFill>
                <a:latin typeface="Arial" pitchFamily="34" charset="0"/>
                <a:ea typeface="Times New Roman" pitchFamily="18" charset="0"/>
                <a:cs typeface="Arial" pitchFamily="34" charset="0"/>
              </a:rPr>
              <a:t>En un registro del siglo pasado se observa que en las costas de Esmeraldas se produjo el sexto sismo mayor del mundo</a:t>
            </a:r>
            <a:endParaRPr lang="es-EC" sz="2000" b="1" dirty="0">
              <a:solidFill>
                <a:schemeClr val="tx1">
                  <a:lumMod val="85000"/>
                </a:schemeClr>
              </a:solidFill>
            </a:endParaRPr>
          </a:p>
        </p:txBody>
      </p:sp>
      <p:pic>
        <p:nvPicPr>
          <p:cNvPr id="21"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87" y="3356992"/>
            <a:ext cx="8204351" cy="3371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763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anim calcmode="lin" valueType="num">
                                      <p:cBhvr>
                                        <p:cTn id="8" dur="300" fill="hold"/>
                                        <p:tgtEl>
                                          <p:spTgt spid="11"/>
                                        </p:tgtEl>
                                        <p:attrNameLst>
                                          <p:attrName>ppt_x</p:attrName>
                                        </p:attrNameLst>
                                      </p:cBhvr>
                                      <p:tavLst>
                                        <p:tav tm="0">
                                          <p:val>
                                            <p:strVal val="#ppt_x"/>
                                          </p:val>
                                        </p:tav>
                                        <p:tav tm="100000">
                                          <p:val>
                                            <p:strVal val="#ppt_x"/>
                                          </p:val>
                                        </p:tav>
                                      </p:tavLst>
                                    </p:anim>
                                    <p:anim calcmode="lin" valueType="num">
                                      <p:cBhvr>
                                        <p:cTn id="9" dur="3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3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3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500"/>
                                        <p:tgtEl>
                                          <p:spTgt spid="2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1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593279" y="2276872"/>
            <a:ext cx="3380879" cy="2585323"/>
          </a:xfrm>
          <a:prstGeom prst="rect">
            <a:avLst/>
          </a:prstGeom>
        </p:spPr>
        <p:txBody>
          <a:bodyPr wrap="square">
            <a:spAutoFit/>
          </a:bodyPr>
          <a:lstStyle/>
          <a:p>
            <a:r>
              <a:rPr lang="es-EC" dirty="0"/>
              <a:t>DUREZA SHORE (INEN 887)</a:t>
            </a:r>
          </a:p>
          <a:p>
            <a:r>
              <a:rPr lang="es-EC" dirty="0"/>
              <a:t>Consiste en evaluar la dureza superficial del material midiendo la profundidad que alcanza una punta de acero normalizada cuando se presiona contra el material. Se puede medir con instrumentos simples </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931" y="2276872"/>
            <a:ext cx="3780853" cy="260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7" y="4862195"/>
            <a:ext cx="2701183" cy="20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13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5602"/>
                                        </p:tgtEl>
                                        <p:attrNameLst>
                                          <p:attrName>style.visibility</p:attrName>
                                        </p:attrNameLst>
                                      </p:cBhvr>
                                      <p:to>
                                        <p:strVal val="visible"/>
                                      </p:to>
                                    </p:set>
                                    <p:anim calcmode="lin" valueType="num">
                                      <p:cBhvr additive="base">
                                        <p:cTn id="34" dur="500" fill="hold"/>
                                        <p:tgtEl>
                                          <p:spTgt spid="25602"/>
                                        </p:tgtEl>
                                        <p:attrNameLst>
                                          <p:attrName>ppt_x</p:attrName>
                                        </p:attrNameLst>
                                      </p:cBhvr>
                                      <p:tavLst>
                                        <p:tav tm="0">
                                          <p:val>
                                            <p:strVal val="#ppt_x"/>
                                          </p:val>
                                        </p:tav>
                                        <p:tav tm="100000">
                                          <p:val>
                                            <p:strVal val="#ppt_x"/>
                                          </p:val>
                                        </p:tav>
                                      </p:tavLst>
                                    </p:anim>
                                    <p:anim calcmode="lin" valueType="num">
                                      <p:cBhvr additive="base">
                                        <p:cTn id="35" dur="500" fill="hold"/>
                                        <p:tgtEl>
                                          <p:spTgt spid="2560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5603"/>
                                        </p:tgtEl>
                                        <p:attrNameLst>
                                          <p:attrName>style.visibility</p:attrName>
                                        </p:attrNameLst>
                                      </p:cBhvr>
                                      <p:to>
                                        <p:strVal val="visible"/>
                                      </p:to>
                                    </p:set>
                                    <p:anim calcmode="lin" valueType="num">
                                      <p:cBhvr additive="base">
                                        <p:cTn id="38" dur="500" fill="hold"/>
                                        <p:tgtEl>
                                          <p:spTgt spid="25603"/>
                                        </p:tgtEl>
                                        <p:attrNameLst>
                                          <p:attrName>ppt_x</p:attrName>
                                        </p:attrNameLst>
                                      </p:cBhvr>
                                      <p:tavLst>
                                        <p:tav tm="0">
                                          <p:val>
                                            <p:strVal val="#ppt_x"/>
                                          </p:val>
                                        </p:tav>
                                        <p:tav tm="100000">
                                          <p:val>
                                            <p:strVal val="#ppt_x"/>
                                          </p:val>
                                        </p:tav>
                                      </p:tavLst>
                                    </p:anim>
                                    <p:anim calcmode="lin" valueType="num">
                                      <p:cBhvr additive="base">
                                        <p:cTn id="39" dur="500" fill="hold"/>
                                        <p:tgtEl>
                                          <p:spTgt spid="25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7200" y="1942667"/>
            <a:ext cx="4572000" cy="2031325"/>
          </a:xfrm>
          <a:prstGeom prst="rect">
            <a:avLst/>
          </a:prstGeom>
        </p:spPr>
        <p:txBody>
          <a:bodyPr>
            <a:spAutoFit/>
          </a:bodyPr>
          <a:lstStyle/>
          <a:p>
            <a:r>
              <a:rPr lang="es-EC" dirty="0"/>
              <a:t>La superficie de apoyo y de la muestra deberán ser lisas y de caras paralelas. El durómetro se coloca sobre la muestra con paralelismo de caras con ayuda de un dispositivo apropiado. La presión aplicada por estos aparatos es de 12,5 N en la Shore A y de 50 N en la Shore D.</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729" y="2420888"/>
            <a:ext cx="3035300" cy="280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1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6626"/>
                                        </p:tgtEl>
                                        <p:attrNameLst>
                                          <p:attrName>style.visibility</p:attrName>
                                        </p:attrNameLst>
                                      </p:cBhvr>
                                      <p:to>
                                        <p:strVal val="visible"/>
                                      </p:to>
                                    </p:set>
                                    <p:anim calcmode="lin" valueType="num">
                                      <p:cBhvr additive="base">
                                        <p:cTn id="34" dur="500" fill="hold"/>
                                        <p:tgtEl>
                                          <p:spTgt spid="26626"/>
                                        </p:tgtEl>
                                        <p:attrNameLst>
                                          <p:attrName>ppt_x</p:attrName>
                                        </p:attrNameLst>
                                      </p:cBhvr>
                                      <p:tavLst>
                                        <p:tav tm="0">
                                          <p:val>
                                            <p:strVal val="#ppt_x"/>
                                          </p:val>
                                        </p:tav>
                                        <p:tav tm="100000">
                                          <p:val>
                                            <p:strVal val="#ppt_x"/>
                                          </p:val>
                                        </p:tav>
                                      </p:tavLst>
                                    </p:anim>
                                    <p:anim calcmode="lin" valueType="num">
                                      <p:cBhvr additive="base">
                                        <p:cTn id="35"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10" y="1922507"/>
            <a:ext cx="3273425" cy="397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606" y="2780928"/>
            <a:ext cx="4840287" cy="311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78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7650"/>
                                        </p:tgtEl>
                                        <p:attrNameLst>
                                          <p:attrName>style.visibility</p:attrName>
                                        </p:attrNameLst>
                                      </p:cBhvr>
                                      <p:to>
                                        <p:strVal val="visible"/>
                                      </p:to>
                                    </p:set>
                                    <p:anim calcmode="lin" valueType="num">
                                      <p:cBhvr additive="base">
                                        <p:cTn id="30" dur="500" fill="hold"/>
                                        <p:tgtEl>
                                          <p:spTgt spid="27650"/>
                                        </p:tgtEl>
                                        <p:attrNameLst>
                                          <p:attrName>ppt_x</p:attrName>
                                        </p:attrNameLst>
                                      </p:cBhvr>
                                      <p:tavLst>
                                        <p:tav tm="0">
                                          <p:val>
                                            <p:strVal val="#ppt_x"/>
                                          </p:val>
                                        </p:tav>
                                        <p:tav tm="100000">
                                          <p:val>
                                            <p:strVal val="#ppt_x"/>
                                          </p:val>
                                        </p:tav>
                                      </p:tavLst>
                                    </p:anim>
                                    <p:anim calcmode="lin" valueType="num">
                                      <p:cBhvr additive="base">
                                        <p:cTn id="31" dur="500" fill="hold"/>
                                        <p:tgtEl>
                                          <p:spTgt spid="2765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7651"/>
                                        </p:tgtEl>
                                        <p:attrNameLst>
                                          <p:attrName>style.visibility</p:attrName>
                                        </p:attrNameLst>
                                      </p:cBhvr>
                                      <p:to>
                                        <p:strVal val="visible"/>
                                      </p:to>
                                    </p:set>
                                    <p:anim calcmode="lin" valueType="num">
                                      <p:cBhvr additive="base">
                                        <p:cTn id="34" dur="500" fill="hold"/>
                                        <p:tgtEl>
                                          <p:spTgt spid="27651"/>
                                        </p:tgtEl>
                                        <p:attrNameLst>
                                          <p:attrName>ppt_x</p:attrName>
                                        </p:attrNameLst>
                                      </p:cBhvr>
                                      <p:tavLst>
                                        <p:tav tm="0">
                                          <p:val>
                                            <p:strVal val="#ppt_x"/>
                                          </p:val>
                                        </p:tav>
                                        <p:tav tm="100000">
                                          <p:val>
                                            <p:strVal val="#ppt_x"/>
                                          </p:val>
                                        </p:tav>
                                      </p:tavLst>
                                    </p:anim>
                                    <p:anim calcmode="lin" valueType="num">
                                      <p:cBhvr additive="base">
                                        <p:cTn id="35"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9 Imagen" descr="C:\Documents and Settings\Edwin\Escritorio\ensayo elastomerico tesis\Patrick\moto2\1a.jpg"/>
          <p:cNvPicPr/>
          <p:nvPr/>
        </p:nvPicPr>
        <p:blipFill>
          <a:blip r:embed="rId3"/>
          <a:srcRect/>
          <a:stretch>
            <a:fillRect/>
          </a:stretch>
        </p:blipFill>
        <p:spPr bwMode="auto">
          <a:xfrm>
            <a:off x="17540" y="1230473"/>
            <a:ext cx="2422525" cy="1766479"/>
          </a:xfrm>
          <a:prstGeom prst="rect">
            <a:avLst/>
          </a:prstGeom>
          <a:noFill/>
          <a:ln w="9525">
            <a:noFill/>
            <a:miter lim="800000"/>
            <a:headEnd/>
            <a:tailEnd/>
          </a:ln>
        </p:spPr>
      </p:pic>
      <p:pic>
        <p:nvPicPr>
          <p:cNvPr id="11" name="10 Imagen"/>
          <p:cNvPicPr/>
          <p:nvPr/>
        </p:nvPicPr>
        <p:blipFill>
          <a:blip r:embed="rId4"/>
          <a:srcRect/>
          <a:stretch>
            <a:fillRect/>
          </a:stretch>
        </p:blipFill>
        <p:spPr bwMode="auto">
          <a:xfrm>
            <a:off x="2815080" y="1253357"/>
            <a:ext cx="2653030" cy="1743596"/>
          </a:xfrm>
          <a:prstGeom prst="rect">
            <a:avLst/>
          </a:prstGeom>
          <a:noFill/>
          <a:ln w="9525">
            <a:noFill/>
            <a:miter lim="800000"/>
            <a:headEnd/>
            <a:tailEnd/>
          </a:ln>
        </p:spPr>
      </p:pic>
      <p:sp>
        <p:nvSpPr>
          <p:cNvPr id="2" name="1 Rectángulo"/>
          <p:cNvSpPr/>
          <p:nvPr/>
        </p:nvSpPr>
        <p:spPr>
          <a:xfrm>
            <a:off x="154065" y="3861048"/>
            <a:ext cx="2696965" cy="2585323"/>
          </a:xfrm>
          <a:prstGeom prst="rect">
            <a:avLst/>
          </a:prstGeom>
        </p:spPr>
        <p:txBody>
          <a:bodyPr wrap="square">
            <a:spAutoFit/>
          </a:bodyPr>
          <a:lstStyle/>
          <a:p>
            <a:r>
              <a:rPr lang="es-EC" dirty="0"/>
              <a:t> Este ensayo se llevó a cabo de a acuerdo a las dimensiones establecidas por la norma INEN 1 165 Las probetas para este ensayo tienen la forma tipo B con las siguientes dimensiones</a:t>
            </a:r>
          </a:p>
        </p:txBody>
      </p:sp>
      <p:sp>
        <p:nvSpPr>
          <p:cNvPr id="3" name="2 Rectángulo"/>
          <p:cNvSpPr/>
          <p:nvPr/>
        </p:nvSpPr>
        <p:spPr>
          <a:xfrm>
            <a:off x="267769" y="3261864"/>
            <a:ext cx="2587247" cy="369332"/>
          </a:xfrm>
          <a:prstGeom prst="rect">
            <a:avLst/>
          </a:prstGeom>
        </p:spPr>
        <p:txBody>
          <a:bodyPr wrap="none">
            <a:spAutoFit/>
          </a:bodyPr>
          <a:lstStyle/>
          <a:p>
            <a:r>
              <a:rPr lang="es-EC" dirty="0"/>
              <a:t>ENSAYO A TRACCIÓN</a:t>
            </a:r>
          </a:p>
        </p:txBody>
      </p:sp>
      <p:pic>
        <p:nvPicPr>
          <p:cNvPr id="14" name="13 Imagen"/>
          <p:cNvPicPr/>
          <p:nvPr/>
        </p:nvPicPr>
        <p:blipFill>
          <a:blip r:embed="rId5"/>
          <a:srcRect/>
          <a:stretch>
            <a:fillRect/>
          </a:stretch>
        </p:blipFill>
        <p:spPr bwMode="auto">
          <a:xfrm>
            <a:off x="3544720" y="4096871"/>
            <a:ext cx="5489575" cy="2349500"/>
          </a:xfrm>
          <a:prstGeom prst="rect">
            <a:avLst/>
          </a:prstGeom>
          <a:noFill/>
          <a:ln w="9525">
            <a:noFill/>
            <a:miter lim="800000"/>
            <a:headEnd/>
            <a:tailEnd/>
          </a:ln>
        </p:spPr>
      </p:pic>
    </p:spTree>
    <p:extLst>
      <p:ext uri="{BB962C8B-B14F-4D97-AF65-F5344CB8AC3E}">
        <p14:creationId xmlns:p14="http://schemas.microsoft.com/office/powerpoint/2010/main" val="55028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6389"/>
            <a:ext cx="2474913"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326" y="1203527"/>
            <a:ext cx="2633663"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7854" y="4866908"/>
            <a:ext cx="2743200"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57" y="4848652"/>
            <a:ext cx="2530475"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2975" y="4841085"/>
            <a:ext cx="290195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07504" y="3640756"/>
            <a:ext cx="8817421" cy="923330"/>
          </a:xfrm>
          <a:prstGeom prst="rect">
            <a:avLst/>
          </a:prstGeom>
        </p:spPr>
        <p:txBody>
          <a:bodyPr wrap="square">
            <a:spAutoFit/>
          </a:bodyPr>
          <a:lstStyle/>
          <a:p>
            <a:r>
              <a:rPr lang="es-EC" dirty="0"/>
              <a:t>La obtención de probetas para el ensayo de tracción </a:t>
            </a:r>
            <a:r>
              <a:rPr lang="es-EC" dirty="0" smtClean="0"/>
              <a:t>son piezas </a:t>
            </a:r>
            <a:r>
              <a:rPr lang="es-EC" dirty="0"/>
              <a:t>prensadas hechas de elastómeros utilizadas en la fabricación de </a:t>
            </a:r>
            <a:r>
              <a:rPr lang="es-EC" dirty="0" smtClean="0"/>
              <a:t>neoprenos, </a:t>
            </a:r>
            <a:r>
              <a:rPr lang="es-EC" dirty="0"/>
              <a:t>es decir, comprende las etapas de preparación del compuesto </a:t>
            </a:r>
            <a:r>
              <a:rPr lang="es-EC" dirty="0" smtClean="0"/>
              <a:t>(mezclados, </a:t>
            </a:r>
            <a:r>
              <a:rPr lang="es-EC" dirty="0"/>
              <a:t>cortado, </a:t>
            </a:r>
            <a:r>
              <a:rPr lang="es-EC" dirty="0" smtClean="0"/>
              <a:t>vulcanización) </a:t>
            </a:r>
            <a:endParaRPr lang="es-EC" dirty="0"/>
          </a:p>
        </p:txBody>
      </p:sp>
    </p:spTree>
    <p:extLst>
      <p:ext uri="{BB962C8B-B14F-4D97-AF65-F5344CB8AC3E}">
        <p14:creationId xmlns:p14="http://schemas.microsoft.com/office/powerpoint/2010/main" val="402127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8674"/>
                                        </p:tgtEl>
                                        <p:attrNameLst>
                                          <p:attrName>style.visibility</p:attrName>
                                        </p:attrNameLst>
                                      </p:cBhvr>
                                      <p:to>
                                        <p:strVal val="visible"/>
                                      </p:to>
                                    </p:set>
                                    <p:anim calcmode="lin" valueType="num">
                                      <p:cBhvr additive="base">
                                        <p:cTn id="30" dur="500" fill="hold"/>
                                        <p:tgtEl>
                                          <p:spTgt spid="28674"/>
                                        </p:tgtEl>
                                        <p:attrNameLst>
                                          <p:attrName>ppt_x</p:attrName>
                                        </p:attrNameLst>
                                      </p:cBhvr>
                                      <p:tavLst>
                                        <p:tav tm="0">
                                          <p:val>
                                            <p:strVal val="#ppt_x"/>
                                          </p:val>
                                        </p:tav>
                                        <p:tav tm="100000">
                                          <p:val>
                                            <p:strVal val="#ppt_x"/>
                                          </p:val>
                                        </p:tav>
                                      </p:tavLst>
                                    </p:anim>
                                    <p:anim calcmode="lin" valueType="num">
                                      <p:cBhvr additive="base">
                                        <p:cTn id="31" dur="500" fill="hold"/>
                                        <p:tgtEl>
                                          <p:spTgt spid="2867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8675"/>
                                        </p:tgtEl>
                                        <p:attrNameLst>
                                          <p:attrName>style.visibility</p:attrName>
                                        </p:attrNameLst>
                                      </p:cBhvr>
                                      <p:to>
                                        <p:strVal val="visible"/>
                                      </p:to>
                                    </p:set>
                                    <p:anim calcmode="lin" valueType="num">
                                      <p:cBhvr additive="base">
                                        <p:cTn id="34" dur="500" fill="hold"/>
                                        <p:tgtEl>
                                          <p:spTgt spid="28675"/>
                                        </p:tgtEl>
                                        <p:attrNameLst>
                                          <p:attrName>ppt_x</p:attrName>
                                        </p:attrNameLst>
                                      </p:cBhvr>
                                      <p:tavLst>
                                        <p:tav tm="0">
                                          <p:val>
                                            <p:strVal val="#ppt_x"/>
                                          </p:val>
                                        </p:tav>
                                        <p:tav tm="100000">
                                          <p:val>
                                            <p:strVal val="#ppt_x"/>
                                          </p:val>
                                        </p:tav>
                                      </p:tavLst>
                                    </p:anim>
                                    <p:anim calcmode="lin" valueType="num">
                                      <p:cBhvr additive="base">
                                        <p:cTn id="35" dur="500" fill="hold"/>
                                        <p:tgtEl>
                                          <p:spTgt spid="2867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8677"/>
                                        </p:tgtEl>
                                        <p:attrNameLst>
                                          <p:attrName>style.visibility</p:attrName>
                                        </p:attrNameLst>
                                      </p:cBhvr>
                                      <p:to>
                                        <p:strVal val="visible"/>
                                      </p:to>
                                    </p:set>
                                    <p:anim calcmode="lin" valueType="num">
                                      <p:cBhvr additive="base">
                                        <p:cTn id="42" dur="500" fill="hold"/>
                                        <p:tgtEl>
                                          <p:spTgt spid="28677"/>
                                        </p:tgtEl>
                                        <p:attrNameLst>
                                          <p:attrName>ppt_x</p:attrName>
                                        </p:attrNameLst>
                                      </p:cBhvr>
                                      <p:tavLst>
                                        <p:tav tm="0">
                                          <p:val>
                                            <p:strVal val="#ppt_x"/>
                                          </p:val>
                                        </p:tav>
                                        <p:tav tm="100000">
                                          <p:val>
                                            <p:strVal val="#ppt_x"/>
                                          </p:val>
                                        </p:tav>
                                      </p:tavLst>
                                    </p:anim>
                                    <p:anim calcmode="lin" valueType="num">
                                      <p:cBhvr additive="base">
                                        <p:cTn id="43" dur="500" fill="hold"/>
                                        <p:tgtEl>
                                          <p:spTgt spid="2867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ppt_x"/>
                                          </p:val>
                                        </p:tav>
                                        <p:tav tm="100000">
                                          <p:val>
                                            <p:strVal val="#ppt_x"/>
                                          </p:val>
                                        </p:tav>
                                      </p:tavLst>
                                    </p:anim>
                                    <p:anim calcmode="lin" valueType="num">
                                      <p:cBhvr additive="base">
                                        <p:cTn id="47" dur="500" fill="hold"/>
                                        <p:tgtEl>
                                          <p:spTgt spid="2867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8678"/>
                                        </p:tgtEl>
                                        <p:attrNameLst>
                                          <p:attrName>style.visibility</p:attrName>
                                        </p:attrNameLst>
                                      </p:cBhvr>
                                      <p:to>
                                        <p:strVal val="visible"/>
                                      </p:to>
                                    </p:set>
                                    <p:anim calcmode="lin" valueType="num">
                                      <p:cBhvr additive="base">
                                        <p:cTn id="50" dur="500" fill="hold"/>
                                        <p:tgtEl>
                                          <p:spTgt spid="28678"/>
                                        </p:tgtEl>
                                        <p:attrNameLst>
                                          <p:attrName>ppt_x</p:attrName>
                                        </p:attrNameLst>
                                      </p:cBhvr>
                                      <p:tavLst>
                                        <p:tav tm="0">
                                          <p:val>
                                            <p:strVal val="#ppt_x"/>
                                          </p:val>
                                        </p:tav>
                                        <p:tav tm="100000">
                                          <p:val>
                                            <p:strVal val="#ppt_x"/>
                                          </p:val>
                                        </p:tav>
                                      </p:tavLst>
                                    </p:anim>
                                    <p:anim calcmode="lin" valueType="num">
                                      <p:cBhvr additive="base">
                                        <p:cTn id="51"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44719"/>
            <a:ext cx="2425700" cy="205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444719"/>
            <a:ext cx="2389187" cy="205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07504" y="3789040"/>
            <a:ext cx="4572000" cy="2031325"/>
          </a:xfrm>
          <a:prstGeom prst="rect">
            <a:avLst/>
          </a:prstGeom>
        </p:spPr>
        <p:txBody>
          <a:bodyPr>
            <a:spAutoFit/>
          </a:bodyPr>
          <a:lstStyle/>
          <a:p>
            <a:r>
              <a:rPr lang="es-EC" dirty="0"/>
              <a:t>La descripción del equipo es la siguiente:</a:t>
            </a:r>
          </a:p>
          <a:p>
            <a:r>
              <a:rPr lang="es-EC" dirty="0"/>
              <a:t>Máquina de Tracción Horizontal </a:t>
            </a:r>
            <a:r>
              <a:rPr lang="es-EC" dirty="0" err="1"/>
              <a:t>Amsler</a:t>
            </a:r>
            <a:endParaRPr lang="es-EC" dirty="0"/>
          </a:p>
          <a:p>
            <a:r>
              <a:rPr lang="es-EC" dirty="0"/>
              <a:t>Ciclos: 60 Hz			</a:t>
            </a:r>
          </a:p>
          <a:p>
            <a:r>
              <a:rPr lang="es-EC" dirty="0"/>
              <a:t>Peso: 160 Kg			</a:t>
            </a:r>
          </a:p>
          <a:p>
            <a:r>
              <a:rPr lang="es-EC" dirty="0"/>
              <a:t>Capacidad Máxima: 200 Kg	</a:t>
            </a:r>
          </a:p>
          <a:p>
            <a:r>
              <a:rPr lang="es-EC" dirty="0"/>
              <a:t>Potencia motor: 1/4 HP</a:t>
            </a:r>
          </a:p>
          <a:p>
            <a:r>
              <a:rPr lang="es-EC" dirty="0"/>
              <a:t>Velocidad máxima motor: 500 rpm</a:t>
            </a:r>
          </a:p>
        </p:txBody>
      </p:sp>
      <p:pic>
        <p:nvPicPr>
          <p:cNvPr id="297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3750" y="4558263"/>
            <a:ext cx="235267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4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9698"/>
                                        </p:tgtEl>
                                        <p:attrNameLst>
                                          <p:attrName>style.visibility</p:attrName>
                                        </p:attrNameLst>
                                      </p:cBhvr>
                                      <p:to>
                                        <p:strVal val="visible"/>
                                      </p:to>
                                    </p:set>
                                    <p:anim calcmode="lin" valueType="num">
                                      <p:cBhvr additive="base">
                                        <p:cTn id="30" dur="500" fill="hold"/>
                                        <p:tgtEl>
                                          <p:spTgt spid="29698"/>
                                        </p:tgtEl>
                                        <p:attrNameLst>
                                          <p:attrName>ppt_x</p:attrName>
                                        </p:attrNameLst>
                                      </p:cBhvr>
                                      <p:tavLst>
                                        <p:tav tm="0">
                                          <p:val>
                                            <p:strVal val="#ppt_x"/>
                                          </p:val>
                                        </p:tav>
                                        <p:tav tm="100000">
                                          <p:val>
                                            <p:strVal val="#ppt_x"/>
                                          </p:val>
                                        </p:tav>
                                      </p:tavLst>
                                    </p:anim>
                                    <p:anim calcmode="lin" valueType="num">
                                      <p:cBhvr additive="base">
                                        <p:cTn id="31" dur="500" fill="hold"/>
                                        <p:tgtEl>
                                          <p:spTgt spid="2969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9699"/>
                                        </p:tgtEl>
                                        <p:attrNameLst>
                                          <p:attrName>style.visibility</p:attrName>
                                        </p:attrNameLst>
                                      </p:cBhvr>
                                      <p:to>
                                        <p:strVal val="visible"/>
                                      </p:to>
                                    </p:set>
                                    <p:anim calcmode="lin" valueType="num">
                                      <p:cBhvr additive="base">
                                        <p:cTn id="34" dur="500" fill="hold"/>
                                        <p:tgtEl>
                                          <p:spTgt spid="29699"/>
                                        </p:tgtEl>
                                        <p:attrNameLst>
                                          <p:attrName>ppt_x</p:attrName>
                                        </p:attrNameLst>
                                      </p:cBhvr>
                                      <p:tavLst>
                                        <p:tav tm="0">
                                          <p:val>
                                            <p:strVal val="#ppt_x"/>
                                          </p:val>
                                        </p:tav>
                                        <p:tav tm="100000">
                                          <p:val>
                                            <p:strVal val="#ppt_x"/>
                                          </p:val>
                                        </p:tav>
                                      </p:tavLst>
                                    </p:anim>
                                    <p:anim calcmode="lin" valueType="num">
                                      <p:cBhvr additive="base">
                                        <p:cTn id="35" dur="500" fill="hold"/>
                                        <p:tgtEl>
                                          <p:spTgt spid="2969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9700"/>
                                        </p:tgtEl>
                                        <p:attrNameLst>
                                          <p:attrName>style.visibility</p:attrName>
                                        </p:attrNameLst>
                                      </p:cBhvr>
                                      <p:to>
                                        <p:strVal val="visible"/>
                                      </p:to>
                                    </p:set>
                                    <p:anim calcmode="lin" valueType="num">
                                      <p:cBhvr additive="base">
                                        <p:cTn id="42" dur="500" fill="hold"/>
                                        <p:tgtEl>
                                          <p:spTgt spid="29700"/>
                                        </p:tgtEl>
                                        <p:attrNameLst>
                                          <p:attrName>ppt_x</p:attrName>
                                        </p:attrNameLst>
                                      </p:cBhvr>
                                      <p:tavLst>
                                        <p:tav tm="0">
                                          <p:val>
                                            <p:strVal val="#ppt_x"/>
                                          </p:val>
                                        </p:tav>
                                        <p:tav tm="100000">
                                          <p:val>
                                            <p:strVal val="#ppt_x"/>
                                          </p:val>
                                        </p:tav>
                                      </p:tavLst>
                                    </p:anim>
                                    <p:anim calcmode="lin" valueType="num">
                                      <p:cBhvr additive="base">
                                        <p:cTn id="43"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45" y="3443137"/>
            <a:ext cx="4151313"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495765" y="4509120"/>
            <a:ext cx="4572000" cy="1754326"/>
          </a:xfrm>
          <a:prstGeom prst="rect">
            <a:avLst/>
          </a:prstGeom>
        </p:spPr>
        <p:txBody>
          <a:bodyPr>
            <a:spAutoFit/>
          </a:bodyPr>
          <a:lstStyle/>
          <a:p>
            <a:r>
              <a:rPr lang="es-EC" dirty="0"/>
              <a:t>El estiramiento de la probeta se logra a través del control de la velocidad del  equipo de carga. Las mediciones se realizaron en las direcciones axiales y a lo largo del ancho y espesor de la probeta en la zona central de la misma</a:t>
            </a: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442269"/>
            <a:ext cx="238442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13 Imagen" descr="C:\Documents and Settings\Edwin\Escritorio\fotosblack\IMG00173.jpg"/>
          <p:cNvPicPr/>
          <p:nvPr/>
        </p:nvPicPr>
        <p:blipFill>
          <a:blip r:embed="rId5" cstate="print"/>
          <a:srcRect/>
          <a:stretch>
            <a:fillRect/>
          </a:stretch>
        </p:blipFill>
        <p:spPr bwMode="auto">
          <a:xfrm>
            <a:off x="4237590" y="1749386"/>
            <a:ext cx="2296160" cy="2070553"/>
          </a:xfrm>
          <a:prstGeom prst="rect">
            <a:avLst/>
          </a:prstGeom>
          <a:noFill/>
          <a:ln w="9525">
            <a:noFill/>
            <a:miter lim="800000"/>
            <a:headEnd/>
            <a:tailEnd/>
          </a:ln>
        </p:spPr>
      </p:pic>
      <p:pic>
        <p:nvPicPr>
          <p:cNvPr id="15" name="14 Imagen" descr="C:\Documents and Settings\Edwin\Escritorio\fotosblack\IMG00172.jpg"/>
          <p:cNvPicPr/>
          <p:nvPr/>
        </p:nvPicPr>
        <p:blipFill>
          <a:blip r:embed="rId6" cstate="print"/>
          <a:srcRect/>
          <a:stretch>
            <a:fillRect/>
          </a:stretch>
        </p:blipFill>
        <p:spPr bwMode="auto">
          <a:xfrm>
            <a:off x="6533750" y="1852294"/>
            <a:ext cx="2423795" cy="1864738"/>
          </a:xfrm>
          <a:prstGeom prst="rect">
            <a:avLst/>
          </a:prstGeom>
          <a:noFill/>
          <a:ln w="9525">
            <a:noFill/>
            <a:miter lim="800000"/>
            <a:headEnd/>
            <a:tailEnd/>
          </a:ln>
        </p:spPr>
      </p:pic>
    </p:spTree>
    <p:extLst>
      <p:ext uri="{BB962C8B-B14F-4D97-AF65-F5344CB8AC3E}">
        <p14:creationId xmlns:p14="http://schemas.microsoft.com/office/powerpoint/2010/main" val="317085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0723"/>
                                        </p:tgtEl>
                                        <p:attrNameLst>
                                          <p:attrName>style.visibility</p:attrName>
                                        </p:attrNameLst>
                                      </p:cBhvr>
                                      <p:to>
                                        <p:strVal val="visible"/>
                                      </p:to>
                                    </p:set>
                                    <p:anim calcmode="lin" valueType="num">
                                      <p:cBhvr additive="base">
                                        <p:cTn id="30" dur="500" fill="hold"/>
                                        <p:tgtEl>
                                          <p:spTgt spid="30723"/>
                                        </p:tgtEl>
                                        <p:attrNameLst>
                                          <p:attrName>ppt_x</p:attrName>
                                        </p:attrNameLst>
                                      </p:cBhvr>
                                      <p:tavLst>
                                        <p:tav tm="0">
                                          <p:val>
                                            <p:strVal val="#ppt_x"/>
                                          </p:val>
                                        </p:tav>
                                        <p:tav tm="100000">
                                          <p:val>
                                            <p:strVal val="#ppt_x"/>
                                          </p:val>
                                        </p:tav>
                                      </p:tavLst>
                                    </p:anim>
                                    <p:anim calcmode="lin" valueType="num">
                                      <p:cBhvr additive="base">
                                        <p:cTn id="31" dur="500" fill="hold"/>
                                        <p:tgtEl>
                                          <p:spTgt spid="3072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0722"/>
                                        </p:tgtEl>
                                        <p:attrNameLst>
                                          <p:attrName>style.visibility</p:attrName>
                                        </p:attrNameLst>
                                      </p:cBhvr>
                                      <p:to>
                                        <p:strVal val="visible"/>
                                      </p:to>
                                    </p:set>
                                    <p:anim calcmode="lin" valueType="num">
                                      <p:cBhvr additive="base">
                                        <p:cTn id="38" dur="500" fill="hold"/>
                                        <p:tgtEl>
                                          <p:spTgt spid="30722"/>
                                        </p:tgtEl>
                                        <p:attrNameLst>
                                          <p:attrName>ppt_x</p:attrName>
                                        </p:attrNameLst>
                                      </p:cBhvr>
                                      <p:tavLst>
                                        <p:tav tm="0">
                                          <p:val>
                                            <p:strVal val="#ppt_x"/>
                                          </p:val>
                                        </p:tav>
                                        <p:tav tm="100000">
                                          <p:val>
                                            <p:strVal val="#ppt_x"/>
                                          </p:val>
                                        </p:tav>
                                      </p:tavLst>
                                    </p:anim>
                                    <p:anim calcmode="lin" valueType="num">
                                      <p:cBhvr additive="base">
                                        <p:cTn id="39" dur="500" fill="hold"/>
                                        <p:tgtEl>
                                          <p:spTgt spid="3072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04383" y="2069121"/>
            <a:ext cx="4572000" cy="2308324"/>
          </a:xfrm>
          <a:prstGeom prst="rect">
            <a:avLst/>
          </a:prstGeom>
        </p:spPr>
        <p:txBody>
          <a:bodyPr>
            <a:spAutoFit/>
          </a:bodyPr>
          <a:lstStyle/>
          <a:p>
            <a:r>
              <a:rPr lang="es-EC" dirty="0"/>
              <a:t>En este ensayo de tracción se obtiene los datos de tensión y deformación, se realiza el ensayo a una temperatura del ambiente 20ºC y velocidad constante del equipo, el equipo nos grafica la curva tensión-deformación (σ-ε), </a:t>
            </a:r>
            <a:r>
              <a:rPr lang="es-EC" dirty="0" smtClean="0"/>
              <a:t>cuyos datos  varían </a:t>
            </a:r>
            <a:r>
              <a:rPr lang="es-EC" dirty="0"/>
              <a:t>de acuerdo a la naturaleza química del elastómero.</a:t>
            </a:r>
          </a:p>
        </p:txBody>
      </p:sp>
      <p:sp>
        <p:nvSpPr>
          <p:cNvPr id="3" name="2 Rectángulo"/>
          <p:cNvSpPr/>
          <p:nvPr/>
        </p:nvSpPr>
        <p:spPr>
          <a:xfrm>
            <a:off x="431758" y="4797152"/>
            <a:ext cx="4572000" cy="2031325"/>
          </a:xfrm>
          <a:prstGeom prst="rect">
            <a:avLst/>
          </a:prstGeom>
        </p:spPr>
        <p:txBody>
          <a:bodyPr>
            <a:spAutoFit/>
          </a:bodyPr>
          <a:lstStyle/>
          <a:p>
            <a:r>
              <a:rPr lang="es-EC" dirty="0"/>
              <a:t>La tensión (σ) y deformación (ε) se definen como</a:t>
            </a:r>
            <a:r>
              <a:rPr lang="es-EC" dirty="0" smtClean="0"/>
              <a:t>:</a:t>
            </a:r>
          </a:p>
          <a:p>
            <a:endParaRPr lang="es-EC" dirty="0"/>
          </a:p>
          <a:p>
            <a:r>
              <a:rPr lang="es-EC" dirty="0"/>
              <a:t>                                                        </a:t>
            </a:r>
          </a:p>
          <a:p>
            <a:r>
              <a:rPr lang="es-EC" dirty="0"/>
              <a:t>Dónde:    A es el área inicial de la sección transversal de la probeta,</a:t>
            </a:r>
          </a:p>
          <a:p>
            <a:r>
              <a:rPr lang="es-EC" dirty="0"/>
              <a:t>                F es la fuerza aplicada. </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73" y="5211640"/>
            <a:ext cx="566737"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618" y="2236678"/>
            <a:ext cx="2489621" cy="36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283324" y="6021288"/>
            <a:ext cx="2828988" cy="646331"/>
          </a:xfrm>
          <a:prstGeom prst="rect">
            <a:avLst/>
          </a:prstGeom>
        </p:spPr>
        <p:txBody>
          <a:bodyPr wrap="square">
            <a:spAutoFit/>
          </a:bodyPr>
          <a:lstStyle/>
          <a:p>
            <a:r>
              <a:rPr lang="es-EC" dirty="0"/>
              <a:t>Curva típica de tensión-deformación en polímeros</a:t>
            </a:r>
          </a:p>
        </p:txBody>
      </p:sp>
    </p:spTree>
    <p:extLst>
      <p:ext uri="{BB962C8B-B14F-4D97-AF65-F5344CB8AC3E}">
        <p14:creationId xmlns:p14="http://schemas.microsoft.com/office/powerpoint/2010/main" val="32478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2771"/>
                                        </p:tgtEl>
                                        <p:attrNameLst>
                                          <p:attrName>style.visibility</p:attrName>
                                        </p:attrNameLst>
                                      </p:cBhvr>
                                      <p:to>
                                        <p:strVal val="visible"/>
                                      </p:to>
                                    </p:set>
                                    <p:anim calcmode="lin" valueType="num">
                                      <p:cBhvr additive="base">
                                        <p:cTn id="34" dur="500" fill="hold"/>
                                        <p:tgtEl>
                                          <p:spTgt spid="32771"/>
                                        </p:tgtEl>
                                        <p:attrNameLst>
                                          <p:attrName>ppt_x</p:attrName>
                                        </p:attrNameLst>
                                      </p:cBhvr>
                                      <p:tavLst>
                                        <p:tav tm="0">
                                          <p:val>
                                            <p:strVal val="#ppt_x"/>
                                          </p:val>
                                        </p:tav>
                                        <p:tav tm="100000">
                                          <p:val>
                                            <p:strVal val="#ppt_x"/>
                                          </p:val>
                                        </p:tav>
                                      </p:tavLst>
                                    </p:anim>
                                    <p:anim calcmode="lin" valueType="num">
                                      <p:cBhvr additive="base">
                                        <p:cTn id="35" dur="500" fill="hold"/>
                                        <p:tgtEl>
                                          <p:spTgt spid="3277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2772"/>
                                        </p:tgtEl>
                                        <p:attrNameLst>
                                          <p:attrName>style.visibility</p:attrName>
                                        </p:attrNameLst>
                                      </p:cBhvr>
                                      <p:to>
                                        <p:strVal val="visible"/>
                                      </p:to>
                                    </p:set>
                                    <p:anim calcmode="lin" valueType="num">
                                      <p:cBhvr additive="base">
                                        <p:cTn id="38" dur="500" fill="hold"/>
                                        <p:tgtEl>
                                          <p:spTgt spid="32772"/>
                                        </p:tgtEl>
                                        <p:attrNameLst>
                                          <p:attrName>ppt_x</p:attrName>
                                        </p:attrNameLst>
                                      </p:cBhvr>
                                      <p:tavLst>
                                        <p:tav tm="0">
                                          <p:val>
                                            <p:strVal val="#ppt_x"/>
                                          </p:val>
                                        </p:tav>
                                        <p:tav tm="100000">
                                          <p:val>
                                            <p:strVal val="#ppt_x"/>
                                          </p:val>
                                        </p:tav>
                                      </p:tavLst>
                                    </p:anim>
                                    <p:anim calcmode="lin" valueType="num">
                                      <p:cBhvr additive="base">
                                        <p:cTn id="39" dur="500" fill="hold"/>
                                        <p:tgtEl>
                                          <p:spTgt spid="3277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2926"/>
            <a:ext cx="3672408"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965" y="1950998"/>
            <a:ext cx="3791319"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919" y="4551129"/>
            <a:ext cx="4070884" cy="230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112533" y="1260053"/>
            <a:ext cx="5119749" cy="369332"/>
          </a:xfrm>
          <a:prstGeom prst="rect">
            <a:avLst/>
          </a:prstGeom>
        </p:spPr>
        <p:txBody>
          <a:bodyPr wrap="square">
            <a:spAutoFit/>
          </a:bodyPr>
          <a:lstStyle/>
          <a:p>
            <a:r>
              <a:rPr lang="es-EC" dirty="0"/>
              <a:t>GRAFICAS DE FUERZA -  DEFORMACIÓN</a:t>
            </a:r>
          </a:p>
        </p:txBody>
      </p:sp>
    </p:spTree>
    <p:extLst>
      <p:ext uri="{BB962C8B-B14F-4D97-AF65-F5344CB8AC3E}">
        <p14:creationId xmlns:p14="http://schemas.microsoft.com/office/powerpoint/2010/main" val="154973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3795"/>
                                        </p:tgtEl>
                                        <p:attrNameLst>
                                          <p:attrName>style.visibility</p:attrName>
                                        </p:attrNameLst>
                                      </p:cBhvr>
                                      <p:to>
                                        <p:strVal val="visible"/>
                                      </p:to>
                                    </p:set>
                                    <p:anim calcmode="lin" valueType="num">
                                      <p:cBhvr additive="base">
                                        <p:cTn id="30" dur="500" fill="hold"/>
                                        <p:tgtEl>
                                          <p:spTgt spid="33795"/>
                                        </p:tgtEl>
                                        <p:attrNameLst>
                                          <p:attrName>ppt_x</p:attrName>
                                        </p:attrNameLst>
                                      </p:cBhvr>
                                      <p:tavLst>
                                        <p:tav tm="0">
                                          <p:val>
                                            <p:strVal val="#ppt_x"/>
                                          </p:val>
                                        </p:tav>
                                        <p:tav tm="100000">
                                          <p:val>
                                            <p:strVal val="#ppt_x"/>
                                          </p:val>
                                        </p:tav>
                                      </p:tavLst>
                                    </p:anim>
                                    <p:anim calcmode="lin" valueType="num">
                                      <p:cBhvr additive="base">
                                        <p:cTn id="31" dur="500" fill="hold"/>
                                        <p:tgtEl>
                                          <p:spTgt spid="3379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3796"/>
                                        </p:tgtEl>
                                        <p:attrNameLst>
                                          <p:attrName>style.visibility</p:attrName>
                                        </p:attrNameLst>
                                      </p:cBhvr>
                                      <p:to>
                                        <p:strVal val="visible"/>
                                      </p:to>
                                    </p:set>
                                    <p:anim calcmode="lin" valueType="num">
                                      <p:cBhvr additive="base">
                                        <p:cTn id="34" dur="500" fill="hold"/>
                                        <p:tgtEl>
                                          <p:spTgt spid="33796"/>
                                        </p:tgtEl>
                                        <p:attrNameLst>
                                          <p:attrName>ppt_x</p:attrName>
                                        </p:attrNameLst>
                                      </p:cBhvr>
                                      <p:tavLst>
                                        <p:tav tm="0">
                                          <p:val>
                                            <p:strVal val="#ppt_x"/>
                                          </p:val>
                                        </p:tav>
                                        <p:tav tm="100000">
                                          <p:val>
                                            <p:strVal val="#ppt_x"/>
                                          </p:val>
                                        </p:tav>
                                      </p:tavLst>
                                    </p:anim>
                                    <p:anim calcmode="lin" valueType="num">
                                      <p:cBhvr additive="base">
                                        <p:cTn id="35" dur="500" fill="hold"/>
                                        <p:tgtEl>
                                          <p:spTgt spid="3379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3797"/>
                                        </p:tgtEl>
                                        <p:attrNameLst>
                                          <p:attrName>style.visibility</p:attrName>
                                        </p:attrNameLst>
                                      </p:cBhvr>
                                      <p:to>
                                        <p:strVal val="visible"/>
                                      </p:to>
                                    </p:set>
                                    <p:anim calcmode="lin" valueType="num">
                                      <p:cBhvr additive="base">
                                        <p:cTn id="38" dur="500" fill="hold"/>
                                        <p:tgtEl>
                                          <p:spTgt spid="33797"/>
                                        </p:tgtEl>
                                        <p:attrNameLst>
                                          <p:attrName>ppt_x</p:attrName>
                                        </p:attrNameLst>
                                      </p:cBhvr>
                                      <p:tavLst>
                                        <p:tav tm="0">
                                          <p:val>
                                            <p:strVal val="#ppt_x"/>
                                          </p:val>
                                        </p:tav>
                                        <p:tav tm="100000">
                                          <p:val>
                                            <p:strVal val="#ppt_x"/>
                                          </p:val>
                                        </p:tav>
                                      </p:tavLst>
                                    </p:anim>
                                    <p:anim calcmode="lin" valueType="num">
                                      <p:cBhvr additive="base">
                                        <p:cTn id="39"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96702" y="1311898"/>
            <a:ext cx="5454352" cy="369332"/>
          </a:xfrm>
          <a:prstGeom prst="rect">
            <a:avLst/>
          </a:prstGeom>
        </p:spPr>
        <p:txBody>
          <a:bodyPr wrap="square">
            <a:spAutoFit/>
          </a:bodyPr>
          <a:lstStyle/>
          <a:p>
            <a:r>
              <a:rPr lang="es-EC" dirty="0"/>
              <a:t>GRAFICAS DE ESFUERZO -  DEFORMACIÓN</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80283"/>
            <a:ext cx="4023296" cy="22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010114"/>
            <a:ext cx="4098606"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475" y="4476750"/>
            <a:ext cx="48672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14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4818"/>
                                        </p:tgtEl>
                                        <p:attrNameLst>
                                          <p:attrName>style.visibility</p:attrName>
                                        </p:attrNameLst>
                                      </p:cBhvr>
                                      <p:to>
                                        <p:strVal val="visible"/>
                                      </p:to>
                                    </p:set>
                                    <p:anim calcmode="lin" valueType="num">
                                      <p:cBhvr additive="base">
                                        <p:cTn id="30" dur="500" fill="hold"/>
                                        <p:tgtEl>
                                          <p:spTgt spid="34818"/>
                                        </p:tgtEl>
                                        <p:attrNameLst>
                                          <p:attrName>ppt_x</p:attrName>
                                        </p:attrNameLst>
                                      </p:cBhvr>
                                      <p:tavLst>
                                        <p:tav tm="0">
                                          <p:val>
                                            <p:strVal val="#ppt_x"/>
                                          </p:val>
                                        </p:tav>
                                        <p:tav tm="100000">
                                          <p:val>
                                            <p:strVal val="#ppt_x"/>
                                          </p:val>
                                        </p:tav>
                                      </p:tavLst>
                                    </p:anim>
                                    <p:anim calcmode="lin" valueType="num">
                                      <p:cBhvr additive="base">
                                        <p:cTn id="31" dur="500" fill="hold"/>
                                        <p:tgtEl>
                                          <p:spTgt spid="3481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4819"/>
                                        </p:tgtEl>
                                        <p:attrNameLst>
                                          <p:attrName>style.visibility</p:attrName>
                                        </p:attrNameLst>
                                      </p:cBhvr>
                                      <p:to>
                                        <p:strVal val="visible"/>
                                      </p:to>
                                    </p:set>
                                    <p:anim calcmode="lin" valueType="num">
                                      <p:cBhvr additive="base">
                                        <p:cTn id="34" dur="500" fill="hold"/>
                                        <p:tgtEl>
                                          <p:spTgt spid="34819"/>
                                        </p:tgtEl>
                                        <p:attrNameLst>
                                          <p:attrName>ppt_x</p:attrName>
                                        </p:attrNameLst>
                                      </p:cBhvr>
                                      <p:tavLst>
                                        <p:tav tm="0">
                                          <p:val>
                                            <p:strVal val="#ppt_x"/>
                                          </p:val>
                                        </p:tav>
                                        <p:tav tm="100000">
                                          <p:val>
                                            <p:strVal val="#ppt_x"/>
                                          </p:val>
                                        </p:tav>
                                      </p:tavLst>
                                    </p:anim>
                                    <p:anim calcmode="lin" valueType="num">
                                      <p:cBhvr additive="base">
                                        <p:cTn id="35" dur="500" fill="hold"/>
                                        <p:tgtEl>
                                          <p:spTgt spid="3481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4820"/>
                                        </p:tgtEl>
                                        <p:attrNameLst>
                                          <p:attrName>style.visibility</p:attrName>
                                        </p:attrNameLst>
                                      </p:cBhvr>
                                      <p:to>
                                        <p:strVal val="visible"/>
                                      </p:to>
                                    </p:set>
                                    <p:anim calcmode="lin" valueType="num">
                                      <p:cBhvr additive="base">
                                        <p:cTn id="38" dur="500" fill="hold"/>
                                        <p:tgtEl>
                                          <p:spTgt spid="34820"/>
                                        </p:tgtEl>
                                        <p:attrNameLst>
                                          <p:attrName>ppt_x</p:attrName>
                                        </p:attrNameLst>
                                      </p:cBhvr>
                                      <p:tavLst>
                                        <p:tav tm="0">
                                          <p:val>
                                            <p:strVal val="#ppt_x"/>
                                          </p:val>
                                        </p:tav>
                                        <p:tav tm="100000">
                                          <p:val>
                                            <p:strVal val="#ppt_x"/>
                                          </p:val>
                                        </p:tav>
                                      </p:tavLst>
                                    </p:anim>
                                    <p:anim calcmode="lin" valueType="num">
                                      <p:cBhvr additive="base">
                                        <p:cTn id="39"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6"/>
          <p:cNvSpPr/>
          <p:nvPr/>
        </p:nvSpPr>
        <p:spPr>
          <a:xfrm rot="20700000">
            <a:off x="6736908" y="-19504"/>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258639"/>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grpSp>
        <p:nvGrpSpPr>
          <p:cNvPr id="11" name="Group 237"/>
          <p:cNvGrpSpPr>
            <a:grpSpLocks/>
          </p:cNvGrpSpPr>
          <p:nvPr/>
        </p:nvGrpSpPr>
        <p:grpSpPr bwMode="auto">
          <a:xfrm>
            <a:off x="16868" y="42700"/>
            <a:ext cx="5039596" cy="1479177"/>
            <a:chOff x="107842050" y="109442250"/>
            <a:chExt cx="4686305" cy="1485900"/>
          </a:xfrm>
        </p:grpSpPr>
        <p:sp>
          <p:nvSpPr>
            <p:cNvPr id="12" name="Rectangle 238" hidden="1"/>
            <p:cNvSpPr>
              <a:spLocks noChangeArrowheads="1"/>
            </p:cNvSpPr>
            <p:nvPr/>
          </p:nvSpPr>
          <p:spPr bwMode="auto">
            <a:xfrm>
              <a:off x="107842050" y="109442250"/>
              <a:ext cx="4686300" cy="14859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grpSp>
          <p:nvGrpSpPr>
            <p:cNvPr id="13" name="Group 239"/>
            <p:cNvGrpSpPr>
              <a:grpSpLocks/>
            </p:cNvGrpSpPr>
            <p:nvPr/>
          </p:nvGrpSpPr>
          <p:grpSpPr bwMode="auto">
            <a:xfrm>
              <a:off x="107842055" y="109442250"/>
              <a:ext cx="4686300" cy="1485899"/>
              <a:chOff x="107842055" y="109442250"/>
              <a:chExt cx="4686300" cy="1485899"/>
            </a:xfrm>
          </p:grpSpPr>
          <p:sp>
            <p:nvSpPr>
              <p:cNvPr id="14" name="Rectangle 240"/>
              <p:cNvSpPr>
                <a:spLocks noChangeArrowheads="1"/>
              </p:cNvSpPr>
              <p:nvPr/>
            </p:nvSpPr>
            <p:spPr bwMode="auto">
              <a:xfrm>
                <a:off x="107842055" y="110128050"/>
                <a:ext cx="4686300" cy="800099"/>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15" name="AutoShape 241"/>
              <p:cNvSpPr>
                <a:spLocks noChangeArrowheads="1"/>
              </p:cNvSpPr>
              <p:nvPr/>
            </p:nvSpPr>
            <p:spPr bwMode="auto">
              <a:xfrm>
                <a:off x="109042200" y="109842300"/>
                <a:ext cx="3200400" cy="486294"/>
              </a:xfrm>
              <a:prstGeom prst="roundRect">
                <a:avLst>
                  <a:gd name="adj" fmla="val 50000"/>
                </a:avLst>
              </a:prstGeom>
              <a:solidFill>
                <a:srgbClr val="000000"/>
              </a:solidFill>
              <a:ln w="15875" algn="in">
                <a:solidFill>
                  <a:srgbClr val="1F497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endParaRPr lang="es-EC" dirty="0"/>
              </a:p>
            </p:txBody>
          </p:sp>
          <p:sp>
            <p:nvSpPr>
              <p:cNvPr id="16" name="Text Box 242"/>
              <p:cNvSpPr txBox="1">
                <a:spLocks noChangeArrowheads="1"/>
              </p:cNvSpPr>
              <p:nvPr/>
            </p:nvSpPr>
            <p:spPr bwMode="auto">
              <a:xfrm>
                <a:off x="109099350" y="109837537"/>
                <a:ext cx="30861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algn="ctr" defTabSz="820583" fontAlgn="base">
                  <a:spcBef>
                    <a:spcPct val="0"/>
                  </a:spcBef>
                  <a:spcAft>
                    <a:spcPct val="0"/>
                  </a:spcAft>
                </a:pPr>
                <a:r>
                  <a:rPr lang="en-US" sz="3000" b="1" dirty="0">
                    <a:solidFill>
                      <a:srgbClr val="FFFFFF"/>
                    </a:solidFill>
                    <a:latin typeface="Cambria" pitchFamily="18" charset="0"/>
                    <a:cs typeface="Arial" pitchFamily="34" charset="0"/>
                  </a:rPr>
                  <a:t>CAPÍTULO I</a:t>
                </a:r>
                <a:endParaRPr lang="es-EC" sz="1600" dirty="0">
                  <a:latin typeface="Arial" pitchFamily="34" charset="0"/>
                  <a:cs typeface="Arial" pitchFamily="34" charset="0"/>
                </a:endParaRPr>
              </a:p>
            </p:txBody>
          </p:sp>
          <p:sp>
            <p:nvSpPr>
              <p:cNvPr id="17" name="Text Box 243"/>
              <p:cNvSpPr txBox="1">
                <a:spLocks noChangeArrowheads="1"/>
              </p:cNvSpPr>
              <p:nvPr/>
            </p:nvSpPr>
            <p:spPr bwMode="auto">
              <a:xfrm>
                <a:off x="109242225" y="109442250"/>
                <a:ext cx="3200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0" numCol="1" anchor="t" anchorCtr="0" compatLnSpc="1">
                <a:prstTxWarp prst="textNoShape">
                  <a:avLst/>
                </a:prstTxWarp>
              </a:bodyPr>
              <a:lstStyle/>
              <a:p>
                <a:pPr algn="r" defTabSz="820583" fontAlgn="base">
                  <a:spcBef>
                    <a:spcPct val="0"/>
                  </a:spcBef>
                  <a:spcAft>
                    <a:spcPct val="0"/>
                  </a:spcAft>
                </a:pPr>
                <a:endParaRPr lang="es-EC" sz="2500" dirty="0">
                  <a:solidFill>
                    <a:srgbClr val="FFFF00"/>
                  </a:solidFill>
                  <a:latin typeface="Arial Rounded MT Bold" pitchFamily="34" charset="0"/>
                  <a:cs typeface="Arial" pitchFamily="34" charset="0"/>
                </a:endParaRPr>
              </a:p>
            </p:txBody>
          </p:sp>
          <p:sp>
            <p:nvSpPr>
              <p:cNvPr id="18" name="Text Box 244"/>
              <p:cNvSpPr txBox="1">
                <a:spLocks noChangeArrowheads="1"/>
              </p:cNvSpPr>
              <p:nvPr/>
            </p:nvSpPr>
            <p:spPr bwMode="auto">
              <a:xfrm>
                <a:off x="108070650" y="110430685"/>
                <a:ext cx="40005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0" rIns="91440" bIns="36576" numCol="1" anchor="t" anchorCtr="0" compatLnSpc="1">
                <a:prstTxWarp prst="textNoShape">
                  <a:avLst/>
                </a:prstTxWarp>
              </a:bodyPr>
              <a:lstStyle/>
              <a:p>
                <a:r>
                  <a:rPr lang="es-EC" sz="1600" b="1" dirty="0"/>
                  <a:t>PELIGROSIDAD SÍSMICA</a:t>
                </a:r>
              </a:p>
            </p:txBody>
          </p:sp>
        </p:grpSp>
      </p:grpSp>
      <p:sp>
        <p:nvSpPr>
          <p:cNvPr id="19" name="Rectangle 3"/>
          <p:cNvSpPr>
            <a:spLocks noChangeArrowheads="1"/>
          </p:cNvSpPr>
          <p:nvPr/>
        </p:nvSpPr>
        <p:spPr bwMode="auto">
          <a:xfrm>
            <a:off x="376001" y="6387301"/>
            <a:ext cx="53046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400" b="0" i="0" u="none" strike="noStrike" cap="none" normalizeH="0" baseline="0" dirty="0" smtClean="0" bmk="_Toc295204383">
                <a:ln>
                  <a:noFill/>
                </a:ln>
                <a:solidFill>
                  <a:schemeClr val="tx1"/>
                </a:solidFill>
                <a:effectLst/>
                <a:latin typeface="Arial" pitchFamily="34" charset="0"/>
                <a:ea typeface="Times New Roman" pitchFamily="18" charset="0"/>
                <a:cs typeface="Arial" pitchFamily="34" charset="0"/>
              </a:rPr>
              <a:t>Distribuci</a:t>
            </a:r>
            <a:r>
              <a:rPr kumimoji="0" lang="es-EC" sz="1400" b="0" i="0" u="none" strike="noStrike" cap="none" normalizeH="0" baseline="0" dirty="0" smtClean="0" bmk="_Toc295204383">
                <a:ln>
                  <a:noFill/>
                </a:ln>
                <a:solidFill>
                  <a:schemeClr val="tx1"/>
                </a:solidFill>
                <a:effectLst/>
                <a:latin typeface="Calibri"/>
                <a:ea typeface="Times New Roman" pitchFamily="18" charset="0"/>
                <a:cs typeface="Arial" pitchFamily="34" charset="0"/>
              </a:rPr>
              <a:t>ó</a:t>
            </a:r>
            <a:r>
              <a:rPr kumimoji="0" lang="es-EC" sz="1400" b="0" i="0" u="none" strike="noStrike" cap="none" normalizeH="0" baseline="0" dirty="0" smtClean="0" bmk="_Toc295204383">
                <a:ln>
                  <a:noFill/>
                </a:ln>
                <a:solidFill>
                  <a:schemeClr val="tx1"/>
                </a:solidFill>
                <a:effectLst/>
                <a:latin typeface="Arial" pitchFamily="34" charset="0"/>
                <a:ea typeface="Times New Roman" pitchFamily="18" charset="0"/>
                <a:cs typeface="Arial" pitchFamily="34" charset="0"/>
              </a:rPr>
              <a:t>n de sismos en el norte de Ecuador (Fuente INOCAR)</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 name="Imagen 28"/>
          <p:cNvPicPr>
            <a:picLocks noChangeAspect="1" noChangeArrowheads="1"/>
          </p:cNvPicPr>
          <p:nvPr/>
        </p:nvPicPr>
        <p:blipFill>
          <a:blip r:embed="rId3">
            <a:extLst>
              <a:ext uri="{28A0092B-C50C-407E-A947-70E740481C1C}">
                <a14:useLocalDpi xmlns:a14="http://schemas.microsoft.com/office/drawing/2010/main" val="0"/>
              </a:ext>
            </a:extLst>
          </a:blip>
          <a:srcRect b="10690"/>
          <a:stretch>
            <a:fillRect/>
          </a:stretch>
        </p:blipFill>
        <p:spPr bwMode="auto">
          <a:xfrm>
            <a:off x="428962" y="1739422"/>
            <a:ext cx="5198733" cy="464787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56176" y="2420888"/>
            <a:ext cx="2955500" cy="2031325"/>
          </a:xfrm>
          <a:prstGeom prst="rect">
            <a:avLst/>
          </a:prstGeom>
        </p:spPr>
        <p:txBody>
          <a:bodyPr wrap="square">
            <a:spAutoFit/>
          </a:bodyPr>
          <a:lstStyle/>
          <a:p>
            <a:r>
              <a:rPr lang="es-EC" dirty="0"/>
              <a:t>Cuando se diseña y se analiza las estructuras hay que tomar en cuenta, la peligrosidad  sísmica que tiene el país, ya que la determinación  de </a:t>
            </a:r>
            <a:r>
              <a:rPr lang="es-EC" dirty="0" smtClean="0"/>
              <a:t>esta carga </a:t>
            </a:r>
            <a:r>
              <a:rPr lang="es-EC" dirty="0"/>
              <a:t>es muy importante </a:t>
            </a:r>
          </a:p>
        </p:txBody>
      </p:sp>
    </p:spTree>
    <p:extLst>
      <p:ext uri="{BB962C8B-B14F-4D97-AF65-F5344CB8AC3E}">
        <p14:creationId xmlns:p14="http://schemas.microsoft.com/office/powerpoint/2010/main" val="3992577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9"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8 Imagen"/>
          <p:cNvPicPr/>
          <p:nvPr/>
        </p:nvPicPr>
        <p:blipFill>
          <a:blip r:embed="rId3"/>
          <a:srcRect/>
          <a:stretch>
            <a:fillRect/>
          </a:stretch>
        </p:blipFill>
        <p:spPr bwMode="auto">
          <a:xfrm>
            <a:off x="74113" y="2009945"/>
            <a:ext cx="4438650" cy="4095750"/>
          </a:xfrm>
          <a:prstGeom prst="rect">
            <a:avLst/>
          </a:prstGeom>
          <a:noFill/>
          <a:ln w="9525">
            <a:noFill/>
            <a:miter lim="800000"/>
            <a:headEnd/>
            <a:tailEnd/>
          </a:ln>
        </p:spPr>
      </p:pic>
      <p:pic>
        <p:nvPicPr>
          <p:cNvPr id="10" name="9 Imagen"/>
          <p:cNvPicPr/>
          <p:nvPr/>
        </p:nvPicPr>
        <p:blipFill>
          <a:blip r:embed="rId4"/>
          <a:srcRect/>
          <a:stretch>
            <a:fillRect/>
          </a:stretch>
        </p:blipFill>
        <p:spPr bwMode="auto">
          <a:xfrm>
            <a:off x="4628464" y="2080283"/>
            <a:ext cx="4457700" cy="1257300"/>
          </a:xfrm>
          <a:prstGeom prst="rect">
            <a:avLst/>
          </a:prstGeom>
          <a:noFill/>
          <a:ln w="9525">
            <a:noFill/>
            <a:miter lim="800000"/>
            <a:headEnd/>
            <a:tailEnd/>
          </a:ln>
        </p:spPr>
      </p:pic>
      <p:pic>
        <p:nvPicPr>
          <p:cNvPr id="11" name="10 Imagen"/>
          <p:cNvPicPr/>
          <p:nvPr/>
        </p:nvPicPr>
        <p:blipFill>
          <a:blip r:embed="rId5"/>
          <a:srcRect/>
          <a:stretch>
            <a:fillRect/>
          </a:stretch>
        </p:blipFill>
        <p:spPr bwMode="auto">
          <a:xfrm>
            <a:off x="4685614" y="3276207"/>
            <a:ext cx="4400550" cy="2790825"/>
          </a:xfrm>
          <a:prstGeom prst="rect">
            <a:avLst/>
          </a:prstGeom>
          <a:noFill/>
          <a:ln w="9525">
            <a:noFill/>
            <a:miter lim="800000"/>
            <a:headEnd/>
            <a:tailEnd/>
          </a:ln>
        </p:spPr>
      </p:pic>
    </p:spTree>
    <p:extLst>
      <p:ext uri="{BB962C8B-B14F-4D97-AF65-F5344CB8AC3E}">
        <p14:creationId xmlns:p14="http://schemas.microsoft.com/office/powerpoint/2010/main" val="239184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18737" y="2183953"/>
            <a:ext cx="4572000" cy="3693319"/>
          </a:xfrm>
          <a:prstGeom prst="rect">
            <a:avLst/>
          </a:prstGeom>
        </p:spPr>
        <p:txBody>
          <a:bodyPr>
            <a:spAutoFit/>
          </a:bodyPr>
          <a:lstStyle/>
          <a:p>
            <a:r>
              <a:rPr lang="es-EC" dirty="0"/>
              <a:t>La elongación o alargamiento se define como la capacidad del elastómero de estirarse hasta la ruptura, por lo general se habla en porcentaje de alargamiento. La elongación elástica es el porcentaje de elongación al que se puede llegar, sin una deformación permanente de la muestra. Es decir, cuánto puede estirársela, logrando que ésta vuelva a su longitud original luego de suspender la tensión. Los elastómeros tienen que ser capaces de estirarse bastante y luego recuperar su longitud original. </a:t>
            </a:r>
          </a:p>
        </p:txBody>
      </p:sp>
      <p:sp>
        <p:nvSpPr>
          <p:cNvPr id="3" name="2 Rectángulo"/>
          <p:cNvSpPr/>
          <p:nvPr/>
        </p:nvSpPr>
        <p:spPr>
          <a:xfrm>
            <a:off x="318737" y="1468531"/>
            <a:ext cx="6174432" cy="369332"/>
          </a:xfrm>
          <a:prstGeom prst="rect">
            <a:avLst/>
          </a:prstGeom>
        </p:spPr>
        <p:txBody>
          <a:bodyPr wrap="square">
            <a:spAutoFit/>
          </a:bodyPr>
          <a:lstStyle/>
          <a:p>
            <a:r>
              <a:rPr lang="es-EC" dirty="0" smtClean="0"/>
              <a:t> </a:t>
            </a:r>
            <a:r>
              <a:rPr lang="es-EC" dirty="0"/>
              <a:t>ENSAYO ELONGACIÓN PORCENTUAL A LA ROTURA</a:t>
            </a:r>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5373216"/>
            <a:ext cx="3489615"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2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1750"/>
                                        </p:tgtEl>
                                        <p:attrNameLst>
                                          <p:attrName>style.visibility</p:attrName>
                                        </p:attrNameLst>
                                      </p:cBhvr>
                                      <p:to>
                                        <p:strVal val="visible"/>
                                      </p:to>
                                    </p:set>
                                    <p:anim calcmode="lin" valueType="num">
                                      <p:cBhvr additive="base">
                                        <p:cTn id="38" dur="500" fill="hold"/>
                                        <p:tgtEl>
                                          <p:spTgt spid="31750"/>
                                        </p:tgtEl>
                                        <p:attrNameLst>
                                          <p:attrName>ppt_x</p:attrName>
                                        </p:attrNameLst>
                                      </p:cBhvr>
                                      <p:tavLst>
                                        <p:tav tm="0">
                                          <p:val>
                                            <p:strVal val="#ppt_x"/>
                                          </p:val>
                                        </p:tav>
                                        <p:tav tm="100000">
                                          <p:val>
                                            <p:strVal val="#ppt_x"/>
                                          </p:val>
                                        </p:tav>
                                      </p:tavLst>
                                    </p:anim>
                                    <p:anim calcmode="lin" valueType="num">
                                      <p:cBhvr additive="base">
                                        <p:cTn id="39"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60" y="2646204"/>
            <a:ext cx="351783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68" y="1415914"/>
            <a:ext cx="58642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83542" y="5420571"/>
            <a:ext cx="8323513" cy="923330"/>
          </a:xfrm>
          <a:prstGeom prst="rect">
            <a:avLst/>
          </a:prstGeom>
        </p:spPr>
        <p:txBody>
          <a:bodyPr wrap="square">
            <a:spAutoFit/>
          </a:bodyPr>
          <a:lstStyle/>
          <a:p>
            <a:pPr eaLnBrk="0"/>
            <a:r>
              <a:rPr lang="es-EC" dirty="0"/>
              <a:t>Para el grado cincuenta (50) Cuatrocientos (400 %);                </a:t>
            </a:r>
            <a:r>
              <a:rPr lang="es-EC" dirty="0">
                <a:sym typeface="Symbol"/>
              </a:rPr>
              <a:t></a:t>
            </a:r>
            <a:r>
              <a:rPr lang="es-EC" dirty="0"/>
              <a:t>  352 %</a:t>
            </a:r>
          </a:p>
          <a:p>
            <a:pPr eaLnBrk="0"/>
            <a:r>
              <a:rPr lang="es-EC" dirty="0"/>
              <a:t>Para el grado sesenta (60) Trescientos cincuenta (350 %);        </a:t>
            </a:r>
            <a:r>
              <a:rPr lang="es-EC" dirty="0">
                <a:sym typeface="Symbol"/>
              </a:rPr>
              <a:t></a:t>
            </a:r>
            <a:r>
              <a:rPr lang="es-EC" dirty="0"/>
              <a:t> 385 %</a:t>
            </a:r>
          </a:p>
          <a:p>
            <a:pPr eaLnBrk="0"/>
            <a:r>
              <a:rPr lang="es-EC" dirty="0"/>
              <a:t>Para el grado setenta (70)  Trescientos (300 %);                     </a:t>
            </a:r>
            <a:r>
              <a:rPr lang="es-EC" dirty="0">
                <a:sym typeface="Symbol"/>
              </a:rPr>
              <a:t></a:t>
            </a:r>
            <a:r>
              <a:rPr lang="es-EC" dirty="0"/>
              <a:t> 398.67 %</a:t>
            </a:r>
          </a:p>
        </p:txBody>
      </p:sp>
      <p:sp>
        <p:nvSpPr>
          <p:cNvPr id="3" name="2 Rectángulo"/>
          <p:cNvSpPr/>
          <p:nvPr/>
        </p:nvSpPr>
        <p:spPr>
          <a:xfrm>
            <a:off x="359318" y="6488668"/>
            <a:ext cx="6174432" cy="369332"/>
          </a:xfrm>
          <a:prstGeom prst="rect">
            <a:avLst/>
          </a:prstGeom>
        </p:spPr>
        <p:txBody>
          <a:bodyPr wrap="square">
            <a:spAutoFit/>
          </a:bodyPr>
          <a:lstStyle/>
          <a:p>
            <a:r>
              <a:rPr lang="es-EC" dirty="0" smtClean="0"/>
              <a:t>N·CMT·2·08/04 </a:t>
            </a:r>
            <a:r>
              <a:rPr lang="es-EC" dirty="0"/>
              <a:t>Placas y Apoyos Integrales de Neopreno</a:t>
            </a:r>
          </a:p>
        </p:txBody>
      </p:sp>
    </p:spTree>
    <p:extLst>
      <p:ext uri="{BB962C8B-B14F-4D97-AF65-F5344CB8AC3E}">
        <p14:creationId xmlns:p14="http://schemas.microsoft.com/office/powerpoint/2010/main" val="28202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7890"/>
                                        </p:tgtEl>
                                        <p:attrNameLst>
                                          <p:attrName>style.visibility</p:attrName>
                                        </p:attrNameLst>
                                      </p:cBhvr>
                                      <p:to>
                                        <p:strVal val="visible"/>
                                      </p:to>
                                    </p:set>
                                    <p:anim calcmode="lin" valueType="num">
                                      <p:cBhvr additive="base">
                                        <p:cTn id="30" dur="500" fill="hold"/>
                                        <p:tgtEl>
                                          <p:spTgt spid="37890"/>
                                        </p:tgtEl>
                                        <p:attrNameLst>
                                          <p:attrName>ppt_x</p:attrName>
                                        </p:attrNameLst>
                                      </p:cBhvr>
                                      <p:tavLst>
                                        <p:tav tm="0">
                                          <p:val>
                                            <p:strVal val="#ppt_x"/>
                                          </p:val>
                                        </p:tav>
                                        <p:tav tm="100000">
                                          <p:val>
                                            <p:strVal val="#ppt_x"/>
                                          </p:val>
                                        </p:tav>
                                      </p:tavLst>
                                    </p:anim>
                                    <p:anim calcmode="lin" valueType="num">
                                      <p:cBhvr additive="base">
                                        <p:cTn id="31" dur="500" fill="hold"/>
                                        <p:tgtEl>
                                          <p:spTgt spid="3789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7889"/>
                                        </p:tgtEl>
                                        <p:attrNameLst>
                                          <p:attrName>style.visibility</p:attrName>
                                        </p:attrNameLst>
                                      </p:cBhvr>
                                      <p:to>
                                        <p:strVal val="visible"/>
                                      </p:to>
                                    </p:set>
                                    <p:anim calcmode="lin" valueType="num">
                                      <p:cBhvr additive="base">
                                        <p:cTn id="34" dur="500" fill="hold"/>
                                        <p:tgtEl>
                                          <p:spTgt spid="37889"/>
                                        </p:tgtEl>
                                        <p:attrNameLst>
                                          <p:attrName>ppt_x</p:attrName>
                                        </p:attrNameLst>
                                      </p:cBhvr>
                                      <p:tavLst>
                                        <p:tav tm="0">
                                          <p:val>
                                            <p:strVal val="#ppt_x"/>
                                          </p:val>
                                        </p:tav>
                                        <p:tav tm="100000">
                                          <p:val>
                                            <p:strVal val="#ppt_x"/>
                                          </p:val>
                                        </p:tav>
                                      </p:tavLst>
                                    </p:anim>
                                    <p:anim calcmode="lin" valueType="num">
                                      <p:cBhvr additive="base">
                                        <p:cTn id="35" dur="500" fill="hold"/>
                                        <p:tgtEl>
                                          <p:spTgt spid="3788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431758" y="1674674"/>
            <a:ext cx="2700082" cy="2585323"/>
          </a:xfrm>
          <a:prstGeom prst="rect">
            <a:avLst/>
          </a:prstGeom>
        </p:spPr>
        <p:txBody>
          <a:bodyPr wrap="square">
            <a:spAutoFit/>
          </a:bodyPr>
          <a:lstStyle/>
          <a:p>
            <a:r>
              <a:rPr lang="es-EC" dirty="0" smtClean="0"/>
              <a:t>ENSAYO </a:t>
            </a:r>
            <a:r>
              <a:rPr lang="es-EC" dirty="0"/>
              <a:t>POR CORTE</a:t>
            </a:r>
          </a:p>
          <a:p>
            <a:r>
              <a:rPr lang="es-EC" dirty="0"/>
              <a:t>La realización de este ensayo, requiere de una preparación de las probetas a ensayar. Se muestra la configuración geométrica de la probeta adoptada en este trabajo</a:t>
            </a:r>
          </a:p>
        </p:txBody>
      </p:sp>
      <p:pic>
        <p:nvPicPr>
          <p:cNvPr id="9" name="8 Imagen"/>
          <p:cNvPicPr/>
          <p:nvPr/>
        </p:nvPicPr>
        <p:blipFill>
          <a:blip r:embed="rId3"/>
          <a:srcRect b="4398"/>
          <a:stretch>
            <a:fillRect/>
          </a:stretch>
        </p:blipFill>
        <p:spPr bwMode="auto">
          <a:xfrm>
            <a:off x="3384676" y="2555176"/>
            <a:ext cx="5400675" cy="3933825"/>
          </a:xfrm>
          <a:prstGeom prst="rect">
            <a:avLst/>
          </a:prstGeom>
          <a:noFill/>
          <a:ln w="9525">
            <a:noFill/>
            <a:miter lim="800000"/>
            <a:headEnd/>
            <a:tailEnd/>
          </a:ln>
        </p:spPr>
      </p:pic>
    </p:spTree>
    <p:extLst>
      <p:ext uri="{BB962C8B-B14F-4D97-AF65-F5344CB8AC3E}">
        <p14:creationId xmlns:p14="http://schemas.microsoft.com/office/powerpoint/2010/main" val="19545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289" y="1733527"/>
            <a:ext cx="4249737"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44224" y="4077072"/>
            <a:ext cx="8849753" cy="2862322"/>
          </a:xfrm>
          <a:prstGeom prst="rect">
            <a:avLst/>
          </a:prstGeom>
        </p:spPr>
        <p:txBody>
          <a:bodyPr wrap="square">
            <a:spAutoFit/>
          </a:bodyPr>
          <a:lstStyle/>
          <a:p>
            <a:r>
              <a:rPr lang="es-EC" dirty="0"/>
              <a:t>La probeta consta de tres placas de acero A36 y dos trozos de elastómero intercalados entre las mismas. La solicitación de corte en los trozos de caucho se produce mediante la aplicación de una carga en el sentido longitudinal del conjunto. Una adherencia adecuada entre las placas y los trozos de caucho garantiza que en el ensayo se verifique la condición de deformación plana.</a:t>
            </a:r>
          </a:p>
          <a:p>
            <a:r>
              <a:rPr lang="es-EC" dirty="0"/>
              <a:t>Cuando las tres  placas metálicas  experimentan un desplazamiento relativo longitudinal entre ellas se produce una deformación por cortante en el material </a:t>
            </a:r>
            <a:r>
              <a:rPr lang="es-EC" dirty="0" err="1"/>
              <a:t>elastomérico</a:t>
            </a:r>
            <a:r>
              <a:rPr lang="es-EC" dirty="0"/>
              <a:t>. Esta deformación se puede aprovechar como un mecanismo de disipación de energía si se coloca este dispositivo en una estructura</a:t>
            </a:r>
          </a:p>
          <a:p>
            <a:r>
              <a:rPr lang="es-EC" dirty="0" smtClean="0"/>
              <a:t> </a:t>
            </a:r>
            <a:endParaRPr lang="es-EC" dirty="0"/>
          </a:p>
        </p:txBody>
      </p:sp>
    </p:spTree>
    <p:extLst>
      <p:ext uri="{BB962C8B-B14F-4D97-AF65-F5344CB8AC3E}">
        <p14:creationId xmlns:p14="http://schemas.microsoft.com/office/powerpoint/2010/main" val="172529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9938"/>
                                        </p:tgtEl>
                                        <p:attrNameLst>
                                          <p:attrName>style.visibility</p:attrName>
                                        </p:attrNameLst>
                                      </p:cBhvr>
                                      <p:to>
                                        <p:strVal val="visible"/>
                                      </p:to>
                                    </p:set>
                                    <p:animEffect transition="in" filter="fade">
                                      <p:cBhvr>
                                        <p:cTn id="30" dur="1000"/>
                                        <p:tgtEl>
                                          <p:spTgt spid="39938"/>
                                        </p:tgtEl>
                                      </p:cBhvr>
                                    </p:animEffect>
                                    <p:anim calcmode="lin" valueType="num">
                                      <p:cBhvr>
                                        <p:cTn id="31" dur="1000" fill="hold"/>
                                        <p:tgtEl>
                                          <p:spTgt spid="39938"/>
                                        </p:tgtEl>
                                        <p:attrNameLst>
                                          <p:attrName>ppt_x</p:attrName>
                                        </p:attrNameLst>
                                      </p:cBhvr>
                                      <p:tavLst>
                                        <p:tav tm="0">
                                          <p:val>
                                            <p:strVal val="#ppt_x"/>
                                          </p:val>
                                        </p:tav>
                                        <p:tav tm="100000">
                                          <p:val>
                                            <p:strVal val="#ppt_x"/>
                                          </p:val>
                                        </p:tav>
                                      </p:tavLst>
                                    </p:anim>
                                    <p:anim calcmode="lin" valueType="num">
                                      <p:cBhvr>
                                        <p:cTn id="32" dur="1000" fill="hold"/>
                                        <p:tgtEl>
                                          <p:spTgt spid="3993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348880"/>
            <a:ext cx="2389187"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348571"/>
            <a:ext cx="4105701" cy="3335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7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0963"/>
                                        </p:tgtEl>
                                        <p:attrNameLst>
                                          <p:attrName>style.visibility</p:attrName>
                                        </p:attrNameLst>
                                      </p:cBhvr>
                                      <p:to>
                                        <p:strVal val="visible"/>
                                      </p:to>
                                    </p:set>
                                    <p:anim calcmode="lin" valueType="num">
                                      <p:cBhvr additive="base">
                                        <p:cTn id="30" dur="500" fill="hold"/>
                                        <p:tgtEl>
                                          <p:spTgt spid="40963"/>
                                        </p:tgtEl>
                                        <p:attrNameLst>
                                          <p:attrName>ppt_x</p:attrName>
                                        </p:attrNameLst>
                                      </p:cBhvr>
                                      <p:tavLst>
                                        <p:tav tm="0">
                                          <p:val>
                                            <p:strVal val="#ppt_x"/>
                                          </p:val>
                                        </p:tav>
                                        <p:tav tm="100000">
                                          <p:val>
                                            <p:strVal val="#ppt_x"/>
                                          </p:val>
                                        </p:tav>
                                      </p:tavLst>
                                    </p:anim>
                                    <p:anim calcmode="lin" valueType="num">
                                      <p:cBhvr additive="base">
                                        <p:cTn id="31" dur="500" fill="hold"/>
                                        <p:tgtEl>
                                          <p:spTgt spid="4096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0962"/>
                                        </p:tgtEl>
                                        <p:attrNameLst>
                                          <p:attrName>style.visibility</p:attrName>
                                        </p:attrNameLst>
                                      </p:cBhvr>
                                      <p:to>
                                        <p:strVal val="visible"/>
                                      </p:to>
                                    </p:set>
                                    <p:anim calcmode="lin" valueType="num">
                                      <p:cBhvr additive="base">
                                        <p:cTn id="34" dur="500" fill="hold"/>
                                        <p:tgtEl>
                                          <p:spTgt spid="40962"/>
                                        </p:tgtEl>
                                        <p:attrNameLst>
                                          <p:attrName>ppt_x</p:attrName>
                                        </p:attrNameLst>
                                      </p:cBhvr>
                                      <p:tavLst>
                                        <p:tav tm="0">
                                          <p:val>
                                            <p:strVal val="#ppt_x"/>
                                          </p:val>
                                        </p:tav>
                                        <p:tav tm="100000">
                                          <p:val>
                                            <p:strVal val="#ppt_x"/>
                                          </p:val>
                                        </p:tav>
                                      </p:tavLst>
                                    </p:anim>
                                    <p:anim calcmode="lin" valueType="num">
                                      <p:cBhvr additive="base">
                                        <p:cTn id="35"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841" y="1851583"/>
            <a:ext cx="2335213"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417" y="1700808"/>
            <a:ext cx="24876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535" y="2080282"/>
            <a:ext cx="265747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48317" y="4428195"/>
            <a:ext cx="5679016" cy="2308324"/>
          </a:xfrm>
          <a:prstGeom prst="rect">
            <a:avLst/>
          </a:prstGeom>
        </p:spPr>
        <p:txBody>
          <a:bodyPr wrap="square">
            <a:spAutoFit/>
          </a:bodyPr>
          <a:lstStyle/>
          <a:p>
            <a:r>
              <a:rPr lang="es-EC" dirty="0"/>
              <a:t>La descripción del equipo es la siguiente:</a:t>
            </a:r>
          </a:p>
          <a:p>
            <a:r>
              <a:rPr lang="es-EC" dirty="0"/>
              <a:t>Máquina de Ensayos Universales MTS 810 Material Test </a:t>
            </a:r>
            <a:r>
              <a:rPr lang="es-EC" dirty="0" err="1"/>
              <a:t>System</a:t>
            </a:r>
            <a:endParaRPr lang="es-EC" dirty="0"/>
          </a:p>
          <a:p>
            <a:r>
              <a:rPr lang="es-EC" dirty="0"/>
              <a:t>Ciclos: 60 Hz				</a:t>
            </a:r>
          </a:p>
          <a:p>
            <a:r>
              <a:rPr lang="es-EC" dirty="0"/>
              <a:t>Peso: 3000 Kg				</a:t>
            </a:r>
          </a:p>
          <a:p>
            <a:r>
              <a:rPr lang="es-EC" dirty="0"/>
              <a:t>Capacidad Máxima: 500 KN	</a:t>
            </a:r>
          </a:p>
          <a:p>
            <a:r>
              <a:rPr lang="es-EC" dirty="0"/>
              <a:t>Potencia motor: 40 HP</a:t>
            </a:r>
          </a:p>
          <a:p>
            <a:r>
              <a:rPr lang="es-EC" dirty="0"/>
              <a:t>Velocidad máxima motor: 1765 rpm</a:t>
            </a:r>
          </a:p>
        </p:txBody>
      </p:sp>
    </p:spTree>
    <p:extLst>
      <p:ext uri="{BB962C8B-B14F-4D97-AF65-F5344CB8AC3E}">
        <p14:creationId xmlns:p14="http://schemas.microsoft.com/office/powerpoint/2010/main" val="97017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1987"/>
                                        </p:tgtEl>
                                        <p:attrNameLst>
                                          <p:attrName>style.visibility</p:attrName>
                                        </p:attrNameLst>
                                      </p:cBhvr>
                                      <p:to>
                                        <p:strVal val="visible"/>
                                      </p:to>
                                    </p:set>
                                    <p:anim calcmode="lin" valueType="num">
                                      <p:cBhvr additive="base">
                                        <p:cTn id="30" dur="500" fill="hold"/>
                                        <p:tgtEl>
                                          <p:spTgt spid="41987"/>
                                        </p:tgtEl>
                                        <p:attrNameLst>
                                          <p:attrName>ppt_x</p:attrName>
                                        </p:attrNameLst>
                                      </p:cBhvr>
                                      <p:tavLst>
                                        <p:tav tm="0">
                                          <p:val>
                                            <p:strVal val="#ppt_x"/>
                                          </p:val>
                                        </p:tav>
                                        <p:tav tm="100000">
                                          <p:val>
                                            <p:strVal val="#ppt_x"/>
                                          </p:val>
                                        </p:tav>
                                      </p:tavLst>
                                    </p:anim>
                                    <p:anim calcmode="lin" valueType="num">
                                      <p:cBhvr additive="base">
                                        <p:cTn id="31" dur="500" fill="hold"/>
                                        <p:tgtEl>
                                          <p:spTgt spid="4198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1986"/>
                                        </p:tgtEl>
                                        <p:attrNameLst>
                                          <p:attrName>style.visibility</p:attrName>
                                        </p:attrNameLst>
                                      </p:cBhvr>
                                      <p:to>
                                        <p:strVal val="visible"/>
                                      </p:to>
                                    </p:set>
                                    <p:anim calcmode="lin" valueType="num">
                                      <p:cBhvr additive="base">
                                        <p:cTn id="34" dur="500" fill="hold"/>
                                        <p:tgtEl>
                                          <p:spTgt spid="41986"/>
                                        </p:tgtEl>
                                        <p:attrNameLst>
                                          <p:attrName>ppt_x</p:attrName>
                                        </p:attrNameLst>
                                      </p:cBhvr>
                                      <p:tavLst>
                                        <p:tav tm="0">
                                          <p:val>
                                            <p:strVal val="#ppt_x"/>
                                          </p:val>
                                        </p:tav>
                                        <p:tav tm="100000">
                                          <p:val>
                                            <p:strVal val="#ppt_x"/>
                                          </p:val>
                                        </p:tav>
                                      </p:tavLst>
                                    </p:anim>
                                    <p:anim calcmode="lin" valueType="num">
                                      <p:cBhvr additive="base">
                                        <p:cTn id="35" dur="500" fill="hold"/>
                                        <p:tgtEl>
                                          <p:spTgt spid="4198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1988"/>
                                        </p:tgtEl>
                                        <p:attrNameLst>
                                          <p:attrName>style.visibility</p:attrName>
                                        </p:attrNameLst>
                                      </p:cBhvr>
                                      <p:to>
                                        <p:strVal val="visible"/>
                                      </p:to>
                                    </p:set>
                                    <p:anim calcmode="lin" valueType="num">
                                      <p:cBhvr additive="base">
                                        <p:cTn id="38" dur="500" fill="hold"/>
                                        <p:tgtEl>
                                          <p:spTgt spid="41988"/>
                                        </p:tgtEl>
                                        <p:attrNameLst>
                                          <p:attrName>ppt_x</p:attrName>
                                        </p:attrNameLst>
                                      </p:cBhvr>
                                      <p:tavLst>
                                        <p:tav tm="0">
                                          <p:val>
                                            <p:strVal val="#ppt_x"/>
                                          </p:val>
                                        </p:tav>
                                        <p:tav tm="100000">
                                          <p:val>
                                            <p:strVal val="#ppt_x"/>
                                          </p:val>
                                        </p:tav>
                                      </p:tavLst>
                                    </p:anim>
                                    <p:anim calcmode="lin" valueType="num">
                                      <p:cBhvr additive="base">
                                        <p:cTn id="39" dur="500" fill="hold"/>
                                        <p:tgtEl>
                                          <p:spTgt spid="4198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9028" y="2080283"/>
            <a:ext cx="4572000" cy="3693319"/>
          </a:xfrm>
          <a:prstGeom prst="rect">
            <a:avLst/>
          </a:prstGeom>
        </p:spPr>
        <p:txBody>
          <a:bodyPr>
            <a:spAutoFit/>
          </a:bodyPr>
          <a:lstStyle/>
          <a:p>
            <a:r>
              <a:rPr lang="es-EC" dirty="0"/>
              <a:t>En el sistema de aislación </a:t>
            </a:r>
            <a:r>
              <a:rPr lang="es-EC" dirty="0" smtClean="0"/>
              <a:t>bilineal, </a:t>
            </a:r>
            <a:r>
              <a:rPr lang="es-EC" dirty="0"/>
              <a:t>se puede conocer el factor de amortiguamiento  , que resulta ser proporcional al área encerrada por el ciclo de histéresis (EDC), y la rigidez efectiva </a:t>
            </a:r>
            <a:r>
              <a:rPr lang="es-EC" dirty="0" err="1"/>
              <a:t>Kef</a:t>
            </a:r>
            <a:r>
              <a:rPr lang="es-EC" dirty="0"/>
              <a:t>, respectivamente. A su vez, estas variables dependen de la resistencia característica </a:t>
            </a:r>
            <a:r>
              <a:rPr lang="es-EC" dirty="0" err="1"/>
              <a:t>Qd</a:t>
            </a:r>
            <a:r>
              <a:rPr lang="es-EC" dirty="0"/>
              <a:t> y la rigidez post-fluencia </a:t>
            </a:r>
            <a:r>
              <a:rPr lang="es-EC" dirty="0" err="1"/>
              <a:t>Kd</a:t>
            </a:r>
            <a:r>
              <a:rPr lang="es-EC" dirty="0"/>
              <a:t>. </a:t>
            </a:r>
          </a:p>
          <a:p>
            <a:r>
              <a:rPr lang="es-EC" dirty="0"/>
              <a:t>La curva de </a:t>
            </a:r>
            <a:r>
              <a:rPr lang="es-EC" dirty="0" err="1"/>
              <a:t>histerésis</a:t>
            </a:r>
            <a:r>
              <a:rPr lang="es-EC" dirty="0"/>
              <a:t> se refiere al corrimiento que se produce entre la curva de carga y descarga al aplicarse cargas cíclicas</a:t>
            </a: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769" y="2518827"/>
            <a:ext cx="3859213"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624814" y="5585964"/>
            <a:ext cx="4519186" cy="369332"/>
          </a:xfrm>
          <a:prstGeom prst="rect">
            <a:avLst/>
          </a:prstGeom>
        </p:spPr>
        <p:txBody>
          <a:bodyPr wrap="none">
            <a:spAutoFit/>
          </a:bodyPr>
          <a:lstStyle/>
          <a:p>
            <a:r>
              <a:rPr lang="es-EC" dirty="0"/>
              <a:t>modelo bilineal (fuerza – desplazamiento) </a:t>
            </a:r>
          </a:p>
        </p:txBody>
      </p:sp>
    </p:spTree>
    <p:extLst>
      <p:ext uri="{BB962C8B-B14F-4D97-AF65-F5344CB8AC3E}">
        <p14:creationId xmlns:p14="http://schemas.microsoft.com/office/powerpoint/2010/main" val="266081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5058"/>
                                        </p:tgtEl>
                                        <p:attrNameLst>
                                          <p:attrName>style.visibility</p:attrName>
                                        </p:attrNameLst>
                                      </p:cBhvr>
                                      <p:to>
                                        <p:strVal val="visible"/>
                                      </p:to>
                                    </p:set>
                                    <p:animEffect transition="in" filter="fade">
                                      <p:cBhvr>
                                        <p:cTn id="35" dur="1000"/>
                                        <p:tgtEl>
                                          <p:spTgt spid="45058"/>
                                        </p:tgtEl>
                                      </p:cBhvr>
                                    </p:animEffect>
                                    <p:anim calcmode="lin" valueType="num">
                                      <p:cBhvr>
                                        <p:cTn id="36" dur="1000" fill="hold"/>
                                        <p:tgtEl>
                                          <p:spTgt spid="45058"/>
                                        </p:tgtEl>
                                        <p:attrNameLst>
                                          <p:attrName>ppt_x</p:attrName>
                                        </p:attrNameLst>
                                      </p:cBhvr>
                                      <p:tavLst>
                                        <p:tav tm="0">
                                          <p:val>
                                            <p:strVal val="#ppt_x"/>
                                          </p:val>
                                        </p:tav>
                                        <p:tav tm="100000">
                                          <p:val>
                                            <p:strVal val="#ppt_x"/>
                                          </p:val>
                                        </p:tav>
                                      </p:tavLst>
                                    </p:anim>
                                    <p:anim calcmode="lin" valueType="num">
                                      <p:cBhvr>
                                        <p:cTn id="37" dur="1000" fill="hold"/>
                                        <p:tgtEl>
                                          <p:spTgt spid="4505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39" y="1444719"/>
            <a:ext cx="209708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045" y="1435482"/>
            <a:ext cx="2090737"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3" y="3129467"/>
            <a:ext cx="2058614"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045" y="3121119"/>
            <a:ext cx="218281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758" y="4772791"/>
            <a:ext cx="2044368" cy="168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1848" y="4761842"/>
            <a:ext cx="2105206" cy="168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3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010"/>
                                        </p:tgtEl>
                                        <p:attrNameLst>
                                          <p:attrName>style.visibility</p:attrName>
                                        </p:attrNameLst>
                                      </p:cBhvr>
                                      <p:to>
                                        <p:strVal val="visible"/>
                                      </p:to>
                                    </p:set>
                                    <p:anim calcmode="lin" valueType="num">
                                      <p:cBhvr additive="base">
                                        <p:cTn id="30" dur="500" fill="hold"/>
                                        <p:tgtEl>
                                          <p:spTgt spid="43010"/>
                                        </p:tgtEl>
                                        <p:attrNameLst>
                                          <p:attrName>ppt_x</p:attrName>
                                        </p:attrNameLst>
                                      </p:cBhvr>
                                      <p:tavLst>
                                        <p:tav tm="0">
                                          <p:val>
                                            <p:strVal val="#ppt_x"/>
                                          </p:val>
                                        </p:tav>
                                        <p:tav tm="100000">
                                          <p:val>
                                            <p:strVal val="#ppt_x"/>
                                          </p:val>
                                        </p:tav>
                                      </p:tavLst>
                                    </p:anim>
                                    <p:anim calcmode="lin" valueType="num">
                                      <p:cBhvr additive="base">
                                        <p:cTn id="31" dur="500" fill="hold"/>
                                        <p:tgtEl>
                                          <p:spTgt spid="430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3011"/>
                                        </p:tgtEl>
                                        <p:attrNameLst>
                                          <p:attrName>style.visibility</p:attrName>
                                        </p:attrNameLst>
                                      </p:cBhvr>
                                      <p:to>
                                        <p:strVal val="visible"/>
                                      </p:to>
                                    </p:set>
                                    <p:anim calcmode="lin" valueType="num">
                                      <p:cBhvr additive="base">
                                        <p:cTn id="34" dur="500" fill="hold"/>
                                        <p:tgtEl>
                                          <p:spTgt spid="43011"/>
                                        </p:tgtEl>
                                        <p:attrNameLst>
                                          <p:attrName>ppt_x</p:attrName>
                                        </p:attrNameLst>
                                      </p:cBhvr>
                                      <p:tavLst>
                                        <p:tav tm="0">
                                          <p:val>
                                            <p:strVal val="#ppt_x"/>
                                          </p:val>
                                        </p:tav>
                                        <p:tav tm="100000">
                                          <p:val>
                                            <p:strVal val="#ppt_x"/>
                                          </p:val>
                                        </p:tav>
                                      </p:tavLst>
                                    </p:anim>
                                    <p:anim calcmode="lin" valueType="num">
                                      <p:cBhvr additive="base">
                                        <p:cTn id="35" dur="500" fill="hold"/>
                                        <p:tgtEl>
                                          <p:spTgt spid="430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3012"/>
                                        </p:tgtEl>
                                        <p:attrNameLst>
                                          <p:attrName>style.visibility</p:attrName>
                                        </p:attrNameLst>
                                      </p:cBhvr>
                                      <p:to>
                                        <p:strVal val="visible"/>
                                      </p:to>
                                    </p:set>
                                    <p:anim calcmode="lin" valueType="num">
                                      <p:cBhvr additive="base">
                                        <p:cTn id="38" dur="500" fill="hold"/>
                                        <p:tgtEl>
                                          <p:spTgt spid="43012"/>
                                        </p:tgtEl>
                                        <p:attrNameLst>
                                          <p:attrName>ppt_x</p:attrName>
                                        </p:attrNameLst>
                                      </p:cBhvr>
                                      <p:tavLst>
                                        <p:tav tm="0">
                                          <p:val>
                                            <p:strVal val="#ppt_x"/>
                                          </p:val>
                                        </p:tav>
                                        <p:tav tm="100000">
                                          <p:val>
                                            <p:strVal val="#ppt_x"/>
                                          </p:val>
                                        </p:tav>
                                      </p:tavLst>
                                    </p:anim>
                                    <p:anim calcmode="lin" valueType="num">
                                      <p:cBhvr additive="base">
                                        <p:cTn id="39" dur="500" fill="hold"/>
                                        <p:tgtEl>
                                          <p:spTgt spid="4301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3013"/>
                                        </p:tgtEl>
                                        <p:attrNameLst>
                                          <p:attrName>style.visibility</p:attrName>
                                        </p:attrNameLst>
                                      </p:cBhvr>
                                      <p:to>
                                        <p:strVal val="visible"/>
                                      </p:to>
                                    </p:set>
                                    <p:anim calcmode="lin" valueType="num">
                                      <p:cBhvr additive="base">
                                        <p:cTn id="42" dur="500" fill="hold"/>
                                        <p:tgtEl>
                                          <p:spTgt spid="43013"/>
                                        </p:tgtEl>
                                        <p:attrNameLst>
                                          <p:attrName>ppt_x</p:attrName>
                                        </p:attrNameLst>
                                      </p:cBhvr>
                                      <p:tavLst>
                                        <p:tav tm="0">
                                          <p:val>
                                            <p:strVal val="#ppt_x"/>
                                          </p:val>
                                        </p:tav>
                                        <p:tav tm="100000">
                                          <p:val>
                                            <p:strVal val="#ppt_x"/>
                                          </p:val>
                                        </p:tav>
                                      </p:tavLst>
                                    </p:anim>
                                    <p:anim calcmode="lin" valueType="num">
                                      <p:cBhvr additive="base">
                                        <p:cTn id="43" dur="500" fill="hold"/>
                                        <p:tgtEl>
                                          <p:spTgt spid="430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43014"/>
                                        </p:tgtEl>
                                        <p:attrNameLst>
                                          <p:attrName>style.visibility</p:attrName>
                                        </p:attrNameLst>
                                      </p:cBhvr>
                                      <p:to>
                                        <p:strVal val="visible"/>
                                      </p:to>
                                    </p:set>
                                    <p:anim calcmode="lin" valueType="num">
                                      <p:cBhvr additive="base">
                                        <p:cTn id="46" dur="500" fill="hold"/>
                                        <p:tgtEl>
                                          <p:spTgt spid="43014"/>
                                        </p:tgtEl>
                                        <p:attrNameLst>
                                          <p:attrName>ppt_x</p:attrName>
                                        </p:attrNameLst>
                                      </p:cBhvr>
                                      <p:tavLst>
                                        <p:tav tm="0">
                                          <p:val>
                                            <p:strVal val="#ppt_x"/>
                                          </p:val>
                                        </p:tav>
                                        <p:tav tm="100000">
                                          <p:val>
                                            <p:strVal val="#ppt_x"/>
                                          </p:val>
                                        </p:tav>
                                      </p:tavLst>
                                    </p:anim>
                                    <p:anim calcmode="lin" valueType="num">
                                      <p:cBhvr additive="base">
                                        <p:cTn id="47" dur="500" fill="hold"/>
                                        <p:tgtEl>
                                          <p:spTgt spid="4301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43015"/>
                                        </p:tgtEl>
                                        <p:attrNameLst>
                                          <p:attrName>style.visibility</p:attrName>
                                        </p:attrNameLst>
                                      </p:cBhvr>
                                      <p:to>
                                        <p:strVal val="visible"/>
                                      </p:to>
                                    </p:set>
                                    <p:anim calcmode="lin" valueType="num">
                                      <p:cBhvr additive="base">
                                        <p:cTn id="50" dur="500" fill="hold"/>
                                        <p:tgtEl>
                                          <p:spTgt spid="43015"/>
                                        </p:tgtEl>
                                        <p:attrNameLst>
                                          <p:attrName>ppt_x</p:attrName>
                                        </p:attrNameLst>
                                      </p:cBhvr>
                                      <p:tavLst>
                                        <p:tav tm="0">
                                          <p:val>
                                            <p:strVal val="#ppt_x"/>
                                          </p:val>
                                        </p:tav>
                                        <p:tav tm="100000">
                                          <p:val>
                                            <p:strVal val="#ppt_x"/>
                                          </p:val>
                                        </p:tav>
                                      </p:tavLst>
                                    </p:anim>
                                    <p:anim calcmode="lin" valueType="num">
                                      <p:cBhvr additive="base">
                                        <p:cTn id="51" dur="500" fill="hold"/>
                                        <p:tgtEl>
                                          <p:spTgt spid="430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700014"/>
            <a:ext cx="2017713"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58" y="1700808"/>
            <a:ext cx="2120900"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8123" y="4509751"/>
            <a:ext cx="27987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0417" y="3662026"/>
            <a:ext cx="212090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20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4035"/>
                                        </p:tgtEl>
                                        <p:attrNameLst>
                                          <p:attrName>style.visibility</p:attrName>
                                        </p:attrNameLst>
                                      </p:cBhvr>
                                      <p:to>
                                        <p:strVal val="visible"/>
                                      </p:to>
                                    </p:set>
                                    <p:anim calcmode="lin" valueType="num">
                                      <p:cBhvr additive="base">
                                        <p:cTn id="30" dur="500" fill="hold"/>
                                        <p:tgtEl>
                                          <p:spTgt spid="44035"/>
                                        </p:tgtEl>
                                        <p:attrNameLst>
                                          <p:attrName>ppt_x</p:attrName>
                                        </p:attrNameLst>
                                      </p:cBhvr>
                                      <p:tavLst>
                                        <p:tav tm="0">
                                          <p:val>
                                            <p:strVal val="#ppt_x"/>
                                          </p:val>
                                        </p:tav>
                                        <p:tav tm="100000">
                                          <p:val>
                                            <p:strVal val="#ppt_x"/>
                                          </p:val>
                                        </p:tav>
                                      </p:tavLst>
                                    </p:anim>
                                    <p:anim calcmode="lin" valueType="num">
                                      <p:cBhvr additive="base">
                                        <p:cTn id="31" dur="500" fill="hold"/>
                                        <p:tgtEl>
                                          <p:spTgt spid="4403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4034"/>
                                        </p:tgtEl>
                                        <p:attrNameLst>
                                          <p:attrName>style.visibility</p:attrName>
                                        </p:attrNameLst>
                                      </p:cBhvr>
                                      <p:to>
                                        <p:strVal val="visible"/>
                                      </p:to>
                                    </p:set>
                                    <p:anim calcmode="lin" valueType="num">
                                      <p:cBhvr additive="base">
                                        <p:cTn id="34" dur="500" fill="hold"/>
                                        <p:tgtEl>
                                          <p:spTgt spid="44034"/>
                                        </p:tgtEl>
                                        <p:attrNameLst>
                                          <p:attrName>ppt_x</p:attrName>
                                        </p:attrNameLst>
                                      </p:cBhvr>
                                      <p:tavLst>
                                        <p:tav tm="0">
                                          <p:val>
                                            <p:strVal val="#ppt_x"/>
                                          </p:val>
                                        </p:tav>
                                        <p:tav tm="100000">
                                          <p:val>
                                            <p:strVal val="#ppt_x"/>
                                          </p:val>
                                        </p:tav>
                                      </p:tavLst>
                                    </p:anim>
                                    <p:anim calcmode="lin" valueType="num">
                                      <p:cBhvr additive="base">
                                        <p:cTn id="35" dur="500" fill="hold"/>
                                        <p:tgtEl>
                                          <p:spTgt spid="4403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4036"/>
                                        </p:tgtEl>
                                        <p:attrNameLst>
                                          <p:attrName>style.visibility</p:attrName>
                                        </p:attrNameLst>
                                      </p:cBhvr>
                                      <p:to>
                                        <p:strVal val="visible"/>
                                      </p:to>
                                    </p:set>
                                    <p:anim calcmode="lin" valueType="num">
                                      <p:cBhvr additive="base">
                                        <p:cTn id="38" dur="500" fill="hold"/>
                                        <p:tgtEl>
                                          <p:spTgt spid="44036"/>
                                        </p:tgtEl>
                                        <p:attrNameLst>
                                          <p:attrName>ppt_x</p:attrName>
                                        </p:attrNameLst>
                                      </p:cBhvr>
                                      <p:tavLst>
                                        <p:tav tm="0">
                                          <p:val>
                                            <p:strVal val="#ppt_x"/>
                                          </p:val>
                                        </p:tav>
                                        <p:tav tm="100000">
                                          <p:val>
                                            <p:strVal val="#ppt_x"/>
                                          </p:val>
                                        </p:tav>
                                      </p:tavLst>
                                    </p:anim>
                                    <p:anim calcmode="lin" valueType="num">
                                      <p:cBhvr additive="base">
                                        <p:cTn id="39" dur="500" fill="hold"/>
                                        <p:tgtEl>
                                          <p:spTgt spid="4403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4037"/>
                                        </p:tgtEl>
                                        <p:attrNameLst>
                                          <p:attrName>style.visibility</p:attrName>
                                        </p:attrNameLst>
                                      </p:cBhvr>
                                      <p:to>
                                        <p:strVal val="visible"/>
                                      </p:to>
                                    </p:set>
                                    <p:anim calcmode="lin" valueType="num">
                                      <p:cBhvr additive="base">
                                        <p:cTn id="42" dur="500" fill="hold"/>
                                        <p:tgtEl>
                                          <p:spTgt spid="44037"/>
                                        </p:tgtEl>
                                        <p:attrNameLst>
                                          <p:attrName>ppt_x</p:attrName>
                                        </p:attrNameLst>
                                      </p:cBhvr>
                                      <p:tavLst>
                                        <p:tav tm="0">
                                          <p:val>
                                            <p:strVal val="#ppt_x"/>
                                          </p:val>
                                        </p:tav>
                                        <p:tav tm="100000">
                                          <p:val>
                                            <p:strVal val="#ppt_x"/>
                                          </p:val>
                                        </p:tav>
                                      </p:tavLst>
                                    </p:anim>
                                    <p:anim calcmode="lin" valueType="num">
                                      <p:cBhvr additive="base">
                                        <p:cTn id="43"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6"/>
          <p:cNvSpPr/>
          <p:nvPr/>
        </p:nvSpPr>
        <p:spPr>
          <a:xfrm rot="20700000">
            <a:off x="6736908" y="-19504"/>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258639"/>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grpSp>
        <p:nvGrpSpPr>
          <p:cNvPr id="11" name="Group 237"/>
          <p:cNvGrpSpPr>
            <a:grpSpLocks/>
          </p:cNvGrpSpPr>
          <p:nvPr/>
        </p:nvGrpSpPr>
        <p:grpSpPr bwMode="auto">
          <a:xfrm>
            <a:off x="16868" y="42700"/>
            <a:ext cx="5039596" cy="1479177"/>
            <a:chOff x="107842050" y="109442250"/>
            <a:chExt cx="4686305" cy="1485900"/>
          </a:xfrm>
        </p:grpSpPr>
        <p:sp>
          <p:nvSpPr>
            <p:cNvPr id="12" name="Rectangle 238" hidden="1"/>
            <p:cNvSpPr>
              <a:spLocks noChangeArrowheads="1"/>
            </p:cNvSpPr>
            <p:nvPr/>
          </p:nvSpPr>
          <p:spPr bwMode="auto">
            <a:xfrm>
              <a:off x="107842050" y="109442250"/>
              <a:ext cx="4686300" cy="14859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grpSp>
          <p:nvGrpSpPr>
            <p:cNvPr id="13" name="Group 239"/>
            <p:cNvGrpSpPr>
              <a:grpSpLocks/>
            </p:cNvGrpSpPr>
            <p:nvPr/>
          </p:nvGrpSpPr>
          <p:grpSpPr bwMode="auto">
            <a:xfrm>
              <a:off x="107842055" y="109442250"/>
              <a:ext cx="4686300" cy="1485899"/>
              <a:chOff x="107842055" y="109442250"/>
              <a:chExt cx="4686300" cy="1485899"/>
            </a:xfrm>
          </p:grpSpPr>
          <p:sp>
            <p:nvSpPr>
              <p:cNvPr id="14" name="Rectangle 240"/>
              <p:cNvSpPr>
                <a:spLocks noChangeArrowheads="1"/>
              </p:cNvSpPr>
              <p:nvPr/>
            </p:nvSpPr>
            <p:spPr bwMode="auto">
              <a:xfrm>
                <a:off x="107842055" y="110128050"/>
                <a:ext cx="4686300" cy="800099"/>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15" name="AutoShape 241"/>
              <p:cNvSpPr>
                <a:spLocks noChangeArrowheads="1"/>
              </p:cNvSpPr>
              <p:nvPr/>
            </p:nvSpPr>
            <p:spPr bwMode="auto">
              <a:xfrm>
                <a:off x="109042200" y="109842300"/>
                <a:ext cx="3200400" cy="486294"/>
              </a:xfrm>
              <a:prstGeom prst="roundRect">
                <a:avLst>
                  <a:gd name="adj" fmla="val 50000"/>
                </a:avLst>
              </a:prstGeom>
              <a:solidFill>
                <a:srgbClr val="000000"/>
              </a:solidFill>
              <a:ln w="15875" algn="in">
                <a:solidFill>
                  <a:srgbClr val="1F497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endParaRPr lang="es-EC" dirty="0"/>
              </a:p>
            </p:txBody>
          </p:sp>
          <p:sp>
            <p:nvSpPr>
              <p:cNvPr id="16" name="Text Box 242"/>
              <p:cNvSpPr txBox="1">
                <a:spLocks noChangeArrowheads="1"/>
              </p:cNvSpPr>
              <p:nvPr/>
            </p:nvSpPr>
            <p:spPr bwMode="auto">
              <a:xfrm>
                <a:off x="109099350" y="109837537"/>
                <a:ext cx="30861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algn="ctr" defTabSz="820583" fontAlgn="base">
                  <a:spcBef>
                    <a:spcPct val="0"/>
                  </a:spcBef>
                  <a:spcAft>
                    <a:spcPct val="0"/>
                  </a:spcAft>
                </a:pPr>
                <a:r>
                  <a:rPr lang="en-US" sz="3000" b="1" dirty="0">
                    <a:solidFill>
                      <a:srgbClr val="FFFFFF"/>
                    </a:solidFill>
                    <a:latin typeface="Cambria" pitchFamily="18" charset="0"/>
                    <a:cs typeface="Arial" pitchFamily="34" charset="0"/>
                  </a:rPr>
                  <a:t>CAPÍTULO I</a:t>
                </a:r>
                <a:endParaRPr lang="es-EC" sz="1600" dirty="0">
                  <a:latin typeface="Arial" pitchFamily="34" charset="0"/>
                  <a:cs typeface="Arial" pitchFamily="34" charset="0"/>
                </a:endParaRPr>
              </a:p>
            </p:txBody>
          </p:sp>
          <p:sp>
            <p:nvSpPr>
              <p:cNvPr id="17" name="Text Box 243"/>
              <p:cNvSpPr txBox="1">
                <a:spLocks noChangeArrowheads="1"/>
              </p:cNvSpPr>
              <p:nvPr/>
            </p:nvSpPr>
            <p:spPr bwMode="auto">
              <a:xfrm>
                <a:off x="109242225" y="109442250"/>
                <a:ext cx="3200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0" numCol="1" anchor="t" anchorCtr="0" compatLnSpc="1">
                <a:prstTxWarp prst="textNoShape">
                  <a:avLst/>
                </a:prstTxWarp>
              </a:bodyPr>
              <a:lstStyle/>
              <a:p>
                <a:pPr algn="r" defTabSz="820583" fontAlgn="base">
                  <a:spcBef>
                    <a:spcPct val="0"/>
                  </a:spcBef>
                  <a:spcAft>
                    <a:spcPct val="0"/>
                  </a:spcAft>
                </a:pPr>
                <a:endParaRPr lang="es-EC" sz="2500" dirty="0">
                  <a:solidFill>
                    <a:srgbClr val="FFFF00"/>
                  </a:solidFill>
                  <a:latin typeface="Arial Rounded MT Bold" pitchFamily="34" charset="0"/>
                  <a:cs typeface="Arial" pitchFamily="34" charset="0"/>
                </a:endParaRPr>
              </a:p>
            </p:txBody>
          </p:sp>
          <p:sp>
            <p:nvSpPr>
              <p:cNvPr id="18" name="Text Box 244"/>
              <p:cNvSpPr txBox="1">
                <a:spLocks noChangeArrowheads="1"/>
              </p:cNvSpPr>
              <p:nvPr/>
            </p:nvSpPr>
            <p:spPr bwMode="auto">
              <a:xfrm>
                <a:off x="108070650" y="110430685"/>
                <a:ext cx="40005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0" rIns="91440" bIns="36576" numCol="1" anchor="t" anchorCtr="0" compatLnSpc="1">
                <a:prstTxWarp prst="textNoShape">
                  <a:avLst/>
                </a:prstTxWarp>
              </a:bodyPr>
              <a:lstStyle/>
              <a:p>
                <a:r>
                  <a:rPr lang="es-EC" sz="1600" b="1" dirty="0"/>
                  <a:t>PELIGROSIDAD SÍSMICA</a:t>
                </a:r>
              </a:p>
            </p:txBody>
          </p:sp>
        </p:grpSp>
      </p:grpSp>
      <p:sp>
        <p:nvSpPr>
          <p:cNvPr id="2" name="1 Rectángulo"/>
          <p:cNvSpPr/>
          <p:nvPr/>
        </p:nvSpPr>
        <p:spPr>
          <a:xfrm>
            <a:off x="16873" y="1604232"/>
            <a:ext cx="4572000" cy="1200329"/>
          </a:xfrm>
          <a:prstGeom prst="rect">
            <a:avLst/>
          </a:prstGeom>
        </p:spPr>
        <p:txBody>
          <a:bodyPr>
            <a:spAutoFit/>
          </a:bodyPr>
          <a:lstStyle/>
          <a:p>
            <a:r>
              <a:rPr lang="es-EC" dirty="0"/>
              <a:t>En los últimos eventos sísmicos, algunos puentes sufrieron daños estructurales por las cargas sísmicas y ha tenido como consecuencia el colapso de la </a:t>
            </a:r>
            <a:r>
              <a:rPr lang="es-EC" dirty="0" smtClean="0"/>
              <a:t>estructura, </a:t>
            </a:r>
            <a:endParaRPr lang="es-EC" dirty="0"/>
          </a:p>
        </p:txBody>
      </p:sp>
      <p:sp>
        <p:nvSpPr>
          <p:cNvPr id="3" name="2 Rectángulo"/>
          <p:cNvSpPr/>
          <p:nvPr/>
        </p:nvSpPr>
        <p:spPr>
          <a:xfrm>
            <a:off x="127746" y="4077072"/>
            <a:ext cx="2572046" cy="1754326"/>
          </a:xfrm>
          <a:prstGeom prst="rect">
            <a:avLst/>
          </a:prstGeom>
        </p:spPr>
        <p:txBody>
          <a:bodyPr wrap="square">
            <a:spAutoFit/>
          </a:bodyPr>
          <a:lstStyle/>
          <a:p>
            <a:r>
              <a:rPr lang="es-EC" dirty="0"/>
              <a:t>En la Figura </a:t>
            </a:r>
            <a:r>
              <a:rPr lang="es-EC" dirty="0" smtClean="0"/>
              <a:t> </a:t>
            </a:r>
            <a:r>
              <a:rPr lang="es-EC" dirty="0"/>
              <a:t>se presenta el colapso de un tablero del puente Llacolen durante el Mega sismo de Chile 2010.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701040"/>
            <a:ext cx="502340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4355976" y="5999865"/>
            <a:ext cx="4032448" cy="276999"/>
          </a:xfrm>
          <a:prstGeom prst="rect">
            <a:avLst/>
          </a:prstGeom>
        </p:spPr>
        <p:txBody>
          <a:bodyPr wrap="square">
            <a:spAutoFit/>
          </a:bodyPr>
          <a:lstStyle/>
          <a:p>
            <a:r>
              <a:rPr lang="es-EC" sz="1200" dirty="0" smtClean="0"/>
              <a:t>Caída </a:t>
            </a:r>
            <a:r>
              <a:rPr lang="es-EC" sz="1200" dirty="0"/>
              <a:t>del Tablero por falta de apoyo (Dr. Aguiar 2010)</a:t>
            </a:r>
          </a:p>
        </p:txBody>
      </p:sp>
    </p:spTree>
    <p:extLst>
      <p:ext uri="{BB962C8B-B14F-4D97-AF65-F5344CB8AC3E}">
        <p14:creationId xmlns:p14="http://schemas.microsoft.com/office/powerpoint/2010/main" val="2497525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circle(in)">
                                      <p:cBhvr>
                                        <p:cTn id="35" dur="20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p:bldP spid="3"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93" y="1252286"/>
            <a:ext cx="4320455" cy="540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3397" y="1772817"/>
            <a:ext cx="4180603"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8550" y="3956692"/>
            <a:ext cx="4180603" cy="178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989375" y="5737771"/>
            <a:ext cx="4304603" cy="923330"/>
          </a:xfrm>
          <a:prstGeom prst="rect">
            <a:avLst/>
          </a:prstGeom>
        </p:spPr>
        <p:txBody>
          <a:bodyPr wrap="square">
            <a:spAutoFit/>
          </a:bodyPr>
          <a:lstStyle/>
          <a:p>
            <a:r>
              <a:rPr lang="es-EC" dirty="0"/>
              <a:t>Ciclos carga/descarga para 25%, 50%, 75%, 100% y 125% deformación, a 20ºC. Frecuencia, 0.1 Hz</a:t>
            </a:r>
          </a:p>
        </p:txBody>
      </p:sp>
      <p:pic>
        <p:nvPicPr>
          <p:cNvPr id="4608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7193" y="1461352"/>
            <a:ext cx="1873555" cy="138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7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6082"/>
                                        </p:tgtEl>
                                        <p:attrNameLst>
                                          <p:attrName>style.visibility</p:attrName>
                                        </p:attrNameLst>
                                      </p:cBhvr>
                                      <p:to>
                                        <p:strVal val="visible"/>
                                      </p:to>
                                    </p:set>
                                    <p:anim calcmode="lin" valueType="num">
                                      <p:cBhvr additive="base">
                                        <p:cTn id="30" dur="500" fill="hold"/>
                                        <p:tgtEl>
                                          <p:spTgt spid="46082"/>
                                        </p:tgtEl>
                                        <p:attrNameLst>
                                          <p:attrName>ppt_x</p:attrName>
                                        </p:attrNameLst>
                                      </p:cBhvr>
                                      <p:tavLst>
                                        <p:tav tm="0">
                                          <p:val>
                                            <p:strVal val="#ppt_x"/>
                                          </p:val>
                                        </p:tav>
                                        <p:tav tm="100000">
                                          <p:val>
                                            <p:strVal val="#ppt_x"/>
                                          </p:val>
                                        </p:tav>
                                      </p:tavLst>
                                    </p:anim>
                                    <p:anim calcmode="lin" valueType="num">
                                      <p:cBhvr additive="base">
                                        <p:cTn id="31" dur="500" fill="hold"/>
                                        <p:tgtEl>
                                          <p:spTgt spid="4608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6083"/>
                                        </p:tgtEl>
                                        <p:attrNameLst>
                                          <p:attrName>style.visibility</p:attrName>
                                        </p:attrNameLst>
                                      </p:cBhvr>
                                      <p:to>
                                        <p:strVal val="visible"/>
                                      </p:to>
                                    </p:set>
                                    <p:anim calcmode="lin" valueType="num">
                                      <p:cBhvr additive="base">
                                        <p:cTn id="34" dur="500" fill="hold"/>
                                        <p:tgtEl>
                                          <p:spTgt spid="46083"/>
                                        </p:tgtEl>
                                        <p:attrNameLst>
                                          <p:attrName>ppt_x</p:attrName>
                                        </p:attrNameLst>
                                      </p:cBhvr>
                                      <p:tavLst>
                                        <p:tav tm="0">
                                          <p:val>
                                            <p:strVal val="#ppt_x"/>
                                          </p:val>
                                        </p:tav>
                                        <p:tav tm="100000">
                                          <p:val>
                                            <p:strVal val="#ppt_x"/>
                                          </p:val>
                                        </p:tav>
                                      </p:tavLst>
                                    </p:anim>
                                    <p:anim calcmode="lin" valueType="num">
                                      <p:cBhvr additive="base">
                                        <p:cTn id="35" dur="500" fill="hold"/>
                                        <p:tgtEl>
                                          <p:spTgt spid="4608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6084"/>
                                        </p:tgtEl>
                                        <p:attrNameLst>
                                          <p:attrName>style.visibility</p:attrName>
                                        </p:attrNameLst>
                                      </p:cBhvr>
                                      <p:to>
                                        <p:strVal val="visible"/>
                                      </p:to>
                                    </p:set>
                                    <p:anim calcmode="lin" valueType="num">
                                      <p:cBhvr additive="base">
                                        <p:cTn id="38" dur="500" fill="hold"/>
                                        <p:tgtEl>
                                          <p:spTgt spid="46084"/>
                                        </p:tgtEl>
                                        <p:attrNameLst>
                                          <p:attrName>ppt_x</p:attrName>
                                        </p:attrNameLst>
                                      </p:cBhvr>
                                      <p:tavLst>
                                        <p:tav tm="0">
                                          <p:val>
                                            <p:strVal val="#ppt_x"/>
                                          </p:val>
                                        </p:tav>
                                        <p:tav tm="100000">
                                          <p:val>
                                            <p:strVal val="#ppt_x"/>
                                          </p:val>
                                        </p:tav>
                                      </p:tavLst>
                                    </p:anim>
                                    <p:anim calcmode="lin" valueType="num">
                                      <p:cBhvr additive="base">
                                        <p:cTn id="39" dur="500" fill="hold"/>
                                        <p:tgtEl>
                                          <p:spTgt spid="4608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58" y="1233704"/>
            <a:ext cx="3960440" cy="523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279" y="1496564"/>
            <a:ext cx="4609668" cy="2354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552" y="3850588"/>
            <a:ext cx="4696750" cy="209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7012" y="1336447"/>
            <a:ext cx="1207145" cy="108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57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106"/>
                                        </p:tgtEl>
                                        <p:attrNameLst>
                                          <p:attrName>style.visibility</p:attrName>
                                        </p:attrNameLst>
                                      </p:cBhvr>
                                      <p:to>
                                        <p:strVal val="visible"/>
                                      </p:to>
                                    </p:set>
                                    <p:anim calcmode="lin" valueType="num">
                                      <p:cBhvr additive="base">
                                        <p:cTn id="30" dur="500" fill="hold"/>
                                        <p:tgtEl>
                                          <p:spTgt spid="47106"/>
                                        </p:tgtEl>
                                        <p:attrNameLst>
                                          <p:attrName>ppt_x</p:attrName>
                                        </p:attrNameLst>
                                      </p:cBhvr>
                                      <p:tavLst>
                                        <p:tav tm="0">
                                          <p:val>
                                            <p:strVal val="#ppt_x"/>
                                          </p:val>
                                        </p:tav>
                                        <p:tav tm="100000">
                                          <p:val>
                                            <p:strVal val="#ppt_x"/>
                                          </p:val>
                                        </p:tav>
                                      </p:tavLst>
                                    </p:anim>
                                    <p:anim calcmode="lin" valueType="num">
                                      <p:cBhvr additive="base">
                                        <p:cTn id="31" dur="500" fill="hold"/>
                                        <p:tgtEl>
                                          <p:spTgt spid="4710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7107"/>
                                        </p:tgtEl>
                                        <p:attrNameLst>
                                          <p:attrName>style.visibility</p:attrName>
                                        </p:attrNameLst>
                                      </p:cBhvr>
                                      <p:to>
                                        <p:strVal val="visible"/>
                                      </p:to>
                                    </p:set>
                                    <p:anim calcmode="lin" valueType="num">
                                      <p:cBhvr additive="base">
                                        <p:cTn id="34" dur="500" fill="hold"/>
                                        <p:tgtEl>
                                          <p:spTgt spid="47107"/>
                                        </p:tgtEl>
                                        <p:attrNameLst>
                                          <p:attrName>ppt_x</p:attrName>
                                        </p:attrNameLst>
                                      </p:cBhvr>
                                      <p:tavLst>
                                        <p:tav tm="0">
                                          <p:val>
                                            <p:strVal val="#ppt_x"/>
                                          </p:val>
                                        </p:tav>
                                        <p:tav tm="100000">
                                          <p:val>
                                            <p:strVal val="#ppt_x"/>
                                          </p:val>
                                        </p:tav>
                                      </p:tavLst>
                                    </p:anim>
                                    <p:anim calcmode="lin" valueType="num">
                                      <p:cBhvr additive="base">
                                        <p:cTn id="35" dur="500" fill="hold"/>
                                        <p:tgtEl>
                                          <p:spTgt spid="4710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7108"/>
                                        </p:tgtEl>
                                        <p:attrNameLst>
                                          <p:attrName>style.visibility</p:attrName>
                                        </p:attrNameLst>
                                      </p:cBhvr>
                                      <p:to>
                                        <p:strVal val="visible"/>
                                      </p:to>
                                    </p:set>
                                    <p:anim calcmode="lin" valueType="num">
                                      <p:cBhvr additive="base">
                                        <p:cTn id="38" dur="500" fill="hold"/>
                                        <p:tgtEl>
                                          <p:spTgt spid="47108"/>
                                        </p:tgtEl>
                                        <p:attrNameLst>
                                          <p:attrName>ppt_x</p:attrName>
                                        </p:attrNameLst>
                                      </p:cBhvr>
                                      <p:tavLst>
                                        <p:tav tm="0">
                                          <p:val>
                                            <p:strVal val="#ppt_x"/>
                                          </p:val>
                                        </p:tav>
                                        <p:tav tm="100000">
                                          <p:val>
                                            <p:strVal val="#ppt_x"/>
                                          </p:val>
                                        </p:tav>
                                      </p:tavLst>
                                    </p:anim>
                                    <p:anim calcmode="lin" valueType="num">
                                      <p:cBhvr additive="base">
                                        <p:cTn id="39" dur="500" fill="hold"/>
                                        <p:tgtEl>
                                          <p:spTgt spid="47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94" y="1444719"/>
            <a:ext cx="4392488" cy="495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6761" y="1933413"/>
            <a:ext cx="3073672" cy="174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860" y="3711434"/>
            <a:ext cx="3137036" cy="193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70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8130"/>
                                        </p:tgtEl>
                                        <p:attrNameLst>
                                          <p:attrName>style.visibility</p:attrName>
                                        </p:attrNameLst>
                                      </p:cBhvr>
                                      <p:to>
                                        <p:strVal val="visible"/>
                                      </p:to>
                                    </p:set>
                                    <p:anim calcmode="lin" valueType="num">
                                      <p:cBhvr additive="base">
                                        <p:cTn id="30" dur="500" fill="hold"/>
                                        <p:tgtEl>
                                          <p:spTgt spid="48130"/>
                                        </p:tgtEl>
                                        <p:attrNameLst>
                                          <p:attrName>ppt_x</p:attrName>
                                        </p:attrNameLst>
                                      </p:cBhvr>
                                      <p:tavLst>
                                        <p:tav tm="0">
                                          <p:val>
                                            <p:strVal val="#ppt_x"/>
                                          </p:val>
                                        </p:tav>
                                        <p:tav tm="100000">
                                          <p:val>
                                            <p:strVal val="#ppt_x"/>
                                          </p:val>
                                        </p:tav>
                                      </p:tavLst>
                                    </p:anim>
                                    <p:anim calcmode="lin" valueType="num">
                                      <p:cBhvr additive="base">
                                        <p:cTn id="31" dur="500" fill="hold"/>
                                        <p:tgtEl>
                                          <p:spTgt spid="4813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8131"/>
                                        </p:tgtEl>
                                        <p:attrNameLst>
                                          <p:attrName>style.visibility</p:attrName>
                                        </p:attrNameLst>
                                      </p:cBhvr>
                                      <p:to>
                                        <p:strVal val="visible"/>
                                      </p:to>
                                    </p:set>
                                    <p:anim calcmode="lin" valueType="num">
                                      <p:cBhvr additive="base">
                                        <p:cTn id="34" dur="500" fill="hold"/>
                                        <p:tgtEl>
                                          <p:spTgt spid="48131"/>
                                        </p:tgtEl>
                                        <p:attrNameLst>
                                          <p:attrName>ppt_x</p:attrName>
                                        </p:attrNameLst>
                                      </p:cBhvr>
                                      <p:tavLst>
                                        <p:tav tm="0">
                                          <p:val>
                                            <p:strVal val="#ppt_x"/>
                                          </p:val>
                                        </p:tav>
                                        <p:tav tm="100000">
                                          <p:val>
                                            <p:strVal val="#ppt_x"/>
                                          </p:val>
                                        </p:tav>
                                      </p:tavLst>
                                    </p:anim>
                                    <p:anim calcmode="lin" valueType="num">
                                      <p:cBhvr additive="base">
                                        <p:cTn id="35" dur="500" fill="hold"/>
                                        <p:tgtEl>
                                          <p:spTgt spid="4813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8132"/>
                                        </p:tgtEl>
                                        <p:attrNameLst>
                                          <p:attrName>style.visibility</p:attrName>
                                        </p:attrNameLst>
                                      </p:cBhvr>
                                      <p:to>
                                        <p:strVal val="visible"/>
                                      </p:to>
                                    </p:set>
                                    <p:anim calcmode="lin" valueType="num">
                                      <p:cBhvr additive="base">
                                        <p:cTn id="38" dur="500" fill="hold"/>
                                        <p:tgtEl>
                                          <p:spTgt spid="48132"/>
                                        </p:tgtEl>
                                        <p:attrNameLst>
                                          <p:attrName>ppt_x</p:attrName>
                                        </p:attrNameLst>
                                      </p:cBhvr>
                                      <p:tavLst>
                                        <p:tav tm="0">
                                          <p:val>
                                            <p:strVal val="#ppt_x"/>
                                          </p:val>
                                        </p:tav>
                                        <p:tav tm="100000">
                                          <p:val>
                                            <p:strVal val="#ppt_x"/>
                                          </p:val>
                                        </p:tav>
                                      </p:tavLst>
                                    </p:anim>
                                    <p:anim calcmode="lin" valueType="num">
                                      <p:cBhvr additive="base">
                                        <p:cTn id="39"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55" y="1444719"/>
            <a:ext cx="3549299" cy="220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649996"/>
            <a:ext cx="402907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26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154"/>
                                        </p:tgtEl>
                                        <p:attrNameLst>
                                          <p:attrName>style.visibility</p:attrName>
                                        </p:attrNameLst>
                                      </p:cBhvr>
                                      <p:to>
                                        <p:strVal val="visible"/>
                                      </p:to>
                                    </p:set>
                                    <p:anim calcmode="lin" valueType="num">
                                      <p:cBhvr additive="base">
                                        <p:cTn id="30" dur="500" fill="hold"/>
                                        <p:tgtEl>
                                          <p:spTgt spid="49154"/>
                                        </p:tgtEl>
                                        <p:attrNameLst>
                                          <p:attrName>ppt_x</p:attrName>
                                        </p:attrNameLst>
                                      </p:cBhvr>
                                      <p:tavLst>
                                        <p:tav tm="0">
                                          <p:val>
                                            <p:strVal val="#ppt_x"/>
                                          </p:val>
                                        </p:tav>
                                        <p:tav tm="100000">
                                          <p:val>
                                            <p:strVal val="#ppt_x"/>
                                          </p:val>
                                        </p:tav>
                                      </p:tavLst>
                                    </p:anim>
                                    <p:anim calcmode="lin" valueType="num">
                                      <p:cBhvr additive="base">
                                        <p:cTn id="31" dur="500" fill="hold"/>
                                        <p:tgtEl>
                                          <p:spTgt spid="4915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9155"/>
                                        </p:tgtEl>
                                        <p:attrNameLst>
                                          <p:attrName>style.visibility</p:attrName>
                                        </p:attrNameLst>
                                      </p:cBhvr>
                                      <p:to>
                                        <p:strVal val="visible"/>
                                      </p:to>
                                    </p:set>
                                    <p:anim calcmode="lin" valueType="num">
                                      <p:cBhvr additive="base">
                                        <p:cTn id="34" dur="500" fill="hold"/>
                                        <p:tgtEl>
                                          <p:spTgt spid="49155"/>
                                        </p:tgtEl>
                                        <p:attrNameLst>
                                          <p:attrName>ppt_x</p:attrName>
                                        </p:attrNameLst>
                                      </p:cBhvr>
                                      <p:tavLst>
                                        <p:tav tm="0">
                                          <p:val>
                                            <p:strVal val="#ppt_x"/>
                                          </p:val>
                                        </p:tav>
                                        <p:tav tm="100000">
                                          <p:val>
                                            <p:strVal val="#ppt_x"/>
                                          </p:val>
                                        </p:tav>
                                      </p:tavLst>
                                    </p:anim>
                                    <p:anim calcmode="lin" valueType="num">
                                      <p:cBhvr additive="base">
                                        <p:cTn id="35"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 y="1242156"/>
            <a:ext cx="396044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711" y="1700808"/>
            <a:ext cx="47005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0711" y="4050468"/>
            <a:ext cx="4645895" cy="256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7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0178"/>
                                        </p:tgtEl>
                                        <p:attrNameLst>
                                          <p:attrName>style.visibility</p:attrName>
                                        </p:attrNameLst>
                                      </p:cBhvr>
                                      <p:to>
                                        <p:strVal val="visible"/>
                                      </p:to>
                                    </p:set>
                                    <p:anim calcmode="lin" valueType="num">
                                      <p:cBhvr additive="base">
                                        <p:cTn id="30" dur="500" fill="hold"/>
                                        <p:tgtEl>
                                          <p:spTgt spid="50178"/>
                                        </p:tgtEl>
                                        <p:attrNameLst>
                                          <p:attrName>ppt_x</p:attrName>
                                        </p:attrNameLst>
                                      </p:cBhvr>
                                      <p:tavLst>
                                        <p:tav tm="0">
                                          <p:val>
                                            <p:strVal val="#ppt_x"/>
                                          </p:val>
                                        </p:tav>
                                        <p:tav tm="100000">
                                          <p:val>
                                            <p:strVal val="#ppt_x"/>
                                          </p:val>
                                        </p:tav>
                                      </p:tavLst>
                                    </p:anim>
                                    <p:anim calcmode="lin" valueType="num">
                                      <p:cBhvr additive="base">
                                        <p:cTn id="31" dur="500" fill="hold"/>
                                        <p:tgtEl>
                                          <p:spTgt spid="5017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0179"/>
                                        </p:tgtEl>
                                        <p:attrNameLst>
                                          <p:attrName>style.visibility</p:attrName>
                                        </p:attrNameLst>
                                      </p:cBhvr>
                                      <p:to>
                                        <p:strVal val="visible"/>
                                      </p:to>
                                    </p:set>
                                    <p:anim calcmode="lin" valueType="num">
                                      <p:cBhvr additive="base">
                                        <p:cTn id="34" dur="500" fill="hold"/>
                                        <p:tgtEl>
                                          <p:spTgt spid="50179"/>
                                        </p:tgtEl>
                                        <p:attrNameLst>
                                          <p:attrName>ppt_x</p:attrName>
                                        </p:attrNameLst>
                                      </p:cBhvr>
                                      <p:tavLst>
                                        <p:tav tm="0">
                                          <p:val>
                                            <p:strVal val="#ppt_x"/>
                                          </p:val>
                                        </p:tav>
                                        <p:tav tm="100000">
                                          <p:val>
                                            <p:strVal val="#ppt_x"/>
                                          </p:val>
                                        </p:tav>
                                      </p:tavLst>
                                    </p:anim>
                                    <p:anim calcmode="lin" valueType="num">
                                      <p:cBhvr additive="base">
                                        <p:cTn id="35" dur="500" fill="hold"/>
                                        <p:tgtEl>
                                          <p:spTgt spid="5017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0180"/>
                                        </p:tgtEl>
                                        <p:attrNameLst>
                                          <p:attrName>style.visibility</p:attrName>
                                        </p:attrNameLst>
                                      </p:cBhvr>
                                      <p:to>
                                        <p:strVal val="visible"/>
                                      </p:to>
                                    </p:set>
                                    <p:anim calcmode="lin" valueType="num">
                                      <p:cBhvr additive="base">
                                        <p:cTn id="38" dur="500" fill="hold"/>
                                        <p:tgtEl>
                                          <p:spTgt spid="50180"/>
                                        </p:tgtEl>
                                        <p:attrNameLst>
                                          <p:attrName>ppt_x</p:attrName>
                                        </p:attrNameLst>
                                      </p:cBhvr>
                                      <p:tavLst>
                                        <p:tav tm="0">
                                          <p:val>
                                            <p:strVal val="#ppt_x"/>
                                          </p:val>
                                        </p:tav>
                                        <p:tav tm="100000">
                                          <p:val>
                                            <p:strVal val="#ppt_x"/>
                                          </p:val>
                                        </p:tav>
                                      </p:tavLst>
                                    </p:anim>
                                    <p:anim calcmode="lin" valueType="num">
                                      <p:cBhvr additive="base">
                                        <p:cTn id="39"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1444719"/>
            <a:ext cx="4248472" cy="2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7" y="4123166"/>
            <a:ext cx="4689198" cy="25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8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1202"/>
                                        </p:tgtEl>
                                        <p:attrNameLst>
                                          <p:attrName>style.visibility</p:attrName>
                                        </p:attrNameLst>
                                      </p:cBhvr>
                                      <p:to>
                                        <p:strVal val="visible"/>
                                      </p:to>
                                    </p:set>
                                    <p:anim calcmode="lin" valueType="num">
                                      <p:cBhvr additive="base">
                                        <p:cTn id="30" dur="500" fill="hold"/>
                                        <p:tgtEl>
                                          <p:spTgt spid="51202"/>
                                        </p:tgtEl>
                                        <p:attrNameLst>
                                          <p:attrName>ppt_x</p:attrName>
                                        </p:attrNameLst>
                                      </p:cBhvr>
                                      <p:tavLst>
                                        <p:tav tm="0">
                                          <p:val>
                                            <p:strVal val="#ppt_x"/>
                                          </p:val>
                                        </p:tav>
                                        <p:tav tm="100000">
                                          <p:val>
                                            <p:strVal val="#ppt_x"/>
                                          </p:val>
                                        </p:tav>
                                      </p:tavLst>
                                    </p:anim>
                                    <p:anim calcmode="lin" valueType="num">
                                      <p:cBhvr additive="base">
                                        <p:cTn id="31" dur="500" fill="hold"/>
                                        <p:tgtEl>
                                          <p:spTgt spid="5120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1203"/>
                                        </p:tgtEl>
                                        <p:attrNameLst>
                                          <p:attrName>style.visibility</p:attrName>
                                        </p:attrNameLst>
                                      </p:cBhvr>
                                      <p:to>
                                        <p:strVal val="visible"/>
                                      </p:to>
                                    </p:set>
                                    <p:anim calcmode="lin" valueType="num">
                                      <p:cBhvr additive="base">
                                        <p:cTn id="34" dur="500" fill="hold"/>
                                        <p:tgtEl>
                                          <p:spTgt spid="51203"/>
                                        </p:tgtEl>
                                        <p:attrNameLst>
                                          <p:attrName>ppt_x</p:attrName>
                                        </p:attrNameLst>
                                      </p:cBhvr>
                                      <p:tavLst>
                                        <p:tav tm="0">
                                          <p:val>
                                            <p:strVal val="#ppt_x"/>
                                          </p:val>
                                        </p:tav>
                                        <p:tav tm="100000">
                                          <p:val>
                                            <p:strVal val="#ppt_x"/>
                                          </p:val>
                                        </p:tav>
                                      </p:tavLst>
                                    </p:anim>
                                    <p:anim calcmode="lin" valueType="num">
                                      <p:cBhvr additive="base">
                                        <p:cTn id="35" dur="500" fill="hold"/>
                                        <p:tgtEl>
                                          <p:spTgt spid="51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4572000" y="3608368"/>
            <a:ext cx="4572000" cy="523220"/>
          </a:xfrm>
          <a:prstGeom prst="rect">
            <a:avLst/>
          </a:prstGeom>
        </p:spPr>
        <p:txBody>
          <a:bodyPr>
            <a:spAutoFit/>
          </a:bodyPr>
          <a:lstStyle/>
          <a:p>
            <a:r>
              <a:rPr lang="es-EC" sz="1400" dirty="0" smtClean="0"/>
              <a:t>Fuerza </a:t>
            </a:r>
            <a:r>
              <a:rPr lang="es-EC" sz="1400" dirty="0"/>
              <a:t>de negativa - Deformación, a 21.5ºC. Frecuencia, 0.05, 0.1, 0.2, 0.3, 0.4, 0.5 y 0.6 Hz</a:t>
            </a:r>
          </a:p>
        </p:txBody>
      </p:sp>
      <p:sp>
        <p:nvSpPr>
          <p:cNvPr id="3" name="2 Rectángulo"/>
          <p:cNvSpPr/>
          <p:nvPr/>
        </p:nvSpPr>
        <p:spPr>
          <a:xfrm>
            <a:off x="443127" y="1234954"/>
            <a:ext cx="4288227" cy="523220"/>
          </a:xfrm>
          <a:prstGeom prst="rect">
            <a:avLst/>
          </a:prstGeom>
        </p:spPr>
        <p:txBody>
          <a:bodyPr wrap="square">
            <a:spAutoFit/>
          </a:bodyPr>
          <a:lstStyle/>
          <a:p>
            <a:r>
              <a:rPr lang="es-EC" sz="1400" dirty="0"/>
              <a:t>Fuerza de positiva - Deformación, a 20ºC. Frecuencia, 0.05, 0.1, 0.2, 0.3, 0.4, 0.5 y 0.6 Hz</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738140"/>
            <a:ext cx="3856957" cy="239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391" y="4131588"/>
            <a:ext cx="4304986" cy="254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77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1000"/>
                                        <p:tgtEl>
                                          <p:spTgt spid="3074"/>
                                        </p:tgtEl>
                                      </p:cBhvr>
                                    </p:animEffect>
                                    <p:anim calcmode="lin" valueType="num">
                                      <p:cBhvr>
                                        <p:cTn id="36" dur="1000" fill="hold"/>
                                        <p:tgtEl>
                                          <p:spTgt spid="3074"/>
                                        </p:tgtEl>
                                        <p:attrNameLst>
                                          <p:attrName>ppt_x</p:attrName>
                                        </p:attrNameLst>
                                      </p:cBhvr>
                                      <p:tavLst>
                                        <p:tav tm="0">
                                          <p:val>
                                            <p:strVal val="#ppt_x"/>
                                          </p:val>
                                        </p:tav>
                                        <p:tav tm="100000">
                                          <p:val>
                                            <p:strVal val="#ppt_x"/>
                                          </p:val>
                                        </p:tav>
                                      </p:tavLst>
                                    </p:anim>
                                    <p:anim calcmode="lin" valueType="num">
                                      <p:cBhvr>
                                        <p:cTn id="37" dur="1000" fill="hold"/>
                                        <p:tgtEl>
                                          <p:spTgt spid="307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075"/>
                                        </p:tgtEl>
                                        <p:attrNameLst>
                                          <p:attrName>style.visibility</p:attrName>
                                        </p:attrNameLst>
                                      </p:cBhvr>
                                      <p:to>
                                        <p:strVal val="visible"/>
                                      </p:to>
                                    </p:set>
                                    <p:animEffect transition="in" filter="fade">
                                      <p:cBhvr>
                                        <p:cTn id="40" dur="1000"/>
                                        <p:tgtEl>
                                          <p:spTgt spid="3075"/>
                                        </p:tgtEl>
                                      </p:cBhvr>
                                    </p:animEffect>
                                    <p:anim calcmode="lin" valueType="num">
                                      <p:cBhvr>
                                        <p:cTn id="41" dur="1000" fill="hold"/>
                                        <p:tgtEl>
                                          <p:spTgt spid="3075"/>
                                        </p:tgtEl>
                                        <p:attrNameLst>
                                          <p:attrName>ppt_x</p:attrName>
                                        </p:attrNameLst>
                                      </p:cBhvr>
                                      <p:tavLst>
                                        <p:tav tm="0">
                                          <p:val>
                                            <p:strVal val="#ppt_x"/>
                                          </p:val>
                                        </p:tav>
                                        <p:tav tm="100000">
                                          <p:val>
                                            <p:strVal val="#ppt_x"/>
                                          </p:val>
                                        </p:tav>
                                      </p:tavLst>
                                    </p:anim>
                                    <p:anim calcmode="lin" valueType="num">
                                      <p:cBhvr>
                                        <p:cTn id="42" dur="1000" fill="hold"/>
                                        <p:tgtEl>
                                          <p:spTgt spid="307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19568"/>
            <a:ext cx="2041339" cy="122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8843" y="1263986"/>
            <a:ext cx="2004318" cy="120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466022"/>
            <a:ext cx="2148843" cy="128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7317" y="2494997"/>
            <a:ext cx="2052212" cy="123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54733"/>
            <a:ext cx="2148843" cy="128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5121" y="3725756"/>
            <a:ext cx="2051900" cy="123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84515" y="1150329"/>
            <a:ext cx="2160481" cy="14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43889" y="1170075"/>
            <a:ext cx="2139949" cy="138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70420" y="2559931"/>
            <a:ext cx="2073469" cy="1344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18654" y="2443806"/>
            <a:ext cx="2308684" cy="150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72540" y="3947871"/>
            <a:ext cx="1957028" cy="127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44996" y="3947871"/>
            <a:ext cx="2144349"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19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146"/>
                                        </p:tgtEl>
                                        <p:attrNameLst>
                                          <p:attrName>style.visibility</p:attrName>
                                        </p:attrNameLst>
                                      </p:cBhvr>
                                      <p:to>
                                        <p:strVal val="visible"/>
                                      </p:to>
                                    </p:set>
                                    <p:anim calcmode="lin" valueType="num">
                                      <p:cBhvr additive="base">
                                        <p:cTn id="30" dur="500" fill="hold"/>
                                        <p:tgtEl>
                                          <p:spTgt spid="6146"/>
                                        </p:tgtEl>
                                        <p:attrNameLst>
                                          <p:attrName>ppt_x</p:attrName>
                                        </p:attrNameLst>
                                      </p:cBhvr>
                                      <p:tavLst>
                                        <p:tav tm="0">
                                          <p:val>
                                            <p:strVal val="#ppt_x"/>
                                          </p:val>
                                        </p:tav>
                                        <p:tav tm="100000">
                                          <p:val>
                                            <p:strVal val="#ppt_x"/>
                                          </p:val>
                                        </p:tav>
                                      </p:tavLst>
                                    </p:anim>
                                    <p:anim calcmode="lin" valueType="num">
                                      <p:cBhvr additive="base">
                                        <p:cTn id="31" dur="500" fill="hold"/>
                                        <p:tgtEl>
                                          <p:spTgt spid="614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147"/>
                                        </p:tgtEl>
                                        <p:attrNameLst>
                                          <p:attrName>style.visibility</p:attrName>
                                        </p:attrNameLst>
                                      </p:cBhvr>
                                      <p:to>
                                        <p:strVal val="visible"/>
                                      </p:to>
                                    </p:set>
                                    <p:anim calcmode="lin" valueType="num">
                                      <p:cBhvr additive="base">
                                        <p:cTn id="34" dur="500" fill="hold"/>
                                        <p:tgtEl>
                                          <p:spTgt spid="6147"/>
                                        </p:tgtEl>
                                        <p:attrNameLst>
                                          <p:attrName>ppt_x</p:attrName>
                                        </p:attrNameLst>
                                      </p:cBhvr>
                                      <p:tavLst>
                                        <p:tav tm="0">
                                          <p:val>
                                            <p:strVal val="#ppt_x"/>
                                          </p:val>
                                        </p:tav>
                                        <p:tav tm="100000">
                                          <p:val>
                                            <p:strVal val="#ppt_x"/>
                                          </p:val>
                                        </p:tav>
                                      </p:tavLst>
                                    </p:anim>
                                    <p:anim calcmode="lin" valueType="num">
                                      <p:cBhvr additive="base">
                                        <p:cTn id="35" dur="500" fill="hold"/>
                                        <p:tgtEl>
                                          <p:spTgt spid="614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148"/>
                                        </p:tgtEl>
                                        <p:attrNameLst>
                                          <p:attrName>style.visibility</p:attrName>
                                        </p:attrNameLst>
                                      </p:cBhvr>
                                      <p:to>
                                        <p:strVal val="visible"/>
                                      </p:to>
                                    </p:set>
                                    <p:anim calcmode="lin" valueType="num">
                                      <p:cBhvr additive="base">
                                        <p:cTn id="38" dur="500" fill="hold"/>
                                        <p:tgtEl>
                                          <p:spTgt spid="6148"/>
                                        </p:tgtEl>
                                        <p:attrNameLst>
                                          <p:attrName>ppt_x</p:attrName>
                                        </p:attrNameLst>
                                      </p:cBhvr>
                                      <p:tavLst>
                                        <p:tav tm="0">
                                          <p:val>
                                            <p:strVal val="#ppt_x"/>
                                          </p:val>
                                        </p:tav>
                                        <p:tav tm="100000">
                                          <p:val>
                                            <p:strVal val="#ppt_x"/>
                                          </p:val>
                                        </p:tav>
                                      </p:tavLst>
                                    </p:anim>
                                    <p:anim calcmode="lin" valueType="num">
                                      <p:cBhvr additive="base">
                                        <p:cTn id="39" dur="500" fill="hold"/>
                                        <p:tgtEl>
                                          <p:spTgt spid="614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149"/>
                                        </p:tgtEl>
                                        <p:attrNameLst>
                                          <p:attrName>style.visibility</p:attrName>
                                        </p:attrNameLst>
                                      </p:cBhvr>
                                      <p:to>
                                        <p:strVal val="visible"/>
                                      </p:to>
                                    </p:set>
                                    <p:anim calcmode="lin" valueType="num">
                                      <p:cBhvr additive="base">
                                        <p:cTn id="42" dur="500" fill="hold"/>
                                        <p:tgtEl>
                                          <p:spTgt spid="6149"/>
                                        </p:tgtEl>
                                        <p:attrNameLst>
                                          <p:attrName>ppt_x</p:attrName>
                                        </p:attrNameLst>
                                      </p:cBhvr>
                                      <p:tavLst>
                                        <p:tav tm="0">
                                          <p:val>
                                            <p:strVal val="#ppt_x"/>
                                          </p:val>
                                        </p:tav>
                                        <p:tav tm="100000">
                                          <p:val>
                                            <p:strVal val="#ppt_x"/>
                                          </p:val>
                                        </p:tav>
                                      </p:tavLst>
                                    </p:anim>
                                    <p:anim calcmode="lin" valueType="num">
                                      <p:cBhvr additive="base">
                                        <p:cTn id="43" dur="500" fill="hold"/>
                                        <p:tgtEl>
                                          <p:spTgt spid="61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6150"/>
                                        </p:tgtEl>
                                        <p:attrNameLst>
                                          <p:attrName>style.visibility</p:attrName>
                                        </p:attrNameLst>
                                      </p:cBhvr>
                                      <p:to>
                                        <p:strVal val="visible"/>
                                      </p:to>
                                    </p:set>
                                    <p:anim calcmode="lin" valueType="num">
                                      <p:cBhvr additive="base">
                                        <p:cTn id="46" dur="500" fill="hold"/>
                                        <p:tgtEl>
                                          <p:spTgt spid="6150"/>
                                        </p:tgtEl>
                                        <p:attrNameLst>
                                          <p:attrName>ppt_x</p:attrName>
                                        </p:attrNameLst>
                                      </p:cBhvr>
                                      <p:tavLst>
                                        <p:tav tm="0">
                                          <p:val>
                                            <p:strVal val="#ppt_x"/>
                                          </p:val>
                                        </p:tav>
                                        <p:tav tm="100000">
                                          <p:val>
                                            <p:strVal val="#ppt_x"/>
                                          </p:val>
                                        </p:tav>
                                      </p:tavLst>
                                    </p:anim>
                                    <p:anim calcmode="lin" valueType="num">
                                      <p:cBhvr additive="base">
                                        <p:cTn id="47" dur="500" fill="hold"/>
                                        <p:tgtEl>
                                          <p:spTgt spid="6150"/>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6151"/>
                                        </p:tgtEl>
                                        <p:attrNameLst>
                                          <p:attrName>style.visibility</p:attrName>
                                        </p:attrNameLst>
                                      </p:cBhvr>
                                      <p:to>
                                        <p:strVal val="visible"/>
                                      </p:to>
                                    </p:set>
                                    <p:anim calcmode="lin" valueType="num">
                                      <p:cBhvr additive="base">
                                        <p:cTn id="50" dur="500" fill="hold"/>
                                        <p:tgtEl>
                                          <p:spTgt spid="6151"/>
                                        </p:tgtEl>
                                        <p:attrNameLst>
                                          <p:attrName>ppt_x</p:attrName>
                                        </p:attrNameLst>
                                      </p:cBhvr>
                                      <p:tavLst>
                                        <p:tav tm="0">
                                          <p:val>
                                            <p:strVal val="#ppt_x"/>
                                          </p:val>
                                        </p:tav>
                                        <p:tav tm="100000">
                                          <p:val>
                                            <p:strVal val="#ppt_x"/>
                                          </p:val>
                                        </p:tav>
                                      </p:tavLst>
                                    </p:anim>
                                    <p:anim calcmode="lin" valueType="num">
                                      <p:cBhvr additive="base">
                                        <p:cTn id="51" dur="500" fill="hold"/>
                                        <p:tgtEl>
                                          <p:spTgt spid="6151"/>
                                        </p:tgtEl>
                                        <p:attrNameLst>
                                          <p:attrName>ppt_y</p:attrName>
                                        </p:attrNameLst>
                                      </p:cBhvr>
                                      <p:tavLst>
                                        <p:tav tm="0">
                                          <p:val>
                                            <p:strVal val="1+#ppt_h/2"/>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154"/>
                                        </p:tgtEl>
                                        <p:attrNameLst>
                                          <p:attrName>style.visibility</p:attrName>
                                        </p:attrNameLst>
                                      </p:cBhvr>
                                      <p:to>
                                        <p:strVal val="visible"/>
                                      </p:to>
                                    </p:set>
                                    <p:animEffect transition="in" filter="fade">
                                      <p:cBhvr>
                                        <p:cTn id="54" dur="1000"/>
                                        <p:tgtEl>
                                          <p:spTgt spid="6154"/>
                                        </p:tgtEl>
                                      </p:cBhvr>
                                    </p:animEffect>
                                    <p:anim calcmode="lin" valueType="num">
                                      <p:cBhvr>
                                        <p:cTn id="55" dur="1000" fill="hold"/>
                                        <p:tgtEl>
                                          <p:spTgt spid="6154"/>
                                        </p:tgtEl>
                                        <p:attrNameLst>
                                          <p:attrName>ppt_x</p:attrName>
                                        </p:attrNameLst>
                                      </p:cBhvr>
                                      <p:tavLst>
                                        <p:tav tm="0">
                                          <p:val>
                                            <p:strVal val="#ppt_x"/>
                                          </p:val>
                                        </p:tav>
                                        <p:tav tm="100000">
                                          <p:val>
                                            <p:strVal val="#ppt_x"/>
                                          </p:val>
                                        </p:tav>
                                      </p:tavLst>
                                    </p:anim>
                                    <p:anim calcmode="lin" valueType="num">
                                      <p:cBhvr>
                                        <p:cTn id="56" dur="1000" fill="hold"/>
                                        <p:tgtEl>
                                          <p:spTgt spid="6154"/>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155"/>
                                        </p:tgtEl>
                                        <p:attrNameLst>
                                          <p:attrName>style.visibility</p:attrName>
                                        </p:attrNameLst>
                                      </p:cBhvr>
                                      <p:to>
                                        <p:strVal val="visible"/>
                                      </p:to>
                                    </p:set>
                                    <p:animEffect transition="in" filter="fade">
                                      <p:cBhvr>
                                        <p:cTn id="59" dur="1000"/>
                                        <p:tgtEl>
                                          <p:spTgt spid="6155"/>
                                        </p:tgtEl>
                                      </p:cBhvr>
                                    </p:animEffect>
                                    <p:anim calcmode="lin" valueType="num">
                                      <p:cBhvr>
                                        <p:cTn id="60" dur="1000" fill="hold"/>
                                        <p:tgtEl>
                                          <p:spTgt spid="6155"/>
                                        </p:tgtEl>
                                        <p:attrNameLst>
                                          <p:attrName>ppt_x</p:attrName>
                                        </p:attrNameLst>
                                      </p:cBhvr>
                                      <p:tavLst>
                                        <p:tav tm="0">
                                          <p:val>
                                            <p:strVal val="#ppt_x"/>
                                          </p:val>
                                        </p:tav>
                                        <p:tav tm="100000">
                                          <p:val>
                                            <p:strVal val="#ppt_x"/>
                                          </p:val>
                                        </p:tav>
                                      </p:tavLst>
                                    </p:anim>
                                    <p:anim calcmode="lin" valueType="num">
                                      <p:cBhvr>
                                        <p:cTn id="61" dur="1000" fill="hold"/>
                                        <p:tgtEl>
                                          <p:spTgt spid="615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6156"/>
                                        </p:tgtEl>
                                        <p:attrNameLst>
                                          <p:attrName>style.visibility</p:attrName>
                                        </p:attrNameLst>
                                      </p:cBhvr>
                                      <p:to>
                                        <p:strVal val="visible"/>
                                      </p:to>
                                    </p:set>
                                    <p:animEffect transition="in" filter="fade">
                                      <p:cBhvr>
                                        <p:cTn id="64" dur="1000"/>
                                        <p:tgtEl>
                                          <p:spTgt spid="6156"/>
                                        </p:tgtEl>
                                      </p:cBhvr>
                                    </p:animEffect>
                                    <p:anim calcmode="lin" valueType="num">
                                      <p:cBhvr>
                                        <p:cTn id="65" dur="1000" fill="hold"/>
                                        <p:tgtEl>
                                          <p:spTgt spid="6156"/>
                                        </p:tgtEl>
                                        <p:attrNameLst>
                                          <p:attrName>ppt_x</p:attrName>
                                        </p:attrNameLst>
                                      </p:cBhvr>
                                      <p:tavLst>
                                        <p:tav tm="0">
                                          <p:val>
                                            <p:strVal val="#ppt_x"/>
                                          </p:val>
                                        </p:tav>
                                        <p:tav tm="100000">
                                          <p:val>
                                            <p:strVal val="#ppt_x"/>
                                          </p:val>
                                        </p:tav>
                                      </p:tavLst>
                                    </p:anim>
                                    <p:anim calcmode="lin" valueType="num">
                                      <p:cBhvr>
                                        <p:cTn id="66" dur="1000" fill="hold"/>
                                        <p:tgtEl>
                                          <p:spTgt spid="615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157"/>
                                        </p:tgtEl>
                                        <p:attrNameLst>
                                          <p:attrName>style.visibility</p:attrName>
                                        </p:attrNameLst>
                                      </p:cBhvr>
                                      <p:to>
                                        <p:strVal val="visible"/>
                                      </p:to>
                                    </p:set>
                                    <p:animEffect transition="in" filter="fade">
                                      <p:cBhvr>
                                        <p:cTn id="69" dur="1000"/>
                                        <p:tgtEl>
                                          <p:spTgt spid="6157"/>
                                        </p:tgtEl>
                                      </p:cBhvr>
                                    </p:animEffect>
                                    <p:anim calcmode="lin" valueType="num">
                                      <p:cBhvr>
                                        <p:cTn id="70" dur="1000" fill="hold"/>
                                        <p:tgtEl>
                                          <p:spTgt spid="6157"/>
                                        </p:tgtEl>
                                        <p:attrNameLst>
                                          <p:attrName>ppt_x</p:attrName>
                                        </p:attrNameLst>
                                      </p:cBhvr>
                                      <p:tavLst>
                                        <p:tav tm="0">
                                          <p:val>
                                            <p:strVal val="#ppt_x"/>
                                          </p:val>
                                        </p:tav>
                                        <p:tav tm="100000">
                                          <p:val>
                                            <p:strVal val="#ppt_x"/>
                                          </p:val>
                                        </p:tav>
                                      </p:tavLst>
                                    </p:anim>
                                    <p:anim calcmode="lin" valueType="num">
                                      <p:cBhvr>
                                        <p:cTn id="71" dur="1000" fill="hold"/>
                                        <p:tgtEl>
                                          <p:spTgt spid="615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6152"/>
                                        </p:tgtEl>
                                        <p:attrNameLst>
                                          <p:attrName>style.visibility</p:attrName>
                                        </p:attrNameLst>
                                      </p:cBhvr>
                                      <p:to>
                                        <p:strVal val="visible"/>
                                      </p:to>
                                    </p:set>
                                    <p:animEffect transition="in" filter="fade">
                                      <p:cBhvr>
                                        <p:cTn id="74" dur="1000"/>
                                        <p:tgtEl>
                                          <p:spTgt spid="6152"/>
                                        </p:tgtEl>
                                      </p:cBhvr>
                                    </p:animEffect>
                                    <p:anim calcmode="lin" valueType="num">
                                      <p:cBhvr>
                                        <p:cTn id="75" dur="1000" fill="hold"/>
                                        <p:tgtEl>
                                          <p:spTgt spid="6152"/>
                                        </p:tgtEl>
                                        <p:attrNameLst>
                                          <p:attrName>ppt_x</p:attrName>
                                        </p:attrNameLst>
                                      </p:cBhvr>
                                      <p:tavLst>
                                        <p:tav tm="0">
                                          <p:val>
                                            <p:strVal val="#ppt_x"/>
                                          </p:val>
                                        </p:tav>
                                        <p:tav tm="100000">
                                          <p:val>
                                            <p:strVal val="#ppt_x"/>
                                          </p:val>
                                        </p:tav>
                                      </p:tavLst>
                                    </p:anim>
                                    <p:anim calcmode="lin" valueType="num">
                                      <p:cBhvr>
                                        <p:cTn id="76" dur="1000" fill="hold"/>
                                        <p:tgtEl>
                                          <p:spTgt spid="6152"/>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6153"/>
                                        </p:tgtEl>
                                        <p:attrNameLst>
                                          <p:attrName>style.visibility</p:attrName>
                                        </p:attrNameLst>
                                      </p:cBhvr>
                                      <p:to>
                                        <p:strVal val="visible"/>
                                      </p:to>
                                    </p:set>
                                    <p:animEffect transition="in" filter="fade">
                                      <p:cBhvr>
                                        <p:cTn id="79" dur="1000"/>
                                        <p:tgtEl>
                                          <p:spTgt spid="6153"/>
                                        </p:tgtEl>
                                      </p:cBhvr>
                                    </p:animEffect>
                                    <p:anim calcmode="lin" valueType="num">
                                      <p:cBhvr>
                                        <p:cTn id="80" dur="1000" fill="hold"/>
                                        <p:tgtEl>
                                          <p:spTgt spid="6153"/>
                                        </p:tgtEl>
                                        <p:attrNameLst>
                                          <p:attrName>ppt_x</p:attrName>
                                        </p:attrNameLst>
                                      </p:cBhvr>
                                      <p:tavLst>
                                        <p:tav tm="0">
                                          <p:val>
                                            <p:strVal val="#ppt_x"/>
                                          </p:val>
                                        </p:tav>
                                        <p:tav tm="100000">
                                          <p:val>
                                            <p:strVal val="#ppt_x"/>
                                          </p:val>
                                        </p:tav>
                                      </p:tavLst>
                                    </p:anim>
                                    <p:anim calcmode="lin" valueType="num">
                                      <p:cBhvr>
                                        <p:cTn id="81" dur="1000" fill="hold"/>
                                        <p:tgtEl>
                                          <p:spTgt spid="6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086" y="3376613"/>
            <a:ext cx="4529137"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54" y="1444719"/>
            <a:ext cx="458470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98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123"/>
                                        </p:tgtEl>
                                        <p:attrNameLst>
                                          <p:attrName>style.visibility</p:attrName>
                                        </p:attrNameLst>
                                      </p:cBhvr>
                                      <p:to>
                                        <p:strVal val="visible"/>
                                      </p:to>
                                    </p:set>
                                    <p:anim calcmode="lin" valueType="num">
                                      <p:cBhvr additive="base">
                                        <p:cTn id="30" dur="500" fill="hold"/>
                                        <p:tgtEl>
                                          <p:spTgt spid="5123"/>
                                        </p:tgtEl>
                                        <p:attrNameLst>
                                          <p:attrName>ppt_x</p:attrName>
                                        </p:attrNameLst>
                                      </p:cBhvr>
                                      <p:tavLst>
                                        <p:tav tm="0">
                                          <p:val>
                                            <p:strVal val="#ppt_x"/>
                                          </p:val>
                                        </p:tav>
                                        <p:tav tm="100000">
                                          <p:val>
                                            <p:strVal val="#ppt_x"/>
                                          </p:val>
                                        </p:tav>
                                      </p:tavLst>
                                    </p:anim>
                                    <p:anim calcmode="lin" valueType="num">
                                      <p:cBhvr additive="base">
                                        <p:cTn id="31" dur="500" fill="hold"/>
                                        <p:tgtEl>
                                          <p:spTgt spid="512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122"/>
                                        </p:tgtEl>
                                        <p:attrNameLst>
                                          <p:attrName>style.visibility</p:attrName>
                                        </p:attrNameLst>
                                      </p:cBhvr>
                                      <p:to>
                                        <p:strVal val="visible"/>
                                      </p:to>
                                    </p:set>
                                    <p:anim calcmode="lin" valueType="num">
                                      <p:cBhvr additive="base">
                                        <p:cTn id="34" dur="500" fill="hold"/>
                                        <p:tgtEl>
                                          <p:spTgt spid="5122"/>
                                        </p:tgtEl>
                                        <p:attrNameLst>
                                          <p:attrName>ppt_x</p:attrName>
                                        </p:attrNameLst>
                                      </p:cBhvr>
                                      <p:tavLst>
                                        <p:tav tm="0">
                                          <p:val>
                                            <p:strVal val="#ppt_x"/>
                                          </p:val>
                                        </p:tav>
                                        <p:tav tm="100000">
                                          <p:val>
                                            <p:strVal val="#ppt_x"/>
                                          </p:val>
                                        </p:tav>
                                      </p:tavLst>
                                    </p:anim>
                                    <p:anim calcmode="lin" valueType="num">
                                      <p:cBhvr additive="base">
                                        <p:cTn id="35"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431758" y="1700808"/>
            <a:ext cx="4572000" cy="3416320"/>
          </a:xfrm>
          <a:prstGeom prst="rect">
            <a:avLst/>
          </a:prstGeom>
        </p:spPr>
        <p:txBody>
          <a:bodyPr>
            <a:spAutoFit/>
          </a:bodyPr>
          <a:lstStyle/>
          <a:p>
            <a:r>
              <a:rPr lang="es-EC" dirty="0"/>
              <a:t>ENSAYO DE COMPRESIÓN</a:t>
            </a:r>
          </a:p>
          <a:p>
            <a:r>
              <a:rPr lang="es-EC" dirty="0"/>
              <a:t>Este ensayo está regido por la norma ASTM D395 INEN 887. La realización  de este ensayo existente la fricción entre los platos de la máquina y la probeta. Este efecto produce que la probeta no pueda expandirse libremente en el plano perpendicular a la dirección de aplicación de la carga, por lo tanto. En este ensayo  se utilizaron probetas cilíndricas de 48 mm de diámetro y 10 mm de altura de diferente dureza shore. </a:t>
            </a: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276" y="2492896"/>
            <a:ext cx="3140075"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0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3250"/>
                                        </p:tgtEl>
                                        <p:attrNameLst>
                                          <p:attrName>style.visibility</p:attrName>
                                        </p:attrNameLst>
                                      </p:cBhvr>
                                      <p:to>
                                        <p:strVal val="visible"/>
                                      </p:to>
                                    </p:set>
                                    <p:anim calcmode="lin" valueType="num">
                                      <p:cBhvr additive="base">
                                        <p:cTn id="34" dur="500" fill="hold"/>
                                        <p:tgtEl>
                                          <p:spTgt spid="53250"/>
                                        </p:tgtEl>
                                        <p:attrNameLst>
                                          <p:attrName>ppt_x</p:attrName>
                                        </p:attrNameLst>
                                      </p:cBhvr>
                                      <p:tavLst>
                                        <p:tav tm="0">
                                          <p:val>
                                            <p:strVal val="#ppt_x"/>
                                          </p:val>
                                        </p:tav>
                                        <p:tav tm="100000">
                                          <p:val>
                                            <p:strVal val="#ppt_x"/>
                                          </p:val>
                                        </p:tav>
                                      </p:tavLst>
                                    </p:anim>
                                    <p:anim calcmode="lin" valueType="num">
                                      <p:cBhvr additive="base">
                                        <p:cTn id="35"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6"/>
          <p:cNvSpPr/>
          <p:nvPr/>
        </p:nvSpPr>
        <p:spPr>
          <a:xfrm rot="20700000">
            <a:off x="6736908" y="-19504"/>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258639"/>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grpSp>
        <p:nvGrpSpPr>
          <p:cNvPr id="11" name="Group 237"/>
          <p:cNvGrpSpPr>
            <a:grpSpLocks/>
          </p:cNvGrpSpPr>
          <p:nvPr/>
        </p:nvGrpSpPr>
        <p:grpSpPr bwMode="auto">
          <a:xfrm>
            <a:off x="16868" y="42700"/>
            <a:ext cx="5039596" cy="1479177"/>
            <a:chOff x="107842050" y="109442250"/>
            <a:chExt cx="4686305" cy="1485900"/>
          </a:xfrm>
        </p:grpSpPr>
        <p:sp>
          <p:nvSpPr>
            <p:cNvPr id="12" name="Rectangle 238" hidden="1"/>
            <p:cNvSpPr>
              <a:spLocks noChangeArrowheads="1"/>
            </p:cNvSpPr>
            <p:nvPr/>
          </p:nvSpPr>
          <p:spPr bwMode="auto">
            <a:xfrm>
              <a:off x="107842050" y="109442250"/>
              <a:ext cx="4686300" cy="14859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grpSp>
          <p:nvGrpSpPr>
            <p:cNvPr id="13" name="Group 239"/>
            <p:cNvGrpSpPr>
              <a:grpSpLocks/>
            </p:cNvGrpSpPr>
            <p:nvPr/>
          </p:nvGrpSpPr>
          <p:grpSpPr bwMode="auto">
            <a:xfrm>
              <a:off x="107842055" y="109442250"/>
              <a:ext cx="4686300" cy="1485899"/>
              <a:chOff x="107842055" y="109442250"/>
              <a:chExt cx="4686300" cy="1485899"/>
            </a:xfrm>
          </p:grpSpPr>
          <p:sp>
            <p:nvSpPr>
              <p:cNvPr id="14" name="Rectangle 240"/>
              <p:cNvSpPr>
                <a:spLocks noChangeArrowheads="1"/>
              </p:cNvSpPr>
              <p:nvPr/>
            </p:nvSpPr>
            <p:spPr bwMode="auto">
              <a:xfrm>
                <a:off x="107842055" y="110128050"/>
                <a:ext cx="4686300" cy="800099"/>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15" name="AutoShape 241"/>
              <p:cNvSpPr>
                <a:spLocks noChangeArrowheads="1"/>
              </p:cNvSpPr>
              <p:nvPr/>
            </p:nvSpPr>
            <p:spPr bwMode="auto">
              <a:xfrm>
                <a:off x="109042200" y="109842300"/>
                <a:ext cx="3200400" cy="486294"/>
              </a:xfrm>
              <a:prstGeom prst="roundRect">
                <a:avLst>
                  <a:gd name="adj" fmla="val 50000"/>
                </a:avLst>
              </a:prstGeom>
              <a:solidFill>
                <a:srgbClr val="000000"/>
              </a:solidFill>
              <a:ln w="15875" algn="in">
                <a:solidFill>
                  <a:srgbClr val="1F497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endParaRPr lang="es-EC" dirty="0"/>
              </a:p>
            </p:txBody>
          </p:sp>
          <p:sp>
            <p:nvSpPr>
              <p:cNvPr id="16" name="Text Box 242"/>
              <p:cNvSpPr txBox="1">
                <a:spLocks noChangeArrowheads="1"/>
              </p:cNvSpPr>
              <p:nvPr/>
            </p:nvSpPr>
            <p:spPr bwMode="auto">
              <a:xfrm>
                <a:off x="109099350" y="109837537"/>
                <a:ext cx="30861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algn="ctr" defTabSz="820583" fontAlgn="base">
                  <a:spcBef>
                    <a:spcPct val="0"/>
                  </a:spcBef>
                  <a:spcAft>
                    <a:spcPct val="0"/>
                  </a:spcAft>
                </a:pPr>
                <a:r>
                  <a:rPr lang="en-US" sz="3000" b="1" dirty="0">
                    <a:solidFill>
                      <a:srgbClr val="FFFFFF"/>
                    </a:solidFill>
                    <a:latin typeface="Cambria" pitchFamily="18" charset="0"/>
                    <a:cs typeface="Arial" pitchFamily="34" charset="0"/>
                  </a:rPr>
                  <a:t>CAPÍTULO I</a:t>
                </a:r>
                <a:endParaRPr lang="es-EC" sz="1600" dirty="0">
                  <a:latin typeface="Arial" pitchFamily="34" charset="0"/>
                  <a:cs typeface="Arial" pitchFamily="34" charset="0"/>
                </a:endParaRPr>
              </a:p>
            </p:txBody>
          </p:sp>
          <p:sp>
            <p:nvSpPr>
              <p:cNvPr id="17" name="Text Box 243"/>
              <p:cNvSpPr txBox="1">
                <a:spLocks noChangeArrowheads="1"/>
              </p:cNvSpPr>
              <p:nvPr/>
            </p:nvSpPr>
            <p:spPr bwMode="auto">
              <a:xfrm>
                <a:off x="109242225" y="109442250"/>
                <a:ext cx="3200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0" numCol="1" anchor="t" anchorCtr="0" compatLnSpc="1">
                <a:prstTxWarp prst="textNoShape">
                  <a:avLst/>
                </a:prstTxWarp>
              </a:bodyPr>
              <a:lstStyle/>
              <a:p>
                <a:pPr algn="r" defTabSz="820583" fontAlgn="base">
                  <a:spcBef>
                    <a:spcPct val="0"/>
                  </a:spcBef>
                  <a:spcAft>
                    <a:spcPct val="0"/>
                  </a:spcAft>
                </a:pPr>
                <a:endParaRPr lang="es-EC" sz="2500" dirty="0">
                  <a:solidFill>
                    <a:srgbClr val="FFFF00"/>
                  </a:solidFill>
                  <a:latin typeface="Arial Rounded MT Bold" pitchFamily="34" charset="0"/>
                  <a:cs typeface="Arial" pitchFamily="34" charset="0"/>
                </a:endParaRPr>
              </a:p>
            </p:txBody>
          </p:sp>
          <p:sp>
            <p:nvSpPr>
              <p:cNvPr id="18" name="Text Box 244"/>
              <p:cNvSpPr txBox="1">
                <a:spLocks noChangeArrowheads="1"/>
              </p:cNvSpPr>
              <p:nvPr/>
            </p:nvSpPr>
            <p:spPr bwMode="auto">
              <a:xfrm>
                <a:off x="108070650" y="110430685"/>
                <a:ext cx="40005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0" rIns="91440" bIns="36576" numCol="1" anchor="t" anchorCtr="0" compatLnSpc="1">
                <a:prstTxWarp prst="textNoShape">
                  <a:avLst/>
                </a:prstTxWarp>
              </a:bodyPr>
              <a:lstStyle/>
              <a:p>
                <a:r>
                  <a:rPr lang="es-EC" sz="1600" b="1" dirty="0"/>
                  <a:t>PELIGROSIDAD SÍSMICA</a:t>
                </a:r>
              </a:p>
            </p:txBody>
          </p:sp>
        </p:grpSp>
      </p:grpSp>
      <p:sp>
        <p:nvSpPr>
          <p:cNvPr id="2" name="1 Rectángulo"/>
          <p:cNvSpPr/>
          <p:nvPr/>
        </p:nvSpPr>
        <p:spPr>
          <a:xfrm>
            <a:off x="250668" y="2132858"/>
            <a:ext cx="2777662" cy="2585323"/>
          </a:xfrm>
          <a:prstGeom prst="rect">
            <a:avLst/>
          </a:prstGeom>
        </p:spPr>
        <p:txBody>
          <a:bodyPr wrap="square">
            <a:spAutoFit/>
          </a:bodyPr>
          <a:lstStyle/>
          <a:p>
            <a:r>
              <a:rPr lang="es-EC" dirty="0"/>
              <a:t>Con el fin de mitigar tales daños es necesario colocar  sistemas de aislación sísmica en las estructuras como, los Apoyos Elastoméricos </a:t>
            </a:r>
            <a:r>
              <a:rPr lang="es-EC" dirty="0" smtClean="0"/>
              <a:t>y </a:t>
            </a:r>
            <a:r>
              <a:rPr lang="es-EC" dirty="0"/>
              <a:t>Neopreno que son más  utilizados en estructuras elevadas y </a:t>
            </a:r>
            <a:r>
              <a:rPr lang="es-EC" dirty="0" smtClean="0"/>
              <a:t> en </a:t>
            </a:r>
            <a:r>
              <a:rPr lang="es-EC" dirty="0"/>
              <a:t>Puentes.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287" y="2368596"/>
            <a:ext cx="4721153" cy="318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964271" y="5742548"/>
            <a:ext cx="2198038" cy="369332"/>
          </a:xfrm>
          <a:prstGeom prst="rect">
            <a:avLst/>
          </a:prstGeom>
        </p:spPr>
        <p:txBody>
          <a:bodyPr wrap="none">
            <a:spAutoFit/>
          </a:bodyPr>
          <a:lstStyle/>
          <a:p>
            <a:r>
              <a:rPr lang="es-ES" dirty="0"/>
              <a:t>Apoyo de neopreno</a:t>
            </a:r>
            <a:endParaRPr lang="es-EC" dirty="0"/>
          </a:p>
        </p:txBody>
      </p:sp>
    </p:spTree>
    <p:extLst>
      <p:ext uri="{BB962C8B-B14F-4D97-AF65-F5344CB8AC3E}">
        <p14:creationId xmlns:p14="http://schemas.microsoft.com/office/powerpoint/2010/main" val="400955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barn(inVertical)">
                                      <p:cBhvr>
                                        <p:cTn id="28" dur="500"/>
                                        <p:tgtEl>
                                          <p:spTgt spid="205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80" y="1254736"/>
            <a:ext cx="258445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279" y="1254736"/>
            <a:ext cx="2517775"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21" y="3932874"/>
            <a:ext cx="2857727" cy="268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2380" y="3536228"/>
            <a:ext cx="4965352" cy="331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6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4274"/>
                                        </p:tgtEl>
                                        <p:attrNameLst>
                                          <p:attrName>style.visibility</p:attrName>
                                        </p:attrNameLst>
                                      </p:cBhvr>
                                      <p:to>
                                        <p:strVal val="visible"/>
                                      </p:to>
                                    </p:set>
                                    <p:anim calcmode="lin" valueType="num">
                                      <p:cBhvr additive="base">
                                        <p:cTn id="30" dur="500" fill="hold"/>
                                        <p:tgtEl>
                                          <p:spTgt spid="54274"/>
                                        </p:tgtEl>
                                        <p:attrNameLst>
                                          <p:attrName>ppt_x</p:attrName>
                                        </p:attrNameLst>
                                      </p:cBhvr>
                                      <p:tavLst>
                                        <p:tav tm="0">
                                          <p:val>
                                            <p:strVal val="#ppt_x"/>
                                          </p:val>
                                        </p:tav>
                                        <p:tav tm="100000">
                                          <p:val>
                                            <p:strVal val="#ppt_x"/>
                                          </p:val>
                                        </p:tav>
                                      </p:tavLst>
                                    </p:anim>
                                    <p:anim calcmode="lin" valueType="num">
                                      <p:cBhvr additive="base">
                                        <p:cTn id="31" dur="500" fill="hold"/>
                                        <p:tgtEl>
                                          <p:spTgt spid="5427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4275"/>
                                        </p:tgtEl>
                                        <p:attrNameLst>
                                          <p:attrName>style.visibility</p:attrName>
                                        </p:attrNameLst>
                                      </p:cBhvr>
                                      <p:to>
                                        <p:strVal val="visible"/>
                                      </p:to>
                                    </p:set>
                                    <p:anim calcmode="lin" valueType="num">
                                      <p:cBhvr additive="base">
                                        <p:cTn id="34" dur="500" fill="hold"/>
                                        <p:tgtEl>
                                          <p:spTgt spid="54275"/>
                                        </p:tgtEl>
                                        <p:attrNameLst>
                                          <p:attrName>ppt_x</p:attrName>
                                        </p:attrNameLst>
                                      </p:cBhvr>
                                      <p:tavLst>
                                        <p:tav tm="0">
                                          <p:val>
                                            <p:strVal val="#ppt_x"/>
                                          </p:val>
                                        </p:tav>
                                        <p:tav tm="100000">
                                          <p:val>
                                            <p:strVal val="#ppt_x"/>
                                          </p:val>
                                        </p:tav>
                                      </p:tavLst>
                                    </p:anim>
                                    <p:anim calcmode="lin" valueType="num">
                                      <p:cBhvr additive="base">
                                        <p:cTn id="35" dur="500" fill="hold"/>
                                        <p:tgtEl>
                                          <p:spTgt spid="5427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4276"/>
                                        </p:tgtEl>
                                        <p:attrNameLst>
                                          <p:attrName>style.visibility</p:attrName>
                                        </p:attrNameLst>
                                      </p:cBhvr>
                                      <p:to>
                                        <p:strVal val="visible"/>
                                      </p:to>
                                    </p:set>
                                    <p:anim calcmode="lin" valueType="num">
                                      <p:cBhvr additive="base">
                                        <p:cTn id="38" dur="500" fill="hold"/>
                                        <p:tgtEl>
                                          <p:spTgt spid="54276"/>
                                        </p:tgtEl>
                                        <p:attrNameLst>
                                          <p:attrName>ppt_x</p:attrName>
                                        </p:attrNameLst>
                                      </p:cBhvr>
                                      <p:tavLst>
                                        <p:tav tm="0">
                                          <p:val>
                                            <p:strVal val="#ppt_x"/>
                                          </p:val>
                                        </p:tav>
                                        <p:tav tm="100000">
                                          <p:val>
                                            <p:strVal val="#ppt_x"/>
                                          </p:val>
                                        </p:tav>
                                      </p:tavLst>
                                    </p:anim>
                                    <p:anim calcmode="lin" valueType="num">
                                      <p:cBhvr additive="base">
                                        <p:cTn id="39" dur="500" fill="hold"/>
                                        <p:tgtEl>
                                          <p:spTgt spid="5427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54277"/>
                                        </p:tgtEl>
                                        <p:attrNameLst>
                                          <p:attrName>style.visibility</p:attrName>
                                        </p:attrNameLst>
                                      </p:cBhvr>
                                      <p:to>
                                        <p:strVal val="visible"/>
                                      </p:to>
                                    </p:set>
                                    <p:anim calcmode="lin" valueType="num">
                                      <p:cBhvr additive="base">
                                        <p:cTn id="42" dur="500" fill="hold"/>
                                        <p:tgtEl>
                                          <p:spTgt spid="54277"/>
                                        </p:tgtEl>
                                        <p:attrNameLst>
                                          <p:attrName>ppt_x</p:attrName>
                                        </p:attrNameLst>
                                      </p:cBhvr>
                                      <p:tavLst>
                                        <p:tav tm="0">
                                          <p:val>
                                            <p:strVal val="#ppt_x"/>
                                          </p:val>
                                        </p:tav>
                                        <p:tav tm="100000">
                                          <p:val>
                                            <p:strVal val="#ppt_x"/>
                                          </p:val>
                                        </p:tav>
                                      </p:tavLst>
                                    </p:anim>
                                    <p:anim calcmode="lin" valueType="num">
                                      <p:cBhvr additive="base">
                                        <p:cTn id="43" dur="500" fill="hold"/>
                                        <p:tgtEl>
                                          <p:spTgt spid="54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91" y="1338418"/>
            <a:ext cx="4074369" cy="312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391374"/>
            <a:ext cx="4555806" cy="348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77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5298"/>
                                        </p:tgtEl>
                                        <p:attrNameLst>
                                          <p:attrName>style.visibility</p:attrName>
                                        </p:attrNameLst>
                                      </p:cBhvr>
                                      <p:to>
                                        <p:strVal val="visible"/>
                                      </p:to>
                                    </p:set>
                                    <p:anim calcmode="lin" valueType="num">
                                      <p:cBhvr additive="base">
                                        <p:cTn id="30" dur="500" fill="hold"/>
                                        <p:tgtEl>
                                          <p:spTgt spid="55298"/>
                                        </p:tgtEl>
                                        <p:attrNameLst>
                                          <p:attrName>ppt_x</p:attrName>
                                        </p:attrNameLst>
                                      </p:cBhvr>
                                      <p:tavLst>
                                        <p:tav tm="0">
                                          <p:val>
                                            <p:strVal val="#ppt_x"/>
                                          </p:val>
                                        </p:tav>
                                        <p:tav tm="100000">
                                          <p:val>
                                            <p:strVal val="#ppt_x"/>
                                          </p:val>
                                        </p:tav>
                                      </p:tavLst>
                                    </p:anim>
                                    <p:anim calcmode="lin" valueType="num">
                                      <p:cBhvr additive="base">
                                        <p:cTn id="31" dur="500" fill="hold"/>
                                        <p:tgtEl>
                                          <p:spTgt spid="5529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5299"/>
                                        </p:tgtEl>
                                        <p:attrNameLst>
                                          <p:attrName>style.visibility</p:attrName>
                                        </p:attrNameLst>
                                      </p:cBhvr>
                                      <p:to>
                                        <p:strVal val="visible"/>
                                      </p:to>
                                    </p:set>
                                    <p:anim calcmode="lin" valueType="num">
                                      <p:cBhvr additive="base">
                                        <p:cTn id="34" dur="500" fill="hold"/>
                                        <p:tgtEl>
                                          <p:spTgt spid="55299"/>
                                        </p:tgtEl>
                                        <p:attrNameLst>
                                          <p:attrName>ppt_x</p:attrName>
                                        </p:attrNameLst>
                                      </p:cBhvr>
                                      <p:tavLst>
                                        <p:tav tm="0">
                                          <p:val>
                                            <p:strVal val="#ppt_x"/>
                                          </p:val>
                                        </p:tav>
                                        <p:tav tm="100000">
                                          <p:val>
                                            <p:strVal val="#ppt_x"/>
                                          </p:val>
                                        </p:tav>
                                      </p:tavLst>
                                    </p:anim>
                                    <p:anim calcmode="lin" valueType="num">
                                      <p:cBhvr additive="base">
                                        <p:cTn id="35" dur="500" fill="hold"/>
                                        <p:tgtEl>
                                          <p:spTgt spid="55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15" y="1700808"/>
            <a:ext cx="5097463" cy="38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922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6322"/>
                                        </p:tgtEl>
                                        <p:attrNameLst>
                                          <p:attrName>style.visibility</p:attrName>
                                        </p:attrNameLst>
                                      </p:cBhvr>
                                      <p:to>
                                        <p:strVal val="visible"/>
                                      </p:to>
                                    </p:set>
                                    <p:anim calcmode="lin" valueType="num">
                                      <p:cBhvr additive="base">
                                        <p:cTn id="30" dur="500" fill="hold"/>
                                        <p:tgtEl>
                                          <p:spTgt spid="56322"/>
                                        </p:tgtEl>
                                        <p:attrNameLst>
                                          <p:attrName>ppt_x</p:attrName>
                                        </p:attrNameLst>
                                      </p:cBhvr>
                                      <p:tavLst>
                                        <p:tav tm="0">
                                          <p:val>
                                            <p:strVal val="#ppt_x"/>
                                          </p:val>
                                        </p:tav>
                                        <p:tav tm="100000">
                                          <p:val>
                                            <p:strVal val="#ppt_x"/>
                                          </p:val>
                                        </p:tav>
                                      </p:tavLst>
                                    </p:anim>
                                    <p:anim calcmode="lin" valueType="num">
                                      <p:cBhvr additive="base">
                                        <p:cTn id="31" dur="500" fill="hold"/>
                                        <p:tgtEl>
                                          <p:spTgt spid="56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78" y="3304176"/>
            <a:ext cx="470452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33" y="1317029"/>
            <a:ext cx="4040256" cy="321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11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7348"/>
                                        </p:tgtEl>
                                        <p:attrNameLst>
                                          <p:attrName>style.visibility</p:attrName>
                                        </p:attrNameLst>
                                      </p:cBhvr>
                                      <p:to>
                                        <p:strVal val="visible"/>
                                      </p:to>
                                    </p:set>
                                    <p:anim calcmode="lin" valueType="num">
                                      <p:cBhvr additive="base">
                                        <p:cTn id="30" dur="500" fill="hold"/>
                                        <p:tgtEl>
                                          <p:spTgt spid="57348"/>
                                        </p:tgtEl>
                                        <p:attrNameLst>
                                          <p:attrName>ppt_x</p:attrName>
                                        </p:attrNameLst>
                                      </p:cBhvr>
                                      <p:tavLst>
                                        <p:tav tm="0">
                                          <p:val>
                                            <p:strVal val="#ppt_x"/>
                                          </p:val>
                                        </p:tav>
                                        <p:tav tm="100000">
                                          <p:val>
                                            <p:strVal val="#ppt_x"/>
                                          </p:val>
                                        </p:tav>
                                      </p:tavLst>
                                    </p:anim>
                                    <p:anim calcmode="lin" valueType="num">
                                      <p:cBhvr additive="base">
                                        <p:cTn id="31" dur="500" fill="hold"/>
                                        <p:tgtEl>
                                          <p:spTgt spid="5734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7347"/>
                                        </p:tgtEl>
                                        <p:attrNameLst>
                                          <p:attrName>style.visibility</p:attrName>
                                        </p:attrNameLst>
                                      </p:cBhvr>
                                      <p:to>
                                        <p:strVal val="visible"/>
                                      </p:to>
                                    </p:set>
                                    <p:anim calcmode="lin" valueType="num">
                                      <p:cBhvr additive="base">
                                        <p:cTn id="34" dur="500" fill="hold"/>
                                        <p:tgtEl>
                                          <p:spTgt spid="57347"/>
                                        </p:tgtEl>
                                        <p:attrNameLst>
                                          <p:attrName>ppt_x</p:attrName>
                                        </p:attrNameLst>
                                      </p:cBhvr>
                                      <p:tavLst>
                                        <p:tav tm="0">
                                          <p:val>
                                            <p:strVal val="#ppt_x"/>
                                          </p:val>
                                        </p:tav>
                                        <p:tav tm="100000">
                                          <p:val>
                                            <p:strVal val="#ppt_x"/>
                                          </p:val>
                                        </p:tav>
                                      </p:tavLst>
                                    </p:anim>
                                    <p:anim calcmode="lin" valueType="num">
                                      <p:cBhvr additive="base">
                                        <p:cTn id="35" dur="500" fill="hold"/>
                                        <p:tgtEl>
                                          <p:spTgt spid="57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3933056"/>
            <a:ext cx="4481513"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0263"/>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2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8371"/>
                                        </p:tgtEl>
                                        <p:attrNameLst>
                                          <p:attrName>style.visibility</p:attrName>
                                        </p:attrNameLst>
                                      </p:cBhvr>
                                      <p:to>
                                        <p:strVal val="visible"/>
                                      </p:to>
                                    </p:set>
                                    <p:anim calcmode="lin" valueType="num">
                                      <p:cBhvr additive="base">
                                        <p:cTn id="30" dur="500" fill="hold"/>
                                        <p:tgtEl>
                                          <p:spTgt spid="58371"/>
                                        </p:tgtEl>
                                        <p:attrNameLst>
                                          <p:attrName>ppt_x</p:attrName>
                                        </p:attrNameLst>
                                      </p:cBhvr>
                                      <p:tavLst>
                                        <p:tav tm="0">
                                          <p:val>
                                            <p:strVal val="#ppt_x"/>
                                          </p:val>
                                        </p:tav>
                                        <p:tav tm="100000">
                                          <p:val>
                                            <p:strVal val="#ppt_x"/>
                                          </p:val>
                                        </p:tav>
                                      </p:tavLst>
                                    </p:anim>
                                    <p:anim calcmode="lin" valueType="num">
                                      <p:cBhvr additive="base">
                                        <p:cTn id="31" dur="500" fill="hold"/>
                                        <p:tgtEl>
                                          <p:spTgt spid="5837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8370"/>
                                        </p:tgtEl>
                                        <p:attrNameLst>
                                          <p:attrName>style.visibility</p:attrName>
                                        </p:attrNameLst>
                                      </p:cBhvr>
                                      <p:to>
                                        <p:strVal val="visible"/>
                                      </p:to>
                                    </p:set>
                                    <p:anim calcmode="lin" valueType="num">
                                      <p:cBhvr additive="base">
                                        <p:cTn id="34" dur="500" fill="hold"/>
                                        <p:tgtEl>
                                          <p:spTgt spid="58370"/>
                                        </p:tgtEl>
                                        <p:attrNameLst>
                                          <p:attrName>ppt_x</p:attrName>
                                        </p:attrNameLst>
                                      </p:cBhvr>
                                      <p:tavLst>
                                        <p:tav tm="0">
                                          <p:val>
                                            <p:strVal val="#ppt_x"/>
                                          </p:val>
                                        </p:tav>
                                        <p:tav tm="100000">
                                          <p:val>
                                            <p:strVal val="#ppt_x"/>
                                          </p:val>
                                        </p:tav>
                                      </p:tavLst>
                                    </p:anim>
                                    <p:anim calcmode="lin" valueType="num">
                                      <p:cBhvr additive="base">
                                        <p:cTn id="35" dur="500" fill="hold"/>
                                        <p:tgtEl>
                                          <p:spTgt spid="58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66" y="1496565"/>
            <a:ext cx="2500313" cy="200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444719"/>
            <a:ext cx="2457450" cy="205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31758" y="3609385"/>
            <a:ext cx="5346874" cy="369332"/>
          </a:xfrm>
          <a:prstGeom prst="rect">
            <a:avLst/>
          </a:prstGeom>
        </p:spPr>
        <p:txBody>
          <a:bodyPr wrap="square">
            <a:spAutoFit/>
          </a:bodyPr>
          <a:lstStyle/>
          <a:p>
            <a:r>
              <a:rPr lang="es-EC" dirty="0"/>
              <a:t>5mm de deformación </a:t>
            </a:r>
            <a:r>
              <a:rPr lang="es-EC" dirty="0" smtClean="0"/>
              <a:t>   10mm </a:t>
            </a:r>
            <a:r>
              <a:rPr lang="es-EC" dirty="0"/>
              <a:t>de deformación</a:t>
            </a:r>
          </a:p>
        </p:txBody>
      </p:sp>
      <p:pic>
        <p:nvPicPr>
          <p:cNvPr id="593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07" y="4149080"/>
            <a:ext cx="253682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3587" y="4086130"/>
            <a:ext cx="253682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60438" y="6176590"/>
            <a:ext cx="6030416" cy="646331"/>
          </a:xfrm>
          <a:prstGeom prst="rect">
            <a:avLst/>
          </a:prstGeom>
        </p:spPr>
        <p:txBody>
          <a:bodyPr wrap="square">
            <a:spAutoFit/>
          </a:bodyPr>
          <a:lstStyle/>
          <a:p>
            <a:r>
              <a:rPr lang="es-EC" dirty="0"/>
              <a:t>15mm de deformación </a:t>
            </a:r>
            <a:r>
              <a:rPr lang="es-EC" dirty="0" smtClean="0"/>
              <a:t>     20mm </a:t>
            </a:r>
            <a:r>
              <a:rPr lang="es-EC" dirty="0"/>
              <a:t>de deformación</a:t>
            </a:r>
          </a:p>
          <a:p>
            <a:endParaRPr lang="es-EC" dirty="0"/>
          </a:p>
        </p:txBody>
      </p:sp>
      <p:pic>
        <p:nvPicPr>
          <p:cNvPr id="593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60" y="2471193"/>
            <a:ext cx="25050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130475" y="4555309"/>
            <a:ext cx="2544286" cy="369332"/>
          </a:xfrm>
          <a:prstGeom prst="rect">
            <a:avLst/>
          </a:prstGeom>
        </p:spPr>
        <p:txBody>
          <a:bodyPr wrap="none">
            <a:spAutoFit/>
          </a:bodyPr>
          <a:lstStyle/>
          <a:p>
            <a:r>
              <a:rPr lang="es-EC" dirty="0"/>
              <a:t>25 mm de deformación</a:t>
            </a:r>
          </a:p>
        </p:txBody>
      </p:sp>
    </p:spTree>
    <p:extLst>
      <p:ext uri="{BB962C8B-B14F-4D97-AF65-F5344CB8AC3E}">
        <p14:creationId xmlns:p14="http://schemas.microsoft.com/office/powerpoint/2010/main" val="112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9394"/>
                                        </p:tgtEl>
                                        <p:attrNameLst>
                                          <p:attrName>style.visibility</p:attrName>
                                        </p:attrNameLst>
                                      </p:cBhvr>
                                      <p:to>
                                        <p:strVal val="visible"/>
                                      </p:to>
                                    </p:set>
                                    <p:anim calcmode="lin" valueType="num">
                                      <p:cBhvr additive="base">
                                        <p:cTn id="30" dur="500" fill="hold"/>
                                        <p:tgtEl>
                                          <p:spTgt spid="59394"/>
                                        </p:tgtEl>
                                        <p:attrNameLst>
                                          <p:attrName>ppt_x</p:attrName>
                                        </p:attrNameLst>
                                      </p:cBhvr>
                                      <p:tavLst>
                                        <p:tav tm="0">
                                          <p:val>
                                            <p:strVal val="#ppt_x"/>
                                          </p:val>
                                        </p:tav>
                                        <p:tav tm="100000">
                                          <p:val>
                                            <p:strVal val="#ppt_x"/>
                                          </p:val>
                                        </p:tav>
                                      </p:tavLst>
                                    </p:anim>
                                    <p:anim calcmode="lin" valueType="num">
                                      <p:cBhvr additive="base">
                                        <p:cTn id="31" dur="500" fill="hold"/>
                                        <p:tgtEl>
                                          <p:spTgt spid="5939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9395"/>
                                        </p:tgtEl>
                                        <p:attrNameLst>
                                          <p:attrName>style.visibility</p:attrName>
                                        </p:attrNameLst>
                                      </p:cBhvr>
                                      <p:to>
                                        <p:strVal val="visible"/>
                                      </p:to>
                                    </p:set>
                                    <p:anim calcmode="lin" valueType="num">
                                      <p:cBhvr additive="base">
                                        <p:cTn id="34" dur="500" fill="hold"/>
                                        <p:tgtEl>
                                          <p:spTgt spid="59395"/>
                                        </p:tgtEl>
                                        <p:attrNameLst>
                                          <p:attrName>ppt_x</p:attrName>
                                        </p:attrNameLst>
                                      </p:cBhvr>
                                      <p:tavLst>
                                        <p:tav tm="0">
                                          <p:val>
                                            <p:strVal val="#ppt_x"/>
                                          </p:val>
                                        </p:tav>
                                        <p:tav tm="100000">
                                          <p:val>
                                            <p:strVal val="#ppt_x"/>
                                          </p:val>
                                        </p:tav>
                                      </p:tavLst>
                                    </p:anim>
                                    <p:anim calcmode="lin" valueType="num">
                                      <p:cBhvr additive="base">
                                        <p:cTn id="35" dur="500" fill="hold"/>
                                        <p:tgtEl>
                                          <p:spTgt spid="5939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9396"/>
                                        </p:tgtEl>
                                        <p:attrNameLst>
                                          <p:attrName>style.visibility</p:attrName>
                                        </p:attrNameLst>
                                      </p:cBhvr>
                                      <p:to>
                                        <p:strVal val="visible"/>
                                      </p:to>
                                    </p:set>
                                    <p:anim calcmode="lin" valueType="num">
                                      <p:cBhvr additive="base">
                                        <p:cTn id="38" dur="500" fill="hold"/>
                                        <p:tgtEl>
                                          <p:spTgt spid="59396"/>
                                        </p:tgtEl>
                                        <p:attrNameLst>
                                          <p:attrName>ppt_x</p:attrName>
                                        </p:attrNameLst>
                                      </p:cBhvr>
                                      <p:tavLst>
                                        <p:tav tm="0">
                                          <p:val>
                                            <p:strVal val="#ppt_x"/>
                                          </p:val>
                                        </p:tav>
                                        <p:tav tm="100000">
                                          <p:val>
                                            <p:strVal val="#ppt_x"/>
                                          </p:val>
                                        </p:tav>
                                      </p:tavLst>
                                    </p:anim>
                                    <p:anim calcmode="lin" valueType="num">
                                      <p:cBhvr additive="base">
                                        <p:cTn id="39" dur="500" fill="hold"/>
                                        <p:tgtEl>
                                          <p:spTgt spid="5939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59397"/>
                                        </p:tgtEl>
                                        <p:attrNameLst>
                                          <p:attrName>style.visibility</p:attrName>
                                        </p:attrNameLst>
                                      </p:cBhvr>
                                      <p:to>
                                        <p:strVal val="visible"/>
                                      </p:to>
                                    </p:set>
                                    <p:anim calcmode="lin" valueType="num">
                                      <p:cBhvr additive="base">
                                        <p:cTn id="42" dur="500" fill="hold"/>
                                        <p:tgtEl>
                                          <p:spTgt spid="59397"/>
                                        </p:tgtEl>
                                        <p:attrNameLst>
                                          <p:attrName>ppt_x</p:attrName>
                                        </p:attrNameLst>
                                      </p:cBhvr>
                                      <p:tavLst>
                                        <p:tav tm="0">
                                          <p:val>
                                            <p:strVal val="#ppt_x"/>
                                          </p:val>
                                        </p:tav>
                                        <p:tav tm="100000">
                                          <p:val>
                                            <p:strVal val="#ppt_x"/>
                                          </p:val>
                                        </p:tav>
                                      </p:tavLst>
                                    </p:anim>
                                    <p:anim calcmode="lin" valueType="num">
                                      <p:cBhvr additive="base">
                                        <p:cTn id="43" dur="500" fill="hold"/>
                                        <p:tgtEl>
                                          <p:spTgt spid="5939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59398"/>
                                        </p:tgtEl>
                                        <p:attrNameLst>
                                          <p:attrName>style.visibility</p:attrName>
                                        </p:attrNameLst>
                                      </p:cBhvr>
                                      <p:to>
                                        <p:strVal val="visible"/>
                                      </p:to>
                                    </p:set>
                                    <p:anim calcmode="lin" valueType="num">
                                      <p:cBhvr additive="base">
                                        <p:cTn id="46" dur="500" fill="hold"/>
                                        <p:tgtEl>
                                          <p:spTgt spid="59398"/>
                                        </p:tgtEl>
                                        <p:attrNameLst>
                                          <p:attrName>ppt_x</p:attrName>
                                        </p:attrNameLst>
                                      </p:cBhvr>
                                      <p:tavLst>
                                        <p:tav tm="0">
                                          <p:val>
                                            <p:strVal val="#ppt_x"/>
                                          </p:val>
                                        </p:tav>
                                        <p:tav tm="100000">
                                          <p:val>
                                            <p:strVal val="#ppt_x"/>
                                          </p:val>
                                        </p:tav>
                                      </p:tavLst>
                                    </p:anim>
                                    <p:anim calcmode="lin" valueType="num">
                                      <p:cBhvr additive="base">
                                        <p:cTn id="47" dur="500" fill="hold"/>
                                        <p:tgtEl>
                                          <p:spTgt spid="593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920837"/>
            <a:ext cx="5614987"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843" y="4085296"/>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62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0418"/>
                                        </p:tgtEl>
                                        <p:attrNameLst>
                                          <p:attrName>style.visibility</p:attrName>
                                        </p:attrNameLst>
                                      </p:cBhvr>
                                      <p:to>
                                        <p:strVal val="visible"/>
                                      </p:to>
                                    </p:set>
                                    <p:anim calcmode="lin" valueType="num">
                                      <p:cBhvr additive="base">
                                        <p:cTn id="30" dur="500" fill="hold"/>
                                        <p:tgtEl>
                                          <p:spTgt spid="60418"/>
                                        </p:tgtEl>
                                        <p:attrNameLst>
                                          <p:attrName>ppt_x</p:attrName>
                                        </p:attrNameLst>
                                      </p:cBhvr>
                                      <p:tavLst>
                                        <p:tav tm="0">
                                          <p:val>
                                            <p:strVal val="#ppt_x"/>
                                          </p:val>
                                        </p:tav>
                                        <p:tav tm="100000">
                                          <p:val>
                                            <p:strVal val="#ppt_x"/>
                                          </p:val>
                                        </p:tav>
                                      </p:tavLst>
                                    </p:anim>
                                    <p:anim calcmode="lin" valueType="num">
                                      <p:cBhvr additive="base">
                                        <p:cTn id="31" dur="500" fill="hold"/>
                                        <p:tgtEl>
                                          <p:spTgt spid="6041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0419"/>
                                        </p:tgtEl>
                                        <p:attrNameLst>
                                          <p:attrName>style.visibility</p:attrName>
                                        </p:attrNameLst>
                                      </p:cBhvr>
                                      <p:to>
                                        <p:strVal val="visible"/>
                                      </p:to>
                                    </p:set>
                                    <p:anim calcmode="lin" valueType="num">
                                      <p:cBhvr additive="base">
                                        <p:cTn id="34" dur="500" fill="hold"/>
                                        <p:tgtEl>
                                          <p:spTgt spid="60419"/>
                                        </p:tgtEl>
                                        <p:attrNameLst>
                                          <p:attrName>ppt_x</p:attrName>
                                        </p:attrNameLst>
                                      </p:cBhvr>
                                      <p:tavLst>
                                        <p:tav tm="0">
                                          <p:val>
                                            <p:strVal val="#ppt_x"/>
                                          </p:val>
                                        </p:tav>
                                        <p:tav tm="100000">
                                          <p:val>
                                            <p:strVal val="#ppt_x"/>
                                          </p:val>
                                        </p:tav>
                                      </p:tavLst>
                                    </p:anim>
                                    <p:anim calcmode="lin" valueType="num">
                                      <p:cBhvr additive="base">
                                        <p:cTn id="35" dur="500" fill="hold"/>
                                        <p:tgtEl>
                                          <p:spTgt spid="60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23528" y="1628800"/>
            <a:ext cx="4572000" cy="3139321"/>
          </a:xfrm>
          <a:prstGeom prst="rect">
            <a:avLst/>
          </a:prstGeom>
        </p:spPr>
        <p:txBody>
          <a:bodyPr>
            <a:spAutoFit/>
          </a:bodyPr>
          <a:lstStyle/>
          <a:p>
            <a:r>
              <a:rPr lang="es-EC" dirty="0"/>
              <a:t>ENSAYO DE MÓDULO DE CORTE</a:t>
            </a:r>
          </a:p>
          <a:p>
            <a:endParaRPr lang="es-EC" dirty="0"/>
          </a:p>
          <a:p>
            <a:r>
              <a:rPr lang="es-EC" dirty="0"/>
              <a:t>El ensayo de módulo de corte es importante, porque con este valor se puede encontrar la rigidez de la estructura y con estos valores se pueda modelar y diseñar al aislador en conjunto con la estructura. </a:t>
            </a:r>
          </a:p>
          <a:p>
            <a:r>
              <a:rPr lang="es-EC" dirty="0"/>
              <a:t>Se toma las medidas de la sección transversal de la placa de neopreno ancho, alto, espesor para calcular el área. </a:t>
            </a:r>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831" y="2294185"/>
            <a:ext cx="2657475"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882" y="4293095"/>
            <a:ext cx="2236787"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34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1442"/>
                                        </p:tgtEl>
                                        <p:attrNameLst>
                                          <p:attrName>style.visibility</p:attrName>
                                        </p:attrNameLst>
                                      </p:cBhvr>
                                      <p:to>
                                        <p:strVal val="visible"/>
                                      </p:to>
                                    </p:set>
                                    <p:anim calcmode="lin" valueType="num">
                                      <p:cBhvr additive="base">
                                        <p:cTn id="34" dur="500" fill="hold"/>
                                        <p:tgtEl>
                                          <p:spTgt spid="61442"/>
                                        </p:tgtEl>
                                        <p:attrNameLst>
                                          <p:attrName>ppt_x</p:attrName>
                                        </p:attrNameLst>
                                      </p:cBhvr>
                                      <p:tavLst>
                                        <p:tav tm="0">
                                          <p:val>
                                            <p:strVal val="#ppt_x"/>
                                          </p:val>
                                        </p:tav>
                                        <p:tav tm="100000">
                                          <p:val>
                                            <p:strVal val="#ppt_x"/>
                                          </p:val>
                                        </p:tav>
                                      </p:tavLst>
                                    </p:anim>
                                    <p:anim calcmode="lin" valueType="num">
                                      <p:cBhvr additive="base">
                                        <p:cTn id="35" dur="500" fill="hold"/>
                                        <p:tgtEl>
                                          <p:spTgt spid="6144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1443"/>
                                        </p:tgtEl>
                                        <p:attrNameLst>
                                          <p:attrName>style.visibility</p:attrName>
                                        </p:attrNameLst>
                                      </p:cBhvr>
                                      <p:to>
                                        <p:strVal val="visible"/>
                                      </p:to>
                                    </p:set>
                                    <p:anim calcmode="lin" valueType="num">
                                      <p:cBhvr additive="base">
                                        <p:cTn id="38" dur="500" fill="hold"/>
                                        <p:tgtEl>
                                          <p:spTgt spid="61443"/>
                                        </p:tgtEl>
                                        <p:attrNameLst>
                                          <p:attrName>ppt_x</p:attrName>
                                        </p:attrNameLst>
                                      </p:cBhvr>
                                      <p:tavLst>
                                        <p:tav tm="0">
                                          <p:val>
                                            <p:strVal val="#ppt_x"/>
                                          </p:val>
                                        </p:tav>
                                        <p:tav tm="100000">
                                          <p:val>
                                            <p:strVal val="#ppt_x"/>
                                          </p:val>
                                        </p:tav>
                                      </p:tavLst>
                                    </p:anim>
                                    <p:anim calcmode="lin" valueType="num">
                                      <p:cBhvr additive="base">
                                        <p:cTn id="39" dur="500" fill="hold"/>
                                        <p:tgtEl>
                                          <p:spTgt spid="61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17488"/>
            <a:ext cx="4267200"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71128" y="4725144"/>
            <a:ext cx="4572000" cy="1477328"/>
          </a:xfrm>
          <a:prstGeom prst="rect">
            <a:avLst/>
          </a:prstGeom>
        </p:spPr>
        <p:txBody>
          <a:bodyPr>
            <a:spAutoFit/>
          </a:bodyPr>
          <a:lstStyle/>
          <a:p>
            <a:r>
              <a:rPr lang="es-EC" dirty="0"/>
              <a:t>Se somete al esfuerzo cortante a través de pesas colocadas en el porta pesas donde se coloca pesas progresivamente de 5 kg en 5 Kg, cada vez que se aumente la carga se toma la lectura de la deformación</a:t>
            </a:r>
          </a:p>
        </p:txBody>
      </p:sp>
    </p:spTree>
    <p:extLst>
      <p:ext uri="{BB962C8B-B14F-4D97-AF65-F5344CB8AC3E}">
        <p14:creationId xmlns:p14="http://schemas.microsoft.com/office/powerpoint/2010/main" val="418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2466"/>
                                        </p:tgtEl>
                                        <p:attrNameLst>
                                          <p:attrName>style.visibility</p:attrName>
                                        </p:attrNameLst>
                                      </p:cBhvr>
                                      <p:to>
                                        <p:strVal val="visible"/>
                                      </p:to>
                                    </p:set>
                                    <p:anim calcmode="lin" valueType="num">
                                      <p:cBhvr additive="base">
                                        <p:cTn id="30" dur="500" fill="hold"/>
                                        <p:tgtEl>
                                          <p:spTgt spid="62466"/>
                                        </p:tgtEl>
                                        <p:attrNameLst>
                                          <p:attrName>ppt_x</p:attrName>
                                        </p:attrNameLst>
                                      </p:cBhvr>
                                      <p:tavLst>
                                        <p:tav tm="0">
                                          <p:val>
                                            <p:strVal val="#ppt_x"/>
                                          </p:val>
                                        </p:tav>
                                        <p:tav tm="100000">
                                          <p:val>
                                            <p:strVal val="#ppt_x"/>
                                          </p:val>
                                        </p:tav>
                                      </p:tavLst>
                                    </p:anim>
                                    <p:anim calcmode="lin" valueType="num">
                                      <p:cBhvr additive="base">
                                        <p:cTn id="31" dur="500" fill="hold"/>
                                        <p:tgtEl>
                                          <p:spTgt spid="6246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IV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660578"/>
            <a:ext cx="53895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06" y="4403778"/>
            <a:ext cx="451802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5" y="5647584"/>
            <a:ext cx="4272866"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45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3490"/>
                                        </p:tgtEl>
                                        <p:attrNameLst>
                                          <p:attrName>style.visibility</p:attrName>
                                        </p:attrNameLst>
                                      </p:cBhvr>
                                      <p:to>
                                        <p:strVal val="visible"/>
                                      </p:to>
                                    </p:set>
                                    <p:animEffect transition="in" filter="fade">
                                      <p:cBhvr>
                                        <p:cTn id="30" dur="1000"/>
                                        <p:tgtEl>
                                          <p:spTgt spid="63490"/>
                                        </p:tgtEl>
                                      </p:cBhvr>
                                    </p:animEffect>
                                    <p:anim calcmode="lin" valueType="num">
                                      <p:cBhvr>
                                        <p:cTn id="31" dur="1000" fill="hold"/>
                                        <p:tgtEl>
                                          <p:spTgt spid="63490"/>
                                        </p:tgtEl>
                                        <p:attrNameLst>
                                          <p:attrName>ppt_x</p:attrName>
                                        </p:attrNameLst>
                                      </p:cBhvr>
                                      <p:tavLst>
                                        <p:tav tm="0">
                                          <p:val>
                                            <p:strVal val="#ppt_x"/>
                                          </p:val>
                                        </p:tav>
                                        <p:tav tm="100000">
                                          <p:val>
                                            <p:strVal val="#ppt_x"/>
                                          </p:val>
                                        </p:tav>
                                      </p:tavLst>
                                    </p:anim>
                                    <p:anim calcmode="lin" valueType="num">
                                      <p:cBhvr>
                                        <p:cTn id="32" dur="1000" fill="hold"/>
                                        <p:tgtEl>
                                          <p:spTgt spid="6349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3491"/>
                                        </p:tgtEl>
                                        <p:attrNameLst>
                                          <p:attrName>style.visibility</p:attrName>
                                        </p:attrNameLst>
                                      </p:cBhvr>
                                      <p:to>
                                        <p:strVal val="visible"/>
                                      </p:to>
                                    </p:set>
                                    <p:animEffect transition="in" filter="fade">
                                      <p:cBhvr>
                                        <p:cTn id="35" dur="1000"/>
                                        <p:tgtEl>
                                          <p:spTgt spid="63491"/>
                                        </p:tgtEl>
                                      </p:cBhvr>
                                    </p:animEffect>
                                    <p:anim calcmode="lin" valueType="num">
                                      <p:cBhvr>
                                        <p:cTn id="36" dur="1000" fill="hold"/>
                                        <p:tgtEl>
                                          <p:spTgt spid="63491"/>
                                        </p:tgtEl>
                                        <p:attrNameLst>
                                          <p:attrName>ppt_x</p:attrName>
                                        </p:attrNameLst>
                                      </p:cBhvr>
                                      <p:tavLst>
                                        <p:tav tm="0">
                                          <p:val>
                                            <p:strVal val="#ppt_x"/>
                                          </p:val>
                                        </p:tav>
                                        <p:tav tm="100000">
                                          <p:val>
                                            <p:strVal val="#ppt_x"/>
                                          </p:val>
                                        </p:tav>
                                      </p:tavLst>
                                    </p:anim>
                                    <p:anim calcmode="lin" valueType="num">
                                      <p:cBhvr>
                                        <p:cTn id="37" dur="1000" fill="hold"/>
                                        <p:tgtEl>
                                          <p:spTgt spid="634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3492"/>
                                        </p:tgtEl>
                                        <p:attrNameLst>
                                          <p:attrName>style.visibility</p:attrName>
                                        </p:attrNameLst>
                                      </p:cBhvr>
                                      <p:to>
                                        <p:strVal val="visible"/>
                                      </p:to>
                                    </p:set>
                                    <p:animEffect transition="in" filter="fade">
                                      <p:cBhvr>
                                        <p:cTn id="40" dur="1000"/>
                                        <p:tgtEl>
                                          <p:spTgt spid="63492"/>
                                        </p:tgtEl>
                                      </p:cBhvr>
                                    </p:animEffect>
                                    <p:anim calcmode="lin" valueType="num">
                                      <p:cBhvr>
                                        <p:cTn id="41" dur="1000" fill="hold"/>
                                        <p:tgtEl>
                                          <p:spTgt spid="63492"/>
                                        </p:tgtEl>
                                        <p:attrNameLst>
                                          <p:attrName>ppt_x</p:attrName>
                                        </p:attrNameLst>
                                      </p:cBhvr>
                                      <p:tavLst>
                                        <p:tav tm="0">
                                          <p:val>
                                            <p:strVal val="#ppt_x"/>
                                          </p:val>
                                        </p:tav>
                                        <p:tav tm="100000">
                                          <p:val>
                                            <p:strVal val="#ppt_x"/>
                                          </p:val>
                                        </p:tav>
                                      </p:tavLst>
                                    </p:anim>
                                    <p:anim calcmode="lin" valueType="num">
                                      <p:cBhvr>
                                        <p:cTn id="42" dur="1000" fill="hold"/>
                                        <p:tgtEl>
                                          <p:spTgt spid="634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6"/>
          <p:cNvSpPr/>
          <p:nvPr/>
        </p:nvSpPr>
        <p:spPr>
          <a:xfrm rot="20700000">
            <a:off x="6736908" y="-19504"/>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258639"/>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grpSp>
        <p:nvGrpSpPr>
          <p:cNvPr id="11" name="Group 237"/>
          <p:cNvGrpSpPr>
            <a:grpSpLocks/>
          </p:cNvGrpSpPr>
          <p:nvPr/>
        </p:nvGrpSpPr>
        <p:grpSpPr bwMode="auto">
          <a:xfrm>
            <a:off x="16868" y="42700"/>
            <a:ext cx="5039596" cy="1479177"/>
            <a:chOff x="107842050" y="109442250"/>
            <a:chExt cx="4686305" cy="1485900"/>
          </a:xfrm>
        </p:grpSpPr>
        <p:sp>
          <p:nvSpPr>
            <p:cNvPr id="12" name="Rectangle 238" hidden="1"/>
            <p:cNvSpPr>
              <a:spLocks noChangeArrowheads="1"/>
            </p:cNvSpPr>
            <p:nvPr/>
          </p:nvSpPr>
          <p:spPr bwMode="auto">
            <a:xfrm>
              <a:off x="107842050" y="109442250"/>
              <a:ext cx="4686300" cy="14859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grpSp>
          <p:nvGrpSpPr>
            <p:cNvPr id="13" name="Group 239"/>
            <p:cNvGrpSpPr>
              <a:grpSpLocks/>
            </p:cNvGrpSpPr>
            <p:nvPr/>
          </p:nvGrpSpPr>
          <p:grpSpPr bwMode="auto">
            <a:xfrm>
              <a:off x="107842055" y="109442250"/>
              <a:ext cx="4686300" cy="1485899"/>
              <a:chOff x="107842055" y="109442250"/>
              <a:chExt cx="4686300" cy="1485899"/>
            </a:xfrm>
          </p:grpSpPr>
          <p:sp>
            <p:nvSpPr>
              <p:cNvPr id="14" name="Rectangle 240"/>
              <p:cNvSpPr>
                <a:spLocks noChangeArrowheads="1"/>
              </p:cNvSpPr>
              <p:nvPr/>
            </p:nvSpPr>
            <p:spPr bwMode="auto">
              <a:xfrm>
                <a:off x="107842055" y="110128050"/>
                <a:ext cx="4686300" cy="800099"/>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15" name="AutoShape 241"/>
              <p:cNvSpPr>
                <a:spLocks noChangeArrowheads="1"/>
              </p:cNvSpPr>
              <p:nvPr/>
            </p:nvSpPr>
            <p:spPr bwMode="auto">
              <a:xfrm>
                <a:off x="109042200" y="109842300"/>
                <a:ext cx="3200400" cy="486294"/>
              </a:xfrm>
              <a:prstGeom prst="roundRect">
                <a:avLst>
                  <a:gd name="adj" fmla="val 50000"/>
                </a:avLst>
              </a:prstGeom>
              <a:solidFill>
                <a:srgbClr val="000000"/>
              </a:solidFill>
              <a:ln w="15875" algn="in">
                <a:solidFill>
                  <a:srgbClr val="1F497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endParaRPr lang="es-EC" dirty="0"/>
              </a:p>
            </p:txBody>
          </p:sp>
          <p:sp>
            <p:nvSpPr>
              <p:cNvPr id="16" name="Text Box 242"/>
              <p:cNvSpPr txBox="1">
                <a:spLocks noChangeArrowheads="1"/>
              </p:cNvSpPr>
              <p:nvPr/>
            </p:nvSpPr>
            <p:spPr bwMode="auto">
              <a:xfrm>
                <a:off x="109099350" y="109837537"/>
                <a:ext cx="30861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algn="ctr" defTabSz="820583" fontAlgn="base">
                  <a:spcBef>
                    <a:spcPct val="0"/>
                  </a:spcBef>
                  <a:spcAft>
                    <a:spcPct val="0"/>
                  </a:spcAft>
                </a:pPr>
                <a:r>
                  <a:rPr lang="en-US" sz="3000" b="1" dirty="0">
                    <a:solidFill>
                      <a:srgbClr val="FFFFFF"/>
                    </a:solidFill>
                    <a:latin typeface="Cambria" pitchFamily="18" charset="0"/>
                    <a:cs typeface="Arial" pitchFamily="34" charset="0"/>
                  </a:rPr>
                  <a:t>CAPÍTULO I</a:t>
                </a:r>
                <a:endParaRPr lang="es-EC" sz="1600" dirty="0">
                  <a:latin typeface="Arial" pitchFamily="34" charset="0"/>
                  <a:cs typeface="Arial" pitchFamily="34" charset="0"/>
                </a:endParaRPr>
              </a:p>
            </p:txBody>
          </p:sp>
          <p:sp>
            <p:nvSpPr>
              <p:cNvPr id="17" name="Text Box 243"/>
              <p:cNvSpPr txBox="1">
                <a:spLocks noChangeArrowheads="1"/>
              </p:cNvSpPr>
              <p:nvPr/>
            </p:nvSpPr>
            <p:spPr bwMode="auto">
              <a:xfrm>
                <a:off x="109242225" y="109442250"/>
                <a:ext cx="3200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0" numCol="1" anchor="t" anchorCtr="0" compatLnSpc="1">
                <a:prstTxWarp prst="textNoShape">
                  <a:avLst/>
                </a:prstTxWarp>
              </a:bodyPr>
              <a:lstStyle/>
              <a:p>
                <a:pPr algn="r" defTabSz="820583" fontAlgn="base">
                  <a:spcBef>
                    <a:spcPct val="0"/>
                  </a:spcBef>
                  <a:spcAft>
                    <a:spcPct val="0"/>
                  </a:spcAft>
                </a:pPr>
                <a:endParaRPr lang="es-EC" sz="2500" dirty="0">
                  <a:solidFill>
                    <a:srgbClr val="FFFF00"/>
                  </a:solidFill>
                  <a:latin typeface="Arial Rounded MT Bold" pitchFamily="34" charset="0"/>
                  <a:cs typeface="Arial" pitchFamily="34" charset="0"/>
                </a:endParaRPr>
              </a:p>
            </p:txBody>
          </p:sp>
          <p:sp>
            <p:nvSpPr>
              <p:cNvPr id="18" name="Text Box 244"/>
              <p:cNvSpPr txBox="1">
                <a:spLocks noChangeArrowheads="1"/>
              </p:cNvSpPr>
              <p:nvPr/>
            </p:nvSpPr>
            <p:spPr bwMode="auto">
              <a:xfrm>
                <a:off x="108070650" y="110430685"/>
                <a:ext cx="40005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0" rIns="91440" bIns="36576" numCol="1" anchor="t" anchorCtr="0" compatLnSpc="1">
                <a:prstTxWarp prst="textNoShape">
                  <a:avLst/>
                </a:prstTxWarp>
              </a:bodyPr>
              <a:lstStyle/>
              <a:p>
                <a:r>
                  <a:rPr lang="es-EC" sz="1600" b="1" dirty="0"/>
                  <a:t>PELIGROSIDAD SÍSMICA</a:t>
                </a:r>
              </a:p>
            </p:txBody>
          </p:sp>
        </p:grpSp>
      </p:grpSp>
      <p:sp>
        <p:nvSpPr>
          <p:cNvPr id="2" name="1 Rectángulo"/>
          <p:cNvSpPr/>
          <p:nvPr/>
        </p:nvSpPr>
        <p:spPr>
          <a:xfrm>
            <a:off x="250668" y="2132858"/>
            <a:ext cx="3745268" cy="3139321"/>
          </a:xfrm>
          <a:prstGeom prst="rect">
            <a:avLst/>
          </a:prstGeom>
        </p:spPr>
        <p:txBody>
          <a:bodyPr wrap="square">
            <a:spAutoFit/>
          </a:bodyPr>
          <a:lstStyle/>
          <a:p>
            <a:r>
              <a:rPr lang="es-EC" dirty="0"/>
              <a:t>Los </a:t>
            </a:r>
            <a:r>
              <a:rPr lang="es-EC" dirty="0" smtClean="0"/>
              <a:t>Neoprenos  y Aisladores Elastoméricos están </a:t>
            </a:r>
            <a:r>
              <a:rPr lang="es-EC" dirty="0"/>
              <a:t>constituidos en  esencia por un bloque de elastómero de dureza shore 50, shore 60 o shore 70, que lleva intercaladas  unas láminas de acero A 36 vulcanizadas y firmemente adheridas entre sí. Su función es la de transmitir eficientemente las cargas de la superestructura a la </a:t>
            </a:r>
            <a:r>
              <a:rPr lang="es-EC" dirty="0" smtClean="0"/>
              <a:t>cimentación. </a:t>
            </a:r>
            <a:endParaRPr lang="es-EC" dirty="0"/>
          </a:p>
        </p:txBody>
      </p:sp>
      <p:sp>
        <p:nvSpPr>
          <p:cNvPr id="3" name="2 Rectángulo"/>
          <p:cNvSpPr/>
          <p:nvPr/>
        </p:nvSpPr>
        <p:spPr>
          <a:xfrm>
            <a:off x="5068206" y="6309320"/>
            <a:ext cx="2416046" cy="369332"/>
          </a:xfrm>
          <a:prstGeom prst="rect">
            <a:avLst/>
          </a:prstGeom>
        </p:spPr>
        <p:txBody>
          <a:bodyPr wrap="none">
            <a:spAutoFit/>
          </a:bodyPr>
          <a:lstStyle/>
          <a:p>
            <a:r>
              <a:rPr lang="es-ES" dirty="0" smtClean="0"/>
              <a:t>Aislador </a:t>
            </a:r>
            <a:r>
              <a:rPr lang="es-ES" dirty="0"/>
              <a:t>Elastomérico</a:t>
            </a:r>
            <a:endParaRPr lang="es-EC" dirty="0"/>
          </a:p>
        </p:txBody>
      </p:sp>
      <p:pic>
        <p:nvPicPr>
          <p:cNvPr id="19" name="18 Imagen"/>
          <p:cNvPicPr/>
          <p:nvPr/>
        </p:nvPicPr>
        <p:blipFill>
          <a:blip r:embed="rId3"/>
          <a:srcRect/>
          <a:stretch>
            <a:fillRect/>
          </a:stretch>
        </p:blipFill>
        <p:spPr bwMode="auto">
          <a:xfrm>
            <a:off x="4952604" y="4437112"/>
            <a:ext cx="3549567" cy="1748222"/>
          </a:xfrm>
          <a:prstGeom prst="rect">
            <a:avLst/>
          </a:prstGeom>
          <a:noFill/>
          <a:ln w="9525">
            <a:noFill/>
            <a:miter lim="800000"/>
            <a:headEnd/>
            <a:tailEnd/>
          </a:ln>
        </p:spPr>
      </p:pic>
      <p:pic>
        <p:nvPicPr>
          <p:cNvPr id="20" name="19 Imagen"/>
          <p:cNvPicPr/>
          <p:nvPr/>
        </p:nvPicPr>
        <p:blipFill>
          <a:blip r:embed="rId4"/>
          <a:srcRect/>
          <a:stretch>
            <a:fillRect/>
          </a:stretch>
        </p:blipFill>
        <p:spPr bwMode="auto">
          <a:xfrm>
            <a:off x="4749167" y="2348880"/>
            <a:ext cx="3599106" cy="1996112"/>
          </a:xfrm>
          <a:prstGeom prst="rect">
            <a:avLst/>
          </a:prstGeom>
          <a:noFill/>
          <a:ln w="9525">
            <a:noFill/>
            <a:miter lim="800000"/>
            <a:headEnd/>
            <a:tailEnd/>
          </a:ln>
        </p:spPr>
      </p:pic>
    </p:spTree>
    <p:extLst>
      <p:ext uri="{BB962C8B-B14F-4D97-AF65-F5344CB8AC3E}">
        <p14:creationId xmlns:p14="http://schemas.microsoft.com/office/powerpoint/2010/main" val="2855921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9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Nuevos Criterios Sísmicos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a:t>
            </a:r>
            <a:r>
              <a:rPr kumimoji="0" lang="en-US" sz="3300" b="1" i="0" u="none" strike="noStrike" cap="none" normalizeH="0" baseline="0" dirty="0" smtClean="0">
                <a:ln>
                  <a:noFill/>
                </a:ln>
                <a:solidFill>
                  <a:srgbClr val="FFFFFF"/>
                </a:solidFill>
                <a:effectLst/>
                <a:latin typeface="Cambria" pitchFamily="18" charset="0"/>
                <a:cs typeface="Arial" pitchFamily="34" charset="0"/>
              </a:rPr>
              <a:t>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547664" y="1920837"/>
            <a:ext cx="4572000" cy="3416320"/>
          </a:xfrm>
          <a:prstGeom prst="rect">
            <a:avLst/>
          </a:prstGeom>
        </p:spPr>
        <p:txBody>
          <a:bodyPr>
            <a:spAutoFit/>
          </a:bodyPr>
          <a:lstStyle/>
          <a:p>
            <a:r>
              <a:rPr lang="es-EC" dirty="0"/>
              <a:t>Nuevos Criterios Sísmicos</a:t>
            </a:r>
          </a:p>
          <a:p>
            <a:endParaRPr lang="es-EC" dirty="0"/>
          </a:p>
          <a:p>
            <a:r>
              <a:rPr lang="es-EC" dirty="0"/>
              <a:t>A raíz de los terremotos ocurridos en los últimos años, algunas estructuras, especialmente  los puentes han sufrido  algún tipo de daño considerable, por lo que resulta necesario incorporar nuevas medidas en la norma de diseño de los puentes, a fin de mejorar su comportamiento sísmico. Para garantizar así  la seguridad durante los eventos sísmicos. </a:t>
            </a:r>
          </a:p>
        </p:txBody>
      </p:sp>
    </p:spTree>
    <p:extLst>
      <p:ext uri="{BB962C8B-B14F-4D97-AF65-F5344CB8AC3E}">
        <p14:creationId xmlns:p14="http://schemas.microsoft.com/office/powerpoint/2010/main" val="244825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Nuevos Criterios Sísmicos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a:t>
            </a:r>
            <a:r>
              <a:rPr kumimoji="0" lang="en-US" sz="3300" b="1" i="0" u="none" strike="noStrike" cap="none" normalizeH="0" baseline="0" dirty="0" smtClean="0">
                <a:ln>
                  <a:noFill/>
                </a:ln>
                <a:solidFill>
                  <a:srgbClr val="FFFFFF"/>
                </a:solidFill>
                <a:effectLst/>
                <a:latin typeface="Cambria" pitchFamily="18" charset="0"/>
                <a:cs typeface="Arial" pitchFamily="34" charset="0"/>
              </a:rPr>
              <a:t>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7504" y="1221439"/>
            <a:ext cx="8930954" cy="3693319"/>
          </a:xfrm>
          <a:prstGeom prst="rect">
            <a:avLst/>
          </a:prstGeom>
        </p:spPr>
        <p:txBody>
          <a:bodyPr wrap="square">
            <a:spAutoFit/>
          </a:bodyPr>
          <a:lstStyle/>
          <a:p>
            <a:r>
              <a:rPr lang="es-EC" dirty="0"/>
              <a:t>	 ANCHO MÍNIMO DE LA MESA DE APOYO</a:t>
            </a:r>
          </a:p>
          <a:p>
            <a:endParaRPr lang="es-EC" dirty="0"/>
          </a:p>
          <a:p>
            <a:r>
              <a:rPr lang="es-EC" dirty="0"/>
              <a:t>Está basado en la norma Japonesa "</a:t>
            </a:r>
            <a:r>
              <a:rPr lang="es-EC" dirty="0" err="1"/>
              <a:t>Specifications</a:t>
            </a:r>
            <a:r>
              <a:rPr lang="es-EC" dirty="0"/>
              <a:t> </a:t>
            </a:r>
            <a:r>
              <a:rPr lang="es-EC" dirty="0" err="1"/>
              <a:t>for</a:t>
            </a:r>
            <a:r>
              <a:rPr lang="es-EC" dirty="0"/>
              <a:t> </a:t>
            </a:r>
            <a:r>
              <a:rPr lang="es-EC" dirty="0" err="1"/>
              <a:t>Highway</a:t>
            </a:r>
            <a:r>
              <a:rPr lang="es-EC" dirty="0"/>
              <a:t> Bridges, </a:t>
            </a:r>
            <a:r>
              <a:rPr lang="es-EC" dirty="0" err="1"/>
              <a:t>March</a:t>
            </a:r>
            <a:r>
              <a:rPr lang="es-EC" dirty="0"/>
              <a:t> 2002, </a:t>
            </a:r>
            <a:r>
              <a:rPr lang="es-EC" dirty="0" err="1"/>
              <a:t>Part</a:t>
            </a:r>
            <a:r>
              <a:rPr lang="es-EC" dirty="0"/>
              <a:t> V </a:t>
            </a:r>
            <a:r>
              <a:rPr lang="es-EC" dirty="0" err="1"/>
              <a:t>Seismic</a:t>
            </a:r>
            <a:r>
              <a:rPr lang="es-EC" dirty="0"/>
              <a:t> </a:t>
            </a:r>
            <a:r>
              <a:rPr lang="es-EC" dirty="0" err="1"/>
              <a:t>Design</a:t>
            </a:r>
            <a:r>
              <a:rPr lang="es-EC" dirty="0"/>
              <a:t>", en la </a:t>
            </a:r>
            <a:r>
              <a:rPr lang="es-EC" dirty="0" err="1"/>
              <a:t>section</a:t>
            </a:r>
            <a:r>
              <a:rPr lang="es-EC" dirty="0"/>
              <a:t> 16.2 "</a:t>
            </a:r>
            <a:r>
              <a:rPr lang="es-EC" dirty="0" err="1"/>
              <a:t>Seat</a:t>
            </a:r>
            <a:r>
              <a:rPr lang="es-EC" dirty="0"/>
              <a:t> </a:t>
            </a:r>
            <a:r>
              <a:rPr lang="es-EC" dirty="0" err="1"/>
              <a:t>Length</a:t>
            </a:r>
            <a:r>
              <a:rPr lang="es-EC" dirty="0"/>
              <a:t>" y su expresión es la siguiente:</a:t>
            </a:r>
          </a:p>
          <a:p>
            <a:r>
              <a:rPr lang="es-EC" dirty="0"/>
              <a:t> </a:t>
            </a:r>
          </a:p>
          <a:p>
            <a:r>
              <a:rPr lang="es-EC" dirty="0" smtClean="0"/>
              <a:t>Dónde</a:t>
            </a:r>
            <a:r>
              <a:rPr lang="es-EC" dirty="0"/>
              <a:t>:</a:t>
            </a:r>
          </a:p>
          <a:p>
            <a:r>
              <a:rPr lang="es-EC" dirty="0"/>
              <a:t>SE= ancho de apoyo mínimo de una viga en la mesa de apoyo (m).</a:t>
            </a:r>
          </a:p>
          <a:p>
            <a:r>
              <a:rPr lang="es-EC" dirty="0"/>
              <a:t>SE es la longitud de la viga desde el borde de la viga al borde de la mesa de apoyo o la longitud de viga  apoyo tipo </a:t>
            </a:r>
            <a:r>
              <a:rPr lang="es-EC" dirty="0" err="1"/>
              <a:t>Gerber</a:t>
            </a:r>
            <a:r>
              <a:rPr lang="es-EC" dirty="0"/>
              <a:t> en la junta de </a:t>
            </a:r>
            <a:r>
              <a:rPr lang="es-EC" dirty="0" smtClean="0"/>
              <a:t>movimiento.</a:t>
            </a:r>
            <a:endParaRPr lang="es-EC" dirty="0"/>
          </a:p>
          <a:p>
            <a:r>
              <a:rPr lang="es-EC" dirty="0"/>
              <a:t>L = Longitud del vano (m). Distancia entre dos subestructuras, cuando dos superestructuras están apoyadas en una pila diferente longitud de vano, L1 Y L2 se deberá considerar el vano de mayor longitud para el valor de L.</a:t>
            </a:r>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745973"/>
            <a:ext cx="12065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51" y="4914759"/>
            <a:ext cx="5018087" cy="168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41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4515"/>
                                        </p:tgtEl>
                                        <p:attrNameLst>
                                          <p:attrName>style.visibility</p:attrName>
                                        </p:attrNameLst>
                                      </p:cBhvr>
                                      <p:to>
                                        <p:strVal val="visible"/>
                                      </p:to>
                                    </p:set>
                                    <p:anim calcmode="lin" valueType="num">
                                      <p:cBhvr additive="base">
                                        <p:cTn id="34" dur="500" fill="hold"/>
                                        <p:tgtEl>
                                          <p:spTgt spid="64515"/>
                                        </p:tgtEl>
                                        <p:attrNameLst>
                                          <p:attrName>ppt_x</p:attrName>
                                        </p:attrNameLst>
                                      </p:cBhvr>
                                      <p:tavLst>
                                        <p:tav tm="0">
                                          <p:val>
                                            <p:strVal val="#ppt_x"/>
                                          </p:val>
                                        </p:tav>
                                        <p:tav tm="100000">
                                          <p:val>
                                            <p:strVal val="#ppt_x"/>
                                          </p:val>
                                        </p:tav>
                                      </p:tavLst>
                                    </p:anim>
                                    <p:anim calcmode="lin" valueType="num">
                                      <p:cBhvr additive="base">
                                        <p:cTn id="35" dur="500" fill="hold"/>
                                        <p:tgtEl>
                                          <p:spTgt spid="64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Nuevos Criterios Sísmicos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a:t>
            </a:r>
            <a:r>
              <a:rPr kumimoji="0" lang="en-US" sz="3300" b="1" i="0" u="none" strike="noStrike" cap="none" normalizeH="0" baseline="0" dirty="0" smtClean="0">
                <a:ln>
                  <a:noFill/>
                </a:ln>
                <a:solidFill>
                  <a:srgbClr val="FFFFFF"/>
                </a:solidFill>
                <a:effectLst/>
                <a:latin typeface="Cambria" pitchFamily="18" charset="0"/>
                <a:cs typeface="Arial" pitchFamily="34" charset="0"/>
              </a:rPr>
              <a:t>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7504" y="1676742"/>
            <a:ext cx="6893872" cy="923330"/>
          </a:xfrm>
          <a:prstGeom prst="rect">
            <a:avLst/>
          </a:prstGeom>
        </p:spPr>
        <p:txBody>
          <a:bodyPr wrap="square">
            <a:spAutoFit/>
          </a:bodyPr>
          <a:lstStyle/>
          <a:p>
            <a:r>
              <a:rPr lang="es-EC" dirty="0" smtClean="0"/>
              <a:t> </a:t>
            </a:r>
            <a:r>
              <a:rPr lang="es-EC" dirty="0"/>
              <a:t>TOPES SÍSMICOS EN LA DIRECCIÓN LONGITUDINAL.</a:t>
            </a:r>
          </a:p>
          <a:p>
            <a:r>
              <a:rPr lang="es-EC" dirty="0"/>
              <a:t>A continuación se detallan algunos ejemplos de topes sísmicos en la dirección longitudinal. Basados de la norma japonesa,</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852936"/>
            <a:ext cx="58404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82" y="4925158"/>
            <a:ext cx="584041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6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5538"/>
                                        </p:tgtEl>
                                        <p:attrNameLst>
                                          <p:attrName>style.visibility</p:attrName>
                                        </p:attrNameLst>
                                      </p:cBhvr>
                                      <p:to>
                                        <p:strVal val="visible"/>
                                      </p:to>
                                    </p:set>
                                    <p:anim calcmode="lin" valueType="num">
                                      <p:cBhvr additive="base">
                                        <p:cTn id="34" dur="500" fill="hold"/>
                                        <p:tgtEl>
                                          <p:spTgt spid="65538"/>
                                        </p:tgtEl>
                                        <p:attrNameLst>
                                          <p:attrName>ppt_x</p:attrName>
                                        </p:attrNameLst>
                                      </p:cBhvr>
                                      <p:tavLst>
                                        <p:tav tm="0">
                                          <p:val>
                                            <p:strVal val="#ppt_x"/>
                                          </p:val>
                                        </p:tav>
                                        <p:tav tm="100000">
                                          <p:val>
                                            <p:strVal val="#ppt_x"/>
                                          </p:val>
                                        </p:tav>
                                      </p:tavLst>
                                    </p:anim>
                                    <p:anim calcmode="lin" valueType="num">
                                      <p:cBhvr additive="base">
                                        <p:cTn id="35" dur="500" fill="hold"/>
                                        <p:tgtEl>
                                          <p:spTgt spid="6553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5539"/>
                                        </p:tgtEl>
                                        <p:attrNameLst>
                                          <p:attrName>style.visibility</p:attrName>
                                        </p:attrNameLst>
                                      </p:cBhvr>
                                      <p:to>
                                        <p:strVal val="visible"/>
                                      </p:to>
                                    </p:set>
                                    <p:anim calcmode="lin" valueType="num">
                                      <p:cBhvr additive="base">
                                        <p:cTn id="38" dur="500" fill="hold"/>
                                        <p:tgtEl>
                                          <p:spTgt spid="65539"/>
                                        </p:tgtEl>
                                        <p:attrNameLst>
                                          <p:attrName>ppt_x</p:attrName>
                                        </p:attrNameLst>
                                      </p:cBhvr>
                                      <p:tavLst>
                                        <p:tav tm="0">
                                          <p:val>
                                            <p:strVal val="#ppt_x"/>
                                          </p:val>
                                        </p:tav>
                                        <p:tav tm="100000">
                                          <p:val>
                                            <p:strVal val="#ppt_x"/>
                                          </p:val>
                                        </p:tav>
                                      </p:tavLst>
                                    </p:anim>
                                    <p:anim calcmode="lin" valueType="num">
                                      <p:cBhvr additive="base">
                                        <p:cTn id="39" dur="500" fill="hold"/>
                                        <p:tgtEl>
                                          <p:spTgt spid="65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Nuevos Criterios Sísmicos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23528" y="1700808"/>
            <a:ext cx="4572000" cy="4801314"/>
          </a:xfrm>
          <a:prstGeom prst="rect">
            <a:avLst/>
          </a:prstGeom>
        </p:spPr>
        <p:txBody>
          <a:bodyPr>
            <a:spAutoFit/>
          </a:bodyPr>
          <a:lstStyle/>
          <a:p>
            <a:r>
              <a:rPr lang="es-EC" dirty="0" smtClean="0"/>
              <a:t> </a:t>
            </a:r>
            <a:r>
              <a:rPr lang="es-EC" dirty="0"/>
              <a:t>BARRAS DE ANCLAJE VERTICAL ANTISÍSMICAS</a:t>
            </a:r>
          </a:p>
          <a:p>
            <a:endParaRPr lang="es-EC" dirty="0"/>
          </a:p>
          <a:p>
            <a:r>
              <a:rPr lang="es-EC" dirty="0"/>
              <a:t>Todos los puentes deben llevar un sistema de fijación o amarre del tablero a la infraestructura, esta fijación  cumple un papel fundamental que no se pueda levantar el tablero por su propio peso por efecto de un sismo, se debe tener en cuenta que el anclaje vertical tiene que ser de una buena calidad de acero, esta conexión en el tablero ayuda a que la superestructura no se desplace.  Habitualmente esta fijación se hace a través de los diafragmas o travesaños extremos directamente a las mesas de apoyo o cabezales de los estribos. </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421" y="2121245"/>
            <a:ext cx="360838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23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6562"/>
                                        </p:tgtEl>
                                        <p:attrNameLst>
                                          <p:attrName>style.visibility</p:attrName>
                                        </p:attrNameLst>
                                      </p:cBhvr>
                                      <p:to>
                                        <p:strVal val="visible"/>
                                      </p:to>
                                    </p:set>
                                    <p:anim calcmode="lin" valueType="num">
                                      <p:cBhvr additive="base">
                                        <p:cTn id="34" dur="500" fill="hold"/>
                                        <p:tgtEl>
                                          <p:spTgt spid="66562"/>
                                        </p:tgtEl>
                                        <p:attrNameLst>
                                          <p:attrName>ppt_x</p:attrName>
                                        </p:attrNameLst>
                                      </p:cBhvr>
                                      <p:tavLst>
                                        <p:tav tm="0">
                                          <p:val>
                                            <p:strVal val="#ppt_x"/>
                                          </p:val>
                                        </p:tav>
                                        <p:tav tm="100000">
                                          <p:val>
                                            <p:strVal val="#ppt_x"/>
                                          </p:val>
                                        </p:tav>
                                      </p:tavLst>
                                    </p:anim>
                                    <p:anim calcmode="lin" valueType="num">
                                      <p:cBhvr additive="base">
                                        <p:cTn id="35" dur="500" fill="hold"/>
                                        <p:tgtEl>
                                          <p:spTgt spid="66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Nuevos Criterios Sísmicos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33654" y="1496564"/>
            <a:ext cx="4572000" cy="646331"/>
          </a:xfrm>
          <a:prstGeom prst="rect">
            <a:avLst/>
          </a:prstGeom>
        </p:spPr>
        <p:txBody>
          <a:bodyPr>
            <a:spAutoFit/>
          </a:bodyPr>
          <a:lstStyle/>
          <a:p>
            <a:r>
              <a:rPr lang="es-EC" dirty="0"/>
              <a:t>Para el diseño del anclaje vertical será: </a:t>
            </a:r>
          </a:p>
          <a:p>
            <a:r>
              <a:rPr lang="es-EC" dirty="0"/>
              <a:t> </a:t>
            </a: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632" y="1879969"/>
            <a:ext cx="1044533" cy="61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78531" y="2507825"/>
            <a:ext cx="4140624" cy="4247317"/>
          </a:xfrm>
          <a:prstGeom prst="rect">
            <a:avLst/>
          </a:prstGeom>
        </p:spPr>
        <p:txBody>
          <a:bodyPr wrap="square">
            <a:spAutoFit/>
          </a:bodyPr>
          <a:lstStyle/>
          <a:p>
            <a:r>
              <a:rPr lang="es-EC" dirty="0"/>
              <a:t>Dónde:</a:t>
            </a:r>
          </a:p>
          <a:p>
            <a:r>
              <a:rPr lang="es-EC" dirty="0"/>
              <a:t>K=coeficiente sísmico Vertical</a:t>
            </a:r>
          </a:p>
          <a:p>
            <a:r>
              <a:rPr lang="es-EC" dirty="0"/>
              <a:t>A = aceleración efectiva máxima del suelo, que es diferente de la aceleración máxima del suelo,</a:t>
            </a:r>
          </a:p>
          <a:p>
            <a:r>
              <a:rPr lang="es-EC" dirty="0"/>
              <a:t>g = es la aceleración de la gravedad.</a:t>
            </a:r>
          </a:p>
          <a:p>
            <a:r>
              <a:rPr lang="es-EC" dirty="0"/>
              <a:t> Retomando el cálculo de la fuerza Sísmica vertical, esta se realiza en función del coeficiente sísmico vertical.  Despreciando la contribución de las cargas por peso propio (Dr. </a:t>
            </a:r>
            <a:r>
              <a:rPr lang="es-EC" dirty="0" err="1"/>
              <a:t>Aguiar</a:t>
            </a:r>
            <a:r>
              <a:rPr lang="es-EC" dirty="0"/>
              <a:t> 2010).</a:t>
            </a:r>
          </a:p>
          <a:p>
            <a:r>
              <a:rPr lang="es-EC" dirty="0"/>
              <a:t>• Las barras de anclaje deberán cumplir con las disposiciones ASTM A 706 M, </a:t>
            </a:r>
          </a:p>
        </p:txBody>
      </p:sp>
      <p:sp>
        <p:nvSpPr>
          <p:cNvPr id="7" name="6 Rectángulo"/>
          <p:cNvSpPr/>
          <p:nvPr/>
        </p:nvSpPr>
        <p:spPr>
          <a:xfrm>
            <a:off x="5651054" y="2484214"/>
            <a:ext cx="3348930" cy="4247317"/>
          </a:xfrm>
          <a:prstGeom prst="rect">
            <a:avLst/>
          </a:prstGeom>
        </p:spPr>
        <p:txBody>
          <a:bodyPr wrap="square">
            <a:spAutoFit/>
          </a:bodyPr>
          <a:lstStyle/>
          <a:p>
            <a:r>
              <a:rPr lang="es-EC" dirty="0"/>
              <a:t>Las barras antisísmicas se colocan en forma vertical, dentro de conductos plásticos o de acero galvanizado que les permiten un cierto juego, empotradas en un extremo y apernadas en el otro. Las barras antisísmicas cumplen un papel fundamental al evitar que los movimientos originados por un sismo desmonten el tablero. En consecuencia, cualquier defecto exige una reparación inmediata.</a:t>
            </a:r>
          </a:p>
        </p:txBody>
      </p:sp>
    </p:spTree>
    <p:extLst>
      <p:ext uri="{BB962C8B-B14F-4D97-AF65-F5344CB8AC3E}">
        <p14:creationId xmlns:p14="http://schemas.microsoft.com/office/powerpoint/2010/main" val="11408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7587"/>
                                        </p:tgtEl>
                                        <p:attrNameLst>
                                          <p:attrName>style.visibility</p:attrName>
                                        </p:attrNameLst>
                                      </p:cBhvr>
                                      <p:to>
                                        <p:strVal val="visible"/>
                                      </p:to>
                                    </p:set>
                                    <p:anim calcmode="lin" valueType="num">
                                      <p:cBhvr additive="base">
                                        <p:cTn id="34" dur="500" fill="hold"/>
                                        <p:tgtEl>
                                          <p:spTgt spid="67587"/>
                                        </p:tgtEl>
                                        <p:attrNameLst>
                                          <p:attrName>ppt_x</p:attrName>
                                        </p:attrNameLst>
                                      </p:cBhvr>
                                      <p:tavLst>
                                        <p:tav tm="0">
                                          <p:val>
                                            <p:strVal val="#ppt_x"/>
                                          </p:val>
                                        </p:tav>
                                        <p:tav tm="100000">
                                          <p:val>
                                            <p:strVal val="#ppt_x"/>
                                          </p:val>
                                        </p:tav>
                                      </p:tavLst>
                                    </p:anim>
                                    <p:anim calcmode="lin" valueType="num">
                                      <p:cBhvr additive="base">
                                        <p:cTn id="35" dur="500" fill="hold"/>
                                        <p:tgtEl>
                                          <p:spTgt spid="6758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7504" y="1481047"/>
            <a:ext cx="4572000" cy="1754326"/>
          </a:xfrm>
          <a:prstGeom prst="rect">
            <a:avLst/>
          </a:prstGeom>
        </p:spPr>
        <p:txBody>
          <a:bodyPr>
            <a:spAutoFit/>
          </a:bodyPr>
          <a:lstStyle/>
          <a:p>
            <a:r>
              <a:rPr lang="es-EC" dirty="0"/>
              <a:t>ANCLAJE DE PLACAS DE APOYO:</a:t>
            </a:r>
          </a:p>
          <a:p>
            <a:endParaRPr lang="es-EC" dirty="0"/>
          </a:p>
          <a:p>
            <a:r>
              <a:rPr lang="es-EC" dirty="0"/>
              <a:t>Todas las placas de apoyo deberán ser ancladas a la infraestructura y a la viga respectiva. Un ejemplo de una placa anclada</a:t>
            </a:r>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1" y="3573016"/>
            <a:ext cx="528637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4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8610"/>
                                        </p:tgtEl>
                                        <p:attrNameLst>
                                          <p:attrName>style.visibility</p:attrName>
                                        </p:attrNameLst>
                                      </p:cBhvr>
                                      <p:to>
                                        <p:strVal val="visible"/>
                                      </p:to>
                                    </p:set>
                                    <p:anim calcmode="lin" valueType="num">
                                      <p:cBhvr additive="base">
                                        <p:cTn id="34" dur="500" fill="hold"/>
                                        <p:tgtEl>
                                          <p:spTgt spid="68610"/>
                                        </p:tgtEl>
                                        <p:attrNameLst>
                                          <p:attrName>ppt_x</p:attrName>
                                        </p:attrNameLst>
                                      </p:cBhvr>
                                      <p:tavLst>
                                        <p:tav tm="0">
                                          <p:val>
                                            <p:strVal val="#ppt_x"/>
                                          </p:val>
                                        </p:tav>
                                        <p:tav tm="100000">
                                          <p:val>
                                            <p:strVal val="#ppt_x"/>
                                          </p:val>
                                        </p:tav>
                                      </p:tavLst>
                                    </p:anim>
                                    <p:anim calcmode="lin" valueType="num">
                                      <p:cBhvr additive="base">
                                        <p:cTn id="35" dur="500" fill="hold"/>
                                        <p:tgtEl>
                                          <p:spTgt spid="68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ENSAYOS REALIZADOS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7504" y="1275100"/>
            <a:ext cx="6373507" cy="3139321"/>
          </a:xfrm>
          <a:prstGeom prst="rect">
            <a:avLst/>
          </a:prstGeom>
        </p:spPr>
        <p:txBody>
          <a:bodyPr wrap="square">
            <a:spAutoFit/>
          </a:bodyPr>
          <a:lstStyle/>
          <a:p>
            <a:r>
              <a:rPr lang="es-EC" dirty="0" smtClean="0"/>
              <a:t>TOPES </a:t>
            </a:r>
            <a:r>
              <a:rPr lang="es-EC" dirty="0"/>
              <a:t>SÍSMICOS INTERMEDIOS Y EXTREMOS.</a:t>
            </a:r>
          </a:p>
          <a:p>
            <a:endParaRPr lang="es-EC" dirty="0"/>
          </a:p>
          <a:p>
            <a:r>
              <a:rPr lang="es-EC" dirty="0"/>
              <a:t>Se deberá considerar el uso de topes sísmicos intermedios, adicionales a los topes extremos. Los topes sísmicos intermedios deberán formar una Llave de corte con los travesaños, con el fin de que ante un probable impacto, debido al sismo, solo se dañe al travesaño y no las vigas.</a:t>
            </a:r>
          </a:p>
          <a:p>
            <a:r>
              <a:rPr lang="es-EC" dirty="0"/>
              <a:t>La distancia libre a considerar en las Llaves de corte, deberá ser la altura máxima del apoyo (aisladores sísmicos de goma o neoprenos) H (cm) + 5 (cm) para los topes intermedios, y H (cm)+ 7(cm) para los topes </a:t>
            </a:r>
            <a:r>
              <a:rPr lang="es-EC" dirty="0" smtClean="0"/>
              <a:t>extremos</a:t>
            </a:r>
            <a:r>
              <a:rPr lang="es-EC" dirty="0"/>
              <a:t>.</a:t>
            </a: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10" y="4414421"/>
            <a:ext cx="5869889"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299" y="4513824"/>
            <a:ext cx="298782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3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9634"/>
                                        </p:tgtEl>
                                        <p:attrNameLst>
                                          <p:attrName>style.visibility</p:attrName>
                                        </p:attrNameLst>
                                      </p:cBhvr>
                                      <p:to>
                                        <p:strVal val="visible"/>
                                      </p:to>
                                    </p:set>
                                    <p:anim calcmode="lin" valueType="num">
                                      <p:cBhvr additive="base">
                                        <p:cTn id="34" dur="500" fill="hold"/>
                                        <p:tgtEl>
                                          <p:spTgt spid="69634"/>
                                        </p:tgtEl>
                                        <p:attrNameLst>
                                          <p:attrName>ppt_x</p:attrName>
                                        </p:attrNameLst>
                                      </p:cBhvr>
                                      <p:tavLst>
                                        <p:tav tm="0">
                                          <p:val>
                                            <p:strVal val="#ppt_x"/>
                                          </p:val>
                                        </p:tav>
                                        <p:tav tm="100000">
                                          <p:val>
                                            <p:strVal val="#ppt_x"/>
                                          </p:val>
                                        </p:tav>
                                      </p:tavLst>
                                    </p:anim>
                                    <p:anim calcmode="lin" valueType="num">
                                      <p:cBhvr additive="base">
                                        <p:cTn id="35" dur="500" fill="hold"/>
                                        <p:tgtEl>
                                          <p:spTgt spid="6963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9635"/>
                                        </p:tgtEl>
                                        <p:attrNameLst>
                                          <p:attrName>style.visibility</p:attrName>
                                        </p:attrNameLst>
                                      </p:cBhvr>
                                      <p:to>
                                        <p:strVal val="visible"/>
                                      </p:to>
                                    </p:set>
                                    <p:anim calcmode="lin" valueType="num">
                                      <p:cBhvr additive="base">
                                        <p:cTn id="38" dur="500" fill="hold"/>
                                        <p:tgtEl>
                                          <p:spTgt spid="69635"/>
                                        </p:tgtEl>
                                        <p:attrNameLst>
                                          <p:attrName>ppt_x</p:attrName>
                                        </p:attrNameLst>
                                      </p:cBhvr>
                                      <p:tavLst>
                                        <p:tav tm="0">
                                          <p:val>
                                            <p:strVal val="#ppt_x"/>
                                          </p:val>
                                        </p:tav>
                                        <p:tav tm="100000">
                                          <p:val>
                                            <p:strVal val="#ppt_x"/>
                                          </p:val>
                                        </p:tav>
                                      </p:tavLst>
                                    </p:anim>
                                    <p:anim calcmode="lin" valueType="num">
                                      <p:cBhvr additive="base">
                                        <p:cTn id="39"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2206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Nuevos Criterios Sísmicos</a:t>
            </a:r>
            <a:endParaRPr lang="es-EC" dirty="0"/>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30206" y="1700808"/>
            <a:ext cx="7050106" cy="2031325"/>
          </a:xfrm>
          <a:prstGeom prst="rect">
            <a:avLst/>
          </a:prstGeom>
        </p:spPr>
        <p:txBody>
          <a:bodyPr wrap="square">
            <a:spAutoFit/>
          </a:bodyPr>
          <a:lstStyle/>
          <a:p>
            <a:r>
              <a:rPr lang="es-EC" dirty="0" smtClean="0"/>
              <a:t>PUENTES </a:t>
            </a:r>
            <a:r>
              <a:rPr lang="es-EC" dirty="0"/>
              <a:t>INTEGRALES- UNIÓN MONOLÍTICA ENTRE LA LOSA DEL TABLERO Y EL ESTRIBO</a:t>
            </a:r>
          </a:p>
          <a:p>
            <a:endParaRPr lang="es-EC" dirty="0"/>
          </a:p>
          <a:p>
            <a:r>
              <a:rPr lang="es-EC" dirty="0"/>
              <a:t>En puentes de hasta 2 vanos, donde la luz de cada vano no exceda los 30 (m), se deberá privilegiar el uso de puentes integrales, en los cuales existe una conexión monolítica entre la losa del tablero y el coronamiento del muro espaldar del </a:t>
            </a:r>
            <a:r>
              <a:rPr lang="es-EC" dirty="0" smtClean="0"/>
              <a:t>estribo</a:t>
            </a:r>
            <a:r>
              <a:rPr lang="es-EC" dirty="0"/>
              <a:t>.</a:t>
            </a:r>
            <a:r>
              <a:rPr lang="es-EC" dirty="0" smtClean="0"/>
              <a:t> </a:t>
            </a:r>
            <a:endParaRPr lang="es-EC" dirty="0"/>
          </a:p>
        </p:txBody>
      </p:sp>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71" y="3732133"/>
            <a:ext cx="558482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9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0658"/>
                                        </p:tgtEl>
                                        <p:attrNameLst>
                                          <p:attrName>style.visibility</p:attrName>
                                        </p:attrNameLst>
                                      </p:cBhvr>
                                      <p:to>
                                        <p:strVal val="visible"/>
                                      </p:to>
                                    </p:set>
                                    <p:animEffect transition="in" filter="fade">
                                      <p:cBhvr>
                                        <p:cTn id="35" dur="1000"/>
                                        <p:tgtEl>
                                          <p:spTgt spid="70658"/>
                                        </p:tgtEl>
                                      </p:cBhvr>
                                    </p:animEffect>
                                    <p:anim calcmode="lin" valueType="num">
                                      <p:cBhvr>
                                        <p:cTn id="36" dur="1000" fill="hold"/>
                                        <p:tgtEl>
                                          <p:spTgt spid="70658"/>
                                        </p:tgtEl>
                                        <p:attrNameLst>
                                          <p:attrName>ppt_x</p:attrName>
                                        </p:attrNameLst>
                                      </p:cBhvr>
                                      <p:tavLst>
                                        <p:tav tm="0">
                                          <p:val>
                                            <p:strVal val="#ppt_x"/>
                                          </p:val>
                                        </p:tav>
                                        <p:tav tm="100000">
                                          <p:val>
                                            <p:strVal val="#ppt_x"/>
                                          </p:val>
                                        </p:tav>
                                      </p:tavLst>
                                    </p:anim>
                                    <p:anim calcmode="lin" valueType="num">
                                      <p:cBhvr>
                                        <p:cTn id="37" dur="1000" fill="hold"/>
                                        <p:tgtEl>
                                          <p:spTgt spid="706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8612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CONCLUSIONES Y RECOMENDACIONES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3097" y="1444014"/>
            <a:ext cx="4968552" cy="2031325"/>
          </a:xfrm>
          <a:prstGeom prst="rect">
            <a:avLst/>
          </a:prstGeom>
        </p:spPr>
        <p:txBody>
          <a:bodyPr wrap="square">
            <a:spAutoFit/>
          </a:bodyPr>
          <a:lstStyle/>
          <a:p>
            <a:r>
              <a:rPr lang="es-EC" dirty="0"/>
              <a:t>Se aplicó la normativa vigente INEN 887 para la dureza por lo que son una fuente confiable como datos de experimentación, obteniendo los siguientes resultados</a:t>
            </a:r>
          </a:p>
          <a:p>
            <a:r>
              <a:rPr lang="es-EC" dirty="0" smtClean="0"/>
              <a:t>Grado </a:t>
            </a:r>
            <a:r>
              <a:rPr lang="es-EC" dirty="0"/>
              <a:t>cincuenta (50 ± 5).     50.18   </a:t>
            </a:r>
          </a:p>
          <a:p>
            <a:r>
              <a:rPr lang="es-EC" dirty="0" smtClean="0"/>
              <a:t>Grado </a:t>
            </a:r>
            <a:r>
              <a:rPr lang="es-EC" dirty="0"/>
              <a:t>sesenta  (60 ± 5).       62.80	</a:t>
            </a:r>
          </a:p>
          <a:p>
            <a:r>
              <a:rPr lang="es-EC" dirty="0"/>
              <a:t>Grado setenta  (70 ± 5).        72.38</a:t>
            </a:r>
          </a:p>
        </p:txBody>
      </p:sp>
      <p:sp>
        <p:nvSpPr>
          <p:cNvPr id="3" name="2 Rectángulo"/>
          <p:cNvSpPr/>
          <p:nvPr/>
        </p:nvSpPr>
        <p:spPr>
          <a:xfrm>
            <a:off x="39993" y="3718679"/>
            <a:ext cx="5594779" cy="3139321"/>
          </a:xfrm>
          <a:prstGeom prst="rect">
            <a:avLst/>
          </a:prstGeom>
        </p:spPr>
        <p:txBody>
          <a:bodyPr wrap="square">
            <a:spAutoFit/>
          </a:bodyPr>
          <a:lstStyle/>
          <a:p>
            <a:r>
              <a:rPr lang="es-EC" dirty="0" smtClean="0"/>
              <a:t>Para la </a:t>
            </a:r>
            <a:r>
              <a:rPr lang="es-EC" dirty="0"/>
              <a:t>resistencia a la ruptura del elastómero se determino conforme al procedimiento de la norma INEN1165 de la resistencia a la tracción y de Alargamiento porcentual, obteniendo las siguientes respuestas</a:t>
            </a:r>
            <a:endParaRPr lang="es-EC" dirty="0" smtClean="0"/>
          </a:p>
          <a:p>
            <a:r>
              <a:rPr lang="es-EC" dirty="0" smtClean="0"/>
              <a:t>Shore </a:t>
            </a:r>
            <a:r>
              <a:rPr lang="es-EC" dirty="0"/>
              <a:t>(50 ± 5).      12.296 </a:t>
            </a:r>
            <a:r>
              <a:rPr lang="es-EC" dirty="0" err="1"/>
              <a:t>Mpa</a:t>
            </a:r>
            <a:r>
              <a:rPr lang="es-EC" dirty="0"/>
              <a:t>.</a:t>
            </a:r>
          </a:p>
          <a:p>
            <a:r>
              <a:rPr lang="es-EC" dirty="0" smtClean="0"/>
              <a:t>Shore </a:t>
            </a:r>
            <a:r>
              <a:rPr lang="es-EC" dirty="0"/>
              <a:t>(60 ± 5).      15.027 </a:t>
            </a:r>
            <a:r>
              <a:rPr lang="es-EC" dirty="0" err="1"/>
              <a:t>Mpa</a:t>
            </a:r>
            <a:r>
              <a:rPr lang="es-EC" dirty="0"/>
              <a:t>.</a:t>
            </a:r>
          </a:p>
          <a:p>
            <a:r>
              <a:rPr lang="es-EC" dirty="0"/>
              <a:t>Shore (70 ± 5).        8.820 </a:t>
            </a:r>
            <a:r>
              <a:rPr lang="es-EC" dirty="0" err="1"/>
              <a:t>Mpa</a:t>
            </a:r>
            <a:r>
              <a:rPr lang="es-EC" dirty="0"/>
              <a:t>.</a:t>
            </a:r>
          </a:p>
          <a:p>
            <a:r>
              <a:rPr lang="es-EC" dirty="0"/>
              <a:t>El valor (15,69) </a:t>
            </a:r>
            <a:r>
              <a:rPr lang="es-EC" dirty="0" err="1"/>
              <a:t>megapascales</a:t>
            </a:r>
            <a:r>
              <a:rPr lang="es-EC" dirty="0"/>
              <a:t> se considera como valor comparativo que debe tener el neopreno según la norma Mexicana.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805" y="1893571"/>
            <a:ext cx="3499991" cy="204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204" t="-7011" r="13879" b="18050"/>
          <a:stretch/>
        </p:blipFill>
        <p:spPr bwMode="auto">
          <a:xfrm>
            <a:off x="6013938" y="4149080"/>
            <a:ext cx="3068858" cy="226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2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additive="base">
                                        <p:cTn id="34" dur="500" fill="hold"/>
                                        <p:tgtEl>
                                          <p:spTgt spid="1026"/>
                                        </p:tgtEl>
                                        <p:attrNameLst>
                                          <p:attrName>ppt_x</p:attrName>
                                        </p:attrNameLst>
                                      </p:cBhvr>
                                      <p:tavLst>
                                        <p:tav tm="0">
                                          <p:val>
                                            <p:strVal val="#ppt_x"/>
                                          </p:val>
                                        </p:tav>
                                        <p:tav tm="100000">
                                          <p:val>
                                            <p:strVal val="#ppt_x"/>
                                          </p:val>
                                        </p:tav>
                                      </p:tavLst>
                                    </p:anim>
                                    <p:anim calcmode="lin" valueType="num">
                                      <p:cBhvr additive="base">
                                        <p:cTn id="35" dur="500" fill="hold"/>
                                        <p:tgtEl>
                                          <p:spTgt spid="102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027"/>
                                        </p:tgtEl>
                                        <p:attrNameLst>
                                          <p:attrName>style.visibility</p:attrName>
                                        </p:attrNameLst>
                                      </p:cBhvr>
                                      <p:to>
                                        <p:strVal val="visible"/>
                                      </p:to>
                                    </p:set>
                                    <p:anim calcmode="lin" valueType="num">
                                      <p:cBhvr additive="base">
                                        <p:cTn id="42" dur="500" fill="hold"/>
                                        <p:tgtEl>
                                          <p:spTgt spid="1027"/>
                                        </p:tgtEl>
                                        <p:attrNameLst>
                                          <p:attrName>ppt_x</p:attrName>
                                        </p:attrNameLst>
                                      </p:cBhvr>
                                      <p:tavLst>
                                        <p:tav tm="0">
                                          <p:val>
                                            <p:strVal val="#ppt_x"/>
                                          </p:val>
                                        </p:tav>
                                        <p:tav tm="100000">
                                          <p:val>
                                            <p:strVal val="#ppt_x"/>
                                          </p:val>
                                        </p:tav>
                                      </p:tavLst>
                                    </p:anim>
                                    <p:anim calcmode="lin" valueType="num">
                                      <p:cBhvr additive="base">
                                        <p:cTn id="4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40"/>
          <p:cNvSpPr>
            <a:spLocks noChangeArrowheads="1"/>
          </p:cNvSpPr>
          <p:nvPr/>
        </p:nvSpPr>
        <p:spPr bwMode="auto">
          <a:xfrm>
            <a:off x="107504" y="786123"/>
            <a:ext cx="5543550" cy="497504"/>
          </a:xfrm>
          <a:prstGeom prst="rect">
            <a:avLst/>
          </a:prstGeom>
          <a:gradFill flip="none" rotWithShape="1">
            <a:gsLst>
              <a:gs pos="0">
                <a:srgbClr val="0000CC"/>
              </a:gs>
              <a:gs pos="50000">
                <a:srgbClr val="0000FF"/>
              </a:gs>
              <a:gs pos="100000">
                <a:schemeClr val="bg1"/>
              </a:gs>
            </a:gsLst>
            <a:path path="circle">
              <a:fillToRect l="50000" t="50000" r="50000" b="50000"/>
            </a:path>
            <a:tileRect/>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s-EC" dirty="0"/>
          </a:p>
        </p:txBody>
      </p:sp>
      <p:sp>
        <p:nvSpPr>
          <p:cNvPr id="4" name="Rounded Rectangle 6"/>
          <p:cNvSpPr/>
          <p:nvPr/>
        </p:nvSpPr>
        <p:spPr>
          <a:xfrm rot="20700000">
            <a:off x="6736907" y="-231525"/>
            <a:ext cx="2353914" cy="1879768"/>
          </a:xfrm>
          <a:prstGeom prst="roundRect">
            <a:avLst>
              <a:gd name="adj" fmla="val 4519"/>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threePt" dir="t"/>
          </a:scene3d>
          <a:sp3d extrusionH="76200" prstMaterial="metal">
            <a:bevelT w="209550" h="241300" prst="riblet"/>
            <a:bevelB w="101600" prst="ribl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rtlCol="0" anchor="ctr"/>
          <a:lstStyle/>
          <a:p>
            <a:pPr algn="ctr" defTabSz="914070"/>
            <a:endParaRPr lang="es-EC" dirty="0">
              <a:solidFill>
                <a:srgbClr val="F8F8F8"/>
              </a:solidFill>
            </a:endParaRPr>
          </a:p>
        </p:txBody>
      </p:sp>
      <p:pic>
        <p:nvPicPr>
          <p:cNvPr id="5" name="Picture 4" descr="s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9079">
            <a:off x="7162585" y="149233"/>
            <a:ext cx="1502559" cy="1118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p:nvPr/>
        </p:nvSpPr>
        <p:spPr>
          <a:xfrm rot="20700000">
            <a:off x="7047437" y="1178136"/>
            <a:ext cx="2133840" cy="636857"/>
          </a:xfrm>
          <a:prstGeom prst="rect">
            <a:avLst/>
          </a:prstGeom>
          <a:noFill/>
        </p:spPr>
        <p:txBody>
          <a:bodyPr wrap="square" lIns="82058" tIns="41029" rIns="82058" bIns="41029" rtlCol="0">
            <a:spAutoFit/>
          </a:bodyPr>
          <a:lstStyle/>
          <a:p>
            <a:pPr algn="ctr"/>
            <a:r>
              <a:rPr lang="es-EC" sz="900" b="1" dirty="0"/>
              <a:t>ANÁLISIS DE LOS ELEMENTOS  ELASTÓMEROS  UTILIZADOS EN AISLADORES Y NEOPRENOS</a:t>
            </a:r>
            <a:r>
              <a:rPr lang="es-EC" sz="900" dirty="0"/>
              <a:t>.</a:t>
            </a:r>
            <a:endParaRPr lang="es-ES" sz="900" dirty="0"/>
          </a:p>
          <a:p>
            <a:endParaRPr lang="es-EC" sz="900" dirty="0"/>
          </a:p>
        </p:txBody>
      </p:sp>
      <p:sp>
        <p:nvSpPr>
          <p:cNvPr id="8" name="7 Rectángulo"/>
          <p:cNvSpPr/>
          <p:nvPr/>
        </p:nvSpPr>
        <p:spPr>
          <a:xfrm>
            <a:off x="431758" y="850234"/>
            <a:ext cx="4838544" cy="369332"/>
          </a:xfrm>
          <a:prstGeom prst="rect">
            <a:avLst/>
          </a:prstGeom>
        </p:spPr>
        <p:txBody>
          <a:bodyPr wrap="square">
            <a:spAutoFit/>
          </a:bodyPr>
          <a:lstStyle/>
          <a:p>
            <a:r>
              <a:rPr lang="es-EC" dirty="0"/>
              <a:t>CONCLUSIONES Y RECOMENDACIONES</a:t>
            </a:r>
          </a:p>
        </p:txBody>
      </p:sp>
      <p:sp>
        <p:nvSpPr>
          <p:cNvPr id="20" name="Text Box 242"/>
          <p:cNvSpPr txBox="1">
            <a:spLocks noChangeArrowheads="1"/>
          </p:cNvSpPr>
          <p:nvPr/>
        </p:nvSpPr>
        <p:spPr bwMode="auto">
          <a:xfrm>
            <a:off x="323528" y="159718"/>
            <a:ext cx="3650630" cy="54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smtClean="0">
                <a:ln>
                  <a:noFill/>
                </a:ln>
                <a:solidFill>
                  <a:srgbClr val="FFFFFF"/>
                </a:solidFill>
                <a:effectLst/>
                <a:latin typeface="Cambria" pitchFamily="18" charset="0"/>
                <a:cs typeface="Arial" pitchFamily="34" charset="0"/>
              </a:rPr>
              <a:t>CAPÍTULO VI</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7504" y="2080283"/>
            <a:ext cx="6696744" cy="3970318"/>
          </a:xfrm>
          <a:prstGeom prst="rect">
            <a:avLst/>
          </a:prstGeom>
        </p:spPr>
        <p:txBody>
          <a:bodyPr wrap="square">
            <a:spAutoFit/>
          </a:bodyPr>
          <a:lstStyle/>
          <a:p>
            <a:r>
              <a:rPr lang="es-EC" dirty="0"/>
              <a:t>El alargamiento mínimo a la ruptura</a:t>
            </a:r>
            <a:r>
              <a:rPr lang="es-EC" dirty="0" smtClean="0"/>
              <a:t>:</a:t>
            </a:r>
          </a:p>
          <a:p>
            <a:endParaRPr lang="es-EC" dirty="0" smtClean="0"/>
          </a:p>
          <a:p>
            <a:r>
              <a:rPr lang="es-EC" dirty="0" smtClean="0"/>
              <a:t>	                Valores referencia       Valores Obtenidos </a:t>
            </a:r>
          </a:p>
          <a:p>
            <a:r>
              <a:rPr lang="es-EC" dirty="0" smtClean="0"/>
              <a:t>Shore (50)                 (400 %);                           352 %</a:t>
            </a:r>
          </a:p>
          <a:p>
            <a:r>
              <a:rPr lang="es-EC" dirty="0" smtClean="0"/>
              <a:t>Shore (60</a:t>
            </a:r>
            <a:r>
              <a:rPr lang="es-EC" dirty="0"/>
              <a:t>) </a:t>
            </a:r>
            <a:r>
              <a:rPr lang="es-EC" dirty="0" smtClean="0"/>
              <a:t>                (</a:t>
            </a:r>
            <a:r>
              <a:rPr lang="es-EC" dirty="0"/>
              <a:t>350 %);     </a:t>
            </a:r>
            <a:r>
              <a:rPr lang="es-EC" dirty="0" smtClean="0"/>
              <a:t>                      </a:t>
            </a:r>
            <a:r>
              <a:rPr lang="es-EC" dirty="0"/>
              <a:t>385 %</a:t>
            </a:r>
          </a:p>
          <a:p>
            <a:r>
              <a:rPr lang="es-EC" dirty="0" smtClean="0"/>
              <a:t>Shore (70</a:t>
            </a:r>
            <a:r>
              <a:rPr lang="es-EC" dirty="0"/>
              <a:t>) </a:t>
            </a:r>
            <a:r>
              <a:rPr lang="es-EC" dirty="0" smtClean="0"/>
              <a:t>                (</a:t>
            </a:r>
            <a:r>
              <a:rPr lang="es-EC" dirty="0"/>
              <a:t>300 %);                    </a:t>
            </a:r>
            <a:r>
              <a:rPr lang="es-EC" dirty="0" smtClean="0"/>
              <a:t>       398.67 </a:t>
            </a:r>
            <a:r>
              <a:rPr lang="es-EC" dirty="0"/>
              <a:t>%</a:t>
            </a:r>
          </a:p>
          <a:p>
            <a:endParaRPr lang="es-EC" dirty="0"/>
          </a:p>
          <a:p>
            <a:r>
              <a:rPr lang="es-EC" dirty="0"/>
              <a:t>Estos valores son considerados por la  Secretaría de Comunicaciones y Transporte (México) N•CMT•2•08/04 Placas y Apoyos Integrales de Neopreno</a:t>
            </a:r>
          </a:p>
          <a:p>
            <a:endParaRPr lang="es-EC" dirty="0"/>
          </a:p>
          <a:p>
            <a:r>
              <a:rPr lang="es-EC" dirty="0"/>
              <a:t>La probeta de elastómero shore 60 </a:t>
            </a:r>
            <a:r>
              <a:rPr lang="es-EC" dirty="0" smtClean="0"/>
              <a:t>y 70 </a:t>
            </a:r>
            <a:r>
              <a:rPr lang="es-EC" dirty="0"/>
              <a:t>si cumple con las condiciones solicitadas en la norma mexicana, y si puede trabajar de forma eficiente.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953" y="2708920"/>
            <a:ext cx="2994025"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0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 calcmode="lin" valueType="num">
                                      <p:cBhvr additive="base">
                                        <p:cTn id="34" dur="500" fill="hold"/>
                                        <p:tgtEl>
                                          <p:spTgt spid="2050"/>
                                        </p:tgtEl>
                                        <p:attrNameLst>
                                          <p:attrName>ppt_x</p:attrName>
                                        </p:attrNameLst>
                                      </p:cBhvr>
                                      <p:tavLst>
                                        <p:tav tm="0">
                                          <p:val>
                                            <p:strVal val="#ppt_x"/>
                                          </p:val>
                                        </p:tav>
                                        <p:tav tm="100000">
                                          <p:val>
                                            <p:strVal val="#ppt_x"/>
                                          </p:val>
                                        </p:tav>
                                      </p:tavLst>
                                    </p:anim>
                                    <p:anim calcmode="lin" valueType="num">
                                      <p:cBhvr additive="base">
                                        <p:cTn id="3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P spid="8" grpId="0"/>
      <p:bldP spid="20" grpId="0"/>
      <p:bldP spid="2" grpId="0"/>
    </p:bldLst>
  </p:timing>
</p:sld>
</file>

<file path=ppt/theme/theme1.xml><?xml version="1.0" encoding="utf-8"?>
<a:theme xmlns:a="http://schemas.openxmlformats.org/drawingml/2006/main" name="Técnico">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écnico">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5068</TotalTime>
  <Words>5740</Words>
  <Application>Microsoft Office PowerPoint</Application>
  <PresentationFormat>Presentación en pantalla (4:3)</PresentationFormat>
  <Paragraphs>536</Paragraphs>
  <Slides>106</Slides>
  <Notes>1</Notes>
  <HiddenSlides>0</HiddenSlides>
  <MMClips>0</MMClips>
  <ScaleCrop>false</ScaleCrop>
  <HeadingPairs>
    <vt:vector size="4" baseType="variant">
      <vt:variant>
        <vt:lpstr>Tema</vt:lpstr>
      </vt:variant>
      <vt:variant>
        <vt:i4>1</vt:i4>
      </vt:variant>
      <vt:variant>
        <vt:lpstr>Títulos de diapositiva</vt:lpstr>
      </vt:variant>
      <vt:variant>
        <vt:i4>106</vt:i4>
      </vt:variant>
    </vt:vector>
  </HeadingPairs>
  <TitlesOfParts>
    <vt:vector size="107" baseType="lpstr">
      <vt:lpstr>Técnico</vt:lpstr>
      <vt:lpstr>ANÁLISIS DE LOS ELEMENTOS  ELASTÓMEROS  UTILIZADOS EN AISLADORES Y NEOPRENOS.</vt:lpstr>
      <vt:lpstr>Presentación de PowerPoint</vt:lpstr>
      <vt:lpstr>ÍNDICE: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EDWIN CORREA</dc:creator>
  <cp:lastModifiedBy>Edwin</cp:lastModifiedBy>
  <cp:revision>313</cp:revision>
  <dcterms:created xsi:type="dcterms:W3CDTF">2010-10-22T20:30:25Z</dcterms:created>
  <dcterms:modified xsi:type="dcterms:W3CDTF">2011-06-24T04:49:17Z</dcterms:modified>
</cp:coreProperties>
</file>