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xls" ContentType="application/vnd.ms-excel"/>
  <Override PartName="/ppt/notesSlides/notesSlide27.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theme/themeOverride1.xml" ContentType="application/vnd.openxmlformats-officedocument.themeOverr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Default Extension="emf" ContentType="image/x-emf"/>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31"/>
  </p:notesMasterIdLst>
  <p:sldIdLst>
    <p:sldId id="256" r:id="rId2"/>
    <p:sldId id="295" r:id="rId3"/>
    <p:sldId id="257" r:id="rId4"/>
    <p:sldId id="258" r:id="rId5"/>
    <p:sldId id="283" r:id="rId6"/>
    <p:sldId id="284" r:id="rId7"/>
    <p:sldId id="260" r:id="rId8"/>
    <p:sldId id="264" r:id="rId9"/>
    <p:sldId id="268" r:id="rId10"/>
    <p:sldId id="269" r:id="rId11"/>
    <p:sldId id="270" r:id="rId12"/>
    <p:sldId id="271" r:id="rId13"/>
    <p:sldId id="272" r:id="rId14"/>
    <p:sldId id="274" r:id="rId15"/>
    <p:sldId id="278" r:id="rId16"/>
    <p:sldId id="297" r:id="rId17"/>
    <p:sldId id="275" r:id="rId18"/>
    <p:sldId id="298" r:id="rId19"/>
    <p:sldId id="282" r:id="rId20"/>
    <p:sldId id="277" r:id="rId21"/>
    <p:sldId id="281" r:id="rId22"/>
    <p:sldId id="286" r:id="rId23"/>
    <p:sldId id="279" r:id="rId24"/>
    <p:sldId id="290" r:id="rId25"/>
    <p:sldId id="280" r:id="rId26"/>
    <p:sldId id="292" r:id="rId27"/>
    <p:sldId id="293" r:id="rId28"/>
    <p:sldId id="294" r:id="rId29"/>
    <p:sldId id="300" r:id="rId30"/>
  </p:sldIdLst>
  <p:sldSz cx="9144000" cy="6858000" type="screen4x3"/>
  <p:notesSz cx="6858000" cy="9144000"/>
  <p:defaultTextStyle>
    <a:defPPr>
      <a:defRPr lang="es-EC"/>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CFEB4"/>
    <a:srgbClr val="FBF579"/>
    <a:srgbClr val="D8B0D6"/>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981" autoAdjust="0"/>
    <p:restoredTop sz="94709" autoAdjust="0"/>
  </p:normalViewPr>
  <p:slideViewPr>
    <p:cSldViewPr>
      <p:cViewPr varScale="1">
        <p:scale>
          <a:sx n="75" d="100"/>
          <a:sy n="75" d="100"/>
        </p:scale>
        <p:origin x="-73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7819"/>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Libro1" TargetMode="External"/><Relationship Id="rId2" Type="http://schemas.openxmlformats.org/officeDocument/2006/relationships/image" Target="../media/image4.jpeg"/><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1"/>
  <c:clrMapOvr bg1="lt1" tx1="dk1" bg2="lt2" tx2="dk2" accent1="accent1" accent2="accent2" accent3="accent3" accent4="accent4" accent5="accent5" accent6="accent6" hlink="hlink" folHlink="folHlink"/>
  <c:chart>
    <c:view3D>
      <c:perspective val="30"/>
    </c:view3D>
    <c:sideWall>
      <c:spPr>
        <a:blipFill dpi="0" rotWithShape="1">
          <a:blip xmlns:r="http://schemas.openxmlformats.org/officeDocument/2006/relationships" r:embed="rId2">
            <a:alphaModFix amt="39000"/>
          </a:blip>
          <a:srcRect/>
          <a:tile tx="0" ty="0" sx="100000" sy="100000" flip="none" algn="tl"/>
        </a:blipFill>
      </c:spPr>
      <c:pictureOptions>
        <c:pictureFormat val="stack"/>
      </c:pictureOptions>
    </c:sideWall>
    <c:backWall>
      <c:spPr>
        <a:blipFill dpi="0" rotWithShape="1">
          <a:blip xmlns:r="http://schemas.openxmlformats.org/officeDocument/2006/relationships" r:embed="rId2">
            <a:alphaModFix amt="39000"/>
          </a:blip>
          <a:srcRect/>
          <a:tile tx="0" ty="0" sx="100000" sy="100000" flip="none" algn="tl"/>
        </a:blipFill>
      </c:spPr>
      <c:pictureOptions>
        <c:pictureFormat val="stack"/>
      </c:pictureOptions>
    </c:backWall>
    <c:plotArea>
      <c:layout>
        <c:manualLayout>
          <c:layoutTarget val="inner"/>
          <c:xMode val="edge"/>
          <c:yMode val="edge"/>
          <c:x val="0.1184328521434823"/>
          <c:y val="2.8252405949256341E-2"/>
          <c:w val="0.8540482014172297"/>
          <c:h val="0.84452136191309424"/>
        </c:manualLayout>
      </c:layout>
      <c:bar3DChart>
        <c:barDir val="col"/>
        <c:grouping val="standard"/>
        <c:ser>
          <c:idx val="0"/>
          <c:order val="0"/>
          <c:tx>
            <c:strRef>
              <c:f>Hoja1!$G$7</c:f>
              <c:strCache>
                <c:ptCount val="1"/>
                <c:pt idx="0">
                  <c:v>Level A1</c:v>
                </c:pt>
              </c:strCache>
            </c:strRef>
          </c:tx>
          <c:spPr>
            <a:blipFill>
              <a:blip xmlns:r="http://schemas.openxmlformats.org/officeDocument/2006/relationships" r:embed="rId2"/>
              <a:tile tx="0" ty="0" sx="100000" sy="100000" flip="none" algn="tl"/>
            </a:blipFill>
            <a:ln>
              <a:solidFill>
                <a:sysClr val="windowText" lastClr="000000">
                  <a:lumMod val="75000"/>
                  <a:lumOff val="25000"/>
                </a:sysClr>
              </a:solidFill>
            </a:ln>
          </c:spPr>
          <c:cat>
            <c:numRef>
              <c:f>Hoja1!$E$8:$E$14</c:f>
              <c:numCache>
                <c:formatCode>General</c:formatCode>
                <c:ptCount val="7"/>
                <c:pt idx="0">
                  <c:v>2004</c:v>
                </c:pt>
                <c:pt idx="1">
                  <c:v>2005</c:v>
                </c:pt>
                <c:pt idx="2">
                  <c:v>2006</c:v>
                </c:pt>
                <c:pt idx="3">
                  <c:v>2007</c:v>
                </c:pt>
                <c:pt idx="4">
                  <c:v>2008</c:v>
                </c:pt>
                <c:pt idx="5">
                  <c:v>2009</c:v>
                </c:pt>
                <c:pt idx="6">
                  <c:v>2010</c:v>
                </c:pt>
              </c:numCache>
            </c:numRef>
          </c:cat>
          <c:val>
            <c:numRef>
              <c:f>Hoja1!$G$8:$G$14</c:f>
              <c:numCache>
                <c:formatCode>0%</c:formatCode>
                <c:ptCount val="7"/>
                <c:pt idx="0">
                  <c:v>0.19000000000000034</c:v>
                </c:pt>
                <c:pt idx="1">
                  <c:v>0.32000000000000084</c:v>
                </c:pt>
                <c:pt idx="2">
                  <c:v>0.28000000000000008</c:v>
                </c:pt>
                <c:pt idx="3">
                  <c:v>0.37000000000000038</c:v>
                </c:pt>
                <c:pt idx="4">
                  <c:v>0.34000000000000086</c:v>
                </c:pt>
                <c:pt idx="5">
                  <c:v>0.33300000000000096</c:v>
                </c:pt>
                <c:pt idx="6">
                  <c:v>0.32200000000000084</c:v>
                </c:pt>
              </c:numCache>
            </c:numRef>
          </c:val>
        </c:ser>
        <c:ser>
          <c:idx val="1"/>
          <c:order val="1"/>
          <c:tx>
            <c:strRef>
              <c:f>Hoja1!$F$7</c:f>
              <c:strCache>
                <c:ptCount val="1"/>
                <c:pt idx="0">
                  <c:v>Level A2 (Pass)</c:v>
                </c:pt>
              </c:strCache>
            </c:strRef>
          </c:tx>
          <c:spPr>
            <a:gradFill>
              <a:gsLst>
                <a:gs pos="0">
                  <a:srgbClr val="0070C0"/>
                </a:gs>
                <a:gs pos="50000">
                  <a:srgbClr val="66A53B">
                    <a:tint val="44500"/>
                    <a:satMod val="160000"/>
                  </a:srgbClr>
                </a:gs>
                <a:gs pos="100000">
                  <a:srgbClr val="66A53B">
                    <a:tint val="23500"/>
                    <a:satMod val="160000"/>
                  </a:srgbClr>
                </a:gs>
              </a:gsLst>
              <a:lin ang="5400000" scaled="0"/>
            </a:gradFill>
          </c:spPr>
          <c:cat>
            <c:numRef>
              <c:f>Hoja1!$E$8:$E$14</c:f>
              <c:numCache>
                <c:formatCode>General</c:formatCode>
                <c:ptCount val="7"/>
                <c:pt idx="0">
                  <c:v>2004</c:v>
                </c:pt>
                <c:pt idx="1">
                  <c:v>2005</c:v>
                </c:pt>
                <c:pt idx="2">
                  <c:v>2006</c:v>
                </c:pt>
                <c:pt idx="3">
                  <c:v>2007</c:v>
                </c:pt>
                <c:pt idx="4">
                  <c:v>2008</c:v>
                </c:pt>
                <c:pt idx="5">
                  <c:v>2009</c:v>
                </c:pt>
                <c:pt idx="6">
                  <c:v>2010</c:v>
                </c:pt>
              </c:numCache>
            </c:numRef>
          </c:cat>
          <c:val>
            <c:numRef>
              <c:f>Hoja1!$F$8:$F$14</c:f>
              <c:numCache>
                <c:formatCode>0%</c:formatCode>
                <c:ptCount val="7"/>
                <c:pt idx="0">
                  <c:v>0.81</c:v>
                </c:pt>
                <c:pt idx="1">
                  <c:v>0.68000000000000171</c:v>
                </c:pt>
                <c:pt idx="2">
                  <c:v>0.72000000000000064</c:v>
                </c:pt>
                <c:pt idx="3">
                  <c:v>0.63000000000000156</c:v>
                </c:pt>
                <c:pt idx="4">
                  <c:v>0.66000000000000192</c:v>
                </c:pt>
                <c:pt idx="5">
                  <c:v>0.66700000000000192</c:v>
                </c:pt>
                <c:pt idx="6">
                  <c:v>0.67800000000000182</c:v>
                </c:pt>
              </c:numCache>
            </c:numRef>
          </c:val>
        </c:ser>
        <c:shape val="box"/>
        <c:axId val="53342976"/>
        <c:axId val="53344512"/>
        <c:axId val="53199744"/>
      </c:bar3DChart>
      <c:catAx>
        <c:axId val="53342976"/>
        <c:scaling>
          <c:orientation val="minMax"/>
        </c:scaling>
        <c:axPos val="b"/>
        <c:numFmt formatCode="General" sourceLinked="1"/>
        <c:tickLblPos val="nextTo"/>
        <c:txPr>
          <a:bodyPr/>
          <a:lstStyle/>
          <a:p>
            <a:pPr>
              <a:defRPr lang="es-EC" sz="1200"/>
            </a:pPr>
            <a:endParaRPr lang="en-US"/>
          </a:p>
        </c:txPr>
        <c:crossAx val="53344512"/>
        <c:crosses val="autoZero"/>
        <c:auto val="1"/>
        <c:lblAlgn val="ctr"/>
        <c:lblOffset val="100"/>
      </c:catAx>
      <c:valAx>
        <c:axId val="53344512"/>
        <c:scaling>
          <c:orientation val="minMax"/>
        </c:scaling>
        <c:axPos val="l"/>
        <c:majorGridlines/>
        <c:numFmt formatCode="0%" sourceLinked="1"/>
        <c:tickLblPos val="nextTo"/>
        <c:txPr>
          <a:bodyPr/>
          <a:lstStyle/>
          <a:p>
            <a:pPr>
              <a:defRPr lang="es-EC" sz="1200"/>
            </a:pPr>
            <a:endParaRPr lang="en-US"/>
          </a:p>
        </c:txPr>
        <c:crossAx val="53342976"/>
        <c:crosses val="autoZero"/>
        <c:crossBetween val="between"/>
      </c:valAx>
      <c:serAx>
        <c:axId val="53199744"/>
        <c:scaling>
          <c:orientation val="minMax"/>
        </c:scaling>
        <c:delete val="1"/>
        <c:axPos val="b"/>
        <c:tickLblPos val="none"/>
        <c:crossAx val="53344512"/>
        <c:crosses val="autoZero"/>
      </c:serAx>
    </c:plotArea>
    <c:legend>
      <c:legendPos val="r"/>
      <c:layout>
        <c:manualLayout>
          <c:xMode val="edge"/>
          <c:yMode val="edge"/>
          <c:x val="4.3405292493706164E-2"/>
          <c:y val="0.77829943991861272"/>
          <c:w val="0.28704095771329391"/>
          <c:h val="0.18728582732398161"/>
        </c:manualLayout>
      </c:layout>
      <c:txPr>
        <a:bodyPr/>
        <a:lstStyle/>
        <a:p>
          <a:pPr>
            <a:defRPr lang="es-EC" sz="1000"/>
          </a:pPr>
          <a:endParaRPr lang="en-US"/>
        </a:p>
      </c:txPr>
    </c:legend>
    <c:plotVisOnly val="1"/>
  </c:chart>
  <c:txPr>
    <a:bodyPr/>
    <a:lstStyle/>
    <a:p>
      <a:pPr>
        <a:defRPr sz="1800"/>
      </a:pPr>
      <a:endParaRPr lang="en-US"/>
    </a:p>
  </c:txPr>
  <c:externalData r:id="rId3"/>
</c:chartSpac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0769F11-77F0-43D0-AB5F-4AB27042C9D4}" type="datetimeFigureOut">
              <a:rPr lang="en-US"/>
              <a:pPr>
                <a:defRPr/>
              </a:pPr>
              <a:t>6/30/2011</a:t>
            </a:fld>
            <a:endParaRPr lang="en-U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n-US"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C6185E3A-FC8E-401E-AF0A-239C2CF0AD9A}" type="slidenum">
              <a:rPr lang="en-US"/>
              <a:pPr>
                <a:defRPr/>
              </a:pPr>
              <a:t>‹Nº›</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5362"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8916"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46BB6B0-6AA3-4EFC-B555-F1A81D6B6F70}" type="slidenum">
              <a:rPr lang="en-US"/>
              <a:pPr fontAlgn="base">
                <a:spcBef>
                  <a:spcPct val="0"/>
                </a:spcBef>
                <a:spcAft>
                  <a:spcPct val="0"/>
                </a:spcAft>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3794"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8132"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B3F077F-7122-485C-A47B-4CE2D1EA3739}" type="slidenum">
              <a:rPr lang="en-US"/>
              <a:pPr fontAlgn="base">
                <a:spcBef>
                  <a:spcPct val="0"/>
                </a:spcBef>
                <a:spcAft>
                  <a:spcPct val="0"/>
                </a:spcAft>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5842"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9156"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F86811B-86B7-46D7-AEE1-CF84E4128B31}" type="slidenum">
              <a:rPr lang="en-US"/>
              <a:pPr fontAlgn="base">
                <a:spcBef>
                  <a:spcPct val="0"/>
                </a:spcBef>
                <a:spcAft>
                  <a:spcPct val="0"/>
                </a:spcAft>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7890"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018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DE480B8-879D-4CA3-A6DF-6A48694EA3B0}" type="slidenum">
              <a:rPr lang="en-US"/>
              <a:pPr fontAlgn="base">
                <a:spcBef>
                  <a:spcPct val="0"/>
                </a:spcBef>
                <a:spcAft>
                  <a:spcPct val="0"/>
                </a:spcAft>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9938"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1204"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59200A6-495D-49BB-8348-5DE48484E85B}" type="slidenum">
              <a:rPr lang="en-US"/>
              <a:pPr fontAlgn="base">
                <a:spcBef>
                  <a:spcPct val="0"/>
                </a:spcBef>
                <a:spcAft>
                  <a:spcPct val="0"/>
                </a:spcAft>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1986"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2228"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D37BD67-8F6D-4FA6-A0A6-8D8C041CBC63}" type="slidenum">
              <a:rPr lang="en-US"/>
              <a:pPr fontAlgn="base">
                <a:spcBef>
                  <a:spcPct val="0"/>
                </a:spcBef>
                <a:spcAft>
                  <a:spcPct val="0"/>
                </a:spcAft>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4034"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3252"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964E669-DA50-485C-BAE9-FED2815BDB8E}" type="slidenum">
              <a:rPr lang="en-US"/>
              <a:pPr fontAlgn="base">
                <a:spcBef>
                  <a:spcPct val="0"/>
                </a:spcBef>
                <a:spcAft>
                  <a:spcPct val="0"/>
                </a:spcAft>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6082"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4276"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25F0B92-7E37-4F70-914D-2F0DAE6959BC}" type="slidenum">
              <a:rPr lang="en-US"/>
              <a:pPr fontAlgn="base">
                <a:spcBef>
                  <a:spcPct val="0"/>
                </a:spcBef>
                <a:spcAft>
                  <a:spcPct val="0"/>
                </a:spcAft>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8130"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530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18395F-602F-4611-99B0-B1696F58F585}" type="slidenum">
              <a:rPr lang="en-US"/>
              <a:pPr fontAlgn="base">
                <a:spcBef>
                  <a:spcPct val="0"/>
                </a:spcBef>
                <a:spcAft>
                  <a:spcPct val="0"/>
                </a:spcAft>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0178"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6324"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9086258-4B82-4A1A-B531-3A4B943BCDFD}" type="slidenum">
              <a:rPr lang="en-US"/>
              <a:pPr fontAlgn="base">
                <a:spcBef>
                  <a:spcPct val="0"/>
                </a:spcBef>
                <a:spcAft>
                  <a:spcPct val="0"/>
                </a:spcAft>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8370"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9396"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6680324-8326-4BC1-A39E-41E568F8A7A8}" type="slidenum">
              <a:rPr lang="en-US"/>
              <a:pPr fontAlgn="base">
                <a:spcBef>
                  <a:spcPct val="0"/>
                </a:spcBef>
                <a:spcAft>
                  <a:spcPct val="0"/>
                </a:spcAft>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7410"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994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6A459F4-71CE-4E48-9800-E01EB8A99856}" type="slidenum">
              <a:rPr lang="en-US"/>
              <a:pPr fontAlgn="base">
                <a:spcBef>
                  <a:spcPct val="0"/>
                </a:spcBef>
                <a:spcAft>
                  <a:spcPct val="0"/>
                </a:spcAft>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5298"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8372"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70BD2F3-46E1-4C48-8D6D-B93BFC99A0E9}" type="slidenum">
              <a:rPr lang="en-US"/>
              <a:pPr fontAlgn="base">
                <a:spcBef>
                  <a:spcPct val="0"/>
                </a:spcBef>
                <a:spcAft>
                  <a:spcPct val="0"/>
                </a:spcAft>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60418"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042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964A659-A1A8-4EBC-94A9-975465FFDD4D}" type="slidenum">
              <a:rPr lang="en-US"/>
              <a:pPr fontAlgn="base">
                <a:spcBef>
                  <a:spcPct val="0"/>
                </a:spcBef>
                <a:spcAft>
                  <a:spcPct val="0"/>
                </a:spcAft>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62466"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1444"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249D851-B02B-486D-B7F7-C79DCABD94C3}" type="slidenum">
              <a:rPr lang="en-US"/>
              <a:pPr fontAlgn="base">
                <a:spcBef>
                  <a:spcPct val="0"/>
                </a:spcBef>
                <a:spcAft>
                  <a:spcPct val="0"/>
                </a:spcAft>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64514"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2468"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15C8CDE-F250-4483-BA35-9D56ADD84D25}" type="slidenum">
              <a:rPr lang="en-US"/>
              <a:pPr fontAlgn="base">
                <a:spcBef>
                  <a:spcPct val="0"/>
                </a:spcBef>
                <a:spcAft>
                  <a:spcPct val="0"/>
                </a:spcAft>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66562"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3492"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3951849-2A8E-40F9-BB94-7D25517BAAE4}" type="slidenum">
              <a:rPr lang="en-US"/>
              <a:pPr fontAlgn="base">
                <a:spcBef>
                  <a:spcPct val="0"/>
                </a:spcBef>
                <a:spcAft>
                  <a:spcPct val="0"/>
                </a:spcAft>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68610"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4516"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35B2C3F-9865-4D23-9AED-CD6F6D688C53}" type="slidenum">
              <a:rPr lang="en-US"/>
              <a:pPr fontAlgn="base">
                <a:spcBef>
                  <a:spcPct val="0"/>
                </a:spcBef>
                <a:spcAft>
                  <a:spcPct val="0"/>
                </a:spcAft>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70658"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554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92AF418-A3FD-465A-8E8F-B72669D14186}" type="slidenum">
              <a:rPr lang="en-US"/>
              <a:pPr fontAlgn="base">
                <a:spcBef>
                  <a:spcPct val="0"/>
                </a:spcBef>
                <a:spcAft>
                  <a:spcPct val="0"/>
                </a:spcAft>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pPr>
              <a:defRPr/>
            </a:pPr>
            <a:fld id="{C6185E3A-FC8E-401E-AF0A-239C2CF0AD9A}"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pPr>
              <a:defRPr/>
            </a:pPr>
            <a:fld id="{C6185E3A-FC8E-401E-AF0A-239C2CF0AD9A}"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pPr>
              <a:defRPr/>
            </a:pPr>
            <a:fld id="{C6185E3A-FC8E-401E-AF0A-239C2CF0AD9A}"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9458"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242B34B-A0D1-49B1-BE37-44C26BDF2DA3}" type="slidenum">
              <a:rPr lang="en-US"/>
              <a:pPr fontAlgn="base">
                <a:spcBef>
                  <a:spcPct val="0"/>
                </a:spcBef>
                <a:spcAft>
                  <a:spcPct val="0"/>
                </a:spcAft>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1506"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988"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7856C23-D8A5-43D2-A7E5-FBC0563573A2}" type="slidenum">
              <a:rPr lang="en-US"/>
              <a:pPr fontAlgn="base">
                <a:spcBef>
                  <a:spcPct val="0"/>
                </a:spcBef>
                <a:spcAft>
                  <a:spcPct val="0"/>
                </a:spcAft>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3554"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3012"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B089EFD-4D77-4D58-8861-3227D9A24553}" type="slidenum">
              <a:rPr lang="en-US"/>
              <a:pPr fontAlgn="base">
                <a:spcBef>
                  <a:spcPct val="0"/>
                </a:spcBef>
                <a:spcAft>
                  <a:spcPct val="0"/>
                </a:spcAft>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5602"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4036"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9ACA486-9F8A-482D-AF9E-6CBE3B5E8651}" type="slidenum">
              <a:rPr lang="en-US"/>
              <a:pPr fontAlgn="base">
                <a:spcBef>
                  <a:spcPct val="0"/>
                </a:spcBef>
                <a:spcAft>
                  <a:spcPct val="0"/>
                </a:spcAft>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7650"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506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2A15010-E612-4573-AB41-B13D576BA49F}" type="slidenum">
              <a:rPr lang="en-US"/>
              <a:pPr fontAlgn="base">
                <a:spcBef>
                  <a:spcPct val="0"/>
                </a:spcBef>
                <a:spcAft>
                  <a:spcPct val="0"/>
                </a:spcAft>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9698"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6084"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60CC643-4390-47A5-AAE1-B100DC16E721}" type="slidenum">
              <a:rPr lang="en-US"/>
              <a:pPr fontAlgn="base">
                <a:spcBef>
                  <a:spcPct val="0"/>
                </a:spcBef>
                <a:spcAft>
                  <a:spcPct val="0"/>
                </a:spcAft>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1746"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7108"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5F041D9-9A1B-48F2-8AAD-D69F45509312}" type="slidenum">
              <a:rPr lang="en-US"/>
              <a:pPr fontAlgn="base">
                <a:spcBef>
                  <a:spcPct val="0"/>
                </a:spcBef>
                <a:spcAft>
                  <a:spcPct val="0"/>
                </a:spcAft>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3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4 Elipse"/>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13 Título"/>
          <p:cNvSpPr>
            <a:spLocks noGrp="1"/>
          </p:cNvSpPr>
          <p:nvPr>
            <p:ph type="ctrTitle"/>
          </p:nvPr>
        </p:nvSpPr>
        <p:spPr>
          <a:xfrm>
            <a:off x="1432560" y="359898"/>
            <a:ext cx="7406640" cy="1472184"/>
          </a:xfrm>
        </p:spPr>
        <p:txBody>
          <a:bodyPr anchor="b"/>
          <a:lstStyle>
            <a:lvl1pPr algn="l">
              <a:defRPr/>
            </a:lvl1pPr>
            <a:extLst/>
          </a:lstStyle>
          <a:p>
            <a:r>
              <a:rPr lang="es-ES" smtClean="0"/>
              <a:t>Haga clic para modificar el estilo de título del patrón</a:t>
            </a:r>
            <a:endParaRPr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6" name="6 Marcador de fecha"/>
          <p:cNvSpPr>
            <a:spLocks noGrp="1"/>
          </p:cNvSpPr>
          <p:nvPr>
            <p:ph type="dt" sz="half" idx="10"/>
          </p:nvPr>
        </p:nvSpPr>
        <p:spPr/>
        <p:txBody>
          <a:bodyPr/>
          <a:lstStyle>
            <a:lvl1pPr>
              <a:defRPr/>
            </a:lvl1pPr>
            <a:extLst/>
          </a:lstStyle>
          <a:p>
            <a:pPr>
              <a:defRPr/>
            </a:pPr>
            <a:fld id="{31095131-1AED-4E30-8ADD-398597C3068E}" type="datetimeFigureOut">
              <a:rPr lang="es-EC"/>
              <a:pPr>
                <a:defRPr/>
              </a:pPr>
              <a:t>30/06/2011</a:t>
            </a:fld>
            <a:endParaRPr lang="es-EC"/>
          </a:p>
        </p:txBody>
      </p:sp>
      <p:sp>
        <p:nvSpPr>
          <p:cNvPr id="7" name="19 Marcador de pie de página"/>
          <p:cNvSpPr>
            <a:spLocks noGrp="1"/>
          </p:cNvSpPr>
          <p:nvPr>
            <p:ph type="ftr" sz="quarter" idx="11"/>
          </p:nvPr>
        </p:nvSpPr>
        <p:spPr/>
        <p:txBody>
          <a:bodyPr/>
          <a:lstStyle>
            <a:lvl1pPr>
              <a:defRPr/>
            </a:lvl1pPr>
            <a:extLst/>
          </a:lstStyle>
          <a:p>
            <a:pPr>
              <a:defRPr/>
            </a:pPr>
            <a:endParaRPr lang="es-EC"/>
          </a:p>
        </p:txBody>
      </p:sp>
      <p:sp>
        <p:nvSpPr>
          <p:cNvPr id="8" name="9 Marcador de número de diapositiva"/>
          <p:cNvSpPr>
            <a:spLocks noGrp="1"/>
          </p:cNvSpPr>
          <p:nvPr>
            <p:ph type="sldNum" sz="quarter" idx="12"/>
          </p:nvPr>
        </p:nvSpPr>
        <p:spPr/>
        <p:txBody>
          <a:bodyPr/>
          <a:lstStyle>
            <a:lvl1pPr>
              <a:defRPr/>
            </a:lvl1pPr>
            <a:extLst/>
          </a:lstStyle>
          <a:p>
            <a:pPr>
              <a:defRPr/>
            </a:pPr>
            <a:fld id="{3690255F-06F3-4293-8AE9-3F5DFF077619}" type="slidenum">
              <a:rPr lang="es-EC"/>
              <a:pPr>
                <a:defRPr/>
              </a:pPr>
              <a:t>‹Nº›</a:t>
            </a:fld>
            <a:endParaRPr lang="es-EC"/>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23 Marcador de fecha"/>
          <p:cNvSpPr>
            <a:spLocks noGrp="1"/>
          </p:cNvSpPr>
          <p:nvPr>
            <p:ph type="dt" sz="half" idx="10"/>
          </p:nvPr>
        </p:nvSpPr>
        <p:spPr/>
        <p:txBody>
          <a:bodyPr/>
          <a:lstStyle>
            <a:lvl1pPr>
              <a:defRPr/>
            </a:lvl1pPr>
          </a:lstStyle>
          <a:p>
            <a:pPr>
              <a:defRPr/>
            </a:pPr>
            <a:fld id="{70CFE2F6-7730-41D7-A6F1-D7A885DCFD8C}" type="datetimeFigureOut">
              <a:rPr lang="es-EC"/>
              <a:pPr>
                <a:defRPr/>
              </a:pPr>
              <a:t>30/06/2011</a:t>
            </a:fld>
            <a:endParaRPr lang="es-EC"/>
          </a:p>
        </p:txBody>
      </p:sp>
      <p:sp>
        <p:nvSpPr>
          <p:cNvPr id="5" name="9 Marcador de pie de página"/>
          <p:cNvSpPr>
            <a:spLocks noGrp="1"/>
          </p:cNvSpPr>
          <p:nvPr>
            <p:ph type="ftr" sz="quarter" idx="11"/>
          </p:nvPr>
        </p:nvSpPr>
        <p:spPr/>
        <p:txBody>
          <a:bodyPr/>
          <a:lstStyle>
            <a:lvl1pPr>
              <a:defRPr/>
            </a:lvl1pPr>
          </a:lstStyle>
          <a:p>
            <a:pPr>
              <a:defRPr/>
            </a:pPr>
            <a:endParaRPr lang="es-EC"/>
          </a:p>
        </p:txBody>
      </p:sp>
      <p:sp>
        <p:nvSpPr>
          <p:cNvPr id="6" name="21 Marcador de número de diapositiva"/>
          <p:cNvSpPr>
            <a:spLocks noGrp="1"/>
          </p:cNvSpPr>
          <p:nvPr>
            <p:ph type="sldNum" sz="quarter" idx="12"/>
          </p:nvPr>
        </p:nvSpPr>
        <p:spPr/>
        <p:txBody>
          <a:bodyPr/>
          <a:lstStyle>
            <a:lvl1pPr>
              <a:defRPr/>
            </a:lvl1pPr>
          </a:lstStyle>
          <a:p>
            <a:pPr>
              <a:defRPr/>
            </a:pPr>
            <a:fld id="{E68201A1-5E7D-4BBB-87F0-B1627F36B93D}" type="slidenum">
              <a:rPr lang="es-EC"/>
              <a:pPr>
                <a:defRPr/>
              </a:pPr>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23 Marcador de fecha"/>
          <p:cNvSpPr>
            <a:spLocks noGrp="1"/>
          </p:cNvSpPr>
          <p:nvPr>
            <p:ph type="dt" sz="half" idx="10"/>
          </p:nvPr>
        </p:nvSpPr>
        <p:spPr/>
        <p:txBody>
          <a:bodyPr/>
          <a:lstStyle>
            <a:lvl1pPr>
              <a:defRPr/>
            </a:lvl1pPr>
          </a:lstStyle>
          <a:p>
            <a:pPr>
              <a:defRPr/>
            </a:pPr>
            <a:fld id="{F3821A2B-2810-453F-8AAB-6488D52B69F3}" type="datetimeFigureOut">
              <a:rPr lang="es-EC"/>
              <a:pPr>
                <a:defRPr/>
              </a:pPr>
              <a:t>30/06/2011</a:t>
            </a:fld>
            <a:endParaRPr lang="es-EC"/>
          </a:p>
        </p:txBody>
      </p:sp>
      <p:sp>
        <p:nvSpPr>
          <p:cNvPr id="5" name="9 Marcador de pie de página"/>
          <p:cNvSpPr>
            <a:spLocks noGrp="1"/>
          </p:cNvSpPr>
          <p:nvPr>
            <p:ph type="ftr" sz="quarter" idx="11"/>
          </p:nvPr>
        </p:nvSpPr>
        <p:spPr/>
        <p:txBody>
          <a:bodyPr/>
          <a:lstStyle>
            <a:lvl1pPr>
              <a:defRPr/>
            </a:lvl1pPr>
          </a:lstStyle>
          <a:p>
            <a:pPr>
              <a:defRPr/>
            </a:pPr>
            <a:endParaRPr lang="es-EC"/>
          </a:p>
        </p:txBody>
      </p:sp>
      <p:sp>
        <p:nvSpPr>
          <p:cNvPr id="6" name="21 Marcador de número de diapositiva"/>
          <p:cNvSpPr>
            <a:spLocks noGrp="1"/>
          </p:cNvSpPr>
          <p:nvPr>
            <p:ph type="sldNum" sz="quarter" idx="12"/>
          </p:nvPr>
        </p:nvSpPr>
        <p:spPr/>
        <p:txBody>
          <a:bodyPr/>
          <a:lstStyle>
            <a:lvl1pPr>
              <a:defRPr/>
            </a:lvl1pPr>
          </a:lstStyle>
          <a:p>
            <a:pPr>
              <a:defRPr/>
            </a:pPr>
            <a:fld id="{8458B9E7-801E-462B-8FE0-5C654EB84189}" type="slidenum">
              <a:rPr lang="es-EC"/>
              <a:pPr>
                <a:defRPr/>
              </a:pPr>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23 Marcador de fecha"/>
          <p:cNvSpPr>
            <a:spLocks noGrp="1"/>
          </p:cNvSpPr>
          <p:nvPr>
            <p:ph type="dt" sz="half" idx="10"/>
          </p:nvPr>
        </p:nvSpPr>
        <p:spPr/>
        <p:txBody>
          <a:bodyPr/>
          <a:lstStyle>
            <a:lvl1pPr>
              <a:defRPr/>
            </a:lvl1pPr>
          </a:lstStyle>
          <a:p>
            <a:pPr>
              <a:defRPr/>
            </a:pPr>
            <a:fld id="{A2D1ABCC-B21D-43AB-981E-A1DD43228C34}" type="datetimeFigureOut">
              <a:rPr lang="es-EC"/>
              <a:pPr>
                <a:defRPr/>
              </a:pPr>
              <a:t>30/06/2011</a:t>
            </a:fld>
            <a:endParaRPr lang="es-EC"/>
          </a:p>
        </p:txBody>
      </p:sp>
      <p:sp>
        <p:nvSpPr>
          <p:cNvPr id="5" name="9 Marcador de pie de página"/>
          <p:cNvSpPr>
            <a:spLocks noGrp="1"/>
          </p:cNvSpPr>
          <p:nvPr>
            <p:ph type="ftr" sz="quarter" idx="11"/>
          </p:nvPr>
        </p:nvSpPr>
        <p:spPr/>
        <p:txBody>
          <a:bodyPr/>
          <a:lstStyle>
            <a:lvl1pPr>
              <a:defRPr/>
            </a:lvl1pPr>
          </a:lstStyle>
          <a:p>
            <a:pPr>
              <a:defRPr/>
            </a:pPr>
            <a:endParaRPr lang="es-EC"/>
          </a:p>
        </p:txBody>
      </p:sp>
      <p:sp>
        <p:nvSpPr>
          <p:cNvPr id="6" name="21 Marcador de número de diapositiva"/>
          <p:cNvSpPr>
            <a:spLocks noGrp="1"/>
          </p:cNvSpPr>
          <p:nvPr>
            <p:ph type="sldNum" sz="quarter" idx="12"/>
          </p:nvPr>
        </p:nvSpPr>
        <p:spPr/>
        <p:txBody>
          <a:bodyPr/>
          <a:lstStyle>
            <a:lvl1pPr>
              <a:defRPr/>
            </a:lvl1pPr>
          </a:lstStyle>
          <a:p>
            <a:pPr>
              <a:defRPr/>
            </a:pPr>
            <a:fld id="{90607677-E0B2-4977-BC11-88FBD7095F5A}" type="slidenum">
              <a:rPr lang="es-EC"/>
              <a:pPr>
                <a:defRPr/>
              </a:pPr>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4" name="3 Rectángulo"/>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4 Rectángulo"/>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5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6 Elipse"/>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s-ES" smtClean="0"/>
              <a:t>Haga clic para modificar el estilo de texto del patrón</a:t>
            </a:r>
          </a:p>
        </p:txBody>
      </p:sp>
      <p:sp>
        <p:nvSpPr>
          <p:cNvPr id="8" name="3 Marcador de fecha"/>
          <p:cNvSpPr>
            <a:spLocks noGrp="1"/>
          </p:cNvSpPr>
          <p:nvPr>
            <p:ph type="dt" sz="half" idx="10"/>
          </p:nvPr>
        </p:nvSpPr>
        <p:spPr/>
        <p:txBody>
          <a:bodyPr/>
          <a:lstStyle>
            <a:lvl1pPr>
              <a:defRPr/>
            </a:lvl1pPr>
            <a:extLst/>
          </a:lstStyle>
          <a:p>
            <a:pPr>
              <a:defRPr/>
            </a:pPr>
            <a:fld id="{67003200-4CCC-4340-A8C2-EE4D6C369EA7}" type="datetimeFigureOut">
              <a:rPr lang="es-EC"/>
              <a:pPr>
                <a:defRPr/>
              </a:pPr>
              <a:t>30/06/2011</a:t>
            </a:fld>
            <a:endParaRPr lang="es-EC"/>
          </a:p>
        </p:txBody>
      </p:sp>
      <p:sp>
        <p:nvSpPr>
          <p:cNvPr id="9" name="4 Marcador de pie de página"/>
          <p:cNvSpPr>
            <a:spLocks noGrp="1"/>
          </p:cNvSpPr>
          <p:nvPr>
            <p:ph type="ftr" sz="quarter" idx="11"/>
          </p:nvPr>
        </p:nvSpPr>
        <p:spPr/>
        <p:txBody>
          <a:bodyPr/>
          <a:lstStyle>
            <a:lvl1pPr>
              <a:defRPr/>
            </a:lvl1pPr>
            <a:extLst/>
          </a:lstStyle>
          <a:p>
            <a:pPr>
              <a:defRPr/>
            </a:pPr>
            <a:endParaRPr lang="es-EC"/>
          </a:p>
        </p:txBody>
      </p:sp>
      <p:sp>
        <p:nvSpPr>
          <p:cNvPr id="10" name="5 Marcador de número de diapositiva"/>
          <p:cNvSpPr>
            <a:spLocks noGrp="1"/>
          </p:cNvSpPr>
          <p:nvPr>
            <p:ph type="sldNum" sz="quarter" idx="12"/>
          </p:nvPr>
        </p:nvSpPr>
        <p:spPr/>
        <p:txBody>
          <a:bodyPr/>
          <a:lstStyle>
            <a:lvl1pPr>
              <a:defRPr/>
            </a:lvl1pPr>
            <a:extLst/>
          </a:lstStyle>
          <a:p>
            <a:pPr>
              <a:defRPr/>
            </a:pPr>
            <a:fld id="{D8EFF3FE-3F87-4B9B-8882-B64498CBA4E8}" type="slidenum">
              <a:rPr lang="es-EC"/>
              <a:pPr>
                <a:defRPr/>
              </a:pPr>
              <a:t>‹Nº›</a:t>
            </a:fld>
            <a:endParaRPr lang="es-EC"/>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23 Marcador de fecha"/>
          <p:cNvSpPr>
            <a:spLocks noGrp="1"/>
          </p:cNvSpPr>
          <p:nvPr>
            <p:ph type="dt" sz="half" idx="10"/>
          </p:nvPr>
        </p:nvSpPr>
        <p:spPr/>
        <p:txBody>
          <a:bodyPr/>
          <a:lstStyle>
            <a:lvl1pPr>
              <a:defRPr/>
            </a:lvl1pPr>
          </a:lstStyle>
          <a:p>
            <a:pPr>
              <a:defRPr/>
            </a:pPr>
            <a:fld id="{7B7550FF-9A8B-44D0-A211-254316F5EB91}" type="datetimeFigureOut">
              <a:rPr lang="es-EC"/>
              <a:pPr>
                <a:defRPr/>
              </a:pPr>
              <a:t>30/06/2011</a:t>
            </a:fld>
            <a:endParaRPr lang="es-EC"/>
          </a:p>
        </p:txBody>
      </p:sp>
      <p:sp>
        <p:nvSpPr>
          <p:cNvPr id="6" name="9 Marcador de pie de página"/>
          <p:cNvSpPr>
            <a:spLocks noGrp="1"/>
          </p:cNvSpPr>
          <p:nvPr>
            <p:ph type="ftr" sz="quarter" idx="11"/>
          </p:nvPr>
        </p:nvSpPr>
        <p:spPr/>
        <p:txBody>
          <a:bodyPr/>
          <a:lstStyle>
            <a:lvl1pPr>
              <a:defRPr/>
            </a:lvl1pPr>
          </a:lstStyle>
          <a:p>
            <a:pPr>
              <a:defRPr/>
            </a:pPr>
            <a:endParaRPr lang="es-EC"/>
          </a:p>
        </p:txBody>
      </p:sp>
      <p:sp>
        <p:nvSpPr>
          <p:cNvPr id="7" name="21 Marcador de número de diapositiva"/>
          <p:cNvSpPr>
            <a:spLocks noGrp="1"/>
          </p:cNvSpPr>
          <p:nvPr>
            <p:ph type="sldNum" sz="quarter" idx="12"/>
          </p:nvPr>
        </p:nvSpPr>
        <p:spPr/>
        <p:txBody>
          <a:bodyPr/>
          <a:lstStyle>
            <a:lvl1pPr>
              <a:defRPr/>
            </a:lvl1pPr>
          </a:lstStyle>
          <a:p>
            <a:pPr>
              <a:defRPr/>
            </a:pPr>
            <a:fld id="{8CAFF361-25F5-4F5F-BF85-7BC1BEDC65CD}" type="slidenum">
              <a:rPr lang="es-EC"/>
              <a:pPr>
                <a:defRPr/>
              </a:pPr>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lstStyle>
            <a:lvl1pPr algn="ctr">
              <a:defRPr sz="4500" b="1" cap="none" baseline="0"/>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lvl1pPr>
              <a:defRPr/>
            </a:lvl1pPr>
            <a:extLst/>
          </a:lstStyle>
          <a:p>
            <a:pPr>
              <a:defRPr/>
            </a:pPr>
            <a:fld id="{5E0A3BAA-A880-494C-948D-E18E87CD24E2}" type="datetimeFigureOut">
              <a:rPr lang="es-EC"/>
              <a:pPr>
                <a:defRPr/>
              </a:pPr>
              <a:t>30/06/2011</a:t>
            </a:fld>
            <a:endParaRPr lang="es-EC"/>
          </a:p>
        </p:txBody>
      </p:sp>
      <p:sp>
        <p:nvSpPr>
          <p:cNvPr id="8" name="7 Marcador de pie de página"/>
          <p:cNvSpPr>
            <a:spLocks noGrp="1"/>
          </p:cNvSpPr>
          <p:nvPr>
            <p:ph type="ftr" sz="quarter" idx="11"/>
          </p:nvPr>
        </p:nvSpPr>
        <p:spPr/>
        <p:txBody>
          <a:bodyPr/>
          <a:lstStyle>
            <a:lvl1pPr>
              <a:defRPr/>
            </a:lvl1pPr>
            <a:extLst/>
          </a:lstStyle>
          <a:p>
            <a:pPr>
              <a:defRPr/>
            </a:pPr>
            <a:endParaRPr lang="es-EC"/>
          </a:p>
        </p:txBody>
      </p:sp>
      <p:sp>
        <p:nvSpPr>
          <p:cNvPr id="9" name="8 Marcador de número de diapositiva"/>
          <p:cNvSpPr>
            <a:spLocks noGrp="1"/>
          </p:cNvSpPr>
          <p:nvPr>
            <p:ph type="sldNum" sz="quarter" idx="12"/>
          </p:nvPr>
        </p:nvSpPr>
        <p:spPr/>
        <p:txBody>
          <a:bodyPr/>
          <a:lstStyle>
            <a:lvl1pPr>
              <a:defRPr/>
            </a:lvl1pPr>
            <a:extLst/>
          </a:lstStyle>
          <a:p>
            <a:pPr>
              <a:defRPr/>
            </a:pPr>
            <a:fld id="{ACD944C7-D092-4D75-A62C-40ED5B5E62C8}" type="slidenum">
              <a:rPr lang="es-EC"/>
              <a:pPr>
                <a:defRPr/>
              </a:pPr>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lang="es-ES" smtClean="0"/>
              <a:t>Haga clic para modificar el estilo de título del patrón</a:t>
            </a:r>
            <a:endParaRPr lang="en-US"/>
          </a:p>
        </p:txBody>
      </p:sp>
      <p:sp>
        <p:nvSpPr>
          <p:cNvPr id="3" name="23 Marcador de fecha"/>
          <p:cNvSpPr>
            <a:spLocks noGrp="1"/>
          </p:cNvSpPr>
          <p:nvPr>
            <p:ph type="dt" sz="half" idx="10"/>
          </p:nvPr>
        </p:nvSpPr>
        <p:spPr/>
        <p:txBody>
          <a:bodyPr/>
          <a:lstStyle>
            <a:lvl1pPr>
              <a:defRPr/>
            </a:lvl1pPr>
          </a:lstStyle>
          <a:p>
            <a:pPr>
              <a:defRPr/>
            </a:pPr>
            <a:fld id="{8096A329-F731-4E96-90BB-B6E42A11BB2E}" type="datetimeFigureOut">
              <a:rPr lang="es-EC"/>
              <a:pPr>
                <a:defRPr/>
              </a:pPr>
              <a:t>30/06/2011</a:t>
            </a:fld>
            <a:endParaRPr lang="es-EC"/>
          </a:p>
        </p:txBody>
      </p:sp>
      <p:sp>
        <p:nvSpPr>
          <p:cNvPr id="4" name="9 Marcador de pie de página"/>
          <p:cNvSpPr>
            <a:spLocks noGrp="1"/>
          </p:cNvSpPr>
          <p:nvPr>
            <p:ph type="ftr" sz="quarter" idx="11"/>
          </p:nvPr>
        </p:nvSpPr>
        <p:spPr/>
        <p:txBody>
          <a:bodyPr/>
          <a:lstStyle>
            <a:lvl1pPr>
              <a:defRPr/>
            </a:lvl1pPr>
          </a:lstStyle>
          <a:p>
            <a:pPr>
              <a:defRPr/>
            </a:pPr>
            <a:endParaRPr lang="es-EC"/>
          </a:p>
        </p:txBody>
      </p:sp>
      <p:sp>
        <p:nvSpPr>
          <p:cNvPr id="5" name="21 Marcador de número de diapositiva"/>
          <p:cNvSpPr>
            <a:spLocks noGrp="1"/>
          </p:cNvSpPr>
          <p:nvPr>
            <p:ph type="sldNum" sz="quarter" idx="12"/>
          </p:nvPr>
        </p:nvSpPr>
        <p:spPr/>
        <p:txBody>
          <a:bodyPr/>
          <a:lstStyle>
            <a:lvl1pPr>
              <a:defRPr/>
            </a:lvl1pPr>
          </a:lstStyle>
          <a:p>
            <a:pPr>
              <a:defRPr/>
            </a:pPr>
            <a:fld id="{C8C757E0-8E56-4E53-8EAD-0D24799A9B19}" type="slidenum">
              <a:rPr lang="es-EC"/>
              <a:pPr>
                <a:defRPr/>
              </a:pPr>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Rectángulo"/>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2 Rectángulo"/>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1 Marcador de fecha"/>
          <p:cNvSpPr>
            <a:spLocks noGrp="1"/>
          </p:cNvSpPr>
          <p:nvPr>
            <p:ph type="dt" sz="half" idx="10"/>
          </p:nvPr>
        </p:nvSpPr>
        <p:spPr/>
        <p:txBody>
          <a:bodyPr/>
          <a:lstStyle>
            <a:lvl1pPr>
              <a:defRPr/>
            </a:lvl1pPr>
            <a:extLst/>
          </a:lstStyle>
          <a:p>
            <a:pPr>
              <a:defRPr/>
            </a:pPr>
            <a:fld id="{A37C0FD4-C56D-4BE3-A246-A81BB00935DA}" type="datetimeFigureOut">
              <a:rPr lang="es-EC"/>
              <a:pPr>
                <a:defRPr/>
              </a:pPr>
              <a:t>30/06/2011</a:t>
            </a:fld>
            <a:endParaRPr lang="es-EC"/>
          </a:p>
        </p:txBody>
      </p:sp>
      <p:sp>
        <p:nvSpPr>
          <p:cNvPr id="5" name="2 Marcador de pie de página"/>
          <p:cNvSpPr>
            <a:spLocks noGrp="1"/>
          </p:cNvSpPr>
          <p:nvPr>
            <p:ph type="ftr" sz="quarter" idx="11"/>
          </p:nvPr>
        </p:nvSpPr>
        <p:spPr/>
        <p:txBody>
          <a:bodyPr/>
          <a:lstStyle>
            <a:lvl1pPr>
              <a:defRPr/>
            </a:lvl1pPr>
            <a:extLst/>
          </a:lstStyle>
          <a:p>
            <a:pPr>
              <a:defRPr/>
            </a:pPr>
            <a:endParaRPr lang="es-EC"/>
          </a:p>
        </p:txBody>
      </p:sp>
      <p:sp>
        <p:nvSpPr>
          <p:cNvPr id="6" name="3 Marcador de número de diapositiva"/>
          <p:cNvSpPr>
            <a:spLocks noGrp="1"/>
          </p:cNvSpPr>
          <p:nvPr>
            <p:ph type="sldNum" sz="quarter" idx="12"/>
          </p:nvPr>
        </p:nvSpPr>
        <p:spPr/>
        <p:txBody>
          <a:bodyPr/>
          <a:lstStyle>
            <a:lvl1pPr>
              <a:defRPr/>
            </a:lvl1pPr>
            <a:extLst/>
          </a:lstStyle>
          <a:p>
            <a:pPr>
              <a:defRPr/>
            </a:pPr>
            <a:fld id="{E3B65536-A3E8-4CBB-8E7D-05E5FC3DC788}" type="slidenum">
              <a:rPr lang="es-EC"/>
              <a:pPr>
                <a:defRPr/>
              </a:pPr>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extLst/>
          </a:lstStyle>
          <a:p>
            <a:pPr>
              <a:defRPr/>
            </a:pPr>
            <a:fld id="{217F28EC-27CC-4451-A94E-F336944E135E}" type="datetimeFigureOut">
              <a:rPr lang="es-EC"/>
              <a:pPr>
                <a:defRPr/>
              </a:pPr>
              <a:t>30/06/2011</a:t>
            </a:fld>
            <a:endParaRPr lang="es-EC"/>
          </a:p>
        </p:txBody>
      </p:sp>
      <p:sp>
        <p:nvSpPr>
          <p:cNvPr id="6" name="5 Marcador de pie de página"/>
          <p:cNvSpPr>
            <a:spLocks noGrp="1"/>
          </p:cNvSpPr>
          <p:nvPr>
            <p:ph type="ftr" sz="quarter" idx="11"/>
          </p:nvPr>
        </p:nvSpPr>
        <p:spPr/>
        <p:txBody>
          <a:bodyPr/>
          <a:lstStyle>
            <a:lvl1pPr>
              <a:defRPr/>
            </a:lvl1pPr>
            <a:extLst/>
          </a:lstStyle>
          <a:p>
            <a:pPr>
              <a:defRPr/>
            </a:pPr>
            <a:endParaRPr lang="es-EC"/>
          </a:p>
        </p:txBody>
      </p:sp>
      <p:sp>
        <p:nvSpPr>
          <p:cNvPr id="7" name="6 Marcador de número de diapositiva"/>
          <p:cNvSpPr>
            <a:spLocks noGrp="1"/>
          </p:cNvSpPr>
          <p:nvPr>
            <p:ph type="sldNum" sz="quarter" idx="12"/>
          </p:nvPr>
        </p:nvSpPr>
        <p:spPr/>
        <p:txBody>
          <a:bodyPr/>
          <a:lstStyle>
            <a:lvl1pPr>
              <a:defRPr/>
            </a:lvl1pPr>
            <a:extLst/>
          </a:lstStyle>
          <a:p>
            <a:pPr>
              <a:defRPr/>
            </a:pPr>
            <a:fld id="{3FDEBE12-E079-492B-BFF8-05D151D8B407}" type="slidenum">
              <a:rPr lang="es-EC"/>
              <a:pPr>
                <a:defRPr/>
              </a:pPr>
              <a:t>‹Nº›</a:t>
            </a:fld>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4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5 Proceso"/>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6 Proceso"/>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s-ES" noProof="0" smtClean="0"/>
              <a:t>Haga clic en el icono para agregar una imagen</a:t>
            </a:r>
            <a:endParaRPr lang="en-US" noProof="0"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8" name="4 Marcador de fecha"/>
          <p:cNvSpPr>
            <a:spLocks noGrp="1"/>
          </p:cNvSpPr>
          <p:nvPr>
            <p:ph type="dt" sz="half" idx="10"/>
          </p:nvPr>
        </p:nvSpPr>
        <p:spPr/>
        <p:txBody>
          <a:bodyPr/>
          <a:lstStyle>
            <a:lvl1pPr>
              <a:defRPr/>
            </a:lvl1pPr>
            <a:extLst/>
          </a:lstStyle>
          <a:p>
            <a:pPr>
              <a:defRPr/>
            </a:pPr>
            <a:fld id="{1F67D82E-1F58-4513-A89E-B2032223A530}" type="datetimeFigureOut">
              <a:rPr lang="es-EC"/>
              <a:pPr>
                <a:defRPr/>
              </a:pPr>
              <a:t>30/06/2011</a:t>
            </a:fld>
            <a:endParaRPr lang="es-EC"/>
          </a:p>
        </p:txBody>
      </p:sp>
      <p:sp>
        <p:nvSpPr>
          <p:cNvPr id="9" name="5 Marcador de pie de página"/>
          <p:cNvSpPr>
            <a:spLocks noGrp="1"/>
          </p:cNvSpPr>
          <p:nvPr>
            <p:ph type="ftr" sz="quarter" idx="11"/>
          </p:nvPr>
        </p:nvSpPr>
        <p:spPr/>
        <p:txBody>
          <a:bodyPr/>
          <a:lstStyle>
            <a:lvl1pPr>
              <a:defRPr/>
            </a:lvl1pPr>
            <a:extLst/>
          </a:lstStyle>
          <a:p>
            <a:pPr>
              <a:defRPr/>
            </a:pPr>
            <a:endParaRPr lang="es-EC"/>
          </a:p>
        </p:txBody>
      </p:sp>
      <p:sp>
        <p:nvSpPr>
          <p:cNvPr id="10" name="6 Marcador de número de diapositiva"/>
          <p:cNvSpPr>
            <a:spLocks noGrp="1"/>
          </p:cNvSpPr>
          <p:nvPr>
            <p:ph type="sldNum" sz="quarter" idx="12"/>
          </p:nvPr>
        </p:nvSpPr>
        <p:spPr/>
        <p:txBody>
          <a:bodyPr/>
          <a:lstStyle>
            <a:lvl1pPr>
              <a:defRPr/>
            </a:lvl1pPr>
            <a:extLst/>
          </a:lstStyle>
          <a:p>
            <a:pPr>
              <a:defRPr/>
            </a:pPr>
            <a:fld id="{F78E0F22-E042-40CE-98E7-91F6070AC0CC}" type="slidenum">
              <a:rPr lang="es-EC"/>
              <a:pPr>
                <a:defRPr/>
              </a:pPr>
              <a:t>‹Nº›</a:t>
            </a:fld>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7 Elipse"/>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11 Rectángulo"/>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4 Marcador de título"/>
          <p:cNvSpPr>
            <a:spLocks noGrp="1"/>
          </p:cNvSpPr>
          <p:nvPr>
            <p:ph type="title"/>
          </p:nvPr>
        </p:nvSpPr>
        <p:spPr>
          <a:xfrm>
            <a:off x="1435100" y="274638"/>
            <a:ext cx="7499350" cy="1143000"/>
          </a:xfrm>
          <a:prstGeom prst="rect">
            <a:avLst/>
          </a:prstGeom>
        </p:spPr>
        <p:txBody>
          <a:bodyPr anchor="ctr">
            <a:normAutofit/>
          </a:bodyPr>
          <a:lstStyle>
            <a:extLst/>
          </a:lstStyle>
          <a:p>
            <a:r>
              <a:rPr lang="es-ES" smtClean="0"/>
              <a:t>Haga clic para modificar el estilo de título del patrón</a:t>
            </a:r>
            <a:endParaRPr lang="en-US"/>
          </a:p>
        </p:txBody>
      </p:sp>
      <p:sp>
        <p:nvSpPr>
          <p:cNvPr id="54281" name="8 Marcador de texto"/>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defRPr>
            </a:lvl1pPr>
            <a:extLst/>
          </a:lstStyle>
          <a:p>
            <a:pPr>
              <a:defRPr/>
            </a:pPr>
            <a:fld id="{83429159-6442-4A18-B2F2-04D069BE4107}" type="datetimeFigureOut">
              <a:rPr lang="es-EC"/>
              <a:pPr>
                <a:defRPr/>
              </a:pPr>
              <a:t>30/06/2011</a:t>
            </a:fld>
            <a:endParaRPr lang="es-EC"/>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endParaRPr lang="es-EC"/>
          </a:p>
        </p:txBody>
      </p:sp>
      <p:sp>
        <p:nvSpPr>
          <p:cNvPr id="22" name="21 Marcador de número de diapositiva"/>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fld id="{900D8CF8-9A54-437B-86DA-A41CD9908C62}" type="slidenum">
              <a:rPr lang="es-EC"/>
              <a:pPr>
                <a:defRPr/>
              </a:pPr>
              <a:t>‹Nº›</a:t>
            </a:fld>
            <a:endParaRPr lang="es-EC"/>
          </a:p>
        </p:txBody>
      </p:sp>
      <p:sp>
        <p:nvSpPr>
          <p:cNvPr id="15" name="14 Rectángulo"/>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864" r:id="rId1"/>
    <p:sldLayoutId id="2147483863" r:id="rId2"/>
    <p:sldLayoutId id="2147483865" r:id="rId3"/>
    <p:sldLayoutId id="2147483862" r:id="rId4"/>
    <p:sldLayoutId id="2147483866" r:id="rId5"/>
    <p:sldLayoutId id="2147483861" r:id="rId6"/>
    <p:sldLayoutId id="2147483867" r:id="rId7"/>
    <p:sldLayoutId id="2147483868" r:id="rId8"/>
    <p:sldLayoutId id="2147483869" r:id="rId9"/>
    <p:sldLayoutId id="2147483860" r:id="rId10"/>
    <p:sldLayoutId id="2147483859" r:id="rId1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6DAA2D"/>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Hoja_de_c_lculo_de_Microsoft_Office_Excel_97-20031.xls"/></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hyperlink" Target="http://astore.amazon.com/inspirationalsuccess-20/search?node=50&amp;keywords=Confuciu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www.spellman.com.ec/instalaciones/fachada_colegio.j"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espe"/>
          <p:cNvPicPr/>
          <p:nvPr/>
        </p:nvPicPr>
        <p:blipFill>
          <a:blip r:embed="rId3" cstate="print">
            <a:lum bright="70000" contrast="-70000"/>
          </a:blip>
          <a:srcRect/>
          <a:stretch>
            <a:fillRect/>
          </a:stretch>
        </p:blipFill>
        <p:spPr bwMode="auto">
          <a:xfrm>
            <a:off x="971550" y="0"/>
            <a:ext cx="8424863" cy="6858000"/>
          </a:xfrm>
          <a:prstGeom prst="rect">
            <a:avLst/>
          </a:prstGeom>
          <a:noFill/>
          <a:ln w="9525">
            <a:noFill/>
            <a:miter lim="800000"/>
            <a:headEnd/>
            <a:tailEnd/>
          </a:ln>
          <a:effectLst>
            <a:outerShdw blurRad="50800" dist="50800" dir="5400000" algn="ctr" rotWithShape="0">
              <a:srgbClr val="000000"/>
            </a:outerShdw>
          </a:effectLst>
        </p:spPr>
      </p:pic>
      <p:sp>
        <p:nvSpPr>
          <p:cNvPr id="2" name="1 Título"/>
          <p:cNvSpPr>
            <a:spLocks noGrp="1"/>
          </p:cNvSpPr>
          <p:nvPr>
            <p:ph type="ctrTitle"/>
          </p:nvPr>
        </p:nvSpPr>
        <p:spPr>
          <a:xfrm>
            <a:off x="1403350" y="404813"/>
            <a:ext cx="7580313" cy="647700"/>
          </a:xfrm>
        </p:spPr>
        <p:txBody>
          <a:bodyPr/>
          <a:lstStyle/>
          <a:p>
            <a:pPr algn="ctr" eaLnBrk="1" fontAlgn="auto" hangingPunct="1">
              <a:spcAft>
                <a:spcPts val="0"/>
              </a:spcAft>
              <a:defRPr/>
            </a:pPr>
            <a:r>
              <a:rPr lang="en-US" sz="3200" b="1" dirty="0" smtClean="0">
                <a:solidFill>
                  <a:schemeClr val="tx2">
                    <a:satMod val="130000"/>
                  </a:schemeClr>
                </a:solidFill>
              </a:rPr>
              <a:t>ARMY POLYTECHNIC SCHOOL</a:t>
            </a:r>
            <a:endParaRPr lang="es-EC" sz="3200" dirty="0">
              <a:solidFill>
                <a:schemeClr val="tx2">
                  <a:satMod val="130000"/>
                </a:schemeClr>
              </a:solidFill>
            </a:endParaRPr>
          </a:p>
        </p:txBody>
      </p:sp>
      <p:sp>
        <p:nvSpPr>
          <p:cNvPr id="3" name="2 Subtítulo"/>
          <p:cNvSpPr>
            <a:spLocks noGrp="1"/>
          </p:cNvSpPr>
          <p:nvPr>
            <p:ph type="subTitle" idx="1"/>
          </p:nvPr>
        </p:nvSpPr>
        <p:spPr>
          <a:xfrm>
            <a:off x="1476375" y="1531938"/>
            <a:ext cx="7405688" cy="3111500"/>
          </a:xfrm>
        </p:spPr>
        <p:txBody>
          <a:bodyPr>
            <a:noAutofit/>
          </a:bodyPr>
          <a:lstStyle/>
          <a:p>
            <a:pPr algn="ctr" eaLnBrk="1" fontAlgn="auto" hangingPunct="1">
              <a:spcAft>
                <a:spcPts val="0"/>
              </a:spcAft>
              <a:buFont typeface="Wingdings 2"/>
              <a:buNone/>
              <a:defRPr/>
            </a:pPr>
            <a:r>
              <a:rPr lang="en-GB" sz="1600" b="1" dirty="0" smtClean="0"/>
              <a:t>DEPARTMENT OF LANGUAGES</a:t>
            </a:r>
            <a:endParaRPr lang="es-EC" sz="1600" dirty="0" smtClean="0"/>
          </a:p>
          <a:p>
            <a:pPr algn="ctr" eaLnBrk="1" fontAlgn="auto" hangingPunct="1">
              <a:spcAft>
                <a:spcPts val="0"/>
              </a:spcAft>
              <a:buFont typeface="Wingdings 2"/>
              <a:buNone/>
              <a:defRPr/>
            </a:pPr>
            <a:r>
              <a:rPr lang="en-GB" sz="1600" b="1" dirty="0" smtClean="0"/>
              <a:t>APPLIED LINGUISTICS IN ENGLISH PROGRAM</a:t>
            </a:r>
            <a:endParaRPr lang="es-EC" sz="1600" dirty="0" smtClean="0"/>
          </a:p>
          <a:p>
            <a:pPr algn="ctr" eaLnBrk="1" fontAlgn="auto" hangingPunct="1">
              <a:spcAft>
                <a:spcPts val="0"/>
              </a:spcAft>
              <a:buFont typeface="Wingdings 2"/>
              <a:buNone/>
              <a:defRPr/>
            </a:pPr>
            <a:r>
              <a:rPr lang="en-GB" sz="1600" b="1" dirty="0" smtClean="0"/>
              <a:t>DISTANCE LEARNING EDUCATION</a:t>
            </a:r>
            <a:endParaRPr lang="es-EC" sz="1600" dirty="0" smtClean="0"/>
          </a:p>
          <a:p>
            <a:pPr algn="ctr" eaLnBrk="1" fontAlgn="auto" hangingPunct="1">
              <a:spcAft>
                <a:spcPts val="0"/>
              </a:spcAft>
              <a:buFont typeface="Wingdings 2"/>
              <a:buNone/>
              <a:defRPr/>
            </a:pPr>
            <a:r>
              <a:rPr lang="en-GB" sz="1600" b="1" dirty="0" smtClean="0"/>
              <a:t>RESEARCH FINAL REPORT</a:t>
            </a:r>
          </a:p>
          <a:p>
            <a:pPr algn="ctr" eaLnBrk="1" fontAlgn="auto" hangingPunct="1">
              <a:spcAft>
                <a:spcPts val="0"/>
              </a:spcAft>
              <a:buFont typeface="Wingdings 2"/>
              <a:buNone/>
              <a:defRPr/>
            </a:pPr>
            <a:endParaRPr lang="es-EC" sz="1800" dirty="0" smtClean="0"/>
          </a:p>
          <a:p>
            <a:pPr algn="ctr" eaLnBrk="1" fontAlgn="auto" hangingPunct="1">
              <a:spcAft>
                <a:spcPts val="0"/>
              </a:spcAft>
              <a:buFont typeface="Wingdings 2"/>
              <a:buNone/>
              <a:defRPr/>
            </a:pPr>
            <a:r>
              <a:rPr lang="en-GB" sz="1800" dirty="0" smtClean="0"/>
              <a:t>“</a:t>
            </a:r>
            <a:r>
              <a:rPr lang="en-GB" sz="1800" b="1" dirty="0" smtClean="0"/>
              <a:t>THE INCIDENCE OF READING COMPREHENSION STRATEGIES IN THE RESULTS OF THE KET TEST TAKEN BY  STUDENTS ATTENDING THE SEVENTH  YEAR OF BASIC EDUCATION AT CARDINAL SPELLMAN GIRLS´ SCHOOL DURING THE THIRD TRIMESTER  2010-2011 SCHOOL YEAR”</a:t>
            </a:r>
            <a:r>
              <a:rPr lang="en-GB" sz="1800" dirty="0" smtClean="0"/>
              <a:t> </a:t>
            </a:r>
            <a:endParaRPr lang="es-EC" sz="1800" dirty="0" smtClean="0"/>
          </a:p>
          <a:p>
            <a:pPr algn="ctr" eaLnBrk="1" fontAlgn="auto" hangingPunct="1">
              <a:spcAft>
                <a:spcPts val="0"/>
              </a:spcAft>
              <a:buFont typeface="Wingdings 2"/>
              <a:buNone/>
              <a:defRPr/>
            </a:pPr>
            <a:endParaRPr lang="en-GB" sz="1800" b="1" dirty="0" smtClean="0"/>
          </a:p>
          <a:p>
            <a:pPr algn="ctr" eaLnBrk="1" fontAlgn="auto" hangingPunct="1">
              <a:spcAft>
                <a:spcPts val="0"/>
              </a:spcAft>
              <a:buFont typeface="Wingdings 2"/>
              <a:buNone/>
              <a:defRPr/>
            </a:pPr>
            <a:r>
              <a:rPr lang="en-GB" sz="1600" b="1" dirty="0" smtClean="0"/>
              <a:t> ADVISORS:     Ma. Teresa Llumiquinga</a:t>
            </a:r>
          </a:p>
          <a:p>
            <a:pPr algn="ctr" eaLnBrk="1" fontAlgn="auto" hangingPunct="1">
              <a:spcAft>
                <a:spcPts val="0"/>
              </a:spcAft>
              <a:buFont typeface="Wingdings 2"/>
              <a:buNone/>
              <a:defRPr/>
            </a:pPr>
            <a:r>
              <a:rPr lang="en-GB" sz="1600" b="1" dirty="0" smtClean="0"/>
              <a:t>                 Msc. Miguel Ponce</a:t>
            </a:r>
            <a:endParaRPr lang="es-EC" sz="1600" b="1" dirty="0" smtClean="0"/>
          </a:p>
          <a:p>
            <a:pPr algn="r" eaLnBrk="1" fontAlgn="auto" hangingPunct="1">
              <a:spcAft>
                <a:spcPts val="0"/>
              </a:spcAft>
              <a:buFont typeface="Wingdings 2"/>
              <a:buNone/>
              <a:defRPr/>
            </a:pPr>
            <a:endParaRPr lang="en-GB" sz="1800" b="1" i="1" dirty="0" smtClean="0"/>
          </a:p>
          <a:p>
            <a:pPr algn="r" eaLnBrk="1" fontAlgn="auto" hangingPunct="1">
              <a:spcAft>
                <a:spcPts val="0"/>
              </a:spcAft>
              <a:buFont typeface="Wingdings 2"/>
              <a:buNone/>
              <a:defRPr/>
            </a:pPr>
            <a:r>
              <a:rPr lang="en-GB" sz="1600" b="1" i="1" dirty="0" smtClean="0"/>
              <a:t>Nancy Villalba</a:t>
            </a:r>
          </a:p>
          <a:p>
            <a:pPr algn="r" eaLnBrk="1" fontAlgn="auto" hangingPunct="1">
              <a:spcAft>
                <a:spcPts val="0"/>
              </a:spcAft>
              <a:buFont typeface="Wingdings 2"/>
              <a:buNone/>
              <a:defRPr/>
            </a:pPr>
            <a:r>
              <a:rPr lang="en-GB" sz="1600" b="1" i="1" dirty="0" smtClean="0"/>
              <a:t>Lorena  Peñafiel</a:t>
            </a:r>
            <a:endParaRPr lang="es-EC" sz="1600"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wipe(down)">
                                      <p:cBhvr>
                                        <p:cTn id="19" dur="500"/>
                                        <p:tgtEl>
                                          <p:spTgt spid="3">
                                            <p:txEl>
                                              <p:pRg st="5" end="5"/>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wipe(down)">
                                      <p:cBhvr>
                                        <p:cTn id="22" dur="500"/>
                                        <p:tgtEl>
                                          <p:spTgt spid="3">
                                            <p:txEl>
                                              <p:pRg st="7" end="7"/>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wipe(down)">
                                      <p:cBhvr>
                                        <p:cTn id="25" dur="500"/>
                                        <p:tgtEl>
                                          <p:spTgt spid="3">
                                            <p:txEl>
                                              <p:pRg st="8" end="8"/>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
                                            <p:txEl>
                                              <p:pRg st="10" end="10"/>
                                            </p:txEl>
                                          </p:spTgt>
                                        </p:tgtEl>
                                        <p:attrNameLst>
                                          <p:attrName>style.visibility</p:attrName>
                                        </p:attrNameLst>
                                      </p:cBhvr>
                                      <p:to>
                                        <p:strVal val="visible"/>
                                      </p:to>
                                    </p:set>
                                    <p:animEffect transition="in" filter="wipe(down)">
                                      <p:cBhvr>
                                        <p:cTn id="28" dur="500"/>
                                        <p:tgtEl>
                                          <p:spTgt spid="3">
                                            <p:txEl>
                                              <p:pRg st="10" end="10"/>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animEffect transition="in" filter="wipe(down)">
                                      <p:cBhvr>
                                        <p:cTn id="31"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fontAlgn="auto" hangingPunct="1">
              <a:spcAft>
                <a:spcPts val="0"/>
              </a:spcAft>
              <a:defRPr/>
            </a:pPr>
            <a:r>
              <a:rPr lang="es-ES" sz="4000" dirty="0" err="1" smtClean="0">
                <a:solidFill>
                  <a:schemeClr val="tx2">
                    <a:satMod val="130000"/>
                  </a:schemeClr>
                </a:solidFill>
              </a:rPr>
              <a:t>Level</a:t>
            </a:r>
            <a:r>
              <a:rPr lang="es-ES" sz="4000" dirty="0" smtClean="0">
                <a:solidFill>
                  <a:schemeClr val="tx2">
                    <a:satMod val="130000"/>
                  </a:schemeClr>
                </a:solidFill>
              </a:rPr>
              <a:t> A2 – Reading </a:t>
            </a:r>
            <a:endParaRPr lang="es-EC" sz="4000" dirty="0">
              <a:solidFill>
                <a:schemeClr val="tx2">
                  <a:satMod val="130000"/>
                </a:schemeClr>
              </a:solidFill>
            </a:endParaRPr>
          </a:p>
        </p:txBody>
      </p:sp>
      <p:sp>
        <p:nvSpPr>
          <p:cNvPr id="32770" name="2 Marcador de contenido"/>
          <p:cNvSpPr>
            <a:spLocks noGrp="1"/>
          </p:cNvSpPr>
          <p:nvPr>
            <p:ph idx="1"/>
          </p:nvPr>
        </p:nvSpPr>
        <p:spPr/>
        <p:txBody>
          <a:bodyPr/>
          <a:lstStyle/>
          <a:p>
            <a:pPr algn="just" eaLnBrk="1" hangingPunct="1"/>
            <a:r>
              <a:rPr lang="en-GB" smtClean="0"/>
              <a:t>At this level the students can read very short, simple texts.  They can find specific, predictable information in simple everyday material such as advertisements, menus, timetables, signs, notices, instructions, brochures, guides, personal correspondence and informative articles from newsletters and magazines. They can understand short simple personal letters. </a:t>
            </a:r>
            <a:endParaRPr lang="es-EC" smtClean="0"/>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31913" y="428625"/>
            <a:ext cx="7602537" cy="1631950"/>
          </a:xfrm>
        </p:spPr>
        <p:txBody>
          <a:bodyPr>
            <a:noAutofit/>
          </a:bodyPr>
          <a:lstStyle/>
          <a:p>
            <a:pPr algn="ctr" eaLnBrk="1" fontAlgn="auto" hangingPunct="1">
              <a:spcAft>
                <a:spcPts val="0"/>
              </a:spcAft>
              <a:defRPr/>
            </a:pPr>
            <a:r>
              <a:rPr lang="es-ES" sz="3900" dirty="0" smtClean="0">
                <a:solidFill>
                  <a:schemeClr val="tx2">
                    <a:satMod val="130000"/>
                  </a:schemeClr>
                </a:solidFill>
              </a:rPr>
              <a:t>CHAPTER FOUR</a:t>
            </a:r>
            <a:br>
              <a:rPr lang="es-ES" sz="3900" dirty="0" smtClean="0">
                <a:solidFill>
                  <a:schemeClr val="tx2">
                    <a:satMod val="130000"/>
                  </a:schemeClr>
                </a:solidFill>
              </a:rPr>
            </a:br>
            <a:r>
              <a:rPr lang="es-ES" sz="3500" dirty="0" smtClean="0">
                <a:solidFill>
                  <a:schemeClr val="tx2">
                    <a:satMod val="130000"/>
                  </a:schemeClr>
                </a:solidFill>
              </a:rPr>
              <a:t>Reading </a:t>
            </a:r>
            <a:r>
              <a:rPr lang="es-ES" sz="3500" dirty="0" err="1" smtClean="0">
                <a:solidFill>
                  <a:schemeClr val="tx2">
                    <a:satMod val="130000"/>
                  </a:schemeClr>
                </a:solidFill>
              </a:rPr>
              <a:t>Comprehension</a:t>
            </a:r>
            <a:r>
              <a:rPr lang="es-ES" sz="3500" dirty="0" smtClean="0">
                <a:solidFill>
                  <a:schemeClr val="tx2">
                    <a:satMod val="130000"/>
                  </a:schemeClr>
                </a:solidFill>
              </a:rPr>
              <a:t> </a:t>
            </a:r>
            <a:r>
              <a:rPr lang="es-ES" sz="3500" dirty="0" err="1" smtClean="0">
                <a:solidFill>
                  <a:schemeClr val="tx2">
                    <a:satMod val="130000"/>
                  </a:schemeClr>
                </a:solidFill>
              </a:rPr>
              <a:t>Strategies</a:t>
            </a:r>
            <a:r>
              <a:rPr lang="es-ES" sz="3500" dirty="0" smtClean="0">
                <a:solidFill>
                  <a:schemeClr val="tx2">
                    <a:satMod val="130000"/>
                  </a:schemeClr>
                </a:solidFill>
              </a:rPr>
              <a:t> and </a:t>
            </a:r>
            <a:r>
              <a:rPr lang="es-ES" sz="3500" dirty="0" err="1" smtClean="0">
                <a:solidFill>
                  <a:schemeClr val="tx2">
                    <a:satMod val="130000"/>
                  </a:schemeClr>
                </a:solidFill>
              </a:rPr>
              <a:t>the</a:t>
            </a:r>
            <a:r>
              <a:rPr lang="es-ES" sz="3500" dirty="0" smtClean="0">
                <a:solidFill>
                  <a:schemeClr val="tx2">
                    <a:satMod val="130000"/>
                  </a:schemeClr>
                </a:solidFill>
              </a:rPr>
              <a:t> KET Test</a:t>
            </a:r>
            <a:endParaRPr lang="es-EC" sz="3900" dirty="0">
              <a:solidFill>
                <a:schemeClr val="tx2">
                  <a:satMod val="130000"/>
                </a:schemeClr>
              </a:solidFill>
            </a:endParaRPr>
          </a:p>
        </p:txBody>
      </p:sp>
      <p:sp>
        <p:nvSpPr>
          <p:cNvPr id="3" name="2 Marcador de contenido"/>
          <p:cNvSpPr>
            <a:spLocks noGrp="1"/>
          </p:cNvSpPr>
          <p:nvPr>
            <p:ph idx="1"/>
          </p:nvPr>
        </p:nvSpPr>
        <p:spPr>
          <a:xfrm>
            <a:off x="1331913" y="2338388"/>
            <a:ext cx="7488237" cy="4114800"/>
          </a:xfrm>
        </p:spPr>
        <p:txBody>
          <a:bodyPr>
            <a:normAutofit/>
          </a:bodyPr>
          <a:lstStyle/>
          <a:p>
            <a:pPr algn="just" eaLnBrk="1" hangingPunct="1">
              <a:lnSpc>
                <a:spcPct val="90000"/>
              </a:lnSpc>
            </a:pPr>
            <a:r>
              <a:rPr lang="en-US" sz="2800" smtClean="0"/>
              <a:t>From the beginning of the year there was an interest to improve the Reading and Writing Skills so students worked with readings from the Language book (English in Mind 1), with the Reading book (New Selections 6), with a Reader (Black cat) and the Past Papers of the KET itself provided by Cambridge. </a:t>
            </a:r>
          </a:p>
          <a:p>
            <a:pPr algn="just" eaLnBrk="1" hangingPunct="1">
              <a:lnSpc>
                <a:spcPct val="90000"/>
              </a:lnSpc>
            </a:pPr>
            <a:r>
              <a:rPr lang="en-US" sz="2800" smtClean="0"/>
              <a:t>Textbooks were reinforced with activities in the notebook and using reading strategies.</a:t>
            </a:r>
            <a:endParaRPr lang="es-EC" sz="2800" smtClean="0"/>
          </a:p>
        </p:txBody>
      </p:sp>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03350" y="765175"/>
            <a:ext cx="7497763" cy="5543550"/>
          </a:xfrm>
        </p:spPr>
        <p:txBody>
          <a:bodyPr>
            <a:normAutofit/>
          </a:bodyPr>
          <a:lstStyle/>
          <a:p>
            <a:pPr algn="just" eaLnBrk="1" hangingPunct="1">
              <a:lnSpc>
                <a:spcPct val="80000"/>
              </a:lnSpc>
            </a:pPr>
            <a:r>
              <a:rPr lang="es-ES" sz="2700" smtClean="0"/>
              <a:t>The process started by taking a Pre-Test without any kind of preparation in reading strategies. </a:t>
            </a:r>
          </a:p>
          <a:p>
            <a:pPr algn="just" eaLnBrk="1" hangingPunct="1">
              <a:lnSpc>
                <a:spcPct val="80000"/>
              </a:lnSpc>
            </a:pPr>
            <a:r>
              <a:rPr lang="es-ES" sz="2700" smtClean="0"/>
              <a:t>Students received motivation to create the adequate environment in order to promote the creative and active participation of the students. </a:t>
            </a:r>
          </a:p>
          <a:p>
            <a:pPr algn="just" eaLnBrk="1" hangingPunct="1">
              <a:lnSpc>
                <a:spcPct val="80000"/>
              </a:lnSpc>
            </a:pPr>
            <a:r>
              <a:rPr lang="es-ES" sz="2700" smtClean="0"/>
              <a:t>While the students read, they were asked to focus not just in the meaning of every single word but on the understanding of the general meaning of the story.</a:t>
            </a:r>
          </a:p>
          <a:p>
            <a:pPr algn="just" eaLnBrk="1" hangingPunct="1">
              <a:lnSpc>
                <a:spcPct val="80000"/>
              </a:lnSpc>
            </a:pPr>
            <a:r>
              <a:rPr lang="en-GB" sz="2700" smtClean="0"/>
              <a:t>Later on the process, students made and answered questions about a specific theme.  Personal projects were developed according to the main theme of the different Chapters. They read the stories and then they should apply that information on their own life and experience.  </a:t>
            </a:r>
            <a:endParaRPr lang="es-EC" sz="2700" smtClean="0"/>
          </a:p>
        </p:txBody>
      </p:sp>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76375" y="620713"/>
            <a:ext cx="7497763" cy="5616575"/>
          </a:xfrm>
        </p:spPr>
        <p:txBody>
          <a:bodyPr>
            <a:normAutofit fontScale="92500" lnSpcReduction="20000"/>
          </a:bodyPr>
          <a:lstStyle/>
          <a:p>
            <a:pPr marL="365760" indent="-283464" eaLnBrk="1" fontAlgn="auto" hangingPunct="1">
              <a:spcAft>
                <a:spcPts val="0"/>
              </a:spcAft>
              <a:buFont typeface="Wingdings 2"/>
              <a:buChar char=""/>
              <a:defRPr/>
            </a:pPr>
            <a:r>
              <a:rPr lang="es-ES" dirty="0" err="1" smtClean="0"/>
              <a:t>Then</a:t>
            </a:r>
            <a:r>
              <a:rPr lang="es-ES" dirty="0" smtClean="0"/>
              <a:t> </a:t>
            </a:r>
            <a:r>
              <a:rPr lang="es-ES" dirty="0" err="1" smtClean="0"/>
              <a:t>the</a:t>
            </a:r>
            <a:r>
              <a:rPr lang="es-ES" dirty="0" smtClean="0"/>
              <a:t> Reader </a:t>
            </a:r>
            <a:r>
              <a:rPr lang="es-ES" dirty="0" err="1" smtClean="0"/>
              <a:t>Book</a:t>
            </a:r>
            <a:r>
              <a:rPr lang="es-ES" dirty="0" smtClean="0"/>
              <a:t> </a:t>
            </a:r>
            <a:r>
              <a:rPr lang="es-ES" dirty="0" err="1" smtClean="0"/>
              <a:t>was</a:t>
            </a:r>
            <a:r>
              <a:rPr lang="es-ES" dirty="0" smtClean="0"/>
              <a:t> </a:t>
            </a:r>
            <a:r>
              <a:rPr lang="es-ES" dirty="0" err="1" smtClean="0"/>
              <a:t>used</a:t>
            </a:r>
            <a:r>
              <a:rPr lang="es-ES" dirty="0" smtClean="0"/>
              <a:t> </a:t>
            </a:r>
            <a:r>
              <a:rPr lang="es-ES" dirty="0" err="1" smtClean="0"/>
              <a:t>to</a:t>
            </a:r>
            <a:r>
              <a:rPr lang="es-ES" dirty="0" smtClean="0"/>
              <a:t> </a:t>
            </a:r>
            <a:r>
              <a:rPr lang="es-ES" dirty="0" err="1" smtClean="0"/>
              <a:t>challenge</a:t>
            </a:r>
            <a:r>
              <a:rPr lang="es-ES" dirty="0" smtClean="0"/>
              <a:t> </a:t>
            </a:r>
            <a:r>
              <a:rPr lang="es-ES" dirty="0" err="1" smtClean="0"/>
              <a:t>students</a:t>
            </a:r>
            <a:r>
              <a:rPr lang="es-ES" dirty="0" smtClean="0"/>
              <a:t>’ </a:t>
            </a:r>
            <a:r>
              <a:rPr lang="es-ES" dirty="0" err="1" smtClean="0"/>
              <a:t>linguistic</a:t>
            </a:r>
            <a:r>
              <a:rPr lang="es-ES" dirty="0" smtClean="0"/>
              <a:t> </a:t>
            </a:r>
            <a:r>
              <a:rPr lang="es-ES" dirty="0" err="1" smtClean="0"/>
              <a:t>competence</a:t>
            </a:r>
            <a:r>
              <a:rPr lang="es-ES" dirty="0" smtClean="0"/>
              <a:t>. </a:t>
            </a:r>
          </a:p>
          <a:p>
            <a:pPr marL="365760" indent="-283464" eaLnBrk="1" fontAlgn="auto" hangingPunct="1">
              <a:spcAft>
                <a:spcPts val="0"/>
              </a:spcAft>
              <a:buFont typeface="Wingdings 2"/>
              <a:buChar char=""/>
              <a:defRPr/>
            </a:pPr>
            <a:r>
              <a:rPr lang="es-ES" dirty="0" err="1" smtClean="0"/>
              <a:t>Finally</a:t>
            </a:r>
            <a:r>
              <a:rPr lang="es-ES" dirty="0" smtClean="0"/>
              <a:t>, </a:t>
            </a:r>
            <a:r>
              <a:rPr lang="es-ES" dirty="0" err="1" smtClean="0"/>
              <a:t>students</a:t>
            </a:r>
            <a:r>
              <a:rPr lang="es-ES" dirty="0" smtClean="0"/>
              <a:t> </a:t>
            </a:r>
            <a:r>
              <a:rPr lang="es-ES" dirty="0" err="1" smtClean="0"/>
              <a:t>took</a:t>
            </a:r>
            <a:r>
              <a:rPr lang="es-ES" dirty="0" smtClean="0"/>
              <a:t> KET </a:t>
            </a:r>
            <a:r>
              <a:rPr lang="es-ES" dirty="0" err="1" smtClean="0"/>
              <a:t>mock</a:t>
            </a:r>
            <a:r>
              <a:rPr lang="es-ES" dirty="0" smtClean="0"/>
              <a:t> </a:t>
            </a:r>
            <a:r>
              <a:rPr lang="es-ES" dirty="0" err="1" smtClean="0"/>
              <a:t>tests</a:t>
            </a:r>
            <a:r>
              <a:rPr lang="es-ES" dirty="0" smtClean="0"/>
              <a:t> </a:t>
            </a:r>
            <a:r>
              <a:rPr lang="es-ES" dirty="0" err="1" smtClean="0"/>
              <a:t>which</a:t>
            </a:r>
            <a:r>
              <a:rPr lang="es-ES" dirty="0" smtClean="0"/>
              <a:t> </a:t>
            </a:r>
            <a:r>
              <a:rPr lang="es-ES" dirty="0" err="1" smtClean="0"/>
              <a:t>have</a:t>
            </a:r>
            <a:r>
              <a:rPr lang="es-ES" dirty="0" smtClean="0"/>
              <a:t> similar </a:t>
            </a:r>
            <a:r>
              <a:rPr lang="es-ES" dirty="0" err="1" smtClean="0"/>
              <a:t>reading</a:t>
            </a:r>
            <a:r>
              <a:rPr lang="es-ES" dirty="0" smtClean="0"/>
              <a:t> </a:t>
            </a:r>
            <a:r>
              <a:rPr lang="es-ES" dirty="0" err="1" smtClean="0"/>
              <a:t>exercises</a:t>
            </a:r>
            <a:r>
              <a:rPr lang="es-ES" dirty="0" smtClean="0"/>
              <a:t> as </a:t>
            </a:r>
            <a:r>
              <a:rPr lang="es-ES" dirty="0" err="1" smtClean="0"/>
              <a:t>the</a:t>
            </a:r>
            <a:r>
              <a:rPr lang="es-ES" dirty="0" smtClean="0"/>
              <a:t> </a:t>
            </a:r>
            <a:r>
              <a:rPr lang="es-ES" dirty="0" err="1" smtClean="0"/>
              <a:t>ones</a:t>
            </a:r>
            <a:r>
              <a:rPr lang="es-ES" dirty="0" smtClean="0"/>
              <a:t> in </a:t>
            </a:r>
            <a:r>
              <a:rPr lang="es-ES" dirty="0" err="1" smtClean="0"/>
              <a:t>the</a:t>
            </a:r>
            <a:r>
              <a:rPr lang="es-ES" dirty="0" smtClean="0"/>
              <a:t> KET test (post test).</a:t>
            </a:r>
          </a:p>
          <a:p>
            <a:pPr marL="365760" indent="-283464" eaLnBrk="1" fontAlgn="auto" hangingPunct="1">
              <a:spcAft>
                <a:spcPts val="0"/>
              </a:spcAft>
              <a:buFont typeface="Wingdings 2"/>
              <a:buNone/>
              <a:defRPr/>
            </a:pPr>
            <a:r>
              <a:rPr lang="es-ES" b="1" dirty="0" smtClean="0"/>
              <a:t>VOCABULARY</a:t>
            </a:r>
          </a:p>
          <a:p>
            <a:pPr marL="365760" indent="-283464" algn="just" eaLnBrk="1" fontAlgn="auto" hangingPunct="1">
              <a:spcAft>
                <a:spcPts val="0"/>
              </a:spcAft>
              <a:buFont typeface="Wingdings 2"/>
              <a:buChar char=""/>
              <a:defRPr/>
            </a:pPr>
            <a:r>
              <a:rPr lang="es-ES" dirty="0" err="1" smtClean="0"/>
              <a:t>Before</a:t>
            </a:r>
            <a:r>
              <a:rPr lang="es-ES" dirty="0" smtClean="0"/>
              <a:t> </a:t>
            </a:r>
            <a:r>
              <a:rPr lang="es-ES" dirty="0" err="1" smtClean="0"/>
              <a:t>each</a:t>
            </a:r>
            <a:r>
              <a:rPr lang="es-ES" dirty="0" smtClean="0"/>
              <a:t> </a:t>
            </a:r>
            <a:r>
              <a:rPr lang="es-ES" dirty="0" err="1" smtClean="0"/>
              <a:t>unit</a:t>
            </a:r>
            <a:r>
              <a:rPr lang="es-ES" dirty="0" smtClean="0"/>
              <a:t> </a:t>
            </a:r>
            <a:r>
              <a:rPr lang="es-ES" dirty="0" err="1" smtClean="0"/>
              <a:t>students</a:t>
            </a:r>
            <a:r>
              <a:rPr lang="es-ES" dirty="0" smtClean="0"/>
              <a:t> </a:t>
            </a:r>
            <a:r>
              <a:rPr lang="en-US" dirty="0" smtClean="0"/>
              <a:t>learned the new vocabulary.</a:t>
            </a:r>
          </a:p>
          <a:p>
            <a:pPr marL="365760" indent="-283464" algn="just" eaLnBrk="1" fontAlgn="auto" hangingPunct="1">
              <a:spcAft>
                <a:spcPts val="0"/>
              </a:spcAft>
              <a:buFont typeface="Wingdings 2"/>
              <a:buChar char=""/>
              <a:defRPr/>
            </a:pPr>
            <a:r>
              <a:rPr lang="en-US" dirty="0" smtClean="0"/>
              <a:t>Students also worked with the KET vocabulary provided on line by Cambridge University.</a:t>
            </a:r>
          </a:p>
          <a:p>
            <a:pPr marL="365760" indent="-283464" algn="just" eaLnBrk="1" fontAlgn="auto" hangingPunct="1">
              <a:spcAft>
                <a:spcPts val="0"/>
              </a:spcAft>
              <a:buFont typeface="Wingdings 2"/>
              <a:buChar char=""/>
              <a:defRPr/>
            </a:pPr>
            <a:r>
              <a:rPr lang="en-US" dirty="0" smtClean="0"/>
              <a:t>Cross curricular </a:t>
            </a:r>
            <a:r>
              <a:rPr lang="en-GB" dirty="0" smtClean="0"/>
              <a:t>activities such as dramatizing, or arts were also good ways to practice language in an authentic context.</a:t>
            </a:r>
            <a:endParaRPr lang="es-EC" dirty="0" smtClean="0"/>
          </a:p>
          <a:p>
            <a:pPr marL="365760" indent="-283464" eaLnBrk="1" fontAlgn="auto" hangingPunct="1">
              <a:spcAft>
                <a:spcPts val="0"/>
              </a:spcAft>
              <a:buFont typeface="Wingdings 2"/>
              <a:buChar char=""/>
              <a:defRPr/>
            </a:pPr>
            <a:endParaRPr lang="es-ES" dirty="0" smtClean="0"/>
          </a:p>
          <a:p>
            <a:pPr marL="365760" indent="-283464" eaLnBrk="1" fontAlgn="auto" hangingPunct="1">
              <a:spcAft>
                <a:spcPts val="0"/>
              </a:spcAft>
              <a:buFont typeface="Wingdings 2"/>
              <a:buNone/>
              <a:defRPr/>
            </a:pPr>
            <a:endParaRPr lang="es-ES" dirty="0" smtClean="0"/>
          </a:p>
          <a:p>
            <a:pPr marL="365760" indent="-283464" eaLnBrk="1" fontAlgn="auto" hangingPunct="1">
              <a:spcAft>
                <a:spcPts val="0"/>
              </a:spcAft>
              <a:buFont typeface="Wingdings 2"/>
              <a:buChar char=""/>
              <a:defRPr/>
            </a:pPr>
            <a:endParaRPr lang="es-ES" dirty="0" smtClean="0"/>
          </a:p>
        </p:txBody>
      </p:sp>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100" y="773113"/>
            <a:ext cx="7499350" cy="1143000"/>
          </a:xfrm>
        </p:spPr>
        <p:txBody>
          <a:bodyPr>
            <a:noAutofit/>
          </a:bodyPr>
          <a:lstStyle/>
          <a:p>
            <a:pPr algn="ctr" eaLnBrk="1" fontAlgn="auto" hangingPunct="1">
              <a:spcAft>
                <a:spcPts val="0"/>
              </a:spcAft>
              <a:defRPr/>
            </a:pPr>
            <a:r>
              <a:rPr lang="en-GB" sz="3500" b="1" dirty="0" smtClean="0">
                <a:solidFill>
                  <a:schemeClr val="tx2">
                    <a:satMod val="130000"/>
                  </a:schemeClr>
                </a:solidFill>
              </a:rPr>
              <a:t>CHAPTER FIVE</a:t>
            </a:r>
            <a:br>
              <a:rPr lang="en-GB" sz="3500" b="1" dirty="0" smtClean="0">
                <a:solidFill>
                  <a:schemeClr val="tx2">
                    <a:satMod val="130000"/>
                  </a:schemeClr>
                </a:solidFill>
              </a:rPr>
            </a:br>
            <a:r>
              <a:rPr lang="en-GB" sz="3500" b="1" dirty="0" smtClean="0">
                <a:solidFill>
                  <a:schemeClr val="tx2">
                    <a:satMod val="130000"/>
                  </a:schemeClr>
                </a:solidFill>
              </a:rPr>
              <a:t>Other aspects that could affect the KET results</a:t>
            </a:r>
            <a:endParaRPr lang="es-EC" sz="3500" dirty="0">
              <a:solidFill>
                <a:schemeClr val="tx2">
                  <a:satMod val="130000"/>
                </a:schemeClr>
              </a:solidFill>
            </a:endParaRPr>
          </a:p>
        </p:txBody>
      </p:sp>
      <p:sp>
        <p:nvSpPr>
          <p:cNvPr id="40962" name="2 Marcador de contenido"/>
          <p:cNvSpPr>
            <a:spLocks noGrp="1"/>
          </p:cNvSpPr>
          <p:nvPr>
            <p:ph idx="1"/>
          </p:nvPr>
        </p:nvSpPr>
        <p:spPr>
          <a:xfrm>
            <a:off x="1435100" y="2420938"/>
            <a:ext cx="7499350" cy="3960812"/>
          </a:xfrm>
        </p:spPr>
        <p:txBody>
          <a:bodyPr/>
          <a:lstStyle/>
          <a:p>
            <a:pPr marL="365125" lvl="1" indent="-282575" algn="just" eaLnBrk="1" hangingPunct="1">
              <a:spcBef>
                <a:spcPts val="600"/>
              </a:spcBef>
              <a:buSzPct val="80000"/>
              <a:buFont typeface="Wingdings 2" pitchFamily="18" charset="2"/>
              <a:buChar char=""/>
            </a:pPr>
            <a:r>
              <a:rPr lang="en-GB" sz="3200" smtClean="0"/>
              <a:t>Lack of time or motivation in the reading process.</a:t>
            </a:r>
          </a:p>
          <a:p>
            <a:pPr marL="365125" lvl="1" indent="-282575" algn="just" eaLnBrk="1" hangingPunct="1">
              <a:spcBef>
                <a:spcPts val="600"/>
              </a:spcBef>
              <a:buSzPct val="80000"/>
              <a:buFont typeface="Wingdings 2" pitchFamily="18" charset="2"/>
              <a:buChar char=""/>
            </a:pPr>
            <a:r>
              <a:rPr lang="en-GB" sz="3200" smtClean="0"/>
              <a:t>Learning disabilities in reading comprehension.</a:t>
            </a:r>
          </a:p>
          <a:p>
            <a:pPr marL="365125" lvl="1" indent="-282575" algn="just" eaLnBrk="1" hangingPunct="1">
              <a:spcBef>
                <a:spcPts val="600"/>
              </a:spcBef>
              <a:buSzPct val="80000"/>
              <a:buFont typeface="Wingdings 2" pitchFamily="18" charset="2"/>
              <a:buChar char=""/>
            </a:pPr>
            <a:r>
              <a:rPr lang="en-US" sz="3200" smtClean="0"/>
              <a:t>Lack of efficient teacher training</a:t>
            </a:r>
            <a:endParaRPr lang="es-EC" sz="3200" smtClean="0"/>
          </a:p>
          <a:p>
            <a:pPr eaLnBrk="1" hangingPunct="1"/>
            <a:r>
              <a:rPr lang="es-ES" smtClean="0"/>
              <a:t>Inadequate language acquisition. </a:t>
            </a:r>
          </a:p>
        </p:txBody>
      </p:sp>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eaLnBrk="1" hangingPunct="1">
              <a:lnSpc>
                <a:spcPct val="90000"/>
              </a:lnSpc>
            </a:pPr>
            <a:r>
              <a:rPr lang="es-ES" sz="2700" b="1" smtClean="0"/>
              <a:t>Working hypothesis</a:t>
            </a:r>
          </a:p>
          <a:p>
            <a:pPr algn="just" eaLnBrk="1" hangingPunct="1">
              <a:lnSpc>
                <a:spcPct val="90000"/>
              </a:lnSpc>
              <a:buFont typeface="Wingdings 2" pitchFamily="18" charset="2"/>
              <a:buNone/>
            </a:pPr>
            <a:r>
              <a:rPr lang="en-US" sz="2700" smtClean="0"/>
              <a:t>   The use of reading comprehension strategies improves the results of students who pass the KET in Cardinal Spellman Girl´s School, during the third term, 2010-2011 school year.</a:t>
            </a:r>
            <a:endParaRPr lang="es-EC" sz="2700" smtClean="0"/>
          </a:p>
          <a:p>
            <a:pPr algn="just" eaLnBrk="1" hangingPunct="1">
              <a:lnSpc>
                <a:spcPct val="90000"/>
              </a:lnSpc>
              <a:buFont typeface="Wingdings 2" pitchFamily="18" charset="2"/>
              <a:buNone/>
            </a:pPr>
            <a:r>
              <a:rPr lang="en-US" sz="2700" smtClean="0"/>
              <a:t> </a:t>
            </a:r>
            <a:endParaRPr lang="es-EC" sz="2700" smtClean="0"/>
          </a:p>
          <a:p>
            <a:pPr algn="just" eaLnBrk="1" hangingPunct="1">
              <a:lnSpc>
                <a:spcPct val="90000"/>
              </a:lnSpc>
            </a:pPr>
            <a:r>
              <a:rPr lang="en-US" sz="2700" b="1" smtClean="0"/>
              <a:t>Null hypothesis</a:t>
            </a:r>
            <a:endParaRPr lang="es-EC" sz="2700" smtClean="0"/>
          </a:p>
          <a:p>
            <a:pPr algn="just" eaLnBrk="1" hangingPunct="1">
              <a:lnSpc>
                <a:spcPct val="90000"/>
              </a:lnSpc>
              <a:buFont typeface="Wingdings 2" pitchFamily="18" charset="2"/>
              <a:buNone/>
            </a:pPr>
            <a:r>
              <a:rPr lang="en-GB" sz="2700" smtClean="0"/>
              <a:t>   The use of reading comprehension strategies does not improve the</a:t>
            </a:r>
            <a:r>
              <a:rPr lang="en-US" sz="2700" smtClean="0"/>
              <a:t> results of students who pass the KET in Cardinal Spellman Girl´s School, during the third term, 2010-2011 school year.</a:t>
            </a:r>
            <a:endParaRPr lang="es-ES" sz="2700" smtClean="0"/>
          </a:p>
        </p:txBody>
      </p:sp>
      <p:sp>
        <p:nvSpPr>
          <p:cNvPr id="6" name="1 Título"/>
          <p:cNvSpPr>
            <a:spLocks noGrp="1"/>
          </p:cNvSpPr>
          <p:nvPr>
            <p:ph type="title"/>
          </p:nvPr>
        </p:nvSpPr>
        <p:spPr>
          <a:xfrm>
            <a:off x="1435100" y="260350"/>
            <a:ext cx="7499350" cy="1143000"/>
          </a:xfrm>
        </p:spPr>
        <p:txBody>
          <a:bodyPr>
            <a:noAutofit/>
          </a:bodyPr>
          <a:lstStyle/>
          <a:p>
            <a:pPr algn="ctr" eaLnBrk="1" fontAlgn="auto" hangingPunct="1">
              <a:spcAft>
                <a:spcPts val="0"/>
              </a:spcAft>
              <a:defRPr/>
            </a:pPr>
            <a:r>
              <a:rPr lang="es-ES" sz="3500" dirty="0" smtClean="0">
                <a:solidFill>
                  <a:schemeClr val="tx2">
                    <a:satMod val="130000"/>
                  </a:schemeClr>
                </a:solidFill>
              </a:rPr>
              <a:t>HYPOTHESES SYSTEM</a:t>
            </a:r>
            <a:endParaRPr lang="es-EC" sz="3500" dirty="0">
              <a:solidFill>
                <a:schemeClr val="tx2">
                  <a:satMod val="130000"/>
                </a:schemeClr>
              </a:solidFill>
            </a:endParaRPr>
          </a:p>
        </p:txBody>
      </p:sp>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10 Conector angular"/>
          <p:cNvCxnSpPr/>
          <p:nvPr/>
        </p:nvCxnSpPr>
        <p:spPr>
          <a:xfrm>
            <a:off x="4214813" y="3286125"/>
            <a:ext cx="4929187" cy="1588"/>
          </a:xfrm>
          <a:prstGeom prst="bentConnector3">
            <a:avLst>
              <a:gd name="adj1" fmla="val 50000"/>
            </a:avLst>
          </a:prstGeom>
        </p:spPr>
        <p:style>
          <a:lnRef idx="2">
            <a:schemeClr val="accent5"/>
          </a:lnRef>
          <a:fillRef idx="0">
            <a:schemeClr val="accent5"/>
          </a:fillRef>
          <a:effectRef idx="1">
            <a:schemeClr val="accent5"/>
          </a:effectRef>
          <a:fontRef idx="minor">
            <a:schemeClr val="tx1"/>
          </a:fontRef>
        </p:style>
      </p:cxnSp>
      <p:sp>
        <p:nvSpPr>
          <p:cNvPr id="4" name="3 Título"/>
          <p:cNvSpPr>
            <a:spLocks noGrp="1"/>
          </p:cNvSpPr>
          <p:nvPr>
            <p:ph type="title"/>
          </p:nvPr>
        </p:nvSpPr>
        <p:spPr>
          <a:xfrm>
            <a:off x="2779713" y="1503363"/>
            <a:ext cx="6400800" cy="2286000"/>
          </a:xfrm>
        </p:spPr>
        <p:txBody>
          <a:bodyPr/>
          <a:lstStyle/>
          <a:p>
            <a:pPr eaLnBrk="1" fontAlgn="auto" hangingPunct="1">
              <a:spcAft>
                <a:spcPts val="0"/>
              </a:spcAft>
              <a:defRPr/>
            </a:pPr>
            <a:r>
              <a:rPr lang="es-ES" dirty="0" smtClean="0">
                <a:solidFill>
                  <a:schemeClr val="tx2">
                    <a:satMod val="130000"/>
                  </a:schemeClr>
                </a:solidFill>
              </a:rPr>
              <a:t>PART III</a:t>
            </a:r>
            <a:br>
              <a:rPr lang="es-ES" dirty="0" smtClean="0">
                <a:solidFill>
                  <a:schemeClr val="tx2">
                    <a:satMod val="130000"/>
                  </a:schemeClr>
                </a:solidFill>
              </a:rPr>
            </a:br>
            <a:r>
              <a:rPr lang="es-ES" sz="3500" dirty="0" err="1" smtClean="0">
                <a:solidFill>
                  <a:schemeClr val="tx2">
                    <a:satMod val="130000"/>
                  </a:schemeClr>
                </a:solidFill>
              </a:rPr>
              <a:t>Methodological</a:t>
            </a:r>
            <a:r>
              <a:rPr lang="es-ES" sz="3500" dirty="0" smtClean="0">
                <a:solidFill>
                  <a:schemeClr val="tx2">
                    <a:satMod val="130000"/>
                  </a:schemeClr>
                </a:solidFill>
              </a:rPr>
              <a:t> </a:t>
            </a:r>
            <a:r>
              <a:rPr lang="es-ES" sz="3500" dirty="0" err="1" smtClean="0">
                <a:solidFill>
                  <a:schemeClr val="tx2">
                    <a:satMod val="130000"/>
                  </a:schemeClr>
                </a:solidFill>
              </a:rPr>
              <a:t>design</a:t>
            </a:r>
            <a:r>
              <a:rPr lang="es-ES" sz="3500" dirty="0" smtClean="0">
                <a:solidFill>
                  <a:schemeClr val="tx2">
                    <a:satMod val="130000"/>
                  </a:schemeClr>
                </a:solidFill>
              </a:rPr>
              <a:t> </a:t>
            </a:r>
            <a:endParaRPr lang="es-EC" sz="3500" dirty="0">
              <a:solidFill>
                <a:schemeClr val="tx2">
                  <a:satMod val="130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35100" y="981075"/>
            <a:ext cx="7499350" cy="5267325"/>
          </a:xfrm>
        </p:spPr>
        <p:txBody>
          <a:bodyPr>
            <a:normAutofit fontScale="92500"/>
          </a:bodyPr>
          <a:lstStyle/>
          <a:p>
            <a:pPr marL="365760" indent="-283464" algn="just" eaLnBrk="1" fontAlgn="auto" hangingPunct="1">
              <a:spcAft>
                <a:spcPts val="0"/>
              </a:spcAft>
              <a:buFont typeface="Wingdings 2"/>
              <a:buChar char=""/>
              <a:defRPr/>
            </a:pPr>
            <a:r>
              <a:rPr lang="es-ES" dirty="0" err="1" smtClean="0"/>
              <a:t>This</a:t>
            </a:r>
            <a:r>
              <a:rPr lang="es-ES" dirty="0" smtClean="0"/>
              <a:t> </a:t>
            </a:r>
            <a:r>
              <a:rPr lang="es-ES" dirty="0" err="1" smtClean="0"/>
              <a:t>research</a:t>
            </a:r>
            <a:r>
              <a:rPr lang="es-ES" dirty="0" smtClean="0"/>
              <a:t> </a:t>
            </a:r>
            <a:r>
              <a:rPr lang="es-ES" dirty="0" err="1" smtClean="0"/>
              <a:t>was</a:t>
            </a:r>
            <a:r>
              <a:rPr lang="es-ES" dirty="0" smtClean="0"/>
              <a:t> </a:t>
            </a:r>
            <a:r>
              <a:rPr lang="es-ES" dirty="0" err="1" smtClean="0"/>
              <a:t>applied</a:t>
            </a:r>
            <a:r>
              <a:rPr lang="es-ES" dirty="0" smtClean="0"/>
              <a:t>, </a:t>
            </a:r>
            <a:r>
              <a:rPr lang="en-GB" dirty="0" smtClean="0"/>
              <a:t>descriptive and of field.  The technique for collecting data was the test. This study was quasi experimental.</a:t>
            </a:r>
          </a:p>
          <a:p>
            <a:pPr marL="365760" indent="-283464" algn="just" eaLnBrk="1" fontAlgn="auto" hangingPunct="1">
              <a:spcAft>
                <a:spcPts val="0"/>
              </a:spcAft>
              <a:buFont typeface="Wingdings 2"/>
              <a:buChar char=""/>
              <a:defRPr/>
            </a:pPr>
            <a:r>
              <a:rPr lang="en-GB" dirty="0" smtClean="0"/>
              <a:t>The instrument for data collection was the test results given by the English teachers. </a:t>
            </a:r>
          </a:p>
          <a:p>
            <a:pPr marL="365760" indent="-283464" algn="just" eaLnBrk="1" fontAlgn="auto" hangingPunct="1">
              <a:spcAft>
                <a:spcPts val="0"/>
              </a:spcAft>
              <a:buFont typeface="Wingdings 2"/>
              <a:buChar char=""/>
              <a:defRPr/>
            </a:pPr>
            <a:r>
              <a:rPr lang="en-GB" dirty="0" smtClean="0"/>
              <a:t>Quantitative and qualitative data were tabulated and compared. Measures of descriptive statistics were used such as percentages, rates, mean, t test, and standard deviation</a:t>
            </a:r>
            <a:endParaRPr lang="es-EC" dirty="0" smtClean="0"/>
          </a:p>
        </p:txBody>
      </p:sp>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10 Conector angular"/>
          <p:cNvCxnSpPr/>
          <p:nvPr/>
        </p:nvCxnSpPr>
        <p:spPr>
          <a:xfrm>
            <a:off x="4214813" y="3286125"/>
            <a:ext cx="4929187" cy="1588"/>
          </a:xfrm>
          <a:prstGeom prst="bentConnector3">
            <a:avLst>
              <a:gd name="adj1" fmla="val 50000"/>
            </a:avLst>
          </a:prstGeom>
        </p:spPr>
        <p:style>
          <a:lnRef idx="2">
            <a:schemeClr val="accent5"/>
          </a:lnRef>
          <a:fillRef idx="0">
            <a:schemeClr val="accent5"/>
          </a:fillRef>
          <a:effectRef idx="1">
            <a:schemeClr val="accent5"/>
          </a:effectRef>
          <a:fontRef idx="minor">
            <a:schemeClr val="tx1"/>
          </a:fontRef>
        </p:style>
      </p:cxnSp>
      <p:sp>
        <p:nvSpPr>
          <p:cNvPr id="4" name="3 Título"/>
          <p:cNvSpPr>
            <a:spLocks noGrp="1"/>
          </p:cNvSpPr>
          <p:nvPr>
            <p:ph type="title"/>
          </p:nvPr>
        </p:nvSpPr>
        <p:spPr>
          <a:xfrm>
            <a:off x="2779713" y="1503363"/>
            <a:ext cx="6400800" cy="2286000"/>
          </a:xfrm>
        </p:spPr>
        <p:txBody>
          <a:bodyPr/>
          <a:lstStyle/>
          <a:p>
            <a:pPr eaLnBrk="1" fontAlgn="auto" hangingPunct="1">
              <a:spcAft>
                <a:spcPts val="0"/>
              </a:spcAft>
              <a:defRPr/>
            </a:pPr>
            <a:r>
              <a:rPr lang="es-ES" dirty="0" smtClean="0">
                <a:solidFill>
                  <a:schemeClr val="tx2">
                    <a:satMod val="130000"/>
                  </a:schemeClr>
                </a:solidFill>
              </a:rPr>
              <a:t>PART IV</a:t>
            </a:r>
            <a:br>
              <a:rPr lang="es-ES" dirty="0" smtClean="0">
                <a:solidFill>
                  <a:schemeClr val="tx2">
                    <a:satMod val="130000"/>
                  </a:schemeClr>
                </a:solidFill>
              </a:rPr>
            </a:br>
            <a:r>
              <a:rPr lang="es-ES" sz="2800" dirty="0" smtClean="0">
                <a:solidFill>
                  <a:schemeClr val="tx2">
                    <a:satMod val="130000"/>
                  </a:schemeClr>
                </a:solidFill>
              </a:rPr>
              <a:t>ANALYSIS AND INTERPRETATION OF RESULTS</a:t>
            </a:r>
            <a:endParaRPr lang="es-EC" sz="2800" dirty="0">
              <a:solidFill>
                <a:schemeClr val="tx2">
                  <a:satMod val="130000"/>
                </a:schemeClr>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6 Gráfico"/>
          <p:cNvGraphicFramePr/>
          <p:nvPr/>
        </p:nvGraphicFramePr>
        <p:xfrm>
          <a:off x="1788617" y="2064112"/>
          <a:ext cx="6738809" cy="3300020"/>
        </p:xfrm>
        <a:graphic>
          <a:graphicData uri="http://schemas.openxmlformats.org/drawingml/2006/chart">
            <c:chart xmlns:c="http://schemas.openxmlformats.org/drawingml/2006/chart" xmlns:r="http://schemas.openxmlformats.org/officeDocument/2006/relationships" r:id="rId3"/>
          </a:graphicData>
        </a:graphic>
      </p:graphicFrame>
      <p:sp>
        <p:nvSpPr>
          <p:cNvPr id="205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ES">
              <a:latin typeface="Gill Sans MT"/>
            </a:endParaRPr>
          </a:p>
        </p:txBody>
      </p:sp>
      <p:sp>
        <p:nvSpPr>
          <p:cNvPr id="2054" name="Rectangle 3"/>
          <p:cNvSpPr>
            <a:spLocks noChangeArrowheads="1"/>
          </p:cNvSpPr>
          <p:nvPr/>
        </p:nvSpPr>
        <p:spPr bwMode="auto">
          <a:xfrm>
            <a:off x="0" y="2914650"/>
            <a:ext cx="9144000" cy="0"/>
          </a:xfrm>
          <a:prstGeom prst="rect">
            <a:avLst/>
          </a:prstGeom>
          <a:noFill/>
          <a:ln w="9525">
            <a:noFill/>
            <a:miter lim="800000"/>
            <a:headEnd/>
            <a:tailEnd/>
          </a:ln>
        </p:spPr>
        <p:txBody>
          <a:bodyPr wrap="none" anchor="ctr">
            <a:spAutoFit/>
          </a:bodyPr>
          <a:lstStyle/>
          <a:p>
            <a:endParaRPr lang="es-ES">
              <a:latin typeface="Gill Sans MT"/>
            </a:endParaRPr>
          </a:p>
        </p:txBody>
      </p:sp>
      <p:sp>
        <p:nvSpPr>
          <p:cNvPr id="2055"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s-ES">
              <a:latin typeface="Gill Sans MT"/>
            </a:endParaRPr>
          </a:p>
        </p:txBody>
      </p:sp>
      <p:sp>
        <p:nvSpPr>
          <p:cNvPr id="2056" name="Rectangle 6"/>
          <p:cNvSpPr>
            <a:spLocks noChangeArrowheads="1"/>
          </p:cNvSpPr>
          <p:nvPr/>
        </p:nvSpPr>
        <p:spPr bwMode="auto">
          <a:xfrm>
            <a:off x="0" y="2914650"/>
            <a:ext cx="9144000" cy="0"/>
          </a:xfrm>
          <a:prstGeom prst="rect">
            <a:avLst/>
          </a:prstGeom>
          <a:noFill/>
          <a:ln w="9525">
            <a:noFill/>
            <a:miter lim="800000"/>
            <a:headEnd/>
            <a:tailEnd/>
          </a:ln>
        </p:spPr>
        <p:txBody>
          <a:bodyPr wrap="none" anchor="ctr">
            <a:spAutoFit/>
          </a:bodyPr>
          <a:lstStyle/>
          <a:p>
            <a:endParaRPr lang="es-ES">
              <a:latin typeface="Gill Sans MT"/>
            </a:endParaRPr>
          </a:p>
        </p:txBody>
      </p:sp>
      <p:sp>
        <p:nvSpPr>
          <p:cNvPr id="2059" name="Text Box 11"/>
          <p:cNvSpPr txBox="1">
            <a:spLocks noChangeArrowheads="1"/>
          </p:cNvSpPr>
          <p:nvPr/>
        </p:nvSpPr>
        <p:spPr bwMode="auto">
          <a:xfrm>
            <a:off x="1763713" y="692150"/>
            <a:ext cx="6480175" cy="625475"/>
          </a:xfrm>
          <a:prstGeom prst="rect">
            <a:avLst/>
          </a:prstGeom>
          <a:noFill/>
          <a:ln w="9525">
            <a:noFill/>
            <a:miter lim="800000"/>
            <a:headEnd/>
            <a:tailEnd/>
          </a:ln>
          <a:effectLst/>
        </p:spPr>
        <p:txBody>
          <a:bodyPr>
            <a:spAutoFit/>
          </a:bodyPr>
          <a:lstStyle/>
          <a:p>
            <a:pPr>
              <a:spcBef>
                <a:spcPct val="50000"/>
              </a:spcBef>
            </a:pPr>
            <a:r>
              <a:rPr lang="es-EC" sz="3500" b="1"/>
              <a:t>General Results 2004 - 2010</a:t>
            </a:r>
            <a:endParaRPr lang="es-ES" sz="3500" b="1"/>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a:xfrm>
            <a:off x="3168650" y="1557338"/>
            <a:ext cx="6804025" cy="2286000"/>
          </a:xfrm>
        </p:spPr>
        <p:txBody>
          <a:bodyPr/>
          <a:lstStyle/>
          <a:p>
            <a:pPr eaLnBrk="1" fontAlgn="auto" hangingPunct="1">
              <a:spcAft>
                <a:spcPts val="0"/>
              </a:spcAft>
              <a:defRPr/>
            </a:pPr>
            <a:r>
              <a:rPr lang="es-ES" dirty="0" err="1" smtClean="0">
                <a:solidFill>
                  <a:schemeClr val="tx2">
                    <a:satMod val="130000"/>
                  </a:schemeClr>
                </a:solidFill>
              </a:rPr>
              <a:t>Part</a:t>
            </a:r>
            <a:r>
              <a:rPr lang="es-ES" dirty="0" smtClean="0">
                <a:solidFill>
                  <a:schemeClr val="tx2">
                    <a:satMod val="130000"/>
                  </a:schemeClr>
                </a:solidFill>
              </a:rPr>
              <a:t> i</a:t>
            </a:r>
            <a:br>
              <a:rPr lang="es-ES" dirty="0" smtClean="0">
                <a:solidFill>
                  <a:schemeClr val="tx2">
                    <a:satMod val="130000"/>
                  </a:schemeClr>
                </a:solidFill>
              </a:rPr>
            </a:br>
            <a:r>
              <a:rPr lang="es-ES" sz="3200" dirty="0" err="1" smtClean="0">
                <a:solidFill>
                  <a:schemeClr val="tx2">
                    <a:satMod val="130000"/>
                  </a:schemeClr>
                </a:solidFill>
              </a:rPr>
              <a:t>identification</a:t>
            </a:r>
            <a:r>
              <a:rPr lang="es-ES" sz="3200" dirty="0" smtClean="0">
                <a:solidFill>
                  <a:schemeClr val="tx2">
                    <a:satMod val="130000"/>
                  </a:schemeClr>
                </a:solidFill>
              </a:rPr>
              <a:t> of </a:t>
            </a:r>
            <a:r>
              <a:rPr lang="es-ES" sz="3200" dirty="0" err="1" smtClean="0">
                <a:solidFill>
                  <a:schemeClr val="tx2">
                    <a:satMod val="130000"/>
                  </a:schemeClr>
                </a:solidFill>
              </a:rPr>
              <a:t>the</a:t>
            </a:r>
            <a:r>
              <a:rPr lang="es-ES" sz="3200" dirty="0" smtClean="0">
                <a:solidFill>
                  <a:schemeClr val="tx2">
                    <a:satMod val="130000"/>
                  </a:schemeClr>
                </a:solidFill>
              </a:rPr>
              <a:t> </a:t>
            </a:r>
            <a:r>
              <a:rPr lang="es-ES" sz="3200" dirty="0" err="1" smtClean="0">
                <a:solidFill>
                  <a:schemeClr val="tx2">
                    <a:satMod val="130000"/>
                  </a:schemeClr>
                </a:solidFill>
              </a:rPr>
              <a:t>problem</a:t>
            </a:r>
            <a:r>
              <a:rPr lang="es-ES" sz="3200" dirty="0" smtClean="0">
                <a:solidFill>
                  <a:schemeClr val="tx2">
                    <a:satMod val="130000"/>
                  </a:schemeClr>
                </a:solidFill>
              </a:rPr>
              <a:t> </a:t>
            </a:r>
            <a:endParaRPr lang="en-US" sz="3200" dirty="0">
              <a:solidFill>
                <a:schemeClr val="tx2">
                  <a:satMod val="130000"/>
                </a:schemeClr>
              </a:solidFill>
            </a:endParaRPr>
          </a:p>
        </p:txBody>
      </p:sp>
      <p:cxnSp>
        <p:nvCxnSpPr>
          <p:cNvPr id="11" name="10 Conector angular"/>
          <p:cNvCxnSpPr/>
          <p:nvPr/>
        </p:nvCxnSpPr>
        <p:spPr>
          <a:xfrm>
            <a:off x="4214813" y="3286125"/>
            <a:ext cx="4929187" cy="1588"/>
          </a:xfrm>
          <a:prstGeom prst="bentConnector3">
            <a:avLst>
              <a:gd name="adj1" fmla="val 50000"/>
            </a:avLst>
          </a:prstGeom>
        </p:spPr>
        <p:style>
          <a:lnRef idx="2">
            <a:schemeClr val="accent5"/>
          </a:lnRef>
          <a:fillRef idx="0">
            <a:schemeClr val="accent5"/>
          </a:fillRef>
          <a:effectRef idx="1">
            <a:schemeClr val="accent5"/>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s-ES">
              <a:latin typeface="Gill Sans MT"/>
            </a:endParaRPr>
          </a:p>
        </p:txBody>
      </p:sp>
      <p:graphicFrame>
        <p:nvGraphicFramePr>
          <p:cNvPr id="1026" name="Object 2"/>
          <p:cNvGraphicFramePr>
            <a:graphicFrameLocks noChangeAspect="1"/>
          </p:cNvGraphicFramePr>
          <p:nvPr/>
        </p:nvGraphicFramePr>
        <p:xfrm>
          <a:off x="1471613" y="936625"/>
          <a:ext cx="6845300" cy="6313488"/>
        </p:xfrm>
        <a:graphic>
          <a:graphicData uri="http://schemas.openxmlformats.org/presentationml/2006/ole">
            <p:oleObj spid="_x0000_s1026" name="Hoja de cálculo" r:id="rId4" imgW="6339840" imgH="7551481" progId="Excel.Sheet.8">
              <p:embed/>
            </p:oleObj>
          </a:graphicData>
        </a:graphic>
      </p:graphicFrame>
      <p:sp>
        <p:nvSpPr>
          <p:cNvPr id="6" name="1 Título"/>
          <p:cNvSpPr>
            <a:spLocks/>
          </p:cNvSpPr>
          <p:nvPr/>
        </p:nvSpPr>
        <p:spPr bwMode="auto">
          <a:xfrm>
            <a:off x="1968500" y="44450"/>
            <a:ext cx="5843588" cy="1143000"/>
          </a:xfrm>
          <a:prstGeom prst="rect">
            <a:avLst/>
          </a:prstGeom>
          <a:noFill/>
          <a:ln w="9525">
            <a:noFill/>
            <a:miter lim="800000"/>
            <a:headEnd/>
            <a:tailEnd/>
          </a:ln>
        </p:spPr>
        <p:txBody>
          <a:bodyPr anchor="ctr"/>
          <a:lstStyle/>
          <a:p>
            <a:pPr algn="ctr"/>
            <a:r>
              <a:rPr lang="es-ES" sz="3500">
                <a:solidFill>
                  <a:srgbClr val="572314"/>
                </a:solidFill>
                <a:latin typeface="Gill Sans MT"/>
              </a:rPr>
              <a:t>Results 2011</a:t>
            </a:r>
            <a:endParaRPr lang="es-EC" sz="3500">
              <a:solidFill>
                <a:srgbClr val="572314"/>
              </a:solidFill>
              <a:latin typeface="Gill Sans MT"/>
            </a:endParaRPr>
          </a:p>
        </p:txBody>
      </p:sp>
    </p:spTree>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258888" y="981075"/>
            <a:ext cx="7345362" cy="5472113"/>
          </a:xfrm>
        </p:spPr>
        <p:txBody>
          <a:bodyPr>
            <a:normAutofit/>
          </a:bodyPr>
          <a:lstStyle/>
          <a:p>
            <a:r>
              <a:rPr lang="en-US" sz="2600" dirty="0" smtClean="0"/>
              <a:t>The mean of the results of the pre test is 39 and 38 of the post test. </a:t>
            </a:r>
          </a:p>
          <a:p>
            <a:r>
              <a:rPr lang="en-US" sz="2600" dirty="0" smtClean="0"/>
              <a:t>This formula was applied to determine the standard </a:t>
            </a:r>
            <a:r>
              <a:rPr lang="en-US" sz="2600" dirty="0" smtClean="0"/>
              <a:t>error between the difference of the two </a:t>
            </a:r>
            <a:r>
              <a:rPr lang="en-US" sz="2600" dirty="0" smtClean="0"/>
              <a:t>means:                         1.25 is </a:t>
            </a:r>
            <a:r>
              <a:rPr lang="en-US" sz="2600" dirty="0" smtClean="0"/>
              <a:t>the </a:t>
            </a:r>
            <a:r>
              <a:rPr lang="en-US" sz="2600" dirty="0" smtClean="0"/>
              <a:t>standard error</a:t>
            </a:r>
            <a:endParaRPr lang="en-US" sz="2600" dirty="0" smtClean="0"/>
          </a:p>
          <a:p>
            <a:r>
              <a:rPr lang="en-US" sz="2600" i="1" dirty="0" smtClean="0"/>
              <a:t>T </a:t>
            </a:r>
            <a:r>
              <a:rPr lang="en-US" sz="2600" i="1" dirty="0" smtClean="0"/>
              <a:t>reason formula:           </a:t>
            </a:r>
            <a:r>
              <a:rPr lang="en-US" sz="2600" dirty="0" smtClean="0"/>
              <a:t>0.80 </a:t>
            </a:r>
            <a:endParaRPr lang="en-US" sz="2600" dirty="0" smtClean="0"/>
          </a:p>
          <a:p>
            <a:r>
              <a:rPr lang="en-US" sz="2600" dirty="0" smtClean="0"/>
              <a:t>Freedom degrees: 216</a:t>
            </a:r>
          </a:p>
          <a:p>
            <a:r>
              <a:rPr lang="en-US" sz="2600" dirty="0" smtClean="0"/>
              <a:t>According to the T table, the </a:t>
            </a:r>
            <a:r>
              <a:rPr lang="en-US" sz="2600" i="1" dirty="0" smtClean="0"/>
              <a:t>T reason</a:t>
            </a:r>
            <a:r>
              <a:rPr lang="en-US" sz="2600" dirty="0" smtClean="0"/>
              <a:t> at a level of 0,05 is 1.660.  The  calculated T is 0,80 which means that the difference between both of them is not meaningful so the null hypothesis is accepted. </a:t>
            </a:r>
            <a:endParaRPr lang="es-EC" sz="2600" dirty="0" smtClean="0"/>
          </a:p>
        </p:txBody>
      </p:sp>
      <p:sp>
        <p:nvSpPr>
          <p:cNvPr id="6" name="1 Título"/>
          <p:cNvSpPr>
            <a:spLocks/>
          </p:cNvSpPr>
          <p:nvPr/>
        </p:nvSpPr>
        <p:spPr bwMode="auto">
          <a:xfrm>
            <a:off x="1435100" y="-171450"/>
            <a:ext cx="7499350" cy="1143000"/>
          </a:xfrm>
          <a:prstGeom prst="rect">
            <a:avLst/>
          </a:prstGeom>
          <a:noFill/>
          <a:ln w="9525">
            <a:noFill/>
            <a:miter lim="800000"/>
            <a:headEnd/>
            <a:tailEnd/>
          </a:ln>
        </p:spPr>
        <p:txBody>
          <a:bodyPr anchor="ctr"/>
          <a:lstStyle/>
          <a:p>
            <a:pPr algn="ctr"/>
            <a:r>
              <a:rPr lang="es-ES" sz="3500">
                <a:solidFill>
                  <a:srgbClr val="572314"/>
                </a:solidFill>
                <a:effectLst>
                  <a:outerShdw blurRad="38100" dist="38100" dir="2700000" algn="tl">
                    <a:srgbClr val="C0C0C0"/>
                  </a:outerShdw>
                </a:effectLst>
                <a:latin typeface="Gill Sans MT"/>
              </a:rPr>
              <a:t>Statistic process</a:t>
            </a:r>
            <a:endParaRPr lang="es-EC" sz="3500">
              <a:solidFill>
                <a:srgbClr val="572314"/>
              </a:solidFill>
              <a:effectLst>
                <a:outerShdw blurRad="38100" dist="38100" dir="2700000" algn="tl">
                  <a:srgbClr val="C0C0C0"/>
                </a:outerShdw>
              </a:effectLst>
              <a:latin typeface="Gill Sans MT"/>
            </a:endParaRPr>
          </a:p>
        </p:txBody>
      </p:sp>
      <p:pic>
        <p:nvPicPr>
          <p:cNvPr id="7" name="Picture 4"/>
          <p:cNvPicPr>
            <a:picLocks noChangeAspect="1" noChangeArrowheads="1"/>
          </p:cNvPicPr>
          <p:nvPr/>
        </p:nvPicPr>
        <p:blipFill>
          <a:blip r:embed="rId3" cstate="print"/>
          <a:srcRect/>
          <a:stretch>
            <a:fillRect/>
          </a:stretch>
        </p:blipFill>
        <p:spPr bwMode="auto">
          <a:xfrm>
            <a:off x="2643189" y="2643182"/>
            <a:ext cx="2143125" cy="428625"/>
          </a:xfrm>
          <a:prstGeom prst="rect">
            <a:avLst/>
          </a:prstGeom>
          <a:noFill/>
          <a:ln w="9525">
            <a:noFill/>
            <a:miter lim="800000"/>
            <a:headEnd/>
            <a:tailEnd/>
          </a:ln>
          <a:effectLst/>
        </p:spPr>
      </p:pic>
      <p:pic>
        <p:nvPicPr>
          <p:cNvPr id="57350" name="Picture 6"/>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929058" y="3214686"/>
            <a:ext cx="800100" cy="361950"/>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a:xfrm>
            <a:off x="2578100" y="2600325"/>
            <a:ext cx="6400800" cy="2286000"/>
          </a:xfrm>
        </p:spPr>
        <p:txBody>
          <a:bodyPr/>
          <a:lstStyle/>
          <a:p>
            <a:pPr eaLnBrk="1" fontAlgn="auto" hangingPunct="1">
              <a:spcAft>
                <a:spcPts val="0"/>
              </a:spcAft>
              <a:defRPr/>
            </a:pPr>
            <a:r>
              <a:rPr lang="es-ES" dirty="0" err="1" smtClean="0">
                <a:solidFill>
                  <a:schemeClr val="tx2">
                    <a:satMod val="130000"/>
                  </a:schemeClr>
                </a:solidFill>
              </a:rPr>
              <a:t>conclusions</a:t>
            </a:r>
            <a:endParaRPr lang="en-US" dirty="0">
              <a:solidFill>
                <a:schemeClr val="tx2">
                  <a:satMod val="130000"/>
                </a:schemeClr>
              </a:solidFill>
            </a:endParaRPr>
          </a:p>
        </p:txBody>
      </p:sp>
      <p:cxnSp>
        <p:nvCxnSpPr>
          <p:cNvPr id="11" name="10 Conector angular"/>
          <p:cNvCxnSpPr/>
          <p:nvPr/>
        </p:nvCxnSpPr>
        <p:spPr>
          <a:xfrm>
            <a:off x="4214813" y="3286125"/>
            <a:ext cx="4929187" cy="1588"/>
          </a:xfrm>
          <a:prstGeom prst="bentConnector3">
            <a:avLst>
              <a:gd name="adj1" fmla="val 50000"/>
            </a:avLst>
          </a:prstGeom>
        </p:spPr>
        <p:style>
          <a:lnRef idx="2">
            <a:schemeClr val="accent5"/>
          </a:lnRef>
          <a:fillRef idx="0">
            <a:schemeClr val="accent5"/>
          </a:fillRef>
          <a:effectRef idx="1">
            <a:schemeClr val="accent5"/>
          </a:effectRef>
          <a:fontRef idx="minor">
            <a:schemeClr val="tx1"/>
          </a:fontRef>
        </p:style>
      </p:cxn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357313" y="928688"/>
            <a:ext cx="7497762" cy="5092700"/>
          </a:xfrm>
        </p:spPr>
        <p:txBody>
          <a:bodyPr>
            <a:normAutofit/>
          </a:bodyPr>
          <a:lstStyle/>
          <a:p>
            <a:pPr eaLnBrk="1" hangingPunct="1">
              <a:lnSpc>
                <a:spcPct val="80000"/>
              </a:lnSpc>
            </a:pPr>
            <a:r>
              <a:rPr lang="en-US" sz="2000" smtClean="0"/>
              <a:t>Once the causes of this research project were analyzed, the null hypothesis was accepted.  The significance level is 1,660 and </a:t>
            </a:r>
            <a:r>
              <a:rPr lang="en-US" sz="2000" i="1" smtClean="0"/>
              <a:t>t </a:t>
            </a:r>
            <a:r>
              <a:rPr lang="en-US" sz="2000" smtClean="0"/>
              <a:t>calculated is 0,80.   It means that the difference between the pre and post test is not meaningful. So the</a:t>
            </a:r>
            <a:r>
              <a:rPr lang="en-GB" sz="2000" smtClean="0"/>
              <a:t> use of reading comprehension strategies does not improve the</a:t>
            </a:r>
            <a:r>
              <a:rPr lang="en-US" sz="2000" smtClean="0"/>
              <a:t> results of students who pass the KET in Cardinal Spellman Girl´s School, 2010-2011 school year.</a:t>
            </a:r>
          </a:p>
          <a:p>
            <a:pPr eaLnBrk="1" hangingPunct="1">
              <a:lnSpc>
                <a:spcPct val="80000"/>
              </a:lnSpc>
            </a:pPr>
            <a:endParaRPr lang="es-EC" sz="2000" smtClean="0"/>
          </a:p>
          <a:p>
            <a:pPr eaLnBrk="1" hangingPunct="1">
              <a:lnSpc>
                <a:spcPct val="80000"/>
              </a:lnSpc>
            </a:pPr>
            <a:r>
              <a:rPr lang="en-US" sz="2000" smtClean="0"/>
              <a:t>It was noticeable that at applying the pre – test, the group was not notified.  Students just did the test as a sample without validity for their grades.  At applying the post – test, the group was conscious that the grades would be used for their monthly report, so this tension affected to the general score.</a:t>
            </a:r>
          </a:p>
          <a:p>
            <a:pPr eaLnBrk="1" hangingPunct="1">
              <a:lnSpc>
                <a:spcPct val="80000"/>
              </a:lnSpc>
            </a:pPr>
            <a:endParaRPr lang="en-US" sz="2000" smtClean="0"/>
          </a:p>
          <a:p>
            <a:pPr eaLnBrk="1" hangingPunct="1">
              <a:lnSpc>
                <a:spcPct val="80000"/>
              </a:lnSpc>
            </a:pPr>
            <a:r>
              <a:rPr lang="en-US" sz="2000" smtClean="0"/>
              <a:t>During the application of the post – test the students were having their trimestral exams so they did not focus all their attention in the test. </a:t>
            </a:r>
            <a:endParaRPr lang="es-EC" sz="2000" smtClean="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a:xfrm>
            <a:off x="2578100" y="2600325"/>
            <a:ext cx="6400800" cy="2286000"/>
          </a:xfrm>
        </p:spPr>
        <p:txBody>
          <a:bodyPr/>
          <a:lstStyle/>
          <a:p>
            <a:pPr eaLnBrk="1" fontAlgn="auto" hangingPunct="1">
              <a:spcAft>
                <a:spcPts val="0"/>
              </a:spcAft>
              <a:defRPr/>
            </a:pPr>
            <a:r>
              <a:rPr lang="en-US" dirty="0" smtClean="0">
                <a:solidFill>
                  <a:schemeClr val="tx2">
                    <a:satMod val="130000"/>
                  </a:schemeClr>
                </a:solidFill>
              </a:rPr>
              <a:t>Recommendations </a:t>
            </a:r>
            <a:br>
              <a:rPr lang="en-US" dirty="0" smtClean="0">
                <a:solidFill>
                  <a:schemeClr val="tx2">
                    <a:satMod val="130000"/>
                  </a:schemeClr>
                </a:solidFill>
              </a:rPr>
            </a:br>
            <a:endParaRPr lang="en-US" dirty="0">
              <a:solidFill>
                <a:schemeClr val="tx2">
                  <a:satMod val="130000"/>
                </a:schemeClr>
              </a:solidFill>
            </a:endParaRPr>
          </a:p>
        </p:txBody>
      </p:sp>
      <p:cxnSp>
        <p:nvCxnSpPr>
          <p:cNvPr id="11" name="10 Conector angular"/>
          <p:cNvCxnSpPr/>
          <p:nvPr/>
        </p:nvCxnSpPr>
        <p:spPr>
          <a:xfrm>
            <a:off x="4214813" y="3286125"/>
            <a:ext cx="4929187" cy="1588"/>
          </a:xfrm>
          <a:prstGeom prst="bentConnector3">
            <a:avLst>
              <a:gd name="adj1" fmla="val 50000"/>
            </a:avLst>
          </a:prstGeom>
        </p:spPr>
        <p:style>
          <a:lnRef idx="2">
            <a:schemeClr val="accent5"/>
          </a:lnRef>
          <a:fillRef idx="0">
            <a:schemeClr val="accent5"/>
          </a:fillRef>
          <a:effectRef idx="1">
            <a:schemeClr val="accent5"/>
          </a:effectRef>
          <a:fontRef idx="minor">
            <a:schemeClr val="tx1"/>
          </a:fontRef>
        </p:style>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331913" y="476250"/>
            <a:ext cx="7497762" cy="5761038"/>
          </a:xfrm>
        </p:spPr>
        <p:txBody>
          <a:bodyPr>
            <a:normAutofit lnSpcReduction="10000"/>
          </a:bodyPr>
          <a:lstStyle/>
          <a:p>
            <a:pPr algn="just" eaLnBrk="1" hangingPunct="1">
              <a:lnSpc>
                <a:spcPct val="80000"/>
              </a:lnSpc>
            </a:pPr>
            <a:r>
              <a:rPr lang="en-US" sz="2700" smtClean="0"/>
              <a:t>The reading strategies applied in this project need to be improved and applied with the adequate teachers’ training.</a:t>
            </a:r>
          </a:p>
          <a:p>
            <a:pPr algn="just" eaLnBrk="1" hangingPunct="1">
              <a:lnSpc>
                <a:spcPct val="80000"/>
              </a:lnSpc>
            </a:pPr>
            <a:endParaRPr lang="en-US" sz="2700" smtClean="0"/>
          </a:p>
          <a:p>
            <a:pPr algn="just" eaLnBrk="1" hangingPunct="1">
              <a:lnSpc>
                <a:spcPct val="80000"/>
              </a:lnSpc>
            </a:pPr>
            <a:r>
              <a:rPr lang="en-US" sz="2700" smtClean="0"/>
              <a:t>It is recommendable not to create as much tension or nerves in the students.  They should consider the test as a normal process. </a:t>
            </a:r>
          </a:p>
          <a:p>
            <a:pPr algn="just" eaLnBrk="1" hangingPunct="1">
              <a:lnSpc>
                <a:spcPct val="80000"/>
              </a:lnSpc>
            </a:pPr>
            <a:endParaRPr lang="es-EC" sz="2700" smtClean="0"/>
          </a:p>
          <a:p>
            <a:pPr algn="just" eaLnBrk="1" hangingPunct="1">
              <a:lnSpc>
                <a:spcPct val="80000"/>
              </a:lnSpc>
            </a:pPr>
            <a:r>
              <a:rPr lang="en-US" sz="2700" smtClean="0"/>
              <a:t>A reading program since the earlier stages which includes the permanent taking of mock tests contributes to be familiarized with the KET test system evaluation. </a:t>
            </a:r>
          </a:p>
          <a:p>
            <a:pPr algn="just" eaLnBrk="1" hangingPunct="1">
              <a:lnSpc>
                <a:spcPct val="80000"/>
              </a:lnSpc>
              <a:buFont typeface="Wingdings 2" pitchFamily="18" charset="2"/>
              <a:buNone/>
            </a:pPr>
            <a:endParaRPr lang="en-US" sz="2700" smtClean="0"/>
          </a:p>
          <a:p>
            <a:pPr algn="just" eaLnBrk="1" hangingPunct="1">
              <a:lnSpc>
                <a:spcPct val="80000"/>
              </a:lnSpc>
            </a:pPr>
            <a:r>
              <a:rPr lang="en-US" sz="2700" smtClean="0"/>
              <a:t>As the taking of the post test matched with the taking of the trimestral exams would be better to schedule it for another date. </a:t>
            </a:r>
            <a:endParaRPr lang="es-EC" sz="2700" smtClean="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a:xfrm>
            <a:off x="2578100" y="2600325"/>
            <a:ext cx="6400800" cy="2286000"/>
          </a:xfrm>
        </p:spPr>
        <p:txBody>
          <a:bodyPr/>
          <a:lstStyle/>
          <a:p>
            <a:pPr eaLnBrk="1" fontAlgn="auto" hangingPunct="1">
              <a:spcAft>
                <a:spcPts val="0"/>
              </a:spcAft>
              <a:defRPr/>
            </a:pPr>
            <a:r>
              <a:rPr lang="en-US" dirty="0" smtClean="0">
                <a:solidFill>
                  <a:schemeClr val="tx2">
                    <a:satMod val="130000"/>
                  </a:schemeClr>
                </a:solidFill>
              </a:rPr>
              <a:t>PROPOSAL</a:t>
            </a:r>
            <a:endParaRPr lang="en-US" dirty="0">
              <a:solidFill>
                <a:schemeClr val="tx2">
                  <a:satMod val="130000"/>
                </a:schemeClr>
              </a:solidFill>
            </a:endParaRPr>
          </a:p>
        </p:txBody>
      </p:sp>
      <p:cxnSp>
        <p:nvCxnSpPr>
          <p:cNvPr id="11" name="10 Conector angular"/>
          <p:cNvCxnSpPr/>
          <p:nvPr/>
        </p:nvCxnSpPr>
        <p:spPr>
          <a:xfrm>
            <a:off x="4214813" y="3286125"/>
            <a:ext cx="4929187" cy="1588"/>
          </a:xfrm>
          <a:prstGeom prst="bentConnector3">
            <a:avLst>
              <a:gd name="adj1" fmla="val 50000"/>
            </a:avLst>
          </a:prstGeom>
        </p:spPr>
        <p:style>
          <a:lnRef idx="2">
            <a:schemeClr val="accent5"/>
          </a:lnRef>
          <a:fillRef idx="0">
            <a:schemeClr val="accent5"/>
          </a:fillRef>
          <a:effectRef idx="1">
            <a:schemeClr val="accent5"/>
          </a:effectRef>
          <a:fontRef idx="minor">
            <a:schemeClr val="tx1"/>
          </a:fontRef>
        </p:style>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71682" name="Picture 2"/>
          <p:cNvPicPr>
            <a:picLocks noChangeAspect="1" noChangeArrowheads="1"/>
          </p:cNvPicPr>
          <p:nvPr/>
        </p:nvPicPr>
        <p:blipFill>
          <a:blip r:embed="rId3" cstate="print"/>
          <a:srcRect/>
          <a:stretch>
            <a:fillRect/>
          </a:stretch>
        </p:blipFill>
        <p:spPr bwMode="auto">
          <a:xfrm>
            <a:off x="0" y="973138"/>
            <a:ext cx="9036050" cy="5313362"/>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2"/>
          <p:cNvPicPr>
            <a:picLocks noChangeAspect="1" noChangeArrowheads="1"/>
          </p:cNvPicPr>
          <p:nvPr/>
        </p:nvPicPr>
        <p:blipFill>
          <a:blip r:embed="rId3" cstate="print"/>
          <a:srcRect/>
          <a:stretch>
            <a:fillRect/>
          </a:stretch>
        </p:blipFill>
        <p:spPr bwMode="auto">
          <a:xfrm>
            <a:off x="615981" y="593745"/>
            <a:ext cx="8385175" cy="5764213"/>
          </a:xfrm>
          <a:prstGeom prst="rect">
            <a:avLst/>
          </a:prstGeom>
          <a:noFill/>
          <a:ln w="9525">
            <a:noFill/>
            <a:miter lim="800000"/>
            <a:headEnd/>
            <a:tailEnd/>
          </a:ln>
          <a:effectLst/>
        </p:spPr>
      </p:pic>
    </p:spTree>
  </p:cSld>
  <p:clrMapOvr>
    <a:masterClrMapping/>
  </p:clrMapOvr>
  <p:transition>
    <p:pull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5" name="Picture 5" descr="334946965_e23fa0d47e"/>
          <p:cNvPicPr>
            <a:picLocks noChangeAspect="1" noChangeArrowheads="1"/>
          </p:cNvPicPr>
          <p:nvPr/>
        </p:nvPicPr>
        <p:blipFill>
          <a:blip r:embed="rId3" cstate="print"/>
          <a:srcRect/>
          <a:stretch>
            <a:fillRect/>
          </a:stretch>
        </p:blipFill>
        <p:spPr bwMode="auto">
          <a:xfrm>
            <a:off x="-36513" y="-674688"/>
            <a:ext cx="9180513" cy="12141201"/>
          </a:xfrm>
          <a:prstGeom prst="rect">
            <a:avLst/>
          </a:prstGeom>
          <a:noFill/>
          <a:ln w="9525">
            <a:noFill/>
            <a:miter lim="800000"/>
            <a:headEnd/>
            <a:tailEnd/>
          </a:ln>
        </p:spPr>
      </p:pic>
      <p:sp>
        <p:nvSpPr>
          <p:cNvPr id="81923" name="Rectangle 3"/>
          <p:cNvSpPr>
            <a:spLocks noGrp="1"/>
          </p:cNvSpPr>
          <p:nvPr>
            <p:ph type="body" idx="1"/>
          </p:nvPr>
        </p:nvSpPr>
        <p:spPr>
          <a:xfrm>
            <a:off x="1320800" y="2276475"/>
            <a:ext cx="7499350" cy="3938588"/>
          </a:xfrm>
        </p:spPr>
        <p:txBody>
          <a:bodyPr/>
          <a:lstStyle/>
          <a:p>
            <a:pPr>
              <a:buFont typeface="Wingdings 2" pitchFamily="18" charset="2"/>
              <a:buNone/>
            </a:pPr>
            <a:r>
              <a:rPr lang="en-AU" sz="4000" b="1" i="1" smtClean="0"/>
              <a:t>“Our greatest glory is not in never falling, but in rising every time we fall</a:t>
            </a:r>
            <a:r>
              <a:rPr lang="en-AU" i="1" smtClean="0"/>
              <a:t>”</a:t>
            </a:r>
          </a:p>
          <a:p>
            <a:pPr algn="r">
              <a:buFont typeface="Wingdings 2" pitchFamily="18" charset="2"/>
              <a:buNone/>
            </a:pPr>
            <a:r>
              <a:rPr lang="en-AU" b="1" i="1" smtClean="0">
                <a:hlinkClick r:id="rId4"/>
              </a:rPr>
              <a:t>Confucius</a:t>
            </a:r>
            <a:endParaRPr lang="en-AU" b="1" i="1" smtClean="0"/>
          </a:p>
        </p:txBody>
      </p:sp>
      <p:sp>
        <p:nvSpPr>
          <p:cNvPr id="81924" name="Rectangle 4"/>
          <p:cNvSpPr>
            <a:spLocks noGrp="1"/>
          </p:cNvSpPr>
          <p:nvPr>
            <p:ph type="title"/>
          </p:nvPr>
        </p:nvSpPr>
        <p:spPr bwMode="auto">
          <a:xfrm>
            <a:off x="1320800" y="5094288"/>
            <a:ext cx="7499350" cy="1143000"/>
          </a:xfrm>
          <a:noFill/>
        </p:spPr>
        <p:txBody>
          <a:bodyPr vert="horz" wrap="square" lIns="91440" tIns="45720" rIns="91440" bIns="45720" numCol="1" anchorCtr="0" compatLnSpc="1">
            <a:prstTxWarp prst="textNoShape">
              <a:avLst/>
            </a:prstTxWarp>
          </a:bodyPr>
          <a:lstStyle/>
          <a:p>
            <a:r>
              <a:rPr lang="es-EC" b="1" i="1" smtClean="0">
                <a:solidFill>
                  <a:schemeClr val="tx1"/>
                </a:solidFill>
                <a:effectLst/>
              </a:rPr>
              <a:t>THANK YOU!</a:t>
            </a:r>
            <a:endParaRPr lang="es-ES" b="1" i="1" smtClean="0">
              <a:solidFill>
                <a:schemeClr val="tx1"/>
              </a:solidFill>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3" name="Group 52"/>
          <p:cNvGrpSpPr>
            <a:grpSpLocks/>
          </p:cNvGrpSpPr>
          <p:nvPr/>
        </p:nvGrpSpPr>
        <p:grpSpPr bwMode="auto">
          <a:xfrm>
            <a:off x="1319213" y="471488"/>
            <a:ext cx="7150100" cy="6029325"/>
            <a:chOff x="2078" y="1347"/>
            <a:chExt cx="11259" cy="9496"/>
          </a:xfrm>
        </p:grpSpPr>
        <p:sp>
          <p:nvSpPr>
            <p:cNvPr id="90165" name="Rectangle 53"/>
            <p:cNvSpPr>
              <a:spLocks noChangeArrowheads="1"/>
            </p:cNvSpPr>
            <p:nvPr/>
          </p:nvSpPr>
          <p:spPr bwMode="auto">
            <a:xfrm>
              <a:off x="4708" y="5412"/>
              <a:ext cx="5909" cy="978"/>
            </a:xfrm>
            <a:prstGeom prst="rect">
              <a:avLst/>
            </a:prstGeom>
            <a:solidFill>
              <a:srgbClr val="D8B0D6"/>
            </a:solidFill>
            <a:ln w="38100">
              <a:solidFill>
                <a:srgbClr val="F2F2F2"/>
              </a:solidFill>
              <a:miter lim="800000"/>
              <a:headEnd/>
              <a:tailEnd/>
            </a:ln>
            <a:effectLst>
              <a:outerShdw dist="28398" dir="3806097" algn="ctr" rotWithShape="0">
                <a:srgbClr val="622423">
                  <a:alpha val="50000"/>
                </a:srgbClr>
              </a:outerShdw>
            </a:effectLst>
          </p:spPr>
          <p:txBody>
            <a:bodyPr/>
            <a:lstStyle/>
            <a:p>
              <a:pPr algn="ctr">
                <a:spcAft>
                  <a:spcPts val="1000"/>
                </a:spcAft>
                <a:defRPr/>
              </a:pPr>
              <a:r>
                <a:rPr lang="en-US" sz="1400" b="1" dirty="0">
                  <a:latin typeface="Times New Roman" pitchFamily="18" charset="0"/>
                </a:rPr>
                <a:t>Low  students’  performance in the KET Test in the reading skills</a:t>
              </a:r>
              <a:endParaRPr lang="es-ES" sz="1400" b="1" dirty="0">
                <a:latin typeface="Arial" pitchFamily="34" charset="0"/>
              </a:endParaRPr>
            </a:p>
          </p:txBody>
        </p:sp>
        <p:sp>
          <p:nvSpPr>
            <p:cNvPr id="90166" name="Rectangle 54"/>
            <p:cNvSpPr>
              <a:spLocks noChangeArrowheads="1"/>
            </p:cNvSpPr>
            <p:nvPr/>
          </p:nvSpPr>
          <p:spPr bwMode="auto">
            <a:xfrm>
              <a:off x="2118" y="7380"/>
              <a:ext cx="3500" cy="1603"/>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pPr>
                <a:spcAft>
                  <a:spcPts val="1000"/>
                </a:spcAft>
                <a:defRPr/>
              </a:pPr>
              <a:r>
                <a:rPr lang="en-GB" sz="1200" dirty="0">
                  <a:solidFill>
                    <a:srgbClr val="000000"/>
                  </a:solidFill>
                  <a:latin typeface="Times New Roman" pitchFamily="18" charset="0"/>
                </a:rPr>
                <a:t>Cause 1</a:t>
              </a:r>
            </a:p>
            <a:p>
              <a:pPr>
                <a:spcAft>
                  <a:spcPts val="1000"/>
                </a:spcAft>
                <a:defRPr/>
              </a:pPr>
              <a:r>
                <a:rPr lang="en-GB" sz="1200" dirty="0">
                  <a:solidFill>
                    <a:srgbClr val="000000"/>
                  </a:solidFill>
                  <a:latin typeface="Times New Roman" pitchFamily="18" charset="0"/>
                </a:rPr>
                <a:t>Absence of a reading sequential program </a:t>
              </a:r>
              <a:endParaRPr lang="es-ES" sz="1200" dirty="0">
                <a:latin typeface="Arial" pitchFamily="34" charset="0"/>
              </a:endParaRPr>
            </a:p>
          </p:txBody>
        </p:sp>
        <p:sp>
          <p:nvSpPr>
            <p:cNvPr id="90167" name="Rectangle 55"/>
            <p:cNvSpPr>
              <a:spLocks noChangeArrowheads="1"/>
            </p:cNvSpPr>
            <p:nvPr/>
          </p:nvSpPr>
          <p:spPr bwMode="auto">
            <a:xfrm>
              <a:off x="6063" y="7403"/>
              <a:ext cx="3570" cy="1575"/>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pPr>
                <a:spcAft>
                  <a:spcPts val="1000"/>
                </a:spcAft>
                <a:defRPr/>
              </a:pPr>
              <a:r>
                <a:rPr lang="en-GB" sz="1100" dirty="0">
                  <a:latin typeface="Times New Roman" pitchFamily="18" charset="0"/>
                </a:rPr>
                <a:t>Cause 2</a:t>
              </a:r>
            </a:p>
            <a:p>
              <a:pPr>
                <a:spcAft>
                  <a:spcPts val="1000"/>
                </a:spcAft>
                <a:defRPr/>
              </a:pPr>
              <a:r>
                <a:rPr lang="en-GB" sz="1200" dirty="0">
                  <a:latin typeface="Times New Roman" pitchFamily="18" charset="0"/>
                </a:rPr>
                <a:t>Lack of a correct methodology which  helps students with reading skills</a:t>
              </a:r>
              <a:endParaRPr lang="es-ES" sz="1200" dirty="0">
                <a:latin typeface="Arial" pitchFamily="34" charset="0"/>
              </a:endParaRPr>
            </a:p>
          </p:txBody>
        </p:sp>
        <p:sp>
          <p:nvSpPr>
            <p:cNvPr id="90168" name="Rectangle 56"/>
            <p:cNvSpPr>
              <a:spLocks noChangeArrowheads="1"/>
            </p:cNvSpPr>
            <p:nvPr/>
          </p:nvSpPr>
          <p:spPr bwMode="auto">
            <a:xfrm>
              <a:off x="10002" y="7410"/>
              <a:ext cx="3237" cy="1573"/>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pPr>
                <a:spcAft>
                  <a:spcPts val="1000"/>
                </a:spcAft>
                <a:defRPr/>
              </a:pPr>
              <a:r>
                <a:rPr lang="en-US" sz="1100" dirty="0">
                  <a:latin typeface="Times New Roman" pitchFamily="18" charset="0"/>
                </a:rPr>
                <a:t>Cause 3</a:t>
              </a:r>
            </a:p>
            <a:p>
              <a:pPr>
                <a:spcAft>
                  <a:spcPts val="1000"/>
                </a:spcAft>
                <a:defRPr/>
              </a:pPr>
              <a:r>
                <a:rPr lang="en-US" sz="1200" dirty="0">
                  <a:latin typeface="Times New Roman" pitchFamily="18" charset="0"/>
                </a:rPr>
                <a:t>Irrelevant topics which  do not motivate students</a:t>
              </a:r>
              <a:endParaRPr lang="es-ES" sz="1200" dirty="0">
                <a:latin typeface="Arial" pitchFamily="34" charset="0"/>
              </a:endParaRPr>
            </a:p>
          </p:txBody>
        </p:sp>
        <p:sp>
          <p:nvSpPr>
            <p:cNvPr id="90169" name="Rectangle 57"/>
            <p:cNvSpPr>
              <a:spLocks noChangeArrowheads="1"/>
            </p:cNvSpPr>
            <p:nvPr/>
          </p:nvSpPr>
          <p:spPr bwMode="auto">
            <a:xfrm>
              <a:off x="2093" y="3205"/>
              <a:ext cx="3555" cy="1528"/>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pPr>
                <a:spcAft>
                  <a:spcPts val="1000"/>
                </a:spcAft>
                <a:defRPr/>
              </a:pPr>
              <a:r>
                <a:rPr lang="en-US" sz="1200" dirty="0">
                  <a:latin typeface="Times New Roman" pitchFamily="18" charset="0"/>
                </a:rPr>
                <a:t>Effect 1</a:t>
              </a:r>
            </a:p>
            <a:p>
              <a:pPr>
                <a:spcAft>
                  <a:spcPts val="1000"/>
                </a:spcAft>
                <a:defRPr/>
              </a:pPr>
              <a:r>
                <a:rPr lang="en-GB" sz="1200" dirty="0">
                  <a:latin typeface="Times New Roman" pitchFamily="18" charset="0"/>
                </a:rPr>
                <a:t>Students present a low level in reading scales.</a:t>
              </a:r>
              <a:endParaRPr lang="es-ES" sz="1200" dirty="0">
                <a:latin typeface="Arial" pitchFamily="34" charset="0"/>
              </a:endParaRPr>
            </a:p>
          </p:txBody>
        </p:sp>
        <p:sp>
          <p:nvSpPr>
            <p:cNvPr id="90170" name="Rectangle 58"/>
            <p:cNvSpPr>
              <a:spLocks noChangeArrowheads="1"/>
            </p:cNvSpPr>
            <p:nvPr/>
          </p:nvSpPr>
          <p:spPr bwMode="auto">
            <a:xfrm>
              <a:off x="6070" y="3222"/>
              <a:ext cx="3562" cy="1528"/>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pPr>
                <a:spcAft>
                  <a:spcPts val="1000"/>
                </a:spcAft>
                <a:defRPr/>
              </a:pPr>
              <a:r>
                <a:rPr lang="en-GB" sz="1100" dirty="0">
                  <a:latin typeface="Times New Roman" pitchFamily="18" charset="0"/>
                </a:rPr>
                <a:t>Effect 2</a:t>
              </a:r>
            </a:p>
            <a:p>
              <a:pPr>
                <a:spcAft>
                  <a:spcPts val="1000"/>
                </a:spcAft>
                <a:defRPr/>
              </a:pPr>
              <a:r>
                <a:rPr lang="en-GB" sz="1200" dirty="0">
                  <a:latin typeface="Times New Roman" pitchFamily="18" charset="0"/>
                </a:rPr>
                <a:t>The students present difficulties in reasoning and reading comprehension.</a:t>
              </a:r>
              <a:endParaRPr lang="es-ES" sz="1200" dirty="0">
                <a:latin typeface="Arial" pitchFamily="34" charset="0"/>
              </a:endParaRPr>
            </a:p>
          </p:txBody>
        </p:sp>
        <p:sp>
          <p:nvSpPr>
            <p:cNvPr id="90171" name="Rectangle 59"/>
            <p:cNvSpPr>
              <a:spLocks noChangeArrowheads="1"/>
            </p:cNvSpPr>
            <p:nvPr/>
          </p:nvSpPr>
          <p:spPr bwMode="auto">
            <a:xfrm>
              <a:off x="10080" y="3205"/>
              <a:ext cx="3257" cy="1528"/>
            </a:xfrm>
            <a:prstGeom prst="rect">
              <a:avLst/>
            </a:prstGeom>
            <a:gradFill rotWithShape="0">
              <a:gsLst>
                <a:gs pos="0">
                  <a:srgbClr val="FFFFFF"/>
                </a:gs>
                <a:gs pos="100000">
                  <a:srgbClr val="E5B8B7"/>
                </a:gs>
              </a:gsLst>
              <a:lin ang="5400000" scaled="1"/>
            </a:gradFill>
            <a:ln w="12700">
              <a:solidFill>
                <a:srgbClr val="D99594"/>
              </a:solidFill>
              <a:miter lim="800000"/>
              <a:headEnd/>
              <a:tailEnd/>
            </a:ln>
            <a:effectLst>
              <a:outerShdw dist="28398" dir="3806097" algn="ctr" rotWithShape="0">
                <a:srgbClr val="622423">
                  <a:alpha val="50000"/>
                </a:srgbClr>
              </a:outerShdw>
            </a:effectLst>
          </p:spPr>
          <p:txBody>
            <a:bodyPr/>
            <a:lstStyle/>
            <a:p>
              <a:pPr>
                <a:spcAft>
                  <a:spcPts val="1000"/>
                </a:spcAft>
                <a:defRPr/>
              </a:pPr>
              <a:r>
                <a:rPr lang="en-GB" sz="1100" dirty="0">
                  <a:latin typeface="Times New Roman" pitchFamily="18" charset="0"/>
                </a:rPr>
                <a:t>Effect 3</a:t>
              </a:r>
            </a:p>
            <a:p>
              <a:pPr>
                <a:spcAft>
                  <a:spcPts val="1000"/>
                </a:spcAft>
                <a:defRPr/>
              </a:pPr>
              <a:r>
                <a:rPr lang="en-GB" sz="1200" dirty="0">
                  <a:latin typeface="Times New Roman" pitchFamily="18" charset="0"/>
                </a:rPr>
                <a:t>Students feel low motivation when they are informed about their results. </a:t>
              </a:r>
              <a:endParaRPr lang="es-ES" sz="1200" dirty="0">
                <a:latin typeface="Arial" pitchFamily="34" charset="0"/>
              </a:endParaRPr>
            </a:p>
          </p:txBody>
        </p:sp>
        <p:sp>
          <p:nvSpPr>
            <p:cNvPr id="90172" name="Rectangle 60"/>
            <p:cNvSpPr>
              <a:spLocks noChangeArrowheads="1"/>
            </p:cNvSpPr>
            <p:nvPr/>
          </p:nvSpPr>
          <p:spPr bwMode="auto">
            <a:xfrm>
              <a:off x="2078" y="1347"/>
              <a:ext cx="3572" cy="1518"/>
            </a:xfrm>
            <a:prstGeom prst="rect">
              <a:avLst/>
            </a:prstGeom>
            <a:gradFill rotWithShape="0">
              <a:gsLst>
                <a:gs pos="0">
                  <a:srgbClr val="FFFFFF"/>
                </a:gs>
                <a:gs pos="100000">
                  <a:srgbClr val="CCC0D9"/>
                </a:gs>
              </a:gsLst>
              <a:lin ang="5400000" scaled="1"/>
            </a:gradFill>
            <a:ln w="12700">
              <a:solidFill>
                <a:srgbClr val="B2A1C7"/>
              </a:solidFill>
              <a:miter lim="800000"/>
              <a:headEnd/>
              <a:tailEnd/>
            </a:ln>
            <a:effectLst>
              <a:outerShdw dist="28398" dir="3806097" algn="ctr" rotWithShape="0">
                <a:srgbClr val="3F3151">
                  <a:alpha val="50000"/>
                </a:srgbClr>
              </a:outerShdw>
            </a:effectLst>
          </p:spPr>
          <p:txBody>
            <a:bodyPr/>
            <a:lstStyle/>
            <a:p>
              <a:pPr algn="just">
                <a:spcAft>
                  <a:spcPts val="1000"/>
                </a:spcAft>
                <a:defRPr/>
              </a:pPr>
              <a:r>
                <a:rPr lang="en-GB" sz="1100">
                  <a:latin typeface="Times New Roman" pitchFamily="18" charset="0"/>
                </a:rPr>
                <a:t>Effect 1.1</a:t>
              </a:r>
            </a:p>
            <a:p>
              <a:pPr algn="just">
                <a:spcAft>
                  <a:spcPts val="1000"/>
                </a:spcAft>
                <a:defRPr/>
              </a:pPr>
              <a:r>
                <a:rPr lang="en-GB" sz="1100">
                  <a:latin typeface="Times New Roman" pitchFamily="18" charset="0"/>
                </a:rPr>
                <a:t>The students can´t  read  with fluency and don´t understand what they read</a:t>
              </a:r>
              <a:endParaRPr lang="es-ES">
                <a:latin typeface="Arial" pitchFamily="34" charset="0"/>
              </a:endParaRPr>
            </a:p>
          </p:txBody>
        </p:sp>
        <p:sp>
          <p:nvSpPr>
            <p:cNvPr id="90173" name="Rectangle 61"/>
            <p:cNvSpPr>
              <a:spLocks noChangeArrowheads="1"/>
            </p:cNvSpPr>
            <p:nvPr/>
          </p:nvSpPr>
          <p:spPr bwMode="auto">
            <a:xfrm>
              <a:off x="6073" y="1347"/>
              <a:ext cx="3467" cy="1518"/>
            </a:xfrm>
            <a:prstGeom prst="rect">
              <a:avLst/>
            </a:prstGeom>
            <a:gradFill rotWithShape="0">
              <a:gsLst>
                <a:gs pos="0">
                  <a:srgbClr val="FFFFFF"/>
                </a:gs>
                <a:gs pos="100000">
                  <a:srgbClr val="CCC0D9"/>
                </a:gs>
              </a:gsLst>
              <a:lin ang="5400000" scaled="1"/>
            </a:gradFill>
            <a:ln w="12700">
              <a:solidFill>
                <a:srgbClr val="B2A1C7"/>
              </a:solidFill>
              <a:miter lim="800000"/>
              <a:headEnd/>
              <a:tailEnd/>
            </a:ln>
            <a:effectLst>
              <a:outerShdw dist="28398" dir="3806097" algn="ctr" rotWithShape="0">
                <a:srgbClr val="3F3151">
                  <a:alpha val="50000"/>
                </a:srgbClr>
              </a:outerShdw>
            </a:effectLst>
          </p:spPr>
          <p:txBody>
            <a:bodyPr/>
            <a:lstStyle/>
            <a:p>
              <a:pPr>
                <a:spcAft>
                  <a:spcPts val="1000"/>
                </a:spcAft>
                <a:defRPr/>
              </a:pPr>
              <a:r>
                <a:rPr lang="en-GB" sz="1100" dirty="0">
                  <a:latin typeface="Times New Roman" pitchFamily="18" charset="0"/>
                </a:rPr>
                <a:t>Effect 2.1</a:t>
              </a:r>
            </a:p>
            <a:p>
              <a:pPr algn="just">
                <a:spcAft>
                  <a:spcPts val="1000"/>
                </a:spcAft>
                <a:defRPr/>
              </a:pPr>
              <a:r>
                <a:rPr lang="en-GB" sz="1200" dirty="0">
                  <a:latin typeface="Times New Roman" pitchFamily="18" charset="0"/>
                </a:rPr>
                <a:t>Lack of understanding and fluency affects reading basic skills </a:t>
              </a:r>
              <a:endParaRPr lang="es-ES" sz="1200" dirty="0">
                <a:latin typeface="Arial" pitchFamily="34" charset="0"/>
              </a:endParaRPr>
            </a:p>
          </p:txBody>
        </p:sp>
        <p:sp>
          <p:nvSpPr>
            <p:cNvPr id="90174" name="Rectangle 62"/>
            <p:cNvSpPr>
              <a:spLocks noChangeArrowheads="1"/>
            </p:cNvSpPr>
            <p:nvPr/>
          </p:nvSpPr>
          <p:spPr bwMode="auto">
            <a:xfrm>
              <a:off x="10080" y="1362"/>
              <a:ext cx="3257" cy="1518"/>
            </a:xfrm>
            <a:prstGeom prst="rect">
              <a:avLst/>
            </a:prstGeom>
            <a:gradFill rotWithShape="0">
              <a:gsLst>
                <a:gs pos="0">
                  <a:srgbClr val="FFFFFF"/>
                </a:gs>
                <a:gs pos="100000">
                  <a:srgbClr val="CCC0D9"/>
                </a:gs>
              </a:gsLst>
              <a:lin ang="5400000" scaled="1"/>
            </a:gradFill>
            <a:ln w="12700">
              <a:solidFill>
                <a:srgbClr val="B2A1C7"/>
              </a:solidFill>
              <a:miter lim="800000"/>
              <a:headEnd/>
              <a:tailEnd/>
            </a:ln>
            <a:effectLst>
              <a:outerShdw dist="28398" dir="3806097" algn="ctr" rotWithShape="0">
                <a:srgbClr val="3F3151">
                  <a:alpha val="50000"/>
                </a:srgbClr>
              </a:outerShdw>
            </a:effectLst>
          </p:spPr>
          <p:txBody>
            <a:bodyPr/>
            <a:lstStyle/>
            <a:p>
              <a:pPr algn="just">
                <a:spcAft>
                  <a:spcPts val="1000"/>
                </a:spcAft>
                <a:defRPr/>
              </a:pPr>
              <a:r>
                <a:rPr lang="en-GB" sz="1100" dirty="0">
                  <a:latin typeface="Times New Roman" pitchFamily="18" charset="0"/>
                </a:rPr>
                <a:t>Effect 3.1</a:t>
              </a:r>
            </a:p>
            <a:p>
              <a:pPr algn="just">
                <a:spcAft>
                  <a:spcPts val="1000"/>
                </a:spcAft>
                <a:defRPr/>
              </a:pPr>
              <a:r>
                <a:rPr lang="en-GB" sz="1200" dirty="0">
                  <a:latin typeface="Times New Roman" pitchFamily="18" charset="0"/>
                </a:rPr>
                <a:t>Decision to go out from school or not to continue with the examination process</a:t>
              </a:r>
              <a:endParaRPr lang="es-ES" sz="1200" dirty="0">
                <a:latin typeface="Arial" pitchFamily="34" charset="0"/>
              </a:endParaRPr>
            </a:p>
          </p:txBody>
        </p:sp>
        <p:sp>
          <p:nvSpPr>
            <p:cNvPr id="90175" name="Rectangle 63"/>
            <p:cNvSpPr>
              <a:spLocks noChangeArrowheads="1"/>
            </p:cNvSpPr>
            <p:nvPr/>
          </p:nvSpPr>
          <p:spPr bwMode="auto">
            <a:xfrm>
              <a:off x="2118" y="9480"/>
              <a:ext cx="3490" cy="1363"/>
            </a:xfrm>
            <a:prstGeom prst="rect">
              <a:avLst/>
            </a:prstGeom>
            <a:gradFill rotWithShape="0">
              <a:gsLst>
                <a:gs pos="0">
                  <a:srgbClr val="FFFFFF"/>
                </a:gs>
                <a:gs pos="100000">
                  <a:srgbClr val="CCC0D9"/>
                </a:gs>
              </a:gsLst>
              <a:lin ang="5400000" scaled="1"/>
            </a:gradFill>
            <a:ln w="12700">
              <a:solidFill>
                <a:srgbClr val="B2A1C7"/>
              </a:solidFill>
              <a:miter lim="800000"/>
              <a:headEnd/>
              <a:tailEnd/>
            </a:ln>
            <a:effectLst>
              <a:outerShdw dist="28398" dir="3806097" algn="ctr" rotWithShape="0">
                <a:srgbClr val="3F3151">
                  <a:alpha val="50000"/>
                </a:srgbClr>
              </a:outerShdw>
            </a:effectLst>
          </p:spPr>
          <p:txBody>
            <a:bodyPr/>
            <a:lstStyle/>
            <a:p>
              <a:pPr>
                <a:spcAft>
                  <a:spcPts val="1000"/>
                </a:spcAft>
                <a:defRPr/>
              </a:pPr>
              <a:r>
                <a:rPr lang="en-US" sz="1100" dirty="0">
                  <a:latin typeface="Times New Roman" pitchFamily="18" charset="0"/>
                </a:rPr>
                <a:t>Cause 1.1 </a:t>
              </a:r>
            </a:p>
            <a:p>
              <a:pPr>
                <a:spcAft>
                  <a:spcPts val="1000"/>
                </a:spcAft>
                <a:defRPr/>
              </a:pPr>
              <a:r>
                <a:rPr lang="en-US" sz="1200" dirty="0">
                  <a:latin typeface="Times New Roman" pitchFamily="18" charset="0"/>
                </a:rPr>
                <a:t>Lack of a general process  which lead to a high reading competence</a:t>
              </a:r>
              <a:endParaRPr lang="es-ES" sz="1200" dirty="0">
                <a:latin typeface="Arial" pitchFamily="34" charset="0"/>
              </a:endParaRPr>
            </a:p>
          </p:txBody>
        </p:sp>
        <p:sp>
          <p:nvSpPr>
            <p:cNvPr id="90176" name="Rectangle 64"/>
            <p:cNvSpPr>
              <a:spLocks noChangeArrowheads="1"/>
            </p:cNvSpPr>
            <p:nvPr/>
          </p:nvSpPr>
          <p:spPr bwMode="auto">
            <a:xfrm>
              <a:off x="6058" y="9480"/>
              <a:ext cx="3575" cy="1363"/>
            </a:xfrm>
            <a:prstGeom prst="rect">
              <a:avLst/>
            </a:prstGeom>
            <a:gradFill rotWithShape="0">
              <a:gsLst>
                <a:gs pos="0">
                  <a:srgbClr val="FFFFFF"/>
                </a:gs>
                <a:gs pos="100000">
                  <a:srgbClr val="CCC0D9"/>
                </a:gs>
              </a:gsLst>
              <a:lin ang="5400000" scaled="1"/>
            </a:gradFill>
            <a:ln w="12700">
              <a:solidFill>
                <a:srgbClr val="B2A1C7"/>
              </a:solidFill>
              <a:miter lim="800000"/>
              <a:headEnd/>
              <a:tailEnd/>
            </a:ln>
            <a:effectLst>
              <a:outerShdw dist="28398" dir="3806097" algn="ctr" rotWithShape="0">
                <a:srgbClr val="3F3151">
                  <a:alpha val="50000"/>
                </a:srgbClr>
              </a:outerShdw>
            </a:effectLst>
          </p:spPr>
          <p:txBody>
            <a:bodyPr/>
            <a:lstStyle/>
            <a:p>
              <a:pPr>
                <a:spcAft>
                  <a:spcPts val="1000"/>
                </a:spcAft>
                <a:defRPr/>
              </a:pPr>
              <a:r>
                <a:rPr lang="es-ES" sz="1200" dirty="0">
                  <a:latin typeface="Times New Roman" pitchFamily="18" charset="0"/>
                </a:rPr>
                <a:t>Cause 2.1</a:t>
              </a:r>
            </a:p>
            <a:p>
              <a:pPr>
                <a:spcAft>
                  <a:spcPts val="1000"/>
                </a:spcAft>
                <a:defRPr/>
              </a:pPr>
              <a:r>
                <a:rPr lang="es-ES" sz="1200" dirty="0" err="1">
                  <a:latin typeface="Times New Roman" pitchFamily="18" charset="0"/>
                </a:rPr>
                <a:t>Inadequate</a:t>
              </a:r>
              <a:r>
                <a:rPr lang="es-ES" sz="1200" dirty="0">
                  <a:latin typeface="Times New Roman" pitchFamily="18" charset="0"/>
                </a:rPr>
                <a:t> </a:t>
              </a:r>
              <a:r>
                <a:rPr lang="es-ES" sz="1200" dirty="0" err="1">
                  <a:latin typeface="Times New Roman" pitchFamily="18" charset="0"/>
                </a:rPr>
                <a:t>methodologies</a:t>
              </a:r>
              <a:endParaRPr lang="es-ES" sz="1200" dirty="0">
                <a:latin typeface="Arial" pitchFamily="34" charset="0"/>
              </a:endParaRPr>
            </a:p>
          </p:txBody>
        </p:sp>
        <p:sp>
          <p:nvSpPr>
            <p:cNvPr id="90177" name="Rectangle 65"/>
            <p:cNvSpPr>
              <a:spLocks noChangeArrowheads="1"/>
            </p:cNvSpPr>
            <p:nvPr/>
          </p:nvSpPr>
          <p:spPr bwMode="auto">
            <a:xfrm>
              <a:off x="10002" y="9460"/>
              <a:ext cx="3237" cy="1363"/>
            </a:xfrm>
            <a:prstGeom prst="rect">
              <a:avLst/>
            </a:prstGeom>
            <a:gradFill rotWithShape="0">
              <a:gsLst>
                <a:gs pos="0">
                  <a:srgbClr val="FFFFFF"/>
                </a:gs>
                <a:gs pos="100000">
                  <a:srgbClr val="CCC0D9"/>
                </a:gs>
              </a:gsLst>
              <a:lin ang="5400000" scaled="1"/>
            </a:gradFill>
            <a:ln w="12700">
              <a:solidFill>
                <a:srgbClr val="B2A1C7"/>
              </a:solidFill>
              <a:miter lim="800000"/>
              <a:headEnd/>
              <a:tailEnd/>
            </a:ln>
            <a:effectLst>
              <a:outerShdw dist="28398" dir="3806097" algn="ctr" rotWithShape="0">
                <a:srgbClr val="3F3151">
                  <a:alpha val="50000"/>
                </a:srgbClr>
              </a:outerShdw>
            </a:effectLst>
          </p:spPr>
          <p:txBody>
            <a:bodyPr/>
            <a:lstStyle/>
            <a:p>
              <a:pPr>
                <a:spcAft>
                  <a:spcPts val="1000"/>
                </a:spcAft>
                <a:defRPr/>
              </a:pPr>
              <a:r>
                <a:rPr lang="en-US" sz="1100" dirty="0">
                  <a:latin typeface="Times New Roman" pitchFamily="18" charset="0"/>
                </a:rPr>
                <a:t>Cause 3.1</a:t>
              </a:r>
            </a:p>
            <a:p>
              <a:pPr>
                <a:spcAft>
                  <a:spcPts val="1000"/>
                </a:spcAft>
                <a:defRPr/>
              </a:pPr>
              <a:r>
                <a:rPr lang="en-US" sz="1200" dirty="0">
                  <a:latin typeface="Times New Roman" pitchFamily="18" charset="0"/>
                </a:rPr>
                <a:t>Students need to relate what they read with their knowledge.</a:t>
              </a:r>
              <a:endParaRPr lang="es-ES" sz="1200" dirty="0">
                <a:latin typeface="Arial" pitchFamily="34" charset="0"/>
              </a:endParaRPr>
            </a:p>
          </p:txBody>
        </p:sp>
        <p:sp>
          <p:nvSpPr>
            <p:cNvPr id="18447" name="Freeform 66"/>
            <p:cNvSpPr>
              <a:spLocks/>
            </p:cNvSpPr>
            <p:nvPr/>
          </p:nvSpPr>
          <p:spPr bwMode="auto">
            <a:xfrm>
              <a:off x="3656" y="6873"/>
              <a:ext cx="7821" cy="540"/>
            </a:xfrm>
            <a:custGeom>
              <a:avLst/>
              <a:gdLst>
                <a:gd name="T0" fmla="*/ 0 w 6050"/>
                <a:gd name="T1" fmla="*/ 540 h 360"/>
                <a:gd name="T2" fmla="*/ 0 w 6050"/>
                <a:gd name="T3" fmla="*/ 0 h 360"/>
                <a:gd name="T4" fmla="*/ 7821 w 6050"/>
                <a:gd name="T5" fmla="*/ 0 h 360"/>
                <a:gd name="T6" fmla="*/ 7821 w 6050"/>
                <a:gd name="T7" fmla="*/ 540 h 360"/>
                <a:gd name="T8" fmla="*/ 0 60000 65536"/>
                <a:gd name="T9" fmla="*/ 0 60000 65536"/>
                <a:gd name="T10" fmla="*/ 0 60000 65536"/>
                <a:gd name="T11" fmla="*/ 0 60000 65536"/>
                <a:gd name="T12" fmla="*/ 0 w 6050"/>
                <a:gd name="T13" fmla="*/ 0 h 360"/>
                <a:gd name="T14" fmla="*/ 6050 w 6050"/>
                <a:gd name="T15" fmla="*/ 360 h 360"/>
              </a:gdLst>
              <a:ahLst/>
              <a:cxnLst>
                <a:cxn ang="T8">
                  <a:pos x="T0" y="T1"/>
                </a:cxn>
                <a:cxn ang="T9">
                  <a:pos x="T2" y="T3"/>
                </a:cxn>
                <a:cxn ang="T10">
                  <a:pos x="T4" y="T5"/>
                </a:cxn>
                <a:cxn ang="T11">
                  <a:pos x="T6" y="T7"/>
                </a:cxn>
              </a:cxnLst>
              <a:rect l="T12" t="T13" r="T14" b="T15"/>
              <a:pathLst>
                <a:path w="6050" h="360">
                  <a:moveTo>
                    <a:pt x="0" y="360"/>
                  </a:moveTo>
                  <a:lnTo>
                    <a:pt x="0" y="0"/>
                  </a:lnTo>
                  <a:lnTo>
                    <a:pt x="6050" y="0"/>
                  </a:lnTo>
                  <a:lnTo>
                    <a:pt x="6050" y="360"/>
                  </a:lnTo>
                </a:path>
              </a:pathLst>
            </a:custGeom>
            <a:noFill/>
            <a:ln w="9525">
              <a:solidFill>
                <a:srgbClr val="000000"/>
              </a:solidFill>
              <a:round/>
              <a:headEnd/>
              <a:tailEnd/>
            </a:ln>
          </p:spPr>
          <p:txBody>
            <a:bodyPr/>
            <a:lstStyle/>
            <a:p>
              <a:endParaRPr lang="es-EC"/>
            </a:p>
          </p:txBody>
        </p:sp>
        <p:sp>
          <p:nvSpPr>
            <p:cNvPr id="18448" name="Line 67"/>
            <p:cNvSpPr>
              <a:spLocks noChangeShapeType="1"/>
            </p:cNvSpPr>
            <p:nvPr/>
          </p:nvSpPr>
          <p:spPr bwMode="auto">
            <a:xfrm flipV="1">
              <a:off x="7786" y="6873"/>
              <a:ext cx="0" cy="540"/>
            </a:xfrm>
            <a:prstGeom prst="line">
              <a:avLst/>
            </a:prstGeom>
            <a:noFill/>
            <a:ln w="9525">
              <a:solidFill>
                <a:srgbClr val="000000"/>
              </a:solidFill>
              <a:round/>
              <a:headEnd/>
              <a:tailEnd/>
            </a:ln>
          </p:spPr>
          <p:txBody>
            <a:bodyPr/>
            <a:lstStyle/>
            <a:p>
              <a:endParaRPr lang="es-EC"/>
            </a:p>
          </p:txBody>
        </p:sp>
        <p:sp>
          <p:nvSpPr>
            <p:cNvPr id="18449" name="Line 68"/>
            <p:cNvSpPr>
              <a:spLocks noChangeShapeType="1"/>
            </p:cNvSpPr>
            <p:nvPr/>
          </p:nvSpPr>
          <p:spPr bwMode="auto">
            <a:xfrm flipV="1">
              <a:off x="3843" y="4734"/>
              <a:ext cx="0" cy="337"/>
            </a:xfrm>
            <a:prstGeom prst="line">
              <a:avLst/>
            </a:prstGeom>
            <a:noFill/>
            <a:ln w="9525">
              <a:solidFill>
                <a:srgbClr val="000000"/>
              </a:solidFill>
              <a:round/>
              <a:headEnd/>
              <a:tailEnd/>
            </a:ln>
          </p:spPr>
          <p:txBody>
            <a:bodyPr/>
            <a:lstStyle/>
            <a:p>
              <a:endParaRPr lang="es-EC"/>
            </a:p>
          </p:txBody>
        </p:sp>
        <p:sp>
          <p:nvSpPr>
            <p:cNvPr id="18450" name="Line 69"/>
            <p:cNvSpPr>
              <a:spLocks noChangeShapeType="1"/>
            </p:cNvSpPr>
            <p:nvPr/>
          </p:nvSpPr>
          <p:spPr bwMode="auto">
            <a:xfrm>
              <a:off x="11719" y="4772"/>
              <a:ext cx="0" cy="337"/>
            </a:xfrm>
            <a:prstGeom prst="line">
              <a:avLst/>
            </a:prstGeom>
            <a:noFill/>
            <a:ln w="9525">
              <a:solidFill>
                <a:srgbClr val="000000"/>
              </a:solidFill>
              <a:round/>
              <a:headEnd/>
              <a:tailEnd/>
            </a:ln>
          </p:spPr>
          <p:txBody>
            <a:bodyPr/>
            <a:lstStyle/>
            <a:p>
              <a:endParaRPr lang="es-EC"/>
            </a:p>
          </p:txBody>
        </p:sp>
        <p:cxnSp>
          <p:nvCxnSpPr>
            <p:cNvPr id="18451" name="AutoShape 70"/>
            <p:cNvCxnSpPr>
              <a:cxnSpLocks noChangeShapeType="1"/>
            </p:cNvCxnSpPr>
            <p:nvPr/>
          </p:nvCxnSpPr>
          <p:spPr bwMode="auto">
            <a:xfrm>
              <a:off x="3483" y="2880"/>
              <a:ext cx="0" cy="342"/>
            </a:xfrm>
            <a:prstGeom prst="straightConnector1">
              <a:avLst/>
            </a:prstGeom>
            <a:noFill/>
            <a:ln w="9525">
              <a:solidFill>
                <a:srgbClr val="000000"/>
              </a:solidFill>
              <a:round/>
              <a:headEnd/>
              <a:tailEnd/>
            </a:ln>
          </p:spPr>
        </p:cxnSp>
        <p:cxnSp>
          <p:nvCxnSpPr>
            <p:cNvPr id="18452" name="AutoShape 71"/>
            <p:cNvCxnSpPr>
              <a:cxnSpLocks noChangeShapeType="1"/>
            </p:cNvCxnSpPr>
            <p:nvPr/>
          </p:nvCxnSpPr>
          <p:spPr bwMode="auto">
            <a:xfrm>
              <a:off x="7639" y="2864"/>
              <a:ext cx="0" cy="342"/>
            </a:xfrm>
            <a:prstGeom prst="straightConnector1">
              <a:avLst/>
            </a:prstGeom>
            <a:noFill/>
            <a:ln w="9525">
              <a:solidFill>
                <a:srgbClr val="000000"/>
              </a:solidFill>
              <a:round/>
              <a:headEnd/>
              <a:tailEnd/>
            </a:ln>
          </p:spPr>
        </p:cxnSp>
        <p:cxnSp>
          <p:nvCxnSpPr>
            <p:cNvPr id="18453" name="AutoShape 72"/>
            <p:cNvCxnSpPr>
              <a:cxnSpLocks noChangeShapeType="1"/>
            </p:cNvCxnSpPr>
            <p:nvPr/>
          </p:nvCxnSpPr>
          <p:spPr bwMode="auto">
            <a:xfrm>
              <a:off x="11632" y="2880"/>
              <a:ext cx="0" cy="342"/>
            </a:xfrm>
            <a:prstGeom prst="straightConnector1">
              <a:avLst/>
            </a:prstGeom>
            <a:noFill/>
            <a:ln w="9525">
              <a:solidFill>
                <a:srgbClr val="000000"/>
              </a:solidFill>
              <a:round/>
              <a:headEnd/>
              <a:tailEnd/>
            </a:ln>
          </p:spPr>
        </p:cxnSp>
        <p:cxnSp>
          <p:nvCxnSpPr>
            <p:cNvPr id="18454" name="AutoShape 73"/>
            <p:cNvCxnSpPr>
              <a:cxnSpLocks noChangeShapeType="1"/>
            </p:cNvCxnSpPr>
            <p:nvPr/>
          </p:nvCxnSpPr>
          <p:spPr bwMode="auto">
            <a:xfrm>
              <a:off x="3775" y="9068"/>
              <a:ext cx="0" cy="342"/>
            </a:xfrm>
            <a:prstGeom prst="straightConnector1">
              <a:avLst/>
            </a:prstGeom>
            <a:noFill/>
            <a:ln w="9525">
              <a:solidFill>
                <a:srgbClr val="000000"/>
              </a:solidFill>
              <a:round/>
              <a:headEnd/>
              <a:tailEnd/>
            </a:ln>
          </p:spPr>
        </p:cxnSp>
        <p:cxnSp>
          <p:nvCxnSpPr>
            <p:cNvPr id="18455" name="AutoShape 74"/>
            <p:cNvCxnSpPr>
              <a:cxnSpLocks noChangeShapeType="1"/>
            </p:cNvCxnSpPr>
            <p:nvPr/>
          </p:nvCxnSpPr>
          <p:spPr bwMode="auto">
            <a:xfrm>
              <a:off x="7689" y="9052"/>
              <a:ext cx="0" cy="342"/>
            </a:xfrm>
            <a:prstGeom prst="straightConnector1">
              <a:avLst/>
            </a:prstGeom>
            <a:noFill/>
            <a:ln w="9525">
              <a:solidFill>
                <a:srgbClr val="000000"/>
              </a:solidFill>
              <a:round/>
              <a:headEnd/>
              <a:tailEnd/>
            </a:ln>
          </p:spPr>
        </p:cxnSp>
        <p:cxnSp>
          <p:nvCxnSpPr>
            <p:cNvPr id="18456" name="AutoShape 75"/>
            <p:cNvCxnSpPr>
              <a:cxnSpLocks noChangeShapeType="1"/>
            </p:cNvCxnSpPr>
            <p:nvPr/>
          </p:nvCxnSpPr>
          <p:spPr bwMode="auto">
            <a:xfrm>
              <a:off x="11539" y="9068"/>
              <a:ext cx="0" cy="342"/>
            </a:xfrm>
            <a:prstGeom prst="straightConnector1">
              <a:avLst/>
            </a:prstGeom>
            <a:noFill/>
            <a:ln w="9525">
              <a:solidFill>
                <a:srgbClr val="000000"/>
              </a:solidFill>
              <a:round/>
              <a:headEnd/>
              <a:tailEnd/>
            </a:ln>
          </p:spPr>
        </p:cxnSp>
        <p:cxnSp>
          <p:nvCxnSpPr>
            <p:cNvPr id="18457" name="AutoShape 76"/>
            <p:cNvCxnSpPr>
              <a:cxnSpLocks noChangeShapeType="1"/>
            </p:cNvCxnSpPr>
            <p:nvPr/>
          </p:nvCxnSpPr>
          <p:spPr bwMode="auto">
            <a:xfrm>
              <a:off x="3775" y="5126"/>
              <a:ext cx="7996" cy="1"/>
            </a:xfrm>
            <a:prstGeom prst="straightConnector1">
              <a:avLst/>
            </a:prstGeom>
            <a:noFill/>
            <a:ln w="9525">
              <a:solidFill>
                <a:srgbClr val="000000"/>
              </a:solidFill>
              <a:round/>
              <a:headEnd/>
              <a:tailEnd/>
            </a:ln>
          </p:spPr>
        </p:cxnSp>
        <p:cxnSp>
          <p:nvCxnSpPr>
            <p:cNvPr id="18458" name="AutoShape 77"/>
            <p:cNvCxnSpPr>
              <a:cxnSpLocks noChangeShapeType="1"/>
            </p:cNvCxnSpPr>
            <p:nvPr/>
          </p:nvCxnSpPr>
          <p:spPr bwMode="auto">
            <a:xfrm>
              <a:off x="7689" y="4772"/>
              <a:ext cx="1" cy="679"/>
            </a:xfrm>
            <a:prstGeom prst="straightConnector1">
              <a:avLst/>
            </a:prstGeom>
            <a:noFill/>
            <a:ln w="9525">
              <a:solidFill>
                <a:srgbClr val="000000"/>
              </a:solidFill>
              <a:round/>
              <a:headEnd/>
              <a:tailEnd/>
            </a:ln>
          </p:spPr>
        </p:cxnSp>
        <p:cxnSp>
          <p:nvCxnSpPr>
            <p:cNvPr id="18459" name="AutoShape 78"/>
            <p:cNvCxnSpPr>
              <a:cxnSpLocks noChangeShapeType="1"/>
            </p:cNvCxnSpPr>
            <p:nvPr/>
          </p:nvCxnSpPr>
          <p:spPr bwMode="auto">
            <a:xfrm>
              <a:off x="7786" y="6531"/>
              <a:ext cx="0" cy="342"/>
            </a:xfrm>
            <a:prstGeom prst="straightConnector1">
              <a:avLst/>
            </a:prstGeom>
            <a:noFill/>
            <a:ln w="9525">
              <a:solidFill>
                <a:srgbClr val="000000"/>
              </a:solidFill>
              <a:round/>
              <a:headEnd/>
              <a:tailEnd/>
            </a:ln>
          </p:spPr>
        </p:cxnSp>
      </p:gr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fontAlgn="auto" hangingPunct="1">
              <a:spcAft>
                <a:spcPts val="0"/>
              </a:spcAft>
              <a:defRPr/>
            </a:pPr>
            <a:r>
              <a:rPr lang="es-ES" dirty="0" smtClean="0">
                <a:solidFill>
                  <a:schemeClr val="tx2">
                    <a:satMod val="130000"/>
                  </a:schemeClr>
                </a:solidFill>
              </a:rPr>
              <a:t>General </a:t>
            </a:r>
            <a:r>
              <a:rPr lang="es-ES" dirty="0" err="1" smtClean="0">
                <a:solidFill>
                  <a:schemeClr val="tx2">
                    <a:satMod val="130000"/>
                  </a:schemeClr>
                </a:solidFill>
              </a:rPr>
              <a:t>objectives</a:t>
            </a:r>
            <a:endParaRPr lang="es-EC" dirty="0">
              <a:solidFill>
                <a:schemeClr val="tx2">
                  <a:satMod val="130000"/>
                </a:schemeClr>
              </a:solidFill>
            </a:endParaRPr>
          </a:p>
        </p:txBody>
      </p:sp>
      <p:sp>
        <p:nvSpPr>
          <p:cNvPr id="3" name="2 Marcador de contenido"/>
          <p:cNvSpPr>
            <a:spLocks noGrp="1"/>
          </p:cNvSpPr>
          <p:nvPr>
            <p:ph idx="1"/>
          </p:nvPr>
        </p:nvSpPr>
        <p:spPr/>
        <p:txBody>
          <a:bodyPr>
            <a:normAutofit fontScale="85000" lnSpcReduction="10000"/>
          </a:bodyPr>
          <a:lstStyle/>
          <a:p>
            <a:pPr marL="365760" indent="-283464" algn="just" eaLnBrk="1" fontAlgn="auto" hangingPunct="1">
              <a:spcAft>
                <a:spcPts val="0"/>
              </a:spcAft>
              <a:buFont typeface="Wingdings 2"/>
              <a:buChar char=""/>
              <a:defRPr/>
            </a:pPr>
            <a:r>
              <a:rPr lang="en-GB" dirty="0" smtClean="0"/>
              <a:t>To establish a complete program of integrated reading strategies using adequate material as well as the correct approaches and methodologies that increase subsequent reading scores.</a:t>
            </a:r>
            <a:endParaRPr lang="es-EC" dirty="0" smtClean="0"/>
          </a:p>
          <a:p>
            <a:pPr marL="365760" indent="-283464" algn="just" eaLnBrk="1" fontAlgn="auto" hangingPunct="1">
              <a:spcAft>
                <a:spcPts val="0"/>
              </a:spcAft>
              <a:buFont typeface="Wingdings 2"/>
              <a:buChar char=""/>
              <a:defRPr/>
            </a:pPr>
            <a:r>
              <a:rPr lang="en-GB" dirty="0" smtClean="0"/>
              <a:t>To work within the four general skills and thereby improve them so as to have a better percentage of students who pass the KET test.</a:t>
            </a:r>
            <a:endParaRPr lang="es-EC" dirty="0" smtClean="0"/>
          </a:p>
          <a:p>
            <a:pPr marL="365760" indent="-283464" algn="just" eaLnBrk="1" fontAlgn="auto" hangingPunct="1">
              <a:spcAft>
                <a:spcPts val="0"/>
              </a:spcAft>
              <a:buFont typeface="Wingdings 2"/>
              <a:buChar char=""/>
              <a:defRPr/>
            </a:pPr>
            <a:r>
              <a:rPr lang="en-GB" dirty="0" smtClean="0"/>
              <a:t>To determine if the use of Reading Comprehension Strategies increases the reading skill development of girls in Cardinal Spellman Girls´ School during the third term, 2010 – 2011 school year.</a:t>
            </a:r>
            <a:endParaRPr lang="es-EC" dirty="0" smtClean="0"/>
          </a:p>
          <a:p>
            <a:pPr marL="365760" indent="-283464" algn="just" eaLnBrk="1" fontAlgn="auto" hangingPunct="1">
              <a:spcAft>
                <a:spcPts val="0"/>
              </a:spcAft>
              <a:buFont typeface="Wingdings 2"/>
              <a:buChar char=""/>
              <a:defRPr/>
            </a:pPr>
            <a:endParaRPr lang="es-EC" dirty="0"/>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fontAlgn="auto" hangingPunct="1">
              <a:spcAft>
                <a:spcPts val="0"/>
              </a:spcAft>
              <a:defRPr/>
            </a:pPr>
            <a:r>
              <a:rPr lang="es-ES" dirty="0" err="1" smtClean="0">
                <a:solidFill>
                  <a:schemeClr val="tx2">
                    <a:satMod val="130000"/>
                  </a:schemeClr>
                </a:solidFill>
              </a:rPr>
              <a:t>Specific</a:t>
            </a:r>
            <a:r>
              <a:rPr lang="es-ES" dirty="0" smtClean="0">
                <a:solidFill>
                  <a:schemeClr val="tx2">
                    <a:satMod val="130000"/>
                  </a:schemeClr>
                </a:solidFill>
              </a:rPr>
              <a:t> </a:t>
            </a:r>
            <a:r>
              <a:rPr lang="es-ES" dirty="0" err="1" smtClean="0">
                <a:solidFill>
                  <a:schemeClr val="tx2">
                    <a:satMod val="130000"/>
                  </a:schemeClr>
                </a:solidFill>
              </a:rPr>
              <a:t>objectives</a:t>
            </a:r>
            <a:endParaRPr lang="es-EC" dirty="0">
              <a:solidFill>
                <a:schemeClr val="tx2">
                  <a:satMod val="130000"/>
                </a:schemeClr>
              </a:solidFill>
            </a:endParaRPr>
          </a:p>
        </p:txBody>
      </p:sp>
      <p:sp>
        <p:nvSpPr>
          <p:cNvPr id="22530" name="2 Marcador de contenido"/>
          <p:cNvSpPr>
            <a:spLocks noGrp="1"/>
          </p:cNvSpPr>
          <p:nvPr>
            <p:ph idx="1"/>
          </p:nvPr>
        </p:nvSpPr>
        <p:spPr/>
        <p:txBody>
          <a:bodyPr/>
          <a:lstStyle/>
          <a:p>
            <a:pPr algn="just" eaLnBrk="1" hangingPunct="1"/>
            <a:r>
              <a:rPr lang="en-GB" sz="2400" smtClean="0"/>
              <a:t>To improve students ability to communicate at a basic level. </a:t>
            </a:r>
            <a:endParaRPr lang="es-EC" sz="2400" smtClean="0"/>
          </a:p>
          <a:p>
            <a:pPr algn="just" eaLnBrk="1" hangingPunct="1"/>
            <a:r>
              <a:rPr lang="en-GB" sz="2400" smtClean="0"/>
              <a:t>To produce a program of integrating reading strategies which can help students to read and understand short paragraphs and readings by using adequate material and approaches to increase the students’ reading skills. </a:t>
            </a:r>
            <a:endParaRPr lang="es-EC" sz="2400" smtClean="0"/>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10 Conector angular"/>
          <p:cNvCxnSpPr/>
          <p:nvPr/>
        </p:nvCxnSpPr>
        <p:spPr>
          <a:xfrm>
            <a:off x="4214813" y="3286125"/>
            <a:ext cx="4929187" cy="1588"/>
          </a:xfrm>
          <a:prstGeom prst="bentConnector3">
            <a:avLst>
              <a:gd name="adj1" fmla="val 50000"/>
            </a:avLst>
          </a:prstGeom>
        </p:spPr>
        <p:style>
          <a:lnRef idx="2">
            <a:schemeClr val="accent5"/>
          </a:lnRef>
          <a:fillRef idx="0">
            <a:schemeClr val="accent5"/>
          </a:fillRef>
          <a:effectRef idx="1">
            <a:schemeClr val="accent5"/>
          </a:effectRef>
          <a:fontRef idx="minor">
            <a:schemeClr val="tx1"/>
          </a:fontRef>
        </p:style>
      </p:cxnSp>
      <p:sp>
        <p:nvSpPr>
          <p:cNvPr id="4" name="3 Título"/>
          <p:cNvSpPr>
            <a:spLocks noGrp="1"/>
          </p:cNvSpPr>
          <p:nvPr>
            <p:ph type="title"/>
          </p:nvPr>
        </p:nvSpPr>
        <p:spPr>
          <a:xfrm>
            <a:off x="2779713" y="2079625"/>
            <a:ext cx="6400800" cy="2286000"/>
          </a:xfrm>
        </p:spPr>
        <p:txBody>
          <a:bodyPr/>
          <a:lstStyle/>
          <a:p>
            <a:pPr eaLnBrk="1" fontAlgn="auto" hangingPunct="1">
              <a:spcAft>
                <a:spcPts val="0"/>
              </a:spcAft>
              <a:defRPr/>
            </a:pPr>
            <a:r>
              <a:rPr lang="es-ES" dirty="0" err="1" smtClean="0">
                <a:solidFill>
                  <a:schemeClr val="tx2">
                    <a:satMod val="130000"/>
                  </a:schemeClr>
                </a:solidFill>
              </a:rPr>
              <a:t>Part</a:t>
            </a:r>
            <a:r>
              <a:rPr lang="es-ES" dirty="0" smtClean="0">
                <a:solidFill>
                  <a:schemeClr val="tx2">
                    <a:satMod val="130000"/>
                  </a:schemeClr>
                </a:solidFill>
              </a:rPr>
              <a:t> </a:t>
            </a:r>
            <a:r>
              <a:rPr lang="es-ES" dirty="0" err="1" smtClean="0">
                <a:solidFill>
                  <a:schemeClr val="tx2">
                    <a:satMod val="130000"/>
                  </a:schemeClr>
                </a:solidFill>
              </a:rPr>
              <a:t>ii</a:t>
            </a:r>
            <a:r>
              <a:rPr lang="es-ES" dirty="0" smtClean="0">
                <a:solidFill>
                  <a:schemeClr val="tx2">
                    <a:satMod val="130000"/>
                  </a:schemeClr>
                </a:solidFill>
              </a:rPr>
              <a:t/>
            </a:r>
            <a:br>
              <a:rPr lang="es-ES" dirty="0" smtClean="0">
                <a:solidFill>
                  <a:schemeClr val="tx2">
                    <a:satMod val="130000"/>
                  </a:schemeClr>
                </a:solidFill>
              </a:rPr>
            </a:br>
            <a:r>
              <a:rPr lang="es-ES" sz="3000" dirty="0" err="1" smtClean="0">
                <a:solidFill>
                  <a:schemeClr val="tx2">
                    <a:satMod val="130000"/>
                  </a:schemeClr>
                </a:solidFill>
              </a:rPr>
              <a:t>theoretical</a:t>
            </a:r>
            <a:r>
              <a:rPr lang="es-ES" sz="3000" dirty="0" smtClean="0">
                <a:solidFill>
                  <a:schemeClr val="tx2">
                    <a:satMod val="130000"/>
                  </a:schemeClr>
                </a:solidFill>
              </a:rPr>
              <a:t> </a:t>
            </a:r>
            <a:r>
              <a:rPr lang="es-ES" sz="3000" dirty="0" err="1" smtClean="0">
                <a:solidFill>
                  <a:schemeClr val="tx2">
                    <a:satMod val="130000"/>
                  </a:schemeClr>
                </a:solidFill>
              </a:rPr>
              <a:t>framework</a:t>
            </a:r>
            <a:endParaRPr lang="es-EC" sz="3000" dirty="0">
              <a:solidFill>
                <a:schemeClr val="tx2">
                  <a:satMod val="130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eaLnBrk="1" fontAlgn="auto" hangingPunct="1">
              <a:spcAft>
                <a:spcPts val="0"/>
              </a:spcAft>
              <a:defRPr/>
            </a:pPr>
            <a:r>
              <a:rPr lang="es-ES" dirty="0" smtClean="0">
                <a:solidFill>
                  <a:schemeClr val="tx2">
                    <a:satMod val="130000"/>
                  </a:schemeClr>
                </a:solidFill>
              </a:rPr>
              <a:t>CHAPTER ONE</a:t>
            </a:r>
            <a:br>
              <a:rPr lang="es-ES" dirty="0" smtClean="0">
                <a:solidFill>
                  <a:schemeClr val="tx2">
                    <a:satMod val="130000"/>
                  </a:schemeClr>
                </a:solidFill>
              </a:rPr>
            </a:br>
            <a:r>
              <a:rPr lang="es-ES" dirty="0" smtClean="0">
                <a:solidFill>
                  <a:schemeClr val="tx2">
                    <a:satMod val="130000"/>
                  </a:schemeClr>
                </a:solidFill>
              </a:rPr>
              <a:t>Cardinal </a:t>
            </a:r>
            <a:r>
              <a:rPr lang="es-ES" dirty="0" err="1" smtClean="0">
                <a:solidFill>
                  <a:schemeClr val="tx2">
                    <a:satMod val="130000"/>
                  </a:schemeClr>
                </a:solidFill>
              </a:rPr>
              <a:t>Spellman</a:t>
            </a:r>
            <a:r>
              <a:rPr lang="es-ES" dirty="0" smtClean="0">
                <a:solidFill>
                  <a:schemeClr val="tx2">
                    <a:satMod val="130000"/>
                  </a:schemeClr>
                </a:solidFill>
              </a:rPr>
              <a:t> </a:t>
            </a:r>
            <a:r>
              <a:rPr lang="es-ES" dirty="0" err="1" smtClean="0">
                <a:solidFill>
                  <a:schemeClr val="tx2">
                    <a:satMod val="130000"/>
                  </a:schemeClr>
                </a:solidFill>
              </a:rPr>
              <a:t>Girls</a:t>
            </a:r>
            <a:r>
              <a:rPr lang="es-ES" dirty="0" smtClean="0">
                <a:solidFill>
                  <a:schemeClr val="tx2">
                    <a:satMod val="130000"/>
                  </a:schemeClr>
                </a:solidFill>
              </a:rPr>
              <a:t>’ </a:t>
            </a:r>
            <a:r>
              <a:rPr lang="es-ES" dirty="0" err="1" smtClean="0">
                <a:solidFill>
                  <a:schemeClr val="tx2">
                    <a:satMod val="130000"/>
                  </a:schemeClr>
                </a:solidFill>
              </a:rPr>
              <a:t>School</a:t>
            </a:r>
            <a:endParaRPr lang="es-EC" dirty="0">
              <a:solidFill>
                <a:schemeClr val="tx2">
                  <a:satMod val="130000"/>
                </a:schemeClr>
              </a:solidFill>
            </a:endParaRPr>
          </a:p>
        </p:txBody>
      </p:sp>
      <p:pic>
        <p:nvPicPr>
          <p:cNvPr id="26626" name="Imagen 3" descr="Click para ampliar la Imagen">
            <a:hlinkClick r:id="rId3"/>
          </p:cNvPr>
          <p:cNvPicPr>
            <a:picLocks noChangeAspect="1" noChangeArrowheads="1"/>
          </p:cNvPicPr>
          <p:nvPr/>
        </p:nvPicPr>
        <p:blipFill>
          <a:blip r:embed="rId4" cstate="print">
            <a:lum bright="70000" contrast="-70000"/>
          </a:blip>
          <a:srcRect/>
          <a:stretch>
            <a:fillRect/>
          </a:stretch>
        </p:blipFill>
        <p:spPr bwMode="auto">
          <a:xfrm>
            <a:off x="1619250" y="1954213"/>
            <a:ext cx="7056438" cy="3275012"/>
          </a:xfrm>
          <a:prstGeom prst="rect">
            <a:avLst/>
          </a:prstGeom>
          <a:noFill/>
          <a:ln w="9525">
            <a:noFill/>
            <a:miter lim="800000"/>
            <a:headEnd/>
            <a:tailEnd/>
          </a:ln>
        </p:spPr>
      </p:pic>
      <p:sp>
        <p:nvSpPr>
          <p:cNvPr id="26627" name="2 Marcador de contenido"/>
          <p:cNvSpPr>
            <a:spLocks noGrp="1"/>
          </p:cNvSpPr>
          <p:nvPr>
            <p:ph idx="1"/>
          </p:nvPr>
        </p:nvSpPr>
        <p:spPr>
          <a:xfrm>
            <a:off x="1187450" y="1652588"/>
            <a:ext cx="7497763" cy="4152900"/>
          </a:xfrm>
        </p:spPr>
        <p:txBody>
          <a:bodyPr/>
          <a:lstStyle/>
          <a:p>
            <a:pPr algn="just" eaLnBrk="1" hangingPunct="1"/>
            <a:r>
              <a:rPr lang="es-ES" sz="2900" smtClean="0"/>
              <a:t>The institution was created on </a:t>
            </a:r>
            <a:r>
              <a:rPr lang="en-US" sz="2900" smtClean="0"/>
              <a:t>October 19th, 1959 with the goal of forming English and American girls who lived in Quito under the Catholic and Salessian philosophy.</a:t>
            </a:r>
          </a:p>
          <a:p>
            <a:pPr algn="just" eaLnBrk="1" hangingPunct="1"/>
            <a:r>
              <a:rPr lang="en-US" sz="2900" smtClean="0"/>
              <a:t>Educative Model: Don Bosco’s philosophy</a:t>
            </a:r>
          </a:p>
          <a:p>
            <a:pPr algn="just" eaLnBrk="1" hangingPunct="1"/>
            <a:r>
              <a:rPr lang="en-US" sz="2900" smtClean="0"/>
              <a:t>Curricular Model:  Prospectives</a:t>
            </a:r>
          </a:p>
          <a:p>
            <a:pPr algn="just" eaLnBrk="1" hangingPunct="1"/>
            <a:r>
              <a:rPr lang="en-US" sz="2900" smtClean="0"/>
              <a:t>Pedagogical Model:  constructivist paradigm based on Ausbel, Vigotsky and Piaget theories.</a:t>
            </a:r>
          </a:p>
        </p:txBody>
      </p:sp>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eaLnBrk="1" fontAlgn="auto" hangingPunct="1">
              <a:spcAft>
                <a:spcPts val="0"/>
              </a:spcAft>
              <a:defRPr/>
            </a:pPr>
            <a:r>
              <a:rPr lang="es-ES" dirty="0" smtClean="0">
                <a:solidFill>
                  <a:schemeClr val="tx2">
                    <a:satMod val="130000"/>
                  </a:schemeClr>
                </a:solidFill>
              </a:rPr>
              <a:t>CHAPTER TWO</a:t>
            </a:r>
            <a:br>
              <a:rPr lang="es-ES" dirty="0" smtClean="0">
                <a:solidFill>
                  <a:schemeClr val="tx2">
                    <a:satMod val="130000"/>
                  </a:schemeClr>
                </a:solidFill>
              </a:rPr>
            </a:br>
            <a:r>
              <a:rPr lang="es-ES" dirty="0" smtClean="0">
                <a:solidFill>
                  <a:schemeClr val="tx2">
                    <a:satMod val="130000"/>
                  </a:schemeClr>
                </a:solidFill>
              </a:rPr>
              <a:t>Reading </a:t>
            </a:r>
            <a:r>
              <a:rPr lang="es-ES" dirty="0" err="1" smtClean="0">
                <a:solidFill>
                  <a:schemeClr val="tx2">
                    <a:satMod val="130000"/>
                  </a:schemeClr>
                </a:solidFill>
              </a:rPr>
              <a:t>Comprehension</a:t>
            </a:r>
            <a:r>
              <a:rPr lang="es-ES" dirty="0" smtClean="0">
                <a:solidFill>
                  <a:schemeClr val="tx2">
                    <a:satMod val="130000"/>
                  </a:schemeClr>
                </a:solidFill>
              </a:rPr>
              <a:t> </a:t>
            </a:r>
            <a:r>
              <a:rPr lang="es-ES" dirty="0" err="1" smtClean="0">
                <a:solidFill>
                  <a:schemeClr val="tx2">
                    <a:satMod val="130000"/>
                  </a:schemeClr>
                </a:solidFill>
              </a:rPr>
              <a:t>Strategies</a:t>
            </a:r>
            <a:endParaRPr lang="es-EC" dirty="0">
              <a:solidFill>
                <a:schemeClr val="tx2">
                  <a:satMod val="130000"/>
                </a:schemeClr>
              </a:solidFill>
            </a:endParaRPr>
          </a:p>
        </p:txBody>
      </p:sp>
      <p:sp>
        <p:nvSpPr>
          <p:cNvPr id="28674" name="2 Marcador de contenido"/>
          <p:cNvSpPr>
            <a:spLocks noGrp="1"/>
          </p:cNvSpPr>
          <p:nvPr>
            <p:ph idx="1"/>
          </p:nvPr>
        </p:nvSpPr>
        <p:spPr>
          <a:xfrm>
            <a:off x="1435100" y="1724025"/>
            <a:ext cx="7499350" cy="4800600"/>
          </a:xfrm>
        </p:spPr>
        <p:txBody>
          <a:bodyPr/>
          <a:lstStyle/>
          <a:p>
            <a:pPr eaLnBrk="1" hangingPunct="1"/>
            <a:r>
              <a:rPr lang="es-ES" sz="2800" smtClean="0"/>
              <a:t>Reading comprehension strategies are the repetitive procedures which develop students’ capacity to solve the difficulties or problems of the text. </a:t>
            </a:r>
          </a:p>
          <a:p>
            <a:pPr eaLnBrk="1" hangingPunct="1"/>
            <a:r>
              <a:rPr lang="es-ES" sz="2800" smtClean="0"/>
              <a:t>They are applied in three stages</a:t>
            </a:r>
            <a:r>
              <a:rPr lang="es-ES" smtClean="0"/>
              <a:t>:</a:t>
            </a:r>
          </a:p>
          <a:p>
            <a:pPr lvl="1" eaLnBrk="1" hangingPunct="1"/>
            <a:r>
              <a:rPr lang="es-ES" smtClean="0"/>
              <a:t>Before reading: </a:t>
            </a:r>
            <a:r>
              <a:rPr lang="es-ES" sz="2500" smtClean="0"/>
              <a:t>predicting, KWL chart, organizers</a:t>
            </a:r>
            <a:r>
              <a:rPr lang="es-ES" smtClean="0"/>
              <a:t> </a:t>
            </a:r>
          </a:p>
          <a:p>
            <a:pPr lvl="1" eaLnBrk="1" hangingPunct="1"/>
            <a:r>
              <a:rPr lang="es-ES" smtClean="0"/>
              <a:t>During reading: in context, shared, listening</a:t>
            </a:r>
          </a:p>
          <a:p>
            <a:pPr lvl="1" eaLnBrk="1" hangingPunct="1"/>
            <a:r>
              <a:rPr lang="es-ES" smtClean="0"/>
              <a:t>After reading: </a:t>
            </a:r>
            <a:r>
              <a:rPr lang="es-ES" sz="2500" smtClean="0"/>
              <a:t>summarizing, questions, role play</a:t>
            </a:r>
            <a:endParaRPr lang="es-EC" sz="2500" smtClean="0"/>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eaLnBrk="1" fontAlgn="auto" hangingPunct="1">
              <a:spcAft>
                <a:spcPts val="0"/>
              </a:spcAft>
              <a:defRPr/>
            </a:pPr>
            <a:r>
              <a:rPr lang="es-ES" dirty="0" smtClean="0">
                <a:solidFill>
                  <a:schemeClr val="tx2">
                    <a:satMod val="130000"/>
                  </a:schemeClr>
                </a:solidFill>
              </a:rPr>
              <a:t>CHAPTER THREE</a:t>
            </a:r>
            <a:br>
              <a:rPr lang="es-ES" dirty="0" smtClean="0">
                <a:solidFill>
                  <a:schemeClr val="tx2">
                    <a:satMod val="130000"/>
                  </a:schemeClr>
                </a:solidFill>
              </a:rPr>
            </a:br>
            <a:r>
              <a:rPr lang="es-ES" dirty="0" err="1" smtClean="0">
                <a:solidFill>
                  <a:schemeClr val="tx2">
                    <a:satMod val="130000"/>
                  </a:schemeClr>
                </a:solidFill>
              </a:rPr>
              <a:t>The</a:t>
            </a:r>
            <a:r>
              <a:rPr lang="es-ES" dirty="0" smtClean="0">
                <a:solidFill>
                  <a:schemeClr val="tx2">
                    <a:satMod val="130000"/>
                  </a:schemeClr>
                </a:solidFill>
              </a:rPr>
              <a:t> KET Test</a:t>
            </a:r>
            <a:endParaRPr lang="es-EC" dirty="0">
              <a:solidFill>
                <a:schemeClr val="tx2">
                  <a:satMod val="130000"/>
                </a:schemeClr>
              </a:solidFill>
            </a:endParaRPr>
          </a:p>
        </p:txBody>
      </p:sp>
      <p:sp>
        <p:nvSpPr>
          <p:cNvPr id="3" name="2 Marcador de contenido"/>
          <p:cNvSpPr>
            <a:spLocks noGrp="1"/>
          </p:cNvSpPr>
          <p:nvPr>
            <p:ph idx="1"/>
          </p:nvPr>
        </p:nvSpPr>
        <p:spPr>
          <a:xfrm>
            <a:off x="1243013" y="1771650"/>
            <a:ext cx="7432675" cy="4800600"/>
          </a:xfrm>
        </p:spPr>
        <p:txBody>
          <a:bodyPr>
            <a:normAutofit/>
          </a:bodyPr>
          <a:lstStyle/>
          <a:p>
            <a:pPr eaLnBrk="1" hangingPunct="1">
              <a:lnSpc>
                <a:spcPct val="80000"/>
              </a:lnSpc>
            </a:pPr>
            <a:r>
              <a:rPr lang="es-ES" sz="2400" smtClean="0"/>
              <a:t>It is an international standardized test which evaluates the level of the four skills of English according to the </a:t>
            </a:r>
            <a:r>
              <a:rPr lang="en-GB" sz="2400" smtClean="0"/>
              <a:t>Common European Framework of Reference for Languages (CEFR). It evaluates the level A2. These examinations have: validity, reliability, impact, and practicality.</a:t>
            </a:r>
          </a:p>
          <a:p>
            <a:pPr eaLnBrk="1" hangingPunct="1">
              <a:lnSpc>
                <a:spcPct val="80000"/>
              </a:lnSpc>
            </a:pPr>
            <a:r>
              <a:rPr lang="en-GB" sz="2400" smtClean="0"/>
              <a:t>It is the score key for the different levels: </a:t>
            </a:r>
          </a:p>
          <a:p>
            <a:pPr eaLnBrk="1" hangingPunct="1">
              <a:lnSpc>
                <a:spcPct val="80000"/>
              </a:lnSpc>
              <a:buFont typeface="Wingdings 2" pitchFamily="18" charset="2"/>
              <a:buNone/>
            </a:pPr>
            <a:endParaRPr lang="es-EC" sz="2500" smtClean="0"/>
          </a:p>
        </p:txBody>
      </p:sp>
      <p:graphicFrame>
        <p:nvGraphicFramePr>
          <p:cNvPr id="30771" name="Group 51"/>
          <p:cNvGraphicFramePr>
            <a:graphicFrameLocks noGrp="1"/>
          </p:cNvGraphicFramePr>
          <p:nvPr/>
        </p:nvGraphicFramePr>
        <p:xfrm>
          <a:off x="2339975" y="4221163"/>
          <a:ext cx="5111750" cy="2320926"/>
        </p:xfrm>
        <a:graphic>
          <a:graphicData uri="http://schemas.openxmlformats.org/drawingml/2006/table">
            <a:tbl>
              <a:tblPr/>
              <a:tblGrid>
                <a:gridCol w="1565275"/>
                <a:gridCol w="3546475"/>
              </a:tblGrid>
              <a:tr h="4079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FFFFFF"/>
                          </a:solidFill>
                          <a:effectLst/>
                          <a:latin typeface="Gill Sans MT"/>
                        </a:rPr>
                        <a:t>Points</a:t>
                      </a:r>
                      <a:endParaRPr kumimoji="0" lang="es-EC" sz="2000" b="1" i="0" u="none" strike="noStrike" cap="none" normalizeH="0" baseline="0" smtClean="0">
                        <a:ln>
                          <a:noFill/>
                        </a:ln>
                        <a:solidFill>
                          <a:srgbClr val="FFFFFF"/>
                        </a:solidFill>
                        <a:effectLst/>
                        <a:latin typeface="Gill Sans MT"/>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FFFFFF"/>
                          </a:solidFill>
                          <a:effectLst/>
                          <a:latin typeface="Gill Sans MT"/>
                        </a:rPr>
                        <a:t>Level </a:t>
                      </a:r>
                      <a:endParaRPr kumimoji="0" lang="es-EC" sz="2000" b="1" i="0" u="none" strike="noStrike" cap="none" normalizeH="0" baseline="0" smtClean="0">
                        <a:ln>
                          <a:noFill/>
                        </a:ln>
                        <a:solidFill>
                          <a:srgbClr val="FFFFFF"/>
                        </a:solidFill>
                        <a:effectLst/>
                        <a:latin typeface="Gill Sans MT"/>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06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Gill Sans MT"/>
                        </a:rPr>
                        <a:t>1 – 56 </a:t>
                      </a:r>
                      <a:endParaRPr kumimoji="0" lang="es-EC" sz="2000" b="0" i="0" u="none" strike="noStrike" cap="none" normalizeH="0" baseline="0" smtClean="0">
                        <a:ln>
                          <a:noFill/>
                        </a:ln>
                        <a:solidFill>
                          <a:srgbClr val="000000"/>
                        </a:solidFill>
                        <a:effectLst/>
                        <a:latin typeface="Gill Sans MT"/>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3E1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Gill Sans MT"/>
                        </a:rPr>
                        <a:t>Fail </a:t>
                      </a:r>
                      <a:endParaRPr kumimoji="0" lang="es-EC" sz="2000" b="0" i="0" u="none" strike="noStrike" cap="none" normalizeH="0" baseline="0" smtClean="0">
                        <a:ln>
                          <a:noFill/>
                        </a:ln>
                        <a:solidFill>
                          <a:srgbClr val="000000"/>
                        </a:solidFill>
                        <a:effectLst/>
                        <a:latin typeface="Gill Sans MT"/>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3E1CE"/>
                    </a:solidFill>
                  </a:tcPr>
                </a:tc>
              </a:tr>
              <a:tr h="4079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Gill Sans MT"/>
                        </a:rPr>
                        <a:t>56 – 69</a:t>
                      </a:r>
                      <a:endParaRPr kumimoji="0" lang="es-EC" sz="2000" b="0" i="0" u="none" strike="noStrike" cap="none" normalizeH="0" baseline="0" smtClean="0">
                        <a:ln>
                          <a:noFill/>
                        </a:ln>
                        <a:solidFill>
                          <a:srgbClr val="000000"/>
                        </a:solidFill>
                        <a:effectLst/>
                        <a:latin typeface="Gill Sans MT"/>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Gill Sans MT"/>
                        </a:rPr>
                        <a:t>Level A1</a:t>
                      </a:r>
                      <a:endParaRPr kumimoji="0" lang="es-EC" sz="2000" b="0" i="0" u="none" strike="noStrike" cap="none" normalizeH="0" baseline="0" smtClean="0">
                        <a:ln>
                          <a:noFill/>
                        </a:ln>
                        <a:solidFill>
                          <a:srgbClr val="000000"/>
                        </a:solidFill>
                        <a:effectLst/>
                        <a:latin typeface="Gill Sans MT"/>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0E8"/>
                    </a:solidFill>
                  </a:tcPr>
                </a:tc>
              </a:tr>
              <a:tr h="406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Gill Sans MT"/>
                        </a:rPr>
                        <a:t>70 – 79 </a:t>
                      </a:r>
                      <a:endParaRPr kumimoji="0" lang="es-EC" sz="2000" b="0" i="0" u="none" strike="noStrike" cap="none" normalizeH="0" baseline="0" smtClean="0">
                        <a:ln>
                          <a:noFill/>
                        </a:ln>
                        <a:solidFill>
                          <a:srgbClr val="000000"/>
                        </a:solidFill>
                        <a:effectLst/>
                        <a:latin typeface="Gill Sans MT"/>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3E1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Gill Sans MT"/>
                        </a:rPr>
                        <a:t>Pass (Level A2)</a:t>
                      </a:r>
                      <a:endParaRPr kumimoji="0" lang="es-EC" sz="2000" b="0" i="0" u="none" strike="noStrike" cap="none" normalizeH="0" baseline="0" smtClean="0">
                        <a:ln>
                          <a:noFill/>
                        </a:ln>
                        <a:solidFill>
                          <a:srgbClr val="000000"/>
                        </a:solidFill>
                        <a:effectLst/>
                        <a:latin typeface="Gill Sans MT"/>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3E1CE"/>
                    </a:solidFill>
                  </a:tcPr>
                </a:tc>
              </a:tr>
              <a:tr h="692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Gill Sans MT"/>
                        </a:rPr>
                        <a:t>80 – 100 </a:t>
                      </a:r>
                      <a:endParaRPr kumimoji="0" lang="es-EC" sz="2000" b="0" i="0" u="none" strike="noStrike" cap="none" normalizeH="0" baseline="0" smtClean="0">
                        <a:ln>
                          <a:noFill/>
                        </a:ln>
                        <a:solidFill>
                          <a:srgbClr val="000000"/>
                        </a:solidFill>
                        <a:effectLst/>
                        <a:latin typeface="Gill Sans MT"/>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Gill Sans MT"/>
                        </a:rPr>
                        <a:t>Pass with merit</a:t>
                      </a:r>
                      <a:endParaRPr kumimoji="0" lang="es-EC" sz="2000" b="0" i="0" u="none" strike="noStrike" cap="none" normalizeH="0" baseline="0" smtClean="0">
                        <a:ln>
                          <a:noFill/>
                        </a:ln>
                        <a:solidFill>
                          <a:srgbClr val="000000"/>
                        </a:solidFill>
                        <a:effectLst/>
                        <a:latin typeface="Gill Sans MT"/>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F0E8"/>
                    </a:solidFill>
                  </a:tcPr>
                </a:tc>
              </a:tr>
            </a:tbl>
          </a:graphicData>
        </a:graphic>
      </p:graphicFrame>
    </p:spTree>
  </p:cSld>
  <p:clrMapOvr>
    <a:masterClrMapping/>
  </p:clrMapOvr>
  <p:transition>
    <p:rand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Personalizado 4">
      <a:dk1>
        <a:sysClr val="windowText" lastClr="000000"/>
      </a:dk1>
      <a:lt1>
        <a:sysClr val="window" lastClr="FFFFFF"/>
      </a:lt1>
      <a:dk2>
        <a:srgbClr val="4F271C"/>
      </a:dk2>
      <a:lt2>
        <a:srgbClr val="4A5F1C"/>
      </a:lt2>
      <a:accent1>
        <a:srgbClr val="66A53B"/>
      </a:accent1>
      <a:accent2>
        <a:srgbClr val="637F26"/>
      </a:accent2>
      <a:accent3>
        <a:srgbClr val="6DAA2D"/>
      </a:accent3>
      <a:accent4>
        <a:srgbClr val="84AA33"/>
      </a:accent4>
      <a:accent5>
        <a:srgbClr val="637F26"/>
      </a:accent5>
      <a:accent6>
        <a:srgbClr val="92D050"/>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ersonalizado 4">
    <a:dk1>
      <a:sysClr val="windowText" lastClr="000000"/>
    </a:dk1>
    <a:lt1>
      <a:sysClr val="window" lastClr="FFFFFF"/>
    </a:lt1>
    <a:dk2>
      <a:srgbClr val="4F271C"/>
    </a:dk2>
    <a:lt2>
      <a:srgbClr val="4A5F1C"/>
    </a:lt2>
    <a:accent1>
      <a:srgbClr val="66A53B"/>
    </a:accent1>
    <a:accent2>
      <a:srgbClr val="637F26"/>
    </a:accent2>
    <a:accent3>
      <a:srgbClr val="6DAA2D"/>
    </a:accent3>
    <a:accent4>
      <a:srgbClr val="84AA33"/>
    </a:accent4>
    <a:accent5>
      <a:srgbClr val="637F26"/>
    </a:accent5>
    <a:accent6>
      <a:srgbClr val="92D050"/>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Override>
</file>

<file path=docProps/app.xml><?xml version="1.0" encoding="utf-8"?>
<Properties xmlns="http://schemas.openxmlformats.org/officeDocument/2006/extended-properties" xmlns:vt="http://schemas.openxmlformats.org/officeDocument/2006/docPropsVTypes">
  <Template>Solstice</Template>
  <TotalTime>911</TotalTime>
  <Words>1420</Words>
  <Application>Microsoft Office PowerPoint</Application>
  <PresentationFormat>Presentación en pantalla (4:3)</PresentationFormat>
  <Paragraphs>158</Paragraphs>
  <Slides>29</Slides>
  <Notes>29</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29</vt:i4>
      </vt:variant>
    </vt:vector>
  </HeadingPairs>
  <TitlesOfParts>
    <vt:vector size="31" baseType="lpstr">
      <vt:lpstr>Solsticio</vt:lpstr>
      <vt:lpstr>Hoja de cálculo</vt:lpstr>
      <vt:lpstr>ARMY POLYTECHNIC SCHOOL</vt:lpstr>
      <vt:lpstr>Part i identification of the problem </vt:lpstr>
      <vt:lpstr>Diapositiva 3</vt:lpstr>
      <vt:lpstr>General objectives</vt:lpstr>
      <vt:lpstr>Specific objectives</vt:lpstr>
      <vt:lpstr>Part ii theoretical framework</vt:lpstr>
      <vt:lpstr>CHAPTER ONE Cardinal Spellman Girls’ School</vt:lpstr>
      <vt:lpstr>CHAPTER TWO Reading Comprehension Strategies</vt:lpstr>
      <vt:lpstr>CHAPTER THREE The KET Test</vt:lpstr>
      <vt:lpstr>Level A2 – Reading </vt:lpstr>
      <vt:lpstr>CHAPTER FOUR Reading Comprehension Strategies and the KET Test</vt:lpstr>
      <vt:lpstr>Diapositiva 12</vt:lpstr>
      <vt:lpstr>Diapositiva 13</vt:lpstr>
      <vt:lpstr>CHAPTER FIVE Other aspects that could affect the KET results</vt:lpstr>
      <vt:lpstr>HYPOTHESES SYSTEM</vt:lpstr>
      <vt:lpstr>PART III Methodological design </vt:lpstr>
      <vt:lpstr>Diapositiva 17</vt:lpstr>
      <vt:lpstr>PART IV ANALYSIS AND INTERPRETATION OF RESULTS</vt:lpstr>
      <vt:lpstr>Diapositiva 19</vt:lpstr>
      <vt:lpstr>Diapositiva 20</vt:lpstr>
      <vt:lpstr>Diapositiva 21</vt:lpstr>
      <vt:lpstr>conclusions</vt:lpstr>
      <vt:lpstr>Diapositiva 23</vt:lpstr>
      <vt:lpstr>Recommendations  </vt:lpstr>
      <vt:lpstr>Diapositiva 25</vt:lpstr>
      <vt:lpstr>PROPOSAL</vt:lpstr>
      <vt:lpstr>Diapositiva 27</vt:lpstr>
      <vt:lpstr>Diapositiva 28</vt:lpstr>
      <vt:lpstr>THANK YOU!</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ARMY POLYTECHNIC SCHOOL</dc:title>
  <dc:creator>Nanchu</dc:creator>
  <cp:lastModifiedBy>CrisV</cp:lastModifiedBy>
  <cp:revision>93</cp:revision>
  <dcterms:created xsi:type="dcterms:W3CDTF">2011-06-17T00:44:19Z</dcterms:created>
  <dcterms:modified xsi:type="dcterms:W3CDTF">2011-06-30T20:52:20Z</dcterms:modified>
</cp:coreProperties>
</file>