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96" r:id="rId3"/>
    <p:sldId id="258" r:id="rId4"/>
    <p:sldId id="297" r:id="rId5"/>
    <p:sldId id="264" r:id="rId6"/>
    <p:sldId id="298" r:id="rId7"/>
    <p:sldId id="299" r:id="rId8"/>
    <p:sldId id="300" r:id="rId9"/>
    <p:sldId id="301" r:id="rId10"/>
    <p:sldId id="303" r:id="rId11"/>
    <p:sldId id="302" r:id="rId12"/>
    <p:sldId id="309" r:id="rId13"/>
    <p:sldId id="304" r:id="rId14"/>
    <p:sldId id="265" r:id="rId15"/>
    <p:sldId id="305" r:id="rId16"/>
    <p:sldId id="306" r:id="rId17"/>
    <p:sldId id="310" r:id="rId18"/>
    <p:sldId id="312" r:id="rId19"/>
    <p:sldId id="311" r:id="rId20"/>
    <p:sldId id="307" r:id="rId21"/>
    <p:sldId id="313" r:id="rId22"/>
    <p:sldId id="314" r:id="rId23"/>
    <p:sldId id="315" r:id="rId24"/>
    <p:sldId id="316" r:id="rId25"/>
    <p:sldId id="323" r:id="rId26"/>
    <p:sldId id="318" r:id="rId27"/>
    <p:sldId id="317" r:id="rId28"/>
    <p:sldId id="319" r:id="rId29"/>
    <p:sldId id="320" r:id="rId30"/>
    <p:sldId id="321" r:id="rId31"/>
    <p:sldId id="322"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4F69"/>
    <a:srgbClr val="A5C337"/>
    <a:srgbClr val="A0D991"/>
    <a:srgbClr val="33CC33"/>
  </p:clrMru>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9" autoAdjust="0"/>
    <p:restoredTop sz="94660"/>
  </p:normalViewPr>
  <p:slideViewPr>
    <p:cSldViewPr>
      <p:cViewPr>
        <p:scale>
          <a:sx n="74" d="100"/>
          <a:sy n="74"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FDBE-44A1-4796-A399-1196FA1CCBE1}" type="datetimeFigureOut">
              <a:rPr lang="es-ES" smtClean="0"/>
              <a:pPr/>
              <a:t>27/07/2011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1D23F-8164-4BF7-AF57-10E0CDACD74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DB55F117-476A-43D8-9F29-49C726E3C2AB}" type="datetimeFigureOut">
              <a:rPr lang="es-ES" smtClean="0"/>
              <a:pPr/>
              <a:t>27/07/2011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AF2C106-A7F1-45F4-BE5E-3B59099F9BF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DB55F117-476A-43D8-9F29-49C726E3C2AB}" type="datetimeFigureOut">
              <a:rPr lang="es-ES" smtClean="0"/>
              <a:pPr/>
              <a:t>27/07/2011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DB55F117-476A-43D8-9F29-49C726E3C2AB}" type="datetimeFigureOut">
              <a:rPr lang="es-ES" smtClean="0"/>
              <a:pPr/>
              <a:t>27/07/2011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AF2C106-A7F1-45F4-BE5E-3B59099F9BF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DB55F117-476A-43D8-9F29-49C726E3C2AB}" type="datetimeFigureOut">
              <a:rPr lang="es-ES" smtClean="0"/>
              <a:pPr/>
              <a:t>27/07/2011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AF2C106-A7F1-45F4-BE5E-3B59099F9BFE}"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B55F117-476A-43D8-9F29-49C726E3C2AB}" type="datetimeFigureOut">
              <a:rPr lang="es-ES" smtClean="0"/>
              <a:pPr/>
              <a:t>27/07/2011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F2C106-A7F1-45F4-BE5E-3B59099F9BF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tramites.ute.edu.ec/sict/img/logo_espe.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Hoja_de_c_lculo_de_Microsoft_Office_Excel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bin"/><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gif"/></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4.jpe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s://tramites.ute.edu.ec/sict/img/logo_espe.jpg"/>
          <p:cNvPicPr>
            <a:picLocks noGrp="1"/>
          </p:cNvPicPr>
          <p:nvPr>
            <p:ph idx="1"/>
          </p:nvPr>
        </p:nvPicPr>
        <p:blipFill>
          <a:blip r:embed="rId2" r:link="rId3"/>
          <a:srcRect/>
          <a:stretch>
            <a:fillRect/>
          </a:stretch>
        </p:blipFill>
        <p:spPr bwMode="auto">
          <a:xfrm>
            <a:off x="1428728" y="428604"/>
            <a:ext cx="5786478" cy="1500198"/>
          </a:xfrm>
          <a:prstGeom prst="rect">
            <a:avLst/>
          </a:prstGeom>
          <a:noFill/>
          <a:ln w="9525">
            <a:noFill/>
            <a:miter lim="800000"/>
            <a:headEnd/>
            <a:tailEnd/>
          </a:ln>
        </p:spPr>
      </p:pic>
      <p:sp>
        <p:nvSpPr>
          <p:cNvPr id="5" name="1 Título"/>
          <p:cNvSpPr txBox="1">
            <a:spLocks/>
          </p:cNvSpPr>
          <p:nvPr/>
        </p:nvSpPr>
        <p:spPr>
          <a:xfrm>
            <a:off x="2357422" y="2071678"/>
            <a:ext cx="4714908" cy="785818"/>
          </a:xfrm>
          <a:prstGeom prst="rect">
            <a:avLst/>
          </a:prstGeom>
        </p:spPr>
        <p:txBody>
          <a:bodyPr vert="horz" rtlCol="0" anchor="ctr">
            <a:noAutofit/>
            <a:scene3d>
              <a:camera prst="orthographicFront"/>
              <a:lightRig rig="soft" dir="t"/>
            </a:scene3d>
            <a:sp3d prstMaterial="softEdge">
              <a:bevelT w="25400" h="25400"/>
            </a:sp3d>
          </a:bodyPr>
          <a:lstStyle/>
          <a:p>
            <a:pPr algn="ctr">
              <a:spcBef>
                <a:spcPct val="0"/>
              </a:spcBef>
            </a:pPr>
            <a:r>
              <a:rPr kumimoji="0" lang="es-EC" sz="1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Arial" pitchFamily="34" charset="0"/>
                <a:ea typeface="+mj-ea"/>
                <a:cs typeface="Arial" pitchFamily="34" charset="0"/>
              </a:rPr>
              <a:t/>
            </a:r>
            <a:br>
              <a:rPr kumimoji="0" lang="es-EC" sz="1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Arial" pitchFamily="34" charset="0"/>
                <a:ea typeface="+mj-ea"/>
                <a:cs typeface="Arial" pitchFamily="34" charset="0"/>
              </a:rPr>
            </a:br>
            <a:r>
              <a:rPr lang="es-EC" sz="1400" b="1" dirty="0">
                <a:effectLst>
                  <a:outerShdw blurRad="38100" dist="38100" dir="2700000" algn="tl">
                    <a:srgbClr val="000000">
                      <a:alpha val="43137"/>
                    </a:srgbClr>
                  </a:outerShdw>
                </a:effectLst>
                <a:latin typeface="Arial" pitchFamily="34" charset="0"/>
                <a:cs typeface="Arial" pitchFamily="34" charset="0"/>
              </a:rPr>
              <a:t>DEPARTAMENTO DE CIENCIAS </a:t>
            </a:r>
            <a:r>
              <a:rPr lang="es-EC" sz="1400" b="1" dirty="0" smtClean="0">
                <a:effectLst>
                  <a:outerShdw blurRad="38100" dist="38100" dir="2700000" algn="tl">
                    <a:srgbClr val="000000">
                      <a:alpha val="43137"/>
                    </a:srgbClr>
                  </a:outerShdw>
                </a:effectLst>
                <a:latin typeface="Arial" pitchFamily="34" charset="0"/>
                <a:cs typeface="Arial" pitchFamily="34" charset="0"/>
              </a:rPr>
              <a:t>ECONOMICAS</a:t>
            </a:r>
            <a:r>
              <a:rPr lang="es-EC" sz="1400" b="1" dirty="0">
                <a:effectLst>
                  <a:outerShdw blurRad="38100" dist="38100" dir="2700000" algn="tl">
                    <a:srgbClr val="000000">
                      <a:alpha val="43137"/>
                    </a:srgbClr>
                  </a:outerShdw>
                </a:effectLst>
                <a:latin typeface="Arial" pitchFamily="34" charset="0"/>
                <a:cs typeface="Arial" pitchFamily="34" charset="0"/>
              </a:rPr>
              <a:t>, </a:t>
            </a:r>
            <a:endParaRPr lang="es-EC" sz="1400" b="1"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170000"/>
              </a:lnSpc>
              <a:spcBef>
                <a:spcPct val="0"/>
              </a:spcBef>
            </a:pPr>
            <a:r>
              <a:rPr lang="es-EC" sz="1400" b="1" dirty="0" smtClean="0">
                <a:effectLst>
                  <a:outerShdw blurRad="38100" dist="38100" dir="2700000" algn="tl">
                    <a:srgbClr val="000000">
                      <a:alpha val="43137"/>
                    </a:srgbClr>
                  </a:outerShdw>
                </a:effectLst>
                <a:latin typeface="Arial" pitchFamily="34" charset="0"/>
                <a:cs typeface="Arial" pitchFamily="34" charset="0"/>
              </a:rPr>
              <a:t>ADMINISTRATIVAS </a:t>
            </a:r>
            <a:r>
              <a:rPr lang="es-EC" sz="1400" b="1" dirty="0">
                <a:effectLst>
                  <a:outerShdw blurRad="38100" dist="38100" dir="2700000" algn="tl">
                    <a:srgbClr val="000000">
                      <a:alpha val="43137"/>
                    </a:srgbClr>
                  </a:outerShdw>
                </a:effectLst>
                <a:latin typeface="Arial" pitchFamily="34" charset="0"/>
                <a:cs typeface="Arial" pitchFamily="34" charset="0"/>
              </a:rPr>
              <a:t>Y DE </a:t>
            </a:r>
            <a:r>
              <a:rPr lang="es-EC" sz="1400" b="1" dirty="0" smtClean="0">
                <a:effectLst>
                  <a:outerShdw blurRad="38100" dist="38100" dir="2700000" algn="tl">
                    <a:srgbClr val="000000">
                      <a:alpha val="43137"/>
                    </a:srgbClr>
                  </a:outerShdw>
                </a:effectLst>
                <a:latin typeface="Arial" pitchFamily="34" charset="0"/>
                <a:cs typeface="Arial" pitchFamily="34" charset="0"/>
              </a:rPr>
              <a:t>COMERCIO</a:t>
            </a:r>
            <a:endParaRPr kumimoji="0" lang="es-ES" sz="1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13313" name="Rectangle 1"/>
          <p:cNvSpPr>
            <a:spLocks noChangeArrowheads="1"/>
          </p:cNvSpPr>
          <p:nvPr/>
        </p:nvSpPr>
        <p:spPr bwMode="auto">
          <a:xfrm>
            <a:off x="2500298" y="3049785"/>
            <a:ext cx="461991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295525" algn="l"/>
              </a:tabLst>
            </a:pPr>
            <a:r>
              <a:rPr kumimoji="0" lang="es-EC" sz="1400" b="1" i="0" u="none" strike="noStrike" cap="none" normalizeH="0" baseline="0" dirty="0" smtClean="0">
                <a:ln>
                  <a:noFill/>
                </a:ln>
                <a:solidFill>
                  <a:schemeClr val="tx1"/>
                </a:solidFill>
                <a:effectLst/>
                <a:latin typeface="Arial" pitchFamily="34" charset="0"/>
                <a:ea typeface="Times New Roman" pitchFamily="18" charset="0"/>
              </a:rPr>
              <a:t>ESPECIALIDAD: INGENIERIA EN MERCADOTECNIA</a:t>
            </a:r>
            <a:endParaRPr kumimoji="0" lang="es-EC" sz="1400" b="1" i="0" u="none" strike="noStrike" cap="none" normalizeH="0" baseline="0" dirty="0" smtClean="0">
              <a:ln>
                <a:noFill/>
              </a:ln>
              <a:solidFill>
                <a:schemeClr val="tx1"/>
              </a:solidFill>
              <a:effectLst/>
              <a:latin typeface="Arial" pitchFamily="34" charset="0"/>
            </a:endParaRPr>
          </a:p>
        </p:txBody>
      </p:sp>
      <p:sp>
        <p:nvSpPr>
          <p:cNvPr id="7" name="Rectangle 1"/>
          <p:cNvSpPr>
            <a:spLocks noChangeArrowheads="1"/>
          </p:cNvSpPr>
          <p:nvPr/>
        </p:nvSpPr>
        <p:spPr bwMode="auto">
          <a:xfrm>
            <a:off x="857224" y="3929066"/>
            <a:ext cx="778674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C" sz="2800" b="1" dirty="0" smtClean="0">
                <a:effectLst>
                  <a:outerShdw blurRad="38100" dist="38100" dir="2700000" algn="tl">
                    <a:srgbClr val="000000">
                      <a:alpha val="43137"/>
                    </a:srgbClr>
                  </a:outerShdw>
                </a:effectLst>
                <a:latin typeface="Arial" pitchFamily="34" charset="0"/>
                <a:cs typeface="Arial" pitchFamily="34" charset="0"/>
              </a:rPr>
              <a:t>“</a:t>
            </a:r>
            <a:r>
              <a:rPr lang="es-EC" sz="2800" b="1" dirty="0">
                <a:effectLst>
                  <a:outerShdw blurRad="38100" dist="38100" dir="2700000" algn="tl">
                    <a:srgbClr val="000000">
                      <a:alpha val="43137"/>
                    </a:srgbClr>
                  </a:outerShdw>
                </a:effectLst>
                <a:latin typeface="Arial" pitchFamily="34" charset="0"/>
                <a:cs typeface="Arial" pitchFamily="34" charset="0"/>
              </a:rPr>
              <a:t>PLAN </a:t>
            </a:r>
            <a:r>
              <a:rPr lang="es-EC" sz="2800" b="1" dirty="0" smtClean="0">
                <a:effectLst>
                  <a:outerShdw blurRad="38100" dist="38100" dir="2700000" algn="tl">
                    <a:srgbClr val="000000">
                      <a:alpha val="43137"/>
                    </a:srgbClr>
                  </a:outerShdw>
                </a:effectLst>
                <a:latin typeface="Arial" pitchFamily="34" charset="0"/>
                <a:cs typeface="Arial" pitchFamily="34" charset="0"/>
              </a:rPr>
              <a:t>ESTRATEGICO DE MARKETING </a:t>
            </a:r>
            <a:r>
              <a:rPr lang="es-EC" sz="2800" b="1" dirty="0">
                <a:effectLst>
                  <a:outerShdw blurRad="38100" dist="38100" dir="2700000" algn="tl">
                    <a:srgbClr val="000000">
                      <a:alpha val="43137"/>
                    </a:srgbClr>
                  </a:outerShdw>
                </a:effectLst>
                <a:latin typeface="Arial" pitchFamily="34" charset="0"/>
                <a:cs typeface="Arial" pitchFamily="34" charset="0"/>
              </a:rPr>
              <a:t>PARA POSICIONAMIENTO DE LA EMPRESA “TRADELOGISTIC” EN EL ECUADOR</a:t>
            </a:r>
            <a:r>
              <a:rPr lang="es-EC" sz="2800" b="1" dirty="0">
                <a:effectLst>
                  <a:outerShdw blurRad="38100" dist="38100" dir="2700000" algn="tl">
                    <a:srgbClr val="000000">
                      <a:alpha val="43137"/>
                    </a:srgbClr>
                  </a:outerShdw>
                </a:effectLst>
              </a:rPr>
              <a:t>”</a:t>
            </a:r>
            <a:endParaRPr lang="es-ES" sz="2800" dirty="0">
              <a:effectLst>
                <a:outerShdw blurRad="38100" dist="38100" dir="2700000" algn="tl">
                  <a:srgbClr val="000000">
                    <a:alpha val="43137"/>
                  </a:srgbClr>
                </a:outerShdw>
              </a:effectLst>
            </a:endParaRPr>
          </a:p>
        </p:txBody>
      </p:sp>
      <p:pic>
        <p:nvPicPr>
          <p:cNvPr id="6" name="Picture 2"/>
          <p:cNvPicPr>
            <a:picLocks noChangeAspect="1" noChangeArrowheads="1"/>
          </p:cNvPicPr>
          <p:nvPr/>
        </p:nvPicPr>
        <p:blipFill>
          <a:blip r:embed="rId4"/>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5" name="4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6"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2</a:t>
            </a:r>
            <a:r>
              <a:rPr lang="es-ES" sz="2000" dirty="0" smtClean="0">
                <a:ln/>
                <a:solidFill>
                  <a:schemeClr val="accent3"/>
                </a:solidFill>
                <a:effectLst/>
                <a:latin typeface="Segoe UI" pitchFamily="34" charset="0"/>
                <a:cs typeface="Segoe UI" pitchFamily="34" charset="0"/>
              </a:rPr>
              <a:t>  ANÁLISIS SITUACIONAL</a:t>
            </a:r>
            <a:endParaRPr lang="es-ES" sz="2000" dirty="0">
              <a:ln/>
              <a:solidFill>
                <a:schemeClr val="accent3"/>
              </a:solidFill>
              <a:effectLst/>
              <a:latin typeface="Segoe UI" pitchFamily="34" charset="0"/>
              <a:cs typeface="Segoe UI" pitchFamily="34" charset="0"/>
            </a:endParaRPr>
          </a:p>
        </p:txBody>
      </p:sp>
      <p:pic>
        <p:nvPicPr>
          <p:cNvPr id="7"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8" name="7 CuadroTexto"/>
          <p:cNvSpPr txBox="1"/>
          <p:nvPr/>
        </p:nvSpPr>
        <p:spPr>
          <a:xfrm>
            <a:off x="4500562" y="1571612"/>
            <a:ext cx="3168352" cy="830997"/>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ESTRUCTURA ORGÁNICA</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9" name="8 CuadroTexto"/>
          <p:cNvSpPr txBox="1"/>
          <p:nvPr/>
        </p:nvSpPr>
        <p:spPr>
          <a:xfrm>
            <a:off x="714348" y="2906626"/>
            <a:ext cx="4286280" cy="2523768"/>
          </a:xfrm>
          <a:prstGeom prst="rect">
            <a:avLst/>
          </a:prstGeom>
          <a:noFill/>
        </p:spPr>
        <p:txBody>
          <a:bodyPr wrap="square" rtlCol="0">
            <a:spAutoFit/>
          </a:bodyPr>
          <a:lstStyle/>
          <a:p>
            <a:pPr algn="just">
              <a:buFont typeface="Arial" pitchFamily="34" charset="0"/>
              <a:buChar char="•"/>
            </a:pPr>
            <a:r>
              <a:rPr lang="es-MX" sz="2000" b="1" dirty="0" smtClean="0">
                <a:effectLst>
                  <a:reflection blurRad="6350" stA="55000" endA="300" endPos="45500" dir="5400000" sy="-100000" algn="bl" rotWithShape="0"/>
                </a:effectLst>
                <a:latin typeface="Candara" pitchFamily="34" charset="0"/>
              </a:rPr>
              <a:t> Organigrama</a:t>
            </a:r>
          </a:p>
          <a:p>
            <a:pPr algn="just">
              <a:buFont typeface="Arial" pitchFamily="34" charset="0"/>
              <a:buChar char="•"/>
            </a:pPr>
            <a:endParaRPr lang="es-MX" sz="2000" b="1" dirty="0" smtClean="0">
              <a:effectLst>
                <a:reflection blurRad="6350" stA="55000" endA="300" endPos="45500" dir="5400000" sy="-100000" algn="bl" rotWithShape="0"/>
              </a:effectLst>
              <a:latin typeface="Candara" pitchFamily="34" charset="0"/>
            </a:endParaRPr>
          </a:p>
          <a:p>
            <a:pPr algn="just">
              <a:buFont typeface="Arial" pitchFamily="34" charset="0"/>
              <a:buChar char="•"/>
            </a:pPr>
            <a:r>
              <a:rPr lang="es-MX" sz="2000" b="1" dirty="0" smtClean="0">
                <a:effectLst>
                  <a:reflection blurRad="6350" stA="55000" endA="300" endPos="45500" dir="5400000" sy="-100000" algn="bl" rotWithShape="0"/>
                </a:effectLst>
                <a:latin typeface="Candara" pitchFamily="34" charset="0"/>
              </a:rPr>
              <a:t> Área administrativa - Financiera</a:t>
            </a:r>
          </a:p>
          <a:p>
            <a:pPr algn="just">
              <a:buFont typeface="Arial" pitchFamily="34" charset="0"/>
              <a:buChar char="•"/>
            </a:pPr>
            <a:endParaRPr lang="es-MX" sz="2000" b="1" dirty="0" smtClean="0">
              <a:effectLst>
                <a:reflection blurRad="6350" stA="55000" endA="300" endPos="45500" dir="5400000" sy="-100000" algn="bl" rotWithShape="0"/>
              </a:effectLst>
              <a:latin typeface="Candara" pitchFamily="34" charset="0"/>
            </a:endParaRPr>
          </a:p>
          <a:p>
            <a:pPr algn="just">
              <a:buFont typeface="Arial" pitchFamily="34" charset="0"/>
              <a:buChar char="•"/>
            </a:pPr>
            <a:r>
              <a:rPr lang="es-MX" sz="2000" b="1" dirty="0" smtClean="0">
                <a:effectLst>
                  <a:reflection blurRad="6350" stA="55000" endA="300" endPos="45500" dir="5400000" sy="-100000" algn="bl" rotWithShape="0"/>
                </a:effectLst>
                <a:latin typeface="Candara" pitchFamily="34" charset="0"/>
              </a:rPr>
              <a:t> Capacidad de talento humano</a:t>
            </a:r>
          </a:p>
          <a:p>
            <a:pPr algn="just"/>
            <a:endParaRPr lang="es-MX" sz="2000" b="1" dirty="0" smtClean="0">
              <a:effectLst>
                <a:reflection blurRad="6350" stA="55000" endA="300" endPos="45500" dir="5400000" sy="-100000" algn="bl" rotWithShape="0"/>
              </a:effectLst>
              <a:latin typeface="Candara" pitchFamily="34" charset="0"/>
            </a:endParaRPr>
          </a:p>
          <a:p>
            <a:pPr algn="just">
              <a:buFont typeface="Arial" pitchFamily="34" charset="0"/>
              <a:buChar char="•"/>
            </a:pPr>
            <a:r>
              <a:rPr lang="es-MX" sz="2000" b="1" dirty="0" smtClean="0">
                <a:effectLst>
                  <a:reflection blurRad="6350" stA="55000" endA="300" endPos="45500" dir="5400000" sy="-100000" algn="bl" rotWithShape="0"/>
                </a:effectLst>
                <a:latin typeface="Candara" pitchFamily="34" charset="0"/>
              </a:rPr>
              <a:t> Capacidad de Mercadeo</a:t>
            </a:r>
          </a:p>
          <a:p>
            <a:pPr algn="just"/>
            <a:endParaRPr lang="es-MX" b="1" dirty="0" smtClean="0">
              <a:effectLst>
                <a:reflection blurRad="6350" stA="55000" endA="300" endPos="45500" dir="5400000" sy="-100000" algn="bl" rotWithShape="0"/>
              </a:effectLst>
              <a:latin typeface="Candara" pitchFamily="34" charset="0"/>
            </a:endParaRPr>
          </a:p>
        </p:txBody>
      </p:sp>
      <p:sp>
        <p:nvSpPr>
          <p:cNvPr id="1026" name="AutoShape 2" descr="data:image/jpg;base64,/9j/4AAQSkZJRgABAQAAAQABAAD/2wCEAAkGBhQSERUUExQVFRUVFhgUFxgXFRUXFRgVGBcXGBcWGBQXHCYeFxkjGRkXHy8gJCcpLCwtFx8xNTAqNScrLCkBCQoKDgwOGg8PGi0kHyMsKTUqLSwpLC0sLCksLSksLSwsLykpKSwpLzIsLSksLCwsLCosLC0sLCwvKSksKSk1Kf/AABEIAOIA3wMBIgACEQEDEQH/xAAcAAAABwEBAAAAAAAAAAAAAAAAAQIDBAUGBwj/xABMEAABAwEFBAcCCgYJAgcAAAABAgMRAAQFEiExBhNBUQciYXGBkaGxwRQjMkJSYnKisvAIJJLC0eEVJTM0Q1NjgvGjsxY1ZHODk9L/xAAbAQEAAgMBAQAAAAAAAAAAAAAAAQMCBAUGB//EADERAAICAQIEAwcDBQEAAAAAAAABAgMRBCEFEjFBEyJhUYGRobHR8HHB4RQjMlLxFf/aAAwDAQACEQMRAD8AVeAUp+0K6yyh1Yw4lZArVnAMwIAgc6ZxrC0brElak5okmNeCuBGcGpd9rIdfCimd6vAU4cQ65nNPCOfGmWLKBBIVCkzvAowJGfZHA8aATZ0BPWCipQSd4hRKTBBBwnmKW0iUwSsIHXPWCliQADhyhPGg0CuFLAXCTlIStQjU8THupazjPUwiQE4ldU6RhOcExlIFAAPFJABUSlJSYVLagQesc8tc6WhlRzcWZSIIM/JjqEkfKExpORFBCB8lCCVfIUgyqYIOKRpmKebu1agFlCiNB1TgkHDuyrgaAaTaITAEyMymYCweqQT7NM6dBcB1CDiK9VGSnU8RxJjj5VeWfZB4mOqhMGFElQhQzHVyVExnGlSl7HBI+MfGcATOcRlAImRlxNAZsoOYLhyOoMQAAUk8SM/CnCMwQtcwSM8wcIOQjrEmQYq9/wDCThHxSkFKgoEqSUcchhiTEZGKda2PemS42nrY8gpUq5wYyoDPtjMDGYzTqDKSCVGMoz5mfKjC1BJOL5TYGpASCYA4yTB85rUNbFQkAuzBKvkZSRHFXDWolr2WU2CrGiAmMRODOdTz/kKApFNSYzT1gkajCB8rEo5E0SkKEgKxCAYJM4Z6ummugPGnw1wEKAxHgTOQxwTn2TS0jKQYiMlZDKBiIGmegoBlNoxRiIGfWyMkDRKeWWXCkLsqhEEkxiIzlI4TU9d1LIxFBGnWIVOLIkk6BOufdTCJScKsgTmcwVDliPCfbQDbFqV1uvClR1iTpnInhw8qW9ZiQVJVOEDEZIBOenPhQcs8xAE55JOKBlnqadYdJGGAogAJBAjtMcTQDVjfIOQlZIAJJIHhzpTgOIqDhWRrIIkaHvFG+yUlJ0VqQOBnLLh3U60JBCG8yIJkmBxgcKAZFpASQlJClCJxE5dgpD9mWiJnPMZmDU/4E41OGDPEQSPDUGm3rNJguSvkZieWKgEKQFqKi7APDrYh2AaUzaFkqKhiAJkZnTnTrCUicQJ5AGPOpKwpxGSQEpzjOfAnWgBZkjEDjW4oZgAmB3k1Gt7asUlJQD2yJ8Mpp2zAlJSkwSQdYkRoDS/ghQlWIxIgJmSTOsdlARrFAJUqThEgSczIHlUmzXmtSwDEZ5RloajNkpMjI1OsduOIQlA1zCYOhoDPWiwOOWh4pGZcWElKZ+SsgyBmJ+lFTF7GWhWEqwadaFCTrnGhOgp2zuJRa3S4WkJxuYVQFKBKzoM/Emtcu8m0IxqWnDpiGY+7+cxQGHtOzdoRA3WL5oWkSqNIIB5HWPGpNn2ccBTLTm7xdYYUKcT2pzzBy4edaizbRMLUEheatAQROvEiOFWZNAVFnshSkpSrdzI+NbQCRzBRh17ZqGbrwOkEhWNIgpQ3ksCfk5KSkATPfxisHfPT8hpam7LZ94hKiA444oBUSJCYJgmCCTpwrpGyG1bN4WZL7MgSUKQqMSFiJSYy0IIPEEd1CcCrNAWQJSVkYFBKzjGaicaIxQnQHMczUa23O68Q40/KkkjQpw56JOZBjIg8qdvDaBSHCkJyTMzMnLXmBkY1nKjuVteEuJwGSrqmZ4SMcnjxIoQVRvt9pyHHVEgwpJSmMonQezzrY2e0BaQoaHMfkVkr8ecWoKWgoSQcIURIMZiQMpjQ++rC579CUYHD8nQgGIzgeHDsigNCVRVLtBawpvAmFBWsKzA14GPPyNU1svBx0nErqk5J0AyiO3UHP0o7LaggGW0HtImPEa86Arvgyk5pJOh48v8AmlNwoZZEQOeXcTpxJNTCSpWmZzGEZHQxE8h6U5d93JW511YQkTwziOJ0PHSgDYZfWE4d4MJyzyk6qJMSNchQcuRwCC3qZ6qgfEkyav7Q+GwlIhKTqeQ5955mpKsxGY9D30BjGGlA4YI7QIUeQk6TUxd1wE4GyoqBJxyII4RkPPWtKloDvOpOZMaSaMmgKNu6SpCZwpOik4AOfLj3U7ZLkCZxEmeAJA7NM6tTSSaAjIsDacwhM84k+tJesaD81M6zA1qQTSCaAq03Rh62KVa6CPImiVYXFfKc8BMe6rImm1qigKpd0kaEH0pS2oyDYIHE6n+FTV2hI40gLngfKgK56yEGQDGvOOyn7E/hKQEp45xmcjT9pCkgHn+YijsKyVdvD30BlL1/vCxhQSXFQYIBlZHWHHOhannVdVSkkGEgDDAiDAA+SJE0LySFWlzORvFDl845dmfGjDPWTKcBzPVPAaHMmM6ACiCEpTp2EnTMphUa+WdSr72tW1YbUCMSwwoN5EHrDCQYnNIJUOcU0kHFxOWgwGZ5QIikNqQlcuFIRMKJhKYPVzIyAMx40B54ruf6O5/V7Xr/AGrfDL5CtDz18hXHb12etFmfNneaWh0HCE4TKjMDBHywToRM16U6OLgRY7A20AA5mX4gnf8Az0qI4pyT3JFQZPoaO0btUIXhOLQHjSbvsQaRhEakkjjJ4+FOLTP57CKjW227pA4k5DwGpqTEFtebWd2sSrgNCMj1p4CJzrMrZUDBxSDzTHhFSbRbVrEKPoB5+dRsY5+2gCwH63ofZ3ClJnv7R7x+dKWlXL+PoaRarYltBWrQevIDtmobSWWZRi5NRit2T7ttCUKEjMqEK5DiI5nn21Z2a7AFlcECeqOXPT2edZW4NoGHnd24koK8kGcic8jGhPDhWpetxBAQDhGUwTmO0eVYwsjNZiy2/T26eXLasMkosKAoKgkjIEkmBpAFPE1DZtuYn50mCcx48taJbRWQoLKRERWZQTCaSTTK0HARMmNY5dlKQuQD2UAomkk0l10JBJ0GdVqb7TigiBzn2ite3U1VNRnLDZdXTOxNxWcFiTTeLOJE8qiX5alN2d1aDCkoJB5dtctValYsWI4pnFJxTznWaxv1PhNLGTo8P4W9ZGUubGNumdzrhNNOJnhNQ7mtxds7bhzJTmeahkfUVIBxdnZwPjWynlZOXZB1ycH1Tx8Bh1RKhIiOzhSkJWr5Mx3xSnUZATPu7Jom2p1MCpMAnbKQmSc+UzSLK31x4+w08pkR1TpwNCzJ6w8fYaAyt4kfCHDEjeKkaT1jNLS2JGSeRCQSe4zkc+WlKvZB37hP01REaYjypSR1ZkTqYT+I0BjNstvPgbu6baSteAElZ6iJzAwo1MZ68a5pe+0L9pVidWTySOqhPckZDv1qTtpag5b7QoRAcKBGkIhAifs1S1Bmkehr625+OuF0LGC0dZ3qNqMqDbZ66klSYWpQOEjjWC262utNgvu2KsrpQC4kqR8ptR3Tc4kKyJmc9e2sizfinBYmVaWZwhJ+q46lforF5ihtxbd9eNscmQq0Ox9kLIT6AUIwdf2K6bUWlaGLS1unVkJStGbSlHgUqMoJ7yO6tfebylOEK0STHLv7chXmG57UGrQ04dEOIWe5KgT6CvTqkJVOeE58yDlkedSQ0QFGe6gEUvBSgmhAkJqm2vWd2jPLEQRzMZH201aNsUJUQlBUAYkqie2I0qGraFq0YkWhJSiCptSDK0OBJgGYC0q0gxGWYrTuthOLimei4dw3U1XRunDyrftn4Z9/8kTZ1lTlqZCUlUOJUY4JBBJJ4ACum3/ee6QEoMKVy4J93/NZ/ZF2yWVWAvfGvNtuErCUABQlLcgkBUEKgniKXtQ0pLuMmUr+T3ADKtK9yp0z5Or6+htauUdVrYxksRS2yv8AL4/mxXOP8ZzrSbP2gOolROJCgD28Uk/nhWOW7V9solSUuun+zIw9pWIIjz17a0OHTddue2Hn7k8R08ZUeqxj7FrbrwUVEAkAGMuzjUi67cVSlRkjMHsqoeQoRiBEiROUjnTljxBaDBAXIBjUdnPOq9Pq7P6lSk3u9/0Zo26eHgtJLZfQtb5cho9pA9/urNrcq4tNpbchsuBIChJzJjSABqc+4U1ZbKyh1RfMIxLShOZnCSkqMZwNJ4nuqziEPHvzFrGyznZfn1Gi/tVeZPPXGN2Sm2w9ZsBOSkFBPLhNcudsTm9LISS5iKAkAyVdg9a1V6Xu6024izkYcSiFfOwfV4TAmfKorG3O7bs6gJdbZfbUrCgqJIhmVEYsIyJgiYrehZC6uOXulh/nzOrw+m/Tc8oJNSeyz02by9vca27A2lrdt4fizu1BKpwrSeuDx1nPjUXaK8d0zlIWs4UxwHE+XtFcsRaVJOJKlBXMEg+YqzRfbr8B1WPAIBOsE8TxPb2VsWal+E0lhlf/AIfLerHLmjnLz1/ncnWe9XG1hQUqeIJJB7DNdDsroUgGMlAKHMSJHtrlylV0LZC0Y7KjEJwkoB7Bp/DwqvQTeXFlXHdPFVxtS6PH58C1IA0kntoWcQofngadVhiAKOzpGITXWPKGVvNr4xyEmA4sknniPpUN+1btlxwz8UhbsAxOFMx6RVjbkFbrhKgAFqGf2jwqh2nb/U7SBn8S5+E0BwZ1wqUVHVRJPeTJoiIyNPWFkLdQk6KWlJ7ioCnr8SBaXwNA85EaRjVWJYQ0LIII1Bkd4oKUSSTmTme+ioUAK9VXBZkuMNrmQpts5ZZlAJ9teVYr1VsV/wCX2Tts7R8S2mpRjIkWi6IEpM9n8KhFgjIg1fzTNoYxZ8akxOHLVnTZXVttfdnwe1LT81XxiewKnLwIIqjK647jh4PqFeoVtanHo0LUurW5bwWTgK1FAEhJJIBkaDhVIV0/dqjvBHbPdFYWRzBowk1LZnTL6sLKbAw+hEOOYUkyqJCVYiEzAJKaywvJaRCVqA1gEx5aU/br9x2ZliD8UpxRPA4j1Y7gT51V2dsuLCRxPkOJ8q1rFF7pYWFn9yjTUOEH4u+7677Z2+RvLPbpbAWMUQoCfnECQfqniByorReTizJUctBoBygaComKkFdcV2Se2Tl+FHOcCHV50q87xLrhWcpyA5D8595NRH3MzTCnKuiny4NuNSbTE2534tf2T7KyRVV/e78NK7YHrWbKq6mkjiLN+nyxFFVTrt0J7fZ/zVYpdXZYLfUOqcj3jX1rYs6YLE8vBPsl3bxp5wLALKQspIMqSSEyDpkTn3irvYG9sLhZMQuVAmScQAyGcDKTpwrKJtBTMGMQKT2pOo9B5Uu6rfuX23PoLBPdPW9JpTLkkmijVaV302Qe+eno8bfM7IoTnFKYRmPzwo9c9eXKKcZ1ruHzYyFtQN64ZkbxUjT5x86jXqxjYeBAgtrAiOKSKsrUkY3MoG8VMZknEfKowREyk5ggdk0B5obWUkEaggjvGYolKJJJzJzPfW82t2HZu67m1OKDlrtD6sEKOFFnbxAnCNVKJRM6YoGhnBVBYgUKFCoABXp7o6tWO7LL2MoT+yMPurzfcV3JtFoaZU6lkOLCN4sEpSTpMcJgeOdel9n7rFmYZYnEWkBvEAQFFIgq7iZNSjGRezQmkTRKdAzOgz8BrUmJxzba8t7bXiNEndj/AGdU+oJqgK6O22rG4tf0lqV5qJ99MFdcx7vJ9BqxXXGC7JC1Lq4ZCUjqjXzqhK6tGV9Udwqqcdja08k5PJKU7Vjs498cRzSY8wapC5Ui6rRhebP1gPPL31RbXmtr0L7mnBo3BXQbUCoTpInunP0pkrpClVw4rByeUiPujEY0kx3TlTKnKYU5SFOVvqBvxrwQ78PVSeRI8x/KqYqq1vdfxfiPfVIVV0KF5DGb5dhS1ZVqb7tCVOlSfnJbUftFtBV6zWRKqukryHcKsn0wTp481nN7E/nj7ClKqTY7nfeBLTTiwDBKUkieU6TUImt70V27N5n7Lg/Cr92lUFKWGZ6/UT01ErYLLWDZ3RZSiztIV8pLaEmc8wkSJ76nt66UAjjS0a110sbHzScnKTk+5kbWmHlkZ9dRMDTrGkJTkc5J4Z+ZmnbSs43AMjvFHvzNBIIE8dOZipMTnPTLYE/BmnIGNDuCR9FSVEjzSK5FXcelxibtJiMLrZPeSoe+uHVDM4goVIsdgU7jw57ttTp+ykifbPhUeoJNX0YXUh+8WkuJxJSFuRwJQmUzzGKMq9ENN5jszrhXQq3N4nsYcI80D2Gu7NJipRg+pImmLW3jQpBmFJKDGvWEZHnSiaMVJCeDgV7WYMvutAlQbcUgE6nCoicu6oZXUraAxarQP9Zz8aqg4DhxR1ZCZ7SCY8hXPa3PZxt8qyGV1ZocyHcKqEKzHfVgXKwkja088ZY8XKsNn2Qt7rCQkFXiCIqmLlXmynynDySB5kn3Vr37Vtl7szsakrpJXTZXTbrsAnkDXGUQolYt3Omy5TBcpBXXUUDpqBXXi+SsiTA4cNKiFVC0uStXeaTulYMcdXEET9YgmPIGt2McI41tnmYRVVwwrqJ7h7KoiqriyK6ie6sbFsX6Ofmf6D5NbHousjhtSnEj4tKChZkZFWactTmmsWrLXv8AA6V1Dons5FleWNVOwJ5JSn/9GsqI5miri93JpJY77fE3IpSRnSW2YJMkk06kV0z5+Y22tHGs/XV+I0llUGn7WQXHCeCiI8TTaUyCYiKAodvbBvLttQkZN4xnxbUF+xJ868816ftdlxtrQdFoUjwUkp99eYVJgwdRke+oZlE3nRDdIfetKVCQqzKa/wDsUlPsBrBqTBg6jI99dX6Cmf70v/2kjv8AjFH3Vz3a2w7m3Wlv6LzgHcVEp9CKErqaPoZWReaY4tOg90D3xXfRPlXCOhM/1kcv8Bz2orvI49tSYvqBOlOJzPfRDhS0nTvoQecb7fxWl883XD99VTrezhu2zK/zH7SrwQllA/e86o7c58a59tf4jWp2rRguu608Sl9z9taCPSK1Uup6GVmOVfnRlPs3dKrXam2EKCVLKszMDClSjMdiafvewKs77jKyCptWEkTByBkTnoRVr0PtYrySfotOq9An96o/SESLytIP+YPLAiPSolHy5LKdRLxXDtj5lIXK2Oy9zuoZddWhSE4m0jElScWIKMpkZj+IrI3tZg2sAGUqbacHc42lRHgSR4V11V7/AAi5rO5xlDavtN4kHwJTPjVF1adcs+w2VqJeJWo92kVLVjUptbgjC3hCufWMCPzxqRcVyG1OYDO7H9oQQCEmdJ4zUi6nf1C197fqQKn9HKvjHvsJ/Ef51oU0Rc4J9+vxf2NrU6iyFN0o9YtJe9R+5lNs9nk2N1CELUoLRj60SOsREjXSjufYl+0tJdaLZSSoEFRSoFJggiI0z141a9LjcPsK5tqH7K5/erTdGNlKbAkn/EcWsd2SR+CfGukqouxx7FNnEba9BC5PMm+/fqcNveyFl91o6tuLQf8AaoiffWlauv8AqBb0Z/DEqn6oSGvxKqs6RGCi87UDxcxjuWkKHoa3WzNiD2zT6BmQH1f7m1BweiU+dWRju0aF175IS9rRyQqq9bV1R3D2VnSur9nRIOkAeFUWLodjQz3kX+1ti3TjIiMVls6vHdhJ9U10jorA/o8Rxdcnv6o9kVjOlhGG2NgaCzoA7gpYrb9FTUXcg/SccP3sP7tXVLFrOZr7efQQk+7X7msAowKVFGBW4eXKd3ZmVFQciST8mdTPOjGzZ/zBHLDHvq9oUBRq2bJMlz7v868j3yzgtDyfouuJ8lkV7UrxxtozgvG2J5Wl4f8AUVUMyidl6Btniq71u4sON9UZcEJQBx54qwPThdG4vQ5zvWW3Se3rNn/t11joBtQXdISP8N91B7zhX7FiuffpGp/rFg/+lT6OvfxNAupTdCAm9kImMbTqfu4v3a9H/wBDZzi9P515h6I3CL5sZH+YoeBbWD6E16xqSH1KwXP9b0/nShdP1vT+dWNEaEHkC+Wi3aHkK1Q64k96VqB9lbfpXse5s91onSyesNTWW6Qk4b0to0/WHT+0on31uOl+2tv3bdb6dVoIA7N23jB+ysAVUl1OjKzeL/OhA6Cmcd5KziLO4fvtih0z3eWbyJ4OtNuDvAKD+D1qT+jwmbdaDys8ebiP4Vpv0g7oBs7FpGrbhaV2pcEjyUj7xo15TGFvLdn0MN0iXKWW7vdHyXrEyJ+u2hM+i0+VbbZS7Vf+HMZ4rW6kfVD2H2BR8ag9Izjbuzt3OgglPwdI79ypLifAp+7Wz2ZaQdnmwnMfAyf92FRV96awnDMZL0Lar2pV+kl9TP3ZY5uq1Of6iPuFE/iNW/RfY8SXnPrJQPAFR9oqvuO2J/oa1pJzSo/fCMPmoGtFsCtDF271aglOJxxaiYAAOHXuSK1KILng/ZH7nX185Ki6L72JfJP9jD9MFo/XG0TOBkE9hUtR9gHnXRtiGgbvspB/wU/z9a4Ve99/CbS8+5PxmMpH0eqQ0PDqjwrs3RPbd5drYP8AhqW34BWIeigPCtmp5sbNXiFTr0dcP9Ws+9M5B0wL/rZ4cktD/pIPvroHQlhdux1vLJ5xKh2LbRE+vlWK6dLBu7yDmcPMoVPDEiUEDwSnzrWfo+IHwa0nECS8kYeIhAgnvk/s1Yl5jRtlnTr3HE3U4SU/RJT5ZVeWdfUST9EH0qDtbuxbrSGjLe/cwnsxn0BkeFaO+bAG27ItMYXrIyvLTEE4FjzTPjVFsdjs6C5eJh90aXpaeBtbUGf1Zs+alkV0PoyR/VjH/wAn/dXXG9qrwDy2VAz+qsJP2kohQ759tdk6LQf6LYn/AFPLfOR6VnU82NmrxCPJooQ9jX0ZqC3QCKXQraPOgoUKFACvJfSsxgvi2Dm7i/aSlXvr1i66EpKlEJSkEkkgAAZkknQAca8kdJV5sWi87S7Z1FbS1ghR4kJSFFM54cQMdlQzJHT/ANGu3Et2xnglTTo5SoLSfwJqn/SQa/XbMrnZyPJxR/eq/wD0brtUli1PFMJccbQlU67sKKhHIYxn38qZ/STu4FuyPSAoKcaj5xSoBUgcgUmftig7nP8AoYZCr6ss8C6ryZcI9a9VV422Rv34HbWLSQSGnApQGpTooCeJSTXre4NoWLayl6zuJcQeWqT9FSdUq7DRCRZUKFCpMTy70wXapu833Y+LdWSk/WACVg9sgnuNIFsVedisljaCUOWJLupIS4lxSSFBWeFQjMHXUHgOsXpZ0OrcxJSpKlqVCgFDUnQ1c7SWVDaWW2kIQgJKgEJCRnA0TlwqMFnO8HBdlL5tVzW0PFhR6pQ4gghK2yQTCwCNQCDnpWy6Xekdu3WKytspcRvFKecS4kpUndyhKeSgSpRkchxkDp2xmTixzRPkf50jby5bNaFN75ltxaASFKTJCT83uJzjspgjn3ycW28thZuy6rHM/Em1q73VKwJ70ysV0a6bYqy7NWdJzU8gpB4JS6pa8/8AZI7zVvtfsbY3m7OXWErcQgISZUIbAJwwkgEYlT4mtOzZ0CwhASAgMgARkITkI7DWMo5TSLqb1CyM5LKTzj2nOLBdY/oa0O/OU6g/7W1pSB95Z8qpyxeFrsW6ZwqszKuslJCVkzj68mVJBVIjl2V0qy2AGyPTmCRlw6scO2Yqw2TsDbbJ3aEpJUSqBEnhPhFULT4aw+2DqS4vzwnmPmcuZZ3S2xjt0Rw5vYd4gSpAkSRJMHgMhn310XYm7rZZbrtAYDbr5dJZSpRCMw2FEkxpmY4x21Nv67A08Qn5KusOySZHga1Oz7ARZ0DmMR7yZq6NcY7o592utujyzxj9DzptLs/etotWK2Nr3qh8pRQEBIJgJwnCEjPIe2ut9DWz4stldBguKdlahOEgJGACeWfnS9rJValTwCQO6J9pNXexTZSysnQry8Eifz2Vko4KJ3Sksdjzp0h2NLV42jAgobU4paARkQflEdmLFlw0rV3peDNoua71NQFWcqs7qZzSopxSZ4KKcQOnWI4GtPf12N2sq3yAsKUVDgQSdUkZinbt2OstkA3CFAuNo3hUtS5J60QcgM+VYyhlNGxTqvDlGeOn/DlJVXpDYZgIu6yhMxuUHPmoYj6k1l7ZcTTeABtAxIStXUTmoz2corY7Nf3dI5FQHdiNY118m5brdf8A1MVFLGC0oUKFXHMBQoUKAodt9mjeFjcsyXSzvMMqCcWSVBWEiRkYE51xlPQGpDoDtqBQCMQS2Qop5AlRAJHGvQlZ63JlxXfQnI3sLcrVkYLDCcLYVizJUSpWpKjqch5Ujbi4WLWlDdoaS4kSoTIUk5CUqEKT4GrW5W4Cj3Dy/wCabvkSpPd76EHIL26DWHFD4M6ton5qhvU+BkKHiTWn6OOiB27LTvza8QKChTaWykKB0xKxnQwdDWxu1PxqfH2Gr6hOQURo6FCDnhZq0vcYm2Ff6eHygUy8xCld59tPOmW0DikqHgYI99AObLiHj2oPtFC9+s8s8svIUm7V7txKuGY8xT9oGJSlRqZoBm8VFShPzUJT4wCfU1YwU2MA8cvAqn2VBLVWDlqxtwYkERE6RQEazT8HcT2pPmRPsqTs8Yxp7j7j7qQyoBtaeKoihZHt2FGJMZcqAY2oTK0c8J9tWVwOyyB9ElPlmPQ1T220F0gqAECMqDNqWgAJVAHICgK2/TitDh5HD5AD3Vc3Y5u7CpQ16/mThHuqmeSSok6kknvJqVv/ANW3fHeT4RPtoClLVWjzcnwA8gB7qjlqrJDcgHsoCRtA11kfYA9TVpcH9gByKvaT76r7x6xQfqJnvzqxuRMNn7R9goCwoUKFAChQoUAKoHhKie0+2r4mqbDQFhdo6niaiXoJWO73mpN3HIjtmo1pMqJ8PKgG7A38YPE+lXNV1gT1/CrGgBRE0dEpMgg8cqAzDrXWPefbSd1Uws0N1QEQNxUwNUW6qahrIUBF3NKQ1Uvc0EtUBH3NEpmpwaoFqgKTdUN1UwtUe5oCndZzNI3VWtoayqNuqAhFqrJlnqjuFMlqrVDWQ7qAhlqrC68gods/nypG5p2ys9aeVATKFChQAoUKFAN2g9U+VV4RU+06eNRwigDsxie6mCipGCiKKAKyJ63hU2o1nGdSaAFChQoCA+11jSd1UkIpe6oCEWqkMqnKlluiQnOgHQiiw0c0RNAKFEaKaE0BH3dHuqeApYFAQLSxlUbdVauJkGo26oCEWqtAgcKjFqpFnOUcqAc3dEMqVNCgFA0dChQAoUKJVAMKVNGE0EppwCgE4KIpp2kkUAzFSAaaIp1OlAHQoUKAThozR0ShQBCkKpQFBaJoBE0cUWA04hMUA1NGKCkGlNIoAyIoppahTYSaAVhoYKVSZoBJaosEU6KJaZoBE0tFNhBp0CgDoUKFAChQoUAKFChQAoUKFAChQoUAKFChQAoUKFAChQoUAKFChQAoUKFAChQoUAKKKKhQCqFChQAoUKFAChQoU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28" name="AutoShape 4" descr="data:image/jpg;base64,/9j/4AAQSkZJRgABAQAAAQABAAD/2wCEAAkGBhQSERUUExQVFRUVFhgUFxgXFRUXFRgVGBcXGBcWGBQXHCYeFxkjGRkXHy8gJCcpLCwtFx8xNTAqNScrLCkBCQoKDgwOGg8PGi0kHyMsKTUqLSwpLC0sLCksLSksLSwsLykpKSwpLzIsLSksLCwsLCosLC0sLCwvKSksKSk1Kf/AABEIAOIA3wMBIgACEQEDEQH/xAAcAAAABwEBAAAAAAAAAAAAAAAAAQIDBAUGBwj/xABMEAABAwEFBAcCCgYJAgcAAAABAgMRAAQFEiExBhNBUQciYXGBkaGxwRQjMkJSYnKisvAIJJLC0eEVJTM0Q1NjgvGjsxY1ZHODk9L/xAAbAQEAAgMBAQAAAAAAAAAAAAAAAQMCBAUGB//EADERAAICAQIEAwcDBQEAAAAAAAABAgMRBCEFEjFBEyJhUYGRobHR8HHB4RQjMlLxFf/aAAwDAQACEQMRAD8AVeAUp+0K6yyh1Yw4lZArVnAMwIAgc6ZxrC0brElak5okmNeCuBGcGpd9rIdfCimd6vAU4cQ65nNPCOfGmWLKBBIVCkzvAowJGfZHA8aATZ0BPWCipQSd4hRKTBBBwnmKW0iUwSsIHXPWCliQADhyhPGg0CuFLAXCTlIStQjU8THupazjPUwiQE4ldU6RhOcExlIFAAPFJABUSlJSYVLagQesc8tc6WhlRzcWZSIIM/JjqEkfKExpORFBCB8lCCVfIUgyqYIOKRpmKebu1agFlCiNB1TgkHDuyrgaAaTaITAEyMymYCweqQT7NM6dBcB1CDiK9VGSnU8RxJjj5VeWfZB4mOqhMGFElQhQzHVyVExnGlSl7HBI+MfGcATOcRlAImRlxNAZsoOYLhyOoMQAAUk8SM/CnCMwQtcwSM8wcIOQjrEmQYq9/wDCThHxSkFKgoEqSUcchhiTEZGKda2PemS42nrY8gpUq5wYyoDPtjMDGYzTqDKSCVGMoz5mfKjC1BJOL5TYGpASCYA4yTB85rUNbFQkAuzBKvkZSRHFXDWolr2WU2CrGiAmMRODOdTz/kKApFNSYzT1gkajCB8rEo5E0SkKEgKxCAYJM4Z6ummugPGnw1wEKAxHgTOQxwTn2TS0jKQYiMlZDKBiIGmegoBlNoxRiIGfWyMkDRKeWWXCkLsqhEEkxiIzlI4TU9d1LIxFBGnWIVOLIkk6BOufdTCJScKsgTmcwVDliPCfbQDbFqV1uvClR1iTpnInhw8qW9ZiQVJVOEDEZIBOenPhQcs8xAE55JOKBlnqadYdJGGAogAJBAjtMcTQDVjfIOQlZIAJJIHhzpTgOIqDhWRrIIkaHvFG+yUlJ0VqQOBnLLh3U60JBCG8yIJkmBxgcKAZFpASQlJClCJxE5dgpD9mWiJnPMZmDU/4E41OGDPEQSPDUGm3rNJguSvkZieWKgEKQFqKi7APDrYh2AaUzaFkqKhiAJkZnTnTrCUicQJ5AGPOpKwpxGSQEpzjOfAnWgBZkjEDjW4oZgAmB3k1Gt7asUlJQD2yJ8Mpp2zAlJSkwSQdYkRoDS/ghQlWIxIgJmSTOsdlARrFAJUqThEgSczIHlUmzXmtSwDEZ5RloajNkpMjI1OsduOIQlA1zCYOhoDPWiwOOWh4pGZcWElKZ+SsgyBmJ+lFTF7GWhWEqwadaFCTrnGhOgp2zuJRa3S4WkJxuYVQFKBKzoM/Emtcu8m0IxqWnDpiGY+7+cxQGHtOzdoRA3WL5oWkSqNIIB5HWPGpNn2ccBTLTm7xdYYUKcT2pzzBy4edaizbRMLUEheatAQROvEiOFWZNAVFnshSkpSrdzI+NbQCRzBRh17ZqGbrwOkEhWNIgpQ3ksCfk5KSkATPfxisHfPT8hpam7LZ94hKiA444oBUSJCYJgmCCTpwrpGyG1bN4WZL7MgSUKQqMSFiJSYy0IIPEEd1CcCrNAWQJSVkYFBKzjGaicaIxQnQHMczUa23O68Q40/KkkjQpw56JOZBjIg8qdvDaBSHCkJyTMzMnLXmBkY1nKjuVteEuJwGSrqmZ4SMcnjxIoQVRvt9pyHHVEgwpJSmMonQezzrY2e0BaQoaHMfkVkr8ecWoKWgoSQcIURIMZiQMpjQ++rC579CUYHD8nQgGIzgeHDsigNCVRVLtBawpvAmFBWsKzA14GPPyNU1svBx0nErqk5J0AyiO3UHP0o7LaggGW0HtImPEa86Arvgyk5pJOh48v8AmlNwoZZEQOeXcTpxJNTCSpWmZzGEZHQxE8h6U5d93JW511YQkTwziOJ0PHSgDYZfWE4d4MJyzyk6qJMSNchQcuRwCC3qZ6qgfEkyav7Q+GwlIhKTqeQ5955mpKsxGY9D30BjGGlA4YI7QIUeQk6TUxd1wE4GyoqBJxyII4RkPPWtKloDvOpOZMaSaMmgKNu6SpCZwpOik4AOfLj3U7ZLkCZxEmeAJA7NM6tTSSaAjIsDacwhM84k+tJesaD81M6zA1qQTSCaAq03Rh62KVa6CPImiVYXFfKc8BMe6rImm1qigKpd0kaEH0pS2oyDYIHE6n+FTV2hI40gLngfKgK56yEGQDGvOOyn7E/hKQEp45xmcjT9pCkgHn+YijsKyVdvD30BlL1/vCxhQSXFQYIBlZHWHHOhannVdVSkkGEgDDAiDAA+SJE0LySFWlzORvFDl845dmfGjDPWTKcBzPVPAaHMmM6ACiCEpTp2EnTMphUa+WdSr72tW1YbUCMSwwoN5EHrDCQYnNIJUOcU0kHFxOWgwGZ5QIikNqQlcuFIRMKJhKYPVzIyAMx40B54ruf6O5/V7Xr/AGrfDL5CtDz18hXHb12etFmfNneaWh0HCE4TKjMDBHywToRM16U6OLgRY7A20AA5mX4gnf8Az0qI4pyT3JFQZPoaO0btUIXhOLQHjSbvsQaRhEakkjjJ4+FOLTP57CKjW227pA4k5DwGpqTEFtebWd2sSrgNCMj1p4CJzrMrZUDBxSDzTHhFSbRbVrEKPoB5+dRsY5+2gCwH63ofZ3ClJnv7R7x+dKWlXL+PoaRarYltBWrQevIDtmobSWWZRi5NRit2T7ttCUKEjMqEK5DiI5nn21Z2a7AFlcECeqOXPT2edZW4NoGHnd24koK8kGcic8jGhPDhWpetxBAQDhGUwTmO0eVYwsjNZiy2/T26eXLasMkosKAoKgkjIEkmBpAFPE1DZtuYn50mCcx48taJbRWQoLKRERWZQTCaSTTK0HARMmNY5dlKQuQD2UAomkk0l10JBJ0GdVqb7TigiBzn2ite3U1VNRnLDZdXTOxNxWcFiTTeLOJE8qiX5alN2d1aDCkoJB5dtctValYsWI4pnFJxTznWaxv1PhNLGTo8P4W9ZGUubGNumdzrhNNOJnhNQ7mtxds7bhzJTmeahkfUVIBxdnZwPjWynlZOXZB1ycH1Tx8Bh1RKhIiOzhSkJWr5Mx3xSnUZATPu7Jom2p1MCpMAnbKQmSc+UzSLK31x4+w08pkR1TpwNCzJ6w8fYaAyt4kfCHDEjeKkaT1jNLS2JGSeRCQSe4zkc+WlKvZB37hP01REaYjypSR1ZkTqYT+I0BjNstvPgbu6baSteAElZ6iJzAwo1MZ68a5pe+0L9pVidWTySOqhPckZDv1qTtpag5b7QoRAcKBGkIhAifs1S1Bmkehr625+OuF0LGC0dZ3qNqMqDbZ66klSYWpQOEjjWC262utNgvu2KsrpQC4kqR8ptR3Tc4kKyJmc9e2sizfinBYmVaWZwhJ+q46lforF5ihtxbd9eNscmQq0Ox9kLIT6AUIwdf2K6bUWlaGLS1unVkJStGbSlHgUqMoJ7yO6tfebylOEK0STHLv7chXmG57UGrQ04dEOIWe5KgT6CvTqkJVOeE58yDlkedSQ0QFGe6gEUvBSgmhAkJqm2vWd2jPLEQRzMZH201aNsUJUQlBUAYkqie2I0qGraFq0YkWhJSiCptSDK0OBJgGYC0q0gxGWYrTuthOLimei4dw3U1XRunDyrftn4Z9/8kTZ1lTlqZCUlUOJUY4JBBJJ4ACum3/ee6QEoMKVy4J93/NZ/ZF2yWVWAvfGvNtuErCUABQlLcgkBUEKgniKXtQ0pLuMmUr+T3ADKtK9yp0z5Or6+htauUdVrYxksRS2yv8AL4/mxXOP8ZzrSbP2gOolROJCgD28Uk/nhWOW7V9solSUuun+zIw9pWIIjz17a0OHTddue2Hn7k8R08ZUeqxj7FrbrwUVEAkAGMuzjUi67cVSlRkjMHsqoeQoRiBEiROUjnTljxBaDBAXIBjUdnPOq9Pq7P6lSk3u9/0Zo26eHgtJLZfQtb5cho9pA9/urNrcq4tNpbchsuBIChJzJjSABqc+4U1ZbKyh1RfMIxLShOZnCSkqMZwNJ4nuqziEPHvzFrGyznZfn1Gi/tVeZPPXGN2Sm2w9ZsBOSkFBPLhNcudsTm9LISS5iKAkAyVdg9a1V6Xu6024izkYcSiFfOwfV4TAmfKorG3O7bs6gJdbZfbUrCgqJIhmVEYsIyJgiYrehZC6uOXulh/nzOrw+m/Tc8oJNSeyz02by9vca27A2lrdt4fizu1BKpwrSeuDx1nPjUXaK8d0zlIWs4UxwHE+XtFcsRaVJOJKlBXMEg+YqzRfbr8B1WPAIBOsE8TxPb2VsWal+E0lhlf/AIfLerHLmjnLz1/ncnWe9XG1hQUqeIJJB7DNdDsroUgGMlAKHMSJHtrlylV0LZC0Y7KjEJwkoB7Bp/DwqvQTeXFlXHdPFVxtS6PH58C1IA0kntoWcQofngadVhiAKOzpGITXWPKGVvNr4xyEmA4sknniPpUN+1btlxwz8UhbsAxOFMx6RVjbkFbrhKgAFqGf2jwqh2nb/U7SBn8S5+E0BwZ1wqUVHVRJPeTJoiIyNPWFkLdQk6KWlJ7ioCnr8SBaXwNA85EaRjVWJYQ0LIII1Bkd4oKUSSTmTme+ioUAK9VXBZkuMNrmQpts5ZZlAJ9teVYr1VsV/wCX2Tts7R8S2mpRjIkWi6IEpM9n8KhFgjIg1fzTNoYxZ8akxOHLVnTZXVttfdnwe1LT81XxiewKnLwIIqjK647jh4PqFeoVtanHo0LUurW5bwWTgK1FAEhJJIBkaDhVIV0/dqjvBHbPdFYWRzBowk1LZnTL6sLKbAw+hEOOYUkyqJCVYiEzAJKaywvJaRCVqA1gEx5aU/br9x2ZliD8UpxRPA4j1Y7gT51V2dsuLCRxPkOJ8q1rFF7pYWFn9yjTUOEH4u+7677Z2+RvLPbpbAWMUQoCfnECQfqniByorReTizJUctBoBygaComKkFdcV2Se2Tl+FHOcCHV50q87xLrhWcpyA5D8595NRH3MzTCnKuiny4NuNSbTE2534tf2T7KyRVV/e78NK7YHrWbKq6mkjiLN+nyxFFVTrt0J7fZ/zVYpdXZYLfUOqcj3jX1rYs6YLE8vBPsl3bxp5wLALKQspIMqSSEyDpkTn3irvYG9sLhZMQuVAmScQAyGcDKTpwrKJtBTMGMQKT2pOo9B5Uu6rfuX23PoLBPdPW9JpTLkkmijVaV302Qe+eno8bfM7IoTnFKYRmPzwo9c9eXKKcZ1ruHzYyFtQN64ZkbxUjT5x86jXqxjYeBAgtrAiOKSKsrUkY3MoG8VMZknEfKowREyk5ggdk0B5obWUkEaggjvGYolKJJJzJzPfW82t2HZu67m1OKDlrtD6sEKOFFnbxAnCNVKJRM6YoGhnBVBYgUKFCoABXp7o6tWO7LL2MoT+yMPurzfcV3JtFoaZU6lkOLCN4sEpSTpMcJgeOdel9n7rFmYZYnEWkBvEAQFFIgq7iZNSjGRezQmkTRKdAzOgz8BrUmJxzba8t7bXiNEndj/AGdU+oJqgK6O22rG4tf0lqV5qJ99MFdcx7vJ9BqxXXGC7JC1Lq4ZCUjqjXzqhK6tGV9Udwqqcdja08k5PJKU7Vjs498cRzSY8wapC5Ui6rRhebP1gPPL31RbXmtr0L7mnBo3BXQbUCoTpInunP0pkrpClVw4rByeUiPujEY0kx3TlTKnKYU5SFOVvqBvxrwQ78PVSeRI8x/KqYqq1vdfxfiPfVIVV0KF5DGb5dhS1ZVqb7tCVOlSfnJbUftFtBV6zWRKqukryHcKsn0wTp481nN7E/nj7ClKqTY7nfeBLTTiwDBKUkieU6TUImt70V27N5n7Lg/Cr92lUFKWGZ6/UT01ErYLLWDZ3RZSiztIV8pLaEmc8wkSJ76nt66UAjjS0a110sbHzScnKTk+5kbWmHlkZ9dRMDTrGkJTkc5J4Z+ZmnbSs43AMjvFHvzNBIIE8dOZipMTnPTLYE/BmnIGNDuCR9FSVEjzSK5FXcelxibtJiMLrZPeSoe+uHVDM4goVIsdgU7jw57ttTp+ykifbPhUeoJNX0YXUh+8WkuJxJSFuRwJQmUzzGKMq9ENN5jszrhXQq3N4nsYcI80D2Gu7NJipRg+pImmLW3jQpBmFJKDGvWEZHnSiaMVJCeDgV7WYMvutAlQbcUgE6nCoicu6oZXUraAxarQP9Zz8aqg4DhxR1ZCZ7SCY8hXPa3PZxt8qyGV1ZocyHcKqEKzHfVgXKwkja088ZY8XKsNn2Qt7rCQkFXiCIqmLlXmynynDySB5kn3Vr37Vtl7szsakrpJXTZXTbrsAnkDXGUQolYt3Omy5TBcpBXXUUDpqBXXi+SsiTA4cNKiFVC0uStXeaTulYMcdXEET9YgmPIGt2McI41tnmYRVVwwrqJ7h7KoiqriyK6ie6sbFsX6Ofmf6D5NbHousjhtSnEj4tKChZkZFWactTmmsWrLXv8AA6V1Dons5FleWNVOwJ5JSn/9GsqI5miri93JpJY77fE3IpSRnSW2YJMkk06kV0z5+Y22tHGs/XV+I0llUGn7WQXHCeCiI8TTaUyCYiKAodvbBvLttQkZN4xnxbUF+xJ868816ftdlxtrQdFoUjwUkp99eYVJgwdRke+oZlE3nRDdIfetKVCQqzKa/wDsUlPsBrBqTBg6jI99dX6Cmf70v/2kjv8AjFH3Vz3a2w7m3Wlv6LzgHcVEp9CKErqaPoZWReaY4tOg90D3xXfRPlXCOhM/1kcv8Bz2orvI49tSYvqBOlOJzPfRDhS0nTvoQecb7fxWl883XD99VTrezhu2zK/zH7SrwQllA/e86o7c58a59tf4jWp2rRguu608Sl9z9taCPSK1Uup6GVmOVfnRlPs3dKrXam2EKCVLKszMDClSjMdiafvewKs77jKyCptWEkTByBkTnoRVr0PtYrySfotOq9An96o/SESLytIP+YPLAiPSolHy5LKdRLxXDtj5lIXK2Oy9zuoZddWhSE4m0jElScWIKMpkZj+IrI3tZg2sAGUqbacHc42lRHgSR4V11V7/AAi5rO5xlDavtN4kHwJTPjVF1adcs+w2VqJeJWo92kVLVjUptbgjC3hCufWMCPzxqRcVyG1OYDO7H9oQQCEmdJ4zUi6nf1C197fqQKn9HKvjHvsJ/Ef51oU0Rc4J9+vxf2NrU6iyFN0o9YtJe9R+5lNs9nk2N1CELUoLRj60SOsREjXSjufYl+0tJdaLZSSoEFRSoFJggiI0z141a9LjcPsK5tqH7K5/erTdGNlKbAkn/EcWsd2SR+CfGukqouxx7FNnEba9BC5PMm+/fqcNveyFl91o6tuLQf8AaoiffWlauv8AqBb0Z/DEqn6oSGvxKqs6RGCi87UDxcxjuWkKHoa3WzNiD2zT6BmQH1f7m1BweiU+dWRju0aF175IS9rRyQqq9bV1R3D2VnSur9nRIOkAeFUWLodjQz3kX+1ti3TjIiMVls6vHdhJ9U10jorA/o8Rxdcnv6o9kVjOlhGG2NgaCzoA7gpYrb9FTUXcg/SccP3sP7tXVLFrOZr7efQQk+7X7msAowKVFGBW4eXKd3ZmVFQciST8mdTPOjGzZ/zBHLDHvq9oUBRq2bJMlz7v868j3yzgtDyfouuJ8lkV7UrxxtozgvG2J5Wl4f8AUVUMyidl6Btniq71u4sON9UZcEJQBx54qwPThdG4vQ5zvWW3Se3rNn/t11joBtQXdISP8N91B7zhX7FiuffpGp/rFg/+lT6OvfxNAupTdCAm9kImMbTqfu4v3a9H/wBDZzi9P515h6I3CL5sZH+YoeBbWD6E16xqSH1KwXP9b0/nShdP1vT+dWNEaEHkC+Wi3aHkK1Q64k96VqB9lbfpXse5s91onSyesNTWW6Qk4b0to0/WHT+0on31uOl+2tv3bdb6dVoIA7N23jB+ysAVUl1OjKzeL/OhA6Cmcd5KziLO4fvtih0z3eWbyJ4OtNuDvAKD+D1qT+jwmbdaDys8ebiP4Vpv0g7oBs7FpGrbhaV2pcEjyUj7xo15TGFvLdn0MN0iXKWW7vdHyXrEyJ+u2hM+i0+VbbZS7Vf+HMZ4rW6kfVD2H2BR8ag9Izjbuzt3OgglPwdI79ypLifAp+7Wz2ZaQdnmwnMfAyf92FRV96awnDMZL0Lar2pV+kl9TP3ZY5uq1Of6iPuFE/iNW/RfY8SXnPrJQPAFR9oqvuO2J/oa1pJzSo/fCMPmoGtFsCtDF271aglOJxxaiYAAOHXuSK1KILng/ZH7nX185Ki6L72JfJP9jD9MFo/XG0TOBkE9hUtR9gHnXRtiGgbvspB/wU/z9a4Ve99/CbS8+5PxmMpH0eqQ0PDqjwrs3RPbd5drYP8AhqW34BWIeigPCtmp5sbNXiFTr0dcP9Ws+9M5B0wL/rZ4cktD/pIPvroHQlhdux1vLJ5xKh2LbRE+vlWK6dLBu7yDmcPMoVPDEiUEDwSnzrWfo+IHwa0nECS8kYeIhAgnvk/s1Yl5jRtlnTr3HE3U4SU/RJT5ZVeWdfUST9EH0qDtbuxbrSGjLe/cwnsxn0BkeFaO+bAG27ItMYXrIyvLTEE4FjzTPjVFsdjs6C5eJh90aXpaeBtbUGf1Zs+alkV0PoyR/VjH/wAn/dXXG9qrwDy2VAz+qsJP2kohQ759tdk6LQf6LYn/AFPLfOR6VnU82NmrxCPJooQ9jX0ZqC3QCKXQraPOgoUKFACvJfSsxgvi2Dm7i/aSlXvr1i66EpKlEJSkEkkgAAZkknQAca8kdJV5sWi87S7Z1FbS1ghR4kJSFFM54cQMdlQzJHT/ANGu3Et2xnglTTo5SoLSfwJqn/SQa/XbMrnZyPJxR/eq/wD0brtUli1PFMJccbQlU67sKKhHIYxn38qZ/STu4FuyPSAoKcaj5xSoBUgcgUmftig7nP8AoYZCr6ss8C6ryZcI9a9VV422Rv34HbWLSQSGnApQGpTooCeJSTXre4NoWLayl6zuJcQeWqT9FSdUq7DRCRZUKFCpMTy70wXapu833Y+LdWSk/WACVg9sgnuNIFsVedisljaCUOWJLupIS4lxSSFBWeFQjMHXUHgOsXpZ0OrcxJSpKlqVCgFDUnQ1c7SWVDaWW2kIQgJKgEJCRnA0TlwqMFnO8HBdlL5tVzW0PFhR6pQ4gghK2yQTCwCNQCDnpWy6Xekdu3WKytspcRvFKecS4kpUndyhKeSgSpRkchxkDp2xmTixzRPkf50jby5bNaFN75ltxaASFKTJCT83uJzjspgjn3ycW28thZuy6rHM/Em1q73VKwJ70ysV0a6bYqy7NWdJzU8gpB4JS6pa8/8AZI7zVvtfsbY3m7OXWErcQgISZUIbAJwwkgEYlT4mtOzZ0CwhASAgMgARkITkI7DWMo5TSLqb1CyM5LKTzj2nOLBdY/oa0O/OU6g/7W1pSB95Z8qpyxeFrsW6ZwqszKuslJCVkzj68mVJBVIjl2V0qy2AGyPTmCRlw6scO2Yqw2TsDbbJ3aEpJUSqBEnhPhFULT4aw+2DqS4vzwnmPmcuZZ3S2xjt0Rw5vYd4gSpAkSRJMHgMhn310XYm7rZZbrtAYDbr5dJZSpRCMw2FEkxpmY4x21Nv67A08Qn5KusOySZHga1Oz7ARZ0DmMR7yZq6NcY7o592utujyzxj9DzptLs/etotWK2Nr3qh8pRQEBIJgJwnCEjPIe2ut9DWz4stldBguKdlahOEgJGACeWfnS9rJValTwCQO6J9pNXexTZSysnQry8Eifz2Vko4KJ3Sksdjzp0h2NLV42jAgobU4paARkQflEdmLFlw0rV3peDNoua71NQFWcqs7qZzSopxSZ4KKcQOnWI4GtPf12N2sq3yAsKUVDgQSdUkZinbt2OstkA3CFAuNo3hUtS5J60QcgM+VYyhlNGxTqvDlGeOn/DlJVXpDYZgIu6yhMxuUHPmoYj6k1l7ZcTTeABtAxIStXUTmoz2corY7Nf3dI5FQHdiNY118m5brdf8A1MVFLGC0oUKFXHMBQoUKAodt9mjeFjcsyXSzvMMqCcWSVBWEiRkYE51xlPQGpDoDtqBQCMQS2Qop5AlRAJHGvQlZ63JlxXfQnI3sLcrVkYLDCcLYVizJUSpWpKjqch5Ujbi4WLWlDdoaS4kSoTIUk5CUqEKT4GrW5W4Cj3Dy/wCabvkSpPd76EHIL26DWHFD4M6ton5qhvU+BkKHiTWn6OOiB27LTvza8QKChTaWykKB0xKxnQwdDWxu1PxqfH2Gr6hOQURo6FCDnhZq0vcYm2Ff6eHygUy8xCld59tPOmW0DikqHgYI99AObLiHj2oPtFC9+s8s8svIUm7V7txKuGY8xT9oGJSlRqZoBm8VFShPzUJT4wCfU1YwU2MA8cvAqn2VBLVWDlqxtwYkERE6RQEazT8HcT2pPmRPsqTs8Yxp7j7j7qQyoBtaeKoihZHt2FGJMZcqAY2oTK0c8J9tWVwOyyB9ElPlmPQ1T220F0gqAECMqDNqWgAJVAHICgK2/TitDh5HD5AD3Vc3Y5u7CpQ16/mThHuqmeSSok6kknvJqVv/ANW3fHeT4RPtoClLVWjzcnwA8gB7qjlqrJDcgHsoCRtA11kfYA9TVpcH9gByKvaT76r7x6xQfqJnvzqxuRMNn7R9goCwoUKFAChQoUAKoHhKie0+2r4mqbDQFhdo6niaiXoJWO73mpN3HIjtmo1pMqJ8PKgG7A38YPE+lXNV1gT1/CrGgBRE0dEpMgg8cqAzDrXWPefbSd1Uws0N1QEQNxUwNUW6qahrIUBF3NKQ1Uvc0EtUBH3NEpmpwaoFqgKTdUN1UwtUe5oCndZzNI3VWtoayqNuqAhFqrJlnqjuFMlqrVDWQ7qAhlqrC68gods/nypG5p2ys9aeVATKFChQAoUKFAN2g9U+VV4RU+06eNRwigDsxie6mCipGCiKKAKyJ63hU2o1nGdSaAFChQoCA+11jSd1UkIpe6oCEWqkMqnKlluiQnOgHQiiw0c0RNAKFEaKaE0BH3dHuqeApYFAQLSxlUbdVauJkGo26oCEWqtAgcKjFqpFnOUcqAc3dEMqVNCgFA0dChQAoUKJVAMKVNGE0EppwCgE4KIpp2kkUAzFSAaaIp1OlAHQoUKAThozR0ShQBCkKpQFBaJoBE0cUWA04hMUA1NGKCkGlNIoAyIoppahTYSaAVhoYKVSZoBJaosEU6KJaZoBE0tFNhBp0CgDoUKFAChQoUAKFChQAoUKFAChQoUAKFChQAoUKFAChQoUAKFChQAoUKFAChQoUAKKKKhQCqFChQAoUKFAChQoU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data:image/jpg;base64,/9j/4AAQSkZJRgABAQAAAQABAAD/2wCEAAkGBhQSERUUExQVFRUVFhgUFxgXFRUXFRgVGBcXGBcWGBQXHCYeFxkjGRkXHy8gJCcpLCwtFx8xNTAqNScrLCkBCQoKDgwOGg8PGi0kHyMsKTUqLSwpLC0sLCksLSksLSwsLykpKSwpLzIsLSksLCwsLCosLC0sLCwvKSksKSk1Kf/AABEIAOIA3wMBIgACEQEDEQH/xAAcAAAABwEBAAAAAAAAAAAAAAAAAQIDBAUGBwj/xABMEAABAwEFBAcCCgYJAgcAAAABAgMRAAQFEiExBhNBUQciYXGBkaGxwRQjMkJSYnKisvAIJJLC0eEVJTM0Q1NjgvGjsxY1ZHODk9L/xAAbAQEAAgMBAQAAAAAAAAAAAAAAAQMCBAUGB//EADERAAICAQIEAwcDBQEAAAAAAAABAgMRBCEFEjFBEyJhUYGRobHR8HHB4RQjMlLxFf/aAAwDAQACEQMRAD8AVeAUp+0K6yyh1Yw4lZArVnAMwIAgc6ZxrC0brElak5okmNeCuBGcGpd9rIdfCimd6vAU4cQ65nNPCOfGmWLKBBIVCkzvAowJGfZHA8aATZ0BPWCipQSd4hRKTBBBwnmKW0iUwSsIHXPWCliQADhyhPGg0CuFLAXCTlIStQjU8THupazjPUwiQE4ldU6RhOcExlIFAAPFJABUSlJSYVLagQesc8tc6WhlRzcWZSIIM/JjqEkfKExpORFBCB8lCCVfIUgyqYIOKRpmKebu1agFlCiNB1TgkHDuyrgaAaTaITAEyMymYCweqQT7NM6dBcB1CDiK9VGSnU8RxJjj5VeWfZB4mOqhMGFElQhQzHVyVExnGlSl7HBI+MfGcATOcRlAImRlxNAZsoOYLhyOoMQAAUk8SM/CnCMwQtcwSM8wcIOQjrEmQYq9/wDCThHxSkFKgoEqSUcchhiTEZGKda2PemS42nrY8gpUq5wYyoDPtjMDGYzTqDKSCVGMoz5mfKjC1BJOL5TYGpASCYA4yTB85rUNbFQkAuzBKvkZSRHFXDWolr2WU2CrGiAmMRODOdTz/kKApFNSYzT1gkajCB8rEo5E0SkKEgKxCAYJM4Z6ummugPGnw1wEKAxHgTOQxwTn2TS0jKQYiMlZDKBiIGmegoBlNoxRiIGfWyMkDRKeWWXCkLsqhEEkxiIzlI4TU9d1LIxFBGnWIVOLIkk6BOufdTCJScKsgTmcwVDliPCfbQDbFqV1uvClR1iTpnInhw8qW9ZiQVJVOEDEZIBOenPhQcs8xAE55JOKBlnqadYdJGGAogAJBAjtMcTQDVjfIOQlZIAJJIHhzpTgOIqDhWRrIIkaHvFG+yUlJ0VqQOBnLLh3U60JBCG8yIJkmBxgcKAZFpASQlJClCJxE5dgpD9mWiJnPMZmDU/4E41OGDPEQSPDUGm3rNJguSvkZieWKgEKQFqKi7APDrYh2AaUzaFkqKhiAJkZnTnTrCUicQJ5AGPOpKwpxGSQEpzjOfAnWgBZkjEDjW4oZgAmB3k1Gt7asUlJQD2yJ8Mpp2zAlJSkwSQdYkRoDS/ghQlWIxIgJmSTOsdlARrFAJUqThEgSczIHlUmzXmtSwDEZ5RloajNkpMjI1OsduOIQlA1zCYOhoDPWiwOOWh4pGZcWElKZ+SsgyBmJ+lFTF7GWhWEqwadaFCTrnGhOgp2zuJRa3S4WkJxuYVQFKBKzoM/Emtcu8m0IxqWnDpiGY+7+cxQGHtOzdoRA3WL5oWkSqNIIB5HWPGpNn2ccBTLTm7xdYYUKcT2pzzBy4edaizbRMLUEheatAQROvEiOFWZNAVFnshSkpSrdzI+NbQCRzBRh17ZqGbrwOkEhWNIgpQ3ksCfk5KSkATPfxisHfPT8hpam7LZ94hKiA444oBUSJCYJgmCCTpwrpGyG1bN4WZL7MgSUKQqMSFiJSYy0IIPEEd1CcCrNAWQJSVkYFBKzjGaicaIxQnQHMczUa23O68Q40/KkkjQpw56JOZBjIg8qdvDaBSHCkJyTMzMnLXmBkY1nKjuVteEuJwGSrqmZ4SMcnjxIoQVRvt9pyHHVEgwpJSmMonQezzrY2e0BaQoaHMfkVkr8ecWoKWgoSQcIURIMZiQMpjQ++rC579CUYHD8nQgGIzgeHDsigNCVRVLtBawpvAmFBWsKzA14GPPyNU1svBx0nErqk5J0AyiO3UHP0o7LaggGW0HtImPEa86Arvgyk5pJOh48v8AmlNwoZZEQOeXcTpxJNTCSpWmZzGEZHQxE8h6U5d93JW511YQkTwziOJ0PHSgDYZfWE4d4MJyzyk6qJMSNchQcuRwCC3qZ6qgfEkyav7Q+GwlIhKTqeQ5955mpKsxGY9D30BjGGlA4YI7QIUeQk6TUxd1wE4GyoqBJxyII4RkPPWtKloDvOpOZMaSaMmgKNu6SpCZwpOik4AOfLj3U7ZLkCZxEmeAJA7NM6tTSSaAjIsDacwhM84k+tJesaD81M6zA1qQTSCaAq03Rh62KVa6CPImiVYXFfKc8BMe6rImm1qigKpd0kaEH0pS2oyDYIHE6n+FTV2hI40gLngfKgK56yEGQDGvOOyn7E/hKQEp45xmcjT9pCkgHn+YijsKyVdvD30BlL1/vCxhQSXFQYIBlZHWHHOhannVdVSkkGEgDDAiDAA+SJE0LySFWlzORvFDl845dmfGjDPWTKcBzPVPAaHMmM6ACiCEpTp2EnTMphUa+WdSr72tW1YbUCMSwwoN5EHrDCQYnNIJUOcU0kHFxOWgwGZ5QIikNqQlcuFIRMKJhKYPVzIyAMx40B54ruf6O5/V7Xr/AGrfDL5CtDz18hXHb12etFmfNneaWh0HCE4TKjMDBHywToRM16U6OLgRY7A20AA5mX4gnf8Az0qI4pyT3JFQZPoaO0btUIXhOLQHjSbvsQaRhEakkjjJ4+FOLTP57CKjW227pA4k5DwGpqTEFtebWd2sSrgNCMj1p4CJzrMrZUDBxSDzTHhFSbRbVrEKPoB5+dRsY5+2gCwH63ofZ3ClJnv7R7x+dKWlXL+PoaRarYltBWrQevIDtmobSWWZRi5NRit2T7ttCUKEjMqEK5DiI5nn21Z2a7AFlcECeqOXPT2edZW4NoGHnd24koK8kGcic8jGhPDhWpetxBAQDhGUwTmO0eVYwsjNZiy2/T26eXLasMkosKAoKgkjIEkmBpAFPE1DZtuYn50mCcx48taJbRWQoLKRERWZQTCaSTTK0HARMmNY5dlKQuQD2UAomkk0l10JBJ0GdVqb7TigiBzn2ite3U1VNRnLDZdXTOxNxWcFiTTeLOJE8qiX5alN2d1aDCkoJB5dtctValYsWI4pnFJxTznWaxv1PhNLGTo8P4W9ZGUubGNumdzrhNNOJnhNQ7mtxds7bhzJTmeahkfUVIBxdnZwPjWynlZOXZB1ycH1Tx8Bh1RKhIiOzhSkJWr5Mx3xSnUZATPu7Jom2p1MCpMAnbKQmSc+UzSLK31x4+w08pkR1TpwNCzJ6w8fYaAyt4kfCHDEjeKkaT1jNLS2JGSeRCQSe4zkc+WlKvZB37hP01REaYjypSR1ZkTqYT+I0BjNstvPgbu6baSteAElZ6iJzAwo1MZ68a5pe+0L9pVidWTySOqhPckZDv1qTtpag5b7QoRAcKBGkIhAifs1S1Bmkehr625+OuF0LGC0dZ3qNqMqDbZ66klSYWpQOEjjWC262utNgvu2KsrpQC4kqR8ptR3Tc4kKyJmc9e2sizfinBYmVaWZwhJ+q46lforF5ihtxbd9eNscmQq0Ox9kLIT6AUIwdf2K6bUWlaGLS1unVkJStGbSlHgUqMoJ7yO6tfebylOEK0STHLv7chXmG57UGrQ04dEOIWe5KgT6CvTqkJVOeE58yDlkedSQ0QFGe6gEUvBSgmhAkJqm2vWd2jPLEQRzMZH201aNsUJUQlBUAYkqie2I0qGraFq0YkWhJSiCptSDK0OBJgGYC0q0gxGWYrTuthOLimei4dw3U1XRunDyrftn4Z9/8kTZ1lTlqZCUlUOJUY4JBBJJ4ACum3/ee6QEoMKVy4J93/NZ/ZF2yWVWAvfGvNtuErCUABQlLcgkBUEKgniKXtQ0pLuMmUr+T3ADKtK9yp0z5Or6+htauUdVrYxksRS2yv8AL4/mxXOP8ZzrSbP2gOolROJCgD28Uk/nhWOW7V9solSUuun+zIw9pWIIjz17a0OHTddue2Hn7k8R08ZUeqxj7FrbrwUVEAkAGMuzjUi67cVSlRkjMHsqoeQoRiBEiROUjnTljxBaDBAXIBjUdnPOq9Pq7P6lSk3u9/0Zo26eHgtJLZfQtb5cho9pA9/urNrcq4tNpbchsuBIChJzJjSABqc+4U1ZbKyh1RfMIxLShOZnCSkqMZwNJ4nuqziEPHvzFrGyznZfn1Gi/tVeZPPXGN2Sm2w9ZsBOSkFBPLhNcudsTm9LISS5iKAkAyVdg9a1V6Xu6024izkYcSiFfOwfV4TAmfKorG3O7bs6gJdbZfbUrCgqJIhmVEYsIyJgiYrehZC6uOXulh/nzOrw+m/Tc8oJNSeyz02by9vca27A2lrdt4fizu1BKpwrSeuDx1nPjUXaK8d0zlIWs4UxwHE+XtFcsRaVJOJKlBXMEg+YqzRfbr8B1WPAIBOsE8TxPb2VsWal+E0lhlf/AIfLerHLmjnLz1/ncnWe9XG1hQUqeIJJB7DNdDsroUgGMlAKHMSJHtrlylV0LZC0Y7KjEJwkoB7Bp/DwqvQTeXFlXHdPFVxtS6PH58C1IA0kntoWcQofngadVhiAKOzpGITXWPKGVvNr4xyEmA4sknniPpUN+1btlxwz8UhbsAxOFMx6RVjbkFbrhKgAFqGf2jwqh2nb/U7SBn8S5+E0BwZ1wqUVHVRJPeTJoiIyNPWFkLdQk6KWlJ7ioCnr8SBaXwNA85EaRjVWJYQ0LIII1Bkd4oKUSSTmTme+ioUAK9VXBZkuMNrmQpts5ZZlAJ9teVYr1VsV/wCX2Tts7R8S2mpRjIkWi6IEpM9n8KhFgjIg1fzTNoYxZ8akxOHLVnTZXVttfdnwe1LT81XxiewKnLwIIqjK647jh4PqFeoVtanHo0LUurW5bwWTgK1FAEhJJIBkaDhVIV0/dqjvBHbPdFYWRzBowk1LZnTL6sLKbAw+hEOOYUkyqJCVYiEzAJKaywvJaRCVqA1gEx5aU/br9x2ZliD8UpxRPA4j1Y7gT51V2dsuLCRxPkOJ8q1rFF7pYWFn9yjTUOEH4u+7677Z2+RvLPbpbAWMUQoCfnECQfqniByorReTizJUctBoBygaComKkFdcV2Se2Tl+FHOcCHV50q87xLrhWcpyA5D8595NRH3MzTCnKuiny4NuNSbTE2534tf2T7KyRVV/e78NK7YHrWbKq6mkjiLN+nyxFFVTrt0J7fZ/zVYpdXZYLfUOqcj3jX1rYs6YLE8vBPsl3bxp5wLALKQspIMqSSEyDpkTn3irvYG9sLhZMQuVAmScQAyGcDKTpwrKJtBTMGMQKT2pOo9B5Uu6rfuX23PoLBPdPW9JpTLkkmijVaV302Qe+eno8bfM7IoTnFKYRmPzwo9c9eXKKcZ1ruHzYyFtQN64ZkbxUjT5x86jXqxjYeBAgtrAiOKSKsrUkY3MoG8VMZknEfKowREyk5ggdk0B5obWUkEaggjvGYolKJJJzJzPfW82t2HZu67m1OKDlrtD6sEKOFFnbxAnCNVKJRM6YoGhnBVBYgUKFCoABXp7o6tWO7LL2MoT+yMPurzfcV3JtFoaZU6lkOLCN4sEpSTpMcJgeOdel9n7rFmYZYnEWkBvEAQFFIgq7iZNSjGRezQmkTRKdAzOgz8BrUmJxzba8t7bXiNEndj/AGdU+oJqgK6O22rG4tf0lqV5qJ99MFdcx7vJ9BqxXXGC7JC1Lq4ZCUjqjXzqhK6tGV9Udwqqcdja08k5PJKU7Vjs498cRzSY8wapC5Ui6rRhebP1gPPL31RbXmtr0L7mnBo3BXQbUCoTpInunP0pkrpClVw4rByeUiPujEY0kx3TlTKnKYU5SFOVvqBvxrwQ78PVSeRI8x/KqYqq1vdfxfiPfVIVV0KF5DGb5dhS1ZVqb7tCVOlSfnJbUftFtBV6zWRKqukryHcKsn0wTp481nN7E/nj7ClKqTY7nfeBLTTiwDBKUkieU6TUImt70V27N5n7Lg/Cr92lUFKWGZ6/UT01ErYLLWDZ3RZSiztIV8pLaEmc8wkSJ76nt66UAjjS0a110sbHzScnKTk+5kbWmHlkZ9dRMDTrGkJTkc5J4Z+ZmnbSs43AMjvFHvzNBIIE8dOZipMTnPTLYE/BmnIGNDuCR9FSVEjzSK5FXcelxibtJiMLrZPeSoe+uHVDM4goVIsdgU7jw57ttTp+ykifbPhUeoJNX0YXUh+8WkuJxJSFuRwJQmUzzGKMq9ENN5jszrhXQq3N4nsYcI80D2Gu7NJipRg+pImmLW3jQpBmFJKDGvWEZHnSiaMVJCeDgV7WYMvutAlQbcUgE6nCoicu6oZXUraAxarQP9Zz8aqg4DhxR1ZCZ7SCY8hXPa3PZxt8qyGV1ZocyHcKqEKzHfVgXKwkja088ZY8XKsNn2Qt7rCQkFXiCIqmLlXmynynDySB5kn3Vr37Vtl7szsakrpJXTZXTbrsAnkDXGUQolYt3Omy5TBcpBXXUUDpqBXXi+SsiTA4cNKiFVC0uStXeaTulYMcdXEET9YgmPIGt2McI41tnmYRVVwwrqJ7h7KoiqriyK6ie6sbFsX6Ofmf6D5NbHousjhtSnEj4tKChZkZFWactTmmsWrLXv8AA6V1Dons5FleWNVOwJ5JSn/9GsqI5miri93JpJY77fE3IpSRnSW2YJMkk06kV0z5+Y22tHGs/XV+I0llUGn7WQXHCeCiI8TTaUyCYiKAodvbBvLttQkZN4xnxbUF+xJ868816ftdlxtrQdFoUjwUkp99eYVJgwdRke+oZlE3nRDdIfetKVCQqzKa/wDsUlPsBrBqTBg6jI99dX6Cmf70v/2kjv8AjFH3Vz3a2w7m3Wlv6LzgHcVEp9CKErqaPoZWReaY4tOg90D3xXfRPlXCOhM/1kcv8Bz2orvI49tSYvqBOlOJzPfRDhS0nTvoQecb7fxWl883XD99VTrezhu2zK/zH7SrwQllA/e86o7c58a59tf4jWp2rRguu608Sl9z9taCPSK1Uup6GVmOVfnRlPs3dKrXam2EKCVLKszMDClSjMdiafvewKs77jKyCptWEkTByBkTnoRVr0PtYrySfotOq9An96o/SESLytIP+YPLAiPSolHy5LKdRLxXDtj5lIXK2Oy9zuoZddWhSE4m0jElScWIKMpkZj+IrI3tZg2sAGUqbacHc42lRHgSR4V11V7/AAi5rO5xlDavtN4kHwJTPjVF1adcs+w2VqJeJWo92kVLVjUptbgjC3hCufWMCPzxqRcVyG1OYDO7H9oQQCEmdJ4zUi6nf1C197fqQKn9HKvjHvsJ/Ef51oU0Rc4J9+vxf2NrU6iyFN0o9YtJe9R+5lNs9nk2N1CELUoLRj60SOsREjXSjufYl+0tJdaLZSSoEFRSoFJggiI0z141a9LjcPsK5tqH7K5/erTdGNlKbAkn/EcWsd2SR+CfGukqouxx7FNnEba9BC5PMm+/fqcNveyFl91o6tuLQf8AaoiffWlauv8AqBb0Z/DEqn6oSGvxKqs6RGCi87UDxcxjuWkKHoa3WzNiD2zT6BmQH1f7m1BweiU+dWRju0aF175IS9rRyQqq9bV1R3D2VnSur9nRIOkAeFUWLodjQz3kX+1ti3TjIiMVls6vHdhJ9U10jorA/o8Rxdcnv6o9kVjOlhGG2NgaCzoA7gpYrb9FTUXcg/SccP3sP7tXVLFrOZr7efQQk+7X7msAowKVFGBW4eXKd3ZmVFQciST8mdTPOjGzZ/zBHLDHvq9oUBRq2bJMlz7v868j3yzgtDyfouuJ8lkV7UrxxtozgvG2J5Wl4f8AUVUMyidl6Btniq71u4sON9UZcEJQBx54qwPThdG4vQ5zvWW3Se3rNn/t11joBtQXdISP8N91B7zhX7FiuffpGp/rFg/+lT6OvfxNAupTdCAm9kImMbTqfu4v3a9H/wBDZzi9P515h6I3CL5sZH+YoeBbWD6E16xqSH1KwXP9b0/nShdP1vT+dWNEaEHkC+Wi3aHkK1Q64k96VqB9lbfpXse5s91onSyesNTWW6Qk4b0to0/WHT+0on31uOl+2tv3bdb6dVoIA7N23jB+ysAVUl1OjKzeL/OhA6Cmcd5KziLO4fvtih0z3eWbyJ4OtNuDvAKD+D1qT+jwmbdaDys8ebiP4Vpv0g7oBs7FpGrbhaV2pcEjyUj7xo15TGFvLdn0MN0iXKWW7vdHyXrEyJ+u2hM+i0+VbbZS7Vf+HMZ4rW6kfVD2H2BR8ag9Izjbuzt3OgglPwdI79ypLifAp+7Wz2ZaQdnmwnMfAyf92FRV96awnDMZL0Lar2pV+kl9TP3ZY5uq1Of6iPuFE/iNW/RfY8SXnPrJQPAFR9oqvuO2J/oa1pJzSo/fCMPmoGtFsCtDF271aglOJxxaiYAAOHXuSK1KILng/ZH7nX185Ki6L72JfJP9jD9MFo/XG0TOBkE9hUtR9gHnXRtiGgbvspB/wU/z9a4Ve99/CbS8+5PxmMpH0eqQ0PDqjwrs3RPbd5drYP8AhqW34BWIeigPCtmp5sbNXiFTr0dcP9Ws+9M5B0wL/rZ4cktD/pIPvroHQlhdux1vLJ5xKh2LbRE+vlWK6dLBu7yDmcPMoVPDEiUEDwSnzrWfo+IHwa0nECS8kYeIhAgnvk/s1Yl5jRtlnTr3HE3U4SU/RJT5ZVeWdfUST9EH0qDtbuxbrSGjLe/cwnsxn0BkeFaO+bAG27ItMYXrIyvLTEE4FjzTPjVFsdjs6C5eJh90aXpaeBtbUGf1Zs+alkV0PoyR/VjH/wAn/dXXG9qrwDy2VAz+qsJP2kohQ759tdk6LQf6LYn/AFPLfOR6VnU82NmrxCPJooQ9jX0ZqC3QCKXQraPOgoUKFACvJfSsxgvi2Dm7i/aSlXvr1i66EpKlEJSkEkkgAAZkknQAca8kdJV5sWi87S7Z1FbS1ghR4kJSFFM54cQMdlQzJHT/ANGu3Et2xnglTTo5SoLSfwJqn/SQa/XbMrnZyPJxR/eq/wD0brtUli1PFMJccbQlU67sKKhHIYxn38qZ/STu4FuyPSAoKcaj5xSoBUgcgUmftig7nP8AoYZCr6ss8C6ryZcI9a9VV422Rv34HbWLSQSGnApQGpTooCeJSTXre4NoWLayl6zuJcQeWqT9FSdUq7DRCRZUKFCpMTy70wXapu833Y+LdWSk/WACVg9sgnuNIFsVedisljaCUOWJLupIS4lxSSFBWeFQjMHXUHgOsXpZ0OrcxJSpKlqVCgFDUnQ1c7SWVDaWW2kIQgJKgEJCRnA0TlwqMFnO8HBdlL5tVzW0PFhR6pQ4gghK2yQTCwCNQCDnpWy6Xekdu3WKytspcRvFKecS4kpUndyhKeSgSpRkchxkDp2xmTixzRPkf50jby5bNaFN75ltxaASFKTJCT83uJzjspgjn3ycW28thZuy6rHM/Em1q73VKwJ70ysV0a6bYqy7NWdJzU8gpB4JS6pa8/8AZI7zVvtfsbY3m7OXWErcQgISZUIbAJwwkgEYlT4mtOzZ0CwhASAgMgARkITkI7DWMo5TSLqb1CyM5LKTzj2nOLBdY/oa0O/OU6g/7W1pSB95Z8qpyxeFrsW6ZwqszKuslJCVkzj68mVJBVIjl2V0qy2AGyPTmCRlw6scO2Yqw2TsDbbJ3aEpJUSqBEnhPhFULT4aw+2DqS4vzwnmPmcuZZ3S2xjt0Rw5vYd4gSpAkSRJMHgMhn310XYm7rZZbrtAYDbr5dJZSpRCMw2FEkxpmY4x21Nv67A08Qn5KusOySZHga1Oz7ARZ0DmMR7yZq6NcY7o592utujyzxj9DzptLs/etotWK2Nr3qh8pRQEBIJgJwnCEjPIe2ut9DWz4stldBguKdlahOEgJGACeWfnS9rJValTwCQO6J9pNXexTZSysnQry8Eifz2Vko4KJ3Sksdjzp0h2NLV42jAgobU4paARkQflEdmLFlw0rV3peDNoua71NQFWcqs7qZzSopxSZ4KKcQOnWI4GtPf12N2sq3yAsKUVDgQSdUkZinbt2OstkA3CFAuNo3hUtS5J60QcgM+VYyhlNGxTqvDlGeOn/DlJVXpDYZgIu6yhMxuUHPmoYj6k1l7ZcTTeABtAxIStXUTmoz2corY7Nf3dI5FQHdiNY118m5brdf8A1MVFLGC0oUKFXHMBQoUKAodt9mjeFjcsyXSzvMMqCcWSVBWEiRkYE51xlPQGpDoDtqBQCMQS2Qop5AlRAJHGvQlZ63JlxXfQnI3sLcrVkYLDCcLYVizJUSpWpKjqch5Ujbi4WLWlDdoaS4kSoTIUk5CUqEKT4GrW5W4Cj3Dy/wCabvkSpPd76EHIL26DWHFD4M6ton5qhvU+BkKHiTWn6OOiB27LTvza8QKChTaWykKB0xKxnQwdDWxu1PxqfH2Gr6hOQURo6FCDnhZq0vcYm2Ff6eHygUy8xCld59tPOmW0DikqHgYI99AObLiHj2oPtFC9+s8s8svIUm7V7txKuGY8xT9oGJSlRqZoBm8VFShPzUJT4wCfU1YwU2MA8cvAqn2VBLVWDlqxtwYkERE6RQEazT8HcT2pPmRPsqTs8Yxp7j7j7qQyoBtaeKoihZHt2FGJMZcqAY2oTK0c8J9tWVwOyyB9ElPlmPQ1T220F0gqAECMqDNqWgAJVAHICgK2/TitDh5HD5AD3Vc3Y5u7CpQ16/mThHuqmeSSok6kknvJqVv/ANW3fHeT4RPtoClLVWjzcnwA8gB7qjlqrJDcgHsoCRtA11kfYA9TVpcH9gByKvaT76r7x6xQfqJnvzqxuRMNn7R9goCwoUKFAChQoUAKoHhKie0+2r4mqbDQFhdo6niaiXoJWO73mpN3HIjtmo1pMqJ8PKgG7A38YPE+lXNV1gT1/CrGgBRE0dEpMgg8cqAzDrXWPefbSd1Uws0N1QEQNxUwNUW6qahrIUBF3NKQ1Uvc0EtUBH3NEpmpwaoFqgKTdUN1UwtUe5oCndZzNI3VWtoayqNuqAhFqrJlnqjuFMlqrVDWQ7qAhlqrC68gods/nypG5p2ys9aeVATKFChQAoUKFAN2g9U+VV4RU+06eNRwigDsxie6mCipGCiKKAKyJ63hU2o1nGdSaAFChQoCA+11jSd1UkIpe6oCEWqkMqnKlluiQnOgHQiiw0c0RNAKFEaKaE0BH3dHuqeApYFAQLSxlUbdVauJkGo26oCEWqtAgcKjFqpFnOUcqAc3dEMqVNCgFA0dChQAoUKJVAMKVNGE0EppwCgE4KIpp2kkUAzFSAaaIp1OlAHQoUKAThozR0ShQBCkKpQFBaJoBE0cUWA04hMUA1NGKCkGlNIoAyIoppahTYSaAVhoYKVSZoBJaosEU6KJaZoBE0tFNhBp0CgDoUKFAChQoUAKFChQAoUKFAChQoUAKFChQAoUKFAChQoUAKFChQAoUKFAChQoUAKKKKhQCqFChQAoUKFAChQoU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2" name="AutoShape 8" descr="data:image/jpg;base64,/9j/4AAQSkZJRgABAQAAAQABAAD/2wCEAAkGBhQSEBMUEhQUFBQVFxgUFxYVFBUVFhgVFRYVGBYUGBUYGyYeFxkjGhYXHy8gIycpLCwsFx8zNzAqNSYrLCkBCQoKDgwOGg8PFikcHBwpKSkpKSkpKS0pLCkpKSkvLCwsLSwsKSkrNSksKSksLCwpKSwqLSwpKSwpKSwpKSkqKf/AABEIANAA8gMBIgACEQEDEQH/xAAcAAABBAMBAAAAAAAAAAAAAAAABQYHCAIDBAH/xABOEAACAQMBAwkDBwYKCQUAAAABAgMABBESBQYhBxMiMUFRYXGBFJGxCCMyUnKhwUKSs8LR8BUkJWJkc4Kio7IzNVNjg5O04fE0Q0TD0v/EABcBAQEBAQAAAAAAAAAAAAAAAAABAgP/xAAcEQEBAQEAAwEBAAAAAAAAAAAAARECEjFRIQP/2gAMAwEAAhEDEQA/AJxooooCiiigKKKKAooooCiiigKKKKAopB29vzZ2eRPMoK/SAy2nIJAbSDpJxwB4nsqM9vfKDTX/ABaORkA7Qsepj3sdTBQM8AoJPbjr1OU1NVFVu2jy7XsiyCPTEWKmM4Vyi46SksMN2EHT2mmrLyg7RZtRvbgHOroyFRnwC4GPDqpk+i3dFVi2Ny37SgAVnScA/wDvKWby1qQafO7/AMoqJuF7btGc8Hh6a48VYhh6ZqKmSik/Ye8EF5EJbaVZUPap4g/VZetT4GlCoCiiigKKKKAooooCiiigKKKKAooooCiiigKKKKAooooCiiigKKKKAqL+UflXjgWa3tn1S6SmuNhlXOQcMMhdOOOeJOAO0hb5RtuyiP2S0IE8q5d845qInTnPYzHojHH6R7KhiTcGQN+VoEZmfUuGUI2mRABnWwPVjgQQa688dZ5Yzep60y5ULszHiSSxJyTkniSSST5k1nFs52VmVGZUGXKqSFB4AsQMKPE1Il/vBbGCSIbO0RuFVH5xkbVGuEZsLhiNWSAeOeOeustx7qB7W5s7x0SJhz0RZnjPPAEYLp1rjHROfAGpZN9rqNfZ699npVFpXvstYUk+z0ez0r+yV57LQYbvbduLGYTW0hRh1jrVx9V16mH7jFWj3Q3lW+tIpgU1MoMio2rQ5HFD2gjuP39dVe9kp/cl+zru3v4GVGWKeMsxPBHiAyCD1FgccOsZ8auaifaK1W1wHQMvUf37a21lRRRRQFFFFAUUUUBRRRQFFFFAUUUUBRRRQFFFFAUUUUBWE0oVSzHCqCxPcAMk+6s6b2/l0UsJsdb4jH9sgH+7mgiO+3ule7eZc6Hk1lSeLKvBVLYyFC4GB49eTSq3KDpddEGUCjgW0MG7QCMgr1dlIPsXhXvsVdp/XuTJWPCe2/e7aUl4sErIqR9NVCsW6YK6tXAYONPDupP2Duz7S0iK+mUIWjUjhIV60LE9E44inLu9ZiVJrY4+cAePPZMnVx7MrkUkexMjdqsp8iGB+4g1jq7+1qfCZe7sTwkCWJ0JzgFc5x19Xb4eIrkawI6wR28Rjh31MPJ9sy4QySTNIFfqRyekx65Tq4jhgZ7fQUu7w7sRXirzgwyngwxq09qZ7AfuqYagD2Oj2OnANmNq0aSWzpxjjqzjGO/NPiHkvX2U6mIuSMjj0FPXoxjjw4E99RUTGzp9cmV0NbWrgjUwnjdeDK8f0lz3FcjyLD8qkdNm9NVboZIBJHUCcFvEDr9KkXYG5Udqxm5xiwDAEhVUJni2MnOVHXnqatc+0px7FDrqEjBizswwCAoPUvEnPbxpWpK14IPjmlWr3E5FFFFc2hRRRQFFFFAUUUUBRRRQFFFFAUUUUBRRRQFFFce2NrR2sEk8x0xxKXY4ycDsA7SeoDvNB2U2d/4i1so/3gJ9zftpO3M5XLTaU5giWaOQAsolVQGVevBVjxHXg4pzbch1ReTA/EVribcS3Iir2Kj2KnftKyBUHHEHGfDjTa3k2mllbPPICQuAqjrZ2+iuezvz3A1rvnxuJLsaI7cqQVJBHEEcCD3inBs2WEyqxhMk7sMliNAbPFlHvbqqHrTlcl50GSGLmieIXUGC9pDFiCfMVPOwdlBcSnjqGV+ywyG8yPjU5Wl5TWq+2lFBGZJpEiQdbyMEX3mti1Xn5QUkn8JoGLaBAhQHOniz6yB1Z1Dj5Cr1+JEv2EUUl4LuCSOSBgSZI2DJzh6BXI7SSDjxp2GoF+TpI5ubtckxc0rEda85zgCHHVnGv9xU8GpCm9vBu6tw7EcJBGuk8dJ0lsg+hHlwrusLIpbJE/SITSe7Bz0fQHHpXt+CsiMWwmoHJPBSAQQf5rLnyIqJdp8v0ZulVbdmtkk+lzmHcA8H0YwO8KT61dkEuRtleBzjK+o4UtJ1DypvWW1EmiikjOtJgGRgDjDDIzniD4d4NJ2/HKna7KeOKZZZJHXXoiCnSmSAzFmAGSDjGeqr3fRyedFJO7G88N/bLcW5JRsjDDDKw61YdhH4ilauTQopI21vdaWjKtzcRQs3EK7gMR1asdYGe08OFKkUyuoZSGVgCGUggg8QQRwIoM6KKKAooooCiiigKKKxkkCqSeoAk+QoEPfy+eHZl5JEWEiwSFSn0lOk4Yd2OvPZioQ5B9tXT7V5vnpXiaOR5VZ2dTgDS5yThtRHHxxSuvLhJtC8htBAkVtcSrBJlmaRo5ToI1DATIbsGR31wbD3mttg5eBPaeeurmFzznSFvbMoi0nSACS+ckYbHWOwLC1Wvf8A5Xb07SlFrO8MMEhjRUxpbmzgu4P08kHgeGMeNSZtDlzs0sFuo0kkLyGEQnSjh1QOdRyRpwy8Rn6Q8arRPMXZmPWxLHzJyaC5G6O3PbLG2uCADLGrMB1B8YcDwDAik3lO2E95su5hifQ2nWO5ubIfmz3Z04z5VHXIPygqIHsZuBiWSaE/WQZeSP7Q4sPAnu4svejlrvrxsAi3gyDzUXWwBBw8h4t1YwMA91Bv5ArAybYVg+kRRSSEcOmCBHp97hv7NWWuItSEd4++oT5R9y7ex2dNeWJZOfnt5lKnTzalZOjGw4qpMmceQ6gKSeSHlPvW2hBa3E7zQy6kxJhmVtJKMHPS6wBgkjBqy4Jpa3yCKhnl22hpW2tx1sWmbj2DoJw9X91TZvDci3trifsjikl9URm+Iqn20dpS3EhkmkeSRutnJY+AyezwrffXkzzMctW33EuOc2ZZP328Q9VQKf8ALUI7mbtW1/si/dl/jlnGxRgcAx/6VCV7WHNypn6rY7Bh8che+qz262DDTLArMhzkSRlyx8mUv1do49hrPNxbEg7a3ntbMZuZ44uGQGbpEfzUGWb0FRJym7dttsWTzWzaRYyIC8qspkFxldKAZIAKKekBnwxxj/lM2x7Tta7kByokMa/ZiAjBHnpz60i2W15Yl0xsVBkjlIBxl4tWg+mo0t0xNO5G27PYOLS6mVpJ1W4kmjRmjjLDEcLcNZ6OWzpGNXVxzUr7M2vDcprt5Y5k+tGwYA9xx9E+BqoG2tryXVxLcSnMkrl2x1ZPYO4AYA8AKePIbdFdtQKCQJElUjOAcROwB7+KipKYnvfyfRsy9ftW3lx9ooQD7zVTLOyeV1jiRpHb6KoCzHAzwA8AT6VYblB3w5zaMGyY1eRJuhdCLRzmmQdGNS4IXC9NjwOCMFcZprvvtsvY93dixtzNMRzayAgRR6VC82pYlmGoZZ/yjnsApaQ9uRGJjsm319QaVlz2KZGx5cdXvphfKP2Y4vbefB0PDzers1xu5K+Bw4Pv7qcPInv4Bs65jmjwlhGZjInEsjGVyCp/KBBxxwfDHFM2pvpDtaGKW+hVIEumaOISlXMNvA8twxbGJC2Y004XiQAckmlqnfyBWRj2QpLZMkry6Tw0qcIPQ82Wz41JFU/ud/bv2yS5hle3ZyAFibSixoMRxaR0SqrgAEfGpp2Pynztu3PeuVa5hLQatIAMhZAjlerIEinGMHHVUEdcvWzZY9rvI+SkyI0Z7MKoRkB6shgTj+cO+pd5DLnXsWAFw5VpVxqBKDnG0qe0cOIB7COyq27c3jubxw91NJMw4DW2QoPWFXqX0Fe7A3juLKUS20rRP24PBh3Mp4MPAigtVylbWkttk3c0TFJFjwrDrBdlTI7j0uBqJOQbfKdtoPbzzySpNGzKJHZ8SR4bI1E4ymvPfgd1N7lF5XJtpRRQqOahCo0qqT85LgFs/wAxWzhfDJzwwyNmbTkt5kmhYpJGwZWHWCPiOwjtBoLs0U3OT7ez+ErCK5KBHYsrqpJAZGIOM8cEYOOzPbTjoCiiigKTt4pNNnct3Qyn3RsaUaT94bcyWdyi9bwyqPNo2A+NBS5JCpDKSCCCCDggjqIPYa8LUGvKDIyHGnJwCTjPDJwCcd/Ae6saKKBxbgy6b5GJxiK5/wClnpvVvsZ2R8rwOlx6MjKfuJrnoLKbw2Rut0k0jLLaQSj/AIIjZv7qtUBboX/MbQtJc4CTxMfsh11fdmrQcn80Z2PZI7IQbaNWUsOIKYIIzVYN4t32tr+W1HEpLoQg51KxHNt6qVPrQWW5Y9oc1sW7IOC6rEP+I6qR+bqqsu1dgPbw2sr9VzG0qjHUokZOPnpDeTCpt+UNe83s60t88Xk1HxEMZHb2Zce6mhy2hY4tk24xqis1yPAhFH3xtQMvdfet7JbtVBIubd7c8cYL4w/oNX51KnJXtT2a9kn/ANla3Mg+0sR0j1OBTNpQ2NKA0gOrpQyr0evOgsM+GVGfDNBwu5JJPEniT4nrNY0UUBS3uXvALG+huSpbmix0jtJjdQPAZakSuzY9mstxDGxIWSREYjGQHcKSM9uDQPTcneMA7Xu5pFF09tJzbMwDGWZsNzYJzq7sdQ8Kj+lnfDYa2d9PbI5kWJ9GogAnAGeAPeSPSkagl7dTYjWu620ro5DXShF/qlkEYPqzyemKieW7ZlRSeigKqO4MxY/eTU+7Q2vHc7ms0YC83DFCyj8l4pYlYeuA3kwqvlAU9Nm7XKbvXkPY95APQxyOfvgWmXTv3l3eey2ZZCThJds90V+rGqosIPiQ7t4agOw0DQooooCiiigsf8nSYnZcoPUty4HkY4T8SalSmzycbChtdm26wLpEsaTvkklpJI0LMSfQeQFOagKKKKAooooKgco+zBb7VvI1QIomZlVTwCvh1x3cGHDs6qb0sJU4YEHAOD3MAQfUEH1p98uVtp23cH66xP8A4Sg/eppG5QLAxbQaLHFYrZceItYB8aBaueTdF2Am0tUolLDUh06NDSlFcYGRkFOs99MSKBmzpUnSNRwM4UYyT3DiPfVot79gCHdqa26+ZtVGe9ogrE/nLmow5AdhR3M1+so1K1tzJH82ZuljuOEoI02Sy86uvOCGXgMnLoyg48yK46dGz7E7P21FHcKCLe6RX1DgUEi9PHcVIYelL3KryWDZmJo5dcUsrKqFCGQYLAF8kNwGM4GcUEdZpx8nGzPaNrWUZIA55XORnIi+cK+oTHrSbsvYjTxXLp/8eMTMuMkpziIxHdjWD5A0tclV9zO2bJj2yiP/AJoMf61A9vlA3fO7Ts7fsWNc+DTSkEe5F99cHyg9lc1tCKTnNXOxALHpxzaRYUdLPS1NrPUMcafO+G4dzPvBaXZHOWwaHGF1CIxMGKSDr0t0yGxjLAHHXUe/KAu9e19P+zgiT36n/XoI1p48l9nzt3MqrqkNndiPryJGgZQRjrPSI/tUlR7u/wAmPenPC5S3Tu4xyPIf0Y9TTq5BD/LMf9VL/loI6Iryndyr2ix7YvESMRqHBCjq6SKxf+0WLetNNYyQSASAMnA6hkDJ7uJA9aDGlLdmDXe2qfWniX3yKKTae/JluvK+2bJJFZNOm7ORn5tV51GI7A3QGf5woHXy9biQ2xF7GX1XMxEisQVDFC2V4ZGSp6zUO1Zj5QVnr2Rq/wBnPG/vDp+uKrPQWG5C92Fk2POJjzkN27KYiMABcxsQc9Z7xjGkVX+7i0yOv1WZfcSKtLyLQ6dh2njzre+aQ1XDfnZ3MbSvIuxZ5MfZLFl+4igRBUn8pmz3l2Tse81DSLdLZlJ6WoLkMO/IRs92B31GAqV+UPaUQ3c2NDGBlwJM9ZHNoVl4nqBkkP5vhQRPRSvsbdt7iC7mXglrEJGOOss6qqeBILN/YNOXka3Xgv8AaJiuk5yNYXk06mXpBkAyVIP5R7aBiuhBwQQeB49xGR9xrype5VNjCbeGytVAVDHbQgDqVOccEei591G4e70Tb0XsU0UbJG10yxsisn+kATCkYxpfhQTnu5Dos7ZfqwxL7o1FKNeKuBgcAK9oCiiigKKKKCtnL3HnbSjvhhHvZxXPylwh95ig7ZLRP8OAVu+UE38sDHZbx/5pDSX7Q1xvMjSdb30YPkJUAHuAoLF7+R6tl3w/o033RsaiD5NUoFxer2mKNvRXYH/MKm3b9kZrS4iXrkhkjHm6Mo+NV7+T7d6Nrsh4c5BImPFSj/qGg5OWFte8Mqr15gT15uP9tTDy27H5/Y0xHFoSk4/sHS39xmPpUKbcvBdbylhxDX0cYPeElSMHywtWR3xtuc2deJ9a3mHvjaggf5P1ks15eRSDKSWjow71eSNSPcaYVr/Fr9MHPMXAw3fzUo4/3akX5N7D+ELkdpt/hLHmo12n/wCsl/rn/SGgulVVOWq4D7buipBA5tOHYViQMPMHIq0W0r0QwSyt1Ro8h8kUsfhVLrm4eeZnc6pJXLMT2u7ZJ95oJa2/sUw7nWuQAzTJcHHdKZdJPjoZB6UhcgY/llP6qX/KKlrlc2aI93ZY16oVtwPJJYk+FQ7yGz6dt24+ssy/4Lt8VFBu5eYdO2pT9aOJv7mn9WmdsqMmG8x2QqT5e024+JFSD8ouHG1Ij9a2QnzEkw+AFNvcrZ3OWW12+paL/wBRE/8A9VA0UXJAHbwq4O7W5kNmzyLqeeRVR5XILaEAVIlAAVUUKAABxwMkmqk7Fh1XMC/WljX3uoq61A1OVWy53Y18vdEZP+URJ+rVR6uZvhFq2feL9a2mHvieqZ0FsuR//Ull9hv0slQZy52PN7anPUJFik98YU/ehqc+SD/Ull9hv0slRF8owj+FIcdfsyZ/5kuKBjb4bumznROOmSGGdc90sSs3ufWPSjbM5ezsTkkRpNBjPAFZml6uzhOtSV8oLZQWLZsoHVG0JPgqxsg+9/fUXi2ZtnmT8lLgJ5GWIn7xD91BMG51hCm6F46jpyx3DSntLoSqDyAC4Hie+kj5N8Gb66f6sAX86RT+pXDsHbmjdO+jH0vaVj8ll5pj/kYetKfyd7yOE7QlmdI0VIQXdgqjJlPWeH5P3UCrtfZjT75wjsiSOY+CxxEj3vgetZbi7OZt69pycdMXO5PjI6BF92fza17pb4Jc70yTIjmK5heCB2BUEQqrM4z1gmJh3jIz20ucmm2YTtfbMbELcPckqp4Fo4S6cO8g8SPGglCiiigKKKKAooooI05S+T9do3cLvO6JEukxrGpzltTEPnIJGBxBAwPGsLLk9ji217fHKyhnYtEUVwS4wcOTlRqw3Vw7Kee1EzKfIVhcxaZT9oH4GgXqhjdDcF7feeeVUdLePnJI2ONLmZcc2p7ca34dY0DPjM5NIWzeM2ftH3/+aCAl3Cu7G+hvHtpbiFLln0xH53EUp0sygHAOAw7COGRmrFTsZ7RiqsplhOFcaWUuhwrD8lhnB7qTIlxMM/Xwc+dLt67rG5jUO4ViiE6QzAHSpbsycDNBWXkUvzbbbjjcFTIJLdwesNgkD8+MCmvtqwb+E5ogDr9qeMDtJMxAHwqWOTHk6uU2qb2+WONg0rrGHDEyvnLYQlQo1NwJ9K2coPJ5cnbCXtgkUjc5HIYmKqOcTScnUQGDEZOCD8aB88r+0uZ2LdnOC6iEePOsFI/NLVWLdm35y9tU69c8S++RRU4fKI2iw2daxthWllDsoOf9HGcjPaAzjj4Coh5NotW17Af0iM/msD+FBYrliXOxL37KfdNHVdOTm+5na1k/+/RT5SHQfuarGcsJ/kO9+wn6WOqs7M189GYlZnVlZQoLHKkEYA49YoJS+Ugv8ftj/R8e6WT9tI/JnFnZ23PC0HxkP4U4PlHR5lsJcEa4nGCMEYZGwR2Hp0l8k0edmbeP9Ex/h3BoGLuoM7QtAer2iH9KtXNqnW4lvr2pYr33MPuEik/Cri0CbvKP4ldf1Ev6NqpfVz95p0SzuDIyovNSAsxCgZUgZJ8TVMDQWs5G5gdh2Z7AsgPpNJUFcqm1vb9tS8wecXUlvFp46ioC9E9uZC2D41JnJ1urHtPd63gllnjRJJsiGTRqzIxw4IIYdLqpR2ZuDZ2cqBIEZoXBWRxqckEEMWPb6cOygT/lE2v8m2p+pOF98T//AJqJtibatU2RfW8wZppZIXgCj6LRh8yFjwAAYjHWdXqJj5ft4raOx9lkUSXEpDxLx+b0kgzH01KB2knuNNnkZ3bZbO6mniAV+aaBmC6jxcE4PEKcjj24yKBjbs27tsvaqnKxhLebLAhecScKAD1ZKu48eFSPyCbpwz7PuXnVJVlmVQjoGCmBSQ/Ht+ePZwx409rW1VorgSKHQxlSrAMp1EYyDw7M+lKW5kaRI0MaKijpBVAVRngcAdXGgz2ZaNHcLECObiU6QAAAhHAAAdmR7q92bsaM3k1wyIZlJQPoXWFI6tWM4xwxmuh3xeDxUL7x+0CvbCTF1KOxviuP2mgV6KKKAooooCiiigSdoL84fSvL5fnCfL4VtuVy5/fsryZcn0HwFB3znoN9k/CkzZEfTJ7h8SK7y2Yj9kiufZa8W9PxoOS6XEx+0D8KWnOATSVdjMhx4ClOc4VvI/CgRNmoWmB82P7+taZWPOE9ur8eFd2yE6Z8vxFcbL0j5/jQRNytbUi2ttKzsrdmZYmdJJFQlVZyobHeFCcT1cfCpH3Y5L7C3FtMLZFuY1Ri6vKfnNADMAWweJPZSxt+0UBWUAZJBx25GePupP2ax56PifpCgW94rLnrO4iwp5yGRAG+jlkYDPhnFRHyfbJutk7UuI0tZZ7Scqgki0uUwTocnI6I1MDnHf2YMxbVYiF8d3xIBpt2d28ZOjtxnhnyoGP8oy5iZLSHQ73JZmj05wEbCsMAdJmKqAB1YPeM9XJJuEYdm3yXLc290pjcKwJjiMbAHqwHy7944CnvvRkyJnsXPkcnNYbFGIrn7H4NQQHuXs4bN25bC+RtIfEbLxUu3RjkHDpLqPEDBHpirS0xbGIc7HkA4dcZAOOI48afVAzOU3d6K4txJJBLdNH9CFJHRSzflHDqox9Y5IHVUD2fJdeXFwdcK2kRJbJOpUH1VGosx8z5mrTz/QbyPwpmhKDp5MN2fYdnJDr5w63dmxgamPUB14AA6/GurbUeJie8Kfw/ClLYQ+ZHmfjXDtbjKfAAfd/3oM95tnxOqM8aMwOAWRWIGCeGRwrhRPmH8WQenGlXbBykfv8Au/71xRx/NP8AaX8aDGztv4tN4ke5cGst3VxKfsn4ilCwjHMMO/Vn3VybHXEnmD+FBvvhidW7tPxNFoP4wx+1+H7KzvIyXP3Vo5v30C1RWKHgPKsqAooooCiivDQcjrkmvNFdGivNFBqJ+bYfvxrTbvpz5ffW1h1jsrHRQaol6Q867L1sIfHh761RL0hXl1Lq4DPA0GrZowx8vxrm05bzPxNdCcM+IxXsEfSHnQbNsRaoj4YPuNINqMSIe5h8RTpnj1Kw7wRTaCYPlQLu1R8y/l+Ipv2kOZEH84fGnBtI5ibxx8RSZsyP51fU/caDDeNMyL9n8TWrZq4jn+x+2uzba5kH2fxNaLRcJL4r+P8A3oE+1j+cT7S/EU8aa8UeGXzHxp0UGE30W8j8Kagjp1z/AEW8j8Kb3N0CxslcQr6/E1wXSZdvM0p2A+bXy/GuSZOkfM0Gu+OSo7lH3/uK8SH5s+LfAVmUrp0dBR60HNbtpDDsIPvoso8OPX4Vu5qvRHQbrhMmtXNVui4itmig9TqFZV4or2gKKKKAooooPMUYr2ig0lK801uIoxQagtc+iuwjhWrTQaNFZxDBFdCoMdVYFeNBupGvIQHb3++lRpukBXLeJ0/dQE7ZgHoPd/4rRs5PnB5Gtv5GPHNZWadP30GnaKZf0FaUjwG8R+IrtuEyxrDm6DiEVLiuD1Un81W+E9L0x+yg3XJ6DeXxpK5qlW4+jXJzdB1Wo6C+VatFb4B0RRooOfm66AvAUaazFBhoo0VsooMUWsqKKAooooCiiigKKKKAooooCiiigKx01lRQeV5prKig0TL0ga8uFya3OteMtBy6K2QLxrZor1V40GBSjm63YoxQaeboCca3YoxQYSVhordijTQeIOFZV4BXtAUUUUBRRRQFFFFAUUUUBRRR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4" name="AutoShape 10" descr="data:image/jpg;base64,/9j/4AAQSkZJRgABAQAAAQABAAD/2wCEAAkGBhQSEBMUEhQUFBQVFxgUFxYVFBUVFhgVFRYVGBYUGBUYGyYeFxkjGhYXHy8gIycpLCwsFx8zNzAqNSYrLCkBCQoKDgwOGg8PFikcHBwpKSkpKSkpKS0pLCkpKSkvLCwsLSwsKSkrNSksKSksLCwpKSwqLSwpKSwpKSwpKSkqKf/AABEIANAA8gMBIgACEQEDEQH/xAAcAAABBAMBAAAAAAAAAAAAAAAABQYHCAIDBAH/xABOEAACAQMBAwkDBwYKCQUAAAABAgMABBESBQYhBxMiMUFRYXGBFJGxCCMyUnKhwUKSs8LR8BUkJWJkc4Kio7IzNVNjg5O04fE0Q0TD0v/EABcBAQEBAQAAAAAAAAAAAAAAAAABAgP/xAAcEQEBAQEAAwEBAAAAAAAAAAAAARECEjFRIQP/2gAMAwEAAhEDEQA/AJxooooCiiigKKKKAooooCiiigKKKKAopB29vzZ2eRPMoK/SAy2nIJAbSDpJxwB4nsqM9vfKDTX/ABaORkA7Qsepj3sdTBQM8AoJPbjr1OU1NVFVu2jy7XsiyCPTEWKmM4Vyi46SksMN2EHT2mmrLyg7RZtRvbgHOroyFRnwC4GPDqpk+i3dFVi2Ny37SgAVnScA/wDvKWby1qQafO7/AMoqJuF7btGc8Hh6a48VYhh6ZqKmSik/Ye8EF5EJbaVZUPap4g/VZetT4GlCoCiiigKKKKAooooCiiigKKKKAooooCiiigKKKKAooooCiiigKKKKAqL+UflXjgWa3tn1S6SmuNhlXOQcMMhdOOOeJOAO0hb5RtuyiP2S0IE8q5d845qInTnPYzHojHH6R7KhiTcGQN+VoEZmfUuGUI2mRABnWwPVjgQQa688dZ5Yzep60y5ULszHiSSxJyTkniSSST5k1nFs52VmVGZUGXKqSFB4AsQMKPE1Il/vBbGCSIbO0RuFVH5xkbVGuEZsLhiNWSAeOeOeustx7qB7W5s7x0SJhz0RZnjPPAEYLp1rjHROfAGpZN9rqNfZ699npVFpXvstYUk+z0ez0r+yV57LQYbvbduLGYTW0hRh1jrVx9V16mH7jFWj3Q3lW+tIpgU1MoMio2rQ5HFD2gjuP39dVe9kp/cl+zru3v4GVGWKeMsxPBHiAyCD1FgccOsZ8auaifaK1W1wHQMvUf37a21lRRRRQFFFFAUUUUBRRRQFFFFAUUUUBRRRQFFFFAUUUUBWE0oVSzHCqCxPcAMk+6s6b2/l0UsJsdb4jH9sgH+7mgiO+3ule7eZc6Hk1lSeLKvBVLYyFC4GB49eTSq3KDpddEGUCjgW0MG7QCMgr1dlIPsXhXvsVdp/XuTJWPCe2/e7aUl4sErIqR9NVCsW6YK6tXAYONPDupP2Duz7S0iK+mUIWjUjhIV60LE9E44inLu9ZiVJrY4+cAePPZMnVx7MrkUkexMjdqsp8iGB+4g1jq7+1qfCZe7sTwkCWJ0JzgFc5x19Xb4eIrkawI6wR28Rjh31MPJ9sy4QySTNIFfqRyekx65Tq4jhgZ7fQUu7w7sRXirzgwyngwxq09qZ7AfuqYagD2Oj2OnANmNq0aSWzpxjjqzjGO/NPiHkvX2U6mIuSMjj0FPXoxjjw4E99RUTGzp9cmV0NbWrgjUwnjdeDK8f0lz3FcjyLD8qkdNm9NVboZIBJHUCcFvEDr9KkXYG5Udqxm5xiwDAEhVUJni2MnOVHXnqatc+0px7FDrqEjBizswwCAoPUvEnPbxpWpK14IPjmlWr3E5FFFFc2hRRRQFFFFAUUUUBRRRQFFFFAUUUUBRRRQFFFce2NrR2sEk8x0xxKXY4ycDsA7SeoDvNB2U2d/4i1so/3gJ9zftpO3M5XLTaU5giWaOQAsolVQGVevBVjxHXg4pzbch1ReTA/EVribcS3Iir2Kj2KnftKyBUHHEHGfDjTa3k2mllbPPICQuAqjrZ2+iuezvz3A1rvnxuJLsaI7cqQVJBHEEcCD3inBs2WEyqxhMk7sMliNAbPFlHvbqqHrTlcl50GSGLmieIXUGC9pDFiCfMVPOwdlBcSnjqGV+ywyG8yPjU5Wl5TWq+2lFBGZJpEiQdbyMEX3mti1Xn5QUkn8JoGLaBAhQHOniz6yB1Z1Dj5Cr1+JEv2EUUl4LuCSOSBgSZI2DJzh6BXI7SSDjxp2GoF+TpI5ubtckxc0rEda85zgCHHVnGv9xU8GpCm9vBu6tw7EcJBGuk8dJ0lsg+hHlwrusLIpbJE/SITSe7Bz0fQHHpXt+CsiMWwmoHJPBSAQQf5rLnyIqJdp8v0ZulVbdmtkk+lzmHcA8H0YwO8KT61dkEuRtleBzjK+o4UtJ1DypvWW1EmiikjOtJgGRgDjDDIzniD4d4NJ2/HKna7KeOKZZZJHXXoiCnSmSAzFmAGSDjGeqr3fRyedFJO7G88N/bLcW5JRsjDDDKw61YdhH4ilauTQopI21vdaWjKtzcRQs3EK7gMR1asdYGe08OFKkUyuoZSGVgCGUggg8QQRwIoM6KKKAooooCiiigKKKxkkCqSeoAk+QoEPfy+eHZl5JEWEiwSFSn0lOk4Yd2OvPZioQ5B9tXT7V5vnpXiaOR5VZ2dTgDS5yThtRHHxxSuvLhJtC8htBAkVtcSrBJlmaRo5ToI1DATIbsGR31wbD3mttg5eBPaeeurmFzznSFvbMoi0nSACS+ckYbHWOwLC1Wvf8A5Xb07SlFrO8MMEhjRUxpbmzgu4P08kHgeGMeNSZtDlzs0sFuo0kkLyGEQnSjh1QOdRyRpwy8Rn6Q8arRPMXZmPWxLHzJyaC5G6O3PbLG2uCADLGrMB1B8YcDwDAik3lO2E95su5hifQ2nWO5ubIfmz3Z04z5VHXIPygqIHsZuBiWSaE/WQZeSP7Q4sPAnu4svejlrvrxsAi3gyDzUXWwBBw8h4t1YwMA91Bv5ArAybYVg+kRRSSEcOmCBHp97hv7NWWuItSEd4++oT5R9y7ex2dNeWJZOfnt5lKnTzalZOjGw4qpMmceQ6gKSeSHlPvW2hBa3E7zQy6kxJhmVtJKMHPS6wBgkjBqy4Jpa3yCKhnl22hpW2tx1sWmbj2DoJw9X91TZvDci3trifsjikl9URm+Iqn20dpS3EhkmkeSRutnJY+AyezwrffXkzzMctW33EuOc2ZZP328Q9VQKf8ALUI7mbtW1/si/dl/jlnGxRgcAx/6VCV7WHNypn6rY7Bh8che+qz262DDTLArMhzkSRlyx8mUv1do49hrPNxbEg7a3ntbMZuZ44uGQGbpEfzUGWb0FRJym7dttsWTzWzaRYyIC8qspkFxldKAZIAKKekBnwxxj/lM2x7Tta7kByokMa/ZiAjBHnpz60i2W15Yl0xsVBkjlIBxl4tWg+mo0t0xNO5G27PYOLS6mVpJ1W4kmjRmjjLDEcLcNZ6OWzpGNXVxzUr7M2vDcprt5Y5k+tGwYA9xx9E+BqoG2tryXVxLcSnMkrl2x1ZPYO4AYA8AKePIbdFdtQKCQJElUjOAcROwB7+KipKYnvfyfRsy9ftW3lx9ooQD7zVTLOyeV1jiRpHb6KoCzHAzwA8AT6VYblB3w5zaMGyY1eRJuhdCLRzmmQdGNS4IXC9NjwOCMFcZprvvtsvY93dixtzNMRzayAgRR6VC82pYlmGoZZ/yjnsApaQ9uRGJjsm319QaVlz2KZGx5cdXvphfKP2Y4vbefB0PDzers1xu5K+Bw4Pv7qcPInv4Bs65jmjwlhGZjInEsjGVyCp/KBBxxwfDHFM2pvpDtaGKW+hVIEumaOISlXMNvA8twxbGJC2Y004XiQAckmlqnfyBWRj2QpLZMkry6Tw0qcIPQ82Wz41JFU/ud/bv2yS5hle3ZyAFibSixoMRxaR0SqrgAEfGpp2Pynztu3PeuVa5hLQatIAMhZAjlerIEinGMHHVUEdcvWzZY9rvI+SkyI0Z7MKoRkB6shgTj+cO+pd5DLnXsWAFw5VpVxqBKDnG0qe0cOIB7COyq27c3jubxw91NJMw4DW2QoPWFXqX0Fe7A3juLKUS20rRP24PBh3Mp4MPAigtVylbWkttk3c0TFJFjwrDrBdlTI7j0uBqJOQbfKdtoPbzzySpNGzKJHZ8SR4bI1E4ymvPfgd1N7lF5XJtpRRQqOahCo0qqT85LgFs/wAxWzhfDJzwwyNmbTkt5kmhYpJGwZWHWCPiOwjtBoLs0U3OT7ez+ErCK5KBHYsrqpJAZGIOM8cEYOOzPbTjoCiiigKTt4pNNnct3Qyn3RsaUaT94bcyWdyi9bwyqPNo2A+NBS5JCpDKSCCCCDggjqIPYa8LUGvKDIyHGnJwCTjPDJwCcd/Ae6saKKBxbgy6b5GJxiK5/wClnpvVvsZ2R8rwOlx6MjKfuJrnoLKbw2Rut0k0jLLaQSj/AIIjZv7qtUBboX/MbQtJc4CTxMfsh11fdmrQcn80Z2PZI7IQbaNWUsOIKYIIzVYN4t32tr+W1HEpLoQg51KxHNt6qVPrQWW5Y9oc1sW7IOC6rEP+I6qR+bqqsu1dgPbw2sr9VzG0qjHUokZOPnpDeTCpt+UNe83s60t88Xk1HxEMZHb2Zce6mhy2hY4tk24xqis1yPAhFH3xtQMvdfet7JbtVBIubd7c8cYL4w/oNX51KnJXtT2a9kn/ANla3Mg+0sR0j1OBTNpQ2NKA0gOrpQyr0evOgsM+GVGfDNBwu5JJPEniT4nrNY0UUBS3uXvALG+huSpbmix0jtJjdQPAZakSuzY9mstxDGxIWSREYjGQHcKSM9uDQPTcneMA7Xu5pFF09tJzbMwDGWZsNzYJzq7sdQ8Kj+lnfDYa2d9PbI5kWJ9GogAnAGeAPeSPSkagl7dTYjWu620ro5DXShF/qlkEYPqzyemKieW7ZlRSeigKqO4MxY/eTU+7Q2vHc7ms0YC83DFCyj8l4pYlYeuA3kwqvlAU9Nm7XKbvXkPY95APQxyOfvgWmXTv3l3eey2ZZCThJds90V+rGqosIPiQ7t4agOw0DQooooCiiigsf8nSYnZcoPUty4HkY4T8SalSmzycbChtdm26wLpEsaTvkklpJI0LMSfQeQFOagKKKKAooooKgco+zBb7VvI1QIomZlVTwCvh1x3cGHDs6qb0sJU4YEHAOD3MAQfUEH1p98uVtp23cH66xP8A4Sg/eppG5QLAxbQaLHFYrZceItYB8aBaueTdF2Am0tUolLDUh06NDSlFcYGRkFOs99MSKBmzpUnSNRwM4UYyT3DiPfVot79gCHdqa26+ZtVGe9ogrE/nLmow5AdhR3M1+so1K1tzJH82ZuljuOEoI02Sy86uvOCGXgMnLoyg48yK46dGz7E7P21FHcKCLe6RX1DgUEi9PHcVIYelL3KryWDZmJo5dcUsrKqFCGQYLAF8kNwGM4GcUEdZpx8nGzPaNrWUZIA55XORnIi+cK+oTHrSbsvYjTxXLp/8eMTMuMkpziIxHdjWD5A0tclV9zO2bJj2yiP/AJoMf61A9vlA3fO7Ts7fsWNc+DTSkEe5F99cHyg9lc1tCKTnNXOxALHpxzaRYUdLPS1NrPUMcafO+G4dzPvBaXZHOWwaHGF1CIxMGKSDr0t0yGxjLAHHXUe/KAu9e19P+zgiT36n/XoI1p48l9nzt3MqrqkNndiPryJGgZQRjrPSI/tUlR7u/wAmPenPC5S3Tu4xyPIf0Y9TTq5BD/LMf9VL/loI6Iryndyr2ix7YvESMRqHBCjq6SKxf+0WLetNNYyQSASAMnA6hkDJ7uJA9aDGlLdmDXe2qfWniX3yKKTae/JluvK+2bJJFZNOm7ORn5tV51GI7A3QGf5woHXy9biQ2xF7GX1XMxEisQVDFC2V4ZGSp6zUO1Zj5QVnr2Rq/wBnPG/vDp+uKrPQWG5C92Fk2POJjzkN27KYiMABcxsQc9Z7xjGkVX+7i0yOv1WZfcSKtLyLQ6dh2njzre+aQ1XDfnZ3MbSvIuxZ5MfZLFl+4igRBUn8pmz3l2Tse81DSLdLZlJ6WoLkMO/IRs92B31GAqV+UPaUQ3c2NDGBlwJM9ZHNoVl4nqBkkP5vhQRPRSvsbdt7iC7mXglrEJGOOss6qqeBILN/YNOXka3Xgv8AaJiuk5yNYXk06mXpBkAyVIP5R7aBiuhBwQQeB49xGR9xrype5VNjCbeGytVAVDHbQgDqVOccEei591G4e70Tb0XsU0UbJG10yxsisn+kATCkYxpfhQTnu5Dos7ZfqwxL7o1FKNeKuBgcAK9oCiiigKKKKCtnL3HnbSjvhhHvZxXPylwh95ig7ZLRP8OAVu+UE38sDHZbx/5pDSX7Q1xvMjSdb30YPkJUAHuAoLF7+R6tl3w/o033RsaiD5NUoFxer2mKNvRXYH/MKm3b9kZrS4iXrkhkjHm6Mo+NV7+T7d6Nrsh4c5BImPFSj/qGg5OWFte8Mqr15gT15uP9tTDy27H5/Y0xHFoSk4/sHS39xmPpUKbcvBdbylhxDX0cYPeElSMHywtWR3xtuc2deJ9a3mHvjaggf5P1ks15eRSDKSWjow71eSNSPcaYVr/Fr9MHPMXAw3fzUo4/3akX5N7D+ELkdpt/hLHmo12n/wCsl/rn/SGgulVVOWq4D7buipBA5tOHYViQMPMHIq0W0r0QwSyt1Ro8h8kUsfhVLrm4eeZnc6pJXLMT2u7ZJ95oJa2/sUw7nWuQAzTJcHHdKZdJPjoZB6UhcgY/llP6qX/KKlrlc2aI93ZY16oVtwPJJYk+FQ7yGz6dt24+ssy/4Lt8VFBu5eYdO2pT9aOJv7mn9WmdsqMmG8x2QqT5e024+JFSD8ouHG1Ij9a2QnzEkw+AFNvcrZ3OWW12+paL/wBRE/8A9VA0UXJAHbwq4O7W5kNmzyLqeeRVR5XILaEAVIlAAVUUKAABxwMkmqk7Fh1XMC/WljX3uoq61A1OVWy53Y18vdEZP+URJ+rVR6uZvhFq2feL9a2mHvieqZ0FsuR//Ull9hv0slQZy52PN7anPUJFik98YU/ehqc+SD/Ull9hv0slRF8owj+FIcdfsyZ/5kuKBjb4bumznROOmSGGdc90sSs3ufWPSjbM5ezsTkkRpNBjPAFZml6uzhOtSV8oLZQWLZsoHVG0JPgqxsg+9/fUXi2ZtnmT8lLgJ5GWIn7xD91BMG51hCm6F46jpyx3DSntLoSqDyAC4Hie+kj5N8Gb66f6sAX86RT+pXDsHbmjdO+jH0vaVj8ll5pj/kYetKfyd7yOE7QlmdI0VIQXdgqjJlPWeH5P3UCrtfZjT75wjsiSOY+CxxEj3vgetZbi7OZt69pycdMXO5PjI6BF92fza17pb4Jc70yTIjmK5heCB2BUEQqrM4z1gmJh3jIz20ucmm2YTtfbMbELcPckqp4Fo4S6cO8g8SPGglCiiigKKKKAooooI05S+T9do3cLvO6JEukxrGpzltTEPnIJGBxBAwPGsLLk9ji217fHKyhnYtEUVwS4wcOTlRqw3Vw7Kee1EzKfIVhcxaZT9oH4GgXqhjdDcF7feeeVUdLePnJI2ONLmZcc2p7ca34dY0DPjM5NIWzeM2ftH3/+aCAl3Cu7G+hvHtpbiFLln0xH53EUp0sygHAOAw7COGRmrFTsZ7RiqsplhOFcaWUuhwrD8lhnB7qTIlxMM/Xwc+dLt67rG5jUO4ViiE6QzAHSpbsycDNBWXkUvzbbbjjcFTIJLdwesNgkD8+MCmvtqwb+E5ogDr9qeMDtJMxAHwqWOTHk6uU2qb2+WONg0rrGHDEyvnLYQlQo1NwJ9K2coPJ5cnbCXtgkUjc5HIYmKqOcTScnUQGDEZOCD8aB88r+0uZ2LdnOC6iEePOsFI/NLVWLdm35y9tU69c8S++RRU4fKI2iw2daxthWllDsoOf9HGcjPaAzjj4Coh5NotW17Af0iM/msD+FBYrliXOxL37KfdNHVdOTm+5na1k/+/RT5SHQfuarGcsJ/kO9+wn6WOqs7M189GYlZnVlZQoLHKkEYA49YoJS+Ugv8ftj/R8e6WT9tI/JnFnZ23PC0HxkP4U4PlHR5lsJcEa4nGCMEYZGwR2Hp0l8k0edmbeP9Ex/h3BoGLuoM7QtAer2iH9KtXNqnW4lvr2pYr33MPuEik/Cri0CbvKP4ldf1Ev6NqpfVz95p0SzuDIyovNSAsxCgZUgZJ8TVMDQWs5G5gdh2Z7AsgPpNJUFcqm1vb9tS8wecXUlvFp46ioC9E9uZC2D41JnJ1urHtPd63gllnjRJJsiGTRqzIxw4IIYdLqpR2ZuDZ2cqBIEZoXBWRxqckEEMWPb6cOygT/lE2v8m2p+pOF98T//AJqJtibatU2RfW8wZppZIXgCj6LRh8yFjwAAYjHWdXqJj5ft4raOx9lkUSXEpDxLx+b0kgzH01KB2knuNNnkZ3bZbO6mniAV+aaBmC6jxcE4PEKcjj24yKBjbs27tsvaqnKxhLebLAhecScKAD1ZKu48eFSPyCbpwz7PuXnVJVlmVQjoGCmBSQ/Ht+ePZwx409rW1VorgSKHQxlSrAMp1EYyDw7M+lKW5kaRI0MaKijpBVAVRngcAdXGgz2ZaNHcLECObiU6QAAAhHAAAdmR7q92bsaM3k1wyIZlJQPoXWFI6tWM4xwxmuh3xeDxUL7x+0CvbCTF1KOxviuP2mgV6KKKAooooCiiigSdoL84fSvL5fnCfL4VtuVy5/fsryZcn0HwFB3znoN9k/CkzZEfTJ7h8SK7y2Yj9kiufZa8W9PxoOS6XEx+0D8KWnOATSVdjMhx4ClOc4VvI/CgRNmoWmB82P7+taZWPOE9ur8eFd2yE6Z8vxFcbL0j5/jQRNytbUi2ttKzsrdmZYmdJJFQlVZyobHeFCcT1cfCpH3Y5L7C3FtMLZFuY1Ri6vKfnNADMAWweJPZSxt+0UBWUAZJBx25GePupP2ax56PifpCgW94rLnrO4iwp5yGRAG+jlkYDPhnFRHyfbJutk7UuI0tZZ7Scqgki0uUwTocnI6I1MDnHf2YMxbVYiF8d3xIBpt2d28ZOjtxnhnyoGP8oy5iZLSHQ73JZmj05wEbCsMAdJmKqAB1YPeM9XJJuEYdm3yXLc290pjcKwJjiMbAHqwHy7944CnvvRkyJnsXPkcnNYbFGIrn7H4NQQHuXs4bN25bC+RtIfEbLxUu3RjkHDpLqPEDBHpirS0xbGIc7HkA4dcZAOOI48afVAzOU3d6K4txJJBLdNH9CFJHRSzflHDqox9Y5IHVUD2fJdeXFwdcK2kRJbJOpUH1VGosx8z5mrTz/QbyPwpmhKDp5MN2fYdnJDr5w63dmxgamPUB14AA6/GurbUeJie8Kfw/ClLYQ+ZHmfjXDtbjKfAAfd/3oM95tnxOqM8aMwOAWRWIGCeGRwrhRPmH8WQenGlXbBykfv8Au/71xRx/NP8AaX8aDGztv4tN4ke5cGst3VxKfsn4ilCwjHMMO/Vn3VybHXEnmD+FBvvhidW7tPxNFoP4wx+1+H7KzvIyXP3Vo5v30C1RWKHgPKsqAooooCiivDQcjrkmvNFdGivNFBqJ+bYfvxrTbvpz5ffW1h1jsrHRQaol6Q867L1sIfHh761RL0hXl1Lq4DPA0GrZowx8vxrm05bzPxNdCcM+IxXsEfSHnQbNsRaoj4YPuNINqMSIe5h8RTpnj1Kw7wRTaCYPlQLu1R8y/l+Ipv2kOZEH84fGnBtI5ibxx8RSZsyP51fU/caDDeNMyL9n8TWrZq4jn+x+2uzba5kH2fxNaLRcJL4r+P8A3oE+1j+cT7S/EU8aa8UeGXzHxp0UGE30W8j8Kagjp1z/AEW8j8Kb3N0CxslcQr6/E1wXSZdvM0p2A+bXy/GuSZOkfM0Gu+OSo7lH3/uK8SH5s+LfAVmUrp0dBR60HNbtpDDsIPvoso8OPX4Vu5qvRHQbrhMmtXNVui4itmig9TqFZV4or2gKKKKAooooPMUYr2ig0lK801uIoxQagtc+iuwjhWrTQaNFZxDBFdCoMdVYFeNBupGvIQHb3++lRpukBXLeJ0/dQE7ZgHoPd/4rRs5PnB5Gtv5GPHNZWadP30GnaKZf0FaUjwG8R+IrtuEyxrDm6DiEVLiuD1Un81W+E9L0x+yg3XJ6DeXxpK5qlW4+jXJzdB1Wo6C+VatFb4B0RRooOfm66AvAUaazFBhoo0VsooMUWsqKKAooooCiiigKKKKAooooCiiigKx01lRQeV5prKig0TL0ga8uFya3OteMtBy6K2QLxrZor1V40GBSjm63YoxQaeboCca3YoxQYSVhordijTQeIOFZV4BXtAUUUUBRRRQFFFFAUUUUBRRR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6" name="AutoShape 12" descr="data:image/jpg;base64,/9j/4AAQSkZJRgABAQAAAQABAAD/2wCEAAkGBhQSERUUEhQUFBUVGRgaGBgYFxcYFhcYFRcXFxcXFxcYHCYeGhojHBgVHy8gJCcpLCwsFR4xNTAqNSYrLCkBCQoKDgwOGg8PGiokHCIqKSkpLCksLCkpLCkpKSkpKSkpKSkpKSkpKSkpLCkpKSwsKSksKSkpLCksKSkpLCwpKf/AABEIAMsA+QMBIgACEQEDEQH/xAAcAAACAgMBAQAAAAAAAAAAAAAABgUHAwQIAQL/xABEEAABAwEGAgYHBgQFBAMBAAABAgMRAAQFBhIhMUFRBxMiYXGRIzJCUoGhsRQzYnLB8BZTktEXJDSCskNj4fFzg6IV/8QAGgEAAwEBAQEAAAAAAAAAAAAAAAIDAQQFBv/EACYRAAICAgICAgICAwAAAAAAAAABAhEDIRIxIkEEE1FhBTIUQnH/2gAMAwEAAhEDEQA/ALxooooAKKKKACiiigAooooAKKKKACiitK+FQysjQxQBuTRVJWzGrzaynMdKxjHzvvGkcqHUbLxoqjxj533jXv8AHrvvGleRIb6mXfNezVGnGz6jCMyjB0Ek6eFRq+kV4GMxqidqybVOjoSaK54PSS97xrz/ABKe940WYdEV5NUTd/SC6rdRqas2MllGYuACYJJiCKRzorDG5FuTRVVWfHBVsvN3g0s3r0jvJcUmSIO1apphLG47L7mia5+s3SY9m3J+fypguXFjlotDaQqEncAn9itsnWi4qK8TsK9pjAooooAKKKKACiiigAooooAKKKKACiiigAooooAK0r5+4c/LW7Wne49CvwoA55v4+lNaAVUviGzQ7PrJnUcajFWbMJb17uPwqE9s6oQaR8A1us3eVSNljZJGpqPs7ZUoDRJ5nSp2x24pP+YaUoDTONx31KUGVxyXsn+jGykWpwqBBSjjpuRTleuBLHaZUtoZla509knvkUh/bFQooWSFJykj1gDwPOn3B96hxhKCe02II5gbKFZCVaDLh1zQnX30Ljeyu/7XNfJQ/tSVePR7bWpmzrUBxR2x/wDmuh5qKv7FFmsgBfcCSfVSASo+CRrVrOWihrvsakaLSpJG4UCD86Z7lsSMis4B6zXXhA0IqetnS7YlEg2daxzKUfqaW3r9YddzMylqRCVZQoHiNOFLO27L4XFKmS1luoJZBKpI8JjxpZxXdpcKS2ASJBPMcKZLTlIkHcbVFPOct+FTTd2dPCMlxMdzYYQ2hanACpKQTMEAq1A8I3rL0ehJtqsnqyqPCdK9vt5amFJQANNcu5Okyakui/D7sJdCOzmIJnXTu5VTHK3ZD5GPglEuxO1e14nava6ThCiiigAooooAKKKKACiiigAooooAKKKKACiiigArTvcehX4VuVhtSZQfCgDn6/ErDvZgwdRO9ZbBd4UOtJKJMQO7emjFFqsraylxAUs8AnX+qoJdpQQkISpI17HIc9eFc07Z342qIu8LuC5UjSOfH/zWzYy9GVo50gdoKI37p1rfcbARI0qNsluzPBnMAlXGBMjap8b6KSmkrZL2aylKcxTlPHUEHyrLY7cWl50bgyO/mPjWpabAtvTNIPHaPEVq9eoSNf330soN9FMeWNUy004ha6vrCoREnyk1QWJ79Va7S46omCeyPdQPVHlTKu2KCHESTmSQBwBI3pIeYKTBFXx1Rw5o8Xroxmpa4SCohRSAOBj41DzWRhoqUEpBJJAAG8mqVeiMZcdj65eSMoCTJHLavq57lefc7CFkc4Mee1SeBLI2m0NWVSAo9pTqiJlaRIbB5DQnwin3FWM2LAiD2nCOy2mJ8Ve6Kf6VVDf5ElK0Q6MLNWdsuWtxKEjcDX4d58K9wZiJCrQtCE9WyYDaeWXie861V+IcWvWled5U+6kaJSOQH61K9HlpUp8cEztU3hUehpZ5T3Iv4V7Xia9qpAKKKKACiiigD4ddCQVHYamos4qs38wVu3p9y5+U/SuXsVXs42+oJUYk0AdKjFNn/mCvf4os/wDMFcq2bETxMBR862TfL/vHzpW0h1BvZ1EcS2f+YK8TieznZwVyy3iR6YzGmzC11Wx8yZQD72hPwobMUS+TiqzfzBXn8VWb+YKrdzAYAhTyusVESYSCeXGkLF9x2ywDOteZBMSCdOU0J2HE6F/iuzfzBR/Fdm/mCuUP4ld94+dejErx9o+dPQp1d/Fdm/mCvFYms6hAcBJrlNeJHfePnTBgi9Vu2psKUSJ51gF/u2RBVnypJjeBMeO9al4XQh4aiFcFAdod08u6pFGw8KF1FoonRW2KrgeaAKSFpOhMQQe8f2pVtVwL9gErGpPLjM8KsPH2J0WVoJKQtbmyTtAOqif3rUmyht2zJW2kBK0g6d441THBMWc2KjVpDiAoHuPiBqDXy4lDIK5EASc23wpOtN9Ks1reTukqgjv5itG+8QF4BKdEj5/+qk4VIdT0M67zTa8oSUIkwSBGk6FXIVYN29HzBQlDqW3UZfWnVRI3B/WqCafKTINXbgnpFZcsvVKht1lowCdFhCTqk8+6qqEWLLJIqK+bE2HnA0YSlagkEzoFEDWtnDlpFmK31DtISQ2D7ytJ+FRVrckk8ySfjX0w/TKkxe0Tlw4rVZnS76yyFROwWvdZ5kCajrxvpTq1LUSVK1KlGSTWNTaXBp2VD5+NYmLKFBQmFDy8KzkzaMPWcTrTn0eLJfT40nosx5U69Hoh5II48KEzDoJOwr2vE7Cva0wKKKKACiiigDVvT7lz8p+lco42/wBQrxNdXXp9y5+U/SuUsbD06vGtQENdp7RipFIJ3qIsjuVXjUyygnYE8dNa58q2deFriNGBLqZzqdd9YeqDEeNM6cXdWshoBRGkmkCz3wPUToduVS+GbQ11sLJOo05movk9DUux2va22jq0PqScx5cBGhite978bdsCw4AVkFMHWdDBPeKmm8X2RTam1upBAiD3cKqS23p1jysphOYwO41rXF2mZVoVLE2OtSDtmE1b124MZcQFBIkiqnQzltAH4x9avzCqfRJ8K6JPo50RCOjho+yKk7owM2ysKCQCKlLwxExZ9HFgK90anyFfVyYps9qJDS+0PZOhjmOdCkhXF9k1npMxviV5lYQ3IEAmOM05xUBfNwNPPhbgJIRw8dJ7q1oI9lO4kxIq0pTmJOUmOeulMeCMUvLbNmTAyCQrkJjY95rXteBkoelTmZudgIPxrJdN3oslrW4ohLKhAJ2E677cKk5+kW+v2S9iwml5JWvtKKlSTue1FbgwE3J0GlSlwW1v7NmzoyhSiTmEb1K2O8WnCS2tK+cEHzpbfsShXcwG1OwFY14MbGwA76Zr0aWsjqykRrJ5g7HuifKlC9cRKZJSChUCDoSJBI9o61T92JtuqIJy4U5lShSu1uB2Qn3u8UxjBbaUBUDaaRLwxGrZCykRHZJAjlvW9cmOniQ24c6Ij8SQBAjnRN30NHHXbI++sqHlAaDhFR6HoBjjUjetjLjxKTIO1Ttx9HvWwbQ+hlPL1ln4bD40yehaFRq0kEa7aHvFO2ArWC8nxpuuvBd1tATDp5rJPyECma712Fr1A0jwSB+lLy2NToaU7V9VHHEDET1iY2oaxAwowHEk1YmSNFYvtSeYo+1J5igDLRXyhwHbWvqgDVvT7lz8p+lcpY2+/V411ben3Ln5T9K5Rxv9+rxrUAvMMla0pG6iAPEmrcfbYuqyttWhKluupJJbUE6Hhm3iqjZXCgRwIq9b5wyLzsTLmYIeab46ggDaPhSTVlYOirWrIVqLradBvKpXB/DTPh6w2Nl9hxb2uaVAJISmNRKjvr3Ujm0rR2CdEnhx1itld4KKCCrlv5b1Pj7KKQ04zsdkNoUthxSgolR5SdeyePGlR372U/uKyFURJmvmytkqKoMVLbKSo3LTYwVNr7xVyYYEWcqAnKmY5mNqpZVu7SU/iFXng7Szp76qto556YqX9dJ9K4tJUUIBI4KcX7M7wJAilW6LsfQ71gVkWkyDPHlHLhFWRi9xIYdBVBWpO3cZ+gpJRbR1ZU2FKAMbak1yzlT0dONWtln3LeZcsyHXISSmVRtIkH5ilq34vS88phKYCpbzAwQYJk/h/vWZy2EWFnh2ZUPOqdvm8T1qiOBMHiRwmOX6V6MY+Fs4G/OkNl42MJYAzrzdYQcxM8PlULbnFqShhBMKVtwIA3PHSvP4gDrSetJKwTJ96diTWvcl9BNpQpfqk5dtRJ0rkWNqR3Syx4G1eF3dSAhJnTfWVTH61pWa1KQrMlSknbQkHlvViYlwcO0pKhBM6jXwHdVf3pZOrMDX+9Fq6ZsVatFo4Nv3rrOS8pIUhUZlHVQiQT++FZbdhWxauZEFSzmmfWJ12JpLwS2JLasudyMmYwJAM/E6U62SwtKJCjKm8s6zt38PCsv0TcaZWuLLnDazlTAO0bVB3e0UOjMCOVPuI1JW5qJynhrUHb7OoZSYUErkqE8ojX96UY8n+o88drkR16vusnOELSg7KKSE68lRFaYxC8dlHzp2x7fzD11ssoeUp1JRLcK9mQe6q0Q25G1Wkq6IL9olxiV1BhSiNuNfasUvE5UhRJOkAknwFQymXCoKUJ1HkOFXlhjEjCG2m1gJdUiUgNyRkBJGbnAmlbopCDlZVltva2NIHWKInUoM5h3mvvD2KlpfbU4opRm1UZgVnxdbQ8sutJcCVFXaWIBG31qPua5XHGdA5lkwpKCoTpImaaE37DNh4vx6LsYxnZltqdTaWy2gpSpWoAUoaDbjFZzihgZpfRCIK9+yDtOlU6zcK22X28jy+tCPZSkBSFSDBVU68Glpf0dS66lGiyjJKSmUphWm29X5oh9bL2uN4LaCknMlQBBGxBqRpY6PyfsgB4HmDw20pmpRDWvT7lz8p+lco43+/V4mur7y+6X+U/Sua8UWDO+qEzqeFFgJtzJQX2+sICJ1J2gVdF94zYau9Rs7iFEpCNIBBOm1VPb7pUAAEa9wrQ//AJDvumsqxk6MD9qJM1uWMBaI4isRuR3gkn4GpK4rjc6zVJjwNZJaNi9knYruSACrU1nfUAIGlSjN0rPsnyrMrDThHqmppmuQoKaBcTPvCrfua+EtspTBUpImBxgbVXFtw66hQOUwDyNTba1pIVCtEzI3B4ad9LlbS0PBKTNW8cQuu2vO6MiDKUp4aHUeM1t2i8IQUpSSCQdgAI4zUJbErW6lfVkJCiRm2k7k8q+3rofVnTmIHugkjXaDxEVzcb2dV0qJa3X8V2CAdCiJG41JE/Cq1eXrTZYg4EBp0SkTCTumeOlQ1+XP1UFMkHu2iu6OWLqJxSxSTcjUu9oKVB2AnyH/AKrPYiguQske6RGipEE6HTwrbwdd633S22mVKEdyRxJ7hVr4ewFZ7H2j6V7XtkaCeCUnQeO9a3Ri6MF8Xi71LQzJLjgSVSOQEhO2uvGoCz2VJX28qzIO2xmacMQ3SH0bkKGxiTpypQRZ1ptCW8igsgEBUAx7x+sVxzTbO3G1xMF5YTtLpzspCspkwQFBR10mNIjjTPc9rtCUufa2y2sAGYASoRpqNJposQDbaU78T3mkXpRv9QSGRokgLJnU6kARy41dLVHM5XKyGtVuzLUUGZ28OdS903WvqllWiMsmRrPIUrYJbH2mVAkFK++OzoddIB1q4rfZ0pspSkpPo1EEbKOXUjuqaweRSWbxopRvDa7WVlDmXIQIgn1pipKzdETy0FYtTY7AUB2pMmIPu+OtZcLOFJf/APq8fWI/WrCuZ5IZSSkqPVmdTByuKAAFdvFUc96srW+uilbCQTa2iVxknMkK0lWusR8+6mHC19FNl6hWRxTBUguI7QOnZIJgkAGm3EuGxbEN5ypAQM4SnRSzlIyZuAr7awjZkWb/ACwFnkB4qzEwpCdzm2G81mTFcdFMOXjPfRT152txNnLCiFIQvsqIgmSSQnX1aVnXlAntKA8SBT+u5Ba1reVa0OJQoJCBHWrPCEp2SefGmnDHRzLhetTaSkmQ2oAgCISPGIrMWG48mU+VlTdIpZGZXtK/qNbNispzjU786s3GHROlJU9YAdJKmCZmNT1Z5/hqubBak9YAZSZ17iN5pJqUWRgotdnSfRgiLJ8R9KcKVOjYD7IIM7U2Uy6Jvs+H2gpJSdiIqCOB7NvlNMFFaYLasA2U7oPyrz/D+y+59KZa8NACdbsMsNaJQI7612bubnRAqbv49qljENnWuxvpbJQpSYzbECdYPOKjJ7KxVkilluSE5CRuAQSB3gVpPPgKUI41Wl1XULtttnX1wKZ9IskgdUobEHvp/tNpbWpS2nEOJOxQoERHnWwkpLQ2TG4aZo4qzLs5S0AFlSYlWWe6aSX7K8pGQLyu8AoqRryStWhO/GpfHttKbJIVlIcTqNxSI5iFamwHCHBJncE8lA8DWS5XorhWPj5PZbuBbMVWJAtLfpJVmCxr62hM1s29hCHDlSEyY07hUB0b3iVWNJJJ7atzJgHQTTHa2goz8RXJ8tuMFQYq5MWn7qSCSBx18TUZetzqWmEJKjwA501OpGx0naRofA1ls4CdSR+lcePlyVnRJqiL6PcFuWNTi3AklwJg8RuSPDbypzcs5PKtRi9wsej7Q2ka16u2qmI1r2G0zz6aNkWbWZpIx0wG7VZXSpXaWRMmQd0gEcOFODTbqoISIPeKUca3S/aiENtqJaJVPsmRsDz0rH0Ux/2GSxhStTSN0ooSp5tuNcmqp5nQEfA08Ybe9EAsQoJEjiCBBGtJmPrua6w2lbqkE6AaEmAAEgfOaI6MfZE4VtCGXs7phCW1pJjQFSIj41gYx+4IZajqgkoE6qKSd5O1K15XsXdB2UDZPPvVzNfVxWJTjwSkE7k8IA1Jmq0I5WT1jxAmyrUVNZwsAAAwZBkTzNW7g6zLFnQ7aGupPayJJlWRSisFemh12pQwrgprr0Wh3NCuzZ0qg5nMpKnCfdTGnfVgurUbKtP/AFEII01koHrA98T8a6IRfsm2bDbmdafwOa/lUmf7+VRl/Wv7LZF6+yttviSp2UpgccoM/Cte6bb/AJlzKewuztOp/CVKhQ89vGseMyPsa17qbSrLJ0CnQG58RO9Va0xUVx0ZvFm8G0rCXPtAUkqIJKVoBOnDcb99XLaX8qQeatPBMqP0qjMM2oIvCxqAIl5tCQSP/jckDYk6981eNvV6dCY0Ql5R5eoUgfOpYpXEfItkTanVLs5bRqtwBJPLre24on8IIFVf0j4OFjtLLzQhp6AR7riQJ/q0Pxq1cL9X9lbKXOszFZJO+YqgpjhlAA+FYsU4fFsbW3m0SJAPsuDZQVz4RTSjcaE6JPov/wBH8R9KcaUOjNspspSoQoGCO8TTfXMMFFFFABQaKKAF6/j2wK5zx7ix+0Wp1suHqm3FJQhOiYSTBIHrHvNdC4jdhzw18hXKtpdKnFqPtKUfmaRLbHekWXc91fammHHXZL9ltACYiFszlMjeY40h4Svb7Nam3CSEyQqOIIjamTAF4FblnaUYCHFpGvsupOkeM0mWljK4pHJak+SiKyNK6K5bfFv8Fg35f1ltCC2tagmZ25bcaWbSxZMpSlSzAzDeCe7vqWbuBVkYStxtELAMmFZp9kVAW+xl5xS7OgITxSFAAK4wFGanGXJ6KTx8YpjfhPENns6ENBS41UpSkwE67d9WC1aApsKScyVCQeYmqEcsbyB20rywddVD5aVdt3GLJZx/2kfQVx/PlUY/9GwJE1ZLzhsoO0AAEBSNCZJB8ai74u7Ok5EZVZSc7Zlo6bZDoPlXnW6VuXIQVxwO450mHPyqLRsocfJGphW61NsQQoKUok/pUzabsXlzDQ8jP03pmW+2gQcg07qPtSCJ7O3dXqLDo5JZLYp2W9ihASpK1HnEV8O36rg2qvoYoEnRO/Kt2wX2lagMqfIVRY2JyRCqvJ1R9SJ4x5TVe3/he1Wh1S1nNyEEADkKv4Oo91PkK+VONx6qPIUqg0byOb2sCPZoUCBziflTNYLg6kpS02RwUo+sZ3pqtfSWkOEJZQEg8U6mmy4b9atTPWJQkHYiBoaxw5MaMuPoi7bZMzTeTMFJ9QaRmj5UoXti5x4uWHItu150hsp7Lakqic6vZGsd+lWY6rsKCOyo6AxtPEVEqw02UKCkhZVupWqzGoOfeQdRXS8jiqSJxin2xYwtYCxb7UhS1LP2VkSo7KKySlPJI4VMY0smS7bQTJUEJ/qK0hPzivm14XUp0uBZkpSlRPHJ6s94rVve6re/ZnmEFlxKkjLnVC5SoKAmIOwoc1wdvYVvRU9jtSW32HMxhDzKkSD2lhQ609x0G+8Vf16O7jn+tc822xOhfUrbUHUr0QRC+sJBJjkYEDberTvDE6pBfUpoBKcwCRM7GATrrU8E4x/sys8UpdIwYXvVxm81sNIK2X8xUBs24kT1knQA7GmhV4Fsdvq86DKkCcuYmR2jodI1NQ5xpYbNZszStXEkypPpFLg6rHCCNu6qzXjB190LBcdUQkLEHKCPDhXWmv7Pog1ujofCkZXSNlLzeEySPOp6lXo7cWqyy5uY+lNVcUu9DBRRRWAFFFFACXi9/K5XOGJ7v6m1vIiBmKk/lVqKv/Hz0OETrVYXzcQtNtaC0rKS0qSgEmU7DSpXTZdR5RSEy6Lx6oKIJSsEKSRwIqPdcKiVHVSiSTzJ1nzqRt2G7Q2VnqXi2hRGfIYjhJjlFfVyWIFaVvCGgQSeJAPAca3S2K+Uqj+B5tjZFlYbBTnSgFSl6BMbb8TI8q2LbhqxizqS7KnVTDo7JCzrJ4ZZ4UXVfnXIOXKrqlnqytMpMapEngNq28cXktpqM3AFQAGWVb1VYoRuSFnm5pRb6KrYt7jKlAKPFJEyk8D3cquln7lkf9pv/iKpC0R1igNsxjzq7DohoEx6NH/EV438npROz4u7Ppat/hW5cTnpAO8VDl31ta3rgdl0eNcXx35o6ZrxY/W66Gl6qQDWobkZAMNprat18oRAObyrRViRn8X9NfVR6PDa2ICRCj4n61L3W6EnMowBqTUW8iFHlJ+tat+ZiyAk6E66xI5UzdKxkrdDRYMUWJ57qgggzGY7EnvmmBzDzJHqH+pX96oxbpQtKkdiCPkavXDt5B+ztucSIPiNDU4ysacOJTN92chawuQpJIiINZ8N4lRZwpC0KWDqAFlMK8RVo4mwzZ3kLccASoJ9eYiNiRxqnPsaQ4DOk6H3oNI7TKJqSLJuS/2XIDqVtE8Q6sp+Z0pkTc6FiUuuweIcJFVI7bCCYEjnyqTuO+VtrBQ4QB7M9k90cqeMrIuJY5uQJ1Lz0d65H0rTteNrJZuwpbjihwQgk+egr7ubFKHzkWMqj5GpxWE2XNTx7hSZFyHx0nsQ71vhu2BNpbaU2ESnrSEh8JG4gbFRIQnxNKGIryyqUh2S4E5lCM0LIhtpJ/ANSeJmrmOA7PBEb91YnejqzK3G+p041D6/ydi+QoxqJzYnIiSGVurkEKdMJHP0Y3+JrOm+LUopBORI9lCQgfIV0N/hjZeRoHRhZeR8hXRbqjie3YdGKpsknWSKcKjrkuRFmQUIJg86kawAooooAKKKKAKX6ZQrrCU6GN+VVLYcQWlhxLjTygtJ0MkiOIjkau3pYuouq2XH4RVPP4aAV66k/mTXPLLFOmdUcMpRuI02bpxtUlL7TTjahCgBBg6Eioy1ruy0LAb+0hR2QkFUnkJqFcw6r2XEHx0rWZsTzS0uIICkEEFKuVY5Qn7KRjkxron1Yls1lR1bDKwtJMlwkwfDnUHeOJHXyrrHFqCiDHCRtWjaGnFKUpSVEqJJJ1kk61hAIMkHwjjwqkIpeznm3LTRu2FpOcyCtQIgeyJPHnVr2xz1ByQn6Cl7o86OGbYwt+0vlshUISlSATl1JIV36VOWhXbjloPhpXk/yd3E7fiNbRrKe3qUw4v0oqDJ0NSOGnvTgcorl+OvNHXkXixuxE7B3jala1XqAOyZNbeMnTm3NKqa+pXR4DJJhwqEneslqbU8kNoG0Enwr4uwSKxWleVxUaVr2qNj+SIYuguLKdYEz3Uy3FfL1hQttELBMgK2B+FaTr2XMESFKgqO3CYFaxtWdUEyTU4riPJ8iWF5Wu8l9WtbTLaT2tSJ896cF4asqbL1MpOUFQVIzZonMPGKU8D3KLQ6/wBdrkCcsQPWnXv0qUxbcDLTPWJKgrRI7Wmgj6CqNKrJK7oWbsuFy1FwNRKYOpgHXaahbWlbLqmliFoMEAyJ8RTzh7BS3GQ51q2yrWASJHAmqrxO4uzW94BWYpUQSdZ8aVR8RpPyGq5raQ4nX9KvXC9pzsAzOulctXffTi3RsB3V0xgE/wCUT++ApdgMlFFFYAUUUUAFFFFABRRRQAUGig0AVP0rWpxDh6txaPykiqx/ie1j/rZh+NKVfUVa3SRcrloeIQkkc4pHPR297prlnBtno4pxUUmQCsVu+2zZ1/7Mv/E1ruX80fWssH8DhH1BplPR097pr5V0bve6aVY/0U+1Lpimu3WY8HkeSh+leotTHBw/7k/+aZldGj3uHyrGrowe9w+VP9dknna/BA3YLOhSyQ28tcBvMpSUoUTqogb+FN7VvdgBwIzpzD4AmCPhUfZ+i94OIOQ6KHypstGD3SsnKdZrk+VjlKktlvj5IW29CuX/AJ1IYYXL47yKkBgd2PVNZrowo8y6FZTE1HDhlGVtF8mWDi6Z94xPb/fKlRTgG9MWNrSlK9TH12paEOACCa91dHhMlbodGtYrzclfZ10FQltu9YBh5KR7v6aVH2a1LQoFUlI3A3pWxkhiWtwky2v4DhW7ZbEkEKSCSeOtayMWoykdW9J8B8ZqFbxU6jTP2gdMwEanWTSj1Y/4dti7MpaupKgQJUVBIAE7zWniXE6LQ4hJ7KEkSAQs67wRptSY70h2gk9pGUiCnLmSocZB3qPOI3VKIITB2ATljlEVS1LQlVsvG7sa2TKEgqQEgAZkxt4TVE4+eDlvfWgylSyQedb1htzk+kmO4bVF29vM4qZg91UlVaJpbNK5R6VPjXVGAP8ARp/fAVzFdVlIdG8TXT2Ah/lE/vgKkxhjooopQCiiigAooooAKKKKACiiigDyKMte0UAeRRFe0UAeZaMte0UAeZaMte0UAeRXhTX1RQBWV84DfeeK40nQHWtNfRq+rQ6Du0q2aK0Co/8AC12ZIrIrorXwGtWxRWG2VKnoudHCgdEpVJWkTVs17WUbyZUTnQyI0Gtaf+DK52q6aK3oyypR0VrjasKuiRZMxVwUVvJmFQI6JVgyBtVkYYu9TLIQsQQal6KwAooooAKKKKACiiig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8" name="AutoShape 14" descr="data:image/jpg;base64,/9j/4AAQSkZJRgABAQAAAQABAAD/2wCEAAkGBhQSERUUEhQUFBUVGRgaGBgYFxcYFhcYFRcXFxcXFxcYHCYeGhojHBgVHy8gJCcpLCwsFR4xNTAqNSYrLCkBCQoKDgwOGg8PGiokHCIqKSkpLCksLCkpLCkpKSkpKSkpKSkpKSkpKSkpLCkpKSwsKSksKSkpLCksKSkpLCwpKf/AABEIAMsA+QMBIgACEQEDEQH/xAAcAAACAgMBAQAAAAAAAAAAAAAABgUHAwQIAQL/xABEEAABAwEGAgYHBgQFBAMBAAABAgMRAAQFBhIhMUFRBxMiYXGRIzJCUoGhsRQzYnLB8BZTktEXJDSCskNj4fFzg6IV/8QAGgEAAwEBAQEAAAAAAAAAAAAAAAIDAQQFBv/EACYRAAICAgICAgICAwAAAAAAAAABAhEDIRIxIkEEE1FhBTIUQnH/2gAMAwEAAhEDEQA/ALxooooAKKKKACiiigAooooAKKKKACiitK+FQysjQxQBuTRVJWzGrzaynMdKxjHzvvGkcqHUbLxoqjxj533jXv8AHrvvGleRIb6mXfNezVGnGz6jCMyjB0Ek6eFRq+kV4GMxqidqybVOjoSaK54PSS97xrz/ABKe940WYdEV5NUTd/SC6rdRqas2MllGYuACYJJiCKRzorDG5FuTRVVWfHBVsvN3g0s3r0jvJcUmSIO1apphLG47L7mia5+s3SY9m3J+fypguXFjlotDaQqEncAn9itsnWi4qK8TsK9pjAooooAKKKKACiiigAooooAKKKKACiiigAooooAK0r5+4c/LW7Wne49CvwoA55v4+lNaAVUviGzQ7PrJnUcajFWbMJb17uPwqE9s6oQaR8A1us3eVSNljZJGpqPs7ZUoDRJ5nSp2x24pP+YaUoDTONx31KUGVxyXsn+jGykWpwqBBSjjpuRTleuBLHaZUtoZla509knvkUh/bFQooWSFJykj1gDwPOn3B96hxhKCe02II5gbKFZCVaDLh1zQnX30Ljeyu/7XNfJQ/tSVePR7bWpmzrUBxR2x/wDmuh5qKv7FFmsgBfcCSfVSASo+CRrVrOWihrvsakaLSpJG4UCD86Z7lsSMis4B6zXXhA0IqetnS7YlEg2daxzKUfqaW3r9YddzMylqRCVZQoHiNOFLO27L4XFKmS1luoJZBKpI8JjxpZxXdpcKS2ASJBPMcKZLTlIkHcbVFPOct+FTTd2dPCMlxMdzYYQ2hanACpKQTMEAq1A8I3rL0ehJtqsnqyqPCdK9vt5amFJQANNcu5Okyakui/D7sJdCOzmIJnXTu5VTHK3ZD5GPglEuxO1e14nava6ThCiiigAooooAKKKKACiiigAooooAKKKKACiiigArTvcehX4VuVhtSZQfCgDn6/ErDvZgwdRO9ZbBd4UOtJKJMQO7emjFFqsraylxAUs8AnX+qoJdpQQkISpI17HIc9eFc07Z342qIu8LuC5UjSOfH/zWzYy9GVo50gdoKI37p1rfcbARI0qNsluzPBnMAlXGBMjap8b6KSmkrZL2aylKcxTlPHUEHyrLY7cWl50bgyO/mPjWpabAtvTNIPHaPEVq9eoSNf330soN9FMeWNUy004ha6vrCoREnyk1QWJ79Va7S46omCeyPdQPVHlTKu2KCHESTmSQBwBI3pIeYKTBFXx1Rw5o8Xroxmpa4SCohRSAOBj41DzWRhoqUEpBJJAAG8mqVeiMZcdj65eSMoCTJHLavq57lefc7CFkc4Mee1SeBLI2m0NWVSAo9pTqiJlaRIbB5DQnwin3FWM2LAiD2nCOy2mJ8Ve6Kf6VVDf5ElK0Q6MLNWdsuWtxKEjcDX4d58K9wZiJCrQtCE9WyYDaeWXie861V+IcWvWled5U+6kaJSOQH61K9HlpUp8cEztU3hUehpZ5T3Iv4V7Xia9qpAKKKKACiiigD4ddCQVHYamos4qs38wVu3p9y5+U/SuXsVXs42+oJUYk0AdKjFNn/mCvf4os/wDMFcq2bETxMBR862TfL/vHzpW0h1BvZ1EcS2f+YK8TieznZwVyy3iR6YzGmzC11Wx8yZQD72hPwobMUS+TiqzfzBXn8VWb+YKrdzAYAhTyusVESYSCeXGkLF9x2ywDOteZBMSCdOU0J2HE6F/iuzfzBR/Fdm/mCuUP4ld94+dejErx9o+dPQp1d/Fdm/mCvFYms6hAcBJrlNeJHfePnTBgi9Vu2psKUSJ51gF/u2RBVnypJjeBMeO9al4XQh4aiFcFAdod08u6pFGw8KF1FoonRW2KrgeaAKSFpOhMQQe8f2pVtVwL9gErGpPLjM8KsPH2J0WVoJKQtbmyTtAOqif3rUmyht2zJW2kBK0g6d441THBMWc2KjVpDiAoHuPiBqDXy4lDIK5EASc23wpOtN9Ks1reTukqgjv5itG+8QF4BKdEj5/+qk4VIdT0M67zTa8oSUIkwSBGk6FXIVYN29HzBQlDqW3UZfWnVRI3B/WqCafKTINXbgnpFZcsvVKht1lowCdFhCTqk8+6qqEWLLJIqK+bE2HnA0YSlagkEzoFEDWtnDlpFmK31DtISQ2D7ytJ+FRVrckk8ySfjX0w/TKkxe0Tlw4rVZnS76yyFROwWvdZ5kCajrxvpTq1LUSVK1KlGSTWNTaXBp2VD5+NYmLKFBQmFDy8KzkzaMPWcTrTn0eLJfT40nosx5U69Hoh5II48KEzDoJOwr2vE7Cva0wKKKKACiiigDVvT7lz8p+lco42/wBQrxNdXXp9y5+U/SuUsbD06vGtQENdp7RipFIJ3qIsjuVXjUyygnYE8dNa58q2deFriNGBLqZzqdd9YeqDEeNM6cXdWshoBRGkmkCz3wPUToduVS+GbQ11sLJOo05movk9DUux2va22jq0PqScx5cBGhite978bdsCw4AVkFMHWdDBPeKmm8X2RTam1upBAiD3cKqS23p1jysphOYwO41rXF2mZVoVLE2OtSDtmE1b124MZcQFBIkiqnQzltAH4x9avzCqfRJ8K6JPo50RCOjho+yKk7owM2ysKCQCKlLwxExZ9HFgK90anyFfVyYps9qJDS+0PZOhjmOdCkhXF9k1npMxviV5lYQ3IEAmOM05xUBfNwNPPhbgJIRw8dJ7q1oI9lO4kxIq0pTmJOUmOeulMeCMUvLbNmTAyCQrkJjY95rXteBkoelTmZudgIPxrJdN3oslrW4ohLKhAJ2E677cKk5+kW+v2S9iwml5JWvtKKlSTue1FbgwE3J0GlSlwW1v7NmzoyhSiTmEb1K2O8WnCS2tK+cEHzpbfsShXcwG1OwFY14MbGwA76Zr0aWsjqykRrJ5g7HuifKlC9cRKZJSChUCDoSJBI9o61T92JtuqIJy4U5lShSu1uB2Qn3u8UxjBbaUBUDaaRLwxGrZCykRHZJAjlvW9cmOniQ24c6Ij8SQBAjnRN30NHHXbI++sqHlAaDhFR6HoBjjUjetjLjxKTIO1Ttx9HvWwbQ+hlPL1ln4bD40yehaFRq0kEa7aHvFO2ArWC8nxpuuvBd1tATDp5rJPyECma712Fr1A0jwSB+lLy2NToaU7V9VHHEDET1iY2oaxAwowHEk1YmSNFYvtSeYo+1J5igDLRXyhwHbWvqgDVvT7lz8p+lcpY2+/V411ben3Ln5T9K5Rxv9+rxrUAvMMla0pG6iAPEmrcfbYuqyttWhKluupJJbUE6Hhm3iqjZXCgRwIq9b5wyLzsTLmYIeab46ggDaPhSTVlYOirWrIVqLradBvKpXB/DTPh6w2Nl9hxb2uaVAJISmNRKjvr3Ujm0rR2CdEnhx1itld4KKCCrlv5b1Pj7KKQ04zsdkNoUthxSgolR5SdeyePGlR372U/uKyFURJmvmytkqKoMVLbKSo3LTYwVNr7xVyYYEWcqAnKmY5mNqpZVu7SU/iFXng7Szp76qto556YqX9dJ9K4tJUUIBI4KcX7M7wJAilW6LsfQ71gVkWkyDPHlHLhFWRi9xIYdBVBWpO3cZ+gpJRbR1ZU2FKAMbak1yzlT0dONWtln3LeZcsyHXISSmVRtIkH5ilq34vS88phKYCpbzAwQYJk/h/vWZy2EWFnh2ZUPOqdvm8T1qiOBMHiRwmOX6V6MY+Fs4G/OkNl42MJYAzrzdYQcxM8PlULbnFqShhBMKVtwIA3PHSvP4gDrSetJKwTJ96diTWvcl9BNpQpfqk5dtRJ0rkWNqR3Syx4G1eF3dSAhJnTfWVTH61pWa1KQrMlSknbQkHlvViYlwcO0pKhBM6jXwHdVf3pZOrMDX+9Fq6ZsVatFo4Nv3rrOS8pIUhUZlHVQiQT++FZbdhWxauZEFSzmmfWJ12JpLwS2JLasudyMmYwJAM/E6U62SwtKJCjKm8s6zt38PCsv0TcaZWuLLnDazlTAO0bVB3e0UOjMCOVPuI1JW5qJynhrUHb7OoZSYUErkqE8ojX96UY8n+o88drkR16vusnOELSg7KKSE68lRFaYxC8dlHzp2x7fzD11ssoeUp1JRLcK9mQe6q0Q25G1Wkq6IL9olxiV1BhSiNuNfasUvE5UhRJOkAknwFQymXCoKUJ1HkOFXlhjEjCG2m1gJdUiUgNyRkBJGbnAmlbopCDlZVltva2NIHWKInUoM5h3mvvD2KlpfbU4opRm1UZgVnxdbQ8sutJcCVFXaWIBG31qPua5XHGdA5lkwpKCoTpImaaE37DNh4vx6LsYxnZltqdTaWy2gpSpWoAUoaDbjFZzihgZpfRCIK9+yDtOlU6zcK22X28jy+tCPZSkBSFSDBVU68Glpf0dS66lGiyjJKSmUphWm29X5oh9bL2uN4LaCknMlQBBGxBqRpY6PyfsgB4HmDw20pmpRDWvT7lz8p+lco43+/V4mur7y+6X+U/Sua8UWDO+qEzqeFFgJtzJQX2+sICJ1J2gVdF94zYau9Rs7iFEpCNIBBOm1VPb7pUAAEa9wrQ//AJDvumsqxk6MD9qJM1uWMBaI4isRuR3gkn4GpK4rjc6zVJjwNZJaNi9knYruSACrU1nfUAIGlSjN0rPsnyrMrDThHqmppmuQoKaBcTPvCrfua+EtspTBUpImBxgbVXFtw66hQOUwDyNTba1pIVCtEzI3B4ad9LlbS0PBKTNW8cQuu2vO6MiDKUp4aHUeM1t2i8IQUpSSCQdgAI4zUJbErW6lfVkJCiRm2k7k8q+3rofVnTmIHugkjXaDxEVzcb2dV0qJa3X8V2CAdCiJG41JE/Cq1eXrTZYg4EBp0SkTCTumeOlQ1+XP1UFMkHu2iu6OWLqJxSxSTcjUu9oKVB2AnyH/AKrPYiguQske6RGipEE6HTwrbwdd633S22mVKEdyRxJ7hVr4ewFZ7H2j6V7XtkaCeCUnQeO9a3Ri6MF8Xi71LQzJLjgSVSOQEhO2uvGoCz2VJX28qzIO2xmacMQ3SH0bkKGxiTpypQRZ1ptCW8igsgEBUAx7x+sVxzTbO3G1xMF5YTtLpzspCspkwQFBR10mNIjjTPc9rtCUufa2y2sAGYASoRpqNJposQDbaU78T3mkXpRv9QSGRokgLJnU6kARy41dLVHM5XKyGtVuzLUUGZ28OdS903WvqllWiMsmRrPIUrYJbH2mVAkFK++OzoddIB1q4rfZ0pspSkpPo1EEbKOXUjuqaweRSWbxopRvDa7WVlDmXIQIgn1pipKzdETy0FYtTY7AUB2pMmIPu+OtZcLOFJf/APq8fWI/WrCuZ5IZSSkqPVmdTByuKAAFdvFUc96srW+uilbCQTa2iVxknMkK0lWusR8+6mHC19FNl6hWRxTBUguI7QOnZIJgkAGm3EuGxbEN5ypAQM4SnRSzlIyZuAr7awjZkWb/ACwFnkB4qzEwpCdzm2G81mTFcdFMOXjPfRT152txNnLCiFIQvsqIgmSSQnX1aVnXlAntKA8SBT+u5Ba1reVa0OJQoJCBHWrPCEp2SefGmnDHRzLhetTaSkmQ2oAgCISPGIrMWG48mU+VlTdIpZGZXtK/qNbNispzjU786s3GHROlJU9YAdJKmCZmNT1Z5/hqubBak9YAZSZ17iN5pJqUWRgotdnSfRgiLJ8R9KcKVOjYD7IIM7U2Uy6Jvs+H2gpJSdiIqCOB7NvlNMFFaYLasA2U7oPyrz/D+y+59KZa8NACdbsMsNaJQI7612bubnRAqbv49qljENnWuxvpbJQpSYzbECdYPOKjJ7KxVkilluSE5CRuAQSB3gVpPPgKUI41Wl1XULtttnX1wKZ9IskgdUobEHvp/tNpbWpS2nEOJOxQoERHnWwkpLQ2TG4aZo4qzLs5S0AFlSYlWWe6aSX7K8pGQLyu8AoqRryStWhO/GpfHttKbJIVlIcTqNxSI5iFamwHCHBJncE8lA8DWS5XorhWPj5PZbuBbMVWJAtLfpJVmCxr62hM1s29hCHDlSEyY07hUB0b3iVWNJJJ7atzJgHQTTHa2goz8RXJ8tuMFQYq5MWn7qSCSBx18TUZetzqWmEJKjwA501OpGx0naRofA1ls4CdSR+lcePlyVnRJqiL6PcFuWNTi3AklwJg8RuSPDbypzcs5PKtRi9wsej7Q2ka16u2qmI1r2G0zz6aNkWbWZpIx0wG7VZXSpXaWRMmQd0gEcOFODTbqoISIPeKUca3S/aiENtqJaJVPsmRsDz0rH0Ux/2GSxhStTSN0ooSp5tuNcmqp5nQEfA08Ybe9EAsQoJEjiCBBGtJmPrua6w2lbqkE6AaEmAAEgfOaI6MfZE4VtCGXs7phCW1pJjQFSIj41gYx+4IZajqgkoE6qKSd5O1K15XsXdB2UDZPPvVzNfVxWJTjwSkE7k8IA1Jmq0I5WT1jxAmyrUVNZwsAAAwZBkTzNW7g6zLFnQ7aGupPayJJlWRSisFemh12pQwrgprr0Wh3NCuzZ0qg5nMpKnCfdTGnfVgurUbKtP/AFEII01koHrA98T8a6IRfsm2bDbmdafwOa/lUmf7+VRl/Wv7LZF6+yttviSp2UpgccoM/Cte6bb/AJlzKewuztOp/CVKhQ89vGseMyPsa17qbSrLJ0CnQG58RO9Va0xUVx0ZvFm8G0rCXPtAUkqIJKVoBOnDcb99XLaX8qQeatPBMqP0qjMM2oIvCxqAIl5tCQSP/jckDYk6981eNvV6dCY0Ql5R5eoUgfOpYpXEfItkTanVLs5bRqtwBJPLre24on8IIFVf0j4OFjtLLzQhp6AR7riQJ/q0Pxq1cL9X9lbKXOszFZJO+YqgpjhlAA+FYsU4fFsbW3m0SJAPsuDZQVz4RTSjcaE6JPov/wBH8R9KcaUOjNspspSoQoGCO8TTfXMMFFFFABQaKKAF6/j2wK5zx7ix+0Wp1suHqm3FJQhOiYSTBIHrHvNdC4jdhzw18hXKtpdKnFqPtKUfmaRLbHekWXc91fammHHXZL9ltACYiFszlMjeY40h4Svb7Nam3CSEyQqOIIjamTAF4FblnaUYCHFpGvsupOkeM0mWljK4pHJak+SiKyNK6K5bfFv8Fg35f1ltCC2tagmZ25bcaWbSxZMpSlSzAzDeCe7vqWbuBVkYStxtELAMmFZp9kVAW+xl5xS7OgITxSFAAK4wFGanGXJ6KTx8YpjfhPENns6ENBS41UpSkwE67d9WC1aApsKScyVCQeYmqEcsbyB20rywddVD5aVdt3GLJZx/2kfQVx/PlUY/9GwJE1ZLzhsoO0AAEBSNCZJB8ai74u7Ok5EZVZSc7Zlo6bZDoPlXnW6VuXIQVxwO450mHPyqLRsocfJGphW61NsQQoKUok/pUzabsXlzDQ8jP03pmW+2gQcg07qPtSCJ7O3dXqLDo5JZLYp2W9ihASpK1HnEV8O36rg2qvoYoEnRO/Kt2wX2lagMqfIVRY2JyRCqvJ1R9SJ4x5TVe3/he1Wh1S1nNyEEADkKv4Oo91PkK+VONx6qPIUqg0byOb2sCPZoUCBziflTNYLg6kpS02RwUo+sZ3pqtfSWkOEJZQEg8U6mmy4b9atTPWJQkHYiBoaxw5MaMuPoi7bZMzTeTMFJ9QaRmj5UoXti5x4uWHItu150hsp7Lakqic6vZGsd+lWY6rsKCOyo6AxtPEVEqw02UKCkhZVupWqzGoOfeQdRXS8jiqSJxin2xYwtYCxb7UhS1LP2VkSo7KKySlPJI4VMY0smS7bQTJUEJ/qK0hPzivm14XUp0uBZkpSlRPHJ6s94rVve6re/ZnmEFlxKkjLnVC5SoKAmIOwoc1wdvYVvRU9jtSW32HMxhDzKkSD2lhQ609x0G+8Vf16O7jn+tc822xOhfUrbUHUr0QRC+sJBJjkYEDberTvDE6pBfUpoBKcwCRM7GATrrU8E4x/sys8UpdIwYXvVxm81sNIK2X8xUBs24kT1knQA7GmhV4Fsdvq86DKkCcuYmR2jodI1NQ5xpYbNZszStXEkypPpFLg6rHCCNu6qzXjB190LBcdUQkLEHKCPDhXWmv7Pog1ujofCkZXSNlLzeEySPOp6lXo7cWqyy5uY+lNVcUu9DBRRRWAFFFFACXi9/K5XOGJ7v6m1vIiBmKk/lVqKv/Hz0OETrVYXzcQtNtaC0rKS0qSgEmU7DSpXTZdR5RSEy6Lx6oKIJSsEKSRwIqPdcKiVHVSiSTzJ1nzqRt2G7Q2VnqXi2hRGfIYjhJjlFfVyWIFaVvCGgQSeJAPAca3S2K+Uqj+B5tjZFlYbBTnSgFSl6BMbb8TI8q2LbhqxizqS7KnVTDo7JCzrJ4ZZ4UXVfnXIOXKrqlnqytMpMapEngNq28cXktpqM3AFQAGWVb1VYoRuSFnm5pRb6KrYt7jKlAKPFJEyk8D3cquln7lkf9pv/iKpC0R1igNsxjzq7DohoEx6NH/EV438npROz4u7Ppat/hW5cTnpAO8VDl31ta3rgdl0eNcXx35o6ZrxY/W66Gl6qQDWobkZAMNprat18oRAObyrRViRn8X9NfVR6PDa2ICRCj4n61L3W6EnMowBqTUW8iFHlJ+tat+ZiyAk6E66xI5UzdKxkrdDRYMUWJ57qgggzGY7EnvmmBzDzJHqH+pX96oxbpQtKkdiCPkavXDt5B+ztucSIPiNDU4ysacOJTN92chawuQpJIiINZ8N4lRZwpC0KWDqAFlMK8RVo4mwzZ3kLccASoJ9eYiNiRxqnPsaQ4DOk6H3oNI7TKJqSLJuS/2XIDqVtE8Q6sp+Z0pkTc6FiUuuweIcJFVI7bCCYEjnyqTuO+VtrBQ4QB7M9k90cqeMrIuJY5uQJ1Lz0d65H0rTteNrJZuwpbjihwQgk+egr7ubFKHzkWMqj5GpxWE2XNTx7hSZFyHx0nsQ71vhu2BNpbaU2ESnrSEh8JG4gbFRIQnxNKGIryyqUh2S4E5lCM0LIhtpJ/ANSeJmrmOA7PBEb91YnejqzK3G+p041D6/ydi+QoxqJzYnIiSGVurkEKdMJHP0Y3+JrOm+LUopBORI9lCQgfIV0N/hjZeRoHRhZeR8hXRbqjie3YdGKpsknWSKcKjrkuRFmQUIJg86kawAooooAKKKKAKX6ZQrrCU6GN+VVLYcQWlhxLjTygtJ0MkiOIjkau3pYuouq2XH4RVPP4aAV66k/mTXPLLFOmdUcMpRuI02bpxtUlL7TTjahCgBBg6Eioy1ruy0LAb+0hR2QkFUnkJqFcw6r2XEHx0rWZsTzS0uIICkEEFKuVY5Qn7KRjkxron1Yls1lR1bDKwtJMlwkwfDnUHeOJHXyrrHFqCiDHCRtWjaGnFKUpSVEqJJJ1kk61hAIMkHwjjwqkIpeznm3LTRu2FpOcyCtQIgeyJPHnVr2xz1ByQn6Cl7o86OGbYwt+0vlshUISlSATl1JIV36VOWhXbjloPhpXk/yd3E7fiNbRrKe3qUw4v0oqDJ0NSOGnvTgcorl+OvNHXkXixuxE7B3jala1XqAOyZNbeMnTm3NKqa+pXR4DJJhwqEneslqbU8kNoG0Enwr4uwSKxWleVxUaVr2qNj+SIYuguLKdYEz3Uy3FfL1hQttELBMgK2B+FaTr2XMESFKgqO3CYFaxtWdUEyTU4riPJ8iWF5Wu8l9WtbTLaT2tSJ896cF4asqbL1MpOUFQVIzZonMPGKU8D3KLQ6/wBdrkCcsQPWnXv0qUxbcDLTPWJKgrRI7Wmgj6CqNKrJK7oWbsuFy1FwNRKYOpgHXaahbWlbLqmliFoMEAyJ8RTzh7BS3GQ51q2yrWASJHAmqrxO4uzW94BWYpUQSdZ8aVR8RpPyGq5raQ4nX9KvXC9pzsAzOulctXffTi3RsB3V0xgE/wCUT++ApdgMlFFFYAUUUUAFFFFABRRRQAUGig0AVP0rWpxDh6txaPykiqx/ie1j/rZh+NKVfUVa3SRcrloeIQkkc4pHPR297prlnBtno4pxUUmQCsVu+2zZ1/7Mv/E1ruX80fWssH8DhH1BplPR097pr5V0bve6aVY/0U+1Lpimu3WY8HkeSh+leotTHBw/7k/+aZldGj3uHyrGrowe9w+VP9dknna/BA3YLOhSyQ28tcBvMpSUoUTqogb+FN7VvdgBwIzpzD4AmCPhUfZ+i94OIOQ6KHypstGD3SsnKdZrk+VjlKktlvj5IW29CuX/AJ1IYYXL47yKkBgd2PVNZrowo8y6FZTE1HDhlGVtF8mWDi6Z94xPb/fKlRTgG9MWNrSlK9TH12paEOACCa91dHhMlbodGtYrzclfZ10FQltu9YBh5KR7v6aVH2a1LQoFUlI3A3pWxkhiWtwky2v4DhW7ZbEkEKSCSeOtayMWoykdW9J8B8ZqFbxU6jTP2gdMwEanWTSj1Y/4dti7MpaupKgQJUVBIAE7zWniXE6LQ4hJ7KEkSAQs67wRptSY70h2gk9pGUiCnLmSocZB3qPOI3VKIITB2ATljlEVS1LQlVsvG7sa2TKEgqQEgAZkxt4TVE4+eDlvfWgylSyQedb1htzk+kmO4bVF29vM4qZg91UlVaJpbNK5R6VPjXVGAP8ARp/fAVzFdVlIdG8TXT2Ah/lE/vgKkxhjooopQCiiigAooooAKKKKACiiigDyKMte0UAeRRFe0UAeZaMte0UAeZaMte0UAeRXhTX1RQBWV84DfeeK40nQHWtNfRq+rQ6Du0q2aK0Co/8AC12ZIrIrorXwGtWxRWG2VKnoudHCgdEpVJWkTVs17WUbyZUTnQyI0Gtaf+DK52q6aK3oyypR0VrjasKuiRZMxVwUVvJmFQI6JVgyBtVkYYu9TLIQsQQal6KwAooooAKKKKACiiig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39" name="Picture 15"/>
          <p:cNvPicPr>
            <a:picLocks noChangeAspect="1" noChangeArrowheads="1"/>
          </p:cNvPicPr>
          <p:nvPr/>
        </p:nvPicPr>
        <p:blipFill>
          <a:blip r:embed="rId3"/>
          <a:srcRect/>
          <a:stretch>
            <a:fillRect/>
          </a:stretch>
        </p:blipFill>
        <p:spPr bwMode="auto">
          <a:xfrm>
            <a:off x="5143504" y="2786058"/>
            <a:ext cx="3143272" cy="259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5" name="4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6"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2</a:t>
            </a:r>
            <a:r>
              <a:rPr lang="es-ES" sz="2000" dirty="0" smtClean="0">
                <a:ln/>
                <a:solidFill>
                  <a:schemeClr val="accent3"/>
                </a:solidFill>
                <a:effectLst/>
                <a:latin typeface="Segoe UI" pitchFamily="34" charset="0"/>
                <a:cs typeface="Segoe UI" pitchFamily="34" charset="0"/>
              </a:rPr>
              <a:t>  ANÁLISIS SITUACIONAL</a:t>
            </a:r>
            <a:endParaRPr lang="es-ES" sz="2000" dirty="0">
              <a:ln/>
              <a:solidFill>
                <a:schemeClr val="accent3"/>
              </a:solidFill>
              <a:effectLst/>
              <a:latin typeface="Segoe UI" pitchFamily="34" charset="0"/>
              <a:cs typeface="Segoe UI" pitchFamily="34" charset="0"/>
            </a:endParaRPr>
          </a:p>
        </p:txBody>
      </p:sp>
      <p:pic>
        <p:nvPicPr>
          <p:cNvPr id="13"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91" name="90 CuadroTexto"/>
          <p:cNvSpPr txBox="1"/>
          <p:nvPr/>
        </p:nvSpPr>
        <p:spPr>
          <a:xfrm>
            <a:off x="5786446" y="1142984"/>
            <a:ext cx="3168352"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MATRIZ SINTESIS</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graphicFrame>
        <p:nvGraphicFramePr>
          <p:cNvPr id="92" name="91 Tabla"/>
          <p:cNvGraphicFramePr>
            <a:graphicFrameLocks noGrp="1"/>
          </p:cNvGraphicFramePr>
          <p:nvPr/>
        </p:nvGraphicFramePr>
        <p:xfrm>
          <a:off x="367882" y="1214422"/>
          <a:ext cx="4704184" cy="1346416"/>
        </p:xfrm>
        <a:graphic>
          <a:graphicData uri="http://schemas.openxmlformats.org/drawingml/2006/table">
            <a:tbl>
              <a:tblPr>
                <a:tableStyleId>{073A0DAA-6AF3-43AB-8588-CEC1D06C72B9}</a:tableStyleId>
              </a:tblPr>
              <a:tblGrid>
                <a:gridCol w="4704184"/>
              </a:tblGrid>
              <a:tr h="432016">
                <a:tc>
                  <a:txBody>
                    <a:bodyPr/>
                    <a:lstStyle/>
                    <a:p>
                      <a:r>
                        <a:rPr kumimoji="0" lang="es-EC" sz="1200" kern="1200" dirty="0" smtClean="0">
                          <a:solidFill>
                            <a:schemeClr val="dk1"/>
                          </a:solidFill>
                          <a:latin typeface="Candara" pitchFamily="34" charset="0"/>
                          <a:ea typeface="+mn-ea"/>
                          <a:cs typeface="+mn-cs"/>
                        </a:rPr>
                        <a:t>Un mejor desempeño organizacional permitirá a la empresa alcanzar</a:t>
                      </a:r>
                      <a:r>
                        <a:rPr kumimoji="0" lang="es-EC" sz="1200" kern="1200" baseline="0" dirty="0" smtClean="0">
                          <a:solidFill>
                            <a:schemeClr val="dk1"/>
                          </a:solidFill>
                          <a:latin typeface="Candara" pitchFamily="34" charset="0"/>
                          <a:ea typeface="+mn-ea"/>
                          <a:cs typeface="+mn-cs"/>
                        </a:rPr>
                        <a:t> </a:t>
                      </a:r>
                      <a:r>
                        <a:rPr kumimoji="0" lang="es-EC" sz="1200" kern="1200" dirty="0" smtClean="0">
                          <a:solidFill>
                            <a:schemeClr val="dk1"/>
                          </a:solidFill>
                          <a:latin typeface="Candara" pitchFamily="34" charset="0"/>
                          <a:ea typeface="+mn-ea"/>
                          <a:cs typeface="+mn-cs"/>
                        </a:rPr>
                        <a:t>objetivos estratégicos de la compañía. </a:t>
                      </a:r>
                      <a:endParaRPr kumimoji="0" lang="es-ES" sz="1200" kern="1200" dirty="0">
                        <a:solidFill>
                          <a:schemeClr val="dk1"/>
                        </a:solidFill>
                        <a:latin typeface="Candara" pitchFamily="34" charset="0"/>
                        <a:ea typeface="+mn-ea"/>
                        <a:cs typeface="+mn-cs"/>
                      </a:endParaRPr>
                    </a:p>
                  </a:txBody>
                  <a:tcPr/>
                </a:tc>
              </a:tr>
              <a:tr h="432016">
                <a:tc>
                  <a:txBody>
                    <a:bodyPr/>
                    <a:lstStyle/>
                    <a:p>
                      <a:r>
                        <a:rPr lang="es-MX" sz="1200" dirty="0" smtClean="0">
                          <a:latin typeface="Candara" pitchFamily="34" charset="0"/>
                        </a:rPr>
                        <a:t>Personal</a:t>
                      </a:r>
                      <a:r>
                        <a:rPr lang="es-MX" sz="1200" baseline="0" dirty="0" smtClean="0">
                          <a:latin typeface="Candara" pitchFamily="34" charset="0"/>
                        </a:rPr>
                        <a:t> satisfecho con estímulos expuestos por la empresa para el cumplimiento de objetivos</a:t>
                      </a:r>
                      <a:endParaRPr lang="es-MX" sz="1200" dirty="0">
                        <a:latin typeface="Candara" pitchFamily="34" charset="0"/>
                      </a:endParaRPr>
                    </a:p>
                  </a:txBody>
                  <a:tcPr/>
                </a:tc>
              </a:tr>
              <a:tr h="432016">
                <a:tc>
                  <a:txBody>
                    <a:bodyPr/>
                    <a:lstStyle/>
                    <a:p>
                      <a:r>
                        <a:rPr lang="es-MX" sz="1200" dirty="0" smtClean="0">
                          <a:latin typeface="Candara" pitchFamily="34" charset="0"/>
                        </a:rPr>
                        <a:t>Precios</a:t>
                      </a:r>
                      <a:r>
                        <a:rPr lang="es-MX" sz="1200" baseline="0" dirty="0" smtClean="0">
                          <a:latin typeface="Candara" pitchFamily="34" charset="0"/>
                        </a:rPr>
                        <a:t> diferenciados y servicio postventa para sus clientes</a:t>
                      </a:r>
                      <a:endParaRPr lang="es-MX" sz="1200" dirty="0">
                        <a:latin typeface="Candara" pitchFamily="34" charset="0"/>
                      </a:endParaRPr>
                    </a:p>
                  </a:txBody>
                  <a:tcPr/>
                </a:tc>
              </a:tr>
            </a:tbl>
          </a:graphicData>
        </a:graphic>
      </p:graphicFrame>
      <p:graphicFrame>
        <p:nvGraphicFramePr>
          <p:cNvPr id="93" name="92 Tabla"/>
          <p:cNvGraphicFramePr>
            <a:graphicFrameLocks noGrp="1"/>
          </p:cNvGraphicFramePr>
          <p:nvPr/>
        </p:nvGraphicFramePr>
        <p:xfrm>
          <a:off x="368452" y="2643182"/>
          <a:ext cx="4632176" cy="1112520"/>
        </p:xfrm>
        <a:graphic>
          <a:graphicData uri="http://schemas.openxmlformats.org/drawingml/2006/table">
            <a:tbl>
              <a:tblPr>
                <a:tableStyleId>{073A0DAA-6AF3-43AB-8588-CEC1D06C72B9}</a:tableStyleId>
              </a:tblPr>
              <a:tblGrid>
                <a:gridCol w="4632176"/>
              </a:tblGrid>
              <a:tr h="370840">
                <a:tc>
                  <a:txBody>
                    <a:bodyPr/>
                    <a:lstStyle/>
                    <a:p>
                      <a:r>
                        <a:rPr lang="es-ES" sz="1200" dirty="0" smtClean="0">
                          <a:latin typeface="Candara" pitchFamily="34" charset="0"/>
                        </a:rPr>
                        <a:t>Constante</a:t>
                      </a:r>
                      <a:r>
                        <a:rPr lang="es-ES" sz="1200" baseline="0" dirty="0" smtClean="0">
                          <a:latin typeface="Candara" pitchFamily="34" charset="0"/>
                        </a:rPr>
                        <a:t> avance tecnológico</a:t>
                      </a:r>
                      <a:endParaRPr lang="es-ES" sz="1200" dirty="0">
                        <a:latin typeface="Candara" pitchFamily="34" charset="0"/>
                      </a:endParaRPr>
                    </a:p>
                  </a:txBody>
                  <a:tcPr/>
                </a:tc>
              </a:tr>
              <a:tr h="370840">
                <a:tc>
                  <a:txBody>
                    <a:bodyPr/>
                    <a:lstStyle/>
                    <a:p>
                      <a:r>
                        <a:rPr lang="es-ES" sz="1200" dirty="0" smtClean="0">
                          <a:latin typeface="Candara" pitchFamily="34" charset="0"/>
                        </a:rPr>
                        <a:t>Cartera de clientes dispuestos</a:t>
                      </a:r>
                      <a:r>
                        <a:rPr lang="es-ES" sz="1200" baseline="0" dirty="0" smtClean="0">
                          <a:latin typeface="Candara" pitchFamily="34" charset="0"/>
                        </a:rPr>
                        <a:t> a adquirir productos de la empresa</a:t>
                      </a:r>
                    </a:p>
                  </a:txBody>
                  <a:tcPr/>
                </a:tc>
              </a:tr>
              <a:tr h="370840">
                <a:tc>
                  <a:txBody>
                    <a:bodyPr/>
                    <a:lstStyle/>
                    <a:p>
                      <a:r>
                        <a:rPr lang="es-ES" sz="1200" dirty="0" smtClean="0">
                          <a:latin typeface="Candara" pitchFamily="34" charset="0"/>
                        </a:rPr>
                        <a:t>Proveedores acordes</a:t>
                      </a:r>
                      <a:r>
                        <a:rPr lang="es-ES" sz="1200" baseline="0" dirty="0" smtClean="0">
                          <a:latin typeface="Candara" pitchFamily="34" charset="0"/>
                        </a:rPr>
                        <a:t> a las necesidades del mercado</a:t>
                      </a:r>
                      <a:endParaRPr lang="es-ES" sz="1200" dirty="0">
                        <a:latin typeface="Candara" pitchFamily="34" charset="0"/>
                      </a:endParaRPr>
                    </a:p>
                  </a:txBody>
                  <a:tcPr/>
                </a:tc>
              </a:tr>
            </a:tbl>
          </a:graphicData>
        </a:graphic>
      </p:graphicFrame>
      <p:graphicFrame>
        <p:nvGraphicFramePr>
          <p:cNvPr id="94" name="93 Tabla"/>
          <p:cNvGraphicFramePr>
            <a:graphicFrameLocks noGrp="1"/>
          </p:cNvGraphicFramePr>
          <p:nvPr/>
        </p:nvGraphicFramePr>
        <p:xfrm>
          <a:off x="384706" y="3857628"/>
          <a:ext cx="5544616" cy="1198880"/>
        </p:xfrm>
        <a:graphic>
          <a:graphicData uri="http://schemas.openxmlformats.org/drawingml/2006/table">
            <a:tbl>
              <a:tblPr>
                <a:tableStyleId>{073A0DAA-6AF3-43AB-8588-CEC1D06C72B9}</a:tableStyleId>
              </a:tblPr>
              <a:tblGrid>
                <a:gridCol w="5544616"/>
              </a:tblGrid>
              <a:tr h="370840">
                <a:tc>
                  <a:txBody>
                    <a:bodyPr/>
                    <a:lstStyle/>
                    <a:p>
                      <a:r>
                        <a:rPr lang="es-ES" sz="1200" dirty="0" smtClean="0">
                          <a:latin typeface="Candara" pitchFamily="34" charset="0"/>
                        </a:rPr>
                        <a:t>No tiene</a:t>
                      </a:r>
                      <a:r>
                        <a:rPr lang="es-ES" sz="1200" baseline="0" dirty="0" smtClean="0">
                          <a:latin typeface="Candara" pitchFamily="34" charset="0"/>
                        </a:rPr>
                        <a:t> </a:t>
                      </a:r>
                      <a:r>
                        <a:rPr lang="es-ES" sz="1200" dirty="0" smtClean="0">
                          <a:latin typeface="Candara" pitchFamily="34" charset="0"/>
                        </a:rPr>
                        <a:t>asesoramiento</a:t>
                      </a:r>
                      <a:r>
                        <a:rPr lang="es-ES" sz="1200" baseline="0" dirty="0" smtClean="0">
                          <a:latin typeface="Candara" pitchFamily="34" charset="0"/>
                        </a:rPr>
                        <a:t> en marketing para aplicación de estrategias de mercadeo y posicionamiento</a:t>
                      </a:r>
                      <a:endParaRPr lang="es-ES" sz="1200" dirty="0">
                        <a:latin typeface="Candara" pitchFamily="34" charset="0"/>
                      </a:endParaRPr>
                    </a:p>
                  </a:txBody>
                  <a:tcPr/>
                </a:tc>
              </a:tr>
              <a:tr h="370840">
                <a:tc>
                  <a:txBody>
                    <a:bodyPr/>
                    <a:lstStyle/>
                    <a:p>
                      <a:r>
                        <a:rPr lang="es-ES" sz="1200" dirty="0" smtClean="0">
                          <a:latin typeface="Candara" pitchFamily="34" charset="0"/>
                        </a:rPr>
                        <a:t>No</a:t>
                      </a:r>
                      <a:r>
                        <a:rPr lang="es-ES" sz="1200" baseline="0" dirty="0" smtClean="0">
                          <a:latin typeface="Candara" pitchFamily="34" charset="0"/>
                        </a:rPr>
                        <a:t> posee un lugar amplio con un show room para la exhibición de su mercadería</a:t>
                      </a:r>
                      <a:endParaRPr lang="es-ES" sz="1200" dirty="0">
                        <a:latin typeface="Candara" pitchFamily="34" charset="0"/>
                      </a:endParaRPr>
                    </a:p>
                  </a:txBody>
                  <a:tcPr/>
                </a:tc>
              </a:tr>
              <a:tr h="370840">
                <a:tc>
                  <a:txBody>
                    <a:bodyPr/>
                    <a:lstStyle/>
                    <a:p>
                      <a:r>
                        <a:rPr kumimoji="0" lang="es-ES" sz="1200" kern="1200" dirty="0" smtClean="0">
                          <a:solidFill>
                            <a:schemeClr val="dk1"/>
                          </a:solidFill>
                          <a:latin typeface="Candara" pitchFamily="34" charset="0"/>
                          <a:ea typeface="+mn-ea"/>
                          <a:cs typeface="+mn-cs"/>
                        </a:rPr>
                        <a:t>Falta de un técnico de planta para soporte postventa </a:t>
                      </a:r>
                    </a:p>
                  </a:txBody>
                  <a:tcPr/>
                </a:tc>
              </a:tr>
            </a:tbl>
          </a:graphicData>
        </a:graphic>
      </p:graphicFrame>
      <p:graphicFrame>
        <p:nvGraphicFramePr>
          <p:cNvPr id="95" name="94 Tabla"/>
          <p:cNvGraphicFramePr>
            <a:graphicFrameLocks noGrp="1"/>
          </p:cNvGraphicFramePr>
          <p:nvPr/>
        </p:nvGraphicFramePr>
        <p:xfrm>
          <a:off x="1714480" y="5072074"/>
          <a:ext cx="5472608" cy="1189648"/>
        </p:xfrm>
        <a:graphic>
          <a:graphicData uri="http://schemas.openxmlformats.org/drawingml/2006/table">
            <a:tbl>
              <a:tblPr>
                <a:tableStyleId>{073A0DAA-6AF3-43AB-8588-CEC1D06C72B9}</a:tableStyleId>
              </a:tblPr>
              <a:tblGrid>
                <a:gridCol w="5472608"/>
              </a:tblGrid>
              <a:tr h="451509">
                <a:tc>
                  <a:txBody>
                    <a:bodyPr/>
                    <a:lstStyle/>
                    <a:p>
                      <a:r>
                        <a:rPr lang="es-ES" sz="1200" dirty="0" smtClean="0">
                          <a:latin typeface="Candara" pitchFamily="34" charset="0"/>
                        </a:rPr>
                        <a:t>Generación</a:t>
                      </a:r>
                      <a:r>
                        <a:rPr lang="es-ES" sz="1200" baseline="0" dirty="0" smtClean="0">
                          <a:latin typeface="Candara" pitchFamily="34" charset="0"/>
                        </a:rPr>
                        <a:t> de una buena campaña de marketing para crecimiento de ventas por parte de la competencia</a:t>
                      </a:r>
                      <a:endParaRPr lang="es-ES" sz="1200" dirty="0">
                        <a:latin typeface="Candara" pitchFamily="34" charset="0"/>
                      </a:endParaRPr>
                    </a:p>
                  </a:txBody>
                  <a:tcPr/>
                </a:tc>
              </a:tr>
              <a:tr h="366224">
                <a:tc>
                  <a:txBody>
                    <a:bodyPr/>
                    <a:lstStyle/>
                    <a:p>
                      <a:r>
                        <a:rPr lang="es-ES" sz="1200" dirty="0" smtClean="0">
                          <a:latin typeface="Candara" pitchFamily="34" charset="0"/>
                        </a:rPr>
                        <a:t>Incremento</a:t>
                      </a:r>
                      <a:r>
                        <a:rPr lang="es-ES" sz="1200" baseline="0" dirty="0" smtClean="0">
                          <a:latin typeface="Candara" pitchFamily="34" charset="0"/>
                        </a:rPr>
                        <a:t> de productos sustitos a precios atractivos para el cliente</a:t>
                      </a:r>
                      <a:endParaRPr lang="es-ES" sz="1200" dirty="0">
                        <a:latin typeface="Candara" pitchFamily="34" charset="0"/>
                      </a:endParaRPr>
                    </a:p>
                  </a:txBody>
                  <a:tcPr/>
                </a:tc>
              </a:tr>
              <a:tr h="366224">
                <a:tc>
                  <a:txBody>
                    <a:bodyPr/>
                    <a:lstStyle/>
                    <a:p>
                      <a:r>
                        <a:rPr lang="es-ES" sz="1200" dirty="0" smtClean="0">
                          <a:latin typeface="Candara" pitchFamily="34" charset="0"/>
                        </a:rPr>
                        <a:t>Preferencias</a:t>
                      </a:r>
                      <a:r>
                        <a:rPr lang="es-ES" sz="1200" baseline="0" dirty="0" smtClean="0">
                          <a:latin typeface="Candara" pitchFamily="34" charset="0"/>
                        </a:rPr>
                        <a:t> de los clientes por los actuales proveedores</a:t>
                      </a:r>
                      <a:endParaRPr lang="es-ES" sz="1200" dirty="0">
                        <a:latin typeface="Candara" pitchFamily="34" charset="0"/>
                      </a:endParaRPr>
                    </a:p>
                  </a:txBody>
                  <a:tcPr/>
                </a:tc>
              </a:tr>
            </a:tbl>
          </a:graphicData>
        </a:graphic>
      </p:graphicFrame>
      <p:sp>
        <p:nvSpPr>
          <p:cNvPr id="96" name="95 CuadroTexto"/>
          <p:cNvSpPr txBox="1"/>
          <p:nvPr/>
        </p:nvSpPr>
        <p:spPr>
          <a:xfrm>
            <a:off x="5072066" y="1785926"/>
            <a:ext cx="1928826" cy="523220"/>
          </a:xfrm>
          <a:prstGeom prst="rect">
            <a:avLst/>
          </a:prstGeom>
          <a:noFill/>
        </p:spPr>
        <p:txBody>
          <a:bodyPr wrap="square" rtlCol="0">
            <a:spAutoFit/>
          </a:bodyPr>
          <a:lstStyle/>
          <a:p>
            <a:r>
              <a:rPr lang="es-ES" sz="2800" b="1" dirty="0" smtClean="0"/>
              <a:t>F</a:t>
            </a:r>
            <a:r>
              <a:rPr lang="es-ES" dirty="0" smtClean="0"/>
              <a:t>ORTALEZAS</a:t>
            </a:r>
            <a:endParaRPr lang="es-ES" dirty="0"/>
          </a:p>
        </p:txBody>
      </p:sp>
      <p:sp>
        <p:nvSpPr>
          <p:cNvPr id="97" name="96 CuadroTexto"/>
          <p:cNvSpPr txBox="1"/>
          <p:nvPr/>
        </p:nvSpPr>
        <p:spPr>
          <a:xfrm>
            <a:off x="5429256" y="2928934"/>
            <a:ext cx="2286016" cy="523220"/>
          </a:xfrm>
          <a:prstGeom prst="rect">
            <a:avLst/>
          </a:prstGeom>
          <a:noFill/>
        </p:spPr>
        <p:txBody>
          <a:bodyPr wrap="square" rtlCol="0">
            <a:spAutoFit/>
          </a:bodyPr>
          <a:lstStyle/>
          <a:p>
            <a:r>
              <a:rPr lang="es-ES" sz="2800" b="1" dirty="0" smtClean="0"/>
              <a:t>O</a:t>
            </a:r>
            <a:r>
              <a:rPr lang="es-ES" dirty="0" smtClean="0"/>
              <a:t>PORTUNIDADES</a:t>
            </a:r>
            <a:endParaRPr lang="es-ES" dirty="0"/>
          </a:p>
        </p:txBody>
      </p:sp>
      <p:sp>
        <p:nvSpPr>
          <p:cNvPr id="98" name="97 CuadroTexto"/>
          <p:cNvSpPr txBox="1"/>
          <p:nvPr/>
        </p:nvSpPr>
        <p:spPr>
          <a:xfrm>
            <a:off x="6000760" y="4286256"/>
            <a:ext cx="1928826" cy="523220"/>
          </a:xfrm>
          <a:prstGeom prst="rect">
            <a:avLst/>
          </a:prstGeom>
          <a:noFill/>
        </p:spPr>
        <p:txBody>
          <a:bodyPr wrap="square" rtlCol="0">
            <a:spAutoFit/>
          </a:bodyPr>
          <a:lstStyle/>
          <a:p>
            <a:r>
              <a:rPr lang="es-ES" sz="2800" b="1" dirty="0" smtClean="0"/>
              <a:t>D</a:t>
            </a:r>
            <a:r>
              <a:rPr lang="es-ES" dirty="0" smtClean="0"/>
              <a:t>EBILIDADES</a:t>
            </a:r>
            <a:endParaRPr lang="es-ES" dirty="0"/>
          </a:p>
        </p:txBody>
      </p:sp>
      <p:sp>
        <p:nvSpPr>
          <p:cNvPr id="99" name="98 CuadroTexto"/>
          <p:cNvSpPr txBox="1"/>
          <p:nvPr/>
        </p:nvSpPr>
        <p:spPr>
          <a:xfrm>
            <a:off x="7215174" y="5429264"/>
            <a:ext cx="1928826" cy="461665"/>
          </a:xfrm>
          <a:prstGeom prst="rect">
            <a:avLst/>
          </a:prstGeom>
          <a:noFill/>
        </p:spPr>
        <p:txBody>
          <a:bodyPr wrap="square" rtlCol="0">
            <a:spAutoFit/>
          </a:bodyPr>
          <a:lstStyle/>
          <a:p>
            <a:r>
              <a:rPr lang="es-ES" sz="2400" b="1" dirty="0" smtClean="0"/>
              <a:t>A</a:t>
            </a:r>
            <a:r>
              <a:rPr lang="es-ES" dirty="0" smtClean="0"/>
              <a:t>MENAZAS</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5" name="4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6"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2</a:t>
            </a:r>
            <a:r>
              <a:rPr lang="es-ES" sz="2000" dirty="0" smtClean="0">
                <a:ln/>
                <a:solidFill>
                  <a:schemeClr val="accent3"/>
                </a:solidFill>
                <a:effectLst/>
                <a:latin typeface="Segoe UI" pitchFamily="34" charset="0"/>
                <a:cs typeface="Segoe UI" pitchFamily="34" charset="0"/>
              </a:rPr>
              <a:t>  ANÁLISIS SITUACIONAL</a:t>
            </a:r>
            <a:endParaRPr lang="es-ES" sz="2000" dirty="0">
              <a:ln/>
              <a:solidFill>
                <a:schemeClr val="accent3"/>
              </a:solidFill>
              <a:effectLst/>
              <a:latin typeface="Segoe UI" pitchFamily="34" charset="0"/>
              <a:cs typeface="Segoe UI" pitchFamily="34" charset="0"/>
            </a:endParaRPr>
          </a:p>
        </p:txBody>
      </p:sp>
      <p:sp>
        <p:nvSpPr>
          <p:cNvPr id="7" name="6 CuadroTexto"/>
          <p:cNvSpPr txBox="1"/>
          <p:nvPr/>
        </p:nvSpPr>
        <p:spPr>
          <a:xfrm>
            <a:off x="285720" y="1214423"/>
            <a:ext cx="4357718"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MATRIZ  INTERNO - EXTERNO</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675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7585" name="Object 1"/>
          <p:cNvGraphicFramePr>
            <a:graphicFrameLocks noChangeAspect="1"/>
          </p:cNvGraphicFramePr>
          <p:nvPr/>
        </p:nvGraphicFramePr>
        <p:xfrm>
          <a:off x="1643042" y="1857364"/>
          <a:ext cx="6715172" cy="4093801"/>
        </p:xfrm>
        <a:graphic>
          <a:graphicData uri="http://schemas.openxmlformats.org/presentationml/2006/ole">
            <p:oleObj spid="_x0000_s67585" name="Hoja de cálculo" r:id="rId3" imgW="5448300" imgH="3629025" progId="Excel.Sheet.12">
              <p:embed/>
            </p:oleObj>
          </a:graphicData>
        </a:graphic>
      </p:graphicFrame>
      <p:pic>
        <p:nvPicPr>
          <p:cNvPr id="10" name="Picture 2"/>
          <p:cNvPicPr>
            <a:picLocks noChangeAspect="1" noChangeArrowheads="1"/>
          </p:cNvPicPr>
          <p:nvPr/>
        </p:nvPicPr>
        <p:blipFill>
          <a:blip r:embed="rId4"/>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5" name="4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1187624" y="1988840"/>
            <a:ext cx="6048672" cy="923330"/>
          </a:xfrm>
          <a:prstGeom prst="rect">
            <a:avLst/>
          </a:prstGeom>
          <a:noFill/>
        </p:spPr>
        <p:txBody>
          <a:bodyPr wrap="square" rtlCol="0">
            <a:spAutoFit/>
          </a:bodyPr>
          <a:lstStyle/>
          <a:p>
            <a:r>
              <a:rPr lang="es-MX" sz="5400" b="1" dirty="0" smtClean="0">
                <a:latin typeface="Candara" pitchFamily="34" charset="0"/>
              </a:rPr>
              <a:t>CAPÍTULO III</a:t>
            </a:r>
            <a:endParaRPr lang="es-MX" sz="5400" b="1" dirty="0">
              <a:latin typeface="Candara" pitchFamily="34" charset="0"/>
            </a:endParaRPr>
          </a:p>
        </p:txBody>
      </p:sp>
      <p:sp>
        <p:nvSpPr>
          <p:cNvPr id="8" name="7 CuadroTexto"/>
          <p:cNvSpPr txBox="1"/>
          <p:nvPr/>
        </p:nvSpPr>
        <p:spPr>
          <a:xfrm>
            <a:off x="4067944" y="4005064"/>
            <a:ext cx="4320480" cy="1446550"/>
          </a:xfrm>
          <a:prstGeom prst="rect">
            <a:avLst/>
          </a:prstGeom>
          <a:noFill/>
        </p:spPr>
        <p:txBody>
          <a:bodyPr wrap="square" rtlCol="0">
            <a:spAutoFit/>
          </a:bodyPr>
          <a:lstStyle/>
          <a:p>
            <a:r>
              <a:rPr lang="es-MX" sz="4400" b="1" dirty="0" smtClean="0">
                <a:latin typeface="Candara" pitchFamily="34" charset="0"/>
              </a:rPr>
              <a:t>ANÁLISIS DE MERCADO</a:t>
            </a:r>
            <a:endParaRPr lang="es-MX" sz="4400" b="1" dirty="0">
              <a:latin typeface="Candara" pitchFamily="34" charset="0"/>
            </a:endParaRPr>
          </a:p>
        </p:txBody>
      </p:sp>
      <p:pic>
        <p:nvPicPr>
          <p:cNvPr id="10"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942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rPr>
              <a:t>Anexo  B</a:t>
            </a:r>
            <a:endParaRPr kumimoji="0" lang="es-ES" sz="9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BALANCE GENERAL DE LA EMPRESA TRADELOGISTIC</a:t>
            </a:r>
            <a:endParaRPr kumimoji="0" lang="es-E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0" y="1000108"/>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8196" name="AutoShape 4" descr="http://www.foguami.gob.gt/foguami/images/objetivos-general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2" name="11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4"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3</a:t>
            </a:r>
            <a:r>
              <a:rPr lang="es-ES" sz="2000" dirty="0" smtClean="0">
                <a:ln/>
                <a:solidFill>
                  <a:schemeClr val="accent3"/>
                </a:solidFill>
                <a:effectLst/>
                <a:latin typeface="Segoe UI" pitchFamily="34" charset="0"/>
                <a:cs typeface="Segoe UI" pitchFamily="34" charset="0"/>
              </a:rPr>
              <a:t>  INVESTIGACIÓN DE MERCADO</a:t>
            </a:r>
            <a:endParaRPr lang="es-ES" sz="2000" dirty="0">
              <a:ln/>
              <a:solidFill>
                <a:schemeClr val="accent3"/>
              </a:solidFill>
              <a:effectLst/>
              <a:latin typeface="Segoe UI" pitchFamily="34" charset="0"/>
              <a:cs typeface="Segoe UI" pitchFamily="34" charset="0"/>
            </a:endParaRPr>
          </a:p>
        </p:txBody>
      </p:sp>
      <p:sp>
        <p:nvSpPr>
          <p:cNvPr id="15" name="14 CuadroTexto"/>
          <p:cNvSpPr txBox="1"/>
          <p:nvPr/>
        </p:nvSpPr>
        <p:spPr>
          <a:xfrm>
            <a:off x="214282" y="2883755"/>
            <a:ext cx="3168352" cy="830997"/>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OBJETIVO DE LA INVESTIGACIÓN</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24" name="23 CuadroTexto"/>
          <p:cNvSpPr txBox="1"/>
          <p:nvPr/>
        </p:nvSpPr>
        <p:spPr>
          <a:xfrm>
            <a:off x="3714744" y="1890963"/>
            <a:ext cx="4214842" cy="3323987"/>
          </a:xfrm>
          <a:prstGeom prst="rect">
            <a:avLst/>
          </a:prstGeom>
          <a:noFill/>
        </p:spPr>
        <p:txBody>
          <a:bodyPr wrap="square" rtlCol="0">
            <a:spAutoFit/>
          </a:bodyPr>
          <a:lstStyle/>
          <a:p>
            <a:r>
              <a:rPr lang="es-EC" sz="2400" dirty="0" smtClean="0">
                <a:latin typeface="Candara" pitchFamily="34" charset="0"/>
              </a:rPr>
              <a:t>Falta de presencia de un plan estratégico de posicionamiento de la empresa TRADELOGISTIC en el mercado ecuatoriano, lo que provoca un desconocimiento de los posibles clientes para la compañía.</a:t>
            </a:r>
            <a:endParaRPr lang="es-ES" sz="2400" dirty="0" smtClean="0">
              <a:latin typeface="Candara" pitchFamily="34" charset="0"/>
            </a:endParaRPr>
          </a:p>
          <a:p>
            <a:endParaRPr lang="es-ES" dirty="0"/>
          </a:p>
        </p:txBody>
      </p:sp>
      <p:pic>
        <p:nvPicPr>
          <p:cNvPr id="33"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5" name="4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6"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3</a:t>
            </a:r>
            <a:r>
              <a:rPr lang="es-ES" sz="2000" dirty="0" smtClean="0">
                <a:ln/>
                <a:solidFill>
                  <a:schemeClr val="accent3"/>
                </a:solidFill>
                <a:effectLst/>
                <a:latin typeface="Segoe UI" pitchFamily="34" charset="0"/>
                <a:cs typeface="Segoe UI" pitchFamily="34" charset="0"/>
              </a:rPr>
              <a:t>  INVESTIGACIÓN DE MERCADO</a:t>
            </a:r>
            <a:endParaRPr lang="es-ES" sz="2000" dirty="0">
              <a:ln/>
              <a:solidFill>
                <a:schemeClr val="accent3"/>
              </a:solidFill>
              <a:effectLst/>
              <a:latin typeface="Segoe UI" pitchFamily="34" charset="0"/>
              <a:cs typeface="Segoe UI" pitchFamily="34" charset="0"/>
            </a:endParaRPr>
          </a:p>
        </p:txBody>
      </p:sp>
      <p:sp>
        <p:nvSpPr>
          <p:cNvPr id="7" name="6 CuadroTexto"/>
          <p:cNvSpPr txBox="1"/>
          <p:nvPr/>
        </p:nvSpPr>
        <p:spPr>
          <a:xfrm>
            <a:off x="357158" y="1285860"/>
            <a:ext cx="3168352" cy="1200329"/>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METODOLOGÍA  Y TAMAÑO DE LA INVESTIGACIÓN</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10" name="9 CuadroTexto"/>
          <p:cNvSpPr txBox="1"/>
          <p:nvPr/>
        </p:nvSpPr>
        <p:spPr>
          <a:xfrm>
            <a:off x="4000496" y="1500174"/>
            <a:ext cx="4214842" cy="3693319"/>
          </a:xfrm>
          <a:prstGeom prst="rect">
            <a:avLst/>
          </a:prstGeom>
          <a:noFill/>
        </p:spPr>
        <p:txBody>
          <a:bodyPr wrap="square" rtlCol="0">
            <a:spAutoFit/>
          </a:bodyPr>
          <a:lstStyle/>
          <a:p>
            <a:pPr>
              <a:buFont typeface="Arial" pitchFamily="34" charset="0"/>
              <a:buChar char="•"/>
            </a:pPr>
            <a:r>
              <a:rPr lang="es-ES" sz="2400" dirty="0" smtClean="0">
                <a:latin typeface="Candara" pitchFamily="34" charset="0"/>
              </a:rPr>
              <a:t> Muestreo Aleatorio Simple</a:t>
            </a:r>
          </a:p>
          <a:p>
            <a:endParaRPr lang="es-ES" sz="2400" b="1" dirty="0" smtClean="0">
              <a:latin typeface="Candara" pitchFamily="34" charset="0"/>
            </a:endParaRPr>
          </a:p>
          <a:p>
            <a:pPr>
              <a:buFont typeface="Arial" pitchFamily="34" charset="0"/>
              <a:buChar char="•"/>
            </a:pPr>
            <a:r>
              <a:rPr lang="es-ES" sz="2400" dirty="0" smtClean="0">
                <a:latin typeface="Candara" pitchFamily="34" charset="0"/>
              </a:rPr>
              <a:t> Método de investigación descriptiva</a:t>
            </a:r>
          </a:p>
          <a:p>
            <a:pPr>
              <a:buFont typeface="Arial" pitchFamily="34" charset="0"/>
              <a:buChar char="•"/>
            </a:pPr>
            <a:endParaRPr lang="es-ES" sz="2400" dirty="0" smtClean="0">
              <a:latin typeface="Candara" pitchFamily="34" charset="0"/>
            </a:endParaRPr>
          </a:p>
          <a:p>
            <a:pPr>
              <a:buFont typeface="Arial" pitchFamily="34" charset="0"/>
              <a:buChar char="•"/>
            </a:pPr>
            <a:r>
              <a:rPr lang="es-ES" sz="2400" dirty="0" smtClean="0">
                <a:latin typeface="Candara" pitchFamily="34" charset="0"/>
              </a:rPr>
              <a:t> Encuesta</a:t>
            </a:r>
          </a:p>
          <a:p>
            <a:endParaRPr lang="es-ES" sz="2400" dirty="0" smtClean="0">
              <a:latin typeface="Candara" pitchFamily="34" charset="0"/>
            </a:endParaRPr>
          </a:p>
          <a:p>
            <a:endParaRPr lang="es-ES" sz="2400" dirty="0" smtClean="0">
              <a:latin typeface="Candara" pitchFamily="34" charset="0"/>
            </a:endParaRPr>
          </a:p>
          <a:p>
            <a:pPr>
              <a:buFont typeface="Arial" pitchFamily="34" charset="0"/>
              <a:buChar char="•"/>
            </a:pPr>
            <a:endParaRPr lang="es-ES" sz="2400" dirty="0" smtClean="0">
              <a:latin typeface="Candara" pitchFamily="34" charset="0"/>
            </a:endParaRPr>
          </a:p>
          <a:p>
            <a:endParaRPr lang="es-ES" dirty="0"/>
          </a:p>
        </p:txBody>
      </p:sp>
      <p:pic>
        <p:nvPicPr>
          <p:cNvPr id="11" name="Picture 2"/>
          <p:cNvPicPr>
            <a:picLocks noChangeAspect="1" noChangeArrowheads="1"/>
          </p:cNvPicPr>
          <p:nvPr/>
        </p:nvPicPr>
        <p:blipFill>
          <a:blip r:embed="rId3"/>
          <a:srcRect/>
          <a:stretch>
            <a:fillRect/>
          </a:stretch>
        </p:blipFill>
        <p:spPr bwMode="auto">
          <a:xfrm>
            <a:off x="6858016" y="6286520"/>
            <a:ext cx="2071702" cy="428628"/>
          </a:xfrm>
          <a:prstGeom prst="rect">
            <a:avLst/>
          </a:prstGeom>
          <a:noFill/>
          <a:ln w="9525">
            <a:noFill/>
            <a:miter lim="800000"/>
            <a:headEnd/>
            <a:tailEnd/>
          </a:ln>
          <a:effectLst/>
        </p:spPr>
      </p:pic>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7"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143372" y="3786190"/>
            <a:ext cx="2357455" cy="607329"/>
          </a:xfrm>
          <a:prstGeom prst="rect">
            <a:avLst/>
          </a:prstGeom>
          <a:noFill/>
          <a:ln w="9525">
            <a:noFill/>
            <a:miter lim="800000"/>
            <a:headEnd/>
            <a:tailEnd/>
          </a:ln>
        </p:spPr>
      </p:pic>
      <p:sp>
        <p:nvSpPr>
          <p:cNvPr id="3994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1" name="20 CuadroTexto"/>
          <p:cNvSpPr txBox="1"/>
          <p:nvPr/>
        </p:nvSpPr>
        <p:spPr>
          <a:xfrm>
            <a:off x="4033297" y="4870639"/>
            <a:ext cx="3419500" cy="1046440"/>
          </a:xfrm>
          <a:prstGeom prst="rect">
            <a:avLst/>
          </a:prstGeom>
          <a:noFill/>
        </p:spPr>
        <p:txBody>
          <a:bodyPr wrap="square" rtlCol="0">
            <a:spAutoFit/>
          </a:bodyPr>
          <a:lstStyle/>
          <a:p>
            <a:endParaRPr lang="es-ES" sz="2400" dirty="0" smtClean="0">
              <a:latin typeface="Candara" pitchFamily="34" charset="0"/>
            </a:endParaRPr>
          </a:p>
          <a:p>
            <a:pPr>
              <a:buFont typeface="Arial" pitchFamily="34" charset="0"/>
              <a:buChar char="•"/>
            </a:pPr>
            <a:r>
              <a:rPr lang="es-ES" dirty="0" smtClean="0">
                <a:latin typeface="Candara" pitchFamily="34" charset="0"/>
              </a:rPr>
              <a:t> Universo : 238</a:t>
            </a:r>
          </a:p>
          <a:p>
            <a:endParaRPr lang="es-ES" dirty="0"/>
          </a:p>
        </p:txBody>
      </p:sp>
      <p:sp>
        <p:nvSpPr>
          <p:cNvPr id="39945" name="AutoShape 9" descr="data:image/jpg;base64,/9j/4AAQSkZJRgABAQAAAQABAAD/2wCEAAkGBhMSEBQUEhQUFRQUFRUUFRQVFBQPFBUUFBQVFBUUFRQXHCYeFxkjGRQUHy8gIycpLSwsFR4xNTAqNSYrLCkBCQoKDgwOFw8PGiwkHBwpKSksLCwpLCkpKSwsKSksKSksKSwtKSwpLCwsLCwsLCwpKSksKSkpKSksLCksLC0sKf/AABEIALcBFAMBIgACEQEDEQH/xAAcAAABBQEBAQAAAAAAAAAAAAAAAQIDBAUGBwj/xAA7EAACAQIEAwcCBAUEAgMBAAABAgADEQQSITEFQVEGEyJhcYGRMqEHQlKxFCNiweFygtHwM5Iko/EV/8QAGgEAAgMBAQAAAAAAAAAAAAAAAAECAwUEBv/EACYRAAICAgICAgMAAwEAAAAAAAABAhEDIRIxQVEEEyIyYSOR8BT/2gAMAwEAAhEDEQA/AEtC0eEjhTmUWEYWOCSenhidgTL+G4DUblaOmwMoJHhJ1GF7Gsd5sYXseo3EmsUmBwtPCMdgZeocCqNynoNDgdNeUuphFGwlqwews4jCdkid5uYPsui7idAFiy6OKKFZTo8MReUtLTA2EdCWJJEbC0IsIxBCLCACWhFhAAhCEACEIRAMq1QqlmNgBcmcJxrjJrv0QfSP7nzlntPxzvGNND4FOp/U3/E5fEYkCZ+fLyfFdGn8XBX5PskxGIEx8bjJHisZMrE4m850aajRHiat5l4urJ62ItMbH4mXRiVzlRXxNeUKtSOqVJXadkI0cOSY7PFVYIkcxllHHPL4QpMgqVIjvJMNwytVNkpu3op/eS0uzmpy6KpaE6Kl+HuNYX7q3qbGEPtx+0WfRP0ezYHs1UfcWm9g+xg/NOtSkBsI+VRwxQWZeF7P005CaFPCqNgJLCWqKQrEAiwhGIIRYQALQiwgIS0W0IQAIRYQASEWJEAQhCABCEIAE5rtVx/IppUz4z9R/SOnrLvaPjYoU7A/zG+kdP6p57Vr3JJ1ve9+fnOTPlr8UdvxsHJ8n0Q18TYTGxeLhxSsV1BuOnMf8yDhnCnrm/0r1/4nGkbKSirKdavIk4fWqfQjH2sJ3GB7NUU1IzHqdZrpTAGgAjRXLJ6PN6fYrEPvlX1MY/4YVjvUX4M9LAgXklJore+zzAfhNVO9Vfgy7R/CVfzVj7CegGrENWP7ZeyDxxfg4yn+FdDm7n7S3Q/DLBj6gx9SZ0vexc8i8kvZH6oLwjMwvY3CU/por6kXmrTwiKPCqj0Fo1akU1ZW22SquiW0JUOKhCyR6TCEWbZhhCEIgCLCEBBFhCABCEWACQiwgARIsSABCEIAEIQiAJFisStNGdjYKLmSMdJxHavjBdu6B8K6t5nkJXkycFZbixvJKjF4xxI1qrOef0joo2mLi8VaTYuv0mPiK0zO9s3scUlRYw2H7xrnYf8AbTosJYAAaCYWGqWQS9QxMRCTs2BVitWmacbaRtjo7I0aS4iJUrTLXF6yXvoDaLffw728oGv0kb4rWwkWKjUNcWi9/Md8ZrI6uLiDibFXGgSq/EZjVMSfeJ3kCXFI1TjxCYj4jWEdEuJ77CEJtnngixIsQBFiRYCCEIsAEiwhAAhCEACESV65a4yxN0NInLASs3EVDZd4w4NmPiOnSTUsEq8pHbDRMrXg14sgxGNVQbmSYFPjvEhQolr+I6KOpM8xxeMOpOpJJPqZp9oePHEVSfyrcKP3M5rF1bTNyz5y10bPxcPGO+2RYjESpSoNVay7czyAhQpNUew25noJsqoRcq7fv5yp6OqToo1jl06RtPFSPHPqZmivrAqWzb/jI04wTGbESPvjCh0bVPEi8fUxnnMQVbR6uY6BmmcWYK+l5n0n1kprX9IqAsnE22+Y16nMyv3nxGipc+QhQFgPrcxGqyq1a5jWqQAnYX5wlPvzCMLZ9JQhCbBgBFhCAgiwhAAiyJ8So5yBsSxPhF16yNjouSu+OQNlJF5WfD1XJu2UcrbySlwpAbnU9TC2+gpFwG8DAC0bUqhRcmMQZL7xQgkGG4gj/SZZiVDCNYwYGIKYgBVGHY3GY2Mw+1NVaFGw1d9B5DmZ1BNp5Z2m4v31Zm/KLqv+kGc+d8Y/1nV8bH9k/wCIxMXVAEynrlmCjUk2ElxVWP4LQBLP00HrbWcD0rNvUUXsgpIFG/M9TK4r7yLGgtufYSEeE28oq1spYmMF5j1rgzabUTPr0Y0QTKhjM0eVsY11kh2JnkiVryLJHIIwsnDxe9kJiWiHZK1eKK2krqkcRAVkneRjtG3tAQFY8GEiJhALPp2EiOJUXuw085QxHHVH0AuTsQLiazaRh0zUhK+Druwu65fe8mcHkbQsKG1r20IHrK64d2BDNodiNDLIojnrJBFVhdFShw1VN9Sep1lmnTA20j5UrqxNlcDyteHQdllnA1JtIHxq7A6nbp8yOpw7PYux2sQDYGT08IqrlA0hsNFbNVKnQBuvKNXhVzeoxbTbYTQEirYtV3IueXOKl5CxaOFVfpAEllJ8UX0p6Ebhha48olXDVHI8WUDe2pPvHfoK9j8ZxJKdrnc201k2HxAcXWVsPwhF5Zje9zrLoW20FfkNGT2qx3dYVzzYZB6t/i88gxeJtO27f8YzEUl2S5J6tt9p5rja+8zs0+U9eDZ+FDjC35EWm1V8q7n4A6mbyYUUaYQG/Mk8zzkHZmgAhqHdiQPQf5k+Nqaznbt0XylylXhFI6sJBjN7wq1LGMqVQ0saK5d2FN4Vad5HJA0RFlStQkGWX3EianGFlMpGgS2yiMNOAWRKIuWKViKYxiinApHh5FVrAQoLE7uBWVqPElZsv3l0waoOysVhJjThAD36j2dT85LddwDNKjhlQWVQBIzxKnmy5xmvYi+xO15XxXFspKqjFvy3Byk9LjaamkYu2aDOBubSCtxGmtrsNdhe9/SZtbBVazKahCrb6DvfyIMs4bgNJDcjMRsTr9oWwpEK8Zd3Ap0zbnmFvgzWpkkaix6bxVUDYQLgbka7QSExhpE7n2GketMDaU8Vxeml9cxG4XxEettpFgOKPUJ/lnLfQ7H3B/tC0GzTjX23t5wa9tN4wUP1En9viMRXWi5a4qXA0ItuIU+E0wb2J1vqb29JcAixcUOxuQR0ixCm2jZfOwP7yquCZgQ73RtRlupB9YWBNU4ggJF7kbhfERIRUd2zKQU6fSwPnJcNw5ENwNep3lhUA2G8VN9haR4z2mLLWqK24dr/ADON4jicoM9f/EPswz//ACKYuQLVAN9NnHtoZ4b2jqjxLm8Qtpz3mf8AU1PibMfkR+rl6O37L4oPhKZH9Q9wxi41py3YTjYF6DG1zmT15idZiEvKpx4TaI4cnNcjKqm8rMLHSXqlKVaukmjoeyVxGEmWcmg9JC6yJDsYGMCY1nlepWjoKH1DKtRukixGNCjU2mZiOKk6L8yai2RbSL1fihTfXynY9iOx741DWrfyqA2bm5/p8vOZ/wCHP4ePjagrVwRh1OpOhqEflHl1M9zCU1QUlUFQMoRR4QByl0cafZy5c1aRyx7HYHD0y5QueRbW5PSeH8bW1VgNsxsPefSr4Bchuo6gb2nz52twmXFVR0qN9zeE1VEcMm27OdSlLSV2XmY0aSKpWkezpotf/wBN+sJml4R8UKz6txfC1rEFqaixBDH69PMbfMsVnWkha3TQbsx0A9TpLB203mXWFR6lFWSwVy7sCCnhU5bHfViNCOU74xVmTZbo0rXeoRm9fCg6C/7x4xqEEg3sL6Atp1Ft4lauhuv19VAz/PIe8o4TgSLULqndhlylAxyn1UaD2kW22AHjmZgtNGJ1DXBVlt1U/MrrwOpUOaqwBJv4ftdTcA+808fX7qkSo10VR1ZiFUfJElw9Pu6ahmJyjVmO55kkxcNWx36IMHwenT1AuTqWOpl0CVsTxKnTXMzALyO9/iUK3Gi+daK5iPpa5ZGvbZkvb3MVpC2zYLTOx3HqVPS92toACRfoSJRpdn3b63K3FmF8xOnXmPJs01MHwqnTUBV26+LzvY6CFyY9IOH441ACUK873DKfQ7/aWagPKw6nf4j4l5IiRjDjn4j56/aSzKxvaKklwpDsDlKhgtj0zN4b7aE85ewuKDi4DDyZSp++/tEmvA9k8rYpX3V1UW2I/vfSSVMxOlgOu59hOf7ZdqKHDsOa1U53OlKmTdnfoByHU8oMEYH4ldsRgcOFZg2Ka/dIjELl/XUU8h9zPnTFYpmdmY3ZiWY9STcy72h4/VxeIetWbNUc3PRRyRRyUCZdoRj5IyleiakzKQyGxBuPIzuuB9rVqqFewcaWOl/Q/wBpwaeGMqP0leTEsnZZizPG9f6PU62JJ+kSpTonNczhcBxWun0ubdD4h95rJ2kq21Cn5E45YJRfZq486kujrqlS0rVcROZftBVPQfeVKnEKjbsfbSNY2Wc0b+K4gq7t7bzKxPGD+X5MzY7LLFBLsrc2xfE5G5J25n2E9Q7C/hA9QrVxoKU9xS2dv9X6R5b+ks/hP2AGmMxC7G9FCP8A7CP2+Z62awEmlZy5MjWkNpYFFVVUWRQAqDwqAPISYEDbSZvEuMrRQu2w3ta8rYftDSqGyt4rXykFWt1seUnaRz0bFV/CfQzwz8Q8OBi2P6gG+1v7T16pxEdZ5Z+IVO7K/Qlf7j+8qyOy/DqR5/WeV5PWGsQLIWdhEFhHlYkdhR9a1M1vDa/new+N5F/CX+ti3l9K/wDqN/cmWITtMYRFAFgAB0GkZVqEWsuYc7EXHsd/mSSGs73sij/UxsB7DUn49YAZ/EsQHqYdBfWsGYFSCAiO9yCNBmC6yfiNGjV8Lguym4yFsynkQykZD53Em/gyf/Ixb+keBP8A1Gp9yZYRABYAAdBoPiOTtJAZvCeEGmtmaoRmLKHcMQDyYqBm3O5MtYqstCkWC6CwCqAMzEhVUeZJAk9asFUk3sOilj8KCZlcSxaO+FCMrBq99CDcJSqMT7HL9pLHC3/AbNdCbC+h5i9wD0vzkdXFopCllDHZbjMd9hudjMnjuAWodK9WnUykBU/nCx5miQR/uFj5yShwbvKa/wATZ2ygMMiqCQQQ17swOn6uZveVW/A6K+M48agC4cPmJsdVSolrG5pOCbWve4vptrI04FWqC1SqwQnNa7ZjqQdLkobdGI1+mXwL1O4pfy6dNQahXQ3bVaa9NNSd7EW3uNRRYW6RvHX7Bfop4fhNNbHKGYCwZgCwGmm22kuyLE4laalnYKqgsSTYADcnymFxftA3gFHMA4J700mNOwuD4rgrbTWx+oWBitRDs1uK8Up4ei9WqbIguep6AdSZ8s9uO09bG4t6lU8yEX8tOnfwqo/c9Z2fbbtjVxJFMuWSne23iP6mIVQ3kco9JweMwWcX5/v5TSfwWsSm/wBvX/eTj/8ASnPiuvZjKn/7JNBHlCDlAN+nOWaXCzu/x/zM2UlHs7MeKU/1KC0yx0lylw+01cPgwBtJHpTnllb6NHH8VR2zM7i0XJLTrK7CRs6OFERiGSFIy0kmQYgE9R/D78OB4cRjF00NOkefMM4/tMXsn2cNEriK9FnIsyU8oYW6kZrhulx/jruJ8Wq1rgOFpMNAC9Cou2jaG9tdOci5IonJ9I7TH8ZyowohXdR4aeYLfWx12mNjePVmpnuw4ckfUndlRfW17q3zObaugA/WDpUVVpsPgWvaPqcfMi8hWoGo2ADM7VnL5gNNgLf9/wAyz/Fov0gD0AE5epxdjzlLF8VYKSAWIF8oOpkORLgdbW4sBznL9qcar02vsfexEx6/G2KHJq2lhlII63Vt5TrYZ3LGo24GgO32hvyNfwx3GsMslxVOx02kamSOlMcKcI4GECZ9WwhCaBiBCEIgCEIQArVcW9yqUyxG7Me7T5NyfYEeciHDCzZqjC50Ipr3WnQv9ZHuB5S/CADKNBUFlAA8hb3PWRYzFGnY5GZfzFfEUHXLuw9LnyliVKnEluVQNUYbimM1j0ZjZVPkSIWkBS7N1g61nGofEViG/UqkIpv0so+JU4/QxKHvKeITcZaVUd2LjdabpuWGlmV99LTW7qs/1MKY6J4393YWHsvvJcPgEQ3VfEd3JLufV2uT8xzfN2NaMscAFVhVqXRiAf5T1EfVSHDPcaG40yi2X4x+2eNoYPDmlTpor1kKkgWYJsWYjVtepnZzkcZ2arV61R3yDN4QzeOyDQBUHl1POc2Zyiv8a2Tgk3+XR4fjcKVNzfXUX00m/wBmfw3xGLs9T+RQ3NRxYkf0Kf3Ok7odm6mDbOcOmJQOGzrleoqje9N0vpy7s+o5zXxvCqlcsWqutNrApU7usjIQr+GmFGQq4Fje+l9NJov5+WUEpL8vJzR+JCMtdHK8X7O4HD0+5wy02qhSz1WLNVYZb3DBSpX0YC4tvPOsRhvEZ7sMBRprY5nAFv5rtWsOeUOSF9p45x/DilVYA3W5ynqL6e8ysu5W/JsfEaS4mUUkNVJOXkFSVHbaK7qJBUEkqmVatUSSRXKVDXaafAqKhu8ZcxH0ryB/UxOg9Jn4dRe5+JpJiDGznbs6JuL1GN2e39K7e7Hf7RG4iTzmItQyVCZVQtGkcZKlbi4HI6HW4YaeRtY/aMJtud9huT6AamS0qLt0UeerH2G3/dIJCZBWxdRx4PoI0dSC23RttY+ngTa97ONmUt8kE6zRTDiTBBHfojRTINpWrNaXa2MpgkXBYbqCub4JmdxKudMikhhpUALqN+S6wSY+SM7FNoZVVrx74Opa7Eht99D/ALbeH0kBc895ZQ4yJrwkIqwhRbyPriESE7zIFhEiwAIsSEQBFiQgAQAtCEAFhEheAEeIxSoPEwF9up8gNyfSY2OxWLb/AMKKq/qq3B9qY1+cs16OFVSSBqd2N2Y+rHWSGRabJJ0cJi1xN71R3nk30D0pjw/Nz5yvW4viOamd+9IHlKlXhqnlKnjfstUkedYri1UjUGcN2gxpLfzKbqtwMzbG/MMLgf7iJ7Pi8FTuVUF2/SgDW/1MdF9zMrFdmHcHPlRT+VQHYjoXYWHsPeVOD8lsZ10eJ1eG1iT3dmGnUCxF/q2Pt1iNw2rzt9zPYq/ZxQLBdhbck/eZOI4AOkg7LVlPLG4U/O8F4SROzx4ooxXMMwtmAscoPMzK4g5QkBDa2jjK4udFOQG5F4k5ByRhvSVB4jbp5xGxqgCwJPS1iPUGXxwupUyl7r76HoO7sLe/3k9HhKpsNf79QNh7SVpdkbb6MpKFRyDoANmBKc+XM+4ImvQpEDVr+ZAH7SXuod3It2NKhadAAk6XO55yyiecpHEoFzFxa9rg316aSpWx7sQEDrzBsHLC36Tpb3B0i4tg2kblj1hY9ZFhaNQjx5R/pJ+4O3yZI/D8x1uR+n8vqRz94gsq1ambQKKnsCo9WOnxeKtHILKoUb2AsL+k0BhTD+GbzhYGHilJmRiKE6+pgb8pl8R4PT3ca7A639BbX4kosGcxk6RZpHgY5CoL62LMD8XhLLQtn1TFiQnYcIt4QhAAhCEAC8LwhAAvC8IQALwvCEYUF4l4kIrGJeVHwhb62JH6R4F97at7m3lFhEyRItMAWUAAcgLD4kdVIQkWSKVagJm4jCiEJUyRzXFuHUsRmp90tUruW8AQ9Q31A+kzl7PLTUWAzAWLasbdLsSfvCEpZNFKvgLSnUwsISosKeIKqQCfqNhpzMxcTijV8ACq2a2Vrk365gLC0ISyK8kW/Bao9nL6sfa9z7vYX9DeaVLAhBZQB6aQhINtkkqJRcSQVTCEiMrY3jgpaXGY7A3sdeZANpNguPZmCMhV7XI0YW6g/wCIQltfjZC90XqtctYLYdSRmIHkNr+sSnh6am+pY7s3ib55DyFhCEhZIVqSnlEhCFg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39946" name="Picture 10"/>
          <p:cNvPicPr>
            <a:picLocks noChangeAspect="1" noChangeArrowheads="1"/>
          </p:cNvPicPr>
          <p:nvPr/>
        </p:nvPicPr>
        <p:blipFill>
          <a:blip r:embed="rId5"/>
          <a:srcRect/>
          <a:stretch>
            <a:fillRect/>
          </a:stretch>
        </p:blipFill>
        <p:spPr bwMode="auto">
          <a:xfrm>
            <a:off x="592212" y="3143248"/>
            <a:ext cx="2693904" cy="2000264"/>
          </a:xfrm>
          <a:prstGeom prst="rect">
            <a:avLst/>
          </a:prstGeom>
          <a:noFill/>
          <a:ln w="9525">
            <a:noFill/>
            <a:miter lim="800000"/>
            <a:headEnd/>
            <a:tailEnd/>
          </a:ln>
          <a:effectLst/>
        </p:spPr>
      </p:pic>
      <p:graphicFrame>
        <p:nvGraphicFramePr>
          <p:cNvPr id="39949" name="Object 13"/>
          <p:cNvGraphicFramePr>
            <a:graphicFrameLocks noChangeAspect="1"/>
          </p:cNvGraphicFramePr>
          <p:nvPr/>
        </p:nvGraphicFramePr>
        <p:xfrm>
          <a:off x="4143372" y="4714884"/>
          <a:ext cx="928694" cy="307620"/>
        </p:xfrm>
        <a:graphic>
          <a:graphicData uri="http://schemas.openxmlformats.org/presentationml/2006/ole">
            <p:oleObj spid="_x0000_s39949" name="Ecuación" r:id="rId6" imgW="494870" imgH="177646"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6" name="5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7"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3</a:t>
            </a:r>
            <a:r>
              <a:rPr lang="es-ES" sz="2000" dirty="0" smtClean="0">
                <a:ln/>
                <a:solidFill>
                  <a:schemeClr val="accent3"/>
                </a:solidFill>
                <a:effectLst/>
                <a:latin typeface="Segoe UI" pitchFamily="34" charset="0"/>
                <a:cs typeface="Segoe UI" pitchFamily="34" charset="0"/>
              </a:rPr>
              <a:t>  INVESTIGACIÓN DE MERCADO</a:t>
            </a:r>
            <a:endParaRPr lang="es-ES" sz="2000" dirty="0">
              <a:ln/>
              <a:solidFill>
                <a:schemeClr val="accent3"/>
              </a:solidFill>
              <a:effectLst/>
              <a:latin typeface="Segoe UI" pitchFamily="34" charset="0"/>
              <a:cs typeface="Segoe UI" pitchFamily="34" charset="0"/>
            </a:endParaRPr>
          </a:p>
        </p:txBody>
      </p:sp>
      <p:cxnSp>
        <p:nvCxnSpPr>
          <p:cNvPr id="8" name="7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10" name="9 CuadroTexto"/>
          <p:cNvSpPr txBox="1"/>
          <p:nvPr/>
        </p:nvSpPr>
        <p:spPr>
          <a:xfrm>
            <a:off x="357158" y="1142984"/>
            <a:ext cx="3143272" cy="830997"/>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ANÁLISIS DE RESULTADOS</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11" name="10 CuadroTexto"/>
          <p:cNvSpPr txBox="1"/>
          <p:nvPr/>
        </p:nvSpPr>
        <p:spPr>
          <a:xfrm>
            <a:off x="4000496" y="1785926"/>
            <a:ext cx="3393528" cy="400110"/>
          </a:xfrm>
          <a:prstGeom prst="rect">
            <a:avLst/>
          </a:prstGeom>
          <a:noFill/>
        </p:spPr>
        <p:txBody>
          <a:bodyPr wrap="square" rtlCol="0">
            <a:spAutoFit/>
          </a:bodyPr>
          <a:lstStyle/>
          <a:p>
            <a:pPr algn="just"/>
            <a:r>
              <a:rPr lang="es-MX" sz="2000" b="1" dirty="0" smtClean="0">
                <a:latin typeface="Candara" pitchFamily="34" charset="0"/>
              </a:rPr>
              <a:t>DATOS RELEVANTES</a:t>
            </a:r>
            <a:endParaRPr lang="es-MX" sz="2000" b="1" dirty="0">
              <a:latin typeface="Candara" pitchFamily="34" charset="0"/>
            </a:endParaRPr>
          </a:p>
        </p:txBody>
      </p:sp>
      <p:graphicFrame>
        <p:nvGraphicFramePr>
          <p:cNvPr id="13" name="12 Tabla"/>
          <p:cNvGraphicFramePr>
            <a:graphicFrameLocks noGrp="1"/>
          </p:cNvGraphicFramePr>
          <p:nvPr/>
        </p:nvGraphicFramePr>
        <p:xfrm>
          <a:off x="928662" y="2214554"/>
          <a:ext cx="6912768" cy="3723640"/>
        </p:xfrm>
        <a:graphic>
          <a:graphicData uri="http://schemas.openxmlformats.org/drawingml/2006/table">
            <a:tbl>
              <a:tblPr>
                <a:tableStyleId>{073A0DAA-6AF3-43AB-8588-CEC1D06C72B9}</a:tableStyleId>
              </a:tblPr>
              <a:tblGrid>
                <a:gridCol w="2880320"/>
                <a:gridCol w="4032448"/>
              </a:tblGrid>
              <a:tr h="370840">
                <a:tc>
                  <a:txBody>
                    <a:bodyPr/>
                    <a:lstStyle/>
                    <a:p>
                      <a:pPr algn="just"/>
                      <a:r>
                        <a:rPr lang="es-MX" b="1" dirty="0" smtClean="0">
                          <a:latin typeface="Candara" pitchFamily="34" charset="0"/>
                        </a:rPr>
                        <a:t>PREGUNTA</a:t>
                      </a:r>
                      <a:endParaRPr lang="es-MX" b="1" dirty="0">
                        <a:latin typeface="Candara" pitchFamily="34" charset="0"/>
                      </a:endParaRPr>
                    </a:p>
                  </a:txBody>
                  <a:tcPr/>
                </a:tc>
                <a:tc>
                  <a:txBody>
                    <a:bodyPr/>
                    <a:lstStyle/>
                    <a:p>
                      <a:pPr algn="just"/>
                      <a:r>
                        <a:rPr lang="es-MX" b="1" dirty="0" smtClean="0">
                          <a:latin typeface="Candara" pitchFamily="34" charset="0"/>
                        </a:rPr>
                        <a:t>RESULTADO</a:t>
                      </a:r>
                      <a:endParaRPr lang="es-MX" b="1" dirty="0">
                        <a:latin typeface="Candara" pitchFamily="34" charset="0"/>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400" dirty="0" smtClean="0">
                          <a:latin typeface="Candara" pitchFamily="34" charset="0"/>
                        </a:rPr>
                        <a:t>P3.</a:t>
                      </a:r>
                      <a:r>
                        <a:rPr lang="es-MX" sz="1400" baseline="0" dirty="0" smtClean="0">
                          <a:latin typeface="Candara" pitchFamily="34" charset="0"/>
                        </a:rPr>
                        <a:t> ¿Le gustaría proteger sus productos dentro de su local comercial?</a:t>
                      </a:r>
                      <a:endParaRPr lang="es-MX" sz="1400" dirty="0" smtClean="0">
                        <a:latin typeface="Candara"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400" dirty="0" smtClean="0">
                          <a:latin typeface="Candara" pitchFamily="34" charset="0"/>
                        </a:rPr>
                        <a:t>Con</a:t>
                      </a:r>
                      <a:r>
                        <a:rPr lang="es-MX" sz="1400" baseline="0" dirty="0" smtClean="0">
                          <a:latin typeface="Candara" pitchFamily="34" charset="0"/>
                        </a:rPr>
                        <a:t> el propósito de no tener pérdidas en el local comercial  se obtuvo una respuesta favorable de 99,32% . </a:t>
                      </a:r>
                      <a:endParaRPr lang="es-MX" sz="1400" dirty="0" smtClean="0">
                        <a:latin typeface="Candara" pitchFamily="34" charset="0"/>
                      </a:endParaRPr>
                    </a:p>
                  </a:txBody>
                  <a:tcPr/>
                </a:tc>
              </a:tr>
              <a:tr h="370840">
                <a:tc>
                  <a:txBody>
                    <a:bodyPr/>
                    <a:lstStyle/>
                    <a:p>
                      <a:pPr algn="just"/>
                      <a:r>
                        <a:rPr lang="es-MX" sz="1400" dirty="0" smtClean="0">
                          <a:latin typeface="Candara" pitchFamily="34" charset="0"/>
                        </a:rPr>
                        <a:t>P5.</a:t>
                      </a:r>
                      <a:r>
                        <a:rPr lang="es-MX" sz="1400" baseline="0" dirty="0" smtClean="0">
                          <a:latin typeface="Candara" pitchFamily="34" charset="0"/>
                        </a:rPr>
                        <a:t> ¿Señale la característica que busca al implementar estos sistemas?</a:t>
                      </a:r>
                      <a:endParaRPr lang="es-MX" sz="1400" dirty="0">
                        <a:latin typeface="Candara" pitchFamily="34" charset="0"/>
                      </a:endParaRPr>
                    </a:p>
                  </a:txBody>
                  <a:tcPr/>
                </a:tc>
                <a:tc>
                  <a:txBody>
                    <a:bodyPr/>
                    <a:lstStyle/>
                    <a:p>
                      <a:pPr algn="just"/>
                      <a:r>
                        <a:rPr lang="es-MX" sz="1400" dirty="0" smtClean="0">
                          <a:latin typeface="Candara" pitchFamily="34" charset="0"/>
                        </a:rPr>
                        <a:t>La</a:t>
                      </a:r>
                      <a:r>
                        <a:rPr lang="es-MX" sz="1400" baseline="0" dirty="0" smtClean="0">
                          <a:latin typeface="Candara" pitchFamily="34" charset="0"/>
                        </a:rPr>
                        <a:t>  efectividad en la detección de hurtos será la opción más certera para los encuestados.</a:t>
                      </a:r>
                      <a:endParaRPr lang="es-MX" sz="1400" dirty="0">
                        <a:latin typeface="Candara" pitchFamily="34" charset="0"/>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400" dirty="0" smtClean="0">
                          <a:latin typeface="Candara" pitchFamily="34" charset="0"/>
                        </a:rPr>
                        <a:t>P6.</a:t>
                      </a:r>
                      <a:r>
                        <a:rPr lang="es-MX" sz="1400" baseline="0" dirty="0" smtClean="0">
                          <a:latin typeface="Candara" pitchFamily="34" charset="0"/>
                        </a:rPr>
                        <a:t>  ¿Cuánto estaría dispuesto a invertir para adquirir un sistema de vigilancia electrónica de artículos de acuerdo a las características que usted busca?</a:t>
                      </a:r>
                      <a:endParaRPr lang="es-MX" sz="1400" dirty="0" smtClean="0">
                        <a:latin typeface="Candara" pitchFamily="34" charset="0"/>
                      </a:endParaRPr>
                    </a:p>
                  </a:txBody>
                  <a:tcPr/>
                </a:tc>
                <a:tc>
                  <a:txBody>
                    <a:bodyPr/>
                    <a:lstStyle/>
                    <a:p>
                      <a:pPr algn="just"/>
                      <a:r>
                        <a:rPr lang="es-MX" sz="1400" dirty="0" smtClean="0">
                          <a:latin typeface="Candara" pitchFamily="34" charset="0"/>
                        </a:rPr>
                        <a:t>El 88,51 % </a:t>
                      </a:r>
                      <a:r>
                        <a:rPr lang="es-MX" sz="1400" baseline="0" dirty="0" smtClean="0">
                          <a:latin typeface="Candara" pitchFamily="34" charset="0"/>
                        </a:rPr>
                        <a:t>de los encuestados respondió que invertiría menos de $ 2000 en sistemas de seguridad electrónica. </a:t>
                      </a:r>
                      <a:endParaRPr lang="es-MX" sz="1400" dirty="0">
                        <a:latin typeface="Candara" pitchFamily="34" charset="0"/>
                      </a:endParaRPr>
                    </a:p>
                  </a:txBody>
                  <a:tcPr/>
                </a:tc>
              </a:tr>
              <a:tr h="370840">
                <a:tc>
                  <a:txBody>
                    <a:bodyPr/>
                    <a:lstStyle/>
                    <a:p>
                      <a:pPr algn="just"/>
                      <a:r>
                        <a:rPr lang="es-MX" sz="1400" dirty="0" smtClean="0">
                          <a:latin typeface="Candara" pitchFamily="34" charset="0"/>
                        </a:rPr>
                        <a:t>P11. ¿</a:t>
                      </a:r>
                      <a:r>
                        <a:rPr lang="es-MX" sz="1400" baseline="0" dirty="0" smtClean="0">
                          <a:latin typeface="Candara" pitchFamily="34" charset="0"/>
                        </a:rPr>
                        <a:t> Por qué medios le gustaría recibir información de la empresa Tradelogistic?</a:t>
                      </a:r>
                      <a:r>
                        <a:rPr lang="es-MX" sz="1400" dirty="0" smtClean="0">
                          <a:latin typeface="Candara" pitchFamily="34" charset="0"/>
                        </a:rPr>
                        <a:t> </a:t>
                      </a:r>
                      <a:endParaRPr lang="es-MX" sz="1400" dirty="0">
                        <a:latin typeface="Candara" pitchFamily="34" charset="0"/>
                      </a:endParaRPr>
                    </a:p>
                  </a:txBody>
                  <a:tcPr/>
                </a:tc>
                <a:tc>
                  <a:txBody>
                    <a:bodyPr/>
                    <a:lstStyle/>
                    <a:p>
                      <a:pPr algn="just"/>
                      <a:r>
                        <a:rPr lang="es-MX" sz="1400" dirty="0" smtClean="0">
                          <a:latin typeface="Candara" pitchFamily="34" charset="0"/>
                        </a:rPr>
                        <a:t>Mas de 72%</a:t>
                      </a:r>
                      <a:r>
                        <a:rPr lang="es-MX" sz="1400" baseline="0" dirty="0" smtClean="0">
                          <a:latin typeface="Candara" pitchFamily="34" charset="0"/>
                        </a:rPr>
                        <a:t> prefiere que la información de la empresa se la haga con visita personal.</a:t>
                      </a:r>
                      <a:endParaRPr lang="es-MX" sz="1400" dirty="0">
                        <a:latin typeface="Candara" pitchFamily="34" charset="0"/>
                      </a:endParaRPr>
                    </a:p>
                  </a:txBody>
                  <a:tcPr/>
                </a:tc>
              </a:tr>
            </a:tbl>
          </a:graphicData>
        </a:graphic>
      </p:graphicFrame>
      <p:pic>
        <p:nvPicPr>
          <p:cNvPr id="14"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3</a:t>
            </a:r>
            <a:r>
              <a:rPr lang="es-ES" sz="2000" dirty="0" smtClean="0">
                <a:ln/>
                <a:solidFill>
                  <a:schemeClr val="accent3"/>
                </a:solidFill>
                <a:effectLst/>
                <a:latin typeface="Segoe UI" pitchFamily="34" charset="0"/>
                <a:cs typeface="Segoe UI" pitchFamily="34" charset="0"/>
              </a:rPr>
              <a:t>  INVESTIGACIÓN DE MERCADO</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9" name="Picture 2" descr="http://html.rincondelvago.com/000440911.jpg"/>
          <p:cNvPicPr>
            <a:picLocks noChangeAspect="1" noChangeArrowheads="1"/>
          </p:cNvPicPr>
          <p:nvPr/>
        </p:nvPicPr>
        <p:blipFill>
          <a:blip r:embed="rId2"/>
          <a:srcRect/>
          <a:stretch>
            <a:fillRect/>
          </a:stretch>
        </p:blipFill>
        <p:spPr bwMode="auto">
          <a:xfrm>
            <a:off x="214282" y="2714620"/>
            <a:ext cx="5143536" cy="2306019"/>
          </a:xfrm>
          <a:prstGeom prst="rect">
            <a:avLst/>
          </a:prstGeom>
          <a:noFill/>
        </p:spPr>
      </p:pic>
      <p:sp>
        <p:nvSpPr>
          <p:cNvPr id="8" name="7 CuadroTexto"/>
          <p:cNvSpPr txBox="1"/>
          <p:nvPr/>
        </p:nvSpPr>
        <p:spPr>
          <a:xfrm>
            <a:off x="357158" y="1142984"/>
            <a:ext cx="3143272"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ANOVA </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pic>
        <p:nvPicPr>
          <p:cNvPr id="7" name="6 Imagen"/>
          <p:cNvPicPr/>
          <p:nvPr/>
        </p:nvPicPr>
        <p:blipFill>
          <a:blip r:embed="rId3"/>
          <a:srcRect/>
          <a:stretch>
            <a:fillRect/>
          </a:stretch>
        </p:blipFill>
        <p:spPr bwMode="auto">
          <a:xfrm>
            <a:off x="3857620" y="1357298"/>
            <a:ext cx="5093021" cy="1785950"/>
          </a:xfrm>
          <a:prstGeom prst="rect">
            <a:avLst/>
          </a:prstGeom>
          <a:noFill/>
          <a:ln w="9525">
            <a:noFill/>
            <a:miter lim="800000"/>
            <a:headEnd/>
            <a:tailEnd/>
          </a:ln>
        </p:spPr>
      </p:pic>
      <p:sp>
        <p:nvSpPr>
          <p:cNvPr id="10" name="9 Rectángulo"/>
          <p:cNvSpPr/>
          <p:nvPr/>
        </p:nvSpPr>
        <p:spPr>
          <a:xfrm>
            <a:off x="2285968" y="4857760"/>
            <a:ext cx="6858032" cy="1569660"/>
          </a:xfrm>
          <a:prstGeom prst="rect">
            <a:avLst/>
          </a:prstGeom>
        </p:spPr>
        <p:txBody>
          <a:bodyPr wrap="square">
            <a:spAutoFit/>
          </a:bodyPr>
          <a:lstStyle/>
          <a:p>
            <a:r>
              <a:rPr lang="es-EC" sz="1600" dirty="0" smtClean="0">
                <a:latin typeface="Candara" pitchFamily="34" charset="0"/>
              </a:rPr>
              <a:t>H</a:t>
            </a:r>
            <a:r>
              <a:rPr lang="es-EC" sz="1600" baseline="-25000" dirty="0" smtClean="0">
                <a:latin typeface="Candara" pitchFamily="34" charset="0"/>
              </a:rPr>
              <a:t>0</a:t>
            </a:r>
            <a:r>
              <a:rPr lang="es-EC" sz="1600" dirty="0" smtClean="0">
                <a:latin typeface="Candara" pitchFamily="34" charset="0"/>
              </a:rPr>
              <a:t>  Cuánto estaría dispuesto a pagar al adquirir sistemas de seguridad frente a Compraría productos de la empresa Tradelogistic? es menor que el 5% aceptamos H</a:t>
            </a:r>
            <a:r>
              <a:rPr lang="es-EC" sz="1600" baseline="-25000" dirty="0" smtClean="0">
                <a:latin typeface="Candara" pitchFamily="34" charset="0"/>
              </a:rPr>
              <a:t>0</a:t>
            </a:r>
            <a:endParaRPr lang="es-ES" sz="1600" dirty="0" smtClean="0">
              <a:latin typeface="Candara" pitchFamily="34" charset="0"/>
            </a:endParaRPr>
          </a:p>
          <a:p>
            <a:r>
              <a:rPr lang="es-EC" sz="1600" dirty="0" smtClean="0">
                <a:latin typeface="Candara" pitchFamily="34" charset="0"/>
              </a:rPr>
              <a:t>H</a:t>
            </a:r>
            <a:r>
              <a:rPr lang="es-EC" sz="1600" baseline="-25000" dirty="0" smtClean="0">
                <a:latin typeface="Candara" pitchFamily="34" charset="0"/>
              </a:rPr>
              <a:t>1</a:t>
            </a:r>
            <a:r>
              <a:rPr lang="es-EC" sz="1600" dirty="0" smtClean="0">
                <a:latin typeface="Candara" pitchFamily="34" charset="0"/>
              </a:rPr>
              <a:t>  Cuánto estaría dispuesto a pagar al adquirir sistemas de seguridad? frente a Compraría productos de la empresa Tradelogistic? es mayor que el 5% rechazamos H</a:t>
            </a:r>
            <a:r>
              <a:rPr lang="es-EC" sz="1600" baseline="-25000" dirty="0" smtClean="0">
                <a:latin typeface="Candara" pitchFamily="34" charset="0"/>
              </a:rPr>
              <a:t>1</a:t>
            </a:r>
            <a:endParaRPr lang="es-ES" sz="1600" dirty="0">
              <a:latin typeface="Candara" pitchFamily="34" charset="0"/>
            </a:endParaRPr>
          </a:p>
        </p:txBody>
      </p:sp>
      <p:pic>
        <p:nvPicPr>
          <p:cNvPr id="11" name="Picture 2"/>
          <p:cNvPicPr>
            <a:picLocks noChangeAspect="1" noChangeArrowheads="1"/>
          </p:cNvPicPr>
          <p:nvPr/>
        </p:nvPicPr>
        <p:blipFill>
          <a:blip r:embed="rId4"/>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3</a:t>
            </a:r>
            <a:r>
              <a:rPr lang="es-ES" sz="2000" dirty="0" smtClean="0">
                <a:ln/>
                <a:solidFill>
                  <a:schemeClr val="accent3"/>
                </a:solidFill>
                <a:effectLst/>
                <a:latin typeface="Segoe UI" pitchFamily="34" charset="0"/>
                <a:cs typeface="Segoe UI" pitchFamily="34" charset="0"/>
              </a:rPr>
              <a:t>  INVESTIGACIÓN DE MERCADO</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8" name="7 Rectángulo"/>
          <p:cNvSpPr/>
          <p:nvPr/>
        </p:nvSpPr>
        <p:spPr>
          <a:xfrm>
            <a:off x="2357422" y="5143512"/>
            <a:ext cx="6429420" cy="1077218"/>
          </a:xfrm>
          <a:prstGeom prst="rect">
            <a:avLst/>
          </a:prstGeom>
        </p:spPr>
        <p:txBody>
          <a:bodyPr wrap="square">
            <a:spAutoFit/>
          </a:bodyPr>
          <a:lstStyle/>
          <a:p>
            <a:r>
              <a:rPr lang="es-EC" sz="1600" dirty="0" smtClean="0">
                <a:latin typeface="Candara" pitchFamily="34" charset="0"/>
              </a:rPr>
              <a:t>H</a:t>
            </a:r>
            <a:r>
              <a:rPr lang="es-EC" sz="1600" baseline="-25000" dirty="0" smtClean="0">
                <a:latin typeface="Candara" pitchFamily="34" charset="0"/>
              </a:rPr>
              <a:t>0</a:t>
            </a:r>
            <a:r>
              <a:rPr lang="es-EC" sz="1600" dirty="0" smtClean="0">
                <a:latin typeface="Candara" pitchFamily="34" charset="0"/>
              </a:rPr>
              <a:t> Si últimamente su negocio ha sido víctima de la pérdida de mercadería? es mayor al 0.5, se acepta H</a:t>
            </a:r>
            <a:r>
              <a:rPr lang="es-EC" sz="1600" baseline="-25000" dirty="0" smtClean="0">
                <a:latin typeface="Candara" pitchFamily="34" charset="0"/>
              </a:rPr>
              <a:t>0</a:t>
            </a:r>
            <a:endParaRPr lang="es-ES" sz="1600" dirty="0" smtClean="0">
              <a:latin typeface="Candara" pitchFamily="34" charset="0"/>
            </a:endParaRPr>
          </a:p>
          <a:p>
            <a:r>
              <a:rPr lang="es-EC" sz="1600" dirty="0" smtClean="0">
                <a:latin typeface="Candara" pitchFamily="34" charset="0"/>
              </a:rPr>
              <a:t>H</a:t>
            </a:r>
            <a:r>
              <a:rPr lang="es-EC" sz="1600" baseline="-25000" dirty="0" smtClean="0">
                <a:latin typeface="Candara" pitchFamily="34" charset="0"/>
              </a:rPr>
              <a:t>1</a:t>
            </a:r>
            <a:r>
              <a:rPr lang="es-EC" sz="1600" dirty="0" smtClean="0">
                <a:latin typeface="Candara" pitchFamily="34" charset="0"/>
              </a:rPr>
              <a:t> Si últimamente su negocio ha sido víctima de la pérdida de mercadería? es menor al 0.5, se acepta H</a:t>
            </a:r>
            <a:r>
              <a:rPr lang="es-EC" sz="1600" baseline="-25000" dirty="0" smtClean="0">
                <a:latin typeface="Candara" pitchFamily="34" charset="0"/>
              </a:rPr>
              <a:t>1</a:t>
            </a:r>
            <a:endParaRPr lang="es-ES" sz="1600" dirty="0">
              <a:latin typeface="Candara" pitchFamily="34" charset="0"/>
            </a:endParaRPr>
          </a:p>
        </p:txBody>
      </p:sp>
      <p:sp>
        <p:nvSpPr>
          <p:cNvPr id="10" name="9 CuadroTexto"/>
          <p:cNvSpPr txBox="1"/>
          <p:nvPr/>
        </p:nvSpPr>
        <p:spPr>
          <a:xfrm>
            <a:off x="357158" y="1142984"/>
            <a:ext cx="3143272"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CORRELACION</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pic>
        <p:nvPicPr>
          <p:cNvPr id="11" name="Picture 1"/>
          <p:cNvPicPr>
            <a:picLocks noChangeAspect="1" noChangeArrowheads="1"/>
          </p:cNvPicPr>
          <p:nvPr/>
        </p:nvPicPr>
        <p:blipFill>
          <a:blip r:embed="rId2"/>
          <a:srcRect/>
          <a:stretch>
            <a:fillRect/>
          </a:stretch>
        </p:blipFill>
        <p:spPr bwMode="auto">
          <a:xfrm>
            <a:off x="1357290" y="1714488"/>
            <a:ext cx="6451542" cy="3449996"/>
          </a:xfrm>
          <a:prstGeom prst="rect">
            <a:avLst/>
          </a:prstGeom>
          <a:noFill/>
          <a:ln w="9525">
            <a:noFill/>
            <a:miter lim="800000"/>
            <a:headEnd/>
            <a:tailEnd/>
          </a:ln>
          <a:effectLst/>
        </p:spPr>
      </p:pic>
      <p:pic>
        <p:nvPicPr>
          <p:cNvPr id="12" name="Picture 2"/>
          <p:cNvPicPr>
            <a:picLocks noChangeAspect="1" noChangeArrowheads="1"/>
          </p:cNvPicPr>
          <p:nvPr/>
        </p:nvPicPr>
        <p:blipFill>
          <a:blip r:embed="rId3"/>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7" name="Picture 5" descr="http://www.monografias.com/trabajos20/estadistica/Image10080.gif"/>
          <p:cNvPicPr>
            <a:picLocks noChangeAspect="1" noChangeArrowheads="1"/>
          </p:cNvPicPr>
          <p:nvPr/>
        </p:nvPicPr>
        <p:blipFill>
          <a:blip r:embed="rId2"/>
          <a:srcRect/>
          <a:stretch>
            <a:fillRect/>
          </a:stretch>
        </p:blipFill>
        <p:spPr bwMode="auto">
          <a:xfrm>
            <a:off x="214282" y="2357430"/>
            <a:ext cx="3786214" cy="3065515"/>
          </a:xfrm>
          <a:prstGeom prst="rect">
            <a:avLst/>
          </a:prstGeom>
          <a:noFill/>
        </p:spPr>
      </p:pic>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3</a:t>
            </a:r>
            <a:r>
              <a:rPr lang="es-ES" sz="2000" dirty="0" smtClean="0">
                <a:ln/>
                <a:solidFill>
                  <a:schemeClr val="accent3"/>
                </a:solidFill>
                <a:effectLst/>
                <a:latin typeface="Segoe UI" pitchFamily="34" charset="0"/>
                <a:cs typeface="Segoe UI" pitchFamily="34" charset="0"/>
              </a:rPr>
              <a:t>  INVESTIGACIÓN DE MERCADO</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357158" y="1142984"/>
            <a:ext cx="3143272"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CHI - CUADRADO</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pic>
        <p:nvPicPr>
          <p:cNvPr id="11" name="10 Imagen"/>
          <p:cNvPicPr/>
          <p:nvPr/>
        </p:nvPicPr>
        <p:blipFill>
          <a:blip r:embed="rId3"/>
          <a:srcRect/>
          <a:stretch>
            <a:fillRect/>
          </a:stretch>
        </p:blipFill>
        <p:spPr bwMode="auto">
          <a:xfrm>
            <a:off x="4214810" y="1142984"/>
            <a:ext cx="4857784" cy="2714644"/>
          </a:xfrm>
          <a:prstGeom prst="rect">
            <a:avLst/>
          </a:prstGeom>
          <a:noFill/>
          <a:ln w="9525">
            <a:noFill/>
            <a:miter lim="800000"/>
            <a:headEnd/>
            <a:tailEnd/>
          </a:ln>
        </p:spPr>
      </p:pic>
      <p:sp>
        <p:nvSpPr>
          <p:cNvPr id="12" name="11 Rectángulo"/>
          <p:cNvSpPr/>
          <p:nvPr/>
        </p:nvSpPr>
        <p:spPr>
          <a:xfrm>
            <a:off x="4143372" y="4357694"/>
            <a:ext cx="4572000" cy="2062103"/>
          </a:xfrm>
          <a:prstGeom prst="rect">
            <a:avLst/>
          </a:prstGeom>
        </p:spPr>
        <p:txBody>
          <a:bodyPr>
            <a:spAutoFit/>
          </a:bodyPr>
          <a:lstStyle/>
          <a:p>
            <a:r>
              <a:rPr lang="es-EC" sz="1600" dirty="0" smtClean="0">
                <a:latin typeface="Candara" pitchFamily="34" charset="0"/>
              </a:rPr>
              <a:t>Como se puede observar  existe una asociación y relación entre las tres variables de CHI CUADRADO: Últimamente su negocio ha sido víctima de la pérdida de mercadería?, Le gustaría proteger sus productos dentro de su local comercial?, Cuánto estaría dispuesto a pagar al adquirir sistemas de seguridad? Lo que puede entenderse que están en la zona de aceptación. </a:t>
            </a:r>
            <a:endParaRPr lang="es-ES" sz="1600" dirty="0">
              <a:latin typeface="Candara" pitchFamily="34" charset="0"/>
            </a:endParaRPr>
          </a:p>
        </p:txBody>
      </p:sp>
      <p:pic>
        <p:nvPicPr>
          <p:cNvPr id="13" name="Picture 2"/>
          <p:cNvPicPr>
            <a:picLocks noChangeAspect="1" noChangeArrowheads="1"/>
          </p:cNvPicPr>
          <p:nvPr/>
        </p:nvPicPr>
        <p:blipFill>
          <a:blip r:embed="rId4"/>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1">
              <a:buNone/>
            </a:pPr>
            <a:endParaRPr lang="es-ES" sz="4000" b="1" dirty="0" smtClean="0"/>
          </a:p>
          <a:p>
            <a:pPr lvl="1">
              <a:buNone/>
            </a:pPr>
            <a:r>
              <a:rPr lang="es-ES" sz="4000" b="1" dirty="0" smtClean="0"/>
              <a:t>CAPÍTULO I</a:t>
            </a:r>
          </a:p>
          <a:p>
            <a:endParaRPr lang="es-ES" sz="4400" b="1" dirty="0" smtClean="0"/>
          </a:p>
          <a:p>
            <a:endParaRPr lang="es-ES" sz="4400" b="1" dirty="0" smtClean="0"/>
          </a:p>
          <a:p>
            <a:pPr lvl="8"/>
            <a:r>
              <a:rPr lang="es-ES" sz="4400" b="1" dirty="0" smtClean="0"/>
              <a:t>GENERALIDADES</a:t>
            </a:r>
          </a:p>
        </p:txBody>
      </p:sp>
      <p:pic>
        <p:nvPicPr>
          <p:cNvPr id="1026" name="Picture 2"/>
          <p:cNvPicPr>
            <a:picLocks noChangeAspect="1" noChangeArrowheads="1"/>
          </p:cNvPicPr>
          <p:nvPr/>
        </p:nvPicPr>
        <p:blipFill>
          <a:blip r:embed="rId2"/>
          <a:srcRect/>
          <a:stretch>
            <a:fillRect/>
          </a:stretch>
        </p:blipFill>
        <p:spPr bwMode="auto">
          <a:xfrm>
            <a:off x="6429388" y="5857892"/>
            <a:ext cx="2071702" cy="510527"/>
          </a:xfrm>
          <a:prstGeom prst="rect">
            <a:avLst/>
          </a:prstGeom>
          <a:noFill/>
          <a:ln w="9525">
            <a:noFill/>
            <a:miter lim="800000"/>
            <a:headEnd/>
            <a:tailEnd/>
          </a:ln>
          <a:effectLst/>
        </p:spPr>
      </p:pic>
      <p:cxnSp>
        <p:nvCxnSpPr>
          <p:cNvPr id="5" name="4 Conector recto"/>
          <p:cNvCxnSpPr/>
          <p:nvPr/>
        </p:nvCxnSpPr>
        <p:spPr>
          <a:xfrm>
            <a:off x="0" y="1000108"/>
            <a:ext cx="9144000" cy="1588"/>
          </a:xfrm>
          <a:prstGeom prst="line">
            <a:avLst/>
          </a:prstGeom>
        </p:spPr>
        <p:style>
          <a:lnRef idx="3">
            <a:schemeClr val="dk1"/>
          </a:lnRef>
          <a:fillRef idx="0">
            <a:schemeClr val="dk1"/>
          </a:fillRef>
          <a:effectRef idx="2">
            <a:schemeClr val="dk1"/>
          </a:effectRef>
          <a:fontRef idx="minor">
            <a:schemeClr val="tx1"/>
          </a:fontRef>
        </p:style>
      </p:cxnSp>
      <p:sp>
        <p:nvSpPr>
          <p:cNvPr id="6" name="5 Rectángulo"/>
          <p:cNvSpPr/>
          <p:nvPr/>
        </p:nvSpPr>
        <p:spPr>
          <a:xfrm>
            <a:off x="0" y="0"/>
            <a:ext cx="9144000" cy="928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1187624" y="1988840"/>
            <a:ext cx="6048672" cy="923330"/>
          </a:xfrm>
          <a:prstGeom prst="rect">
            <a:avLst/>
          </a:prstGeom>
          <a:noFill/>
        </p:spPr>
        <p:txBody>
          <a:bodyPr wrap="square" rtlCol="0">
            <a:spAutoFit/>
          </a:bodyPr>
          <a:lstStyle/>
          <a:p>
            <a:r>
              <a:rPr lang="es-MX" sz="5400" b="1" dirty="0" smtClean="0">
                <a:latin typeface="Candara" pitchFamily="34" charset="0"/>
              </a:rPr>
              <a:t>CAPÍTULO IV</a:t>
            </a:r>
            <a:endParaRPr lang="es-MX" sz="5400" b="1" dirty="0">
              <a:latin typeface="Candara" pitchFamily="34" charset="0"/>
            </a:endParaRPr>
          </a:p>
        </p:txBody>
      </p:sp>
      <p:sp>
        <p:nvSpPr>
          <p:cNvPr id="8" name="7 CuadroTexto"/>
          <p:cNvSpPr txBox="1"/>
          <p:nvPr/>
        </p:nvSpPr>
        <p:spPr>
          <a:xfrm>
            <a:off x="3929058" y="4357694"/>
            <a:ext cx="4857784" cy="1995704"/>
          </a:xfrm>
          <a:prstGeom prst="rect">
            <a:avLst/>
          </a:prstGeom>
          <a:noFill/>
        </p:spPr>
        <p:txBody>
          <a:bodyPr wrap="square" rtlCol="0">
            <a:spAutoFit/>
          </a:bodyPr>
          <a:lstStyle/>
          <a:p>
            <a:r>
              <a:rPr lang="es-MX" sz="4000" b="1" dirty="0" smtClean="0">
                <a:latin typeface="Candara" pitchFamily="34" charset="0"/>
              </a:rPr>
              <a:t>DIRECCIONAMIENTO ESTRATÉGICO DE MARKETING</a:t>
            </a:r>
            <a:endParaRPr lang="es-MX" sz="4000" b="1" dirty="0">
              <a:latin typeface="Candar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Rectángulo redondeado"/>
          <p:cNvSpPr/>
          <p:nvPr/>
        </p:nvSpPr>
        <p:spPr>
          <a:xfrm>
            <a:off x="4214810" y="2643182"/>
            <a:ext cx="4429156" cy="3500462"/>
          </a:xfrm>
          <a:prstGeom prst="roundRect">
            <a:avLst/>
          </a:prstGeom>
          <a:solidFill>
            <a:srgbClr val="A0D9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smtClean="0">
              <a:solidFill>
                <a:schemeClr val="tx1"/>
              </a:solidFill>
              <a:latin typeface="Candara" pitchFamily="34" charset="0"/>
            </a:endParaRPr>
          </a:p>
          <a:p>
            <a:pPr algn="ctr"/>
            <a:r>
              <a:rPr lang="es-ES" sz="1200" dirty="0" smtClean="0">
                <a:solidFill>
                  <a:schemeClr val="tx1"/>
                </a:solidFill>
                <a:latin typeface="Candara" pitchFamily="34" charset="0"/>
              </a:rPr>
              <a:t>OBJETIVOS </a:t>
            </a:r>
          </a:p>
          <a:p>
            <a:pPr algn="ctr"/>
            <a:endParaRPr lang="es-ES" sz="1200" dirty="0" smtClean="0">
              <a:solidFill>
                <a:schemeClr val="tx1"/>
              </a:solidFill>
              <a:latin typeface="Candara" pitchFamily="34" charset="0"/>
            </a:endParaRPr>
          </a:p>
          <a:p>
            <a:pPr lvl="0">
              <a:buFont typeface="Arial" pitchFamily="34" charset="0"/>
              <a:buChar char="•"/>
            </a:pPr>
            <a:r>
              <a:rPr lang="es-ES_tradnl" sz="1200" dirty="0" smtClean="0">
                <a:solidFill>
                  <a:schemeClr val="tx1"/>
                </a:solidFill>
                <a:latin typeface="Candara" pitchFamily="34" charset="0"/>
              </a:rPr>
              <a:t>Alcanzar el liderazgo en la calidad de todos sus productos y líneas de negocios en soluciones de seguridad electrónica.</a:t>
            </a:r>
          </a:p>
          <a:p>
            <a:pPr lvl="0"/>
            <a:endParaRPr lang="es-ES" sz="1200" dirty="0" smtClean="0">
              <a:solidFill>
                <a:schemeClr val="tx1"/>
              </a:solidFill>
              <a:latin typeface="Candara" pitchFamily="34" charset="0"/>
            </a:endParaRPr>
          </a:p>
          <a:p>
            <a:pPr lvl="0">
              <a:buFont typeface="Arial" pitchFamily="34" charset="0"/>
              <a:buChar char="•"/>
            </a:pPr>
            <a:r>
              <a:rPr lang="es-ES_tradnl" sz="1200" dirty="0" smtClean="0">
                <a:solidFill>
                  <a:schemeClr val="tx1"/>
                </a:solidFill>
                <a:latin typeface="Candara" pitchFamily="34" charset="0"/>
              </a:rPr>
              <a:t>Contar con precios competitivos en el mercado de soluciones de seguridad electrónica para abarcar varios segmentos del mercado.</a:t>
            </a:r>
          </a:p>
          <a:p>
            <a:pPr lvl="0"/>
            <a:endParaRPr lang="es-ES" sz="1200" dirty="0" smtClean="0">
              <a:solidFill>
                <a:schemeClr val="tx1"/>
              </a:solidFill>
              <a:latin typeface="Candara" pitchFamily="34" charset="0"/>
            </a:endParaRPr>
          </a:p>
          <a:p>
            <a:pPr lvl="0">
              <a:buFont typeface="Arial" pitchFamily="34" charset="0"/>
              <a:buChar char="•"/>
            </a:pPr>
            <a:r>
              <a:rPr lang="es-ES_tradnl" sz="1200" dirty="0" smtClean="0">
                <a:solidFill>
                  <a:schemeClr val="tx1"/>
                </a:solidFill>
                <a:latin typeface="Candara" pitchFamily="34" charset="0"/>
              </a:rPr>
              <a:t>Disponer de personal calificado para cada una de las áreas para atender los requerimientos de los clientes. </a:t>
            </a:r>
          </a:p>
          <a:p>
            <a:pPr lvl="0"/>
            <a:endParaRPr lang="es-ES" sz="1200" dirty="0" smtClean="0">
              <a:solidFill>
                <a:schemeClr val="tx1"/>
              </a:solidFill>
              <a:latin typeface="Candara" pitchFamily="34" charset="0"/>
            </a:endParaRPr>
          </a:p>
          <a:p>
            <a:pPr lvl="0">
              <a:buFont typeface="Arial" pitchFamily="34" charset="0"/>
              <a:buChar char="•"/>
            </a:pPr>
            <a:r>
              <a:rPr lang="es-ES_tradnl" sz="1200" dirty="0" smtClean="0">
                <a:solidFill>
                  <a:schemeClr val="tx1"/>
                </a:solidFill>
                <a:latin typeface="Candara" pitchFamily="34" charset="0"/>
              </a:rPr>
              <a:t>Fomentar en los clientes el deseo de adquirir sistemas de seguridad de una empresa que garantiza su inversión </a:t>
            </a:r>
          </a:p>
          <a:p>
            <a:pPr lvl="0"/>
            <a:endParaRPr lang="es-ES" sz="1200" dirty="0" smtClean="0">
              <a:solidFill>
                <a:schemeClr val="tx1"/>
              </a:solidFill>
              <a:latin typeface="Candara" pitchFamily="34" charset="0"/>
            </a:endParaRPr>
          </a:p>
          <a:p>
            <a:pPr lvl="0">
              <a:buFont typeface="Arial" pitchFamily="34" charset="0"/>
              <a:buChar char="•"/>
            </a:pPr>
            <a:r>
              <a:rPr lang="es-ES_tradnl" sz="1200" dirty="0" smtClean="0">
                <a:solidFill>
                  <a:schemeClr val="tx1"/>
                </a:solidFill>
                <a:latin typeface="Candara" pitchFamily="34" charset="0"/>
              </a:rPr>
              <a:t>Lograr la fidelidad de los clientes a través de los esfuerzos de la empresa para posicionarse en la mente de los mismos. </a:t>
            </a:r>
            <a:endParaRPr lang="es-ES" sz="1200" dirty="0" smtClean="0">
              <a:solidFill>
                <a:schemeClr val="tx1"/>
              </a:solidFill>
              <a:latin typeface="Candara" pitchFamily="34" charset="0"/>
            </a:endParaRPr>
          </a:p>
          <a:p>
            <a:pPr algn="ctr"/>
            <a:endParaRPr lang="es-ES" sz="1200" dirty="0" smtClean="0">
              <a:solidFill>
                <a:schemeClr val="tx1"/>
              </a:solidFill>
              <a:latin typeface="Candara" pitchFamily="34" charset="0"/>
            </a:endParaRPr>
          </a:p>
          <a:p>
            <a:pPr algn="ctr"/>
            <a:endParaRPr lang="es-ES" sz="1200" dirty="0" smtClean="0">
              <a:solidFill>
                <a:schemeClr val="tx1"/>
              </a:solidFill>
              <a:latin typeface="Candara" pitchFamily="34" charset="0"/>
            </a:endParaRPr>
          </a:p>
          <a:p>
            <a:pPr algn="ctr"/>
            <a:endParaRPr lang="es-ES" sz="1200" dirty="0">
              <a:solidFill>
                <a:schemeClr val="tx1"/>
              </a:solidFill>
              <a:latin typeface="Candara" pitchFamily="34" charset="0"/>
            </a:endParaRPr>
          </a:p>
        </p:txBody>
      </p:sp>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4</a:t>
            </a:r>
            <a:r>
              <a:rPr lang="es-ES" sz="2000" dirty="0" smtClean="0">
                <a:ln/>
                <a:solidFill>
                  <a:schemeClr val="accent3"/>
                </a:solidFill>
                <a:effectLst/>
                <a:latin typeface="Segoe UI" pitchFamily="34" charset="0"/>
                <a:cs typeface="Segoe UI" pitchFamily="34" charset="0"/>
              </a:rPr>
              <a:t>  DIRECCIONAMIENTO  ESTRATÉGICO DE MARKETING</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7"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8" name="7 CuadroTexto"/>
          <p:cNvSpPr txBox="1"/>
          <p:nvPr/>
        </p:nvSpPr>
        <p:spPr>
          <a:xfrm>
            <a:off x="357158" y="1142985"/>
            <a:ext cx="3357586"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OPERACIONALIZACIÓN</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16" name="15 Rectángulo redondeado"/>
          <p:cNvSpPr/>
          <p:nvPr/>
        </p:nvSpPr>
        <p:spPr>
          <a:xfrm>
            <a:off x="357158" y="1928802"/>
            <a:ext cx="3500462" cy="1143008"/>
          </a:xfrm>
          <a:prstGeom prst="roundRect">
            <a:avLst/>
          </a:prstGeom>
          <a:solidFill>
            <a:srgbClr val="A5C3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latin typeface="Candara" pitchFamily="34" charset="0"/>
              </a:rPr>
              <a:t>VISIÓN</a:t>
            </a:r>
          </a:p>
          <a:p>
            <a:pPr algn="ctr"/>
            <a:r>
              <a:rPr lang="es-ES" sz="1200" dirty="0" smtClean="0">
                <a:solidFill>
                  <a:schemeClr val="tx1"/>
                </a:solidFill>
                <a:latin typeface="Candara" pitchFamily="34" charset="0"/>
              </a:rPr>
              <a:t>“SER LA EMPRESA PIONERA EN SOLUCIONES DE SEGURIDAD ELECTRÓNICA SUMINISTRANDO UNA AMPLIA GAMA DE PRODUCTOS Y SERVICIOS PARA SATISFACER LAS NECESIDADES DE LOS CLIENTES”</a:t>
            </a:r>
            <a:endParaRPr lang="es-ES" sz="1200" dirty="0">
              <a:solidFill>
                <a:schemeClr val="tx1"/>
              </a:solidFill>
              <a:latin typeface="Candara" pitchFamily="34" charset="0"/>
            </a:endParaRPr>
          </a:p>
        </p:txBody>
      </p:sp>
      <p:sp>
        <p:nvSpPr>
          <p:cNvPr id="17" name="16 Rectángulo redondeado"/>
          <p:cNvSpPr/>
          <p:nvPr/>
        </p:nvSpPr>
        <p:spPr>
          <a:xfrm>
            <a:off x="4000496" y="1142984"/>
            <a:ext cx="4429156" cy="92869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latin typeface="Candara" pitchFamily="34" charset="0"/>
              </a:rPr>
              <a:t>MISIÓN</a:t>
            </a:r>
          </a:p>
          <a:p>
            <a:pPr algn="ctr"/>
            <a:endParaRPr lang="es-ES" sz="1200" dirty="0" smtClean="0">
              <a:solidFill>
                <a:schemeClr val="tx1"/>
              </a:solidFill>
              <a:latin typeface="Candara" pitchFamily="34" charset="0"/>
            </a:endParaRPr>
          </a:p>
          <a:p>
            <a:pPr algn="ctr"/>
            <a:r>
              <a:rPr lang="es-ES" sz="1200" dirty="0" smtClean="0">
                <a:solidFill>
                  <a:schemeClr val="tx1"/>
                </a:solidFill>
                <a:latin typeface="Candara" pitchFamily="34" charset="0"/>
              </a:rPr>
              <a:t>“PROPORCIONAR EN FORMA EFICIENTE Y OPORTUNA ASESORÍA, PRODUCTOS E INSTALACIÓN DE SISTEMAS DE SEGURIDAD ELECTRÓNICA</a:t>
            </a:r>
            <a:endParaRPr lang="es-ES" sz="1200" dirty="0">
              <a:solidFill>
                <a:schemeClr val="tx1"/>
              </a:solidFill>
              <a:latin typeface="Candara" pitchFamily="34" charset="0"/>
            </a:endParaRPr>
          </a:p>
        </p:txBody>
      </p:sp>
      <p:sp>
        <p:nvSpPr>
          <p:cNvPr id="18" name="17 Rectángulo redondeado"/>
          <p:cNvSpPr/>
          <p:nvPr/>
        </p:nvSpPr>
        <p:spPr>
          <a:xfrm>
            <a:off x="1142976" y="3214686"/>
            <a:ext cx="2071702" cy="185738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latin typeface="Candara" pitchFamily="34" charset="0"/>
              </a:rPr>
              <a:t>VALORES</a:t>
            </a:r>
          </a:p>
          <a:p>
            <a:pPr algn="ctr"/>
            <a:endParaRPr lang="es-ES" sz="1200" dirty="0" smtClean="0">
              <a:solidFill>
                <a:schemeClr val="tx1"/>
              </a:solidFill>
              <a:latin typeface="Candara" pitchFamily="34" charset="0"/>
            </a:endParaRPr>
          </a:p>
          <a:p>
            <a:pPr algn="ctr">
              <a:buFont typeface="Arial" pitchFamily="34" charset="0"/>
              <a:buChar char="•"/>
            </a:pPr>
            <a:r>
              <a:rPr lang="es-ES" sz="1200" dirty="0" smtClean="0">
                <a:solidFill>
                  <a:schemeClr val="tx1"/>
                </a:solidFill>
                <a:latin typeface="Candara" pitchFamily="34" charset="0"/>
              </a:rPr>
              <a:t>INTEGRIDAD</a:t>
            </a:r>
          </a:p>
          <a:p>
            <a:pPr algn="ctr"/>
            <a:endParaRPr lang="es-ES" sz="1200" dirty="0" smtClean="0">
              <a:solidFill>
                <a:schemeClr val="tx1"/>
              </a:solidFill>
              <a:latin typeface="Candara" pitchFamily="34" charset="0"/>
            </a:endParaRPr>
          </a:p>
          <a:p>
            <a:pPr algn="ctr">
              <a:buFont typeface="Arial" pitchFamily="34" charset="0"/>
              <a:buChar char="•"/>
            </a:pPr>
            <a:r>
              <a:rPr lang="es-ES" sz="1200" dirty="0" smtClean="0">
                <a:solidFill>
                  <a:schemeClr val="tx1"/>
                </a:solidFill>
                <a:latin typeface="Candara" pitchFamily="34" charset="0"/>
              </a:rPr>
              <a:t>EXCELENCIA </a:t>
            </a:r>
          </a:p>
          <a:p>
            <a:pPr algn="ctr">
              <a:buFont typeface="Arial" pitchFamily="34" charset="0"/>
              <a:buChar char="•"/>
            </a:pPr>
            <a:endParaRPr lang="es-ES" sz="1200" dirty="0" smtClean="0">
              <a:solidFill>
                <a:schemeClr val="tx1"/>
              </a:solidFill>
              <a:latin typeface="Candara" pitchFamily="34" charset="0"/>
            </a:endParaRPr>
          </a:p>
          <a:p>
            <a:pPr algn="ctr">
              <a:buFont typeface="Arial" pitchFamily="34" charset="0"/>
              <a:buChar char="•"/>
            </a:pPr>
            <a:r>
              <a:rPr lang="es-ES" sz="1200" dirty="0" smtClean="0">
                <a:solidFill>
                  <a:schemeClr val="tx1"/>
                </a:solidFill>
                <a:latin typeface="Candara" pitchFamily="34" charset="0"/>
              </a:rPr>
              <a:t>RESPONSABILIDAD</a:t>
            </a:r>
            <a:endParaRPr lang="es-ES" sz="1200" dirty="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4</a:t>
            </a:r>
            <a:r>
              <a:rPr lang="es-ES" sz="2000" dirty="0" smtClean="0">
                <a:ln/>
                <a:solidFill>
                  <a:schemeClr val="accent3"/>
                </a:solidFill>
                <a:effectLst/>
                <a:latin typeface="Segoe UI" pitchFamily="34" charset="0"/>
                <a:cs typeface="Segoe UI" pitchFamily="34" charset="0"/>
              </a:rPr>
              <a:t>  DIRECCIONAMIENTO  ESTRATÉGICO DE MARKETING</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7"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9" name="8 CuadroTexto"/>
          <p:cNvSpPr txBox="1"/>
          <p:nvPr/>
        </p:nvSpPr>
        <p:spPr>
          <a:xfrm>
            <a:off x="357158" y="1142985"/>
            <a:ext cx="3357586"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CICLO DE VIDA</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11981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1038" algn="l"/>
              </a:tabLst>
            </a:pPr>
            <a:endParaRPr kumimoji="0" lang="es-ES" sz="1800" b="0" i="0" u="none" strike="noStrike" cap="none" normalizeH="0" baseline="0" smtClean="0">
              <a:ln>
                <a:noFill/>
              </a:ln>
              <a:solidFill>
                <a:schemeClr val="tx1"/>
              </a:solidFill>
              <a:effectLst/>
              <a:latin typeface="Arial" pitchFamily="34" charset="0"/>
            </a:endParaRPr>
          </a:p>
        </p:txBody>
      </p:sp>
      <p:sp>
        <p:nvSpPr>
          <p:cNvPr id="119818" name="Rectangle 10"/>
          <p:cNvSpPr>
            <a:spLocks noChangeArrowheads="1"/>
          </p:cNvSpPr>
          <p:nvPr/>
        </p:nvSpPr>
        <p:spPr bwMode="auto">
          <a:xfrm>
            <a:off x="0" y="1643064"/>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1038" algn="l"/>
              </a:tabLst>
            </a:pPr>
            <a:r>
              <a:rPr kumimoji="0" lang="es-ES" sz="1800" b="0" i="0" u="none" strike="noStrike" cap="none" normalizeH="0" baseline="0" dirty="0" smtClean="0">
                <a:ln>
                  <a:noFill/>
                </a:ln>
                <a:solidFill>
                  <a:schemeClr val="tx1"/>
                </a:solidFill>
                <a:effectLst/>
                <a:latin typeface="Arial" pitchFamily="34" charset="0"/>
              </a:rPr>
              <a:t/>
            </a:r>
            <a:br>
              <a:rPr kumimoji="0" lang="es-ES" sz="1800" b="0" i="0" u="none" strike="noStrike" cap="none" normalizeH="0" baseline="0" dirty="0" smtClean="0">
                <a:ln>
                  <a:noFill/>
                </a:ln>
                <a:solidFill>
                  <a:schemeClr val="tx1"/>
                </a:solidFill>
                <a:effectLst/>
                <a:latin typeface="Arial" pitchFamily="34" charset="0"/>
              </a:rPr>
            </a:br>
            <a:endParaRPr kumimoji="0" lang="es-EC" sz="1800" b="0" i="0" u="none" strike="noStrike" cap="none" normalizeH="0" baseline="0" dirty="0" smtClean="0">
              <a:ln>
                <a:noFill/>
              </a:ln>
              <a:solidFill>
                <a:schemeClr val="tx1"/>
              </a:solidFill>
              <a:effectLst/>
              <a:latin typeface="Arial" pitchFamily="34" charset="0"/>
            </a:endParaRPr>
          </a:p>
        </p:txBody>
      </p:sp>
      <p:pic>
        <p:nvPicPr>
          <p:cNvPr id="112641" name="Picture 1"/>
          <p:cNvPicPr>
            <a:picLocks noChangeAspect="1" noChangeArrowheads="1"/>
          </p:cNvPicPr>
          <p:nvPr/>
        </p:nvPicPr>
        <p:blipFill>
          <a:blip r:embed="rId3"/>
          <a:srcRect/>
          <a:stretch>
            <a:fillRect/>
          </a:stretch>
        </p:blipFill>
        <p:spPr bwMode="auto">
          <a:xfrm>
            <a:off x="1571604" y="1990724"/>
            <a:ext cx="5977805" cy="35814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4</a:t>
            </a:r>
            <a:r>
              <a:rPr lang="es-ES" sz="2000" dirty="0" smtClean="0">
                <a:ln/>
                <a:solidFill>
                  <a:schemeClr val="accent3"/>
                </a:solidFill>
                <a:effectLst/>
                <a:latin typeface="Segoe UI" pitchFamily="34" charset="0"/>
                <a:cs typeface="Segoe UI" pitchFamily="34" charset="0"/>
              </a:rPr>
              <a:t>  DIRECCIONAMIENTO  ESTRATÉGICO DE MARKETING</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7"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19" name="18 CuadroTexto"/>
          <p:cNvSpPr txBox="1"/>
          <p:nvPr/>
        </p:nvSpPr>
        <p:spPr>
          <a:xfrm>
            <a:off x="285720" y="3110211"/>
            <a:ext cx="2286016"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ESTRATEGIAS </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grpSp>
        <p:nvGrpSpPr>
          <p:cNvPr id="20" name="19 Grupo"/>
          <p:cNvGrpSpPr/>
          <p:nvPr/>
        </p:nvGrpSpPr>
        <p:grpSpPr>
          <a:xfrm>
            <a:off x="2928926" y="1214422"/>
            <a:ext cx="2605367" cy="1563220"/>
            <a:chOff x="668" y="178719"/>
            <a:chExt cx="2605367" cy="1563220"/>
          </a:xfrm>
        </p:grpSpPr>
        <p:sp>
          <p:nvSpPr>
            <p:cNvPr id="21" name="20 Rectángulo"/>
            <p:cNvSpPr/>
            <p:nvPr/>
          </p:nvSpPr>
          <p:spPr>
            <a:xfrm>
              <a:off x="668" y="178719"/>
              <a:ext cx="2605367" cy="1563220"/>
            </a:xfrm>
            <a:prstGeom prst="rect">
              <a:avLst/>
            </a:prstGeom>
          </p:spPr>
          <p:style>
            <a:lnRef idx="1">
              <a:schemeClr val="accent3"/>
            </a:lnRef>
            <a:fillRef idx="3">
              <a:schemeClr val="accent3"/>
            </a:fillRef>
            <a:effectRef idx="2">
              <a:schemeClr val="accent3"/>
            </a:effectRef>
            <a:fontRef idx="minor">
              <a:schemeClr val="lt1"/>
            </a:fontRef>
          </p:style>
        </p:sp>
        <p:sp>
          <p:nvSpPr>
            <p:cNvPr id="22" name="21 Rectángulo"/>
            <p:cNvSpPr/>
            <p:nvPr/>
          </p:nvSpPr>
          <p:spPr>
            <a:xfrm>
              <a:off x="668" y="178719"/>
              <a:ext cx="2605367" cy="1563220"/>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Candara" pitchFamily="34" charset="0"/>
                </a:rPr>
                <a:t>Plan de implementación de seguridad con productos innovadores</a:t>
              </a:r>
              <a:endParaRPr lang="es-MX" sz="2000" kern="1200" dirty="0">
                <a:latin typeface="Candara" pitchFamily="34" charset="0"/>
              </a:endParaRPr>
            </a:p>
          </p:txBody>
        </p:sp>
      </p:grpSp>
      <p:grpSp>
        <p:nvGrpSpPr>
          <p:cNvPr id="23" name="22 Grupo"/>
          <p:cNvGrpSpPr/>
          <p:nvPr/>
        </p:nvGrpSpPr>
        <p:grpSpPr>
          <a:xfrm>
            <a:off x="5895723" y="1214422"/>
            <a:ext cx="2605367" cy="1563220"/>
            <a:chOff x="2866572" y="178719"/>
            <a:chExt cx="2605367" cy="1563220"/>
          </a:xfrm>
        </p:grpSpPr>
        <p:sp>
          <p:nvSpPr>
            <p:cNvPr id="30" name="29 Rectángulo"/>
            <p:cNvSpPr/>
            <p:nvPr/>
          </p:nvSpPr>
          <p:spPr>
            <a:xfrm>
              <a:off x="2866572" y="178719"/>
              <a:ext cx="2605367" cy="1563220"/>
            </a:xfrm>
            <a:prstGeom prst="rect">
              <a:avLst/>
            </a:prstGeom>
          </p:spPr>
          <p:style>
            <a:lnRef idx="1">
              <a:schemeClr val="accent3"/>
            </a:lnRef>
            <a:fillRef idx="3">
              <a:schemeClr val="accent3"/>
            </a:fillRef>
            <a:effectRef idx="2">
              <a:schemeClr val="accent3"/>
            </a:effectRef>
            <a:fontRef idx="minor">
              <a:schemeClr val="lt1"/>
            </a:fontRef>
          </p:style>
        </p:sp>
        <p:sp>
          <p:nvSpPr>
            <p:cNvPr id="31" name="30 Rectángulo"/>
            <p:cNvSpPr/>
            <p:nvPr/>
          </p:nvSpPr>
          <p:spPr>
            <a:xfrm>
              <a:off x="2866572" y="178719"/>
              <a:ext cx="2605367" cy="1563220"/>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Candara" pitchFamily="34" charset="0"/>
                </a:rPr>
                <a:t>Plan de precios por montos o volúmenes de compra</a:t>
              </a:r>
              <a:endParaRPr lang="es-MX" sz="2000" kern="1200" dirty="0">
                <a:latin typeface="Candara" pitchFamily="34" charset="0"/>
              </a:endParaRPr>
            </a:p>
          </p:txBody>
        </p:sp>
      </p:grpSp>
      <p:grpSp>
        <p:nvGrpSpPr>
          <p:cNvPr id="24" name="23 Grupo"/>
          <p:cNvGrpSpPr/>
          <p:nvPr/>
        </p:nvGrpSpPr>
        <p:grpSpPr>
          <a:xfrm>
            <a:off x="2928926" y="2937350"/>
            <a:ext cx="2605367" cy="1563220"/>
            <a:chOff x="668" y="2002476"/>
            <a:chExt cx="2605367" cy="1563220"/>
          </a:xfrm>
        </p:grpSpPr>
        <p:sp>
          <p:nvSpPr>
            <p:cNvPr id="28" name="27 Rectángulo"/>
            <p:cNvSpPr/>
            <p:nvPr/>
          </p:nvSpPr>
          <p:spPr>
            <a:xfrm>
              <a:off x="668" y="2002476"/>
              <a:ext cx="2605367" cy="1563220"/>
            </a:xfrm>
            <a:prstGeom prst="rect">
              <a:avLst/>
            </a:prstGeom>
          </p:spPr>
          <p:style>
            <a:lnRef idx="1">
              <a:schemeClr val="accent3"/>
            </a:lnRef>
            <a:fillRef idx="3">
              <a:schemeClr val="accent3"/>
            </a:fillRef>
            <a:effectRef idx="2">
              <a:schemeClr val="accent3"/>
            </a:effectRef>
            <a:fontRef idx="minor">
              <a:schemeClr val="lt1"/>
            </a:fontRef>
          </p:style>
        </p:sp>
        <p:sp>
          <p:nvSpPr>
            <p:cNvPr id="29" name="28 Rectángulo"/>
            <p:cNvSpPr/>
            <p:nvPr/>
          </p:nvSpPr>
          <p:spPr>
            <a:xfrm>
              <a:off x="668" y="2002476"/>
              <a:ext cx="2605367" cy="1563220"/>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dirty="0" smtClean="0">
                  <a:latin typeface="Candara" pitchFamily="34" charset="0"/>
                </a:rPr>
                <a:t>Racionalización de competencias en los puestos de trabajo </a:t>
              </a:r>
              <a:endParaRPr lang="es-MX" sz="2000" kern="1200" dirty="0">
                <a:latin typeface="Candara" pitchFamily="34" charset="0"/>
              </a:endParaRPr>
            </a:p>
          </p:txBody>
        </p:sp>
      </p:grpSp>
      <p:grpSp>
        <p:nvGrpSpPr>
          <p:cNvPr id="25" name="24 Grupo"/>
          <p:cNvGrpSpPr/>
          <p:nvPr/>
        </p:nvGrpSpPr>
        <p:grpSpPr>
          <a:xfrm>
            <a:off x="5895723" y="2937350"/>
            <a:ext cx="2605367" cy="1563220"/>
            <a:chOff x="2866572" y="2002476"/>
            <a:chExt cx="2605367" cy="1563220"/>
          </a:xfrm>
        </p:grpSpPr>
        <p:sp>
          <p:nvSpPr>
            <p:cNvPr id="26" name="25 Rectángulo"/>
            <p:cNvSpPr/>
            <p:nvPr/>
          </p:nvSpPr>
          <p:spPr>
            <a:xfrm>
              <a:off x="2866572" y="2002476"/>
              <a:ext cx="2605367" cy="1563220"/>
            </a:xfrm>
            <a:prstGeom prst="rect">
              <a:avLst/>
            </a:prstGeom>
          </p:spPr>
          <p:style>
            <a:lnRef idx="1">
              <a:schemeClr val="accent3"/>
            </a:lnRef>
            <a:fillRef idx="3">
              <a:schemeClr val="accent3"/>
            </a:fillRef>
            <a:effectRef idx="2">
              <a:schemeClr val="accent3"/>
            </a:effectRef>
            <a:fontRef idx="minor">
              <a:schemeClr val="lt1"/>
            </a:fontRef>
          </p:style>
        </p:sp>
        <p:sp>
          <p:nvSpPr>
            <p:cNvPr id="27" name="26 Rectángulo"/>
            <p:cNvSpPr/>
            <p:nvPr/>
          </p:nvSpPr>
          <p:spPr>
            <a:xfrm>
              <a:off x="2866572" y="2002476"/>
              <a:ext cx="2605367" cy="1563220"/>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dirty="0" smtClean="0">
                  <a:latin typeface="Candara" pitchFamily="34" charset="0"/>
                </a:rPr>
                <a:t>Plan de comunicación a través de medios escritos </a:t>
              </a:r>
              <a:endParaRPr lang="es-MX" sz="2000" kern="1200" dirty="0">
                <a:latin typeface="Candara" pitchFamily="34" charset="0"/>
              </a:endParaRPr>
            </a:p>
          </p:txBody>
        </p:sp>
      </p:grpSp>
      <p:grpSp>
        <p:nvGrpSpPr>
          <p:cNvPr id="32" name="31 Grupo"/>
          <p:cNvGrpSpPr/>
          <p:nvPr/>
        </p:nvGrpSpPr>
        <p:grpSpPr>
          <a:xfrm>
            <a:off x="2928926" y="4643446"/>
            <a:ext cx="2613751" cy="1563220"/>
            <a:chOff x="668" y="2002476"/>
            <a:chExt cx="2613751" cy="1563220"/>
          </a:xfrm>
        </p:grpSpPr>
        <p:sp>
          <p:nvSpPr>
            <p:cNvPr id="33" name="32 Rectángulo"/>
            <p:cNvSpPr/>
            <p:nvPr/>
          </p:nvSpPr>
          <p:spPr>
            <a:xfrm>
              <a:off x="668" y="2002476"/>
              <a:ext cx="2605367" cy="1563220"/>
            </a:xfrm>
            <a:prstGeom prst="rect">
              <a:avLst/>
            </a:prstGeom>
          </p:spPr>
          <p:style>
            <a:lnRef idx="1">
              <a:schemeClr val="accent3"/>
            </a:lnRef>
            <a:fillRef idx="3">
              <a:schemeClr val="accent3"/>
            </a:fillRef>
            <a:effectRef idx="2">
              <a:schemeClr val="accent3"/>
            </a:effectRef>
            <a:fontRef idx="minor">
              <a:schemeClr val="lt1"/>
            </a:fontRef>
          </p:style>
        </p:sp>
        <p:sp>
          <p:nvSpPr>
            <p:cNvPr id="34" name="33 Rectángulo"/>
            <p:cNvSpPr/>
            <p:nvPr/>
          </p:nvSpPr>
          <p:spPr>
            <a:xfrm>
              <a:off x="9052" y="2002476"/>
              <a:ext cx="2605367" cy="1563220"/>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Candara" pitchFamily="34" charset="0"/>
                </a:rPr>
                <a:t>Plan de localización de la empresa</a:t>
              </a:r>
              <a:endParaRPr lang="es-MX" sz="2000" kern="1200" dirty="0">
                <a:latin typeface="Candara" pitchFamily="34" charset="0"/>
              </a:endParaRPr>
            </a:p>
          </p:txBody>
        </p:sp>
      </p:grpSp>
      <p:grpSp>
        <p:nvGrpSpPr>
          <p:cNvPr id="35" name="34 Grupo"/>
          <p:cNvGrpSpPr/>
          <p:nvPr/>
        </p:nvGrpSpPr>
        <p:grpSpPr>
          <a:xfrm>
            <a:off x="5866268" y="4651862"/>
            <a:ext cx="2605367" cy="1563220"/>
            <a:chOff x="2866572" y="2002476"/>
            <a:chExt cx="2605367" cy="1563220"/>
          </a:xfrm>
        </p:grpSpPr>
        <p:sp>
          <p:nvSpPr>
            <p:cNvPr id="36" name="35 Rectángulo"/>
            <p:cNvSpPr/>
            <p:nvPr/>
          </p:nvSpPr>
          <p:spPr>
            <a:xfrm>
              <a:off x="2866572" y="2002476"/>
              <a:ext cx="2605367" cy="1563220"/>
            </a:xfrm>
            <a:prstGeom prst="rect">
              <a:avLst/>
            </a:prstGeom>
          </p:spPr>
          <p:style>
            <a:lnRef idx="1">
              <a:schemeClr val="accent3"/>
            </a:lnRef>
            <a:fillRef idx="3">
              <a:schemeClr val="accent3"/>
            </a:fillRef>
            <a:effectRef idx="2">
              <a:schemeClr val="accent3"/>
            </a:effectRef>
            <a:fontRef idx="minor">
              <a:schemeClr val="lt1"/>
            </a:fontRef>
          </p:style>
        </p:sp>
        <p:sp>
          <p:nvSpPr>
            <p:cNvPr id="37" name="36 Rectángulo"/>
            <p:cNvSpPr/>
            <p:nvPr/>
          </p:nvSpPr>
          <p:spPr>
            <a:xfrm>
              <a:off x="2866572" y="2002476"/>
              <a:ext cx="2605367" cy="1563220"/>
            </a:xfrm>
            <a:prstGeom prst="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dirty="0" smtClean="0">
                  <a:latin typeface="Candara" pitchFamily="34" charset="0"/>
                </a:rPr>
                <a:t>Generación de un plan estratégico de marketing</a:t>
              </a:r>
              <a:endParaRPr lang="es-MX" sz="2000" kern="1200" dirty="0">
                <a:latin typeface="Candara" pitchFamily="34" charset="0"/>
              </a:endParaRPr>
            </a:p>
          </p:txBody>
        </p:sp>
      </p:grpSp>
      <p:sp>
        <p:nvSpPr>
          <p:cNvPr id="38" name="37 CuadroTexto"/>
          <p:cNvSpPr txBox="1"/>
          <p:nvPr/>
        </p:nvSpPr>
        <p:spPr>
          <a:xfrm>
            <a:off x="285720" y="3571876"/>
            <a:ext cx="1785950" cy="523220"/>
          </a:xfrm>
          <a:prstGeom prst="rect">
            <a:avLst/>
          </a:prstGeom>
          <a:noFill/>
        </p:spPr>
        <p:txBody>
          <a:bodyPr wrap="square" rtlCol="0">
            <a:spAutoFit/>
          </a:bodyPr>
          <a:lstStyle/>
          <a:p>
            <a:pPr lvl="1" algn="ctr"/>
            <a:r>
              <a:rPr lang="es-ES" sz="1400" dirty="0" smtClean="0">
                <a:latin typeface="Candara" pitchFamily="34" charset="0"/>
              </a:rPr>
              <a:t>DATOS RELEVANTES</a:t>
            </a:r>
            <a:endParaRPr lang="es-ES" sz="1400" dirty="0">
              <a:latin typeface="Candar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7"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8" name="7 CuadroTexto"/>
          <p:cNvSpPr txBox="1"/>
          <p:nvPr/>
        </p:nvSpPr>
        <p:spPr>
          <a:xfrm>
            <a:off x="1263052" y="1988840"/>
            <a:ext cx="6048672" cy="923330"/>
          </a:xfrm>
          <a:prstGeom prst="rect">
            <a:avLst/>
          </a:prstGeom>
          <a:noFill/>
        </p:spPr>
        <p:txBody>
          <a:bodyPr wrap="square" rtlCol="0">
            <a:spAutoFit/>
          </a:bodyPr>
          <a:lstStyle/>
          <a:p>
            <a:r>
              <a:rPr lang="es-MX" sz="5400" b="1" dirty="0" smtClean="0">
                <a:latin typeface="Candara" pitchFamily="34" charset="0"/>
              </a:rPr>
              <a:t>CAPÍTULO V</a:t>
            </a:r>
            <a:endParaRPr lang="es-MX" sz="5400" b="1" dirty="0">
              <a:latin typeface="Candara" pitchFamily="34" charset="0"/>
            </a:endParaRPr>
          </a:p>
        </p:txBody>
      </p:sp>
      <p:sp>
        <p:nvSpPr>
          <p:cNvPr id="11" name="10 CuadroTexto"/>
          <p:cNvSpPr txBox="1"/>
          <p:nvPr/>
        </p:nvSpPr>
        <p:spPr>
          <a:xfrm>
            <a:off x="2987824" y="4149080"/>
            <a:ext cx="5868144" cy="1446550"/>
          </a:xfrm>
          <a:prstGeom prst="rect">
            <a:avLst/>
          </a:prstGeom>
          <a:noFill/>
        </p:spPr>
        <p:txBody>
          <a:bodyPr wrap="square" rtlCol="0">
            <a:spAutoFit/>
          </a:bodyPr>
          <a:lstStyle/>
          <a:p>
            <a:r>
              <a:rPr lang="es-MX" sz="4400" b="1" dirty="0" smtClean="0">
                <a:latin typeface="Candara" pitchFamily="34" charset="0"/>
              </a:rPr>
              <a:t>ANÁLISIS ECONÓMICO FINANCIERO</a:t>
            </a:r>
            <a:endParaRPr lang="es-MX" sz="4400" b="1" dirty="0">
              <a:latin typeface="Candar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graphicFrame>
        <p:nvGraphicFramePr>
          <p:cNvPr id="5" name="4 Tabla"/>
          <p:cNvGraphicFramePr>
            <a:graphicFrameLocks noGrp="1"/>
          </p:cNvGraphicFramePr>
          <p:nvPr/>
        </p:nvGraphicFramePr>
        <p:xfrm>
          <a:off x="1785918" y="2786058"/>
          <a:ext cx="6429419" cy="3144459"/>
        </p:xfrm>
        <a:graphic>
          <a:graphicData uri="http://schemas.openxmlformats.org/drawingml/2006/table">
            <a:tbl>
              <a:tblPr/>
              <a:tblGrid>
                <a:gridCol w="2211956"/>
                <a:gridCol w="2064492"/>
                <a:gridCol w="2152971"/>
              </a:tblGrid>
              <a:tr h="396957">
                <a:tc>
                  <a:txBody>
                    <a:bodyPr/>
                    <a:lstStyle/>
                    <a:p>
                      <a:pPr algn="ctr" fontAlgn="b"/>
                      <a:r>
                        <a:rPr lang="es-ES" sz="2400" b="1" i="0" u="none" strike="noStrike" dirty="0">
                          <a:solidFill>
                            <a:srgbClr val="FFFFFF"/>
                          </a:solidFill>
                          <a:latin typeface="Candara" pitchFamily="34" charset="0"/>
                        </a:rPr>
                        <a:t>ESTRATEGIA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400" b="1" i="0" u="none" strike="noStrike" dirty="0">
                          <a:solidFill>
                            <a:srgbClr val="FFFFFF"/>
                          </a:solidFill>
                          <a:latin typeface="Candara" pitchFamily="34" charset="0"/>
                        </a:rPr>
                        <a:t>TOTAL </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400" b="1" i="0" u="none" strike="noStrike" dirty="0">
                          <a:solidFill>
                            <a:srgbClr val="FFFFFF"/>
                          </a:solidFill>
                          <a:latin typeface="Candara" pitchFamily="34" charset="0"/>
                        </a:rPr>
                        <a:t>IMPLICACIÓN</a:t>
                      </a:r>
                    </a:p>
                  </a:txBody>
                  <a:tcPr marL="0" marR="0" marT="0" marB="0" anchor="b">
                    <a:lnL w="63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396957">
                <a:tc>
                  <a:txBody>
                    <a:bodyPr/>
                    <a:lstStyle/>
                    <a:p>
                      <a:pPr algn="l" fontAlgn="b"/>
                      <a:r>
                        <a:rPr lang="es-ES" sz="2400" b="0" i="0" u="none" strike="noStrike" dirty="0">
                          <a:solidFill>
                            <a:srgbClr val="000000"/>
                          </a:solidFill>
                          <a:latin typeface="Candara" pitchFamily="34" charset="0"/>
                        </a:rPr>
                        <a:t>Personal </a:t>
                      </a:r>
                    </a:p>
                  </a:txBody>
                  <a:tcPr marL="0" marR="0" marT="0" marB="0" anchor="b">
                    <a:lnL>
                      <a:noFill/>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a:solidFill>
                            <a:srgbClr val="000000"/>
                          </a:solidFill>
                          <a:latin typeface="Candara" pitchFamily="34" charset="0"/>
                        </a:rPr>
                        <a:t> $      19.560,63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39%</a:t>
                      </a:r>
                    </a:p>
                  </a:txBody>
                  <a:tcPr marL="0" marR="0" marT="0" marB="0" anchor="b">
                    <a:lnL w="635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96957">
                <a:tc>
                  <a:txBody>
                    <a:bodyPr/>
                    <a:lstStyle/>
                    <a:p>
                      <a:pPr algn="l" fontAlgn="b"/>
                      <a:r>
                        <a:rPr lang="es-ES" sz="2400" b="0" i="0" u="none" strike="noStrike" dirty="0">
                          <a:solidFill>
                            <a:srgbClr val="000000"/>
                          </a:solidFill>
                          <a:latin typeface="Candara" pitchFamily="34" charset="0"/>
                        </a:rPr>
                        <a:t>Posicionamiento</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 $      11.730,00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24%</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6957">
                <a:tc>
                  <a:txBody>
                    <a:bodyPr/>
                    <a:lstStyle/>
                    <a:p>
                      <a:pPr algn="l" fontAlgn="b"/>
                      <a:r>
                        <a:rPr lang="es-ES" sz="2400" b="0" i="0" u="none" strike="noStrike">
                          <a:solidFill>
                            <a:srgbClr val="000000"/>
                          </a:solidFill>
                          <a:latin typeface="Candara" pitchFamily="34" charset="0"/>
                        </a:rPr>
                        <a:t>Producto</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a:solidFill>
                            <a:srgbClr val="000000"/>
                          </a:solidFill>
                          <a:latin typeface="Candara" pitchFamily="34" charset="0"/>
                        </a:rPr>
                        <a:t> $         8.750,00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18%</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6957">
                <a:tc>
                  <a:txBody>
                    <a:bodyPr/>
                    <a:lstStyle/>
                    <a:p>
                      <a:pPr algn="l" fontAlgn="b"/>
                      <a:r>
                        <a:rPr lang="es-ES" sz="2400" b="0" i="0" u="none" strike="noStrike">
                          <a:solidFill>
                            <a:srgbClr val="000000"/>
                          </a:solidFill>
                          <a:latin typeface="Candara" pitchFamily="34" charset="0"/>
                        </a:rPr>
                        <a:t>Plaza</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 $         4.700,00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9%</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6957">
                <a:tc>
                  <a:txBody>
                    <a:bodyPr/>
                    <a:lstStyle/>
                    <a:p>
                      <a:pPr algn="l" fontAlgn="b"/>
                      <a:r>
                        <a:rPr lang="es-ES" sz="2400" b="0" i="0" u="none" strike="noStrike">
                          <a:solidFill>
                            <a:srgbClr val="000000"/>
                          </a:solidFill>
                          <a:latin typeface="Candara" pitchFamily="34" charset="0"/>
                        </a:rPr>
                        <a:t>Comunicación </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a:solidFill>
                            <a:srgbClr val="000000"/>
                          </a:solidFill>
                          <a:latin typeface="Candara" pitchFamily="34" charset="0"/>
                        </a:rPr>
                        <a:t> $         3.700,00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7%</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6957">
                <a:tc>
                  <a:txBody>
                    <a:bodyPr/>
                    <a:lstStyle/>
                    <a:p>
                      <a:pPr algn="l" fontAlgn="b"/>
                      <a:r>
                        <a:rPr lang="es-ES" sz="2400" b="0" i="0" u="none" strike="noStrike">
                          <a:solidFill>
                            <a:srgbClr val="000000"/>
                          </a:solidFill>
                          <a:latin typeface="Candara" pitchFamily="34" charset="0"/>
                        </a:rPr>
                        <a:t>Precios </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ndara" pitchFamily="34" charset="0"/>
                        </a:rPr>
                        <a:t> $         1.200,00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2400" b="0" i="0" u="none" strike="noStrike" dirty="0">
                          <a:solidFill>
                            <a:srgbClr val="000000"/>
                          </a:solidFill>
                          <a:latin typeface="Candara" pitchFamily="34" charset="0"/>
                        </a:rPr>
                        <a:t>2%</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r h="293136">
                <a:tc>
                  <a:txBody>
                    <a:bodyPr/>
                    <a:lstStyle/>
                    <a:p>
                      <a:pPr algn="ctr" fontAlgn="b"/>
                      <a:r>
                        <a:rPr lang="es-ES" sz="2400" b="1" i="0" u="none" strike="noStrike">
                          <a:solidFill>
                            <a:srgbClr val="FFFFFF"/>
                          </a:solidFill>
                          <a:latin typeface="Candara" pitchFamily="34" charset="0"/>
                        </a:rPr>
                        <a:t>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400" b="1" i="0" u="none" strike="noStrike" dirty="0">
                          <a:solidFill>
                            <a:srgbClr val="FFFFFF"/>
                          </a:solidFill>
                          <a:latin typeface="Candara" pitchFamily="34" charset="0"/>
                        </a:rPr>
                        <a:t> $  49.640,63 </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400" b="1" i="0" u="none" strike="noStrike" dirty="0">
                          <a:solidFill>
                            <a:srgbClr val="FFFFFF"/>
                          </a:solidFill>
                          <a:latin typeface="Candara" pitchFamily="34" charset="0"/>
                        </a:rPr>
                        <a:t>100%</a:t>
                      </a:r>
                    </a:p>
                  </a:txBody>
                  <a:tcPr marL="0" marR="0" marT="0" marB="0" anchor="b">
                    <a:lnL w="63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
        <p:nvSpPr>
          <p:cNvPr id="6" name="5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7"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5</a:t>
            </a:r>
            <a:r>
              <a:rPr lang="es-ES" sz="2000" dirty="0" smtClean="0">
                <a:ln/>
                <a:solidFill>
                  <a:schemeClr val="accent3"/>
                </a:solidFill>
                <a:effectLst/>
                <a:latin typeface="Segoe UI" pitchFamily="34" charset="0"/>
                <a:cs typeface="Segoe UI" pitchFamily="34" charset="0"/>
              </a:rPr>
              <a:t>  ANÁLISIS ECONÓMICO FINANCIERO</a:t>
            </a:r>
            <a:endParaRPr lang="es-ES" sz="2000" dirty="0">
              <a:ln/>
              <a:solidFill>
                <a:schemeClr val="accent3"/>
              </a:solidFill>
              <a:effectLst/>
              <a:latin typeface="Segoe UI" pitchFamily="34" charset="0"/>
              <a:cs typeface="Segoe UI" pitchFamily="34" charset="0"/>
            </a:endParaRPr>
          </a:p>
        </p:txBody>
      </p:sp>
      <p:cxnSp>
        <p:nvCxnSpPr>
          <p:cNvPr id="8" name="7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9" name="8 CuadroTexto"/>
          <p:cNvSpPr txBox="1"/>
          <p:nvPr/>
        </p:nvSpPr>
        <p:spPr>
          <a:xfrm>
            <a:off x="285720" y="1214423"/>
            <a:ext cx="2428892" cy="1200329"/>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RESUMEN DE COSTOS POR ESTRATEGIAS </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 y="39083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94" y="60512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5</a:t>
            </a:r>
            <a:r>
              <a:rPr lang="es-ES" sz="2000" dirty="0" smtClean="0">
                <a:ln/>
                <a:solidFill>
                  <a:schemeClr val="accent3"/>
                </a:solidFill>
                <a:effectLst/>
                <a:latin typeface="Segoe UI" pitchFamily="34" charset="0"/>
                <a:cs typeface="Segoe UI" pitchFamily="34" charset="0"/>
              </a:rPr>
              <a:t>  ANÁLISIS ECONÓMICO FINANCIERO</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0" y="138935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500034" y="1571612"/>
            <a:ext cx="2500330" cy="830997"/>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ESTADO DE RESULTADOS</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pic>
        <p:nvPicPr>
          <p:cNvPr id="124929" name="Picture 1"/>
          <p:cNvPicPr>
            <a:picLocks noChangeAspect="1" noChangeArrowheads="1"/>
          </p:cNvPicPr>
          <p:nvPr/>
        </p:nvPicPr>
        <p:blipFill>
          <a:blip r:embed="rId2"/>
          <a:srcRect/>
          <a:stretch>
            <a:fillRect/>
          </a:stretch>
        </p:blipFill>
        <p:spPr bwMode="auto">
          <a:xfrm>
            <a:off x="428596" y="2714620"/>
            <a:ext cx="8419574" cy="2786082"/>
          </a:xfrm>
          <a:prstGeom prst="rect">
            <a:avLst/>
          </a:prstGeom>
          <a:noFill/>
          <a:ln w="9525">
            <a:noFill/>
            <a:miter lim="800000"/>
            <a:headEnd/>
            <a:tailEnd/>
          </a:ln>
          <a:effectLst/>
        </p:spPr>
      </p:pic>
      <p:pic>
        <p:nvPicPr>
          <p:cNvPr id="11" name="Picture 2"/>
          <p:cNvPicPr>
            <a:picLocks noChangeAspect="1" noChangeArrowheads="1"/>
          </p:cNvPicPr>
          <p:nvPr/>
        </p:nvPicPr>
        <p:blipFill>
          <a:blip r:embed="rId3"/>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5</a:t>
            </a:r>
            <a:r>
              <a:rPr lang="es-ES" sz="2000" dirty="0" smtClean="0">
                <a:ln/>
                <a:solidFill>
                  <a:schemeClr val="accent3"/>
                </a:solidFill>
                <a:effectLst/>
                <a:latin typeface="Segoe UI" pitchFamily="34" charset="0"/>
                <a:cs typeface="Segoe UI" pitchFamily="34" charset="0"/>
              </a:rPr>
              <a:t>  ANÁLISIS ECONÓMICO FINANCIERO</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7"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
        <p:nvSpPr>
          <p:cNvPr id="9" name="8 CuadroTexto"/>
          <p:cNvSpPr txBox="1"/>
          <p:nvPr/>
        </p:nvSpPr>
        <p:spPr>
          <a:xfrm>
            <a:off x="571472" y="1428737"/>
            <a:ext cx="2500330" cy="830997"/>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EVALUACIÓN FINANCIERA </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graphicFrame>
        <p:nvGraphicFramePr>
          <p:cNvPr id="12" name="11 Tabla"/>
          <p:cNvGraphicFramePr>
            <a:graphicFrameLocks noGrp="1"/>
          </p:cNvGraphicFramePr>
          <p:nvPr/>
        </p:nvGraphicFramePr>
        <p:xfrm>
          <a:off x="1071538" y="3214686"/>
          <a:ext cx="7072362" cy="1785952"/>
        </p:xfrm>
        <a:graphic>
          <a:graphicData uri="http://schemas.openxmlformats.org/drawingml/2006/table">
            <a:tbl>
              <a:tblPr/>
              <a:tblGrid>
                <a:gridCol w="2542023"/>
                <a:gridCol w="1510113"/>
                <a:gridCol w="1510113"/>
                <a:gridCol w="1510113"/>
              </a:tblGrid>
              <a:tr h="446488">
                <a:tc>
                  <a:txBody>
                    <a:bodyPr/>
                    <a:lstStyle/>
                    <a:p>
                      <a:pPr algn="ctr" fontAlgn="b"/>
                      <a:r>
                        <a:rPr lang="es-ES" sz="2000" b="0" i="0" u="none" strike="noStrike" dirty="0">
                          <a:solidFill>
                            <a:srgbClr val="FFFFFF"/>
                          </a:solidFill>
                          <a:latin typeface="Calibri"/>
                        </a:rPr>
                        <a:t>Escenario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000" b="0" i="0" u="none" strike="noStrike">
                          <a:solidFill>
                            <a:srgbClr val="FFFFFF"/>
                          </a:solidFill>
                          <a:latin typeface="Calibri"/>
                        </a:rPr>
                        <a:t>TIR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000" b="0" i="0" u="none" strike="noStrike">
                          <a:solidFill>
                            <a:srgbClr val="FFFFFF"/>
                          </a:solidFill>
                          <a:latin typeface="Calibri"/>
                        </a:rPr>
                        <a:t>VAN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000" b="0" i="0" u="none" strike="noStrike">
                          <a:solidFill>
                            <a:srgbClr val="FFFFFF"/>
                          </a:solidFill>
                          <a:latin typeface="Calibri"/>
                        </a:rPr>
                        <a:t>R B/C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446488">
                <a:tc>
                  <a:txBody>
                    <a:bodyPr/>
                    <a:lstStyle/>
                    <a:p>
                      <a:pPr algn="ctr" fontAlgn="b"/>
                      <a:r>
                        <a:rPr lang="es-ES" sz="2000" b="1" i="0" u="none" strike="noStrike" dirty="0">
                          <a:solidFill>
                            <a:srgbClr val="FFFFFF"/>
                          </a:solidFill>
                          <a:latin typeface="Calibri"/>
                        </a:rPr>
                        <a:t>Escenario Moderado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000" b="0" i="0" u="none" strike="noStrike" dirty="0">
                          <a:solidFill>
                            <a:srgbClr val="000000"/>
                          </a:solidFill>
                          <a:latin typeface="Calibri"/>
                        </a:rPr>
                        <a:t>77%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2000" b="0" i="0" u="none" strike="noStrike">
                          <a:solidFill>
                            <a:srgbClr val="000000"/>
                          </a:solidFill>
                          <a:latin typeface="Calibri"/>
                        </a:rPr>
                        <a:t>169.624,38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ES" sz="2000" b="0" i="0" u="none" strike="noStrike">
                          <a:solidFill>
                            <a:srgbClr val="000000"/>
                          </a:solidFill>
                          <a:latin typeface="Calibri"/>
                        </a:rPr>
                        <a:t>$ 3,12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6488">
                <a:tc>
                  <a:txBody>
                    <a:bodyPr/>
                    <a:lstStyle/>
                    <a:p>
                      <a:pPr algn="ctr" fontAlgn="b"/>
                      <a:r>
                        <a:rPr lang="es-ES" sz="2000" b="1" i="0" u="none" strike="noStrike">
                          <a:solidFill>
                            <a:srgbClr val="FFFFFF"/>
                          </a:solidFill>
                          <a:latin typeface="Calibri"/>
                        </a:rPr>
                        <a:t>Escenario Optimista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000" b="0" i="0" u="none" strike="noStrike" dirty="0">
                          <a:solidFill>
                            <a:srgbClr val="000000"/>
                          </a:solidFill>
                          <a:latin typeface="Calibri"/>
                        </a:rPr>
                        <a:t>92%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2000" b="0" i="0" u="none" strike="noStrike" dirty="0">
                          <a:solidFill>
                            <a:srgbClr val="000000"/>
                          </a:solidFill>
                          <a:latin typeface="Calibri"/>
                        </a:rPr>
                        <a:t>259.040,36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ES" sz="2000" b="0" i="0" u="none" strike="noStrike">
                          <a:solidFill>
                            <a:srgbClr val="000000"/>
                          </a:solidFill>
                          <a:latin typeface="Calibri"/>
                        </a:rPr>
                        <a:t>$ 3,41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6488">
                <a:tc>
                  <a:txBody>
                    <a:bodyPr/>
                    <a:lstStyle/>
                    <a:p>
                      <a:pPr algn="ctr" fontAlgn="b"/>
                      <a:r>
                        <a:rPr lang="es-ES" sz="2000" b="1" i="0" u="none" strike="noStrike">
                          <a:solidFill>
                            <a:srgbClr val="FFFFFF"/>
                          </a:solidFill>
                          <a:latin typeface="Calibri"/>
                        </a:rPr>
                        <a:t>Escenario Pesimista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b"/>
                      <a:r>
                        <a:rPr lang="es-ES" sz="2000" b="0" i="0" u="none" strike="noStrike">
                          <a:solidFill>
                            <a:srgbClr val="000000"/>
                          </a:solidFill>
                          <a:latin typeface="Calibri"/>
                        </a:rPr>
                        <a:t>63%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2000" b="0" i="0" u="none" strike="noStrike" dirty="0">
                          <a:solidFill>
                            <a:srgbClr val="000000"/>
                          </a:solidFill>
                          <a:latin typeface="Calibri"/>
                        </a:rPr>
                        <a:t>108.983,16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ES" sz="2000" b="0" i="0" u="none" strike="noStrike" dirty="0">
                          <a:solidFill>
                            <a:srgbClr val="000000"/>
                          </a:solidFill>
                          <a:latin typeface="Calibri"/>
                        </a:rPr>
                        <a:t>$ 2,91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1187624" y="1988840"/>
            <a:ext cx="6048672" cy="923330"/>
          </a:xfrm>
          <a:prstGeom prst="rect">
            <a:avLst/>
          </a:prstGeom>
          <a:noFill/>
        </p:spPr>
        <p:txBody>
          <a:bodyPr wrap="square" rtlCol="0">
            <a:spAutoFit/>
          </a:bodyPr>
          <a:lstStyle/>
          <a:p>
            <a:r>
              <a:rPr lang="es-MX" sz="5400" b="1" dirty="0" smtClean="0">
                <a:latin typeface="Candara" pitchFamily="34" charset="0"/>
              </a:rPr>
              <a:t>CAPÍTULO VI</a:t>
            </a:r>
            <a:endParaRPr lang="es-MX" sz="5400" b="1" dirty="0">
              <a:latin typeface="Candara" pitchFamily="34" charset="0"/>
            </a:endParaRPr>
          </a:p>
        </p:txBody>
      </p:sp>
      <p:sp>
        <p:nvSpPr>
          <p:cNvPr id="8" name="7 CuadroTexto"/>
          <p:cNvSpPr txBox="1"/>
          <p:nvPr/>
        </p:nvSpPr>
        <p:spPr>
          <a:xfrm>
            <a:off x="2987824" y="4149080"/>
            <a:ext cx="5868144" cy="1446550"/>
          </a:xfrm>
          <a:prstGeom prst="rect">
            <a:avLst/>
          </a:prstGeom>
          <a:noFill/>
        </p:spPr>
        <p:txBody>
          <a:bodyPr wrap="square" rtlCol="0">
            <a:spAutoFit/>
          </a:bodyPr>
          <a:lstStyle/>
          <a:p>
            <a:r>
              <a:rPr lang="es-MX" sz="4400" b="1" dirty="0" smtClean="0">
                <a:latin typeface="Candara" pitchFamily="34" charset="0"/>
              </a:rPr>
              <a:t>CONCLUSIONES Y RECOMENDACIONES</a:t>
            </a:r>
            <a:endParaRPr lang="es-MX" sz="4400" b="1" dirty="0">
              <a:latin typeface="Candara" pitchFamily="34" charset="0"/>
            </a:endParaRPr>
          </a:p>
        </p:txBody>
      </p:sp>
      <p:pic>
        <p:nvPicPr>
          <p:cNvPr id="10"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6</a:t>
            </a:r>
            <a:r>
              <a:rPr lang="es-ES" sz="2000" dirty="0" smtClean="0">
                <a:ln/>
                <a:solidFill>
                  <a:schemeClr val="accent3"/>
                </a:solidFill>
                <a:effectLst/>
                <a:latin typeface="Segoe UI" pitchFamily="34" charset="0"/>
                <a:cs typeface="Segoe UI" pitchFamily="34" charset="0"/>
              </a:rPr>
              <a:t>  CONCLUSIONES Y RECOMENDACIONES</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285720" y="1214422"/>
            <a:ext cx="2500330"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CONCLUSIONES</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8" name="7 CuadroTexto"/>
          <p:cNvSpPr txBox="1"/>
          <p:nvPr/>
        </p:nvSpPr>
        <p:spPr>
          <a:xfrm>
            <a:off x="357158" y="2071678"/>
            <a:ext cx="7848872" cy="3785652"/>
          </a:xfrm>
          <a:prstGeom prst="rect">
            <a:avLst/>
          </a:prstGeom>
          <a:noFill/>
        </p:spPr>
        <p:txBody>
          <a:bodyPr wrap="square" rtlCol="0">
            <a:spAutoFit/>
          </a:bodyPr>
          <a:lstStyle/>
          <a:p>
            <a:r>
              <a:rPr lang="es-ES" sz="1600" b="1" dirty="0" smtClean="0"/>
              <a:t>6.1. CONCLUSIONES</a:t>
            </a:r>
            <a:endParaRPr lang="es-ES" sz="1600" dirty="0" smtClean="0"/>
          </a:p>
          <a:p>
            <a:pPr lvl="0" algn="just">
              <a:buFont typeface="Arial" pitchFamily="34" charset="0"/>
              <a:buChar char="•"/>
            </a:pPr>
            <a:r>
              <a:rPr lang="es-ES_tradnl" sz="1600" dirty="0" smtClean="0">
                <a:latin typeface="Candara" pitchFamily="34" charset="0"/>
              </a:rPr>
              <a:t>El constante crecimiento de la delincuencia y robo en los locales comerciales ha provocado que se tomen medidas para frenar el nivel de robos, por lo tanto los dueños de los locales están convencidos en adquirir productos para evitar pérdidas de mercadería. </a:t>
            </a:r>
          </a:p>
          <a:p>
            <a:pPr lvl="0" algn="just"/>
            <a:endParaRPr lang="es-ES_tradnl" sz="1600" dirty="0" smtClean="0">
              <a:latin typeface="Candara" pitchFamily="34" charset="0"/>
            </a:endParaRPr>
          </a:p>
          <a:p>
            <a:pPr lvl="0" algn="just">
              <a:buFont typeface="Arial" pitchFamily="34" charset="0"/>
              <a:buChar char="•"/>
            </a:pPr>
            <a:r>
              <a:rPr lang="es-ES_tradnl" sz="1600" dirty="0" smtClean="0">
                <a:latin typeface="Candara" pitchFamily="34" charset="0"/>
              </a:rPr>
              <a:t>Con la investigación realizada se determina que cada uno de los factores, intervienen para la incidencia de los resultados que pueda tener posteriormente la empresa con la finalidad de incremento en ventas y su posicionamiento en el mercado.</a:t>
            </a:r>
            <a:endParaRPr lang="es-ES" sz="1600" dirty="0" smtClean="0">
              <a:latin typeface="Candara" pitchFamily="34" charset="0"/>
            </a:endParaRPr>
          </a:p>
          <a:p>
            <a:pPr lvl="0" algn="just">
              <a:buFont typeface="Arial" pitchFamily="34" charset="0"/>
              <a:buChar char="•"/>
            </a:pPr>
            <a:r>
              <a:rPr lang="es-ES_tradnl" sz="1600" dirty="0" smtClean="0">
                <a:latin typeface="Candara" pitchFamily="34" charset="0"/>
              </a:rPr>
              <a:t>Mediante la investigación realizada se puede demostrar que las personas que tienen este tipo de sistemas de seguridad electrónica no se encuentran del todo satisfechas con el producto y con el servicio que les presta su actual proveedor,  por lo que con la aplicación de las estrategias, la empresa TRADELOGISTIC incrementaría su participación en el mercado. </a:t>
            </a:r>
          </a:p>
          <a:p>
            <a:pPr lvl="0"/>
            <a:endParaRPr lang="es-ES" sz="1600" dirty="0" smtClean="0">
              <a:latin typeface="Candara" pitchFamily="34" charset="0"/>
            </a:endParaRPr>
          </a:p>
        </p:txBody>
      </p:sp>
      <p:pic>
        <p:nvPicPr>
          <p:cNvPr id="9"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2" name="1 Marcador de contenido"/>
          <p:cNvSpPr>
            <a:spLocks noGrp="1"/>
          </p:cNvSpPr>
          <p:nvPr>
            <p:ph idx="1"/>
          </p:nvPr>
        </p:nvSpPr>
        <p:spPr>
          <a:xfrm>
            <a:off x="785786" y="2143116"/>
            <a:ext cx="7358114" cy="1928826"/>
          </a:xfrm>
        </p:spPr>
        <p:txBody>
          <a:bodyPr>
            <a:normAutofit/>
          </a:bodyPr>
          <a:lstStyle/>
          <a:p>
            <a:pPr>
              <a:buNone/>
            </a:pPr>
            <a:endParaRPr lang="es-MX" sz="2800" b="1" u="sng" dirty="0" smtClean="0">
              <a:latin typeface="Candara" pitchFamily="34" charset="0"/>
            </a:endParaRPr>
          </a:p>
          <a:p>
            <a:pPr>
              <a:buNone/>
            </a:pPr>
            <a:endParaRPr lang="es-MX" sz="1800" b="1" u="sng" dirty="0" smtClean="0">
              <a:latin typeface="Candara" pitchFamily="34" charset="0"/>
            </a:endParaRPr>
          </a:p>
          <a:p>
            <a:pPr>
              <a:buNone/>
            </a:pPr>
            <a:endParaRPr lang="es-ES" b="1" dirty="0" smtClean="0">
              <a:latin typeface="Arial" pitchFamily="34" charset="0"/>
              <a:cs typeface="Arial" pitchFamily="34" charset="0"/>
            </a:endParaRPr>
          </a:p>
          <a:p>
            <a:pPr>
              <a:buNone/>
            </a:pPr>
            <a:endParaRPr lang="es-ES" b="1" u="sng" dirty="0" smtClean="0"/>
          </a:p>
          <a:p>
            <a:pPr>
              <a:buNone/>
            </a:pPr>
            <a:endParaRPr lang="es-ES" dirty="0"/>
          </a:p>
        </p:txBody>
      </p:sp>
      <p:sp>
        <p:nvSpPr>
          <p:cNvPr id="3"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1</a:t>
            </a:r>
            <a:r>
              <a:rPr lang="es-ES" sz="2000" dirty="0" smtClean="0">
                <a:ln/>
                <a:solidFill>
                  <a:schemeClr val="accent3"/>
                </a:solidFill>
                <a:effectLst/>
                <a:latin typeface="Segoe UI" pitchFamily="34" charset="0"/>
                <a:cs typeface="Segoe UI" pitchFamily="34" charset="0"/>
              </a:rPr>
              <a:t>  GENERALIDADES</a:t>
            </a:r>
            <a:endParaRPr lang="es-ES" sz="2000" dirty="0">
              <a:ln/>
              <a:solidFill>
                <a:schemeClr val="accent3"/>
              </a:solidFill>
              <a:effectLst/>
              <a:latin typeface="Segoe UI" pitchFamily="34" charset="0"/>
              <a:cs typeface="Segoe UI" pitchFamily="34" charset="0"/>
            </a:endParaRPr>
          </a:p>
        </p:txBody>
      </p:sp>
      <p:cxnSp>
        <p:nvCxnSpPr>
          <p:cNvPr id="8" name="7 Conector recto"/>
          <p:cNvCxnSpPr/>
          <p:nvPr/>
        </p:nvCxnSpPr>
        <p:spPr>
          <a:xfrm>
            <a:off x="0" y="1000108"/>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9" name="8 CuadroTexto"/>
          <p:cNvSpPr txBox="1"/>
          <p:nvPr/>
        </p:nvSpPr>
        <p:spPr>
          <a:xfrm>
            <a:off x="398386" y="1571612"/>
            <a:ext cx="3816424" cy="461665"/>
          </a:xfrm>
          <a:prstGeom prst="rect">
            <a:avLst/>
          </a:prstGeom>
          <a:noFill/>
        </p:spPr>
        <p:txBody>
          <a:bodyPr wrap="square" rtlCol="0">
            <a:spAutoFit/>
          </a:bodyPr>
          <a:lstStyle/>
          <a:p>
            <a:r>
              <a:rPr lang="es-MX" sz="2400" b="1" u="sng" dirty="0" smtClean="0">
                <a:latin typeface="Candara" pitchFamily="34" charset="0"/>
              </a:rPr>
              <a:t>GIRO DEL NEGOCIO</a:t>
            </a:r>
            <a:endParaRPr lang="es-MX" sz="2400" b="1" u="sng" dirty="0">
              <a:latin typeface="Candara" pitchFamily="34" charset="0"/>
            </a:endParaRPr>
          </a:p>
        </p:txBody>
      </p:sp>
      <p:sp>
        <p:nvSpPr>
          <p:cNvPr id="12" name="11 CuadroTexto"/>
          <p:cNvSpPr txBox="1"/>
          <p:nvPr/>
        </p:nvSpPr>
        <p:spPr>
          <a:xfrm>
            <a:off x="928662" y="2357430"/>
            <a:ext cx="6840760" cy="1200329"/>
          </a:xfrm>
          <a:prstGeom prst="rect">
            <a:avLst/>
          </a:prstGeom>
          <a:noFill/>
        </p:spPr>
        <p:txBody>
          <a:bodyPr wrap="square" rtlCol="0">
            <a:spAutoFit/>
          </a:bodyPr>
          <a:lstStyle/>
          <a:p>
            <a:pPr algn="just"/>
            <a:r>
              <a:rPr lang="es-MX" dirty="0" smtClean="0">
                <a:latin typeface="Candara" pitchFamily="34" charset="0"/>
              </a:rPr>
              <a:t>Tradelogistic es una empresa dedicada a la asesoría en trámites de aduana y comercio exterior, así como también la importación y comercialización de sistemas de seguridad electrónica.</a:t>
            </a:r>
          </a:p>
          <a:p>
            <a:endParaRPr lang="es-MX" dirty="0" smtClean="0">
              <a:latin typeface="Candara" pitchFamily="34" charset="0"/>
            </a:endParaRPr>
          </a:p>
        </p:txBody>
      </p:sp>
      <p:pic>
        <p:nvPicPr>
          <p:cNvPr id="10" name="Picture 2"/>
          <p:cNvPicPr>
            <a:picLocks noChangeAspect="1" noChangeArrowheads="1"/>
          </p:cNvPicPr>
          <p:nvPr/>
        </p:nvPicPr>
        <p:blipFill>
          <a:blip r:embed="rId2"/>
          <a:srcRect/>
          <a:stretch>
            <a:fillRect/>
          </a:stretch>
        </p:blipFill>
        <p:spPr bwMode="auto">
          <a:xfrm>
            <a:off x="6429388" y="5857892"/>
            <a:ext cx="2071702" cy="510527"/>
          </a:xfrm>
          <a:prstGeom prst="rect">
            <a:avLst/>
          </a:prstGeom>
          <a:noFill/>
          <a:ln w="9525">
            <a:noFill/>
            <a:miter lim="800000"/>
            <a:headEnd/>
            <a:tailEnd/>
          </a:ln>
          <a:effectLst/>
        </p:spPr>
      </p:pic>
      <p:sp>
        <p:nvSpPr>
          <p:cNvPr id="13" name="12 CuadroTexto"/>
          <p:cNvSpPr txBox="1"/>
          <p:nvPr/>
        </p:nvSpPr>
        <p:spPr>
          <a:xfrm>
            <a:off x="785786" y="4000504"/>
            <a:ext cx="2571768" cy="430887"/>
          </a:xfrm>
          <a:prstGeom prst="rect">
            <a:avLst/>
          </a:prstGeom>
          <a:noFill/>
        </p:spPr>
        <p:txBody>
          <a:bodyPr wrap="square" rtlCol="0">
            <a:spAutoFit/>
          </a:bodyPr>
          <a:lstStyle/>
          <a:p>
            <a:r>
              <a:rPr lang="es-MX" sz="2200" b="1" dirty="0" smtClean="0">
                <a:latin typeface="Candara" pitchFamily="34" charset="0"/>
              </a:rPr>
              <a:t>Sus Productos</a:t>
            </a:r>
            <a:endParaRPr lang="es-MX" sz="2200" b="1" dirty="0">
              <a:latin typeface="Candara" pitchFamily="34" charset="0"/>
            </a:endParaRPr>
          </a:p>
        </p:txBody>
      </p:sp>
      <p:sp>
        <p:nvSpPr>
          <p:cNvPr id="14" name="13 CuadroTexto"/>
          <p:cNvSpPr txBox="1"/>
          <p:nvPr/>
        </p:nvSpPr>
        <p:spPr>
          <a:xfrm>
            <a:off x="714348" y="4429132"/>
            <a:ext cx="4286280" cy="1477328"/>
          </a:xfrm>
          <a:prstGeom prst="rect">
            <a:avLst/>
          </a:prstGeom>
          <a:noFill/>
        </p:spPr>
        <p:txBody>
          <a:bodyPr wrap="square" rtlCol="0">
            <a:spAutoFit/>
          </a:bodyPr>
          <a:lstStyle/>
          <a:p>
            <a:pPr>
              <a:buFont typeface="Arial" pitchFamily="34" charset="0"/>
              <a:buChar char="•"/>
            </a:pPr>
            <a:r>
              <a:rPr lang="es-MX" dirty="0" smtClean="0">
                <a:latin typeface="Candara" pitchFamily="34" charset="0"/>
              </a:rPr>
              <a:t>Desactivador Electrónico para etiquetas</a:t>
            </a:r>
          </a:p>
          <a:p>
            <a:pPr>
              <a:buFont typeface="Arial" pitchFamily="34" charset="0"/>
              <a:buChar char="•"/>
            </a:pPr>
            <a:r>
              <a:rPr lang="es-MX" dirty="0" smtClean="0">
                <a:latin typeface="Candara" pitchFamily="34" charset="0"/>
              </a:rPr>
              <a:t>Antenas </a:t>
            </a:r>
            <a:r>
              <a:rPr lang="es-MX" dirty="0" err="1" smtClean="0">
                <a:latin typeface="Candara" pitchFamily="34" charset="0"/>
              </a:rPr>
              <a:t>Antihurto</a:t>
            </a:r>
            <a:endParaRPr lang="es-MX" dirty="0" smtClean="0">
              <a:latin typeface="Candara" pitchFamily="34" charset="0"/>
            </a:endParaRPr>
          </a:p>
          <a:p>
            <a:pPr>
              <a:buFont typeface="Arial" pitchFamily="34" charset="0"/>
              <a:buChar char="•"/>
            </a:pPr>
            <a:r>
              <a:rPr lang="es-MX" dirty="0" smtClean="0">
                <a:latin typeface="Candara" pitchFamily="34" charset="0"/>
              </a:rPr>
              <a:t> Etiquetas para ropa</a:t>
            </a:r>
          </a:p>
          <a:p>
            <a:pPr>
              <a:buFont typeface="Arial" pitchFamily="34" charset="0"/>
              <a:buChar char="•"/>
            </a:pPr>
            <a:r>
              <a:rPr lang="es-MX" dirty="0" smtClean="0">
                <a:latin typeface="Candara" pitchFamily="34" charset="0"/>
              </a:rPr>
              <a:t>Etiquetas adhesivas ( cuadradas )</a:t>
            </a:r>
          </a:p>
          <a:p>
            <a:pPr>
              <a:buFont typeface="Arial" pitchFamily="34" charset="0"/>
              <a:buChar char="•"/>
            </a:pPr>
            <a:r>
              <a:rPr lang="es-MX" dirty="0" smtClean="0">
                <a:latin typeface="Candara" pitchFamily="34" charset="0"/>
              </a:rPr>
              <a:t>Etiquetas adhesivas ( rectangulares )</a:t>
            </a:r>
            <a:endParaRPr lang="es-MX" dirty="0">
              <a:latin typeface="Candara" pitchFamily="34" charset="0"/>
            </a:endParaRPr>
          </a:p>
        </p:txBody>
      </p:sp>
      <p:pic>
        <p:nvPicPr>
          <p:cNvPr id="15" name="7 Imagen" descr="img35703593.JPG"/>
          <p:cNvPicPr/>
          <p:nvPr/>
        </p:nvPicPr>
        <p:blipFill>
          <a:blip r:embed="rId3" cstate="print"/>
          <a:stretch>
            <a:fillRect/>
          </a:stretch>
        </p:blipFill>
        <p:spPr>
          <a:xfrm>
            <a:off x="4714877" y="3428999"/>
            <a:ext cx="1143007" cy="1000133"/>
          </a:xfrm>
          <a:prstGeom prst="rect">
            <a:avLst/>
          </a:prstGeom>
        </p:spPr>
      </p:pic>
      <p:pic>
        <p:nvPicPr>
          <p:cNvPr id="16" name="1 Imagen" descr="img35690265.bmp"/>
          <p:cNvPicPr/>
          <p:nvPr/>
        </p:nvPicPr>
        <p:blipFill>
          <a:blip r:embed="rId4" cstate="print"/>
          <a:stretch>
            <a:fillRect/>
          </a:stretch>
        </p:blipFill>
        <p:spPr>
          <a:xfrm>
            <a:off x="6343033" y="3357562"/>
            <a:ext cx="285752" cy="1355605"/>
          </a:xfrm>
          <a:prstGeom prst="rect">
            <a:avLst/>
          </a:prstGeom>
        </p:spPr>
      </p:pic>
      <p:pic>
        <p:nvPicPr>
          <p:cNvPr id="17" name="6 Imagen" descr="img35704687.jpg"/>
          <p:cNvPicPr/>
          <p:nvPr/>
        </p:nvPicPr>
        <p:blipFill>
          <a:blip r:embed="rId5" cstate="print"/>
          <a:stretch>
            <a:fillRect/>
          </a:stretch>
        </p:blipFill>
        <p:spPr>
          <a:xfrm>
            <a:off x="7486041" y="4143380"/>
            <a:ext cx="943611" cy="494571"/>
          </a:xfrm>
          <a:prstGeom prst="rect">
            <a:avLst/>
          </a:prstGeom>
        </p:spPr>
      </p:pic>
      <p:pic>
        <p:nvPicPr>
          <p:cNvPr id="18" name="4 Imagen" descr="untitled.bmp"/>
          <p:cNvPicPr/>
          <p:nvPr/>
        </p:nvPicPr>
        <p:blipFill>
          <a:blip r:embed="rId6" cstate="print"/>
          <a:stretch>
            <a:fillRect/>
          </a:stretch>
        </p:blipFill>
        <p:spPr>
          <a:xfrm>
            <a:off x="6971026" y="3428999"/>
            <a:ext cx="586453" cy="571505"/>
          </a:xfrm>
          <a:prstGeom prst="rect">
            <a:avLst/>
          </a:prstGeom>
        </p:spPr>
      </p:pic>
      <p:pic>
        <p:nvPicPr>
          <p:cNvPr id="19" name="12 Imagen" descr="img35711109.jpg"/>
          <p:cNvPicPr/>
          <p:nvPr/>
        </p:nvPicPr>
        <p:blipFill>
          <a:blip r:embed="rId7" cstate="print"/>
          <a:stretch>
            <a:fillRect/>
          </a:stretch>
        </p:blipFill>
        <p:spPr>
          <a:xfrm>
            <a:off x="5715008" y="5000636"/>
            <a:ext cx="986789" cy="626456"/>
          </a:xfrm>
          <a:prstGeom prst="rect">
            <a:avLst/>
          </a:prstGeom>
        </p:spPr>
      </p:pic>
      <p:pic>
        <p:nvPicPr>
          <p:cNvPr id="20" name="10 Imagen" descr="89310.jpg"/>
          <p:cNvPicPr/>
          <p:nvPr/>
        </p:nvPicPr>
        <p:blipFill>
          <a:blip r:embed="rId8" cstate="print"/>
          <a:stretch>
            <a:fillRect/>
          </a:stretch>
        </p:blipFill>
        <p:spPr>
          <a:xfrm>
            <a:off x="7128851" y="4714884"/>
            <a:ext cx="857256" cy="571504"/>
          </a:xfrm>
          <a:prstGeom prst="rect">
            <a:avLst/>
          </a:prstGeom>
        </p:spPr>
      </p:pic>
      <p:pic>
        <p:nvPicPr>
          <p:cNvPr id="21" name="11 Imagen" descr="DR.gif"/>
          <p:cNvPicPr/>
          <p:nvPr/>
        </p:nvPicPr>
        <p:blipFill>
          <a:blip r:embed="rId9" cstate="print"/>
          <a:stretch>
            <a:fillRect/>
          </a:stretch>
        </p:blipFill>
        <p:spPr>
          <a:xfrm>
            <a:off x="4810647" y="4286256"/>
            <a:ext cx="1047237" cy="637447"/>
          </a:xfrm>
          <a:prstGeom prst="rect">
            <a:avLst/>
          </a:prstGeom>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6</a:t>
            </a:r>
            <a:r>
              <a:rPr lang="es-ES" sz="2000" dirty="0" smtClean="0">
                <a:ln/>
                <a:solidFill>
                  <a:schemeClr val="accent3"/>
                </a:solidFill>
                <a:effectLst/>
                <a:latin typeface="Segoe UI" pitchFamily="34" charset="0"/>
                <a:cs typeface="Segoe UI" pitchFamily="34" charset="0"/>
              </a:rPr>
              <a:t>  CONCLUSIONES Y RECOMENDACIONES</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357158" y="1785926"/>
            <a:ext cx="7848872" cy="3539430"/>
          </a:xfrm>
          <a:prstGeom prst="rect">
            <a:avLst/>
          </a:prstGeom>
          <a:noFill/>
        </p:spPr>
        <p:txBody>
          <a:bodyPr wrap="square" rtlCol="0">
            <a:spAutoFit/>
          </a:bodyPr>
          <a:lstStyle/>
          <a:p>
            <a:r>
              <a:rPr lang="es-ES" sz="1600" b="1" dirty="0" smtClean="0"/>
              <a:t>6.1. CONCLUSIONES</a:t>
            </a:r>
          </a:p>
          <a:p>
            <a:endParaRPr lang="es-ES" sz="1600" b="1" dirty="0" smtClean="0"/>
          </a:p>
          <a:p>
            <a:endParaRPr lang="es-ES" sz="1600" dirty="0" smtClean="0"/>
          </a:p>
          <a:p>
            <a:pPr lvl="0">
              <a:buFont typeface="Arial" pitchFamily="34" charset="0"/>
              <a:buChar char="•"/>
            </a:pPr>
            <a:r>
              <a:rPr lang="es-ES_tradnl" sz="1600" dirty="0" smtClean="0"/>
              <a:t>Al desarrollar objetivos estratégicos, indicadores, estrategias a realizarse, así como las personas responsables en la empresa permitirán que los directivos de la TRADELOGISTIC tomen en consideración cada una de éstas para la toma de decisiones de manera inmediata.</a:t>
            </a:r>
          </a:p>
          <a:p>
            <a:pPr lvl="0">
              <a:buFont typeface="Arial" pitchFamily="34" charset="0"/>
              <a:buChar char="•"/>
            </a:pPr>
            <a:endParaRPr lang="es-ES_tradnl" sz="1600" dirty="0" smtClean="0"/>
          </a:p>
          <a:p>
            <a:pPr lvl="0">
              <a:buFont typeface="Arial" pitchFamily="34" charset="0"/>
              <a:buChar char="•"/>
            </a:pPr>
            <a:endParaRPr lang="es-ES_tradnl" sz="1600" dirty="0" smtClean="0"/>
          </a:p>
          <a:p>
            <a:pPr lvl="0"/>
            <a:endParaRPr lang="es-ES" sz="1600" dirty="0" smtClean="0"/>
          </a:p>
          <a:p>
            <a:pPr lvl="0">
              <a:buFont typeface="Arial" pitchFamily="34" charset="0"/>
              <a:buChar char="•"/>
            </a:pPr>
            <a:r>
              <a:rPr lang="es-MX" sz="1600" dirty="0" smtClean="0"/>
              <a:t>La evaluación financiera determinó que el proyecto es viable desde esta perspectiva, considerando una tasa interna de retorno del 77% y una razón costo-beneficio de 3,12</a:t>
            </a:r>
            <a:endParaRPr lang="es-ES" sz="1600" dirty="0" smtClean="0"/>
          </a:p>
          <a:p>
            <a:pPr lvl="0"/>
            <a:endParaRPr lang="es-ES" sz="1600" dirty="0" smtClean="0">
              <a:latin typeface="Candara" pitchFamily="34" charset="0"/>
            </a:endParaRPr>
          </a:p>
        </p:txBody>
      </p:sp>
      <p:pic>
        <p:nvPicPr>
          <p:cNvPr id="8"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14262"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6</a:t>
            </a:r>
            <a:r>
              <a:rPr lang="es-ES" sz="2000" dirty="0" smtClean="0">
                <a:ln/>
                <a:solidFill>
                  <a:schemeClr val="accent3"/>
                </a:solidFill>
                <a:effectLst/>
                <a:latin typeface="Segoe UI" pitchFamily="34" charset="0"/>
                <a:cs typeface="Segoe UI" pitchFamily="34" charset="0"/>
              </a:rPr>
              <a:t>  CONCLUSIONES Y RECOMENDACIONES</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32"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357158" y="1928802"/>
            <a:ext cx="8001056" cy="4401205"/>
          </a:xfrm>
          <a:prstGeom prst="rect">
            <a:avLst/>
          </a:prstGeom>
          <a:noFill/>
        </p:spPr>
        <p:txBody>
          <a:bodyPr wrap="square" rtlCol="0">
            <a:spAutoFit/>
          </a:bodyPr>
          <a:lstStyle/>
          <a:p>
            <a:pPr lvl="0" algn="just">
              <a:buFont typeface="Arial" pitchFamily="34" charset="0"/>
              <a:buChar char="•"/>
            </a:pPr>
            <a:r>
              <a:rPr lang="es-ES" sz="1400" dirty="0" smtClean="0">
                <a:latin typeface="Candara" pitchFamily="34" charset="0"/>
              </a:rPr>
              <a:t> Aplicar los resultados obtenidos en base a la generación de estrategias con la finalidad del reconocimiento para la ciudad de Quito y por lo tanto expandir el Plan estratégico a nivel nacional para obtener los resultados esperados por la compañía.</a:t>
            </a:r>
          </a:p>
          <a:p>
            <a:pPr lvl="0" algn="just"/>
            <a:endParaRPr lang="es-ES" sz="1400" dirty="0" smtClean="0">
              <a:latin typeface="Candara" pitchFamily="34" charset="0"/>
            </a:endParaRPr>
          </a:p>
          <a:p>
            <a:pPr lvl="0" algn="just">
              <a:buFont typeface="Arial" pitchFamily="34" charset="0"/>
              <a:buChar char="•"/>
            </a:pPr>
            <a:r>
              <a:rPr lang="es-ES" sz="1400" dirty="0" smtClean="0">
                <a:latin typeface="Candara" pitchFamily="34" charset="0"/>
              </a:rPr>
              <a:t> De acuerdo al proyecto es necesario la inversión de un adecuado plan de marketing con la finalidad que la compañía sea reconocida a nivel nacional y poder tener el crecimiento esperado</a:t>
            </a:r>
          </a:p>
          <a:p>
            <a:pPr lvl="0" algn="just"/>
            <a:endParaRPr lang="es-ES" sz="1400" dirty="0" smtClean="0">
              <a:latin typeface="Candara" pitchFamily="34" charset="0"/>
            </a:endParaRPr>
          </a:p>
          <a:p>
            <a:pPr lvl="0" algn="just">
              <a:buFont typeface="Arial" pitchFamily="34" charset="0"/>
              <a:buChar char="•"/>
            </a:pPr>
            <a:r>
              <a:rPr lang="es-ES" sz="1400" dirty="0" smtClean="0">
                <a:latin typeface="Candara" pitchFamily="34" charset="0"/>
              </a:rPr>
              <a:t> Enfocar esfuerzos en el servicio postventa para conocer las necesidades de los clientes, así como el correcto  asesoramiento para la protección en su negocio.</a:t>
            </a:r>
          </a:p>
          <a:p>
            <a:pPr lvl="0" algn="just">
              <a:buFont typeface="Arial" pitchFamily="34" charset="0"/>
              <a:buChar char="•"/>
            </a:pPr>
            <a:endParaRPr lang="es-ES" sz="1400" dirty="0" smtClean="0">
              <a:latin typeface="Candara" pitchFamily="34" charset="0"/>
            </a:endParaRPr>
          </a:p>
          <a:p>
            <a:pPr lvl="0" algn="just">
              <a:buFont typeface="Arial" pitchFamily="34" charset="0"/>
              <a:buChar char="•"/>
            </a:pPr>
            <a:r>
              <a:rPr lang="es-ES" sz="1400" dirty="0" smtClean="0">
                <a:latin typeface="Candara" pitchFamily="34" charset="0"/>
              </a:rPr>
              <a:t> Un aspecto importante  es enfocar esfuerzos en la página Web de la compañía para mantener contacto con los actuales clientes y promocionar los productos a los clientes potenciales.</a:t>
            </a:r>
          </a:p>
          <a:p>
            <a:pPr lvl="0" algn="just"/>
            <a:endParaRPr lang="es-ES" sz="1400" dirty="0" smtClean="0">
              <a:latin typeface="Candara" pitchFamily="34" charset="0"/>
            </a:endParaRPr>
          </a:p>
          <a:p>
            <a:pPr lvl="0" algn="just">
              <a:buFont typeface="Arial" pitchFamily="34" charset="0"/>
              <a:buChar char="•"/>
            </a:pPr>
            <a:r>
              <a:rPr lang="es-ES" sz="1400" dirty="0" smtClean="0">
                <a:latin typeface="Candara" pitchFamily="34" charset="0"/>
              </a:rPr>
              <a:t>Establecer un programa de incentivos y reconocimiento en base al cumplimiento de objetivos planteados por la empresa, con el propósito de tener empleados comprometidos en su trabajo.</a:t>
            </a:r>
          </a:p>
          <a:p>
            <a:pPr lvl="0" algn="just"/>
            <a:endParaRPr lang="es-ES" sz="1400" dirty="0" smtClean="0">
              <a:latin typeface="Candara" pitchFamily="34" charset="0"/>
            </a:endParaRPr>
          </a:p>
          <a:p>
            <a:pPr lvl="0" algn="just">
              <a:buFont typeface="Arial" pitchFamily="34" charset="0"/>
              <a:buChar char="•"/>
            </a:pPr>
            <a:r>
              <a:rPr lang="es-ES" sz="1400" dirty="0" smtClean="0">
                <a:latin typeface="Candara" pitchFamily="34" charset="0"/>
              </a:rPr>
              <a:t>Al tener un VAN de $ 169.624,38,  una TIR del </a:t>
            </a:r>
            <a:r>
              <a:rPr lang="es-MX" sz="1400" dirty="0" smtClean="0">
                <a:latin typeface="Candara" pitchFamily="34" charset="0"/>
              </a:rPr>
              <a:t>77% y una Razón de Beneficio/Costo de $3,12 hace que el proyecto sea viable y se recomienda a los directivos apliquen el presente proyecto.</a:t>
            </a:r>
            <a:r>
              <a:rPr lang="es-MX" sz="1400" b="1" dirty="0" smtClean="0">
                <a:latin typeface="Candara" pitchFamily="34" charset="0"/>
              </a:rPr>
              <a:t> </a:t>
            </a:r>
            <a:endParaRPr lang="es-ES" sz="1400" dirty="0" smtClean="0">
              <a:latin typeface="Candara" pitchFamily="34" charset="0"/>
            </a:endParaRPr>
          </a:p>
          <a:p>
            <a:pPr lvl="0">
              <a:buFont typeface="Arial" pitchFamily="34" charset="0"/>
              <a:buChar char="•"/>
            </a:pPr>
            <a:endParaRPr lang="es-ES" sz="1400" dirty="0" smtClean="0">
              <a:latin typeface="Candara" pitchFamily="34" charset="0"/>
            </a:endParaRPr>
          </a:p>
          <a:p>
            <a:pPr lvl="0">
              <a:buFont typeface="Arial" pitchFamily="34" charset="0"/>
              <a:buChar char="•"/>
            </a:pPr>
            <a:endParaRPr lang="es-ES" sz="1400" b="1" dirty="0" smtClean="0">
              <a:latin typeface="Candara" pitchFamily="34" charset="0"/>
            </a:endParaRPr>
          </a:p>
        </p:txBody>
      </p:sp>
      <p:sp>
        <p:nvSpPr>
          <p:cNvPr id="8" name="7 CuadroTexto"/>
          <p:cNvSpPr txBox="1"/>
          <p:nvPr/>
        </p:nvSpPr>
        <p:spPr>
          <a:xfrm>
            <a:off x="428596" y="1214423"/>
            <a:ext cx="3000396" cy="461665"/>
          </a:xfrm>
          <a:prstGeom prst="homePlate">
            <a:avLst>
              <a:gd name="adj" fmla="val 0"/>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RECOMENDACIONES</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pic>
        <p:nvPicPr>
          <p:cNvPr id="9" name="Picture 2"/>
          <p:cNvPicPr>
            <a:picLocks noChangeAspect="1" noChangeArrowheads="1"/>
          </p:cNvPicPr>
          <p:nvPr/>
        </p:nvPicPr>
        <p:blipFill>
          <a:blip r:embed="rId2"/>
          <a:srcRect/>
          <a:stretch>
            <a:fillRect/>
          </a:stretch>
        </p:blipFill>
        <p:spPr bwMode="auto">
          <a:xfrm>
            <a:off x="6858016" y="6286520"/>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5"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1</a:t>
            </a:r>
            <a:r>
              <a:rPr lang="es-ES" sz="2000" dirty="0" smtClean="0">
                <a:ln/>
                <a:solidFill>
                  <a:schemeClr val="accent3"/>
                </a:solidFill>
                <a:effectLst/>
                <a:latin typeface="Segoe UI" pitchFamily="34" charset="0"/>
                <a:cs typeface="Segoe UI" pitchFamily="34" charset="0"/>
              </a:rPr>
              <a:t>  GENERALIDADES</a:t>
            </a:r>
            <a:endParaRPr lang="es-ES" sz="2000" dirty="0">
              <a:ln/>
              <a:solidFill>
                <a:schemeClr val="accent3"/>
              </a:solidFill>
              <a:effectLst/>
              <a:latin typeface="Segoe UI" pitchFamily="34" charset="0"/>
              <a:cs typeface="Segoe UI" pitchFamily="34" charset="0"/>
            </a:endParaRPr>
          </a:p>
        </p:txBody>
      </p:sp>
      <p:cxnSp>
        <p:nvCxnSpPr>
          <p:cNvPr id="6" name="5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3059832" y="3226086"/>
            <a:ext cx="2952328"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MX" sz="2400" b="1" u="sng" dirty="0" smtClean="0">
                <a:latin typeface="Candara" pitchFamily="34" charset="0"/>
              </a:rPr>
              <a:t>DIRECCIONAMIENTO ACTUAL</a:t>
            </a:r>
            <a:endParaRPr lang="es-MX" sz="2400" b="1" u="sng" dirty="0">
              <a:latin typeface="Candara" pitchFamily="34" charset="0"/>
            </a:endParaRPr>
          </a:p>
        </p:txBody>
      </p:sp>
      <p:sp>
        <p:nvSpPr>
          <p:cNvPr id="8" name="7 CuadroTexto"/>
          <p:cNvSpPr txBox="1"/>
          <p:nvPr/>
        </p:nvSpPr>
        <p:spPr>
          <a:xfrm>
            <a:off x="899592" y="3442110"/>
            <a:ext cx="1368152" cy="369332"/>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MX" b="1" dirty="0" smtClean="0">
                <a:latin typeface="Candara" pitchFamily="34" charset="0"/>
              </a:rPr>
              <a:t>Misión</a:t>
            </a:r>
            <a:endParaRPr lang="es-MX" b="1" dirty="0">
              <a:latin typeface="Candara" pitchFamily="34" charset="0"/>
            </a:endParaRPr>
          </a:p>
        </p:txBody>
      </p:sp>
      <p:sp>
        <p:nvSpPr>
          <p:cNvPr id="9" name="8 CuadroTexto"/>
          <p:cNvSpPr txBox="1"/>
          <p:nvPr/>
        </p:nvSpPr>
        <p:spPr>
          <a:xfrm>
            <a:off x="6516216" y="3442110"/>
            <a:ext cx="1368152" cy="369332"/>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MX" b="1" dirty="0" smtClean="0">
                <a:latin typeface="Candara" pitchFamily="34" charset="0"/>
              </a:rPr>
              <a:t>Visión</a:t>
            </a:r>
            <a:endParaRPr lang="es-MX" b="1" dirty="0">
              <a:latin typeface="Candara" pitchFamily="34" charset="0"/>
            </a:endParaRPr>
          </a:p>
        </p:txBody>
      </p:sp>
      <p:sp>
        <p:nvSpPr>
          <p:cNvPr id="11" name="10 CuadroTexto"/>
          <p:cNvSpPr txBox="1"/>
          <p:nvPr/>
        </p:nvSpPr>
        <p:spPr>
          <a:xfrm>
            <a:off x="3857620" y="5072074"/>
            <a:ext cx="1368152" cy="369332"/>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MX" b="1" dirty="0" smtClean="0">
                <a:latin typeface="Candara" pitchFamily="34" charset="0"/>
              </a:rPr>
              <a:t>Valores</a:t>
            </a:r>
            <a:endParaRPr lang="es-MX" b="1" dirty="0">
              <a:latin typeface="Candara" pitchFamily="34" charset="0"/>
            </a:endParaRPr>
          </a:p>
        </p:txBody>
      </p:sp>
      <p:sp>
        <p:nvSpPr>
          <p:cNvPr id="12" name="11 CuadroTexto"/>
          <p:cNvSpPr txBox="1"/>
          <p:nvPr/>
        </p:nvSpPr>
        <p:spPr>
          <a:xfrm>
            <a:off x="3563888" y="1785926"/>
            <a:ext cx="1944216" cy="64633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MX" b="1" dirty="0" smtClean="0">
                <a:latin typeface="Candara" pitchFamily="34" charset="0"/>
              </a:rPr>
              <a:t>Objetivos organizacionales</a:t>
            </a:r>
            <a:endParaRPr lang="es-MX" b="1" dirty="0">
              <a:latin typeface="Candara" pitchFamily="34" charset="0"/>
            </a:endParaRPr>
          </a:p>
        </p:txBody>
      </p:sp>
      <p:cxnSp>
        <p:nvCxnSpPr>
          <p:cNvPr id="13" name="12 Conector recto de flecha"/>
          <p:cNvCxnSpPr>
            <a:stCxn id="7" idx="0"/>
            <a:endCxn id="12" idx="2"/>
          </p:cNvCxnSpPr>
          <p:nvPr/>
        </p:nvCxnSpPr>
        <p:spPr>
          <a:xfrm rot="5400000" flipH="1" flipV="1">
            <a:off x="4139082" y="2829172"/>
            <a:ext cx="793829"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13 Conector recto de flecha"/>
          <p:cNvCxnSpPr>
            <a:stCxn id="7" idx="3"/>
            <a:endCxn id="9" idx="1"/>
          </p:cNvCxnSpPr>
          <p:nvPr/>
        </p:nvCxnSpPr>
        <p:spPr>
          <a:xfrm flipV="1">
            <a:off x="6012160" y="3626776"/>
            <a:ext cx="504056" cy="148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14 Conector recto de flecha"/>
          <p:cNvCxnSpPr>
            <a:stCxn id="7" idx="1"/>
            <a:endCxn id="8" idx="3"/>
          </p:cNvCxnSpPr>
          <p:nvPr/>
        </p:nvCxnSpPr>
        <p:spPr>
          <a:xfrm rot="10800000">
            <a:off x="2267744" y="3626777"/>
            <a:ext cx="792088" cy="148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15 Conector recto de flecha"/>
          <p:cNvCxnSpPr>
            <a:stCxn id="7" idx="2"/>
            <a:endCxn id="11" idx="0"/>
          </p:cNvCxnSpPr>
          <p:nvPr/>
        </p:nvCxnSpPr>
        <p:spPr>
          <a:xfrm rot="16200000" flipH="1">
            <a:off x="4031351" y="4561728"/>
            <a:ext cx="1014991" cy="5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18" name="Picture 2"/>
          <p:cNvPicPr>
            <a:picLocks noChangeAspect="1" noChangeArrowheads="1"/>
          </p:cNvPicPr>
          <p:nvPr/>
        </p:nvPicPr>
        <p:blipFill>
          <a:blip r:embed="rId2"/>
          <a:srcRect/>
          <a:stretch>
            <a:fillRect/>
          </a:stretch>
        </p:blipFill>
        <p:spPr bwMode="auto">
          <a:xfrm>
            <a:off x="6429388" y="5990307"/>
            <a:ext cx="2071702" cy="5105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00108"/>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7" name="2 Título"/>
          <p:cNvSpPr txBox="1">
            <a:spLocks/>
          </p:cNvSpPr>
          <p:nvPr/>
        </p:nvSpPr>
        <p:spPr>
          <a:xfrm>
            <a:off x="571472" y="285728"/>
            <a:ext cx="8229600" cy="785818"/>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4100" b="1" i="1" strike="noStrike" kern="1200" cap="none" spc="0" normalizeH="0" baseline="0" noProof="0" dirty="0">
              <a:ln>
                <a:noFill/>
              </a:ln>
              <a:solidFill>
                <a:schemeClr val="tx2"/>
              </a:solidFill>
              <a:uLnTx/>
              <a:uFillTx/>
              <a:latin typeface="Segoe UI" pitchFamily="34" charset="0"/>
              <a:ea typeface="+mj-ea"/>
              <a:cs typeface="Segoe UI" pitchFamily="34" charset="0"/>
            </a:endParaRPr>
          </a:p>
        </p:txBody>
      </p:sp>
      <p:sp>
        <p:nvSpPr>
          <p:cNvPr id="10" name="9 CuadroTexto"/>
          <p:cNvSpPr txBox="1"/>
          <p:nvPr/>
        </p:nvSpPr>
        <p:spPr>
          <a:xfrm>
            <a:off x="6624892" y="1142984"/>
            <a:ext cx="2376264" cy="369332"/>
          </a:xfrm>
          <a:prstGeom prst="rect">
            <a:avLst/>
          </a:prstGeom>
          <a:noFill/>
        </p:spPr>
        <p:txBody>
          <a:bodyPr wrap="square" rtlCol="0">
            <a:spAutoFit/>
          </a:bodyPr>
          <a:lstStyle/>
          <a:p>
            <a:r>
              <a:rPr lang="es-MX" b="1" dirty="0" smtClean="0">
                <a:latin typeface="Candara" pitchFamily="34" charset="0"/>
              </a:rPr>
              <a:t>Diagrama de Ishikawa</a:t>
            </a:r>
            <a:endParaRPr lang="es-MX" b="1" dirty="0">
              <a:latin typeface="Candara" pitchFamily="34" charset="0"/>
            </a:endParaRPr>
          </a:p>
        </p:txBody>
      </p:sp>
      <p:pic>
        <p:nvPicPr>
          <p:cNvPr id="11" name="Picture 2"/>
          <p:cNvPicPr>
            <a:picLocks noChangeAspect="1" noChangeArrowheads="1"/>
          </p:cNvPicPr>
          <p:nvPr/>
        </p:nvPicPr>
        <p:blipFill>
          <a:blip r:embed="rId2"/>
          <a:srcRect/>
          <a:stretch>
            <a:fillRect/>
          </a:stretch>
        </p:blipFill>
        <p:spPr bwMode="auto">
          <a:xfrm>
            <a:off x="6715140" y="6215082"/>
            <a:ext cx="2071702" cy="428628"/>
          </a:xfrm>
          <a:prstGeom prst="rect">
            <a:avLst/>
          </a:prstGeom>
          <a:noFill/>
          <a:ln w="9525">
            <a:noFill/>
            <a:miter lim="800000"/>
            <a:headEnd/>
            <a:tailEnd/>
          </a:ln>
          <a:effectLst/>
        </p:spPr>
      </p:pic>
      <p:sp>
        <p:nvSpPr>
          <p:cNvPr id="12" name="11 Rectángulo"/>
          <p:cNvSpPr/>
          <p:nvPr/>
        </p:nvSpPr>
        <p:spPr>
          <a:xfrm>
            <a:off x="0" y="1142984"/>
            <a:ext cx="2214578" cy="461665"/>
          </a:xfrm>
          <a:prstGeom prst="rect">
            <a:avLst/>
          </a:prstGeom>
        </p:spPr>
        <p:txBody>
          <a:bodyPr wrap="square">
            <a:spAutoFit/>
          </a:bodyPr>
          <a:lstStyle/>
          <a:p>
            <a:r>
              <a:rPr lang="es-ES" sz="2400" b="1" i="1" dirty="0" smtClean="0">
                <a:solidFill>
                  <a:schemeClr val="tx2"/>
                </a:solidFill>
                <a:latin typeface="Candara" pitchFamily="34" charset="0"/>
                <a:cs typeface="Segoe UI" pitchFamily="34" charset="0"/>
              </a:rPr>
              <a:t>PROBLEMATICA</a:t>
            </a:r>
            <a:endParaRPr lang="es-ES" sz="2400" dirty="0">
              <a:latin typeface="Candara" pitchFamily="34" charset="0"/>
            </a:endParaRPr>
          </a:p>
        </p:txBody>
      </p:sp>
      <p:sp>
        <p:nvSpPr>
          <p:cNvPr id="13" name="12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14" name="13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15"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1</a:t>
            </a:r>
            <a:r>
              <a:rPr lang="es-ES" sz="2000" dirty="0" smtClean="0">
                <a:ln/>
                <a:solidFill>
                  <a:schemeClr val="accent3"/>
                </a:solidFill>
                <a:effectLst/>
                <a:latin typeface="Segoe UI" pitchFamily="34" charset="0"/>
                <a:cs typeface="Segoe UI" pitchFamily="34" charset="0"/>
              </a:rPr>
              <a:t>  GENERALIDADES</a:t>
            </a:r>
            <a:endParaRPr lang="es-ES" sz="2000" dirty="0">
              <a:ln/>
              <a:solidFill>
                <a:schemeClr val="accent3"/>
              </a:solidFill>
              <a:effectLst/>
              <a:latin typeface="Segoe UI" pitchFamily="34" charset="0"/>
              <a:cs typeface="Segoe UI" pitchFamily="34" charset="0"/>
            </a:endParaRPr>
          </a:p>
        </p:txBody>
      </p:sp>
      <p:cxnSp>
        <p:nvCxnSpPr>
          <p:cNvPr id="16" name="5 Conector recto de flecha"/>
          <p:cNvCxnSpPr/>
          <p:nvPr/>
        </p:nvCxnSpPr>
        <p:spPr>
          <a:xfrm rot="16200000" flipH="1">
            <a:off x="2271686" y="2419335"/>
            <a:ext cx="2257427" cy="962025"/>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17" name="15 CuadroTexto"/>
          <p:cNvSpPr txBox="1"/>
          <p:nvPr/>
        </p:nvSpPr>
        <p:spPr>
          <a:xfrm>
            <a:off x="1579393" y="3028697"/>
            <a:ext cx="1275019" cy="54317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a:t>
            </a:r>
            <a:r>
              <a:rPr lang="es-ES" sz="1050" baseline="0" dirty="0"/>
              <a:t> de posicionamiento  en el mercado</a:t>
            </a:r>
            <a:endParaRPr lang="es-ES" sz="1050" dirty="0"/>
          </a:p>
        </p:txBody>
      </p:sp>
      <p:cxnSp>
        <p:nvCxnSpPr>
          <p:cNvPr id="18" name="20 Conector recto de flecha"/>
          <p:cNvCxnSpPr/>
          <p:nvPr/>
        </p:nvCxnSpPr>
        <p:spPr>
          <a:xfrm>
            <a:off x="2719362" y="3190860"/>
            <a:ext cx="790575" cy="9525"/>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19" name="24 CuadroTexto"/>
          <p:cNvSpPr txBox="1"/>
          <p:nvPr/>
        </p:nvSpPr>
        <p:spPr>
          <a:xfrm>
            <a:off x="3929038" y="1714489"/>
            <a:ext cx="1076324" cy="42862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a:t>
            </a:r>
            <a:r>
              <a:rPr lang="es-ES" sz="1050" baseline="0" dirty="0"/>
              <a:t> de conocimiento de las empresas para automatizar sus procesos de seguridad </a:t>
            </a:r>
            <a:endParaRPr lang="es-ES" sz="1050" dirty="0"/>
          </a:p>
        </p:txBody>
      </p:sp>
      <p:sp>
        <p:nvSpPr>
          <p:cNvPr id="20" name="39 CuadroTexto"/>
          <p:cNvSpPr txBox="1"/>
          <p:nvPr/>
        </p:nvSpPr>
        <p:spPr>
          <a:xfrm>
            <a:off x="1500166" y="1940642"/>
            <a:ext cx="1182951" cy="55966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 de </a:t>
            </a:r>
            <a:r>
              <a:rPr lang="es-ES" sz="1050" dirty="0" err="1"/>
              <a:t>estragegias</a:t>
            </a:r>
            <a:r>
              <a:rPr lang="es-ES" sz="1050" baseline="0" dirty="0"/>
              <a:t> de crecimiento</a:t>
            </a:r>
            <a:endParaRPr lang="es-ES" sz="1050" dirty="0"/>
          </a:p>
        </p:txBody>
      </p:sp>
      <p:cxnSp>
        <p:nvCxnSpPr>
          <p:cNvPr id="21" name="46 Conector recto de flecha"/>
          <p:cNvCxnSpPr/>
          <p:nvPr/>
        </p:nvCxnSpPr>
        <p:spPr>
          <a:xfrm rot="10800000" flipV="1">
            <a:off x="3119413" y="2085959"/>
            <a:ext cx="847725" cy="9523"/>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22" name="48 Conector recto de flecha"/>
          <p:cNvCxnSpPr/>
          <p:nvPr/>
        </p:nvCxnSpPr>
        <p:spPr>
          <a:xfrm>
            <a:off x="5910275" y="3428998"/>
            <a:ext cx="447675" cy="2"/>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23" name="50 CuadroTexto"/>
          <p:cNvSpPr txBox="1"/>
          <p:nvPr/>
        </p:nvSpPr>
        <p:spPr>
          <a:xfrm>
            <a:off x="2395513" y="1428736"/>
            <a:ext cx="1076324" cy="257175"/>
          </a:xfrm>
          <a:prstGeom prst="rect">
            <a:avLst/>
          </a:prstGeom>
          <a:ln/>
        </p:spPr>
        <p:style>
          <a:lnRef idx="1">
            <a:schemeClr val="dk1"/>
          </a:lnRef>
          <a:fillRef idx="2">
            <a:schemeClr val="dk1"/>
          </a:fillRef>
          <a:effectRef idx="1">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ES" sz="800" b="1" dirty="0"/>
              <a:t>MERCADO</a:t>
            </a:r>
          </a:p>
        </p:txBody>
      </p:sp>
      <p:sp>
        <p:nvSpPr>
          <p:cNvPr id="24" name="51 CuadroTexto"/>
          <p:cNvSpPr txBox="1"/>
          <p:nvPr/>
        </p:nvSpPr>
        <p:spPr>
          <a:xfrm>
            <a:off x="6234088" y="1676384"/>
            <a:ext cx="1409746" cy="60960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 de personal</a:t>
            </a:r>
            <a:r>
              <a:rPr lang="es-ES" sz="1050" baseline="0" dirty="0"/>
              <a:t> de ventas por segmentos</a:t>
            </a:r>
            <a:endParaRPr lang="es-ES" sz="1050" dirty="0"/>
          </a:p>
        </p:txBody>
      </p:sp>
      <p:cxnSp>
        <p:nvCxnSpPr>
          <p:cNvPr id="25" name="52 Conector recto de flecha"/>
          <p:cNvCxnSpPr/>
          <p:nvPr/>
        </p:nvCxnSpPr>
        <p:spPr>
          <a:xfrm rot="16200000" flipH="1">
            <a:off x="5005364" y="2371707"/>
            <a:ext cx="2305043" cy="1009647"/>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26" name="53 CuadroTexto"/>
          <p:cNvSpPr txBox="1"/>
          <p:nvPr/>
        </p:nvSpPr>
        <p:spPr>
          <a:xfrm>
            <a:off x="5024412" y="1457310"/>
            <a:ext cx="1076324" cy="257175"/>
          </a:xfrm>
          <a:prstGeom prst="rect">
            <a:avLst/>
          </a:prstGeom>
          <a:ln/>
        </p:spPr>
        <p:style>
          <a:lnRef idx="1">
            <a:schemeClr val="dk1"/>
          </a:lnRef>
          <a:fillRef idx="2">
            <a:schemeClr val="dk1"/>
          </a:fillRef>
          <a:effectRef idx="1">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ES" sz="800" b="1" dirty="0"/>
              <a:t>VENTAS</a:t>
            </a:r>
          </a:p>
        </p:txBody>
      </p:sp>
      <p:cxnSp>
        <p:nvCxnSpPr>
          <p:cNvPr id="27" name="54 Conector recto de flecha"/>
          <p:cNvCxnSpPr/>
          <p:nvPr/>
        </p:nvCxnSpPr>
        <p:spPr>
          <a:xfrm rot="10800000" flipV="1">
            <a:off x="5891187" y="2085959"/>
            <a:ext cx="342900" cy="9526"/>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28" name="56 CuadroTexto"/>
          <p:cNvSpPr txBox="1"/>
          <p:nvPr/>
        </p:nvSpPr>
        <p:spPr>
          <a:xfrm rot="21553292">
            <a:off x="4934431" y="2871787"/>
            <a:ext cx="1203964" cy="77974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s-ES" sz="1050" dirty="0"/>
              <a:t>Captación</a:t>
            </a:r>
            <a:r>
              <a:rPr lang="es-ES" sz="1050" baseline="0" dirty="0"/>
              <a:t> de cadenas comerciales por parte de la competencia</a:t>
            </a:r>
            <a:endParaRPr lang="es-ES" sz="1050" dirty="0"/>
          </a:p>
        </p:txBody>
      </p:sp>
      <p:cxnSp>
        <p:nvCxnSpPr>
          <p:cNvPr id="29" name="59 Conector recto de flecha"/>
          <p:cNvCxnSpPr/>
          <p:nvPr/>
        </p:nvCxnSpPr>
        <p:spPr>
          <a:xfrm flipV="1">
            <a:off x="928662" y="4095735"/>
            <a:ext cx="6581775" cy="19050"/>
          </a:xfrm>
          <a:prstGeom prst="straightConnector1">
            <a:avLst/>
          </a:prstGeom>
          <a:ln>
            <a:solidFill>
              <a:schemeClr val="tx1">
                <a:lumMod val="95000"/>
                <a:lumOff val="5000"/>
              </a:schemeClr>
            </a:solidFill>
            <a:tailEnd type="arrow"/>
          </a:ln>
        </p:spPr>
        <p:style>
          <a:lnRef idx="3">
            <a:schemeClr val="accent3"/>
          </a:lnRef>
          <a:fillRef idx="0">
            <a:schemeClr val="accent3"/>
          </a:fillRef>
          <a:effectRef idx="2">
            <a:schemeClr val="accent3"/>
          </a:effectRef>
          <a:fontRef idx="minor">
            <a:schemeClr val="tx1"/>
          </a:fontRef>
        </p:style>
      </p:cxnSp>
      <p:cxnSp>
        <p:nvCxnSpPr>
          <p:cNvPr id="30" name="69 Conector recto de flecha"/>
          <p:cNvCxnSpPr/>
          <p:nvPr/>
        </p:nvCxnSpPr>
        <p:spPr>
          <a:xfrm rot="5400000" flipH="1" flipV="1">
            <a:off x="2757468" y="4552939"/>
            <a:ext cx="1895468" cy="1019175"/>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31" name="77 CuadroTexto"/>
          <p:cNvSpPr txBox="1"/>
          <p:nvPr/>
        </p:nvSpPr>
        <p:spPr>
          <a:xfrm>
            <a:off x="2224062" y="6067410"/>
            <a:ext cx="1275019" cy="304793"/>
          </a:xfrm>
          <a:prstGeom prst="rect">
            <a:avLst/>
          </a:prstGeom>
          <a:ln/>
        </p:spPr>
        <p:style>
          <a:lnRef idx="1">
            <a:schemeClr val="dk1"/>
          </a:lnRef>
          <a:fillRef idx="2">
            <a:schemeClr val="dk1"/>
          </a:fillRef>
          <a:effectRef idx="1">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ES" sz="1050" b="1"/>
              <a:t>INVENTARIOS</a:t>
            </a:r>
          </a:p>
        </p:txBody>
      </p:sp>
      <p:cxnSp>
        <p:nvCxnSpPr>
          <p:cNvPr id="32" name="78 Conector recto de flecha"/>
          <p:cNvCxnSpPr/>
          <p:nvPr/>
        </p:nvCxnSpPr>
        <p:spPr>
          <a:xfrm rot="5400000" flipH="1" flipV="1">
            <a:off x="5567338" y="4638661"/>
            <a:ext cx="1924049" cy="1009651"/>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33" name="79 CuadroTexto"/>
          <p:cNvSpPr txBox="1"/>
          <p:nvPr/>
        </p:nvSpPr>
        <p:spPr>
          <a:xfrm>
            <a:off x="2000232" y="4505150"/>
            <a:ext cx="1419617" cy="78123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Falencia</a:t>
            </a:r>
            <a:r>
              <a:rPr lang="es-ES" sz="1050" baseline="0" dirty="0"/>
              <a:t> en los inventarios por falta de planeación de ventas</a:t>
            </a:r>
            <a:endParaRPr lang="es-ES" sz="1050" dirty="0"/>
          </a:p>
        </p:txBody>
      </p:sp>
      <p:sp>
        <p:nvSpPr>
          <p:cNvPr id="34" name="80 CuadroTexto"/>
          <p:cNvSpPr txBox="1"/>
          <p:nvPr/>
        </p:nvSpPr>
        <p:spPr>
          <a:xfrm>
            <a:off x="5167287" y="6076935"/>
            <a:ext cx="1275019" cy="304793"/>
          </a:xfrm>
          <a:prstGeom prst="rect">
            <a:avLst/>
          </a:prstGeom>
          <a:ln/>
        </p:spPr>
        <p:style>
          <a:lnRef idx="1">
            <a:schemeClr val="dk1"/>
          </a:lnRef>
          <a:fillRef idx="2">
            <a:schemeClr val="dk1"/>
          </a:fillRef>
          <a:effectRef idx="1">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ES" sz="1050" b="1"/>
              <a:t>FINANCIERO</a:t>
            </a:r>
          </a:p>
        </p:txBody>
      </p:sp>
      <p:sp>
        <p:nvSpPr>
          <p:cNvPr id="35" name="81 CuadroTexto"/>
          <p:cNvSpPr txBox="1"/>
          <p:nvPr/>
        </p:nvSpPr>
        <p:spPr>
          <a:xfrm>
            <a:off x="7319938" y="4867260"/>
            <a:ext cx="1275019" cy="41912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a:t>
            </a:r>
            <a:r>
              <a:rPr lang="es-ES" sz="1050" baseline="0" dirty="0"/>
              <a:t> de capital de trabajo</a:t>
            </a:r>
            <a:endParaRPr lang="es-ES" sz="1050" dirty="0"/>
          </a:p>
        </p:txBody>
      </p:sp>
      <p:sp>
        <p:nvSpPr>
          <p:cNvPr id="36" name="82 CuadroTexto"/>
          <p:cNvSpPr txBox="1"/>
          <p:nvPr/>
        </p:nvSpPr>
        <p:spPr>
          <a:xfrm>
            <a:off x="4900588" y="4929198"/>
            <a:ext cx="1114424" cy="1004862"/>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 de recursos (crédito</a:t>
            </a:r>
            <a:r>
              <a:rPr lang="es-ES" sz="1050" baseline="0" dirty="0"/>
              <a:t> para reposición de inventarios )</a:t>
            </a:r>
            <a:endParaRPr lang="es-ES" sz="1050" dirty="0"/>
          </a:p>
        </p:txBody>
      </p:sp>
      <p:cxnSp>
        <p:nvCxnSpPr>
          <p:cNvPr id="37" name="83 Conector recto de flecha"/>
          <p:cNvCxnSpPr/>
          <p:nvPr/>
        </p:nvCxnSpPr>
        <p:spPr>
          <a:xfrm flipV="1">
            <a:off x="5957862" y="5362560"/>
            <a:ext cx="409575" cy="2"/>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38" name="85 Conector recto de flecha"/>
          <p:cNvCxnSpPr/>
          <p:nvPr/>
        </p:nvCxnSpPr>
        <p:spPr>
          <a:xfrm rot="10800000">
            <a:off x="6672240" y="5000610"/>
            <a:ext cx="600073" cy="1588"/>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39" name="89 Conector recto de flecha"/>
          <p:cNvCxnSpPr/>
          <p:nvPr/>
        </p:nvCxnSpPr>
        <p:spPr>
          <a:xfrm>
            <a:off x="3452785" y="4705337"/>
            <a:ext cx="381002" cy="9523"/>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
        <p:nvSpPr>
          <p:cNvPr id="40" name="95 CuadroTexto"/>
          <p:cNvSpPr txBox="1"/>
          <p:nvPr/>
        </p:nvSpPr>
        <p:spPr>
          <a:xfrm>
            <a:off x="7748562" y="3429000"/>
            <a:ext cx="1276350" cy="1276335"/>
          </a:xfrm>
          <a:prstGeom prst="rect">
            <a:avLst/>
          </a:prstGeom>
          <a:ln/>
        </p:spPr>
        <p:style>
          <a:lnRef idx="1">
            <a:schemeClr val="dk1"/>
          </a:lnRef>
          <a:fillRef idx="2">
            <a:schemeClr val="dk1"/>
          </a:fillRef>
          <a:effectRef idx="1">
            <a:schemeClr val="dk1"/>
          </a:effectRef>
          <a:fontRef idx="minor">
            <a:schemeClr val="dk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1200" b="1" baseline="0" dirty="0">
                <a:solidFill>
                  <a:schemeClr val="tx1"/>
                </a:solidFill>
              </a:rPr>
              <a:t>Bajo conocimiento de los posibles  clientes frente a la empresa</a:t>
            </a:r>
            <a:endParaRPr lang="es-ES" sz="1200" b="1" dirty="0">
              <a:solidFill>
                <a:schemeClr val="tx1"/>
              </a:solidFill>
            </a:endParaRPr>
          </a:p>
        </p:txBody>
      </p:sp>
      <p:sp>
        <p:nvSpPr>
          <p:cNvPr id="41" name="58 CuadroTexto"/>
          <p:cNvSpPr txBox="1"/>
          <p:nvPr/>
        </p:nvSpPr>
        <p:spPr>
          <a:xfrm>
            <a:off x="6491260" y="2638410"/>
            <a:ext cx="1152574" cy="64771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050" dirty="0"/>
              <a:t>Falta</a:t>
            </a:r>
            <a:r>
              <a:rPr lang="es-ES" sz="1050" baseline="0" dirty="0"/>
              <a:t>  de publicidad de la empresa</a:t>
            </a:r>
            <a:endParaRPr lang="es-ES" sz="1050" dirty="0"/>
          </a:p>
        </p:txBody>
      </p:sp>
      <p:cxnSp>
        <p:nvCxnSpPr>
          <p:cNvPr id="42" name="62 Conector recto de flecha"/>
          <p:cNvCxnSpPr/>
          <p:nvPr/>
        </p:nvCxnSpPr>
        <p:spPr>
          <a:xfrm rot="10800000" flipV="1">
            <a:off x="6186466" y="2914634"/>
            <a:ext cx="361947" cy="12241"/>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cxnSp>
        <p:nvCxnSpPr>
          <p:cNvPr id="43" name="67 Conector recto de flecha"/>
          <p:cNvCxnSpPr/>
          <p:nvPr/>
        </p:nvCxnSpPr>
        <p:spPr>
          <a:xfrm>
            <a:off x="2633637" y="2371710"/>
            <a:ext cx="523875" cy="9525"/>
          </a:xfrm>
          <a:prstGeom prst="straightConnector1">
            <a:avLst/>
          </a:prstGeom>
          <a:ln>
            <a:solidFill>
              <a:schemeClr val="tx1">
                <a:lumMod val="95000"/>
                <a:lumOff val="5000"/>
              </a:schemeClr>
            </a:solidFill>
            <a:tailEnd type="arrow"/>
          </a:ln>
        </p:spPr>
        <p:style>
          <a:lnRef idx="1">
            <a:schemeClr val="accent3"/>
          </a:lnRef>
          <a:fillRef idx="0">
            <a:schemeClr val="accent3"/>
          </a:fillRef>
          <a:effectRef idx="0">
            <a:schemeClr val="accent3"/>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71472" y="1214422"/>
            <a:ext cx="6696744" cy="461665"/>
          </a:xfrm>
          <a:prstGeom prst="rect">
            <a:avLst/>
          </a:prstGeom>
          <a:noFill/>
        </p:spPr>
        <p:txBody>
          <a:bodyPr wrap="square" rtlCol="0">
            <a:spAutoFit/>
          </a:bodyPr>
          <a:lstStyle/>
          <a:p>
            <a:r>
              <a:rPr lang="es-MX" sz="2400" b="1" u="sng" dirty="0" smtClean="0">
                <a:latin typeface="Candara" pitchFamily="34" charset="0"/>
              </a:rPr>
              <a:t>OBJETIVOS DE ESTUDIO</a:t>
            </a:r>
            <a:endParaRPr lang="es-MX" sz="2400" b="1" u="sng" dirty="0">
              <a:latin typeface="Candara" pitchFamily="34" charset="0"/>
            </a:endParaRPr>
          </a:p>
        </p:txBody>
      </p:sp>
      <p:sp>
        <p:nvSpPr>
          <p:cNvPr id="5" name="4 CuadroTexto"/>
          <p:cNvSpPr txBox="1"/>
          <p:nvPr/>
        </p:nvSpPr>
        <p:spPr>
          <a:xfrm>
            <a:off x="2714612" y="2786059"/>
            <a:ext cx="3840552" cy="1532334"/>
          </a:xfrm>
          <a:prstGeom prst="flowChartAlternateProcess">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C" sz="1400" dirty="0" smtClean="0"/>
              <a:t>Diseñar un plan estratégico de marketing para posicionar la empresa TRADELOGISTIC CIA. LTDA en el mercado nacional a través del cual se pueda alcanzar el incremento de los niveles de venta y servicios ofertados.</a:t>
            </a:r>
            <a:endParaRPr lang="es-MX" sz="1400" dirty="0">
              <a:latin typeface="Candara" pitchFamily="34" charset="0"/>
            </a:endParaRPr>
          </a:p>
        </p:txBody>
      </p:sp>
      <p:sp>
        <p:nvSpPr>
          <p:cNvPr id="6" name="5 CuadroTexto"/>
          <p:cNvSpPr txBox="1"/>
          <p:nvPr/>
        </p:nvSpPr>
        <p:spPr>
          <a:xfrm>
            <a:off x="5900064" y="1286430"/>
            <a:ext cx="2520280" cy="881539"/>
          </a:xfrm>
          <a:prstGeom prst="foldedCorner">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400" dirty="0" smtClean="0">
                <a:latin typeface="Candara" pitchFamily="34" charset="0"/>
              </a:rPr>
              <a:t> </a:t>
            </a:r>
            <a:r>
              <a:rPr lang="es-EC" sz="1400" dirty="0" smtClean="0">
                <a:latin typeface="Candara" pitchFamily="34" charset="0"/>
              </a:rPr>
              <a:t>Identificar la situación actual de la empresa TRADELOGISTIC en el mercado ecuatoriano.</a:t>
            </a:r>
            <a:endParaRPr lang="es-MX" sz="1400" dirty="0" smtClean="0">
              <a:latin typeface="Candara" pitchFamily="34" charset="0"/>
            </a:endParaRPr>
          </a:p>
        </p:txBody>
      </p:sp>
      <p:sp>
        <p:nvSpPr>
          <p:cNvPr id="7" name="6 CuadroTexto"/>
          <p:cNvSpPr txBox="1"/>
          <p:nvPr/>
        </p:nvSpPr>
        <p:spPr>
          <a:xfrm>
            <a:off x="6476128" y="3950726"/>
            <a:ext cx="2520280" cy="2009061"/>
          </a:xfrm>
          <a:prstGeom prst="foldedCorner">
            <a:avLst>
              <a:gd name="adj" fmla="val 9704"/>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s-EC" sz="1400" dirty="0" smtClean="0">
              <a:latin typeface="Candara" pitchFamily="34" charset="0"/>
            </a:endParaRPr>
          </a:p>
          <a:p>
            <a:pPr algn="ctr"/>
            <a:r>
              <a:rPr lang="es-EC" sz="1400" dirty="0" smtClean="0">
                <a:latin typeface="Candara" pitchFamily="34" charset="0"/>
              </a:rPr>
              <a:t>Desarrollar un estudio de mercado que permita identificar  las necesidades que tienen los clientes frente a la inseguridad a la que están sometidos sus negocios.</a:t>
            </a:r>
            <a:endParaRPr lang="es-ES" sz="1400" dirty="0" smtClean="0">
              <a:latin typeface="Candara" pitchFamily="34" charset="0"/>
            </a:endParaRPr>
          </a:p>
          <a:p>
            <a:pPr algn="ctr"/>
            <a:endParaRPr lang="es-MX" sz="1400" dirty="0">
              <a:latin typeface="Candara" pitchFamily="34" charset="0"/>
            </a:endParaRPr>
          </a:p>
        </p:txBody>
      </p:sp>
      <p:sp>
        <p:nvSpPr>
          <p:cNvPr id="8" name="7 CuadroTexto"/>
          <p:cNvSpPr txBox="1"/>
          <p:nvPr/>
        </p:nvSpPr>
        <p:spPr>
          <a:xfrm>
            <a:off x="3286116" y="4454782"/>
            <a:ext cx="2620976" cy="1138654"/>
          </a:xfrm>
          <a:prstGeom prst="foldedCorner">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s-EC" sz="1400" dirty="0" smtClean="0">
                <a:latin typeface="Candara" pitchFamily="34" charset="0"/>
              </a:rPr>
              <a:t>Definir el rumbo estratégico encaminado a alcanzar el posicionamiento de la Compañía.</a:t>
            </a:r>
            <a:endParaRPr lang="es-ES" sz="1400" dirty="0" smtClean="0">
              <a:latin typeface="Candara" pitchFamily="34" charset="0"/>
            </a:endParaRPr>
          </a:p>
        </p:txBody>
      </p:sp>
      <p:sp>
        <p:nvSpPr>
          <p:cNvPr id="9" name="8 CuadroTexto"/>
          <p:cNvSpPr txBox="1"/>
          <p:nvPr/>
        </p:nvSpPr>
        <p:spPr>
          <a:xfrm>
            <a:off x="571472" y="4022734"/>
            <a:ext cx="2304256" cy="1138654"/>
          </a:xfrm>
          <a:prstGeom prst="foldedCorner">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C" sz="1400" dirty="0" smtClean="0"/>
              <a:t>Determinar la viabilidad económica y financiera para el funcionamiento del negocio. </a:t>
            </a:r>
            <a:endParaRPr lang="es-ES" sz="1400" b="1" dirty="0"/>
          </a:p>
        </p:txBody>
      </p:sp>
      <p:sp>
        <p:nvSpPr>
          <p:cNvPr id="10" name="9 CuadroTexto"/>
          <p:cNvSpPr txBox="1"/>
          <p:nvPr/>
        </p:nvSpPr>
        <p:spPr>
          <a:xfrm>
            <a:off x="1075528" y="1934502"/>
            <a:ext cx="2520280" cy="624423"/>
          </a:xfrm>
          <a:prstGeom prst="foldedCorner">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1400" dirty="0" smtClean="0">
                <a:latin typeface="Candara" pitchFamily="34" charset="0"/>
              </a:rPr>
              <a:t>Evaluar el impacto financiero de la propuesta.</a:t>
            </a:r>
            <a:endParaRPr lang="es-MX" sz="1400" dirty="0">
              <a:latin typeface="Candara" pitchFamily="34" charset="0"/>
            </a:endParaRPr>
          </a:p>
        </p:txBody>
      </p:sp>
      <p:cxnSp>
        <p:nvCxnSpPr>
          <p:cNvPr id="12" name="11 Conector curvado"/>
          <p:cNvCxnSpPr/>
          <p:nvPr/>
        </p:nvCxnSpPr>
        <p:spPr>
          <a:xfrm rot="16200000" flipH="1">
            <a:off x="7259666" y="3144959"/>
            <a:ext cx="864096" cy="432048"/>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3" name="12 Conector curvado"/>
          <p:cNvCxnSpPr/>
          <p:nvPr/>
        </p:nvCxnSpPr>
        <p:spPr>
          <a:xfrm rot="10800000">
            <a:off x="5963522" y="4729135"/>
            <a:ext cx="432048" cy="216024"/>
          </a:xfrm>
          <a:prstGeom prst="curvedConnector3">
            <a:avLst>
              <a:gd name="adj1" fmla="val 85817"/>
            </a:avLst>
          </a:prstGeom>
          <a:ln>
            <a:tailEnd type="arrow"/>
          </a:ln>
        </p:spPr>
        <p:style>
          <a:lnRef idx="2">
            <a:schemeClr val="dk1"/>
          </a:lnRef>
          <a:fillRef idx="0">
            <a:schemeClr val="dk1"/>
          </a:fillRef>
          <a:effectRef idx="1">
            <a:schemeClr val="dk1"/>
          </a:effectRef>
          <a:fontRef idx="minor">
            <a:schemeClr val="tx1"/>
          </a:fontRef>
        </p:style>
      </p:cxnSp>
      <p:cxnSp>
        <p:nvCxnSpPr>
          <p:cNvPr id="14" name="13 Conector curvado"/>
          <p:cNvCxnSpPr/>
          <p:nvPr/>
        </p:nvCxnSpPr>
        <p:spPr>
          <a:xfrm rot="10800000">
            <a:off x="2795169" y="5521223"/>
            <a:ext cx="504056" cy="432048"/>
          </a:xfrm>
          <a:prstGeom prst="curvedConnector3">
            <a:avLst>
              <a:gd name="adj1" fmla="val 100236"/>
            </a:avLst>
          </a:prstGeom>
          <a:ln>
            <a:tailEnd type="arrow"/>
          </a:ln>
        </p:spPr>
        <p:style>
          <a:lnRef idx="2">
            <a:schemeClr val="dk1"/>
          </a:lnRef>
          <a:fillRef idx="0">
            <a:schemeClr val="dk1"/>
          </a:fillRef>
          <a:effectRef idx="1">
            <a:schemeClr val="dk1"/>
          </a:effectRef>
          <a:fontRef idx="minor">
            <a:schemeClr val="tx1"/>
          </a:fontRef>
        </p:style>
      </p:cxnSp>
      <p:cxnSp>
        <p:nvCxnSpPr>
          <p:cNvPr id="15" name="14 Conector curvado"/>
          <p:cNvCxnSpPr/>
          <p:nvPr/>
        </p:nvCxnSpPr>
        <p:spPr>
          <a:xfrm rot="5400000" flipH="1" flipV="1">
            <a:off x="1463022" y="3108955"/>
            <a:ext cx="936104" cy="576064"/>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9" name="18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20" name="19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21"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1</a:t>
            </a:r>
            <a:r>
              <a:rPr lang="es-ES" sz="2000" dirty="0" smtClean="0">
                <a:ln/>
                <a:solidFill>
                  <a:schemeClr val="accent3"/>
                </a:solidFill>
                <a:effectLst/>
                <a:latin typeface="Segoe UI" pitchFamily="34" charset="0"/>
                <a:cs typeface="Segoe UI" pitchFamily="34" charset="0"/>
              </a:rPr>
              <a:t>  GENERALIDADES</a:t>
            </a:r>
            <a:endParaRPr lang="es-ES" sz="2000" dirty="0">
              <a:ln/>
              <a:solidFill>
                <a:schemeClr val="accent3"/>
              </a:solidFill>
              <a:effectLst/>
              <a:latin typeface="Segoe UI" pitchFamily="34" charset="0"/>
              <a:cs typeface="Segoe UI" pitchFamily="34" charset="0"/>
            </a:endParaRPr>
          </a:p>
        </p:txBody>
      </p:sp>
      <p:pic>
        <p:nvPicPr>
          <p:cNvPr id="22" name="Picture 2"/>
          <p:cNvPicPr>
            <a:picLocks noChangeAspect="1" noChangeArrowheads="1"/>
          </p:cNvPicPr>
          <p:nvPr/>
        </p:nvPicPr>
        <p:blipFill>
          <a:blip r:embed="rId2"/>
          <a:srcRect/>
          <a:stretch>
            <a:fillRect/>
          </a:stretch>
        </p:blipFill>
        <p:spPr bwMode="auto">
          <a:xfrm>
            <a:off x="6715140" y="6215082"/>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5" name="4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pic>
        <p:nvPicPr>
          <p:cNvPr id="7" name="Picture 2"/>
          <p:cNvPicPr>
            <a:picLocks noChangeAspect="1" noChangeArrowheads="1"/>
          </p:cNvPicPr>
          <p:nvPr/>
        </p:nvPicPr>
        <p:blipFill>
          <a:blip r:embed="rId2"/>
          <a:srcRect/>
          <a:stretch>
            <a:fillRect/>
          </a:stretch>
        </p:blipFill>
        <p:spPr bwMode="auto">
          <a:xfrm>
            <a:off x="6715140" y="6215082"/>
            <a:ext cx="2071702" cy="428628"/>
          </a:xfrm>
          <a:prstGeom prst="rect">
            <a:avLst/>
          </a:prstGeom>
          <a:noFill/>
          <a:ln w="9525">
            <a:noFill/>
            <a:miter lim="800000"/>
            <a:headEnd/>
            <a:tailEnd/>
          </a:ln>
          <a:effectLst/>
        </p:spPr>
      </p:pic>
      <p:sp>
        <p:nvSpPr>
          <p:cNvPr id="8" name="7 CuadroTexto"/>
          <p:cNvSpPr txBox="1"/>
          <p:nvPr/>
        </p:nvSpPr>
        <p:spPr>
          <a:xfrm>
            <a:off x="1263052" y="1988840"/>
            <a:ext cx="6048672" cy="923330"/>
          </a:xfrm>
          <a:prstGeom prst="rect">
            <a:avLst/>
          </a:prstGeom>
          <a:noFill/>
        </p:spPr>
        <p:txBody>
          <a:bodyPr wrap="square" rtlCol="0">
            <a:spAutoFit/>
          </a:bodyPr>
          <a:lstStyle/>
          <a:p>
            <a:r>
              <a:rPr lang="es-MX" sz="5400" b="1" dirty="0" smtClean="0">
                <a:latin typeface="Candara" pitchFamily="34" charset="0"/>
              </a:rPr>
              <a:t>CAPÍTULO II</a:t>
            </a:r>
            <a:endParaRPr lang="es-MX" sz="5400" b="1" dirty="0">
              <a:latin typeface="Candara" pitchFamily="34" charset="0"/>
            </a:endParaRPr>
          </a:p>
        </p:txBody>
      </p:sp>
      <p:sp>
        <p:nvSpPr>
          <p:cNvPr id="9" name="8 CuadroTexto"/>
          <p:cNvSpPr txBox="1"/>
          <p:nvPr/>
        </p:nvSpPr>
        <p:spPr>
          <a:xfrm>
            <a:off x="4143372" y="4054152"/>
            <a:ext cx="4320480" cy="1446550"/>
          </a:xfrm>
          <a:prstGeom prst="rect">
            <a:avLst/>
          </a:prstGeom>
          <a:noFill/>
        </p:spPr>
        <p:txBody>
          <a:bodyPr wrap="square" rtlCol="0">
            <a:spAutoFit/>
          </a:bodyPr>
          <a:lstStyle/>
          <a:p>
            <a:r>
              <a:rPr lang="es-MX" sz="4400" b="1" dirty="0" smtClean="0">
                <a:latin typeface="Candara" pitchFamily="34" charset="0"/>
              </a:rPr>
              <a:t>ANÁLISIS SITUACIONAL</a:t>
            </a:r>
            <a:endParaRPr lang="es-MX" sz="4400" b="1" dirty="0">
              <a:latin typeface="Candar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5" name="4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6"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2</a:t>
            </a:r>
            <a:r>
              <a:rPr lang="es-ES" sz="2000" dirty="0" smtClean="0">
                <a:ln/>
                <a:solidFill>
                  <a:schemeClr val="accent3"/>
                </a:solidFill>
                <a:effectLst/>
                <a:latin typeface="Segoe UI" pitchFamily="34" charset="0"/>
                <a:cs typeface="Segoe UI" pitchFamily="34" charset="0"/>
              </a:rPr>
              <a:t>  ANÁLISIS SITUACIONAL</a:t>
            </a:r>
            <a:endParaRPr lang="es-ES" sz="2000" dirty="0">
              <a:ln/>
              <a:solidFill>
                <a:schemeClr val="accent3"/>
              </a:solidFill>
              <a:effectLst/>
              <a:latin typeface="Segoe UI" pitchFamily="34" charset="0"/>
              <a:cs typeface="Segoe UI" pitchFamily="34" charset="0"/>
            </a:endParaRPr>
          </a:p>
        </p:txBody>
      </p:sp>
      <p:sp>
        <p:nvSpPr>
          <p:cNvPr id="8" name="7 Llamada con línea 2 (barra de énfasis)"/>
          <p:cNvSpPr/>
          <p:nvPr/>
        </p:nvSpPr>
        <p:spPr>
          <a:xfrm>
            <a:off x="1643042" y="2786058"/>
            <a:ext cx="1928826" cy="1571636"/>
          </a:xfrm>
          <a:prstGeom prst="accentCallout2">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b="1" dirty="0" smtClean="0">
                <a:latin typeface="Candara" pitchFamily="34" charset="0"/>
              </a:rPr>
              <a:t>ANÁLISIS DEL MACRO AMBIENTE</a:t>
            </a:r>
            <a:endParaRPr lang="es-MX" b="1" dirty="0">
              <a:latin typeface="Candara" pitchFamily="34" charset="0"/>
            </a:endParaRPr>
          </a:p>
        </p:txBody>
      </p:sp>
      <p:cxnSp>
        <p:nvCxnSpPr>
          <p:cNvPr id="10" name="9 Conector angular"/>
          <p:cNvCxnSpPr/>
          <p:nvPr/>
        </p:nvCxnSpPr>
        <p:spPr>
          <a:xfrm flipV="1">
            <a:off x="4000496" y="1928802"/>
            <a:ext cx="1285884" cy="35719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 name="10 Conector angular"/>
          <p:cNvCxnSpPr/>
          <p:nvPr/>
        </p:nvCxnSpPr>
        <p:spPr>
          <a:xfrm flipV="1">
            <a:off x="4043362" y="2714620"/>
            <a:ext cx="1285884" cy="35719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2" name="11 Conector angular"/>
          <p:cNvCxnSpPr/>
          <p:nvPr/>
        </p:nvCxnSpPr>
        <p:spPr>
          <a:xfrm flipV="1">
            <a:off x="4124324" y="3500438"/>
            <a:ext cx="1285884" cy="35719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3" name="12 Conector angular"/>
          <p:cNvCxnSpPr/>
          <p:nvPr/>
        </p:nvCxnSpPr>
        <p:spPr>
          <a:xfrm flipV="1">
            <a:off x="4143372" y="4286256"/>
            <a:ext cx="1285884" cy="35719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4" name="13 Conector angular"/>
          <p:cNvCxnSpPr/>
          <p:nvPr/>
        </p:nvCxnSpPr>
        <p:spPr>
          <a:xfrm flipV="1">
            <a:off x="4214810" y="5143512"/>
            <a:ext cx="1285884" cy="35719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6" name="15 CuadroTexto"/>
          <p:cNvSpPr txBox="1"/>
          <p:nvPr/>
        </p:nvSpPr>
        <p:spPr>
          <a:xfrm>
            <a:off x="5572132" y="1643050"/>
            <a:ext cx="1857388" cy="369332"/>
          </a:xfrm>
          <a:prstGeom prst="rect">
            <a:avLst/>
          </a:prstGeom>
          <a:noFill/>
        </p:spPr>
        <p:txBody>
          <a:bodyPr wrap="square" rtlCol="0">
            <a:spAutoFit/>
          </a:bodyPr>
          <a:lstStyle/>
          <a:p>
            <a:endParaRPr lang="es-ES" dirty="0"/>
          </a:p>
        </p:txBody>
      </p:sp>
      <p:sp>
        <p:nvSpPr>
          <p:cNvPr id="17" name="16 CuadroTexto"/>
          <p:cNvSpPr txBox="1"/>
          <p:nvPr/>
        </p:nvSpPr>
        <p:spPr>
          <a:xfrm>
            <a:off x="5715008" y="1646440"/>
            <a:ext cx="1857388" cy="707886"/>
          </a:xfrm>
          <a:prstGeom prst="rect">
            <a:avLst/>
          </a:prstGeom>
          <a:noFill/>
        </p:spPr>
        <p:txBody>
          <a:bodyPr wrap="square" rtlCol="0">
            <a:spAutoFit/>
          </a:bodyPr>
          <a:lstStyle/>
          <a:p>
            <a:r>
              <a:rPr lang="es-MX" sz="2000" b="1" dirty="0" smtClean="0">
                <a:ln w="1905">
                  <a:solidFill>
                    <a:schemeClr val="tx2">
                      <a:lumMod val="20000"/>
                      <a:lumOff val="80000"/>
                    </a:schemeClr>
                  </a:solidFill>
                </a:ln>
                <a:solidFill>
                  <a:schemeClr val="tx2">
                    <a:lumMod val="75000"/>
                  </a:schemeClr>
                </a:solidFill>
                <a:effectLst>
                  <a:innerShdw blurRad="69850" dist="43180" dir="5400000">
                    <a:srgbClr val="000000">
                      <a:alpha val="65000"/>
                    </a:srgbClr>
                  </a:innerShdw>
                </a:effectLst>
                <a:latin typeface="Candara" pitchFamily="34" charset="0"/>
              </a:rPr>
              <a:t>Económico</a:t>
            </a:r>
          </a:p>
          <a:p>
            <a:endParaRPr lang="es-ES" sz="2000" dirty="0"/>
          </a:p>
        </p:txBody>
      </p:sp>
      <p:sp>
        <p:nvSpPr>
          <p:cNvPr id="19" name="18 CuadroTexto"/>
          <p:cNvSpPr txBox="1"/>
          <p:nvPr/>
        </p:nvSpPr>
        <p:spPr>
          <a:xfrm>
            <a:off x="5715008" y="3286124"/>
            <a:ext cx="1857388" cy="400110"/>
          </a:xfrm>
          <a:prstGeom prst="rect">
            <a:avLst/>
          </a:prstGeom>
          <a:noFill/>
        </p:spPr>
        <p:txBody>
          <a:bodyPr wrap="square" rtlCol="0">
            <a:spAutoFit/>
          </a:bodyPr>
          <a:lstStyle/>
          <a:p>
            <a:r>
              <a:rPr lang="es-MX" sz="2000" b="1" dirty="0" smtClean="0">
                <a:ln w="1905">
                  <a:solidFill>
                    <a:schemeClr val="tx2">
                      <a:lumMod val="20000"/>
                      <a:lumOff val="80000"/>
                    </a:schemeClr>
                  </a:solidFill>
                </a:ln>
                <a:solidFill>
                  <a:schemeClr val="tx2">
                    <a:lumMod val="75000"/>
                  </a:schemeClr>
                </a:solidFill>
                <a:effectLst>
                  <a:innerShdw blurRad="69850" dist="43180" dir="5400000">
                    <a:srgbClr val="000000">
                      <a:alpha val="65000"/>
                    </a:srgbClr>
                  </a:innerShdw>
                </a:effectLst>
                <a:latin typeface="Candara" pitchFamily="34" charset="0"/>
              </a:rPr>
              <a:t>Legal</a:t>
            </a:r>
          </a:p>
        </p:txBody>
      </p:sp>
      <p:sp>
        <p:nvSpPr>
          <p:cNvPr id="22" name="21 CuadroTexto"/>
          <p:cNvSpPr txBox="1"/>
          <p:nvPr/>
        </p:nvSpPr>
        <p:spPr>
          <a:xfrm>
            <a:off x="5715008" y="2357430"/>
            <a:ext cx="1857388" cy="707886"/>
          </a:xfrm>
          <a:prstGeom prst="rect">
            <a:avLst/>
          </a:prstGeom>
          <a:noFill/>
        </p:spPr>
        <p:txBody>
          <a:bodyPr wrap="square" rtlCol="0">
            <a:spAutoFit/>
          </a:bodyPr>
          <a:lstStyle/>
          <a:p>
            <a:r>
              <a:rPr lang="es-MX" sz="2000" b="1" dirty="0" smtClean="0">
                <a:ln w="1905">
                  <a:solidFill>
                    <a:schemeClr val="tx2">
                      <a:lumMod val="20000"/>
                      <a:lumOff val="80000"/>
                    </a:schemeClr>
                  </a:solidFill>
                </a:ln>
                <a:solidFill>
                  <a:schemeClr val="tx2">
                    <a:lumMod val="75000"/>
                  </a:schemeClr>
                </a:solidFill>
                <a:effectLst>
                  <a:innerShdw blurRad="69850" dist="43180" dir="5400000">
                    <a:srgbClr val="000000">
                      <a:alpha val="65000"/>
                    </a:srgbClr>
                  </a:innerShdw>
                </a:effectLst>
                <a:latin typeface="Candara" pitchFamily="34" charset="0"/>
              </a:rPr>
              <a:t>Político</a:t>
            </a:r>
          </a:p>
          <a:p>
            <a:endParaRPr lang="es-ES" sz="2000" dirty="0"/>
          </a:p>
        </p:txBody>
      </p:sp>
      <p:sp>
        <p:nvSpPr>
          <p:cNvPr id="23" name="22 CuadroTexto"/>
          <p:cNvSpPr txBox="1"/>
          <p:nvPr/>
        </p:nvSpPr>
        <p:spPr>
          <a:xfrm>
            <a:off x="5715008" y="4131238"/>
            <a:ext cx="1857388" cy="400110"/>
          </a:xfrm>
          <a:prstGeom prst="rect">
            <a:avLst/>
          </a:prstGeom>
          <a:noFill/>
        </p:spPr>
        <p:txBody>
          <a:bodyPr wrap="square" rtlCol="0">
            <a:spAutoFit/>
          </a:bodyPr>
          <a:lstStyle/>
          <a:p>
            <a:r>
              <a:rPr lang="es-MX" sz="2000" b="1" dirty="0" smtClean="0">
                <a:ln w="1905">
                  <a:solidFill>
                    <a:schemeClr val="tx2">
                      <a:lumMod val="20000"/>
                      <a:lumOff val="80000"/>
                    </a:schemeClr>
                  </a:solidFill>
                </a:ln>
                <a:solidFill>
                  <a:schemeClr val="tx2">
                    <a:lumMod val="75000"/>
                  </a:schemeClr>
                </a:solidFill>
                <a:effectLst>
                  <a:innerShdw blurRad="69850" dist="43180" dir="5400000">
                    <a:srgbClr val="000000">
                      <a:alpha val="65000"/>
                    </a:srgbClr>
                  </a:innerShdw>
                </a:effectLst>
                <a:latin typeface="Candara" pitchFamily="34" charset="0"/>
              </a:rPr>
              <a:t>Social</a:t>
            </a:r>
          </a:p>
        </p:txBody>
      </p:sp>
      <p:sp>
        <p:nvSpPr>
          <p:cNvPr id="24" name="23 CuadroTexto"/>
          <p:cNvSpPr txBox="1"/>
          <p:nvPr/>
        </p:nvSpPr>
        <p:spPr>
          <a:xfrm>
            <a:off x="5715008" y="4988494"/>
            <a:ext cx="1857388" cy="400110"/>
          </a:xfrm>
          <a:prstGeom prst="rect">
            <a:avLst/>
          </a:prstGeom>
          <a:noFill/>
        </p:spPr>
        <p:txBody>
          <a:bodyPr wrap="square" rtlCol="0">
            <a:spAutoFit/>
          </a:bodyPr>
          <a:lstStyle/>
          <a:p>
            <a:r>
              <a:rPr lang="es-MX" sz="2000" b="1" dirty="0" smtClean="0">
                <a:ln w="1905">
                  <a:solidFill>
                    <a:schemeClr val="tx2">
                      <a:lumMod val="20000"/>
                      <a:lumOff val="80000"/>
                    </a:schemeClr>
                  </a:solidFill>
                </a:ln>
                <a:solidFill>
                  <a:schemeClr val="tx2">
                    <a:lumMod val="75000"/>
                  </a:schemeClr>
                </a:solidFill>
                <a:effectLst>
                  <a:innerShdw blurRad="69850" dist="43180" dir="5400000">
                    <a:srgbClr val="000000">
                      <a:alpha val="65000"/>
                    </a:srgbClr>
                  </a:innerShdw>
                </a:effectLst>
                <a:latin typeface="Candara" pitchFamily="34" charset="0"/>
              </a:rPr>
              <a:t>Tecnológico</a:t>
            </a:r>
          </a:p>
        </p:txBody>
      </p:sp>
      <p:pic>
        <p:nvPicPr>
          <p:cNvPr id="25" name="Picture 2"/>
          <p:cNvPicPr>
            <a:picLocks noChangeAspect="1" noChangeArrowheads="1"/>
          </p:cNvPicPr>
          <p:nvPr/>
        </p:nvPicPr>
        <p:blipFill>
          <a:blip r:embed="rId2"/>
          <a:srcRect/>
          <a:stretch>
            <a:fillRect/>
          </a:stretch>
        </p:blipFill>
        <p:spPr bwMode="auto">
          <a:xfrm>
            <a:off x="6715140" y="6215082"/>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483768" y="1988840"/>
            <a:ext cx="4320480" cy="871180"/>
          </a:xfrm>
          <a:prstGeom prst="round2SameRect">
            <a:avLst/>
          </a:prstGeom>
          <a:solidFill>
            <a:schemeClr val="bg2"/>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400" b="1" dirty="0" smtClean="0">
                <a:effectLst>
                  <a:outerShdw blurRad="60007" dist="200025" dir="15000000" sy="30000" kx="-1800000" algn="bl" rotWithShape="0">
                    <a:prstClr val="black">
                      <a:alpha val="32000"/>
                    </a:prstClr>
                  </a:outerShdw>
                </a:effectLst>
                <a:latin typeface="Candara" pitchFamily="34" charset="0"/>
              </a:rPr>
              <a:t>ANÁLISIS DEL MICRO AMBIENTE</a:t>
            </a:r>
            <a:endParaRPr lang="es-MX" sz="2400" b="1" dirty="0">
              <a:effectLst>
                <a:outerShdw blurRad="60007" dist="200025" dir="15000000" sy="30000" kx="-1800000" algn="bl" rotWithShape="0">
                  <a:prstClr val="black">
                    <a:alpha val="32000"/>
                  </a:prstClr>
                </a:outerShdw>
              </a:effectLst>
              <a:latin typeface="Candara" pitchFamily="34" charset="0"/>
            </a:endParaRPr>
          </a:p>
        </p:txBody>
      </p:sp>
      <p:sp>
        <p:nvSpPr>
          <p:cNvPr id="5" name="4 Flecha abajo"/>
          <p:cNvSpPr/>
          <p:nvPr/>
        </p:nvSpPr>
        <p:spPr>
          <a:xfrm>
            <a:off x="2411760" y="3429000"/>
            <a:ext cx="21602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bajo"/>
          <p:cNvSpPr/>
          <p:nvPr/>
        </p:nvSpPr>
        <p:spPr>
          <a:xfrm>
            <a:off x="3563888" y="3429000"/>
            <a:ext cx="21602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Flecha abajo"/>
          <p:cNvSpPr/>
          <p:nvPr/>
        </p:nvSpPr>
        <p:spPr>
          <a:xfrm>
            <a:off x="5004048" y="3429000"/>
            <a:ext cx="21602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Flecha abajo"/>
          <p:cNvSpPr/>
          <p:nvPr/>
        </p:nvSpPr>
        <p:spPr>
          <a:xfrm>
            <a:off x="6588224" y="3429000"/>
            <a:ext cx="21602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1187624" y="4581128"/>
            <a:ext cx="1800200" cy="400110"/>
          </a:xfrm>
          <a:prstGeom prst="rect">
            <a:avLst/>
          </a:prstGeom>
          <a:noFill/>
        </p:spPr>
        <p:txBody>
          <a:bodyPr wrap="square" rtlCol="0">
            <a:spAutoFit/>
          </a:bodyPr>
          <a:lstStyle/>
          <a:p>
            <a:pPr algn="ctr"/>
            <a:r>
              <a:rPr lang="es-MX" sz="2000" dirty="0" smtClean="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rPr>
              <a:t>Clientes</a:t>
            </a:r>
            <a:endParaRPr lang="es-MX" sz="2000" dirty="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endParaRPr>
          </a:p>
        </p:txBody>
      </p:sp>
      <p:sp>
        <p:nvSpPr>
          <p:cNvPr id="10" name="9 CuadroTexto"/>
          <p:cNvSpPr txBox="1"/>
          <p:nvPr/>
        </p:nvSpPr>
        <p:spPr>
          <a:xfrm>
            <a:off x="4500562" y="4572008"/>
            <a:ext cx="1800200" cy="400110"/>
          </a:xfrm>
          <a:prstGeom prst="rect">
            <a:avLst/>
          </a:prstGeom>
          <a:noFill/>
        </p:spPr>
        <p:txBody>
          <a:bodyPr wrap="square" rtlCol="0">
            <a:spAutoFit/>
          </a:bodyPr>
          <a:lstStyle/>
          <a:p>
            <a:pPr algn="ctr"/>
            <a:r>
              <a:rPr lang="es-MX" sz="2000" dirty="0" smtClean="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rPr>
              <a:t>Competencia</a:t>
            </a:r>
            <a:endParaRPr lang="es-MX" sz="2000" dirty="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endParaRPr>
          </a:p>
        </p:txBody>
      </p:sp>
      <p:sp>
        <p:nvSpPr>
          <p:cNvPr id="11" name="10 CuadroTexto"/>
          <p:cNvSpPr txBox="1"/>
          <p:nvPr/>
        </p:nvSpPr>
        <p:spPr>
          <a:xfrm>
            <a:off x="6072198" y="4572008"/>
            <a:ext cx="1800200" cy="400110"/>
          </a:xfrm>
          <a:prstGeom prst="rect">
            <a:avLst/>
          </a:prstGeom>
          <a:noFill/>
        </p:spPr>
        <p:txBody>
          <a:bodyPr wrap="square" rtlCol="0">
            <a:spAutoFit/>
          </a:bodyPr>
          <a:lstStyle/>
          <a:p>
            <a:pPr algn="ctr"/>
            <a:r>
              <a:rPr lang="es-MX" sz="2000" dirty="0" smtClean="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rPr>
              <a:t>Sustitutos</a:t>
            </a:r>
            <a:endParaRPr lang="es-MX" sz="2000" dirty="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endParaRPr>
          </a:p>
        </p:txBody>
      </p:sp>
      <p:sp>
        <p:nvSpPr>
          <p:cNvPr id="12" name="11 CuadroTexto"/>
          <p:cNvSpPr txBox="1"/>
          <p:nvPr/>
        </p:nvSpPr>
        <p:spPr>
          <a:xfrm>
            <a:off x="2714612" y="4572008"/>
            <a:ext cx="1800200" cy="400110"/>
          </a:xfrm>
          <a:prstGeom prst="rect">
            <a:avLst/>
          </a:prstGeom>
          <a:noFill/>
        </p:spPr>
        <p:txBody>
          <a:bodyPr wrap="square" rtlCol="0">
            <a:spAutoFit/>
          </a:bodyPr>
          <a:lstStyle/>
          <a:p>
            <a:pPr algn="ctr"/>
            <a:r>
              <a:rPr lang="es-MX" sz="2000" dirty="0" smtClean="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rPr>
              <a:t>Proveedores</a:t>
            </a:r>
            <a:endParaRPr lang="es-MX" sz="2000" dirty="0">
              <a:ln w="18415" cmpd="sng">
                <a:solidFill>
                  <a:schemeClr val="tx1"/>
                </a:solidFill>
                <a:prstDash val="solid"/>
              </a:ln>
              <a:solidFill>
                <a:schemeClr val="tx1">
                  <a:lumMod val="95000"/>
                  <a:lumOff val="5000"/>
                </a:schemeClr>
              </a:solidFill>
              <a:effectLst>
                <a:outerShdw blurRad="63500" dir="3600000" algn="tl" rotWithShape="0">
                  <a:srgbClr val="000000">
                    <a:alpha val="70000"/>
                  </a:srgbClr>
                </a:outerShdw>
              </a:effectLst>
              <a:latin typeface="Candara" pitchFamily="34" charset="0"/>
            </a:endParaRPr>
          </a:p>
        </p:txBody>
      </p:sp>
      <p:sp>
        <p:nvSpPr>
          <p:cNvPr id="13" name="12 Rectángulo"/>
          <p:cNvSpPr/>
          <p:nvPr/>
        </p:nvSpPr>
        <p:spPr>
          <a:xfrm>
            <a:off x="0" y="0"/>
            <a:ext cx="9144000" cy="9286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cxnSp>
        <p:nvCxnSpPr>
          <p:cNvPr id="14" name="13 Conector recto"/>
          <p:cNvCxnSpPr/>
          <p:nvPr/>
        </p:nvCxnSpPr>
        <p:spPr>
          <a:xfrm>
            <a:off x="0" y="998520"/>
            <a:ext cx="9144000" cy="1588"/>
          </a:xfrm>
          <a:prstGeom prst="line">
            <a:avLst/>
          </a:prstGeom>
        </p:spPr>
        <p:style>
          <a:lnRef idx="2">
            <a:schemeClr val="dk1"/>
          </a:lnRef>
          <a:fillRef idx="0">
            <a:schemeClr val="dk1"/>
          </a:fillRef>
          <a:effectRef idx="1">
            <a:schemeClr val="dk1"/>
          </a:effectRef>
          <a:fontRef idx="minor">
            <a:schemeClr val="tx1"/>
          </a:fontRef>
        </p:style>
      </p:cxnSp>
      <p:sp>
        <p:nvSpPr>
          <p:cNvPr id="15" name="2 Título"/>
          <p:cNvSpPr>
            <a:spLocks noGrp="1"/>
          </p:cNvSpPr>
          <p:nvPr>
            <p:ph type="title"/>
          </p:nvPr>
        </p:nvSpPr>
        <p:spPr>
          <a:xfrm>
            <a:off x="0" y="214290"/>
            <a:ext cx="8229600" cy="78581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s-ES" sz="2000" dirty="0" smtClean="0">
                <a:ln/>
                <a:solidFill>
                  <a:schemeClr val="accent3"/>
                </a:solidFill>
                <a:effectLst/>
                <a:latin typeface="Segoe UI" pitchFamily="34" charset="0"/>
                <a:cs typeface="Segoe UI" pitchFamily="34" charset="0"/>
              </a:rPr>
              <a:t>CAPÍTULO </a:t>
            </a:r>
            <a:r>
              <a:rPr lang="es-ES" sz="1600" dirty="0" smtClean="0">
                <a:ln/>
                <a:solidFill>
                  <a:schemeClr val="accent3"/>
                </a:solidFill>
                <a:effectLst/>
                <a:latin typeface="Segoe UI" pitchFamily="34" charset="0"/>
                <a:cs typeface="Segoe UI" pitchFamily="34" charset="0"/>
              </a:rPr>
              <a:t>2</a:t>
            </a:r>
            <a:r>
              <a:rPr lang="es-ES" sz="2000" dirty="0" smtClean="0">
                <a:ln/>
                <a:solidFill>
                  <a:schemeClr val="accent3"/>
                </a:solidFill>
                <a:effectLst/>
                <a:latin typeface="Segoe UI" pitchFamily="34" charset="0"/>
                <a:cs typeface="Segoe UI" pitchFamily="34" charset="0"/>
              </a:rPr>
              <a:t>  ANÁLISIS SITUACIONAL</a:t>
            </a:r>
            <a:endParaRPr lang="es-ES" sz="2000" dirty="0">
              <a:ln/>
              <a:solidFill>
                <a:schemeClr val="accent3"/>
              </a:solidFill>
              <a:effectLst/>
              <a:latin typeface="Segoe UI" pitchFamily="34" charset="0"/>
              <a:cs typeface="Segoe UI" pitchFamily="34" charset="0"/>
            </a:endParaRPr>
          </a:p>
        </p:txBody>
      </p:sp>
      <p:pic>
        <p:nvPicPr>
          <p:cNvPr id="1026" name="Picture 2"/>
          <p:cNvPicPr>
            <a:picLocks noChangeAspect="1" noChangeArrowheads="1"/>
          </p:cNvPicPr>
          <p:nvPr/>
        </p:nvPicPr>
        <p:blipFill>
          <a:blip r:embed="rId2"/>
          <a:srcRect/>
          <a:stretch>
            <a:fillRect/>
          </a:stretch>
        </p:blipFill>
        <p:spPr bwMode="auto">
          <a:xfrm>
            <a:off x="1571604" y="5072074"/>
            <a:ext cx="1000132" cy="500066"/>
          </a:xfrm>
          <a:prstGeom prst="rect">
            <a:avLst/>
          </a:prstGeom>
          <a:noFill/>
          <a:ln w="9525">
            <a:noFill/>
            <a:miter lim="800000"/>
            <a:headEnd/>
            <a:tailEnd/>
          </a:ln>
          <a:effectLst/>
        </p:spPr>
      </p:pic>
      <p:pic>
        <p:nvPicPr>
          <p:cNvPr id="17" name="16 Imagen"/>
          <p:cNvPicPr/>
          <p:nvPr/>
        </p:nvPicPr>
        <p:blipFill>
          <a:blip r:embed="rId3"/>
          <a:srcRect/>
          <a:stretch>
            <a:fillRect/>
          </a:stretch>
        </p:blipFill>
        <p:spPr bwMode="auto">
          <a:xfrm>
            <a:off x="2786050" y="5072074"/>
            <a:ext cx="1571636" cy="500066"/>
          </a:xfrm>
          <a:prstGeom prst="rect">
            <a:avLst/>
          </a:prstGeom>
          <a:ln>
            <a:noFill/>
          </a:ln>
          <a:effectLst>
            <a:outerShdw blurRad="292100" dist="139700" dir="2700000" algn="tl" rotWithShape="0">
              <a:srgbClr val="333333">
                <a:alpha val="65000"/>
              </a:srgbClr>
            </a:outerShdw>
          </a:effectLst>
        </p:spPr>
      </p:pic>
      <p:pic>
        <p:nvPicPr>
          <p:cNvPr id="1027" name="Picture 3"/>
          <p:cNvPicPr>
            <a:picLocks noChangeAspect="1" noChangeArrowheads="1"/>
          </p:cNvPicPr>
          <p:nvPr/>
        </p:nvPicPr>
        <p:blipFill>
          <a:blip r:embed="rId4"/>
          <a:srcRect/>
          <a:stretch>
            <a:fillRect/>
          </a:stretch>
        </p:blipFill>
        <p:spPr bwMode="auto">
          <a:xfrm>
            <a:off x="4714876" y="5072074"/>
            <a:ext cx="1428750" cy="785817"/>
          </a:xfrm>
          <a:prstGeom prst="rect">
            <a:avLst/>
          </a:prstGeom>
          <a:noFill/>
          <a:ln w="9525">
            <a:noFill/>
            <a:miter lim="800000"/>
            <a:headEnd/>
            <a:tailEnd/>
          </a:ln>
          <a:effectLst/>
        </p:spPr>
      </p:pic>
      <p:sp>
        <p:nvSpPr>
          <p:cNvPr id="1029" name="AutoShape 5" descr="data:image/jpg;base64,/9j/4AAQSkZJRgABAQAAAQABAAD/2wCEAAkGBhISEBQUEhIUEhQUFBUUFhUUFBUQFBQXFBQVFBQVFBQXHCYeFxkkGRQUHy8gJCcpLCwsFR4xNTAqNSYrLCkBCQoKDgwOFw8PFCkcFxwpKSkpKSkpKSkpKSkpKSkpKSkpKSkpKSkpKSwpKSksKSwpLCwsKSkpKSkpLCkpKSkpKf/AABEIAPEAnwMBIgACEQEDEQH/xAAbAAABBQEBAAAAAAAAAAAAAAAFAAECAwQGB//EAEIQAAIBAgEGCwUFCAEFAAAAAAABAgMRIQQFBhIxciJBUVJhcZGhssHRIyQygbETNKLC8BQVFjNCU+HxYgdDRHSS/8QAGAEAAwEBAAAAAAAAAAAAAAAAAQIDAAT/xAAiEQACAgMBAAIDAQEAAAAAAAAAAQIREiExA0FREyIyYQT/2gAMAwEAAhEDEQA/AMmSZihUhCbcr4vC2G1YYcjZo/h6nzp/h9DZmv8AkU93zZpSLnK5PewX/DkOdP8AD6CejkOdP8PoF1FE1AwMpAZ6OU+dP8PoMtG4c6f4fQMaonENGykB3o7T50/w+gz0fp86f4fQLzSsZsoyuEFeclHrdn8ltYknQycjB/D8OdL8PoJ6Pw50/wAPoaIZ5oN4VY/O6+qNqldYO/U7mT/0DckCP3DDnS/D6DfuOHOl3egWY1jAzkCHmKHOl3egv3HDnS7vQJt8QlgazZv7Bv7ijzpd3oM8xx50u70CY7NZs2CVmaPLLu9CLzPHll3egWcCEomtmzYMWZ486Xd6GbLcjVNJpt3fHbk6A00Ds9Lgx6/IA0ZOwxmmPsKe75s1ahTmde7093zZrcSgr+SKiWagyLFEWzUR1BtUuUSLiMCgZnrK/saMpq11ZLrbsjgJZU3UU5PWd8XLG/R1Ho2c8gVWnKEsNa2O2zWxnnmXZE6c3Dbqu18VfquQ9bTL+VEMsrptYLBJbB8jzrUpO8JNLjjti+uJTOg+TEeVCVrtYEctlsdHY5p0ihWtF+znste6luvyC0ocv+Tgs35krVsaceDe2s3qpP8AVjushyacKUYzlryS+Ll6MdpeDbWzm9IpPRHVd+gfVLXEikPRIg4CsWKI7gY1FKiM4lqRGSCAolEHZ+XAhveQWaBef3wIb3kAeIazNH3anu+bNjgUZhXu1Ld85GuSKVoPyUlsSLiTixaoNk4rAZommJhTAUzRxukeTp12+hX6XZWO1qRwOZ0nyN3U+JpJtcTXL8iXreJXy1LYAjQTJ16CcbCVksWSUnN4YdJwpNs7JSikGtFqdoT5uslbptj9UHLA3MNanGmqeCld3u9reN7/AK2BbVO6GlRwz/Z2Z1EaUTTqlc6ZSidFKGsWwiPNgaCUkZI0WK5pAFaKZIFZ++GG+/CGpAXSL4Ybz8IQx6dBmCPutLd85I2uBhzC/dqW5+ZhGKGUjS6Z5RImlxwKXAZ7BYok4ldh0I0MWyh+sTJnGvCnSnOavGKxVtvRjymqdZRi5PYld8ew4bSjPcqyUFhFu6iuRccuViSlSDGNsGZLqzbdrY4LbhyG6jDZfAajQdOmko6z41sLac3JYw1ccL7QRQZSNEEjbk2cJR2O65rx/wBA6KvgRWWxiow1U3bHC6S45NbbrkGaomrZ1eS5VGaerxbU9q/wWtHL5DlOrWjKOx2TxdnrOzavsXQdUkFDlMkRdjQ4XKnEZpmuiKG1RmmIm9AIziBdJI8CG+/CHLgbSb4Ib35WMgRWwxmJ+7Ut3zYRUwdmJe7Ut3zkbmOM+l6lgRbK4VLFyNYGimX64hrF7sVSQ1WAEaR5Tajq3ac3xckcZY9hxWSJ1K+txLG3VsOn01rONOKXHdX67X7rHPZko2jKXK7dhzzVyorHUbCU52GdSNuJjrHB9pGdEokQZGhIjUyPhKcXqvlSUu54FlGKubEDTNeJDNOQ8KMZN8HhdjulfrOljIE5pp+0b4lDzCziMkkUTsmncacBQRO5gsocCppGmZVKBmhSoDaT/wAuG+/CwzID6S/BDffhYlbCuhvMMPdaW5+Zm1xMuj0fdaW5+Zm6aZatCt9KtUugimSJQBQS2xCUSTRFhsFHD6fZZepCmv6I3fXLH6WKMipasIx6O8GZwyn7bKJTf9U2+pXw7rBlbCEXlJspPUUhpU2ShU4pDxfKPLoKoiKFPG5psV0oWRKpKwFSAzbmh+1tyxfc0GHEFZiydtym9nwx+rfl8gw0GtD/AARiWRkiGwe9+sAUxSWBW4kpPAVzWFozSiBNJVwIb78LOglH/YC0qfs4b78LAaPQ9o/90o7n5mbWY9H/ALrR3H4mbJSKrgj6yA8WM2JMDCh1Iatsd9mq79Vmh7owZ5zhGnTa45JpL6sWwnAUc3tTu9ibw42FYsG5yrSUVbCzxYKnXm9smRclD4KVn8nUOvBbZJfMh+2QbspJvkOYT5QrmSi9e7TS1eNW2mj6NukgS81FBxTwRDKKll8voOpAzO2VLUavtth0LaUekSjG2dPotlMp0W3sU5KL6MHbvDSZzWhUr0JY7Kj74xZ0YfN2iskPcg0O0xpRKNCpEXIdSI3HiRkM+DyTAOli9nT334WH2AdLV7Onvvws1iLob0e+60t38zN0kDtHvutLd/Mze2UTA/kWqMx0RkhwJiZzukVW9S23VjbtxYeqVNWLb2JXfUsWcBl+XfaTnN4OTvZcnEuvYQnJRKwhmVZWnKEnzVdvku7IEM6vOebvssie1yk4Sm3bs6lgco4kPXbRbzVIVFXaXSvqdVRtsv0W6jkqcnf5huLTV74vFtYCx9FAL8s/k25XVUYt8hzc60py5W3h5I2ZwqPVtd47cTJkNJyqRitrkl2tDS9MxV54fJ3eiuQTo0WqkdVublba7WSxt1ByMjPEmpHVHSJt2aG8CuWwZSEpDZWTZFoa5KZVJgkg5E9cCaWP2dPffhYXuBtKX7OG+/CyZk9hnMEvdqW7+aQRUkCswy92pbvmwlFl4vQrrZLXHk2MmPrBpAK5LbdXRwWV5lqQr6mprOTbi9kXjdcLiwPQJFFSIs/NSHj6YgDPcprJKn2mqpaqVoXa+KPGzgpTPSc80dahVjxuDfZj5HnMjk99Mt5O0Qhia6dZqKxM0bltPG6ttIdLJ0Qr1LmzR+m3lNJLnp9mIPiscQ/oU1+0O6x1Hq9d8e640KtCzemdsK47ISZ3NHGmS1x1Ihce4oSbkRY2uM5GFGAuk74EN9+FhhsDaSfBDffhMwx6Fcyfd6W75s3xYNzM/d6W75s23HoDe2i+LLEzNFsnGRuAL9bAqq7B1IrcxkKymUU8GsHg/ngeaZXR1Jzi/wCltdjwPS5M4TSrJ9XKZf8AJKS6eUh/0LRfwewQzVm+F5/rqMkb3NubHwmckVsvLhkqRs2FdFH71C74peFg7KYWm+tmvRte8078r+jCtSM9xPQ+IrbHixmzuRxsikNcVSRDXA0ZMuUhpFTYtYWzPZOwH0j+CG+/CFUwTpC+DDefhCGH9IJZnfu9Pd82a9cw5pl7vT3fNmvWKXoWXWT1icZlOsSjID2BMtVQdsruJsK4CxNnKab0l7KXKpR7LW8TOomzn9Mf5EeXXw7HfyJ+n8st5v8AZHHJmzN0uGvmYVE0ZM7TXWcUenVLhbnF+0fb2o0aOS95p9du5lOcY8L5FWQVHGrBrilF9/8AsaWpAW4npDmJkdYg5HajhY7kQGbIgZkD552km+CsG1x8TsTyTOUpy1XFJWb4/Md5rg23eWOO1LyLKGb4wd1rX6XfaQqVlXKNGyMgTpG+BDef0CetYEaQO8I73kVFh/QRzU/YU93zZrMebH7Cnu+bNLKpaEl1llx4sqEmaxTTrEdYruK5kYk2c/pjL2dNf8pPsX+Q8zmtMan8tbz8KE9l+pXy3I5aTJ05cJdZBt+ZOkjhXTtZtzhxPoMUHjc3ZcsI9HoYrjz6LH+T0TJq+vCMuVJ9q/2T1gbmWT+wp7vqbVI6o8OKS2SZG4nIrlMLMTUh3IpUx9YUDRPWBefnwY73kb2wbnn4Y9fkAaHQlmyXsYbvmzTrgrIsupxpRTnFNLFN4rFljztR/uR7SyarpnF29BHXG1zAs6Uv7ke0TztRX/cj3+gMl9mwf0EdcdTBaz5R5667O30Es+0f7nYpehsl9hwf0FNY5PSqterbmxXfizp801P2mUo0eHKMdZ/02ina+JyGkNW9ZtWeEdjuS9pJxH8otS2CZ7SUEKbFTlc40dTN+VvgxX62GG5uyz4YmBDy6CHDs80VL0YdX0ubdc5/NmdqcKcYyk7rob4zW8/UU9r/APll4zVHO4Owm6hByA89JKfJLuXmRWkcObLtQXNG/E/oMKZLXAUtJIc2XaRekkeY+0TJG/E/oOuRgzvLgx6/IHvSPkh3lf70dbBxtbHbcKlYY+bTB2V31ni/1YoUnfjN1WGLKpQx6CbWzoyKlPr+hbk9S0ld4Cja5NQWAMTOQ2XVIu2rb5GR3wNbgr7BnE1AUjuf+kF/tsp/9aXiRw1RcJ9Z3X/SN+1ynH/xpfVHC1KmMsePzFYUzPOI0HYU2NBiowRyp8CJhia8qlwV+uIxxY8+iw4KQ0VctjIspoCVj2UfZjKmzTJIhewcTWVfZDKkaVjtIyjYFAsioYF2SRtfq8xoSLaLxHitgY8mU1EuQ0SWJGVMo0TKqaXGJIuUBKBqNZU4kWi+7IygajD5NlVSk26c5wbVm4ScG1yOzxRmq2L1EhUo3JyQyZlkrlWN9hteTMi8l6yeLGyRXKXTcjquxfHJi2NHAbFs2SMsIl1MslRGhHoGUQZIViFjQokVT6B6BZVHqFJfM0WIun0GxBkVR6iylHF/rjFGJOKMkG7LEOIQ7AxDLYIRjDDsQghFEbjEIQwyJcY4jAGjtY8NohGMydQghCCAT2jSEIIRiSEIxhhpCEYJ/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1" name="AutoShape 7" descr="data:image/jpg;base64,/9j/4AAQSkZJRgABAQAAAQABAAD/2wCEAAkGBhISEBQUEhIUEhQUFBUUFhUUFBUQFBQXFBQVFBQVFBQXHCYeFxkkGRQUHy8gJCcpLCwsFR4xNTAqNSYrLCkBCQoKDgwOFw8PFCkcFxwpKSkpKSkpKSkpKSkpKSkpKSkpKSkpKSkpKSwpKSksKSwpLCwsKSkpKSkpLCkpKSkpKf/AABEIAPEAnwMBIgACEQEDEQH/xAAbAAABBQEBAAAAAAAAAAAAAAAFAAECAwQGB//EAEIQAAIBAgEGCwUFCAEFAAAAAAABAgMRIQQFBhIxciJBUVJhcZGhssHRIyQygbETNKLC8BQVFjNCU+HxYgdDRHSS/8QAGAEAAwEBAAAAAAAAAAAAAAAAAQIDAAT/xAAiEQACAgMBAAIDAQEAAAAAAAAAAQIREiExA0FREyIyYQT/2gAMAwEAAhEDEQA/AMmSZihUhCbcr4vC2G1YYcjZo/h6nzp/h9DZmv8AkU93zZpSLnK5PewX/DkOdP8AD6CejkOdP8PoF1FE1AwMpAZ6OU+dP8PoMtG4c6f4fQMaonENGykB3o7T50/w+gz0fp86f4fQLzSsZsoyuEFeclHrdn8ltYknQycjB/D8OdL8PoJ6Pw50/wAPoaIZ5oN4VY/O6+qNqldYO/U7mT/0DckCP3DDnS/D6DfuOHOl3egWY1jAzkCHmKHOl3egv3HDnS7vQJt8QlgazZv7Bv7ijzpd3oM8xx50u70CY7NZs2CVmaPLLu9CLzPHll3egWcCEomtmzYMWZ486Xd6GbLcjVNJpt3fHbk6A00Ds9Lgx6/IA0ZOwxmmPsKe75s1ahTmde7093zZrcSgr+SKiWagyLFEWzUR1BtUuUSLiMCgZnrK/saMpq11ZLrbsjgJZU3UU5PWd8XLG/R1Ho2c8gVWnKEsNa2O2zWxnnmXZE6c3Dbqu18VfquQ9bTL+VEMsrptYLBJbB8jzrUpO8JNLjjti+uJTOg+TEeVCVrtYEctlsdHY5p0ihWtF+znste6luvyC0ocv+Tgs35krVsaceDe2s3qpP8AVjushyacKUYzlryS+Ll6MdpeDbWzm9IpPRHVd+gfVLXEikPRIg4CsWKI7gY1FKiM4lqRGSCAolEHZ+XAhveQWaBef3wIb3kAeIazNH3anu+bNjgUZhXu1Ld85GuSKVoPyUlsSLiTixaoNk4rAZommJhTAUzRxukeTp12+hX6XZWO1qRwOZ0nyN3U+JpJtcTXL8iXreJXy1LYAjQTJ16CcbCVksWSUnN4YdJwpNs7JSikGtFqdoT5uslbptj9UHLA3MNanGmqeCld3u9reN7/AK2BbVO6GlRwz/Z2Z1EaUTTqlc6ZSidFKGsWwiPNgaCUkZI0WK5pAFaKZIFZ++GG+/CGpAXSL4Ybz8IQx6dBmCPutLd85I2uBhzC/dqW5+ZhGKGUjS6Z5RImlxwKXAZ7BYok4ldh0I0MWyh+sTJnGvCnSnOavGKxVtvRjymqdZRi5PYld8ew4bSjPcqyUFhFu6iuRccuViSlSDGNsGZLqzbdrY4LbhyG6jDZfAajQdOmko6z41sLac3JYw1ccL7QRQZSNEEjbk2cJR2O65rx/wBA6KvgRWWxiow1U3bHC6S45NbbrkGaomrZ1eS5VGaerxbU9q/wWtHL5DlOrWjKOx2TxdnrOzavsXQdUkFDlMkRdjQ4XKnEZpmuiKG1RmmIm9AIziBdJI8CG+/CHLgbSb4Ib35WMgRWwxmJ+7Ut3zYRUwdmJe7Ut3zkbmOM+l6lgRbK4VLFyNYGimX64hrF7sVSQ1WAEaR5Tajq3ac3xckcZY9hxWSJ1K+txLG3VsOn01rONOKXHdX67X7rHPZko2jKXK7dhzzVyorHUbCU52GdSNuJjrHB9pGdEokQZGhIjUyPhKcXqvlSUu54FlGKubEDTNeJDNOQ8KMZN8HhdjulfrOljIE5pp+0b4lDzCziMkkUTsmncacBQRO5gsocCppGmZVKBmhSoDaT/wAuG+/CwzID6S/BDffhYlbCuhvMMPdaW5+Zm1xMuj0fdaW5+Zm6aZatCt9KtUugimSJQBQS2xCUSTRFhsFHD6fZZepCmv6I3fXLH6WKMipasIx6O8GZwyn7bKJTf9U2+pXw7rBlbCEXlJspPUUhpU2ShU4pDxfKPLoKoiKFPG5psV0oWRKpKwFSAzbmh+1tyxfc0GHEFZiydtym9nwx+rfl8gw0GtD/AARiWRkiGwe9+sAUxSWBW4kpPAVzWFozSiBNJVwIb78LOglH/YC0qfs4b78LAaPQ9o/90o7n5mbWY9H/ALrR3H4mbJSKrgj6yA8WM2JMDCh1Iatsd9mq79Vmh7owZ5zhGnTa45JpL6sWwnAUc3tTu9ibw42FYsG5yrSUVbCzxYKnXm9smRclD4KVn8nUOvBbZJfMh+2QbspJvkOYT5QrmSi9e7TS1eNW2mj6NukgS81FBxTwRDKKll8voOpAzO2VLUavtth0LaUekSjG2dPotlMp0W3sU5KL6MHbvDSZzWhUr0JY7Kj74xZ0YfN2iskPcg0O0xpRKNCpEXIdSI3HiRkM+DyTAOli9nT334WH2AdLV7Onvvws1iLob0e+60t38zN0kDtHvutLd/Mze2UTA/kWqMx0RkhwJiZzukVW9S23VjbtxYeqVNWLb2JXfUsWcBl+XfaTnN4OTvZcnEuvYQnJRKwhmVZWnKEnzVdvku7IEM6vOebvssie1yk4Sm3bs6lgco4kPXbRbzVIVFXaXSvqdVRtsv0W6jkqcnf5huLTV74vFtYCx9FAL8s/k25XVUYt8hzc60py5W3h5I2ZwqPVtd47cTJkNJyqRitrkl2tDS9MxV54fJ3eiuQTo0WqkdVublba7WSxt1ByMjPEmpHVHSJt2aG8CuWwZSEpDZWTZFoa5KZVJgkg5E9cCaWP2dPffhYXuBtKX7OG+/CyZk9hnMEvdqW7+aQRUkCswy92pbvmwlFl4vQrrZLXHk2MmPrBpAK5LbdXRwWV5lqQr6mprOTbi9kXjdcLiwPQJFFSIs/NSHj6YgDPcprJKn2mqpaqVoXa+KPGzgpTPSc80dahVjxuDfZj5HnMjk99Mt5O0Qhia6dZqKxM0bltPG6ttIdLJ0Qr1LmzR+m3lNJLnp9mIPiscQ/oU1+0O6x1Hq9d8e640KtCzemdsK47ISZ3NHGmS1x1Ihce4oSbkRY2uM5GFGAuk74EN9+FhhsDaSfBDffhMwx6Fcyfd6W75s3xYNzM/d6W75s23HoDe2i+LLEzNFsnGRuAL9bAqq7B1IrcxkKymUU8GsHg/ngeaZXR1Jzi/wCltdjwPS5M4TSrJ9XKZf8AJKS6eUh/0LRfwewQzVm+F5/rqMkb3NubHwmckVsvLhkqRs2FdFH71C74peFg7KYWm+tmvRte8078r+jCtSM9xPQ+IrbHixmzuRxsikNcVSRDXA0ZMuUhpFTYtYWzPZOwH0j+CG+/CFUwTpC+DDefhCGH9IJZnfu9Pd82a9cw5pl7vT3fNmvWKXoWXWT1icZlOsSjID2BMtVQdsruJsK4CxNnKab0l7KXKpR7LW8TOomzn9Mf5EeXXw7HfyJ+n8st5v8AZHHJmzN0uGvmYVE0ZM7TXWcUenVLhbnF+0fb2o0aOS95p9du5lOcY8L5FWQVHGrBrilF9/8AsaWpAW4npDmJkdYg5HajhY7kQGbIgZkD552km+CsG1x8TsTyTOUpy1XFJWb4/Md5rg23eWOO1LyLKGb4wd1rX6XfaQqVlXKNGyMgTpG+BDef0CetYEaQO8I73kVFh/QRzU/YU93zZrMebH7Cnu+bNLKpaEl1llx4sqEmaxTTrEdYruK5kYk2c/pjL2dNf8pPsX+Q8zmtMan8tbz8KE9l+pXy3I5aTJ05cJdZBt+ZOkjhXTtZtzhxPoMUHjc3ZcsI9HoYrjz6LH+T0TJq+vCMuVJ9q/2T1gbmWT+wp7vqbVI6o8OKS2SZG4nIrlMLMTUh3IpUx9YUDRPWBefnwY73kb2wbnn4Y9fkAaHQlmyXsYbvmzTrgrIsupxpRTnFNLFN4rFljztR/uR7SyarpnF29BHXG1zAs6Uv7ke0TztRX/cj3+gMl9mwf0EdcdTBaz5R5667O30Es+0f7nYpehsl9hwf0FNY5PSqterbmxXfizp801P2mUo0eHKMdZ/02ina+JyGkNW9ZtWeEdjuS9pJxH8otS2CZ7SUEKbFTlc40dTN+VvgxX62GG5uyz4YmBDy6CHDs80VL0YdX0ubdc5/NmdqcKcYyk7rob4zW8/UU9r/APll4zVHO4Owm6hByA89JKfJLuXmRWkcObLtQXNG/E/oMKZLXAUtJIc2XaRekkeY+0TJG/E/oOuRgzvLgx6/IHvSPkh3lf70dbBxtbHbcKlYY+bTB2V31ni/1YoUnfjN1WGLKpQx6CbWzoyKlPr+hbk9S0ld4Cja5NQWAMTOQ2XVIu2rb5GR3wNbgr7BnE1AUjuf+kF/tsp/9aXiRw1RcJ9Z3X/SN+1ynH/xpfVHC1KmMsePzFYUzPOI0HYU2NBiowRyp8CJhia8qlwV+uIxxY8+iw4KQ0VctjIspoCVj2UfZjKmzTJIhewcTWVfZDKkaVjtIyjYFAsioYF2SRtfq8xoSLaLxHitgY8mU1EuQ0SWJGVMo0TKqaXGJIuUBKBqNZU4kWi+7IygajD5NlVSk26c5wbVm4ScG1yOzxRmq2L1EhUo3JyQyZlkrlWN9hteTMi8l6yeLGyRXKXTcjquxfHJi2NHAbFs2SMsIl1MslRGhHoGUQZIViFjQokVT6B6BZVHqFJfM0WIun0GxBkVR6iylHF/rjFGJOKMkG7LEOIQ7AxDLYIRjDDsQghFEbjEIQwyJcY4jAGjtY8NohGMydQghCCAT2jSEIIRiSEIxhhpCEYJ/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33" name="Picture 9" descr="http://t1.gstatic.com/images?q=tbn:ANd9GcTlBxPM-XmcUm83i0wXnh0c0e4H6H6bf8CXzynBfkPRHsUbEhc2"/>
          <p:cNvPicPr>
            <a:picLocks noChangeAspect="1" noChangeArrowheads="1"/>
          </p:cNvPicPr>
          <p:nvPr/>
        </p:nvPicPr>
        <p:blipFill>
          <a:blip r:embed="rId5"/>
          <a:srcRect/>
          <a:stretch>
            <a:fillRect/>
          </a:stretch>
        </p:blipFill>
        <p:spPr bwMode="auto">
          <a:xfrm>
            <a:off x="6500826" y="5072074"/>
            <a:ext cx="857256" cy="1104901"/>
          </a:xfrm>
          <a:prstGeom prst="rect">
            <a:avLst/>
          </a:prstGeom>
          <a:noFill/>
        </p:spPr>
      </p:pic>
      <p:pic>
        <p:nvPicPr>
          <p:cNvPr id="22" name="Picture 2"/>
          <p:cNvPicPr>
            <a:picLocks noChangeAspect="1" noChangeArrowheads="1"/>
          </p:cNvPicPr>
          <p:nvPr/>
        </p:nvPicPr>
        <p:blipFill>
          <a:blip r:embed="rId6"/>
          <a:srcRect/>
          <a:stretch>
            <a:fillRect/>
          </a:stretch>
        </p:blipFill>
        <p:spPr bwMode="auto">
          <a:xfrm>
            <a:off x="6858016" y="6215082"/>
            <a:ext cx="2071702"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3694</TotalTime>
  <Words>1675</Words>
  <Application>Microsoft Office PowerPoint</Application>
  <PresentationFormat>Presentación en pantalla (4:3)</PresentationFormat>
  <Paragraphs>259</Paragraphs>
  <Slides>31</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31</vt:i4>
      </vt:variant>
    </vt:vector>
  </HeadingPairs>
  <TitlesOfParts>
    <vt:vector size="34" baseType="lpstr">
      <vt:lpstr>Concurrencia</vt:lpstr>
      <vt:lpstr>Hoja de cálculo</vt:lpstr>
      <vt:lpstr>Ecuación</vt:lpstr>
      <vt:lpstr>Diapositiva 1</vt:lpstr>
      <vt:lpstr>Diapositiva 2</vt:lpstr>
      <vt:lpstr>CAPÍTULO 1  GENERALIDADES</vt:lpstr>
      <vt:lpstr>CAPÍTULO 1  GENERALIDADES</vt:lpstr>
      <vt:lpstr>CAPÍTULO 1  GENERALIDADES</vt:lpstr>
      <vt:lpstr>CAPÍTULO 1  GENERALIDADES</vt:lpstr>
      <vt:lpstr>Diapositiva 7</vt:lpstr>
      <vt:lpstr>CAPÍTULO 2  ANÁLISIS SITUACIONAL</vt:lpstr>
      <vt:lpstr>CAPÍTULO 2  ANÁLISIS SITUACIONAL</vt:lpstr>
      <vt:lpstr>CAPÍTULO 2  ANÁLISIS SITUACIONAL</vt:lpstr>
      <vt:lpstr>CAPÍTULO 2  ANÁLISIS SITUACIONAL</vt:lpstr>
      <vt:lpstr>CAPÍTULO 2  ANÁLISIS SITUACIONAL</vt:lpstr>
      <vt:lpstr>Diapositiva 13</vt:lpstr>
      <vt:lpstr>CAPÍTULO 3  INVESTIGACIÓN DE MERCADO</vt:lpstr>
      <vt:lpstr>CAPÍTULO 3  INVESTIGACIÓN DE MERCADO</vt:lpstr>
      <vt:lpstr>CAPÍTULO 3  INVESTIGACIÓN DE MERCADO</vt:lpstr>
      <vt:lpstr>CAPÍTULO 3  INVESTIGACIÓN DE MERCADO</vt:lpstr>
      <vt:lpstr>CAPÍTULO 3  INVESTIGACIÓN DE MERCADO</vt:lpstr>
      <vt:lpstr>CAPÍTULO 3  INVESTIGACIÓN DE MERCADO</vt:lpstr>
      <vt:lpstr>Diapositiva 20</vt:lpstr>
      <vt:lpstr>CAPÍTULO 4  DIRECCIONAMIENTO  ESTRATÉGICO DE MARKETING</vt:lpstr>
      <vt:lpstr>CAPÍTULO 4  DIRECCIONAMIENTO  ESTRATÉGICO DE MARKETING</vt:lpstr>
      <vt:lpstr>CAPÍTULO 4  DIRECCIONAMIENTO  ESTRATÉGICO DE MARKETING</vt:lpstr>
      <vt:lpstr>Diapositiva 24</vt:lpstr>
      <vt:lpstr>CAPÍTULO 5  ANÁLISIS ECONÓMICO FINANCIERO</vt:lpstr>
      <vt:lpstr>CAPÍTULO 5  ANÁLISIS ECONÓMICO FINANCIERO</vt:lpstr>
      <vt:lpstr>CAPÍTULO 5  ANÁLISIS ECONÓMICO FINANCIERO</vt:lpstr>
      <vt:lpstr>Diapositiva 28</vt:lpstr>
      <vt:lpstr>CAPÍTULO 6  CONCLUSIONES Y RECOMENDACIONES</vt:lpstr>
      <vt:lpstr>CAPÍTULO 6  CONCLUSIONES Y RECOMENDACIONES</vt:lpstr>
      <vt:lpstr>CAPÍTULO 6  CONCLUSIONES Y 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EJÉRCITO</dc:title>
  <dc:creator>USUARIO</dc:creator>
  <cp:lastModifiedBy>Bety Vasco</cp:lastModifiedBy>
  <cp:revision>288</cp:revision>
  <dcterms:created xsi:type="dcterms:W3CDTF">2010-12-08T00:23:44Z</dcterms:created>
  <dcterms:modified xsi:type="dcterms:W3CDTF">2011-07-27T20:57:31Z</dcterms:modified>
</cp:coreProperties>
</file>