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48A3-E4A1-42A4-AF45-DF832471D30E}" type="datetimeFigureOut">
              <a:rPr lang="es-ES" smtClean="0"/>
              <a:t>28/06/2011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E50DF-941D-414C-8F45-1F24C283C0DA}" type="slidenum">
              <a:rPr lang="es-ES" smtClean="0"/>
              <a:t>‹Nº›</a:t>
            </a:fld>
            <a:endParaRPr lang="es-ES"/>
          </a:p>
        </p:txBody>
      </p:sp>
    </p:spTree>
    <p:extLst>
      <p:ext uri="{BB962C8B-B14F-4D97-AF65-F5344CB8AC3E}">
        <p14:creationId xmlns:p14="http://schemas.microsoft.com/office/powerpoint/2010/main" val="115839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a:t>
            </a:r>
            <a:r>
              <a:rPr lang="en-US" dirty="0" err="1" smtClean="0"/>
              <a:t>continuación</a:t>
            </a:r>
            <a:r>
              <a:rPr lang="en-US" smtClean="0"/>
              <a:t>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628D47-01D4-40EB-8530-828C319074D9}"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10</a:t>
            </a:fld>
            <a:endParaRPr lang="es-EC"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11</a:t>
            </a:fld>
            <a:endParaRPr lang="es-EC"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12</a:t>
            </a:fld>
            <a:endParaRPr lang="es-EC"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13</a:t>
            </a:fld>
            <a:endParaRPr lang="es-EC"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14</a:t>
            </a:fld>
            <a:endParaRPr lang="es-EC"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15</a:t>
            </a:fld>
            <a:endParaRPr lang="es-EC"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16</a:t>
            </a:fld>
            <a:endParaRPr lang="es-EC"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17</a:t>
            </a:fld>
            <a:endParaRPr lang="es-EC"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18</a:t>
            </a:fld>
            <a:endParaRPr lang="es-EC"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19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5C5CEB-FB24-41A6-98A1-5A931167EBC3}"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20</a:t>
            </a:fld>
            <a:endParaRPr lang="es-EC"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21</a:t>
            </a:fld>
            <a:endParaRPr lang="es-EC"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22</a:t>
            </a:fld>
            <a:endParaRPr lang="es-EC"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23</a:t>
            </a:fld>
            <a:endParaRPr lang="es-EC"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24</a:t>
            </a:fld>
            <a:endParaRPr lang="es-EC"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25</a:t>
            </a:fld>
            <a:endParaRPr lang="es-EC"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26</a:t>
            </a:fld>
            <a:endParaRPr lang="es-EC"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27</a:t>
            </a:fld>
            <a:endParaRPr lang="es-EC"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28</a:t>
            </a:fld>
            <a:endParaRPr lang="es-EC"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29</a:t>
            </a:fld>
            <a:endParaRPr lang="es-EC"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316ABC-2248-4303-A5BD-449FA2C3935F}" type="slidenum">
              <a:rPr lang="es-EC" sz="1200">
                <a:latin typeface="Calibri" pitchFamily="34" charset="0"/>
              </a:rPr>
              <a:pPr algn="r" eaLnBrk="1" hangingPunct="1"/>
              <a:t>3</a:t>
            </a:fld>
            <a:endParaRPr lang="es-EC"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30</a:t>
            </a:fld>
            <a:endParaRPr lang="es-EC"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31</a:t>
            </a:fld>
            <a:endParaRPr lang="es-EC"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32</a:t>
            </a:fld>
            <a:endParaRPr lang="es-EC"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33</a:t>
            </a:fld>
            <a:endParaRPr lang="es-EC"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34</a:t>
            </a:fld>
            <a:endParaRPr lang="es-EC"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35</a:t>
            </a:fld>
            <a:endParaRPr lang="es-EC"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36</a:t>
            </a:fld>
            <a:endParaRPr lang="es-EC"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37</a:t>
            </a:fld>
            <a:endParaRPr lang="es-EC"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38</a:t>
            </a:fld>
            <a:endParaRPr lang="es-EC"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39</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a:t>
            </a:fld>
            <a:endParaRPr lang="es-EC"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40</a:t>
            </a:fld>
            <a:endParaRPr lang="es-EC"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41</a:t>
            </a:fld>
            <a:endParaRPr lang="es-EC"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42</a:t>
            </a:fld>
            <a:endParaRPr lang="es-EC"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43</a:t>
            </a:fld>
            <a:endParaRPr lang="es-EC"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44</a:t>
            </a:fld>
            <a:endParaRPr lang="es-EC"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45</a:t>
            </a:fld>
            <a:endParaRPr lang="es-EC"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46</a:t>
            </a:fld>
            <a:endParaRPr lang="es-EC"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47</a:t>
            </a:fld>
            <a:endParaRPr lang="es-EC"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48</a:t>
            </a:fld>
            <a:endParaRPr lang="es-EC"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49</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5</a:t>
            </a:fld>
            <a:endParaRPr lang="es-EC"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50</a:t>
            </a:fld>
            <a:endParaRPr lang="es-EC"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51</a:t>
            </a:fld>
            <a:endParaRPr lang="es-EC"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52</a:t>
            </a:fld>
            <a:endParaRPr lang="es-EC"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C3D5FA6-A827-4E2A-8EBD-013EED370134}" type="slidenum">
              <a:rPr lang="es-EC" sz="1200">
                <a:latin typeface="Calibri" pitchFamily="34" charset="0"/>
              </a:rPr>
              <a:pPr algn="r" eaLnBrk="1" hangingPunct="1"/>
              <a:t>53</a:t>
            </a:fld>
            <a:endParaRPr lang="es-EC"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24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244BD68-9067-4A4D-81A0-8F3A1D9DBDD4}" type="slidenum">
              <a:rPr lang="es-EC" sz="1200">
                <a:latin typeface="Calibri" pitchFamily="34" charset="0"/>
              </a:rPr>
              <a:pPr algn="r" eaLnBrk="1" hangingPunct="1"/>
              <a:t>54</a:t>
            </a:fld>
            <a:endParaRPr lang="es-EC"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34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68AFD79-CF9F-43AB-8E77-3758517EFBB9}" type="slidenum">
              <a:rPr lang="es-EC" sz="1200">
                <a:latin typeface="Calibri" pitchFamily="34" charset="0"/>
              </a:rPr>
              <a:pPr algn="r" eaLnBrk="1" hangingPunct="1"/>
              <a:t>55</a:t>
            </a:fld>
            <a:endParaRPr lang="es-EC"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45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761B15D-7AB0-47FE-AF4E-69AD32F22A63}" type="slidenum">
              <a:rPr lang="es-EC" sz="1200">
                <a:latin typeface="Calibri" pitchFamily="34" charset="0"/>
              </a:rPr>
              <a:pPr algn="r" eaLnBrk="1" hangingPunct="1"/>
              <a:t>56</a:t>
            </a:fld>
            <a:endParaRPr lang="es-EC"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5720ADB-2ABC-4203-9B96-BC520876B1EA}" type="slidenum">
              <a:rPr lang="es-EC" sz="1200">
                <a:latin typeface="Calibri" pitchFamily="34" charset="0"/>
              </a:rPr>
              <a:pPr algn="r" eaLnBrk="1" hangingPunct="1"/>
              <a:t>57</a:t>
            </a:fld>
            <a:endParaRPr lang="es-EC"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65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35FB06-193C-438C-A5A9-E9CBA61E1623}" type="slidenum">
              <a:rPr lang="es-EC" sz="1200">
                <a:latin typeface="Calibri" pitchFamily="34" charset="0"/>
              </a:rPr>
              <a:pPr algn="r" eaLnBrk="1" hangingPunct="1"/>
              <a:t>58</a:t>
            </a:fld>
            <a:endParaRPr lang="es-EC"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75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F0DF498-12A2-4B6F-A52B-DC411B3CB26A}" type="slidenum">
              <a:rPr lang="es-EC" sz="1200">
                <a:latin typeface="Calibri" pitchFamily="34" charset="0"/>
              </a:rPr>
              <a:pPr algn="r" eaLnBrk="1" hangingPunct="1"/>
              <a:t>59</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6</a:t>
            </a:fld>
            <a:endParaRPr lang="es-EC"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86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0D5DA1F-B5C1-4ED9-8776-0826E1083708}" type="slidenum">
              <a:rPr lang="es-EC" sz="1200">
                <a:latin typeface="Calibri" pitchFamily="34" charset="0"/>
              </a:rPr>
              <a:pPr algn="r" eaLnBrk="1" hangingPunct="1"/>
              <a:t>60</a:t>
            </a:fld>
            <a:endParaRPr lang="es-EC"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96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FA4C662-8E90-4808-AB9A-0F73AB22F3D4}" type="slidenum">
              <a:rPr lang="es-EC" sz="1200">
                <a:latin typeface="Calibri" pitchFamily="34" charset="0"/>
              </a:rPr>
              <a:pPr algn="r" eaLnBrk="1" hangingPunct="1"/>
              <a:t>61</a:t>
            </a:fld>
            <a:endParaRPr lang="es-EC"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06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EBFCFD6-B74B-4E76-A361-4561173596E1}" type="slidenum">
              <a:rPr lang="es-EC" sz="1200">
                <a:latin typeface="Calibri" pitchFamily="34" charset="0"/>
              </a:rPr>
              <a:pPr algn="r" eaLnBrk="1" hangingPunct="1"/>
              <a:t>62</a:t>
            </a:fld>
            <a:endParaRPr lang="es-EC"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16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F76682F-0DBF-46F1-AF32-C85AB3F09356}" type="slidenum">
              <a:rPr lang="es-EC" sz="1200">
                <a:latin typeface="Calibri" pitchFamily="34" charset="0"/>
              </a:rPr>
              <a:pPr algn="r" eaLnBrk="1" hangingPunct="1"/>
              <a:t>63</a:t>
            </a:fld>
            <a:endParaRPr lang="es-EC"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27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EDB0255-0B9E-44BD-86A3-2BDA5D844740}" type="slidenum">
              <a:rPr lang="es-EC" sz="1200">
                <a:latin typeface="Calibri" pitchFamily="34" charset="0"/>
              </a:rPr>
              <a:pPr algn="r" eaLnBrk="1" hangingPunct="1"/>
              <a:t>64</a:t>
            </a:fld>
            <a:endParaRPr lang="es-EC"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37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5BECE86-29F3-4730-9B2F-FB3E616D67D7}" type="slidenum">
              <a:rPr lang="es-EC" sz="1200">
                <a:latin typeface="Calibri" pitchFamily="34" charset="0"/>
              </a:rPr>
              <a:pPr algn="r" eaLnBrk="1" hangingPunct="1"/>
              <a:t>65</a:t>
            </a:fld>
            <a:endParaRPr lang="es-EC"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47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83ACE78-DF47-4F78-8FD4-5EADCB42C8A4}" type="slidenum">
              <a:rPr lang="es-EC" sz="1200">
                <a:latin typeface="Calibri" pitchFamily="34" charset="0"/>
              </a:rPr>
              <a:pPr algn="r" eaLnBrk="1" hangingPunct="1"/>
              <a:t>66</a:t>
            </a:fld>
            <a:endParaRPr lang="es-EC"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57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238E7C9-BAB3-48AB-BC69-F72009BB1B0C}" type="slidenum">
              <a:rPr lang="es-EC" sz="1200">
                <a:latin typeface="Calibri" pitchFamily="34" charset="0"/>
              </a:rPr>
              <a:pPr algn="r" eaLnBrk="1" hangingPunct="1"/>
              <a:t>67</a:t>
            </a:fld>
            <a:endParaRPr lang="es-EC"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68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5495108-713A-4801-88A2-5625D197D8E8}" type="slidenum">
              <a:rPr lang="es-EC" sz="1200">
                <a:latin typeface="Calibri" pitchFamily="34" charset="0"/>
              </a:rPr>
              <a:pPr algn="r" eaLnBrk="1" hangingPunct="1"/>
              <a:t>68</a:t>
            </a:fld>
            <a:endParaRPr lang="es-EC"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78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9280C68-64D1-42EA-B979-F0DB788533D0}" type="slidenum">
              <a:rPr lang="es-EC" sz="1200">
                <a:latin typeface="Calibri" pitchFamily="34" charset="0"/>
              </a:rPr>
              <a:pPr algn="r" eaLnBrk="1" hangingPunct="1"/>
              <a:t>69</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7</a:t>
            </a:fld>
            <a:endParaRPr lang="es-EC" sz="120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88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81E8F08-41E8-4788-B6F4-8A13F9A45974}" type="slidenum">
              <a:rPr lang="es-EC" sz="1200">
                <a:latin typeface="Calibri" pitchFamily="34" charset="0"/>
              </a:rPr>
              <a:pPr algn="r" eaLnBrk="1" hangingPunct="1"/>
              <a:t>70</a:t>
            </a:fld>
            <a:endParaRPr lang="es-EC" sz="120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98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09D7D90-1BF3-43B3-A58C-B7939D985437}" type="slidenum">
              <a:rPr lang="es-EC" sz="1200">
                <a:latin typeface="Calibri" pitchFamily="34" charset="0"/>
              </a:rPr>
              <a:pPr algn="r" eaLnBrk="1" hangingPunct="1"/>
              <a:t>71</a:t>
            </a:fld>
            <a:endParaRPr lang="es-EC" sz="120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09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8F9ED6F-9E13-4AF9-A235-116FAD1E56B0}" type="slidenum">
              <a:rPr lang="es-EC" sz="1200">
                <a:latin typeface="Calibri" pitchFamily="34" charset="0"/>
              </a:rPr>
              <a:pPr algn="r" eaLnBrk="1" hangingPunct="1"/>
              <a:t>72</a:t>
            </a:fld>
            <a:endParaRPr lang="es-EC" sz="120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19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61E7615-7F7D-4E7C-B2E3-6BD2B33184F8}" type="slidenum">
              <a:rPr lang="es-EC" sz="1200">
                <a:latin typeface="Calibri" pitchFamily="34" charset="0"/>
              </a:rPr>
              <a:pPr algn="r" eaLnBrk="1" hangingPunct="1"/>
              <a:t>73</a:t>
            </a:fld>
            <a:endParaRPr lang="es-EC" sz="120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29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7854B27-6CCD-4A26-BD13-18A7589C32F9}" type="slidenum">
              <a:rPr lang="es-EC" sz="1200">
                <a:latin typeface="Calibri" pitchFamily="34" charset="0"/>
              </a:rPr>
              <a:pPr algn="r" eaLnBrk="1" hangingPunct="1"/>
              <a:t>74</a:t>
            </a:fld>
            <a:endParaRPr lang="es-EC" sz="120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39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F562761-2F82-4B6B-97D8-F19099061BA5}" type="slidenum">
              <a:rPr lang="es-EC" sz="1200">
                <a:latin typeface="Calibri" pitchFamily="34" charset="0"/>
              </a:rPr>
              <a:pPr algn="r" eaLnBrk="1" hangingPunct="1"/>
              <a:t>75</a:t>
            </a:fld>
            <a:endParaRPr lang="es-EC" sz="120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49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6CFC31F-6F92-4247-A971-312F99D84B0B}" type="slidenum">
              <a:rPr lang="es-EC" sz="1200">
                <a:latin typeface="Calibri" pitchFamily="34" charset="0"/>
              </a:rPr>
              <a:pPr algn="r" eaLnBrk="1" hangingPunct="1"/>
              <a:t>76</a:t>
            </a:fld>
            <a:endParaRPr lang="es-EC" sz="1200">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60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A1EFDD2-D7D2-4F8F-8943-E712390212E9}" type="slidenum">
              <a:rPr lang="es-EC" sz="1200">
                <a:latin typeface="Calibri" pitchFamily="34" charset="0"/>
              </a:rPr>
              <a:pPr algn="r" eaLnBrk="1" hangingPunct="1"/>
              <a:t>77</a:t>
            </a:fld>
            <a:endParaRPr lang="es-EC" sz="1200">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70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B6B669F-7FEA-4E9B-A1D6-918B2EA8F3C5}" type="slidenum">
              <a:rPr lang="es-EC" sz="1200">
                <a:latin typeface="Calibri" pitchFamily="34" charset="0"/>
              </a:rPr>
              <a:pPr algn="r" eaLnBrk="1" hangingPunct="1"/>
              <a:t>78</a:t>
            </a:fld>
            <a:endParaRPr lang="es-EC" sz="120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53E1837-6549-43C4-9102-A9291B3B5C2B}" type="slidenum">
              <a:rPr lang="es-EC" sz="1200">
                <a:latin typeface="Calibri" pitchFamily="34" charset="0"/>
              </a:rPr>
              <a:pPr algn="r" eaLnBrk="1" hangingPunct="1"/>
              <a:t>79</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8</a:t>
            </a:fld>
            <a:endParaRPr lang="es-EC" sz="120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CA3F1A0-3D6D-4BE0-9DBF-7B535ED8DE14}" type="slidenum">
              <a:rPr lang="es-EC" sz="1200">
                <a:latin typeface="Calibri" pitchFamily="34" charset="0"/>
              </a:rPr>
              <a:pPr algn="r" eaLnBrk="1" hangingPunct="1"/>
              <a:t>80</a:t>
            </a:fld>
            <a:endParaRPr lang="es-EC" sz="1200">
              <a:latin typeface="Calibri"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01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F84B706-2CE3-48BE-839B-3ED5E7275A7C}" type="slidenum">
              <a:rPr lang="es-EC" sz="1200">
                <a:latin typeface="Calibri" pitchFamily="34" charset="0"/>
              </a:rPr>
              <a:pPr algn="r" eaLnBrk="1" hangingPunct="1"/>
              <a:t>81</a:t>
            </a:fld>
            <a:endParaRPr lang="es-EC" sz="1200">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11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C7671F3-674C-46F5-9487-429E7FBFCA4B}" type="slidenum">
              <a:rPr lang="es-EC" sz="1200">
                <a:latin typeface="Calibri" pitchFamily="34" charset="0"/>
              </a:rPr>
              <a:pPr algn="r" eaLnBrk="1" hangingPunct="1"/>
              <a:t>82</a:t>
            </a:fld>
            <a:endParaRPr lang="es-EC" sz="120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1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745E00C-B235-4120-9ADF-2B5A4B5BB0B2}" type="slidenum">
              <a:rPr lang="es-EC" sz="1200">
                <a:latin typeface="Calibri" pitchFamily="34" charset="0"/>
              </a:rPr>
              <a:pPr algn="r" eaLnBrk="1" hangingPunct="1"/>
              <a:t>83</a:t>
            </a:fld>
            <a:endParaRPr lang="es-EC" sz="1200">
              <a:latin typeface="Calibri"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31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21E3AE5-6F73-4C17-A75F-B105BF0815C7}" type="slidenum">
              <a:rPr lang="es-EC" sz="1200">
                <a:latin typeface="Calibri" pitchFamily="34" charset="0"/>
              </a:rPr>
              <a:pPr algn="r" eaLnBrk="1" hangingPunct="1"/>
              <a:t>84</a:t>
            </a:fld>
            <a:endParaRPr lang="es-EC" sz="1200">
              <a:latin typeface="Calibri"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85</a:t>
            </a:fld>
            <a:endParaRPr lang="es-EC" sz="1200">
              <a:latin typeface="Calibri"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86</a:t>
            </a:fld>
            <a:endParaRPr lang="es-EC" sz="1200">
              <a:latin typeface="Calibri"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87</a:t>
            </a:fld>
            <a:endParaRPr lang="es-EC" sz="1200">
              <a:latin typeface="Calibri"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88</a:t>
            </a:fld>
            <a:endParaRPr lang="es-EC" sz="1200">
              <a:latin typeface="Calibri"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89</a:t>
            </a:fld>
            <a:endParaRPr lang="es-EC"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315948-1A55-430F-BCD5-A5D6E304164E}" type="slidenum">
              <a:rPr lang="es-EC" sz="1200">
                <a:latin typeface="Calibri" pitchFamily="34" charset="0"/>
              </a:rPr>
              <a:pPr algn="r" eaLnBrk="1" hangingPunct="1"/>
              <a:t>9</a:t>
            </a:fld>
            <a:endParaRPr lang="es-EC" sz="1200">
              <a:latin typeface="Calibri"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90</a:t>
            </a:fld>
            <a:endParaRPr lang="es-EC" sz="1200">
              <a:latin typeface="Calibri"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91</a:t>
            </a:fld>
            <a:endParaRPr lang="es-EC" sz="1200">
              <a:latin typeface="Calibri"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92</a:t>
            </a:fld>
            <a:endParaRPr lang="es-EC" sz="1200">
              <a:latin typeface="Calibri"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93</a:t>
            </a:fld>
            <a:endParaRPr lang="es-EC" sz="1200">
              <a:latin typeface="Calibri"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94</a:t>
            </a:fld>
            <a:endParaRPr lang="es-EC" sz="1200">
              <a:latin typeface="Calibri"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DA985E3-D53E-4632-BD4C-1D9FEAF968B1}" type="slidenum">
              <a:rPr lang="es-EC" sz="1200">
                <a:latin typeface="Calibri" pitchFamily="34" charset="0"/>
              </a:rPr>
              <a:pPr algn="r" eaLnBrk="1" hangingPunct="1"/>
              <a:t>95</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190516532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71942452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280820313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63875977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428586490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352239325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3497167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11918018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3502088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20859035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84A1EAB-949D-4BC4-9414-95C0965644E6}" type="datetimeFigureOut">
              <a:rPr lang="es-ES" smtClean="0"/>
              <a:t>28/06/2011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E59D78-388F-4AB3-91C9-9DD002F38FCB}" type="slidenum">
              <a:rPr lang="es-ES" smtClean="0"/>
              <a:t>‹Nº›</a:t>
            </a:fld>
            <a:endParaRPr lang="es-ES"/>
          </a:p>
        </p:txBody>
      </p:sp>
    </p:spTree>
    <p:extLst>
      <p:ext uri="{BB962C8B-B14F-4D97-AF65-F5344CB8AC3E}">
        <p14:creationId xmlns:p14="http://schemas.microsoft.com/office/powerpoint/2010/main" val="193965778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A1EAB-949D-4BC4-9414-95C0965644E6}" type="datetimeFigureOut">
              <a:rPr lang="es-ES" smtClean="0"/>
              <a:t>28/06/2011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9D78-388F-4AB3-91C9-9DD002F38FCB}" type="slidenum">
              <a:rPr lang="es-ES" smtClean="0"/>
              <a:t>‹Nº›</a:t>
            </a:fld>
            <a:endParaRPr lang="es-ES"/>
          </a:p>
        </p:txBody>
      </p:sp>
    </p:spTree>
    <p:extLst>
      <p:ext uri="{BB962C8B-B14F-4D97-AF65-F5344CB8AC3E}">
        <p14:creationId xmlns:p14="http://schemas.microsoft.com/office/powerpoint/2010/main" val="307535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3476625"/>
          </a:xfrm>
        </p:spPr>
        <p:txBody>
          <a:bodyPr/>
          <a:lstStyle/>
          <a:p>
            <a:pPr eaLnBrk="1" hangingPunct="1"/>
            <a:r>
              <a:rPr lang="es-EC" sz="2400" dirty="0" smtClean="0"/>
              <a:t/>
            </a:r>
            <a:br>
              <a:rPr lang="es-EC" sz="2400" dirty="0" smtClean="0"/>
            </a:br>
            <a:r>
              <a:rPr lang="es-EC" sz="2400" dirty="0" smtClean="0"/>
              <a:t/>
            </a:r>
            <a:br>
              <a:rPr lang="es-EC" sz="2400" dirty="0" smtClean="0"/>
            </a:br>
            <a:endParaRPr lang="es-EC" dirty="0" smtClean="0"/>
          </a:p>
        </p:txBody>
      </p:sp>
      <p:sp>
        <p:nvSpPr>
          <p:cNvPr id="5" name="2 Subtítulo"/>
          <p:cNvSpPr txBox="1">
            <a:spLocks/>
          </p:cNvSpPr>
          <p:nvPr/>
        </p:nvSpPr>
        <p:spPr>
          <a:xfrm>
            <a:off x="850900" y="762000"/>
            <a:ext cx="7772400" cy="1454150"/>
          </a:xfrm>
          <a:prstGeom prst="rect">
            <a:avLst/>
          </a:prstGeom>
        </p:spPr>
        <p:txBody>
          <a:bodyPr lIns="45720" rIns="45720"/>
          <a:lstStyle/>
          <a:p>
            <a:pPr algn="ctr">
              <a:defRPr/>
            </a:pPr>
            <a:endParaRPr lang="es-ES" sz="1600" b="1" dirty="0"/>
          </a:p>
          <a:p>
            <a:pPr algn="ctr">
              <a:defRPr/>
            </a:pPr>
            <a:r>
              <a:rPr lang="es-ES" sz="1600" b="1" dirty="0"/>
              <a:t>DEPARTAMENTO DE CIENCIAS DE LA</a:t>
            </a:r>
            <a:endParaRPr lang="es-MX" sz="1600" dirty="0"/>
          </a:p>
          <a:p>
            <a:pPr algn="ctr">
              <a:defRPr/>
            </a:pPr>
            <a:r>
              <a:rPr lang="es-ES" sz="1600" b="1" dirty="0"/>
              <a:t> ENERGÍA Y MECÁNICA  </a:t>
            </a:r>
            <a:endParaRPr lang="es-MX" sz="1600" dirty="0"/>
          </a:p>
          <a:p>
            <a:pPr algn="ctr">
              <a:defRPr/>
            </a:pPr>
            <a:r>
              <a:rPr lang="es-ES" sz="1600" b="1" dirty="0"/>
              <a:t>CARRERA DE INGENIERÍA MECÁNICA</a:t>
            </a:r>
            <a:endParaRPr lang="es-MX" sz="1600" dirty="0">
              <a:solidFill>
                <a:schemeClr val="tx2"/>
              </a:solidFill>
              <a:latin typeface="+mn-lt"/>
            </a:endParaRPr>
          </a:p>
        </p:txBody>
      </p:sp>
      <p:sp>
        <p:nvSpPr>
          <p:cNvPr id="6" name="2 Subtítulo"/>
          <p:cNvSpPr txBox="1">
            <a:spLocks/>
          </p:cNvSpPr>
          <p:nvPr/>
        </p:nvSpPr>
        <p:spPr bwMode="auto">
          <a:xfrm>
            <a:off x="842963" y="19812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Font typeface="Arial" charset="0"/>
              <a:buNone/>
            </a:pPr>
            <a:r>
              <a:rPr lang="es-ES" b="1" dirty="0">
                <a:latin typeface="Calibri" pitchFamily="34" charset="0"/>
              </a:rPr>
              <a:t>TÍTULO DEL PROYECTO:</a:t>
            </a:r>
          </a:p>
          <a:p>
            <a:pPr algn="just">
              <a:spcBef>
                <a:spcPct val="20000"/>
              </a:spcBef>
              <a:buFont typeface="Arial" charset="0"/>
              <a:buChar char="•"/>
            </a:pPr>
            <a:endParaRPr lang="es-ES" b="1" dirty="0">
              <a:latin typeface="Calibri" pitchFamily="34" charset="0"/>
            </a:endParaRPr>
          </a:p>
          <a:p>
            <a:pPr algn="just">
              <a:spcBef>
                <a:spcPct val="20000"/>
              </a:spcBef>
              <a:buFont typeface="Arial" charset="0"/>
              <a:buNone/>
            </a:pPr>
            <a:r>
              <a:rPr lang="es-ES_tradnl" b="1" dirty="0">
                <a:latin typeface="Calibri" pitchFamily="34" charset="0"/>
              </a:rPr>
              <a:t>“</a:t>
            </a:r>
            <a:r>
              <a:rPr lang="es-ES_tradnl" dirty="0">
                <a:latin typeface="Calibri" pitchFamily="34" charset="0"/>
              </a:rPr>
              <a:t>INGENIERÍA CONCEPTUAL, BÁSICA Y DE DETALLE DE UN BANCO DE PRUEBAS PARA INTERCAMBIADORES DE CALOR TIPO TUBO CONCÉNTRICO Y MULTITUBOS PARA FLUJO PARALELO Y CONTRAFLUJO UTILIZANDO COMO FLUIDOS DE TRABAJO ACEITES API  Y AGUA  PARA EL LABORATORIO DE CONVERSIÓN DE LA ENERGÍA DEL DECEM.”</a:t>
            </a:r>
          </a:p>
          <a:p>
            <a:pPr algn="ctr">
              <a:spcBef>
                <a:spcPct val="20000"/>
              </a:spcBef>
              <a:buFont typeface="Arial" charset="0"/>
              <a:buNone/>
            </a:pPr>
            <a:r>
              <a:rPr lang="es-ES" dirty="0">
                <a:latin typeface="Calibri" pitchFamily="34" charset="0"/>
              </a:rPr>
              <a:t>PROYECTO PREVIO A LA OBTENCIÓN DEL TÍTULO DE </a:t>
            </a:r>
            <a:r>
              <a:rPr lang="es-MX" dirty="0">
                <a:latin typeface="Calibri" pitchFamily="34" charset="0"/>
              </a:rPr>
              <a:t/>
            </a:r>
            <a:br>
              <a:rPr lang="es-MX" dirty="0">
                <a:latin typeface="Calibri" pitchFamily="34" charset="0"/>
              </a:rPr>
            </a:br>
            <a:r>
              <a:rPr lang="es-ES" dirty="0">
                <a:latin typeface="Calibri" pitchFamily="34" charset="0"/>
              </a:rPr>
              <a:t>INGENIERO MECÁNICO</a:t>
            </a:r>
          </a:p>
          <a:p>
            <a:pPr algn="just" eaLnBrk="1" hangingPunct="1">
              <a:spcBef>
                <a:spcPts val="400"/>
              </a:spcBef>
              <a:buClr>
                <a:schemeClr val="accent1"/>
              </a:buClr>
              <a:buSzPct val="68000"/>
              <a:buFont typeface="Arial" charset="0"/>
              <a:buNone/>
            </a:pPr>
            <a:r>
              <a:rPr lang="es-MX" sz="2000" b="1" dirty="0">
                <a:solidFill>
                  <a:srgbClr val="262626"/>
                </a:solidFill>
                <a:latin typeface="Calibri" pitchFamily="34" charset="0"/>
              </a:rPr>
              <a:t>REALIZADO POR</a:t>
            </a:r>
            <a:r>
              <a:rPr lang="es-MX" sz="1600" b="1" dirty="0">
                <a:solidFill>
                  <a:srgbClr val="262626"/>
                </a:solidFill>
                <a:latin typeface="Calibri" pitchFamily="34" charset="0"/>
              </a:rPr>
              <a:t>:</a:t>
            </a:r>
          </a:p>
          <a:p>
            <a:pPr algn="just" eaLnBrk="1" hangingPunct="1">
              <a:spcBef>
                <a:spcPts val="400"/>
              </a:spcBef>
              <a:buClr>
                <a:schemeClr val="accent1"/>
              </a:buClr>
              <a:buSzPct val="68000"/>
              <a:buFont typeface="Arial" charset="0"/>
              <a:buNone/>
            </a:pPr>
            <a:r>
              <a:rPr lang="es-MX" sz="1600" dirty="0">
                <a:solidFill>
                  <a:srgbClr val="262626"/>
                </a:solidFill>
                <a:latin typeface="Calibri" pitchFamily="34" charset="0"/>
              </a:rPr>
              <a:t>			      JORGE MEJÍA</a:t>
            </a:r>
          </a:p>
          <a:p>
            <a:pPr algn="just" eaLnBrk="1" hangingPunct="1">
              <a:spcBef>
                <a:spcPts val="400"/>
              </a:spcBef>
              <a:buClr>
                <a:schemeClr val="accent1"/>
              </a:buClr>
              <a:buSzPct val="68000"/>
              <a:buFont typeface="Arial" charset="0"/>
              <a:buNone/>
            </a:pPr>
            <a:r>
              <a:rPr lang="es-MX" sz="1600" dirty="0">
                <a:solidFill>
                  <a:srgbClr val="262626"/>
                </a:solidFill>
                <a:latin typeface="Calibri" pitchFamily="34" charset="0"/>
              </a:rPr>
              <a:t>			 FERNANDO PÉREZ</a:t>
            </a:r>
          </a:p>
          <a:p>
            <a:pPr algn="ctr">
              <a:spcBef>
                <a:spcPct val="20000"/>
              </a:spcBef>
              <a:buFont typeface="Arial" charset="0"/>
              <a:buNone/>
            </a:pPr>
            <a:r>
              <a:rPr lang="es-MX" sz="3200" dirty="0">
                <a:latin typeface="Calibri" pitchFamily="34" charset="0"/>
              </a:rPr>
              <a:t/>
            </a:r>
            <a:br>
              <a:rPr lang="es-MX" sz="3200" dirty="0">
                <a:latin typeface="Calibri" pitchFamily="34" charset="0"/>
              </a:rPr>
            </a:br>
            <a:endParaRPr lang="es-MX" dirty="0">
              <a:latin typeface="Calibri" pitchFamily="34" charset="0"/>
            </a:endParaRPr>
          </a:p>
        </p:txBody>
      </p:sp>
    </p:spTree>
    <p:extLst>
      <p:ext uri="{BB962C8B-B14F-4D97-AF65-F5344CB8AC3E}">
        <p14:creationId xmlns:p14="http://schemas.microsoft.com/office/powerpoint/2010/main" val="342853526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381001"/>
                <a:ext cx="8229600" cy="3276600"/>
              </a:xfrm>
            </p:spPr>
            <p:txBody>
              <a:bodyPr>
                <a:normAutofit fontScale="85000" lnSpcReduction="10000"/>
              </a:bodyPr>
              <a:lstStyle/>
              <a:p>
                <a:r>
                  <a:rPr lang="es-EC" sz="2000" dirty="0" smtClean="0"/>
                  <a:t>Si </a:t>
                </a:r>
                <a:r>
                  <a:rPr lang="es-EC" sz="2000" dirty="0"/>
                  <a:t>se desea conocer la cantidad de calor transferido por convección por unidad de </a:t>
                </a:r>
                <a:r>
                  <a:rPr lang="es-EC" sz="2000" dirty="0" smtClean="0"/>
                  <a:t>área </a:t>
                </a:r>
                <a:r>
                  <a:rPr lang="es-EC" sz="2000" dirty="0"/>
                  <a:t>(</a:t>
                </a:r>
                <a:r>
                  <a:rPr lang="es-EC" sz="2000" i="1" dirty="0" smtClean="0"/>
                  <a:t>q</a:t>
                </a:r>
                <a:r>
                  <a:rPr lang="es-EC" sz="2000" dirty="0" smtClean="0"/>
                  <a:t>) </a:t>
                </a:r>
                <a:r>
                  <a:rPr lang="es-EC" sz="2000" dirty="0"/>
                  <a:t>a través de una superficie plana la ecuación seria:</a:t>
                </a:r>
                <a:endParaRPr lang="es-ES" sz="2000" dirty="0"/>
              </a:p>
              <a:p>
                <a:pPr marL="0" indent="0">
                  <a:buNone/>
                </a:pPr>
                <a:r>
                  <a:rPr lang="es-EC" sz="2000" b="1" dirty="0"/>
                  <a:t> </a:t>
                </a:r>
                <a:endParaRPr lang="es-ES" sz="2000" dirty="0"/>
              </a:p>
              <a:p>
                <a:pPr marL="0" indent="0">
                  <a:buNone/>
                </a:pPr>
                <a:r>
                  <a:rPr lang="es-EC" sz="2000" dirty="0"/>
                  <a:t> </a:t>
                </a:r>
                <a:endParaRPr lang="es-ES" sz="2000" dirty="0"/>
              </a:p>
              <a:p>
                <a:pPr marL="0" indent="0" algn="ctr">
                  <a:buNone/>
                </a:pPr>
                <a14:m>
                  <m:oMath xmlns:m="http://schemas.openxmlformats.org/officeDocument/2006/math">
                    <m:r>
                      <a:rPr lang="es-EC" sz="2000" i="1">
                        <a:latin typeface="Cambria Math"/>
                      </a:rPr>
                      <m:t>𝑞</m:t>
                    </m:r>
                    <m:r>
                      <a:rPr lang="es-EC" sz="2000" i="1">
                        <a:latin typeface="Cambria Math"/>
                      </a:rPr>
                      <m:t>=</m:t>
                    </m:r>
                    <m:r>
                      <a:rPr lang="es-EC" sz="2000" i="1">
                        <a:latin typeface="Cambria Math"/>
                      </a:rPr>
                      <m:t>h</m:t>
                    </m:r>
                    <m:r>
                      <a:rPr lang="es-EC" sz="2000" i="1">
                        <a:latin typeface="Cambria Math"/>
                      </a:rPr>
                      <m:t>.</m:t>
                    </m:r>
                    <m:r>
                      <a:rPr lang="es-EC" sz="2000" i="1">
                        <a:latin typeface="Cambria Math"/>
                      </a:rPr>
                      <m:t>𝐴</m:t>
                    </m:r>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𝑠</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m:t>
                        </m:r>
                      </m:sub>
                    </m:sSub>
                    <m:r>
                      <a:rPr lang="es-EC" sz="2000" i="1">
                        <a:latin typeface="Cambria Math"/>
                      </a:rPr>
                      <m:t>)</m:t>
                    </m:r>
                  </m:oMath>
                </a14:m>
                <a:r>
                  <a:rPr lang="es-ES" sz="2000" dirty="0">
                    <a:effectLst/>
                  </a:rPr>
                  <a:t> </a:t>
                </a:r>
                <a:r>
                  <a:rPr lang="es-EC" sz="2000" dirty="0"/>
                  <a:t> </a:t>
                </a:r>
                <a:endParaRPr lang="es-ES" sz="2000" dirty="0"/>
              </a:p>
              <a:p>
                <a:pPr marL="0" indent="0">
                  <a:buNone/>
                </a:pPr>
                <a:endParaRPr lang="es-EC" sz="2000" dirty="0" smtClean="0"/>
              </a:p>
              <a:p>
                <a:r>
                  <a:rPr lang="es-EC" sz="2000" dirty="0" smtClean="0"/>
                  <a:t>El </a:t>
                </a:r>
                <a:r>
                  <a:rPr lang="es-EC" sz="2000" dirty="0"/>
                  <a:t>flujo de calor es positivo </a:t>
                </a:r>
                <a:r>
                  <a:rPr lang="es-EC" sz="2000" dirty="0" smtClean="0"/>
                  <a:t>si el </a:t>
                </a:r>
                <a:r>
                  <a:rPr lang="es-EC" sz="2000" dirty="0"/>
                  <a:t>calor está siendo transportado desde la superficie </a:t>
                </a:r>
                <a:r>
                  <a:rPr lang="es-EC" sz="2000" i="1" dirty="0"/>
                  <a:t>(</a:t>
                </a:r>
                <a:r>
                  <a:rPr lang="es-EC" sz="2000" i="1" dirty="0" err="1"/>
                  <a:t>T</a:t>
                </a:r>
                <a:r>
                  <a:rPr lang="es-EC" sz="2000" i="1" baseline="-25000" dirty="0" err="1"/>
                  <a:t>s</a:t>
                </a:r>
                <a:r>
                  <a:rPr lang="es-EC" sz="2000" i="1" baseline="-25000" dirty="0"/>
                  <a:t> </a:t>
                </a:r>
                <a:r>
                  <a:rPr lang="es-EC" sz="2000" i="1" dirty="0"/>
                  <a:t>&gt; T∞)</a:t>
                </a:r>
                <a:r>
                  <a:rPr lang="es-EC" sz="2000" dirty="0"/>
                  <a:t> y negativo si el calor está siendo transferido hacia la superficie </a:t>
                </a:r>
                <a:r>
                  <a:rPr lang="es-EC" sz="2000" i="1" dirty="0" smtClean="0"/>
                  <a:t>(</a:t>
                </a:r>
                <a:r>
                  <a:rPr lang="es-EC" sz="2000" i="1" dirty="0" err="1"/>
                  <a:t>T</a:t>
                </a:r>
                <a:r>
                  <a:rPr lang="es-EC" sz="2000" i="1" baseline="-25000" dirty="0" err="1"/>
                  <a:t>s</a:t>
                </a:r>
                <a:r>
                  <a:rPr lang="es-EC" sz="2000" i="1" baseline="-25000" dirty="0"/>
                  <a:t> </a:t>
                </a:r>
                <a:r>
                  <a:rPr lang="es-EC" sz="2000" dirty="0"/>
                  <a:t>&lt;</a:t>
                </a:r>
                <a:r>
                  <a:rPr lang="es-EC" sz="2000" i="1" dirty="0"/>
                  <a:t> T∞</a:t>
                </a:r>
                <a:r>
                  <a:rPr lang="es-EC" sz="2000" i="1" dirty="0" smtClean="0"/>
                  <a:t>).</a:t>
                </a:r>
              </a:p>
              <a:p>
                <a:endParaRPr lang="es-EC" sz="2000" i="1" dirty="0"/>
              </a:p>
              <a:p>
                <a:pPr marL="0" indent="0">
                  <a:buNone/>
                </a:pPr>
                <a:endParaRPr lang="es-ES" sz="2000" dirty="0"/>
              </a:p>
              <a:p>
                <a:pPr algn="just"/>
                <a:r>
                  <a:rPr lang="es-ES" sz="2000" dirty="0" smtClean="0"/>
                  <a:t>Sistemas radiales </a:t>
                </a:r>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381001"/>
                <a:ext cx="8229600" cy="3276600"/>
              </a:xfrm>
              <a:blipFill rotWithShape="1">
                <a:blip r:embed="rId4"/>
                <a:stretch>
                  <a:fillRect l="-593" t="-931" b="-32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200400" y="4876800"/>
                <a:ext cx="2338397" cy="369332"/>
              </a:xfrm>
              <a:prstGeom prst="rect">
                <a:avLst/>
              </a:prstGeom>
            </p:spPr>
            <p:txBody>
              <a:bodyPr wrap="none">
                <a:spAutoFit/>
              </a:bodyPr>
              <a:lstStyle/>
              <a:p>
                <a14:m>
                  <m:oMath xmlns:m="http://schemas.openxmlformats.org/officeDocument/2006/math">
                    <m:r>
                      <a:rPr lang="es-EC" i="1" smtClean="0">
                        <a:latin typeface="Cambria Math"/>
                      </a:rPr>
                      <m:t>𝑞</m:t>
                    </m:r>
                    <m:r>
                      <a:rPr lang="es-EC" i="1" smtClean="0">
                        <a:latin typeface="Cambria Math"/>
                      </a:rPr>
                      <m:t>=2</m:t>
                    </m:r>
                    <m:r>
                      <a:rPr lang="es-ES" b="0" i="1" smtClean="0">
                        <a:latin typeface="Cambria Math"/>
                        <a:ea typeface="Cambria Math"/>
                      </a:rPr>
                      <m:t>𝜋</m:t>
                    </m:r>
                    <m:r>
                      <a:rPr lang="es-ES" b="0" i="1" smtClean="0">
                        <a:latin typeface="Cambria Math"/>
                        <a:ea typeface="Cambria Math"/>
                      </a:rPr>
                      <m:t>𝑟𝐿h</m:t>
                    </m:r>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𝑠</m:t>
                        </m:r>
                      </m:sub>
                    </m:sSub>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m:t>
                        </m:r>
                      </m:sub>
                    </m:sSub>
                    <m:r>
                      <a:rPr lang="es-EC" i="1">
                        <a:latin typeface="Cambria Math"/>
                      </a:rPr>
                      <m:t>)</m:t>
                    </m:r>
                  </m:oMath>
                </a14:m>
                <a:r>
                  <a:rPr lang="es-ES" dirty="0"/>
                  <a:t> </a:t>
                </a:r>
              </a:p>
            </p:txBody>
          </p:sp>
        </mc:Choice>
        <mc:Fallback xmlns="">
          <p:sp>
            <p:nvSpPr>
              <p:cNvPr id="4" name="3 Rectángulo"/>
              <p:cNvSpPr>
                <a:spLocks noRot="1" noChangeAspect="1" noMove="1" noResize="1" noEditPoints="1" noAdjustHandles="1" noChangeArrowheads="1" noChangeShapeType="1" noTextEdit="1"/>
              </p:cNvSpPr>
              <p:nvPr/>
            </p:nvSpPr>
            <p:spPr>
              <a:xfrm>
                <a:off x="3200400" y="4876800"/>
                <a:ext cx="2338397" cy="369332"/>
              </a:xfrm>
              <a:prstGeom prst="rect">
                <a:avLst/>
              </a:prstGeom>
              <a:blipFill rotWithShape="1">
                <a:blip r:embed="rId5"/>
                <a:stretch>
                  <a:fillRect b="-13115"/>
                </a:stretch>
              </a:blipFill>
            </p:spPr>
            <p:txBody>
              <a:bodyPr/>
              <a:lstStyle/>
              <a:p>
                <a:r>
                  <a:rPr lang="es-ES">
                    <a:noFill/>
                  </a:rPr>
                  <a:t> </a:t>
                </a:r>
              </a:p>
            </p:txBody>
          </p:sp>
        </mc:Fallback>
      </mc:AlternateContent>
    </p:spTree>
    <p:extLst>
      <p:ext uri="{BB962C8B-B14F-4D97-AF65-F5344CB8AC3E}">
        <p14:creationId xmlns:p14="http://schemas.microsoft.com/office/powerpoint/2010/main" val="24287759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Capa límite</a:t>
            </a:r>
            <a:endParaRPr lang="es-ES" dirty="0"/>
          </a:p>
        </p:txBody>
      </p:sp>
      <p:sp>
        <p:nvSpPr>
          <p:cNvPr id="3" name="2 Marcador de contenido"/>
          <p:cNvSpPr>
            <a:spLocks noGrp="1"/>
          </p:cNvSpPr>
          <p:nvPr>
            <p:ph idx="1"/>
          </p:nvPr>
        </p:nvSpPr>
        <p:spPr>
          <a:xfrm>
            <a:off x="457200" y="990601"/>
            <a:ext cx="8229600" cy="1447800"/>
          </a:xfrm>
        </p:spPr>
        <p:txBody>
          <a:bodyPr/>
          <a:lstStyle/>
          <a:p>
            <a:pPr algn="just"/>
            <a:r>
              <a:rPr lang="es-ES" sz="2000" dirty="0" smtClean="0"/>
              <a:t>Es </a:t>
            </a:r>
            <a:r>
              <a:rPr lang="es-ES" sz="2000" dirty="0"/>
              <a:t>la zona donde el movimiento </a:t>
            </a:r>
            <a:r>
              <a:rPr lang="es-ES" sz="2000" dirty="0" smtClean="0"/>
              <a:t>del fluido </a:t>
            </a:r>
            <a:r>
              <a:rPr lang="es-ES" sz="2000" dirty="0"/>
              <a:t>es perturbado por la presencia de un sólido con el que </a:t>
            </a:r>
            <a:r>
              <a:rPr lang="es-ES" sz="2000" dirty="0" smtClean="0"/>
              <a:t>está en contacto, </a:t>
            </a:r>
            <a:r>
              <a:rPr lang="es-EC" sz="2000" dirty="0"/>
              <a:t>el fluido al tomar contacto con la superficie se adhiere debido a las fuerzas viscosas que se presentan al contacto con la </a:t>
            </a:r>
            <a:r>
              <a:rPr lang="es-EC" sz="2000" dirty="0" smtClean="0"/>
              <a:t>superficie y toma velocidad cero.</a:t>
            </a:r>
            <a:endParaRPr lang="es-ES" sz="2000" dirty="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38400"/>
            <a:ext cx="5562600" cy="2590800"/>
          </a:xfrm>
          <a:prstGeom prst="rect">
            <a:avLst/>
          </a:prstGeom>
          <a:ln w="88900" cap="sq" cmpd="thickThin">
            <a:solidFill>
              <a:srgbClr val="000000"/>
            </a:solidFill>
            <a:prstDash val="solid"/>
            <a:miter lim="800000"/>
          </a:ln>
          <a:effectLst>
            <a:innerShdw blurRad="76200">
              <a:srgbClr val="000000"/>
            </a:innerShdw>
          </a:effectLst>
        </p:spPr>
      </p:pic>
      <p:sp>
        <p:nvSpPr>
          <p:cNvPr id="4" name="3 Rectángulo"/>
          <p:cNvSpPr/>
          <p:nvPr/>
        </p:nvSpPr>
        <p:spPr>
          <a:xfrm>
            <a:off x="723900" y="5181600"/>
            <a:ext cx="7696200" cy="923330"/>
          </a:xfrm>
          <a:prstGeom prst="rect">
            <a:avLst/>
          </a:prstGeom>
        </p:spPr>
        <p:txBody>
          <a:bodyPr wrap="square">
            <a:spAutoFit/>
          </a:bodyPr>
          <a:lstStyle/>
          <a:p>
            <a:r>
              <a:rPr lang="es-EC" dirty="0"/>
              <a:t>S</a:t>
            </a:r>
            <a:r>
              <a:rPr lang="es-EC" dirty="0" smtClean="0"/>
              <a:t>e </a:t>
            </a:r>
            <a:r>
              <a:rPr lang="es-EC" dirty="0"/>
              <a:t>define a la capa límite como la región de flujo que se encuentra junto o adyacente a la superficie donde los efectos de viscosidad y por lo tanto las variaciones de velocidad son considerables</a:t>
            </a:r>
            <a:endParaRPr lang="es-ES" dirty="0"/>
          </a:p>
        </p:txBody>
      </p:sp>
    </p:spTree>
    <p:extLst>
      <p:ext uri="{BB962C8B-B14F-4D97-AF65-F5344CB8AC3E}">
        <p14:creationId xmlns:p14="http://schemas.microsoft.com/office/powerpoint/2010/main" val="8407633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lstStyle/>
          <a:p>
            <a:pPr marL="571500" indent="-571500" algn="l">
              <a:buFont typeface="Arial" pitchFamily="34" charset="0"/>
              <a:buChar char="•"/>
            </a:pPr>
            <a:r>
              <a:rPr lang="es-ES" sz="3200" dirty="0" smtClean="0"/>
              <a:t>Numero de </a:t>
            </a:r>
            <a:r>
              <a:rPr lang="es-ES" sz="3200" dirty="0" err="1" smtClean="0"/>
              <a:t>Nusselt</a:t>
            </a:r>
            <a:endParaRPr lang="es-ES" sz="32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57200"/>
                <a:ext cx="8229600" cy="609600"/>
              </a:xfrm>
            </p:spPr>
            <p:txBody>
              <a:bodyPr>
                <a:normAutofit fontScale="55000" lnSpcReduction="20000"/>
              </a:bodyPr>
              <a:lstStyle/>
              <a:p>
                <a:pPr marL="0" indent="0" algn="just">
                  <a:buNone/>
                </a:pPr>
                <a:endParaRPr lang="es-EC" sz="2000" dirty="0" smtClean="0"/>
              </a:p>
              <a:p>
                <a:pPr marL="0" indent="0" algn="just">
                  <a:buNone/>
                </a:pPr>
                <a14:m>
                  <m:oMathPara xmlns:m="http://schemas.openxmlformats.org/officeDocument/2006/math">
                    <m:oMathParaPr>
                      <m:jc m:val="center"/>
                    </m:oMathParaPr>
                    <m:oMath xmlns:m="http://schemas.openxmlformats.org/officeDocument/2006/math">
                      <m:r>
                        <a:rPr lang="es-EC" sz="2000" i="1">
                          <a:latin typeface="Cambria Math"/>
                        </a:rPr>
                        <m:t>𝑁𝑢</m:t>
                      </m:r>
                      <m:r>
                        <a:rPr lang="es-EC" sz="2000" i="1">
                          <a:latin typeface="Cambria Math"/>
                        </a:rPr>
                        <m:t>=</m:t>
                      </m:r>
                      <m:f>
                        <m:fPr>
                          <m:ctrlPr>
                            <a:rPr lang="es-ES" sz="2000" i="1">
                              <a:latin typeface="Cambria Math"/>
                            </a:rPr>
                          </m:ctrlPr>
                        </m:fPr>
                        <m:num>
                          <m:r>
                            <a:rPr lang="es-EC" sz="2000" i="1">
                              <a:latin typeface="Cambria Math"/>
                            </a:rPr>
                            <m:t>h</m:t>
                          </m:r>
                          <m:sSub>
                            <m:sSubPr>
                              <m:ctrlPr>
                                <a:rPr lang="es-ES" sz="2000" i="1">
                                  <a:latin typeface="Cambria Math"/>
                                </a:rPr>
                              </m:ctrlPr>
                            </m:sSubPr>
                            <m:e>
                              <m:r>
                                <a:rPr lang="es-EC" sz="2000" i="1">
                                  <a:latin typeface="Cambria Math"/>
                                </a:rPr>
                                <m:t>𝐿</m:t>
                              </m:r>
                            </m:e>
                            <m:sub>
                              <m:r>
                                <a:rPr lang="es-EC" sz="2000" i="1">
                                  <a:latin typeface="Cambria Math"/>
                                </a:rPr>
                                <m:t>𝑐</m:t>
                              </m:r>
                            </m:sub>
                          </m:sSub>
                        </m:num>
                        <m:den>
                          <m:r>
                            <a:rPr lang="es-EC" sz="2000" i="1">
                              <a:latin typeface="Cambria Math"/>
                            </a:rPr>
                            <m:t>𝐾</m:t>
                          </m:r>
                        </m:den>
                      </m:f>
                    </m:oMath>
                  </m:oMathPara>
                </a14:m>
                <a:endParaRPr lang="es-ES" sz="2000" dirty="0" smtClean="0"/>
              </a:p>
              <a:p>
                <a:pPr marL="0" indent="0" algn="just">
                  <a:buNone/>
                </a:pPr>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57200"/>
                <a:ext cx="8229600" cy="609600"/>
              </a:xfrm>
              <a:blipFill rotWithShape="1">
                <a:blip r:embed="rId4"/>
                <a:stretch>
                  <a:fillRect b="-53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457200" y="1524000"/>
                <a:ext cx="8382000" cy="1544077"/>
              </a:xfrm>
              <a:prstGeom prst="rect">
                <a:avLst/>
              </a:prstGeom>
            </p:spPr>
            <p:txBody>
              <a:bodyPr wrap="square">
                <a:spAutoFit/>
              </a:bodyPr>
              <a:lstStyle/>
              <a:p>
                <a:pPr marL="457200" indent="-457200" eaLnBrk="0" hangingPunct="0">
                  <a:buFont typeface="Arial" pitchFamily="34" charset="0"/>
                  <a:buChar char="•"/>
                </a:pPr>
                <a:r>
                  <a:rPr lang="es-EC" sz="2800" dirty="0">
                    <a:latin typeface="+mj-lt"/>
                    <a:ea typeface="+mj-ea"/>
                    <a:cs typeface="+mj-cs"/>
                  </a:rPr>
                  <a:t>Flujo interno en comparación con el flujo </a:t>
                </a:r>
                <a:r>
                  <a:rPr lang="es-EC" sz="2800" dirty="0" smtClean="0">
                    <a:latin typeface="+mj-lt"/>
                    <a:ea typeface="+mj-ea"/>
                    <a:cs typeface="+mj-cs"/>
                  </a:rPr>
                  <a:t>externo</a:t>
                </a:r>
              </a:p>
              <a:p>
                <a:pPr marL="457200" indent="-457200" eaLnBrk="0" hangingPunct="0">
                  <a:buFont typeface="Arial" pitchFamily="34" charset="0"/>
                  <a:buChar char="•"/>
                </a:pPr>
                <a:r>
                  <a:rPr lang="es-EC" sz="2800" dirty="0" smtClean="0">
                    <a:latin typeface="+mj-lt"/>
                    <a:ea typeface="+mj-ea"/>
                    <a:cs typeface="+mj-cs"/>
                  </a:rPr>
                  <a:t>Numero </a:t>
                </a:r>
                <a:r>
                  <a:rPr lang="es-EC" sz="2800" dirty="0" err="1" smtClean="0">
                    <a:latin typeface="+mj-lt"/>
                    <a:ea typeface="+mj-ea"/>
                    <a:cs typeface="+mj-cs"/>
                  </a:rPr>
                  <a:t>Prandtl</a:t>
                </a:r>
                <a:endParaRPr lang="es-EC" sz="2800" dirty="0">
                  <a:latin typeface="+mj-lt"/>
                  <a:ea typeface="+mj-ea"/>
                  <a:cs typeface="+mj-cs"/>
                </a:endParaRPr>
              </a:p>
              <a:p>
                <a:pPr eaLnBrk="0" hangingPunct="0"/>
                <a14:m>
                  <m:oMathPara xmlns:m="http://schemas.openxmlformats.org/officeDocument/2006/math">
                    <m:oMathParaPr>
                      <m:jc m:val="centerGroup"/>
                    </m:oMathParaPr>
                    <m:oMath xmlns:m="http://schemas.openxmlformats.org/officeDocument/2006/math">
                      <m:r>
                        <a:rPr lang="es-EC" sz="2000" i="1">
                          <a:latin typeface="Cambria Math"/>
                        </a:rPr>
                        <m:t>𝑃𝑟</m:t>
                      </m:r>
                      <m:r>
                        <a:rPr lang="es-EC" sz="2000" i="1">
                          <a:latin typeface="Cambria Math"/>
                        </a:rPr>
                        <m:t>=</m:t>
                      </m:r>
                      <m:f>
                        <m:fPr>
                          <m:ctrlPr>
                            <a:rPr lang="es-ES" sz="2000" i="1">
                              <a:latin typeface="Cambria Math"/>
                            </a:rPr>
                          </m:ctrlPr>
                        </m:fPr>
                        <m:num>
                          <m:sSub>
                            <m:sSubPr>
                              <m:ctrlPr>
                                <a:rPr lang="es-ES" sz="2000" i="1">
                                  <a:latin typeface="Cambria Math"/>
                                </a:rPr>
                              </m:ctrlPr>
                            </m:sSubPr>
                            <m:e>
                              <m:r>
                                <a:rPr lang="es-EC" sz="2000" i="1">
                                  <a:latin typeface="Cambria Math"/>
                                </a:rPr>
                                <m:t>𝐶</m:t>
                              </m:r>
                            </m:e>
                            <m:sub>
                              <m:r>
                                <a:rPr lang="es-EC" sz="2000" i="1">
                                  <a:latin typeface="Cambria Math"/>
                                </a:rPr>
                                <m:t>𝑝</m:t>
                              </m:r>
                            </m:sub>
                          </m:sSub>
                          <m:r>
                            <a:rPr lang="es-EC" sz="2000" i="1">
                              <a:latin typeface="Cambria Math"/>
                            </a:rPr>
                            <m:t>𝜇</m:t>
                          </m:r>
                        </m:num>
                        <m:den>
                          <m:r>
                            <a:rPr lang="es-EC" sz="2000" i="1">
                              <a:latin typeface="Cambria Math"/>
                            </a:rPr>
                            <m:t>𝑘</m:t>
                          </m:r>
                        </m:den>
                      </m:f>
                      <m:r>
                        <a:rPr lang="es-EC" sz="2000" i="1">
                          <a:latin typeface="Cambria Math"/>
                        </a:rPr>
                        <m:t>=</m:t>
                      </m:r>
                      <m:f>
                        <m:fPr>
                          <m:ctrlPr>
                            <a:rPr lang="es-ES" sz="2000" i="1">
                              <a:latin typeface="Cambria Math"/>
                            </a:rPr>
                          </m:ctrlPr>
                        </m:fPr>
                        <m:num>
                          <m:r>
                            <a:rPr lang="es-EC" sz="2000" i="1">
                              <a:latin typeface="Cambria Math"/>
                            </a:rPr>
                            <m:t>𝑣</m:t>
                          </m:r>
                        </m:num>
                        <m:den>
                          <m:r>
                            <a:rPr lang="es-EC" sz="2000" i="1">
                              <a:latin typeface="Cambria Math"/>
                            </a:rPr>
                            <m:t>𝛼</m:t>
                          </m:r>
                        </m:den>
                      </m:f>
                    </m:oMath>
                  </m:oMathPara>
                </a14:m>
                <a:endParaRPr lang="es-ES" sz="2000" dirty="0">
                  <a:latin typeface="+mj-lt"/>
                  <a:ea typeface="+mj-ea"/>
                  <a:cs typeface="+mj-cs"/>
                </a:endParaRPr>
              </a:p>
            </p:txBody>
          </p:sp>
        </mc:Choice>
        <mc:Fallback xmlns="">
          <p:sp>
            <p:nvSpPr>
              <p:cNvPr id="4" name="3 Rectángulo"/>
              <p:cNvSpPr>
                <a:spLocks noRot="1" noChangeAspect="1" noMove="1" noResize="1" noEditPoints="1" noAdjustHandles="1" noChangeArrowheads="1" noChangeShapeType="1" noTextEdit="1"/>
              </p:cNvSpPr>
              <p:nvPr/>
            </p:nvSpPr>
            <p:spPr>
              <a:xfrm>
                <a:off x="457200" y="1524000"/>
                <a:ext cx="8382000" cy="1544077"/>
              </a:xfrm>
              <a:prstGeom prst="rect">
                <a:avLst/>
              </a:prstGeom>
              <a:blipFill rotWithShape="1">
                <a:blip r:embed="rId5"/>
                <a:stretch>
                  <a:fillRect l="-1236" t="-3557"/>
                </a:stretch>
              </a:blipFill>
            </p:spPr>
            <p:txBody>
              <a:bodyPr/>
              <a:lstStyle/>
              <a:p>
                <a:r>
                  <a:rPr lang="es-ES">
                    <a:noFill/>
                  </a:rPr>
                  <a:t> </a:t>
                </a:r>
              </a:p>
            </p:txBody>
          </p:sp>
        </mc:Fallback>
      </mc:AlternateContent>
      <p:graphicFrame>
        <p:nvGraphicFramePr>
          <p:cNvPr id="6" name="5 Tabla"/>
          <p:cNvGraphicFramePr>
            <a:graphicFrameLocks noGrp="1"/>
          </p:cNvGraphicFramePr>
          <p:nvPr>
            <p:extLst>
              <p:ext uri="{D42A27DB-BD31-4B8C-83A1-F6EECF244321}">
                <p14:modId xmlns:p14="http://schemas.microsoft.com/office/powerpoint/2010/main" val="3466006923"/>
              </p:ext>
            </p:extLst>
          </p:nvPr>
        </p:nvGraphicFramePr>
        <p:xfrm>
          <a:off x="2931477" y="3276600"/>
          <a:ext cx="3281045" cy="1920240"/>
        </p:xfrm>
        <a:graphic>
          <a:graphicData uri="http://schemas.openxmlformats.org/drawingml/2006/table">
            <a:tbl>
              <a:tblPr firstRow="1" firstCol="1" bandRow="1">
                <a:tableStyleId>{5C22544A-7EE6-4342-B048-85BDC9FD1C3A}</a:tableStyleId>
              </a:tblPr>
              <a:tblGrid>
                <a:gridCol w="1878330"/>
                <a:gridCol w="1402715"/>
              </a:tblGrid>
              <a:tr h="0">
                <a:tc>
                  <a:txBody>
                    <a:bodyPr/>
                    <a:lstStyle/>
                    <a:p>
                      <a:pPr algn="ctr">
                        <a:lnSpc>
                          <a:spcPct val="150000"/>
                        </a:lnSpc>
                        <a:spcAft>
                          <a:spcPts val="0"/>
                        </a:spcAft>
                      </a:pPr>
                      <a:r>
                        <a:rPr lang="es-EC" sz="1200" dirty="0">
                          <a:effectLst/>
                        </a:rPr>
                        <a:t>FLUIDO</a:t>
                      </a:r>
                      <a:endParaRPr lang="es-ES" sz="1100" dirty="0">
                        <a:effectLst/>
                        <a:latin typeface="Calibri"/>
                        <a:ea typeface="Times New Roman"/>
                        <a:cs typeface="Times New Roman"/>
                      </a:endParaRPr>
                    </a:p>
                  </a:txBody>
                  <a:tcPr marL="68580" marR="68580" marT="0" marB="0" anchor="ctr"/>
                </a:tc>
                <a:tc>
                  <a:txBody>
                    <a:bodyPr/>
                    <a:lstStyle/>
                    <a:p>
                      <a:pPr algn="ctr">
                        <a:lnSpc>
                          <a:spcPct val="150000"/>
                        </a:lnSpc>
                        <a:spcBef>
                          <a:spcPts val="1200"/>
                        </a:spcBef>
                        <a:spcAft>
                          <a:spcPts val="0"/>
                        </a:spcAft>
                      </a:pPr>
                      <a:r>
                        <a:rPr lang="es-EC" sz="1200">
                          <a:effectLst/>
                        </a:rPr>
                        <a:t>Pr</a:t>
                      </a:r>
                      <a:endParaRPr lang="es-ES" sz="110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Metales líquidos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0.004 – 0.030</a:t>
                      </a:r>
                      <a:endParaRPr lang="es-ES" sz="110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Gases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0.7 – 1.0</a:t>
                      </a:r>
                      <a:endParaRPr lang="es-ES" sz="110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Agua</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1.7 – 13.7</a:t>
                      </a:r>
                      <a:endParaRPr lang="es-ES" sz="110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Fluidos orgánicos ligeros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5 – 50</a:t>
                      </a:r>
                      <a:endParaRPr lang="es-ES" sz="110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Aceites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dirty="0">
                          <a:effectLst/>
                        </a:rPr>
                        <a:t>50 – 100 000</a:t>
                      </a:r>
                      <a:endParaRPr lang="es-ES" sz="1100" dirty="0">
                        <a:effectLst/>
                        <a:latin typeface="Calibri"/>
                        <a:ea typeface="Times New Roman"/>
                        <a:cs typeface="Times New Roman"/>
                      </a:endParaRPr>
                    </a:p>
                  </a:txBody>
                  <a:tcPr marL="68580" marR="68580" marT="0" marB="0"/>
                </a:tc>
              </a:tr>
              <a:tr h="0">
                <a:tc>
                  <a:txBody>
                    <a:bodyPr/>
                    <a:lstStyle/>
                    <a:p>
                      <a:pPr>
                        <a:lnSpc>
                          <a:spcPct val="150000"/>
                        </a:lnSpc>
                        <a:spcBef>
                          <a:spcPts val="1200"/>
                        </a:spcBef>
                        <a:spcAft>
                          <a:spcPts val="0"/>
                        </a:spcAft>
                      </a:pPr>
                      <a:r>
                        <a:rPr lang="es-EC" sz="1200">
                          <a:effectLst/>
                        </a:rPr>
                        <a:t>Glicerina</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dirty="0">
                          <a:effectLst/>
                        </a:rPr>
                        <a:t>2 000 – 100 000</a:t>
                      </a:r>
                      <a:endParaRPr lang="es-ES" sz="1100" dirty="0">
                        <a:effectLst/>
                        <a:latin typeface="Calibri"/>
                        <a:ea typeface="Times New Roman"/>
                        <a:cs typeface="Times New Roman"/>
                      </a:endParaRPr>
                    </a:p>
                  </a:txBody>
                  <a:tcPr marL="68580" marR="68580" marT="0" marB="0"/>
                </a:tc>
              </a:tr>
            </a:tbl>
          </a:graphicData>
        </a:graphic>
      </p:graphicFrame>
      <p:sp>
        <p:nvSpPr>
          <p:cNvPr id="7" name="6 Rectángulo"/>
          <p:cNvSpPr/>
          <p:nvPr/>
        </p:nvSpPr>
        <p:spPr>
          <a:xfrm>
            <a:off x="457200" y="5257800"/>
            <a:ext cx="8077200" cy="523220"/>
          </a:xfrm>
          <a:prstGeom prst="rect">
            <a:avLst/>
          </a:prstGeom>
        </p:spPr>
        <p:txBody>
          <a:bodyPr wrap="square">
            <a:spAutoFit/>
          </a:bodyPr>
          <a:lstStyle/>
          <a:p>
            <a:pPr marL="457200" indent="-457200" eaLnBrk="0" hangingPunct="0">
              <a:buFont typeface="Arial" pitchFamily="34" charset="0"/>
              <a:buChar char="•"/>
            </a:pPr>
            <a:r>
              <a:rPr lang="es-EC" sz="2800" dirty="0">
                <a:latin typeface="+mj-lt"/>
                <a:ea typeface="+mj-ea"/>
                <a:cs typeface="+mj-cs"/>
              </a:rPr>
              <a:t>Flujo laminar y flujo turbulento</a:t>
            </a:r>
            <a:endParaRPr lang="es-ES" sz="2800" dirty="0">
              <a:latin typeface="+mj-lt"/>
              <a:ea typeface="+mj-ea"/>
              <a:cs typeface="+mj-cs"/>
            </a:endParaRPr>
          </a:p>
        </p:txBody>
      </p:sp>
    </p:spTree>
    <p:extLst>
      <p:ext uri="{BB962C8B-B14F-4D97-AF65-F5344CB8AC3E}">
        <p14:creationId xmlns:p14="http://schemas.microsoft.com/office/powerpoint/2010/main" val="386644462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76200"/>
            <a:ext cx="8229600" cy="639762"/>
          </a:xfrm>
        </p:spPr>
        <p:txBody>
          <a:bodyPr/>
          <a:lstStyle/>
          <a:p>
            <a:pPr algn="l"/>
            <a:r>
              <a:rPr lang="es-EC" sz="2800" dirty="0"/>
              <a:t>Número de Reynolds</a:t>
            </a:r>
            <a:endParaRPr lang="es-ES" sz="2800" dirty="0"/>
          </a:p>
        </p:txBody>
      </p:sp>
      <p:sp>
        <p:nvSpPr>
          <p:cNvPr id="3" name="2 Marcador de contenido"/>
          <p:cNvSpPr>
            <a:spLocks noGrp="1"/>
          </p:cNvSpPr>
          <p:nvPr>
            <p:ph idx="1"/>
          </p:nvPr>
        </p:nvSpPr>
        <p:spPr>
          <a:xfrm>
            <a:off x="457200" y="746919"/>
            <a:ext cx="8229600" cy="700882"/>
          </a:xfrm>
        </p:spPr>
        <p:txBody>
          <a:bodyPr>
            <a:normAutofit lnSpcReduction="10000"/>
          </a:bodyPr>
          <a:lstStyle/>
          <a:p>
            <a:pPr algn="just"/>
            <a:r>
              <a:rPr lang="es-EC" sz="2000" dirty="0"/>
              <a:t>razón </a:t>
            </a:r>
            <a:r>
              <a:rPr lang="es-EC" sz="2000" dirty="0" smtClean="0"/>
              <a:t>que existe </a:t>
            </a:r>
            <a:r>
              <a:rPr lang="es-EC" sz="2000" dirty="0"/>
              <a:t>entre las fuerzas de inercia del fluido y las fuerzas viscosas del </a:t>
            </a:r>
            <a:r>
              <a:rPr lang="es-EC" sz="2000" dirty="0" smtClean="0"/>
              <a:t>mismo.</a:t>
            </a:r>
            <a:endParaRPr lang="es-ES" sz="2000" dirty="0"/>
          </a:p>
        </p:txBody>
      </p:sp>
      <mc:AlternateContent xmlns:mc="http://schemas.openxmlformats.org/markup-compatibility/2006" xmlns:a14="http://schemas.microsoft.com/office/drawing/2010/main">
        <mc:Choice Requires="a14">
          <p:sp>
            <p:nvSpPr>
              <p:cNvPr id="4" name="3 Rectángulo"/>
              <p:cNvSpPr/>
              <p:nvPr/>
            </p:nvSpPr>
            <p:spPr>
              <a:xfrm>
                <a:off x="2423078" y="1447800"/>
                <a:ext cx="4297843" cy="6616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𝑅𝑒</m:t>
                      </m:r>
                      <m:r>
                        <a:rPr lang="es-EC" i="1">
                          <a:latin typeface="Cambria Math"/>
                        </a:rPr>
                        <m:t>=</m:t>
                      </m:r>
                      <m:f>
                        <m:fPr>
                          <m:ctrlPr>
                            <a:rPr lang="es-ES" i="1">
                              <a:latin typeface="Cambria Math"/>
                            </a:rPr>
                          </m:ctrlPr>
                        </m:fPr>
                        <m:num>
                          <m:r>
                            <a:rPr lang="es-EC" i="1">
                              <a:latin typeface="Cambria Math"/>
                            </a:rPr>
                            <m:t>𝐹𝑢𝑒𝑟𝑧𝑎𝑠</m:t>
                          </m:r>
                          <m:r>
                            <a:rPr lang="es-EC" i="1">
                              <a:latin typeface="Cambria Math"/>
                            </a:rPr>
                            <m:t> </m:t>
                          </m:r>
                          <m:r>
                            <a:rPr lang="es-EC" i="1">
                              <a:latin typeface="Cambria Math"/>
                            </a:rPr>
                            <m:t>𝑑𝑒</m:t>
                          </m:r>
                          <m:r>
                            <a:rPr lang="es-EC" i="1">
                              <a:latin typeface="Cambria Math"/>
                            </a:rPr>
                            <m:t> </m:t>
                          </m:r>
                          <m:r>
                            <a:rPr lang="es-EC" i="1">
                              <a:latin typeface="Cambria Math"/>
                            </a:rPr>
                            <m:t>𝑖𝑛𝑒𝑟𝑒𝑐𝑖𝑎</m:t>
                          </m:r>
                        </m:num>
                        <m:den>
                          <m:r>
                            <a:rPr lang="es-EC" i="1">
                              <a:latin typeface="Cambria Math"/>
                            </a:rPr>
                            <m:t>𝐹𝑢𝑒𝑟𝑧𝑎𝑠</m:t>
                          </m:r>
                          <m:r>
                            <a:rPr lang="es-EC" i="1">
                              <a:latin typeface="Cambria Math"/>
                            </a:rPr>
                            <m:t> </m:t>
                          </m:r>
                          <m:r>
                            <a:rPr lang="es-EC" i="1">
                              <a:latin typeface="Cambria Math"/>
                            </a:rPr>
                            <m:t>𝑣𝑖𝑠𝑐𝑜𝑠𝑎𝑠</m:t>
                          </m:r>
                          <m:r>
                            <a:rPr lang="es-EC" i="1">
                              <a:latin typeface="Cambria Math"/>
                            </a:rPr>
                            <m:t> </m:t>
                          </m:r>
                        </m:den>
                      </m:f>
                      <m:r>
                        <a:rPr lang="es-EC" i="1">
                          <a:latin typeface="Cambria Math"/>
                        </a:rPr>
                        <m:t>=</m:t>
                      </m:r>
                      <m:f>
                        <m:fPr>
                          <m:ctrlPr>
                            <a:rPr lang="es-ES" i="1">
                              <a:latin typeface="Cambria Math"/>
                            </a:rPr>
                          </m:ctrlPr>
                        </m:fPr>
                        <m:num>
                          <m:r>
                            <a:rPr lang="es-EC" i="1">
                              <a:latin typeface="Cambria Math"/>
                            </a:rPr>
                            <m:t>𝑉</m:t>
                          </m:r>
                          <m:sSub>
                            <m:sSubPr>
                              <m:ctrlPr>
                                <a:rPr lang="es-ES" i="1">
                                  <a:latin typeface="Cambria Math"/>
                                </a:rPr>
                              </m:ctrlPr>
                            </m:sSubPr>
                            <m:e>
                              <m:r>
                                <a:rPr lang="es-EC" i="1">
                                  <a:latin typeface="Cambria Math"/>
                                </a:rPr>
                                <m:t>𝐿</m:t>
                              </m:r>
                            </m:e>
                            <m:sub>
                              <m:r>
                                <a:rPr lang="es-EC" i="1">
                                  <a:latin typeface="Cambria Math"/>
                                </a:rPr>
                                <m:t>𝑐</m:t>
                              </m:r>
                            </m:sub>
                          </m:sSub>
                        </m:num>
                        <m:den>
                          <m:r>
                            <a:rPr lang="es-EC" i="1">
                              <a:latin typeface="Cambria Math"/>
                            </a:rPr>
                            <m:t>𝑣</m:t>
                          </m:r>
                        </m:den>
                      </m:f>
                      <m:r>
                        <a:rPr lang="es-EC" i="1">
                          <a:latin typeface="Cambria Math"/>
                        </a:rPr>
                        <m:t>=</m:t>
                      </m:r>
                      <m:f>
                        <m:fPr>
                          <m:ctrlPr>
                            <a:rPr lang="es-ES" i="1">
                              <a:latin typeface="Cambria Math"/>
                            </a:rPr>
                          </m:ctrlPr>
                        </m:fPr>
                        <m:num>
                          <m:r>
                            <a:rPr lang="es-EC" i="1">
                              <a:latin typeface="Cambria Math"/>
                            </a:rPr>
                            <m:t>𝜌</m:t>
                          </m:r>
                          <m:r>
                            <a:rPr lang="es-EC" i="1">
                              <a:latin typeface="Cambria Math"/>
                            </a:rPr>
                            <m:t>𝑉</m:t>
                          </m:r>
                          <m:sSub>
                            <m:sSubPr>
                              <m:ctrlPr>
                                <a:rPr lang="es-ES" i="1">
                                  <a:latin typeface="Cambria Math"/>
                                </a:rPr>
                              </m:ctrlPr>
                            </m:sSubPr>
                            <m:e>
                              <m:r>
                                <a:rPr lang="es-EC" i="1">
                                  <a:latin typeface="Cambria Math"/>
                                </a:rPr>
                                <m:t>𝐿</m:t>
                              </m:r>
                            </m:e>
                            <m:sub>
                              <m:r>
                                <a:rPr lang="es-EC" i="1">
                                  <a:latin typeface="Cambria Math"/>
                                </a:rPr>
                                <m:t>𝑐</m:t>
                              </m:r>
                            </m:sub>
                          </m:sSub>
                        </m:num>
                        <m:den>
                          <m:r>
                            <a:rPr lang="es-EC" i="1">
                              <a:latin typeface="Cambria Math"/>
                            </a:rPr>
                            <m:t>𝜇</m:t>
                          </m:r>
                        </m:den>
                      </m:f>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423078" y="1447800"/>
                <a:ext cx="4297843" cy="661656"/>
              </a:xfrm>
              <a:prstGeom prst="rect">
                <a:avLst/>
              </a:prstGeom>
              <a:blipFill rotWithShape="1">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5978452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09"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RADIACIÓN</a:t>
            </a:r>
            <a:endParaRPr lang="es-ES" dirty="0"/>
          </a:p>
        </p:txBody>
      </p:sp>
      <p:sp>
        <p:nvSpPr>
          <p:cNvPr id="3" name="2 Marcador de contenido"/>
          <p:cNvSpPr>
            <a:spLocks noGrp="1"/>
          </p:cNvSpPr>
          <p:nvPr>
            <p:ph idx="1"/>
          </p:nvPr>
        </p:nvSpPr>
        <p:spPr>
          <a:xfrm>
            <a:off x="457200" y="990601"/>
            <a:ext cx="8229600" cy="914400"/>
          </a:xfrm>
        </p:spPr>
        <p:txBody>
          <a:bodyPr/>
          <a:lstStyle/>
          <a:p>
            <a:pPr marL="0" indent="0" algn="just">
              <a:buNone/>
            </a:pPr>
            <a:r>
              <a:rPr lang="es-EC" sz="2000" dirty="0"/>
              <a:t>La radiación es el proceso de transferencia de calor entre dos cuerpos mediantes ondas </a:t>
            </a:r>
            <a:r>
              <a:rPr lang="es-EC" sz="2000" dirty="0" smtClean="0"/>
              <a:t>electromagnéticas.</a:t>
            </a:r>
            <a:endParaRPr lang="es-ES" sz="2000" dirty="0"/>
          </a:p>
        </p:txBody>
      </p:sp>
      <mc:AlternateContent xmlns:mc="http://schemas.openxmlformats.org/markup-compatibility/2006" xmlns:a14="http://schemas.microsoft.com/office/drawing/2010/main">
        <mc:Choice Requires="a14">
          <p:sp>
            <p:nvSpPr>
              <p:cNvPr id="4" name="3 Rectángulo"/>
              <p:cNvSpPr/>
              <p:nvPr/>
            </p:nvSpPr>
            <p:spPr>
              <a:xfrm>
                <a:off x="2590800" y="2579514"/>
                <a:ext cx="3295874" cy="392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𝑞</m:t>
                      </m:r>
                      <m:r>
                        <a:rPr lang="es-EC" i="1">
                          <a:latin typeface="Cambria Math"/>
                        </a:rPr>
                        <m:t>=</m:t>
                      </m:r>
                      <m:r>
                        <a:rPr lang="es-EC" i="1">
                          <a:latin typeface="Cambria Math"/>
                        </a:rPr>
                        <m:t>𝜀</m:t>
                      </m:r>
                      <m:r>
                        <a:rPr lang="es-EC" i="1">
                          <a:latin typeface="Cambria Math"/>
                        </a:rPr>
                        <m:t> .</m:t>
                      </m:r>
                      <m:r>
                        <a:rPr lang="es-EC" i="1">
                          <a:latin typeface="Cambria Math"/>
                        </a:rPr>
                        <m:t>𝛿</m:t>
                      </m:r>
                      <m:r>
                        <a:rPr lang="es-EC" i="1">
                          <a:latin typeface="Cambria Math"/>
                        </a:rPr>
                        <m:t>. </m:t>
                      </m:r>
                      <m:r>
                        <a:rPr lang="es-EC" i="1">
                          <a:latin typeface="Cambria Math"/>
                        </a:rPr>
                        <m:t>𝐴</m:t>
                      </m:r>
                      <m:r>
                        <a:rPr lang="es-EC" i="1">
                          <a:latin typeface="Cambria Math"/>
                        </a:rPr>
                        <m:t> (</m:t>
                      </m:r>
                      <m:sSubSup>
                        <m:sSubSupPr>
                          <m:ctrlPr>
                            <a:rPr lang="es-ES" i="1">
                              <a:latin typeface="Cambria Math"/>
                            </a:rPr>
                          </m:ctrlPr>
                        </m:sSubSupPr>
                        <m:e>
                          <m:r>
                            <a:rPr lang="es-EC" i="1">
                              <a:latin typeface="Cambria Math"/>
                            </a:rPr>
                            <m:t>𝑇</m:t>
                          </m:r>
                        </m:e>
                        <m:sub>
                          <m:r>
                            <a:rPr lang="es-EC" i="1">
                              <a:latin typeface="Cambria Math"/>
                            </a:rPr>
                            <m:t>𝑠</m:t>
                          </m:r>
                        </m:sub>
                        <m:sup>
                          <m:r>
                            <a:rPr lang="es-EC" i="1">
                              <a:latin typeface="Cambria Math"/>
                            </a:rPr>
                            <m:t>4</m:t>
                          </m:r>
                        </m:sup>
                      </m:sSubSup>
                      <m:r>
                        <a:rPr lang="es-EC" i="1">
                          <a:latin typeface="Cambria Math"/>
                        </a:rPr>
                        <m:t>−</m:t>
                      </m:r>
                      <m:sSubSup>
                        <m:sSubSupPr>
                          <m:ctrlPr>
                            <a:rPr lang="es-ES" i="1">
                              <a:latin typeface="Cambria Math"/>
                            </a:rPr>
                          </m:ctrlPr>
                        </m:sSubSupPr>
                        <m:e>
                          <m:r>
                            <a:rPr lang="es-EC" i="1">
                              <a:latin typeface="Cambria Math"/>
                            </a:rPr>
                            <m:t>𝑇</m:t>
                          </m:r>
                        </m:e>
                        <m:sub>
                          <m:r>
                            <a:rPr lang="es-EC" b="1" i="1">
                              <a:latin typeface="Cambria Math"/>
                            </a:rPr>
                            <m:t>∞</m:t>
                          </m:r>
                        </m:sub>
                        <m:sup>
                          <m:r>
                            <a:rPr lang="es-EC" i="1">
                              <a:latin typeface="Cambria Math"/>
                            </a:rPr>
                            <m:t>4</m:t>
                          </m:r>
                        </m:sup>
                      </m:sSubSup>
                      <m:r>
                        <a:rPr lang="es-EC" i="1">
                          <a:latin typeface="Cambria Math"/>
                        </a:rPr>
                        <m:t>)</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590800" y="2579514"/>
                <a:ext cx="3295874" cy="392287"/>
              </a:xfrm>
              <a:prstGeom prst="rect">
                <a:avLst/>
              </a:prstGeom>
              <a:blipFill rotWithShape="1">
                <a:blip r:embed="rId4"/>
                <a:stretch>
                  <a:fillRect b="-12308"/>
                </a:stretch>
              </a:blipFill>
            </p:spPr>
            <p:txBody>
              <a:bodyPr/>
              <a:lstStyle/>
              <a:p>
                <a:r>
                  <a:rPr lang="es-ES">
                    <a:noFill/>
                  </a:rPr>
                  <a:t> </a:t>
                </a:r>
              </a:p>
            </p:txBody>
          </p:sp>
        </mc:Fallback>
      </mc:AlternateContent>
      <p:sp>
        <p:nvSpPr>
          <p:cNvPr id="5" name="4 Rectángulo"/>
          <p:cNvSpPr/>
          <p:nvPr/>
        </p:nvSpPr>
        <p:spPr>
          <a:xfrm>
            <a:off x="619991" y="3429000"/>
            <a:ext cx="7848600" cy="646331"/>
          </a:xfrm>
          <a:prstGeom prst="rect">
            <a:avLst/>
          </a:prstGeom>
        </p:spPr>
        <p:txBody>
          <a:bodyPr wrap="square">
            <a:spAutoFit/>
          </a:bodyPr>
          <a:lstStyle/>
          <a:p>
            <a:r>
              <a:rPr lang="es-EC" dirty="0"/>
              <a:t>El símbolo </a:t>
            </a:r>
            <a:r>
              <a:rPr lang="es-EC" i="1" dirty="0"/>
              <a:t>δ</a:t>
            </a:r>
            <a:r>
              <a:rPr lang="es-EC" dirty="0"/>
              <a:t> representa la constante de Stefan </a:t>
            </a:r>
            <a:r>
              <a:rPr lang="es-EC" dirty="0" err="1"/>
              <a:t>Boltzmann</a:t>
            </a:r>
            <a:r>
              <a:rPr lang="es-EC" dirty="0"/>
              <a:t> </a:t>
            </a:r>
            <a:r>
              <a:rPr lang="es-EC" dirty="0" smtClean="0"/>
              <a:t>δ </a:t>
            </a:r>
            <a:r>
              <a:rPr lang="es-EC" dirty="0"/>
              <a:t>= 5.67 x 10</a:t>
            </a:r>
            <a:r>
              <a:rPr lang="es-EC" baseline="30000" dirty="0"/>
              <a:t>-8  </a:t>
            </a:r>
            <a:r>
              <a:rPr lang="es-EC" dirty="0"/>
              <a:t> (W/m</a:t>
            </a:r>
            <a:r>
              <a:rPr lang="es-EC" baseline="30000" dirty="0"/>
              <a:t>2</a:t>
            </a:r>
            <a:r>
              <a:rPr lang="es-EC" dirty="0"/>
              <a:t>. K</a:t>
            </a:r>
            <a:r>
              <a:rPr lang="es-EC" baseline="30000" dirty="0"/>
              <a:t>4</a:t>
            </a:r>
            <a:r>
              <a:rPr lang="es-EC" dirty="0"/>
              <a:t>). </a:t>
            </a:r>
            <a:endParaRPr lang="es-ES" dirty="0"/>
          </a:p>
        </p:txBody>
      </p:sp>
    </p:spTree>
    <p:extLst>
      <p:ext uri="{BB962C8B-B14F-4D97-AF65-F5344CB8AC3E}">
        <p14:creationId xmlns:p14="http://schemas.microsoft.com/office/powerpoint/2010/main" val="39856153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INTERCAMBIADORES DE CALOR</a:t>
            </a:r>
            <a:endParaRPr lang="es-ES" dirty="0"/>
          </a:p>
        </p:txBody>
      </p:sp>
      <p:sp>
        <p:nvSpPr>
          <p:cNvPr id="3" name="2 Marcador de contenido"/>
          <p:cNvSpPr>
            <a:spLocks noGrp="1"/>
          </p:cNvSpPr>
          <p:nvPr>
            <p:ph idx="1"/>
          </p:nvPr>
        </p:nvSpPr>
        <p:spPr>
          <a:xfrm>
            <a:off x="457200" y="990601"/>
            <a:ext cx="8229600" cy="1066800"/>
          </a:xfrm>
        </p:spPr>
        <p:txBody>
          <a:bodyPr/>
          <a:lstStyle/>
          <a:p>
            <a:pPr algn="just"/>
            <a:r>
              <a:rPr lang="es-EC" sz="2000" dirty="0"/>
              <a:t>S</a:t>
            </a:r>
            <a:r>
              <a:rPr lang="es-EC" sz="2000" dirty="0" smtClean="0"/>
              <a:t>on </a:t>
            </a:r>
            <a:r>
              <a:rPr lang="es-EC" sz="2000" dirty="0"/>
              <a:t>equipos diseñados en la ingeniería para el intercambio de calor entre dos fluidos que poseen un gradiente de temperatura y se encuentran separados por una superficie sólida.</a:t>
            </a:r>
            <a:endParaRPr lang="es-ES" sz="2000" dirty="0"/>
          </a:p>
        </p:txBody>
      </p:sp>
      <p:pic>
        <p:nvPicPr>
          <p:cNvPr id="5" name="4 Imagen" descr="http://www.ternamic.com/images/casco_y_tub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798676"/>
            <a:ext cx="2895600" cy="2152650"/>
          </a:xfrm>
          <a:prstGeom prst="rect">
            <a:avLst/>
          </a:prstGeom>
          <a:ln w="88900" cap="sq" cmpd="thickThin">
            <a:solidFill>
              <a:srgbClr val="000000"/>
            </a:solidFill>
            <a:prstDash val="solid"/>
            <a:miter lim="800000"/>
          </a:ln>
          <a:effectLst>
            <a:innerShdw blurRad="76200">
              <a:srgbClr val="000000"/>
            </a:innerShdw>
          </a:effectLst>
        </p:spPr>
      </p:pic>
      <p:pic>
        <p:nvPicPr>
          <p:cNvPr id="6" name="5 Imagen" descr="http://www.imelzaweb.com.ar/archivos/foto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133600"/>
            <a:ext cx="4419600" cy="348280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586588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0"/>
            <a:ext cx="8763000" cy="639762"/>
          </a:xfrm>
        </p:spPr>
        <p:txBody>
          <a:bodyPr>
            <a:normAutofit fontScale="90000"/>
          </a:bodyPr>
          <a:lstStyle/>
          <a:p>
            <a:pPr algn="l"/>
            <a:r>
              <a:rPr lang="es-ES" dirty="0" smtClean="0"/>
              <a:t>Partes de un intercambiador de calor</a:t>
            </a:r>
            <a:endParaRPr lang="es-ES" dirty="0"/>
          </a:p>
        </p:txBody>
      </p:sp>
      <p:sp>
        <p:nvSpPr>
          <p:cNvPr id="3" name="2 Marcador de contenido"/>
          <p:cNvSpPr>
            <a:spLocks noGrp="1"/>
          </p:cNvSpPr>
          <p:nvPr>
            <p:ph idx="1"/>
          </p:nvPr>
        </p:nvSpPr>
        <p:spPr>
          <a:xfrm>
            <a:off x="457200" y="990600"/>
            <a:ext cx="8229600" cy="5364163"/>
          </a:xfrm>
        </p:spPr>
        <p:txBody>
          <a:bodyPr/>
          <a:lstStyle/>
          <a:p>
            <a:pPr algn="just"/>
            <a:endParaRPr lang="es-ES" sz="2000" dirty="0"/>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14400"/>
            <a:ext cx="8686799" cy="5029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4837247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Tipos de I.C.</a:t>
            </a:r>
            <a:endParaRPr lang="es-ES" dirty="0"/>
          </a:p>
        </p:txBody>
      </p:sp>
      <p:sp>
        <p:nvSpPr>
          <p:cNvPr id="3" name="2 Marcador de contenido"/>
          <p:cNvSpPr>
            <a:spLocks noGrp="1"/>
          </p:cNvSpPr>
          <p:nvPr>
            <p:ph idx="1"/>
          </p:nvPr>
        </p:nvSpPr>
        <p:spPr>
          <a:xfrm>
            <a:off x="457200" y="990601"/>
            <a:ext cx="8229600" cy="4800600"/>
          </a:xfrm>
        </p:spPr>
        <p:txBody>
          <a:bodyPr/>
          <a:lstStyle/>
          <a:p>
            <a:r>
              <a:rPr lang="es-EC" sz="2000" dirty="0"/>
              <a:t>Existen varias formas de clasificar a los intercambiadores de calor, una de ellas es por sus componentes como por ejemplo</a:t>
            </a:r>
            <a:r>
              <a:rPr lang="es-EC" sz="2000" dirty="0" smtClean="0"/>
              <a:t>:</a:t>
            </a:r>
            <a:r>
              <a:rPr lang="es-EC" sz="2000" dirty="0"/>
              <a:t> </a:t>
            </a:r>
            <a:endParaRPr lang="es-ES" sz="2000" dirty="0"/>
          </a:p>
          <a:p>
            <a:pPr lvl="0"/>
            <a:r>
              <a:rPr lang="es-EC" sz="2000" dirty="0"/>
              <a:t>Tubos concéntricos</a:t>
            </a:r>
            <a:endParaRPr lang="es-ES" sz="2000" dirty="0"/>
          </a:p>
          <a:p>
            <a:pPr lvl="0"/>
            <a:r>
              <a:rPr lang="es-EC" sz="2000" dirty="0"/>
              <a:t>Tubos y coraza</a:t>
            </a:r>
            <a:endParaRPr lang="es-ES" sz="2000" dirty="0"/>
          </a:p>
          <a:p>
            <a:pPr lvl="0"/>
            <a:r>
              <a:rPr lang="es-EC" sz="2000" dirty="0"/>
              <a:t>De placas</a:t>
            </a:r>
            <a:endParaRPr lang="es-ES" sz="2000" dirty="0"/>
          </a:p>
          <a:p>
            <a:pPr marL="0" indent="0">
              <a:buNone/>
            </a:pPr>
            <a:endParaRPr lang="es-ES" sz="2000" dirty="0"/>
          </a:p>
          <a:p>
            <a:pPr marL="0" indent="0">
              <a:buNone/>
            </a:pPr>
            <a:r>
              <a:rPr lang="es-EC" sz="2000" dirty="0"/>
              <a:t>Otra forma puede ser por el flujo:</a:t>
            </a:r>
            <a:endParaRPr lang="es-ES" sz="2000" dirty="0"/>
          </a:p>
          <a:p>
            <a:pPr lvl="0"/>
            <a:r>
              <a:rPr lang="es-EC" sz="2000" dirty="0"/>
              <a:t>Flujo paralelo </a:t>
            </a:r>
            <a:endParaRPr lang="es-ES" sz="2000" dirty="0"/>
          </a:p>
          <a:p>
            <a:pPr lvl="0"/>
            <a:r>
              <a:rPr lang="es-EC" sz="2000" dirty="0"/>
              <a:t>Flujo contracorriente</a:t>
            </a:r>
            <a:endParaRPr lang="es-ES" sz="2000" dirty="0"/>
          </a:p>
          <a:p>
            <a:pPr lvl="0"/>
            <a:r>
              <a:rPr lang="es-EC" sz="2000" dirty="0"/>
              <a:t>Flujo cruzado</a:t>
            </a:r>
            <a:endParaRPr lang="es-ES" sz="2000" dirty="0"/>
          </a:p>
          <a:p>
            <a:pPr marL="0" indent="0">
              <a:buNone/>
            </a:pPr>
            <a:endParaRPr lang="es-ES" sz="2000" dirty="0"/>
          </a:p>
          <a:p>
            <a:pPr marL="0" indent="0">
              <a:buNone/>
            </a:pPr>
            <a:r>
              <a:rPr lang="es-EC" sz="2000" dirty="0"/>
              <a:t>También se puede considerar por el número de pasos (1 – 1, 1 – 2, 2 – 4.)</a:t>
            </a:r>
            <a:endParaRPr lang="es-ES" sz="2000" dirty="0"/>
          </a:p>
          <a:p>
            <a:pPr algn="just"/>
            <a:endParaRPr lang="es-ES" sz="2000" dirty="0"/>
          </a:p>
        </p:txBody>
      </p:sp>
    </p:spTree>
    <p:extLst>
      <p:ext uri="{BB962C8B-B14F-4D97-AF65-F5344CB8AC3E}">
        <p14:creationId xmlns:p14="http://schemas.microsoft.com/office/powerpoint/2010/main" val="62923150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5"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sz="3600" dirty="0" smtClean="0"/>
              <a:t>Tubo concéntrico</a:t>
            </a:r>
            <a:endParaRPr lang="es-ES" sz="3600"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1324" y="1371600"/>
            <a:ext cx="5919787" cy="249555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1905000" y="4419600"/>
            <a:ext cx="2209800" cy="381000"/>
          </a:xfrm>
          <a:prstGeom prst="rect">
            <a:avLst/>
          </a:prstGeom>
          <a:noFill/>
        </p:spPr>
        <p:txBody>
          <a:bodyPr wrap="square" rtlCol="0">
            <a:spAutoFit/>
          </a:bodyPr>
          <a:lstStyle/>
          <a:p>
            <a:pPr algn="ctr"/>
            <a:r>
              <a:rPr lang="es-ES" dirty="0" smtClean="0"/>
              <a:t>Flujo Paralelo </a:t>
            </a:r>
            <a:endParaRPr lang="es-ES" dirty="0"/>
          </a:p>
        </p:txBody>
      </p:sp>
      <p:sp>
        <p:nvSpPr>
          <p:cNvPr id="7" name="6 CuadroTexto"/>
          <p:cNvSpPr txBox="1"/>
          <p:nvPr/>
        </p:nvSpPr>
        <p:spPr>
          <a:xfrm>
            <a:off x="4911436" y="4419600"/>
            <a:ext cx="2209800" cy="381000"/>
          </a:xfrm>
          <a:prstGeom prst="rect">
            <a:avLst/>
          </a:prstGeom>
          <a:noFill/>
        </p:spPr>
        <p:txBody>
          <a:bodyPr wrap="square" rtlCol="0">
            <a:spAutoFit/>
          </a:bodyPr>
          <a:lstStyle/>
          <a:p>
            <a:pPr algn="ctr"/>
            <a:r>
              <a:rPr lang="es-ES" dirty="0"/>
              <a:t>C</a:t>
            </a:r>
            <a:r>
              <a:rPr lang="es-ES" dirty="0" smtClean="0"/>
              <a:t>ontraflujo </a:t>
            </a:r>
            <a:endParaRPr lang="es-ES" dirty="0"/>
          </a:p>
        </p:txBody>
      </p:sp>
    </p:spTree>
    <p:extLst>
      <p:ext uri="{BB962C8B-B14F-4D97-AF65-F5344CB8AC3E}">
        <p14:creationId xmlns:p14="http://schemas.microsoft.com/office/powerpoint/2010/main" val="157996892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lstStyle/>
          <a:p>
            <a:pPr algn="l"/>
            <a:r>
              <a:rPr lang="es-ES" sz="3200" dirty="0" smtClean="0"/>
              <a:t>I.C Tubo y coraza</a:t>
            </a:r>
            <a:endParaRPr lang="es-ES" sz="3200" dirty="0"/>
          </a:p>
        </p:txBody>
      </p:sp>
      <p:pic>
        <p:nvPicPr>
          <p:cNvPr id="6" name="5 Imagen"/>
          <p:cNvPicPr/>
          <p:nvPr/>
        </p:nvPicPr>
        <p:blipFill>
          <a:blip r:embed="rId4" cstate="print">
            <a:lum bright="-5000" contrast="-5000"/>
            <a:extLst>
              <a:ext uri="{28A0092B-C50C-407E-A947-70E740481C1C}">
                <a14:useLocalDpi xmlns:a14="http://schemas.microsoft.com/office/drawing/2010/main" val="0"/>
              </a:ext>
            </a:extLst>
          </a:blip>
          <a:srcRect/>
          <a:stretch>
            <a:fillRect/>
          </a:stretch>
        </p:blipFill>
        <p:spPr bwMode="auto">
          <a:xfrm>
            <a:off x="914400" y="1219200"/>
            <a:ext cx="7543800" cy="4495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215467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ítulo"/>
          <p:cNvSpPr>
            <a:spLocks noGrp="1"/>
          </p:cNvSpPr>
          <p:nvPr>
            <p:ph type="title"/>
          </p:nvPr>
        </p:nvSpPr>
        <p:spPr>
          <a:xfrm>
            <a:off x="457200" y="274638"/>
            <a:ext cx="8153400" cy="487362"/>
          </a:xfrm>
        </p:spPr>
        <p:txBody>
          <a:bodyPr>
            <a:normAutofit fontScale="90000"/>
          </a:bodyPr>
          <a:lstStyle/>
          <a:p>
            <a:pPr algn="l"/>
            <a:r>
              <a:rPr lang="es-ES" dirty="0" smtClean="0"/>
              <a:t>INTRODUCCIÓN </a:t>
            </a:r>
            <a:endParaRPr lang="es-ES" dirty="0"/>
          </a:p>
        </p:txBody>
      </p:sp>
      <p:sp>
        <p:nvSpPr>
          <p:cNvPr id="3075" name="Rectangle 11"/>
          <p:cNvSpPr>
            <a:spLocks noGrp="1"/>
          </p:cNvSpPr>
          <p:nvPr>
            <p:ph idx="1"/>
          </p:nvPr>
        </p:nvSpPr>
        <p:spPr>
          <a:xfrm>
            <a:off x="457200" y="861218"/>
            <a:ext cx="8229600" cy="5135563"/>
          </a:xfrm>
        </p:spPr>
        <p:txBody>
          <a:bodyPr/>
          <a:lstStyle/>
          <a:p>
            <a:pPr algn="just" eaLnBrk="1" hangingPunct="1"/>
            <a:r>
              <a:rPr lang="es-ES" sz="2000" dirty="0"/>
              <a:t>El banco de prueba es básicamente la interacción de componentes a utilizarlo como instrumento de aprendizaje para estudiantes del DECEM de la ESPE; será una ayuda para el laboratorio de Conversión de la Energía ya que actualmente solo se cuenta con intercambiadores de calor (I.C.) agua – agua,  en este nuevo banco se complementará con prácticas de aceites API  y agua </a:t>
            </a:r>
            <a:endParaRPr lang="es-ES" sz="2000" dirty="0" smtClean="0"/>
          </a:p>
          <a:p>
            <a:pPr algn="just" eaLnBrk="1" hangingPunct="1"/>
            <a:r>
              <a:rPr lang="es-ES" sz="2000" dirty="0"/>
              <a:t>E</a:t>
            </a:r>
            <a:r>
              <a:rPr lang="es-ES" sz="2000" dirty="0" smtClean="0"/>
              <a:t>l </a:t>
            </a:r>
            <a:r>
              <a:rPr lang="es-ES" sz="2000" dirty="0"/>
              <a:t>estudiante podrá identificar y familiarizarse con sus elementos tales como bomba de aceite, bomba de agua, intercambiadores de calor, sistema de refrigeración, sistema de calentamiento, medidores de caudal y temperatura además toda su instrumentación requerida, también permitirá reconocer los procesos de refrigeración y calentadores por resistencias, identificando sus propiedades termodinámicas de una manera práctica.</a:t>
            </a:r>
          </a:p>
          <a:p>
            <a:pPr algn="just" eaLnBrk="1" hangingPunct="1"/>
            <a:r>
              <a:rPr lang="es-ES" sz="2000" dirty="0"/>
              <a:t>Los intercambiadores de calor realizan la transferencia de energía térmica por medio de dos fluidos sean estos líquidos o gaseosos los cuales se encuentran separados por diferentes materiales sin mezclarse</a:t>
            </a:r>
            <a:endParaRPr lang="es-ES" sz="2000" dirty="0" smtClean="0"/>
          </a:p>
          <a:p>
            <a:pPr eaLnBrk="1" hangingPunct="1">
              <a:buFont typeface="Arial" charset="0"/>
              <a:buNone/>
            </a:pPr>
            <a:endParaRPr lang="es-ES" dirty="0" smtClean="0"/>
          </a:p>
        </p:txBody>
      </p:sp>
    </p:spTree>
    <p:extLst>
      <p:ext uri="{BB962C8B-B14F-4D97-AF65-F5344CB8AC3E}">
        <p14:creationId xmlns:p14="http://schemas.microsoft.com/office/powerpoint/2010/main" val="169943890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4" cstate="print">
            <a:lum bright="-5000" contrast="-5000"/>
            <a:extLst>
              <a:ext uri="{28A0092B-C50C-407E-A947-70E740481C1C}">
                <a14:useLocalDpi xmlns:a14="http://schemas.microsoft.com/office/drawing/2010/main" val="0"/>
              </a:ext>
            </a:extLst>
          </a:blip>
          <a:srcRect/>
          <a:stretch>
            <a:fillRect/>
          </a:stretch>
        </p:blipFill>
        <p:spPr bwMode="auto">
          <a:xfrm>
            <a:off x="1953491" y="3422073"/>
            <a:ext cx="4876800" cy="2456152"/>
          </a:xfrm>
          <a:prstGeom prst="rect">
            <a:avLst/>
          </a:prstGeom>
          <a:ln w="88900" cap="sq" cmpd="thickThin">
            <a:solidFill>
              <a:srgbClr val="000000"/>
            </a:solidFill>
            <a:prstDash val="solid"/>
            <a:miter lim="800000"/>
          </a:ln>
          <a:effectLst>
            <a:innerShdw blurRad="76200">
              <a:srgbClr val="000000"/>
            </a:innerShdw>
          </a:effectLst>
        </p:spPr>
      </p:pic>
      <p:pic>
        <p:nvPicPr>
          <p:cNvPr id="6" name="5 Imagen"/>
          <p:cNvPicPr/>
          <p:nvPr/>
        </p:nvPicPr>
        <p:blipFill>
          <a:blip r:embed="rId5" cstate="print">
            <a:lum bright="-5000" contrast="-5000"/>
            <a:extLst>
              <a:ext uri="{28A0092B-C50C-407E-A947-70E740481C1C}">
                <a14:useLocalDpi xmlns:a14="http://schemas.microsoft.com/office/drawing/2010/main" val="0"/>
              </a:ext>
            </a:extLst>
          </a:blip>
          <a:srcRect/>
          <a:stretch>
            <a:fillRect/>
          </a:stretch>
        </p:blipFill>
        <p:spPr bwMode="auto">
          <a:xfrm>
            <a:off x="1953491" y="457200"/>
            <a:ext cx="4904509" cy="2590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752190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C" sz="3600" dirty="0"/>
              <a:t>Intercambiador de calor de placas</a:t>
            </a:r>
            <a:endParaRPr lang="es-ES" sz="3600" dirty="0"/>
          </a:p>
        </p:txBody>
      </p:sp>
      <p:pic>
        <p:nvPicPr>
          <p:cNvPr id="5" name="4 Imagen"/>
          <p:cNvPicPr/>
          <p:nvPr/>
        </p:nvPicPr>
        <p:blipFill>
          <a:blip r:embed="rId4" cstate="print">
            <a:extLst>
              <a:ext uri="{BEBA8EAE-BF5A-486C-A8C5-ECC9F3942E4B}">
                <a14:imgProps xmlns:a14="http://schemas.microsoft.com/office/drawing/2010/main">
                  <a14:imgLayer r:embed="rId5">
                    <a14:imgEffect>
                      <a14:sharpenSoften amount="7500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695325" y="1066800"/>
            <a:ext cx="4943475" cy="419100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5867400" y="1219200"/>
            <a:ext cx="2971800" cy="2031325"/>
          </a:xfrm>
          <a:prstGeom prst="rect">
            <a:avLst/>
          </a:prstGeom>
          <a:noFill/>
        </p:spPr>
        <p:txBody>
          <a:bodyPr wrap="square" rtlCol="0">
            <a:spAutoFit/>
          </a:bodyPr>
          <a:lstStyle/>
          <a:p>
            <a:pPr algn="just"/>
            <a:r>
              <a:rPr lang="es-EC" dirty="0" smtClean="0"/>
              <a:t>Usados si desea conseguir una </a:t>
            </a:r>
            <a:r>
              <a:rPr lang="es-EC" dirty="0"/>
              <a:t>aérea superficial de transferencia de calor por unidad de volumen bastante grande y cuando al menos uno de los fluidos es un gas</a:t>
            </a:r>
            <a:endParaRPr lang="es-ES" dirty="0"/>
          </a:p>
        </p:txBody>
      </p:sp>
    </p:spTree>
    <p:extLst>
      <p:ext uri="{BB962C8B-B14F-4D97-AF65-F5344CB8AC3E}">
        <p14:creationId xmlns:p14="http://schemas.microsoft.com/office/powerpoint/2010/main" val="363281937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sz="4000" b="1" dirty="0"/>
              <a:t>Diseño de un intercambiador de calor</a:t>
            </a:r>
            <a:endParaRPr lang="es-ES" sz="4000" dirty="0"/>
          </a:p>
        </p:txBody>
      </p:sp>
      <p:sp>
        <p:nvSpPr>
          <p:cNvPr id="3" name="2 Marcador de contenido"/>
          <p:cNvSpPr>
            <a:spLocks noGrp="1"/>
          </p:cNvSpPr>
          <p:nvPr>
            <p:ph idx="1"/>
          </p:nvPr>
        </p:nvSpPr>
        <p:spPr>
          <a:xfrm>
            <a:off x="457200" y="1219200"/>
            <a:ext cx="8229600" cy="5364163"/>
          </a:xfrm>
        </p:spPr>
        <p:txBody>
          <a:bodyPr/>
          <a:lstStyle/>
          <a:p>
            <a:pPr marL="0" indent="0" algn="just">
              <a:buNone/>
            </a:pPr>
            <a:r>
              <a:rPr lang="es-ES" sz="2800" dirty="0" smtClean="0"/>
              <a:t>FACTORES:</a:t>
            </a:r>
          </a:p>
          <a:p>
            <a:pPr algn="just"/>
            <a:endParaRPr lang="es-ES" sz="2000" dirty="0"/>
          </a:p>
          <a:p>
            <a:pPr algn="just"/>
            <a:r>
              <a:rPr lang="es-MX" sz="2000" dirty="0"/>
              <a:t>A</a:t>
            </a:r>
            <a:r>
              <a:rPr lang="es-MX" sz="2000" dirty="0" smtClean="0"/>
              <a:t>érea </a:t>
            </a:r>
            <a:r>
              <a:rPr lang="es-MX" sz="2000" dirty="0"/>
              <a:t>superficial de trasferencia de </a:t>
            </a:r>
            <a:r>
              <a:rPr lang="es-MX" sz="2000" dirty="0" smtClean="0"/>
              <a:t>calor</a:t>
            </a:r>
          </a:p>
          <a:p>
            <a:pPr algn="just"/>
            <a:r>
              <a:rPr lang="es-MX" sz="2000" dirty="0"/>
              <a:t>T</a:t>
            </a:r>
            <a:r>
              <a:rPr lang="es-MX" sz="2000" dirty="0" smtClean="0"/>
              <a:t>ipos </a:t>
            </a:r>
            <a:r>
              <a:rPr lang="es-MX" sz="2000" dirty="0"/>
              <a:t>de fluidos que se van a </a:t>
            </a:r>
            <a:r>
              <a:rPr lang="es-MX" sz="2000" dirty="0" smtClean="0"/>
              <a:t>utilizar </a:t>
            </a:r>
          </a:p>
          <a:p>
            <a:pPr algn="just"/>
            <a:r>
              <a:rPr lang="es-MX" sz="2000" dirty="0"/>
              <a:t>T</a:t>
            </a:r>
            <a:r>
              <a:rPr lang="es-MX" sz="2000" dirty="0" smtClean="0"/>
              <a:t>amaño </a:t>
            </a:r>
            <a:r>
              <a:rPr lang="es-MX" sz="2000" dirty="0"/>
              <a:t>y el volumen del equipo</a:t>
            </a:r>
            <a:r>
              <a:rPr lang="es-MX" sz="2000" dirty="0" smtClean="0"/>
              <a:t>,</a:t>
            </a:r>
          </a:p>
          <a:p>
            <a:pPr algn="just"/>
            <a:r>
              <a:rPr lang="es-MX" sz="2000" dirty="0" smtClean="0"/>
              <a:t> </a:t>
            </a:r>
            <a:r>
              <a:rPr lang="es-MX" sz="2000" dirty="0"/>
              <a:t>M</a:t>
            </a:r>
            <a:r>
              <a:rPr lang="es-MX" sz="2000" dirty="0" smtClean="0"/>
              <a:t>aterial </a:t>
            </a:r>
            <a:r>
              <a:rPr lang="es-MX" sz="2000" dirty="0"/>
              <a:t>a utilizarse </a:t>
            </a:r>
            <a:r>
              <a:rPr lang="es-MX" sz="2000" dirty="0" smtClean="0"/>
              <a:t> </a:t>
            </a:r>
          </a:p>
          <a:p>
            <a:pPr algn="just"/>
            <a:r>
              <a:rPr lang="es-MX" sz="2000" dirty="0" smtClean="0"/>
              <a:t>costos </a:t>
            </a:r>
            <a:r>
              <a:rPr lang="es-MX" sz="2000" dirty="0"/>
              <a:t>de </a:t>
            </a:r>
            <a:r>
              <a:rPr lang="es-MX" sz="2000" dirty="0" smtClean="0"/>
              <a:t>fabricación </a:t>
            </a:r>
          </a:p>
          <a:p>
            <a:pPr marL="0" indent="0" algn="just">
              <a:buNone/>
            </a:pPr>
            <a:endParaRPr lang="es-MX" sz="2000" dirty="0"/>
          </a:p>
          <a:p>
            <a:pPr marL="0" indent="0" algn="just">
              <a:buNone/>
            </a:pPr>
            <a:r>
              <a:rPr lang="es-MX" sz="2000" dirty="0"/>
              <a:t>L</a:t>
            </a:r>
            <a:r>
              <a:rPr lang="es-MX" sz="2000" dirty="0" smtClean="0"/>
              <a:t>o </a:t>
            </a:r>
            <a:r>
              <a:rPr lang="es-MX" sz="2000" dirty="0"/>
              <a:t>más importante para diseñar un intercambiador de calor es la determinación del coeficiente global de transferencia de calor mejor conocido con la sigla </a:t>
            </a:r>
            <a:r>
              <a:rPr lang="es-MX" sz="2000" dirty="0" smtClean="0"/>
              <a:t>U.</a:t>
            </a:r>
            <a:endParaRPr lang="es-ES" sz="2000" dirty="0"/>
          </a:p>
          <a:p>
            <a:pPr algn="just"/>
            <a:endParaRPr lang="es-ES" sz="2000" dirty="0"/>
          </a:p>
        </p:txBody>
      </p:sp>
    </p:spTree>
    <p:extLst>
      <p:ext uri="{BB962C8B-B14F-4D97-AF65-F5344CB8AC3E}">
        <p14:creationId xmlns:p14="http://schemas.microsoft.com/office/powerpoint/2010/main" val="212443595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sz="3600" dirty="0"/>
              <a:t>Coeficiente global de transferencia de calor</a:t>
            </a:r>
            <a:endParaRPr lang="es-ES" sz="3600" dirty="0"/>
          </a:p>
        </p:txBody>
      </p:sp>
      <p:sp>
        <p:nvSpPr>
          <p:cNvPr id="3" name="2 Marcador de contenido"/>
          <p:cNvSpPr>
            <a:spLocks noGrp="1"/>
          </p:cNvSpPr>
          <p:nvPr>
            <p:ph idx="1"/>
          </p:nvPr>
        </p:nvSpPr>
        <p:spPr>
          <a:xfrm>
            <a:off x="457200" y="990601"/>
            <a:ext cx="8229600" cy="1600200"/>
          </a:xfrm>
        </p:spPr>
        <p:txBody>
          <a:bodyPr>
            <a:normAutofit lnSpcReduction="10000"/>
          </a:bodyPr>
          <a:lstStyle/>
          <a:p>
            <a:pPr algn="just"/>
            <a:r>
              <a:rPr lang="es-MX" sz="2000" dirty="0"/>
              <a:t>Este coeficiente está definido en términos de la resistencia térmica </a:t>
            </a:r>
            <a:r>
              <a:rPr lang="es-MX" sz="2000" dirty="0" smtClean="0"/>
              <a:t>total </a:t>
            </a:r>
            <a:r>
              <a:rPr lang="es-MX" sz="2000" dirty="0" err="1" smtClean="0"/>
              <a:t>Rt</a:t>
            </a:r>
            <a:r>
              <a:rPr lang="es-MX" sz="2000" dirty="0" smtClean="0"/>
              <a:t> </a:t>
            </a:r>
            <a:r>
              <a:rPr lang="es-MX" sz="2000" dirty="0"/>
              <a:t>para la transferencia de calor entre dos fluidos, el coeficiente se lo encuentra al tomar en cuenta las resistencias de conducción y convección que tiene el fluido cuando este está separado por paredes planas o cilíndricas compuestas.</a:t>
            </a:r>
            <a:endParaRPr lang="es-ES" sz="2000" dirty="0"/>
          </a:p>
        </p:txBody>
      </p:sp>
      <mc:AlternateContent xmlns:mc="http://schemas.openxmlformats.org/markup-compatibility/2006" xmlns:a14="http://schemas.microsoft.com/office/drawing/2010/main">
        <mc:Choice Requires="a14">
          <p:sp>
            <p:nvSpPr>
              <p:cNvPr id="9" name="8 Rectángulo"/>
              <p:cNvSpPr/>
              <p:nvPr/>
            </p:nvSpPr>
            <p:spPr>
              <a:xfrm>
                <a:off x="3402105" y="2801388"/>
                <a:ext cx="2339789" cy="659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r>
                            <a:rPr lang="es-EC" i="1">
                              <a:latin typeface="Cambria Math"/>
                            </a:rPr>
                            <m:t>1</m:t>
                          </m:r>
                        </m:num>
                        <m:den>
                          <m:r>
                            <a:rPr lang="es-EC" i="1">
                              <a:latin typeface="Cambria Math"/>
                            </a:rPr>
                            <m:t>𝑈𝐴</m:t>
                          </m:r>
                        </m:den>
                      </m:f>
                      <m:r>
                        <a:rPr lang="es-EC" i="1">
                          <a:latin typeface="Cambria Math"/>
                        </a:rPr>
                        <m:t>=</m:t>
                      </m:r>
                      <m:f>
                        <m:fPr>
                          <m:ctrlPr>
                            <a:rPr lang="es-ES" i="1">
                              <a:latin typeface="Cambria Math"/>
                            </a:rPr>
                          </m:ctrlPr>
                        </m:fPr>
                        <m:num>
                          <m:r>
                            <a:rPr lang="es-EC" i="1">
                              <a:latin typeface="Cambria Math"/>
                            </a:rPr>
                            <m:t>1</m:t>
                          </m:r>
                        </m:num>
                        <m:den>
                          <m:sSub>
                            <m:sSubPr>
                              <m:ctrlPr>
                                <a:rPr lang="es-ES" i="1">
                                  <a:latin typeface="Cambria Math"/>
                                </a:rPr>
                              </m:ctrlPr>
                            </m:sSubPr>
                            <m:e>
                              <m:r>
                                <a:rPr lang="es-EC" i="1">
                                  <a:latin typeface="Cambria Math"/>
                                </a:rPr>
                                <m:t>𝑈</m:t>
                              </m:r>
                            </m:e>
                            <m:sub>
                              <m:r>
                                <a:rPr lang="es-EC" i="1">
                                  <a:latin typeface="Cambria Math"/>
                                </a:rPr>
                                <m:t>𝑖</m:t>
                              </m:r>
                            </m:sub>
                          </m:sSub>
                          <m:sSub>
                            <m:sSubPr>
                              <m:ctrlPr>
                                <a:rPr lang="es-ES" i="1">
                                  <a:latin typeface="Cambria Math"/>
                                </a:rPr>
                              </m:ctrlPr>
                            </m:sSubPr>
                            <m:e>
                              <m:r>
                                <a:rPr lang="es-EC" i="1">
                                  <a:latin typeface="Cambria Math"/>
                                </a:rPr>
                                <m:t>𝐴</m:t>
                              </m:r>
                            </m:e>
                            <m:sub>
                              <m:r>
                                <a:rPr lang="es-EC" i="1">
                                  <a:latin typeface="Cambria Math"/>
                                </a:rPr>
                                <m:t>𝑖</m:t>
                              </m:r>
                            </m:sub>
                          </m:sSub>
                        </m:den>
                      </m:f>
                      <m:r>
                        <a:rPr lang="es-EC" i="1">
                          <a:latin typeface="Cambria Math"/>
                        </a:rPr>
                        <m:t>=</m:t>
                      </m:r>
                      <m:f>
                        <m:fPr>
                          <m:ctrlPr>
                            <a:rPr lang="es-ES" i="1">
                              <a:latin typeface="Cambria Math"/>
                            </a:rPr>
                          </m:ctrlPr>
                        </m:fPr>
                        <m:num>
                          <m:r>
                            <a:rPr lang="es-EC" i="1">
                              <a:latin typeface="Cambria Math"/>
                            </a:rPr>
                            <m:t>1</m:t>
                          </m:r>
                        </m:num>
                        <m:den>
                          <m:sSub>
                            <m:sSubPr>
                              <m:ctrlPr>
                                <a:rPr lang="es-ES" i="1">
                                  <a:latin typeface="Cambria Math"/>
                                </a:rPr>
                              </m:ctrlPr>
                            </m:sSubPr>
                            <m:e>
                              <m:r>
                                <a:rPr lang="es-EC" i="1">
                                  <a:latin typeface="Cambria Math"/>
                                </a:rPr>
                                <m:t>𝑈</m:t>
                              </m:r>
                            </m:e>
                            <m:sub>
                              <m:r>
                                <a:rPr lang="es-EC" i="1">
                                  <a:latin typeface="Cambria Math"/>
                                </a:rPr>
                                <m:t>𝑜</m:t>
                              </m:r>
                            </m:sub>
                          </m:sSub>
                          <m:sSub>
                            <m:sSubPr>
                              <m:ctrlPr>
                                <a:rPr lang="es-ES" i="1">
                                  <a:latin typeface="Cambria Math"/>
                                </a:rPr>
                              </m:ctrlPr>
                            </m:sSubPr>
                            <m:e>
                              <m:r>
                                <a:rPr lang="es-EC" i="1">
                                  <a:latin typeface="Cambria Math"/>
                                </a:rPr>
                                <m:t>𝐴</m:t>
                              </m:r>
                            </m:e>
                            <m:sub>
                              <m:r>
                                <a:rPr lang="es-EC" i="1">
                                  <a:latin typeface="Cambria Math"/>
                                </a:rPr>
                                <m:t>𝑜</m:t>
                              </m:r>
                            </m:sub>
                          </m:sSub>
                        </m:den>
                      </m:f>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3402105" y="2801388"/>
                <a:ext cx="2339789" cy="659476"/>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2411248" y="3810001"/>
                <a:ext cx="4153188" cy="738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f>
                        <m:fPr>
                          <m:ctrlPr>
                            <a:rPr lang="es-ES" i="1">
                              <a:latin typeface="Cambria Math"/>
                            </a:rPr>
                          </m:ctrlPr>
                        </m:fPr>
                        <m:num>
                          <m:r>
                            <a:rPr lang="es-EC" i="1">
                              <a:latin typeface="Cambria Math"/>
                            </a:rPr>
                            <m:t>1</m:t>
                          </m:r>
                        </m:num>
                        <m:den>
                          <m:sSub>
                            <m:sSubPr>
                              <m:ctrlPr>
                                <a:rPr lang="es-ES" i="1">
                                  <a:latin typeface="Cambria Math"/>
                                </a:rPr>
                              </m:ctrlPr>
                            </m:sSubPr>
                            <m:e>
                              <m:r>
                                <a:rPr lang="es-EC" i="1">
                                  <a:latin typeface="Cambria Math"/>
                                </a:rPr>
                                <m:t>h</m:t>
                              </m:r>
                            </m:e>
                            <m:sub>
                              <m:r>
                                <a:rPr lang="es-EC" i="1">
                                  <a:latin typeface="Cambria Math"/>
                                </a:rPr>
                                <m:t>𝑖</m:t>
                              </m:r>
                            </m:sub>
                          </m:sSub>
                          <m:sSub>
                            <m:sSubPr>
                              <m:ctrlPr>
                                <a:rPr lang="es-ES" i="1">
                                  <a:latin typeface="Cambria Math"/>
                                </a:rPr>
                              </m:ctrlPr>
                            </m:sSubPr>
                            <m:e>
                              <m:r>
                                <a:rPr lang="es-EC" i="1">
                                  <a:latin typeface="Cambria Math"/>
                                </a:rPr>
                                <m:t>𝐴</m:t>
                              </m:r>
                            </m:e>
                            <m:sub>
                              <m:r>
                                <a:rPr lang="es-EC" i="1">
                                  <a:latin typeface="Cambria Math"/>
                                </a:rPr>
                                <m:t>𝑖</m:t>
                              </m:r>
                            </m:sub>
                          </m:sSub>
                        </m:den>
                      </m:f>
                      <m:r>
                        <a:rPr lang="es-EC" i="1">
                          <a:latin typeface="Cambria Math"/>
                        </a:rPr>
                        <m:t>+</m:t>
                      </m:r>
                      <m:f>
                        <m:fPr>
                          <m:ctrlPr>
                            <a:rPr lang="es-ES" i="1">
                              <a:latin typeface="Cambria Math"/>
                            </a:rPr>
                          </m:ctrlPr>
                        </m:fPr>
                        <m:num>
                          <m:sSubSup>
                            <m:sSubSupPr>
                              <m:ctrlPr>
                                <a:rPr lang="es-ES" i="1">
                                  <a:latin typeface="Cambria Math"/>
                                </a:rPr>
                              </m:ctrlPr>
                            </m:sSubSupPr>
                            <m:e>
                              <m:r>
                                <a:rPr lang="es-EC" i="1">
                                  <a:latin typeface="Cambria Math"/>
                                </a:rPr>
                                <m:t>𝑅</m:t>
                              </m:r>
                            </m:e>
                            <m:sub>
                              <m:r>
                                <a:rPr lang="es-EC" i="1">
                                  <a:latin typeface="Cambria Math"/>
                                </a:rPr>
                                <m:t>𝑓</m:t>
                              </m:r>
                              <m:r>
                                <a:rPr lang="es-EC" i="1">
                                  <a:latin typeface="Cambria Math"/>
                                </a:rPr>
                                <m:t>,</m:t>
                              </m:r>
                              <m:r>
                                <a:rPr lang="es-EC" i="1">
                                  <a:latin typeface="Cambria Math"/>
                                </a:rPr>
                                <m:t>𝑖</m:t>
                              </m:r>
                            </m:sub>
                            <m:sup>
                              <m:r>
                                <a:rPr lang="es-EC" i="1">
                                  <a:latin typeface="Cambria Math"/>
                                </a:rPr>
                                <m:t>"</m:t>
                              </m:r>
                            </m:sup>
                          </m:sSubSup>
                        </m:num>
                        <m:den>
                          <m:sSub>
                            <m:sSubPr>
                              <m:ctrlPr>
                                <a:rPr lang="es-ES" i="1">
                                  <a:latin typeface="Cambria Math"/>
                                </a:rPr>
                              </m:ctrlPr>
                            </m:sSubPr>
                            <m:e>
                              <m:r>
                                <a:rPr lang="es-EC" i="1">
                                  <a:latin typeface="Cambria Math"/>
                                </a:rPr>
                                <m:t>𝐴</m:t>
                              </m:r>
                            </m:e>
                            <m:sub>
                              <m:r>
                                <a:rPr lang="es-EC" i="1">
                                  <a:latin typeface="Cambria Math"/>
                                </a:rPr>
                                <m:t>𝑖</m:t>
                              </m:r>
                            </m:sub>
                          </m:sSub>
                        </m:den>
                      </m:f>
                      <m:r>
                        <a:rPr lang="es-EC" i="1">
                          <a:latin typeface="Cambria Math"/>
                        </a:rPr>
                        <m:t>+</m:t>
                      </m:r>
                      <m:f>
                        <m:fPr>
                          <m:ctrlPr>
                            <a:rPr lang="es-ES" i="1">
                              <a:latin typeface="Cambria Math"/>
                            </a:rPr>
                          </m:ctrlPr>
                        </m:fPr>
                        <m:num>
                          <m:r>
                            <m:rPr>
                              <m:sty m:val="p"/>
                            </m:rPr>
                            <a:rPr lang="es-EC">
                              <a:latin typeface="Cambria Math"/>
                            </a:rPr>
                            <m:t>ln</m:t>
                          </m:r>
                          <m:r>
                            <a:rPr lang="es-EC" i="1">
                              <a:latin typeface="Cambria Math"/>
                            </a:rPr>
                            <m:t>(</m:t>
                          </m:r>
                          <m:sSub>
                            <m:sSubPr>
                              <m:ctrlPr>
                                <a:rPr lang="es-ES" i="1">
                                  <a:latin typeface="Cambria Math"/>
                                </a:rPr>
                              </m:ctrlPr>
                            </m:sSubPr>
                            <m:e>
                              <m:r>
                                <a:rPr lang="es-EC" i="1">
                                  <a:latin typeface="Cambria Math"/>
                                </a:rPr>
                                <m:t>𝐷</m:t>
                              </m:r>
                            </m:e>
                            <m:sub>
                              <m:r>
                                <a:rPr lang="es-EC" i="1">
                                  <a:latin typeface="Cambria Math"/>
                                </a:rPr>
                                <m:t>𝑜</m:t>
                              </m:r>
                            </m:sub>
                          </m:sSub>
                          <m:r>
                            <a:rPr lang="es-EC" i="1">
                              <a:latin typeface="Cambria Math"/>
                            </a:rPr>
                            <m:t>/</m:t>
                          </m:r>
                          <m:sSub>
                            <m:sSubPr>
                              <m:ctrlPr>
                                <a:rPr lang="es-ES" i="1">
                                  <a:latin typeface="Cambria Math"/>
                                </a:rPr>
                              </m:ctrlPr>
                            </m:sSubPr>
                            <m:e>
                              <m:r>
                                <a:rPr lang="es-EC" i="1">
                                  <a:latin typeface="Cambria Math"/>
                                </a:rPr>
                                <m:t>𝐷</m:t>
                              </m:r>
                            </m:e>
                            <m:sub>
                              <m:r>
                                <a:rPr lang="es-EC" i="1">
                                  <a:latin typeface="Cambria Math"/>
                                </a:rPr>
                                <m:t>𝑖</m:t>
                              </m:r>
                            </m:sub>
                          </m:sSub>
                          <m:r>
                            <a:rPr lang="es-EC" i="1">
                              <a:latin typeface="Cambria Math"/>
                            </a:rPr>
                            <m:t>)</m:t>
                          </m:r>
                        </m:num>
                        <m:den>
                          <m:r>
                            <a:rPr lang="es-EC" i="1">
                              <a:latin typeface="Cambria Math"/>
                            </a:rPr>
                            <m:t>2</m:t>
                          </m:r>
                          <m:r>
                            <a:rPr lang="es-EC" i="1">
                              <a:latin typeface="Cambria Math"/>
                            </a:rPr>
                            <m:t>𝜋</m:t>
                          </m:r>
                          <m:r>
                            <a:rPr lang="es-EC" i="1">
                              <a:latin typeface="Cambria Math"/>
                            </a:rPr>
                            <m:t>𝑘𝐿</m:t>
                          </m:r>
                        </m:den>
                      </m:f>
                      <m:r>
                        <a:rPr lang="es-EC" i="1">
                          <a:latin typeface="Cambria Math"/>
                        </a:rPr>
                        <m:t>+</m:t>
                      </m:r>
                      <m:f>
                        <m:fPr>
                          <m:ctrlPr>
                            <a:rPr lang="es-ES" i="1">
                              <a:latin typeface="Cambria Math"/>
                            </a:rPr>
                          </m:ctrlPr>
                        </m:fPr>
                        <m:num>
                          <m:sSubSup>
                            <m:sSubSupPr>
                              <m:ctrlPr>
                                <a:rPr lang="es-ES" i="1">
                                  <a:latin typeface="Cambria Math"/>
                                </a:rPr>
                              </m:ctrlPr>
                            </m:sSubSupPr>
                            <m:e>
                              <m:r>
                                <a:rPr lang="es-EC" i="1">
                                  <a:latin typeface="Cambria Math"/>
                                </a:rPr>
                                <m:t>𝑅</m:t>
                              </m:r>
                            </m:e>
                            <m:sub>
                              <m:r>
                                <a:rPr lang="es-EC" i="1">
                                  <a:latin typeface="Cambria Math"/>
                                </a:rPr>
                                <m:t>𝑓</m:t>
                              </m:r>
                              <m:r>
                                <a:rPr lang="es-EC" i="1">
                                  <a:latin typeface="Cambria Math"/>
                                </a:rPr>
                                <m:t>,</m:t>
                              </m:r>
                              <m:r>
                                <a:rPr lang="es-EC" i="1">
                                  <a:latin typeface="Cambria Math"/>
                                </a:rPr>
                                <m:t>𝑜</m:t>
                              </m:r>
                            </m:sub>
                            <m:sup>
                              <m:r>
                                <a:rPr lang="es-EC" i="1">
                                  <a:latin typeface="Cambria Math"/>
                                </a:rPr>
                                <m:t>"</m:t>
                              </m:r>
                            </m:sup>
                          </m:sSubSup>
                        </m:num>
                        <m:den>
                          <m:sSub>
                            <m:sSubPr>
                              <m:ctrlPr>
                                <a:rPr lang="es-ES" i="1">
                                  <a:latin typeface="Cambria Math"/>
                                </a:rPr>
                              </m:ctrlPr>
                            </m:sSubPr>
                            <m:e>
                              <m:r>
                                <a:rPr lang="es-EC" i="1">
                                  <a:latin typeface="Cambria Math"/>
                                </a:rPr>
                                <m:t>𝐴</m:t>
                              </m:r>
                            </m:e>
                            <m:sub>
                              <m:r>
                                <a:rPr lang="es-EC" i="1">
                                  <a:latin typeface="Cambria Math"/>
                                </a:rPr>
                                <m:t>𝑜</m:t>
                              </m:r>
                            </m:sub>
                          </m:sSub>
                        </m:den>
                      </m:f>
                      <m:r>
                        <a:rPr lang="es-EC" i="1">
                          <a:latin typeface="Cambria Math"/>
                        </a:rPr>
                        <m:t>+</m:t>
                      </m:r>
                      <m:f>
                        <m:fPr>
                          <m:ctrlPr>
                            <a:rPr lang="es-ES" i="1">
                              <a:latin typeface="Cambria Math"/>
                            </a:rPr>
                          </m:ctrlPr>
                        </m:fPr>
                        <m:num>
                          <m:r>
                            <a:rPr lang="es-EC" i="1">
                              <a:latin typeface="Cambria Math"/>
                            </a:rPr>
                            <m:t>1</m:t>
                          </m:r>
                        </m:num>
                        <m:den>
                          <m:sSub>
                            <m:sSubPr>
                              <m:ctrlPr>
                                <a:rPr lang="es-ES" i="1">
                                  <a:latin typeface="Cambria Math"/>
                                </a:rPr>
                              </m:ctrlPr>
                            </m:sSubPr>
                            <m:e>
                              <m:r>
                                <a:rPr lang="es-EC" i="1">
                                  <a:latin typeface="Cambria Math"/>
                                </a:rPr>
                                <m:t>h</m:t>
                              </m:r>
                            </m:e>
                            <m:sub>
                              <m:r>
                                <a:rPr lang="es-EC" i="1">
                                  <a:latin typeface="Cambria Math"/>
                                </a:rPr>
                                <m:t>𝑜</m:t>
                              </m:r>
                            </m:sub>
                          </m:sSub>
                          <m:sSub>
                            <m:sSubPr>
                              <m:ctrlPr>
                                <a:rPr lang="es-ES" i="1">
                                  <a:latin typeface="Cambria Math"/>
                                </a:rPr>
                              </m:ctrlPr>
                            </m:sSubPr>
                            <m:e>
                              <m:r>
                                <a:rPr lang="es-EC" i="1">
                                  <a:latin typeface="Cambria Math"/>
                                </a:rPr>
                                <m:t>𝐴</m:t>
                              </m:r>
                            </m:e>
                            <m:sub>
                              <m:r>
                                <a:rPr lang="es-EC" i="1">
                                  <a:latin typeface="Cambria Math"/>
                                </a:rPr>
                                <m:t>𝑜</m:t>
                              </m:r>
                            </m:sub>
                          </m:sSub>
                        </m:den>
                      </m:f>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2411248" y="3810001"/>
                <a:ext cx="4153188" cy="738215"/>
              </a:xfrm>
              <a:prstGeom prst="rect">
                <a:avLst/>
              </a:prstGeom>
              <a:blipFill rotWithShape="1">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5209045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endParaRPr lang="es-ES" dirty="0"/>
          </a:p>
        </p:txBody>
      </p:sp>
      <p:sp>
        <p:nvSpPr>
          <p:cNvPr id="3" name="2 Marcador de contenido"/>
          <p:cNvSpPr>
            <a:spLocks noGrp="1"/>
          </p:cNvSpPr>
          <p:nvPr>
            <p:ph idx="1"/>
          </p:nvPr>
        </p:nvSpPr>
        <p:spPr>
          <a:xfrm>
            <a:off x="457200" y="990600"/>
            <a:ext cx="8229600" cy="5364163"/>
          </a:xfrm>
        </p:spPr>
        <p:txBody>
          <a:bodyPr/>
          <a:lstStyle/>
          <a:p>
            <a:pPr algn="just"/>
            <a:endParaRPr lang="es-ES" sz="2000" dirty="0"/>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
            <a:ext cx="5181600"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039366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81000" y="152400"/>
            <a:ext cx="8229600" cy="639762"/>
          </a:xfrm>
        </p:spPr>
        <p:txBody>
          <a:bodyPr>
            <a:normAutofit fontScale="90000"/>
          </a:bodyPr>
          <a:lstStyle/>
          <a:p>
            <a:pPr algn="l"/>
            <a:r>
              <a:rPr lang="es-EC" sz="3600" dirty="0"/>
              <a:t>Análisis de los intercambiadores de calor</a:t>
            </a:r>
            <a:endParaRPr lang="es-ES" sz="36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90600"/>
                <a:ext cx="8229600" cy="3047999"/>
              </a:xfrm>
            </p:spPr>
            <p:txBody>
              <a:bodyPr>
                <a:normAutofit fontScale="77500" lnSpcReduction="20000"/>
              </a:bodyPr>
              <a:lstStyle/>
              <a:p>
                <a:pPr algn="just"/>
                <a:r>
                  <a:rPr lang="es-EC" sz="2000" dirty="0"/>
                  <a:t>El objetivo del diseño de los intercambiadores de calor es que un profesional esté en la facultad de poder seleccionar un intercambiador de calor para lograr un cambio de temperatura específica y  que también pueda predecir las temperaturas de los fluidos de entrada y de </a:t>
                </a:r>
                <a:r>
                  <a:rPr lang="es-EC" sz="2000" dirty="0" smtClean="0"/>
                  <a:t>salida.</a:t>
                </a:r>
              </a:p>
              <a:p>
                <a:pPr algn="just"/>
                <a:endParaRPr lang="es-EC" sz="2000" dirty="0"/>
              </a:p>
              <a:p>
                <a:r>
                  <a:rPr lang="es-EC" sz="2000" dirty="0"/>
                  <a:t>Si los fluidos no presentan un cambio de fase y se supone calores específicos constantes la expresión se reduce a</a:t>
                </a:r>
                <a:r>
                  <a:rPr lang="es-EC" sz="2000" dirty="0" smtClean="0"/>
                  <a:t>:</a:t>
                </a:r>
                <a:r>
                  <a:rPr lang="es-EC" sz="2000" dirty="0"/>
                  <a:t> </a:t>
                </a:r>
                <a:endParaRPr lang="es-EC" sz="2000" dirty="0" smtClean="0"/>
              </a:p>
              <a:p>
                <a:endParaRPr lang="es-ES"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𝑞</m:t>
                      </m:r>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𝑚</m:t>
                              </m:r>
                            </m:e>
                          </m:acc>
                        </m:e>
                        <m:sub>
                          <m:r>
                            <a:rPr lang="es-EC" sz="2000" i="1">
                              <a:latin typeface="Cambria Math"/>
                            </a:rPr>
                            <m:t>h</m:t>
                          </m:r>
                        </m:sub>
                      </m:sSub>
                      <m:sSub>
                        <m:sSubPr>
                          <m:ctrlPr>
                            <a:rPr lang="es-ES" sz="2000" i="1">
                              <a:latin typeface="Cambria Math"/>
                            </a:rPr>
                          </m:ctrlPr>
                        </m:sSubPr>
                        <m:e>
                          <m:r>
                            <a:rPr lang="es-EC" sz="2000" i="1">
                              <a:latin typeface="Cambria Math"/>
                            </a:rPr>
                            <m:t>𝐶</m:t>
                          </m:r>
                        </m:e>
                        <m:sub>
                          <m:r>
                            <a:rPr lang="es-EC" sz="2000" i="1">
                              <a:latin typeface="Cambria Math"/>
                            </a:rPr>
                            <m:t>𝑝</m:t>
                          </m:r>
                          <m:r>
                            <a:rPr lang="es-EC" sz="2000" i="1">
                              <a:latin typeface="Cambria Math"/>
                            </a:rPr>
                            <m:t>,</m:t>
                          </m:r>
                          <m:r>
                            <a:rPr lang="es-EC" sz="2000" i="1">
                              <a:latin typeface="Cambria Math"/>
                            </a:rPr>
                            <m:t>h</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𝑖</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𝑜</m:t>
                          </m:r>
                        </m:sub>
                      </m:sSub>
                      <m:r>
                        <a:rPr lang="es-EC" sz="2000" i="1">
                          <a:latin typeface="Cambria Math"/>
                        </a:rPr>
                        <m:t>)</m:t>
                      </m:r>
                    </m:oMath>
                  </m:oMathPara>
                </a14:m>
                <a:endParaRPr lang="es-ES" sz="2000" dirty="0"/>
              </a:p>
              <a:p>
                <a:pPr marL="0" indent="0">
                  <a:buNone/>
                </a:pPr>
                <a:endParaRPr lang="es-ES" sz="2000" dirty="0"/>
              </a:p>
              <a:p>
                <a:pPr marL="0" indent="0">
                  <a:buNone/>
                </a:pPr>
                <a:r>
                  <a:rPr lang="es-EC" sz="2000" dirty="0"/>
                  <a:t> </a:t>
                </a:r>
                <a:endParaRPr lang="es-ES" sz="2000" dirty="0"/>
              </a:p>
              <a:p>
                <a:pPr marL="0" indent="0">
                  <a:buNone/>
                </a:pPr>
                <a:r>
                  <a:rPr lang="es-EC" sz="2000" dirty="0"/>
                  <a:t> </a:t>
                </a:r>
                <a:r>
                  <a:rPr lang="es-ES" sz="2000" dirty="0">
                    <a:effectLst/>
                  </a:rPr>
                  <a:t> </a:t>
                </a:r>
                <a:br>
                  <a:rPr lang="es-ES" sz="2000" dirty="0">
                    <a:effectLst/>
                  </a:rPr>
                </a:br>
                <a14:m>
                  <m:oMathPara xmlns:m="http://schemas.openxmlformats.org/officeDocument/2006/math">
                    <m:oMathParaPr>
                      <m:jc m:val="centerGroup"/>
                    </m:oMathParaPr>
                    <m:oMath xmlns:m="http://schemas.openxmlformats.org/officeDocument/2006/math">
                      <m:r>
                        <a:rPr lang="es-EC" sz="2000" i="1">
                          <a:latin typeface="Cambria Math"/>
                        </a:rPr>
                        <m:t>𝑞</m:t>
                      </m:r>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𝑚</m:t>
                              </m:r>
                            </m:e>
                          </m:acc>
                        </m:e>
                        <m:sub>
                          <m:r>
                            <a:rPr lang="es-EC" sz="2000" i="1">
                              <a:latin typeface="Cambria Math"/>
                            </a:rPr>
                            <m:t>𝑐</m:t>
                          </m:r>
                        </m:sub>
                      </m:sSub>
                      <m:sSub>
                        <m:sSubPr>
                          <m:ctrlPr>
                            <a:rPr lang="es-ES" sz="2000" i="1">
                              <a:latin typeface="Cambria Math"/>
                            </a:rPr>
                          </m:ctrlPr>
                        </m:sSubPr>
                        <m:e>
                          <m:r>
                            <a:rPr lang="es-EC" sz="2000" i="1">
                              <a:latin typeface="Cambria Math"/>
                            </a:rPr>
                            <m:t>𝐶</m:t>
                          </m:r>
                        </m:e>
                        <m:sub>
                          <m:r>
                            <a:rPr lang="es-EC" sz="2000" i="1">
                              <a:latin typeface="Cambria Math"/>
                            </a:rPr>
                            <m:t>𝑝</m:t>
                          </m:r>
                          <m:r>
                            <a:rPr lang="es-EC" sz="2000" i="1">
                              <a:latin typeface="Cambria Math"/>
                            </a:rPr>
                            <m:t>,</m:t>
                          </m:r>
                          <m:r>
                            <a:rPr lang="es-EC" sz="2000" i="1">
                              <a:latin typeface="Cambria Math"/>
                            </a:rPr>
                            <m:t>𝑐</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C" sz="2000" i="1">
                              <a:latin typeface="Cambria Math"/>
                            </a:rPr>
                            <m:t>𝑜</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C" sz="2000" i="1">
                              <a:latin typeface="Cambria Math"/>
                            </a:rPr>
                            <m:t>𝑖</m:t>
                          </m:r>
                        </m:sub>
                      </m:sSub>
                      <m:r>
                        <a:rPr lang="es-EC" sz="2000" i="1">
                          <a:latin typeface="Cambria Math"/>
                        </a:rPr>
                        <m:t>)</m:t>
                      </m:r>
                    </m:oMath>
                  </m:oMathPara>
                </a14:m>
                <a:endParaRPr lang="es-ES" sz="2000" dirty="0"/>
              </a:p>
              <a:p>
                <a:pPr marL="0" indent="0" algn="just">
                  <a:buNone/>
                </a:pPr>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90600"/>
                <a:ext cx="8229600" cy="3047999"/>
              </a:xfrm>
              <a:blipFill rotWithShape="1">
                <a:blip r:embed="rId4"/>
                <a:stretch>
                  <a:fillRect l="-593" t="-1002" r="-741" b="-48096"/>
                </a:stretch>
              </a:blipFill>
            </p:spPr>
            <p:txBody>
              <a:bodyPr/>
              <a:lstStyle/>
              <a:p>
                <a:r>
                  <a:rPr lang="es-ES">
                    <a:noFill/>
                  </a:rPr>
                  <a:t> </a:t>
                </a:r>
              </a:p>
            </p:txBody>
          </p:sp>
        </mc:Fallback>
      </mc:AlternateContent>
    </p:spTree>
    <p:extLst>
      <p:ext uri="{BB962C8B-B14F-4D97-AF65-F5344CB8AC3E}">
        <p14:creationId xmlns:p14="http://schemas.microsoft.com/office/powerpoint/2010/main" val="154502521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57200"/>
                <a:ext cx="8229600" cy="5364163"/>
              </a:xfrm>
            </p:spPr>
            <p:txBody>
              <a:bodyPr/>
              <a:lstStyle/>
              <a:p>
                <a:pPr marL="0" indent="0" algn="just">
                  <a:buNone/>
                </a:pPr>
                <a14:m>
                  <m:oMathPara xmlns:m="http://schemas.openxmlformats.org/officeDocument/2006/math">
                    <m:oMathParaPr>
                      <m:jc m:val="centerGroup"/>
                    </m:oMathParaPr>
                    <m:oMath xmlns:m="http://schemas.openxmlformats.org/officeDocument/2006/math">
                      <m:r>
                        <a:rPr lang="es-EC" sz="2800" i="1">
                          <a:latin typeface="Cambria Math"/>
                        </a:rPr>
                        <m:t>𝑞</m:t>
                      </m:r>
                      <m:r>
                        <a:rPr lang="es-EC" sz="2800" i="1">
                          <a:latin typeface="Cambria Math"/>
                        </a:rPr>
                        <m:t>=</m:t>
                      </m:r>
                      <m:r>
                        <a:rPr lang="es-EC" sz="2800" i="1">
                          <a:latin typeface="Cambria Math"/>
                        </a:rPr>
                        <m:t>𝑈𝐴</m:t>
                      </m:r>
                      <m:r>
                        <m:rPr>
                          <m:sty m:val="p"/>
                        </m:rPr>
                        <a:rPr lang="es-EC" sz="2800">
                          <a:latin typeface="Cambria Math"/>
                        </a:rPr>
                        <m:t>Δ</m:t>
                      </m:r>
                      <m:sSub>
                        <m:sSubPr>
                          <m:ctrlPr>
                            <a:rPr lang="es-ES" sz="2800" i="1">
                              <a:latin typeface="Cambria Math"/>
                            </a:rPr>
                          </m:ctrlPr>
                        </m:sSubPr>
                        <m:e>
                          <m:r>
                            <a:rPr lang="es-EC" sz="2800" i="1">
                              <a:latin typeface="Cambria Math"/>
                            </a:rPr>
                            <m:t>𝑇</m:t>
                          </m:r>
                        </m:e>
                        <m:sub>
                          <m:r>
                            <a:rPr lang="es-EC" sz="2800" i="1">
                              <a:latin typeface="Cambria Math"/>
                            </a:rPr>
                            <m:t>𝑚</m:t>
                          </m:r>
                        </m:sub>
                      </m:sSub>
                    </m:oMath>
                  </m:oMathPara>
                </a14:m>
                <a:endParaRPr lang="es-ES" sz="2800" dirty="0"/>
              </a:p>
              <a:p>
                <a:pPr algn="just"/>
                <a:r>
                  <a:rPr lang="es-ES" sz="2000" dirty="0" smtClean="0"/>
                  <a:t>Donde </a:t>
                </a:r>
                <a14:m>
                  <m:oMath xmlns:m="http://schemas.openxmlformats.org/officeDocument/2006/math">
                    <m:r>
                      <m:rPr>
                        <m:sty m:val="p"/>
                      </m:rPr>
                      <a:rPr lang="es-EC" sz="2000">
                        <a:latin typeface="Cambria Math"/>
                      </a:rPr>
                      <m:t>Δ</m:t>
                    </m:r>
                    <m:sSub>
                      <m:sSubPr>
                        <m:ctrlPr>
                          <a:rPr lang="es-ES" sz="2000" i="1">
                            <a:latin typeface="Cambria Math"/>
                          </a:rPr>
                        </m:ctrlPr>
                      </m:sSubPr>
                      <m:e>
                        <m:r>
                          <a:rPr lang="es-EC" sz="2000" i="1">
                            <a:latin typeface="Cambria Math"/>
                          </a:rPr>
                          <m:t>𝑇</m:t>
                        </m:r>
                      </m:e>
                      <m:sub>
                        <m:r>
                          <a:rPr lang="es-EC" sz="2000" i="1">
                            <a:latin typeface="Cambria Math"/>
                          </a:rPr>
                          <m:t>𝑚</m:t>
                        </m:r>
                      </m:sub>
                    </m:sSub>
                  </m:oMath>
                </a14:m>
                <a:r>
                  <a:rPr lang="es-ES" sz="2000" dirty="0" smtClean="0"/>
                  <a:t> </a:t>
                </a:r>
                <a:r>
                  <a:rPr lang="es-EC" sz="2000" dirty="0"/>
                  <a:t>es una diferencia de temperaturas media </a:t>
                </a:r>
                <a:r>
                  <a:rPr lang="es-EC" sz="2000" dirty="0" smtClean="0"/>
                  <a:t>apropiada</a:t>
                </a:r>
              </a:p>
              <a:p>
                <a:pPr algn="just"/>
                <a:endParaRPr lang="es-EC" sz="2000" dirty="0"/>
              </a:p>
              <a:p>
                <a:pPr marL="0" indent="0" algn="just">
                  <a:buNone/>
                </a:pPr>
                <a:r>
                  <a:rPr lang="es-ES" sz="2400" b="1" dirty="0" smtClean="0"/>
                  <a:t>DIFERENCIA MEDIA LOGARITMICA DE TEMPERATURAS</a:t>
                </a:r>
                <a:endParaRPr lang="es-MX" sz="2400" dirty="0" smtClean="0"/>
              </a:p>
              <a:p>
                <a:pPr algn="just"/>
                <a:r>
                  <a:rPr lang="es-MX" sz="2400" dirty="0" smtClean="0"/>
                  <a:t>Intercambiadores </a:t>
                </a:r>
                <a:r>
                  <a:rPr lang="es-MX" sz="2400" dirty="0"/>
                  <a:t>de calor de flujo paralelo</a:t>
                </a:r>
                <a:endParaRPr lang="es-ES" sz="2400" dirty="0"/>
              </a:p>
              <a:p>
                <a:pPr marL="0" indent="0" algn="just">
                  <a:buNone/>
                </a:pPr>
                <a:endParaRPr lang="es-ES"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57200"/>
                <a:ext cx="8229600" cy="5364163"/>
              </a:xfrm>
              <a:blipFill rotWithShape="1">
                <a:blip r:embed="rId4"/>
                <a:stretch>
                  <a:fillRect l="-1111"/>
                </a:stretch>
              </a:blipFill>
            </p:spPr>
            <p:txBody>
              <a:bodyPr/>
              <a:lstStyle/>
              <a:p>
                <a:r>
                  <a:rPr lang="es-ES">
                    <a:noFill/>
                  </a:rPr>
                  <a:t> </a:t>
                </a:r>
              </a:p>
            </p:txBody>
          </p:sp>
        </mc:Fallback>
      </mc:AlternateContent>
      <p:pic>
        <p:nvPicPr>
          <p:cNvPr id="5" name="4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653145"/>
            <a:ext cx="7010400" cy="3138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39792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304800"/>
                <a:ext cx="8229600" cy="5364163"/>
              </a:xfrm>
            </p:spPr>
            <p:txBody>
              <a:bodyPr>
                <a:normAutofit fontScale="92500" lnSpcReduction="10000"/>
              </a:bodyPr>
              <a:lstStyle/>
              <a:p>
                <a:pPr marL="0" indent="0" algn="ctr">
                  <a:buNone/>
                </a:pPr>
                <a14:m>
                  <m:oMath xmlns:m="http://schemas.openxmlformats.org/officeDocument/2006/math">
                    <m:d>
                      <m:dPr>
                        <m:begChr m:val="["/>
                        <m:endChr m:val="]"/>
                        <m:ctrlPr>
                          <a:rPr lang="es-ES" sz="2000" i="1" smtClean="0">
                            <a:latin typeface="Cambria Math"/>
                          </a:rPr>
                        </m:ctrlPr>
                      </m:dPr>
                      <m:e>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𝑖</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S" sz="2000" b="0" i="1" smtClean="0">
                                <a:latin typeface="Cambria Math"/>
                              </a:rPr>
                              <m:t>𝑖</m:t>
                            </m:r>
                          </m:sub>
                        </m:sSub>
                      </m:e>
                    </m:d>
                  </m:oMath>
                </a14:m>
                <a:r>
                  <a:rPr lang="es-EC" sz="2000" dirty="0"/>
                  <a:t> </a:t>
                </a:r>
                <a:endParaRPr lang="es-ES" sz="2000" dirty="0"/>
              </a:p>
              <a:p>
                <a:pPr marL="0" indent="0">
                  <a:buNone/>
                </a:pPr>
                <a:r>
                  <a:rPr lang="es-ES" sz="2000" dirty="0" smtClean="0">
                    <a:effectLst/>
                  </a:rPr>
                  <a:t> </a:t>
                </a:r>
                <a:r>
                  <a:rPr lang="es-ES" sz="2000" dirty="0">
                    <a:effectLst/>
                  </a:rPr>
                  <a:t/>
                </a:r>
                <a:br>
                  <a:rPr lang="es-ES" sz="2000" dirty="0">
                    <a:effectLst/>
                  </a:rPr>
                </a:br>
                <a14:m>
                  <m:oMathPara xmlns:m="http://schemas.openxmlformats.org/officeDocument/2006/math">
                    <m:oMathParaPr>
                      <m:jc m:val="centerGroup"/>
                    </m:oMathParaPr>
                    <m:oMath xmlns:m="http://schemas.openxmlformats.org/officeDocument/2006/math">
                      <m:d>
                        <m:dPr>
                          <m:begChr m:val="["/>
                          <m:endChr m:val="]"/>
                          <m:ctrlPr>
                            <a:rPr lang="es-ES" sz="2000" i="1">
                              <a:latin typeface="Cambria Math"/>
                            </a:rPr>
                          </m:ctrlPr>
                        </m:dPr>
                        <m:e>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𝑜</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S" sz="2000" b="0" i="1" smtClean="0">
                                  <a:latin typeface="Cambria Math"/>
                                </a:rPr>
                                <m:t>𝑜</m:t>
                              </m:r>
                            </m:sub>
                          </m:sSub>
                        </m:e>
                      </m:d>
                    </m:oMath>
                  </m:oMathPara>
                </a14:m>
                <a:endParaRPr lang="es-ES" sz="2000" dirty="0" smtClean="0"/>
              </a:p>
              <a:p>
                <a:pPr marL="0" indent="0">
                  <a:buNone/>
                </a:pPr>
                <a:endParaRPr lang="es-ES" sz="2000" i="1" dirty="0" smtClean="0"/>
              </a:p>
              <a:p>
                <a:pPr marL="0" indent="0">
                  <a:buNone/>
                </a:pPr>
                <a14:m>
                  <m:oMathPara xmlns:m="http://schemas.openxmlformats.org/officeDocument/2006/math">
                    <m:oMathParaPr>
                      <m:jc m:val="center"/>
                    </m:oMathParaPr>
                    <m:oMath xmlns:m="http://schemas.openxmlformats.org/officeDocument/2006/math">
                      <m:r>
                        <a:rPr lang="es-EC" sz="2000" i="1" smtClean="0">
                          <a:latin typeface="Cambria Math"/>
                        </a:rPr>
                        <m:t>𝑑𝑞</m:t>
                      </m:r>
                      <m:r>
                        <a:rPr lang="es-EC" sz="2000" i="1" smtClean="0">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𝑚</m:t>
                              </m:r>
                            </m:e>
                          </m:acc>
                        </m:e>
                        <m:sub>
                          <m:r>
                            <a:rPr lang="es-EC" sz="2000" i="1">
                              <a:latin typeface="Cambria Math"/>
                            </a:rPr>
                            <m:t>h</m:t>
                          </m:r>
                        </m:sub>
                      </m:sSub>
                      <m:sSub>
                        <m:sSubPr>
                          <m:ctrlPr>
                            <a:rPr lang="es-ES" sz="2000" i="1">
                              <a:latin typeface="Cambria Math"/>
                            </a:rPr>
                          </m:ctrlPr>
                        </m:sSubPr>
                        <m:e>
                          <m:r>
                            <a:rPr lang="es-EC" sz="2000" i="1">
                              <a:latin typeface="Cambria Math"/>
                            </a:rPr>
                            <m:t>𝐶</m:t>
                          </m:r>
                        </m:e>
                        <m:sub>
                          <m:r>
                            <a:rPr lang="es-EC" sz="2000" i="1">
                              <a:latin typeface="Cambria Math"/>
                            </a:rPr>
                            <m:t>𝑝</m:t>
                          </m:r>
                          <m:r>
                            <a:rPr lang="es-EC" sz="2000" i="1">
                              <a:latin typeface="Cambria Math"/>
                            </a:rPr>
                            <m:t>,</m:t>
                          </m:r>
                          <m:r>
                            <a:rPr lang="es-EC" sz="2000" i="1">
                              <a:latin typeface="Cambria Math"/>
                            </a:rPr>
                            <m:t>h</m:t>
                          </m:r>
                        </m:sub>
                      </m:sSub>
                      <m:r>
                        <a:rPr lang="es-EC" sz="2000" i="1">
                          <a:latin typeface="Cambria Math"/>
                        </a:rPr>
                        <m:t>𝑑</m:t>
                      </m:r>
                      <m:sSub>
                        <m:sSubPr>
                          <m:ctrlPr>
                            <a:rPr lang="es-ES" sz="2000" i="1">
                              <a:latin typeface="Cambria Math"/>
                            </a:rPr>
                          </m:ctrlPr>
                        </m:sSubPr>
                        <m:e>
                          <m:r>
                            <a:rPr lang="es-EC" sz="2000" i="1">
                              <a:latin typeface="Cambria Math"/>
                            </a:rPr>
                            <m:t>𝑇</m:t>
                          </m:r>
                        </m:e>
                        <m:sub>
                          <m:r>
                            <a:rPr lang="es-EC" sz="2000" i="1">
                              <a:latin typeface="Cambria Math"/>
                            </a:rPr>
                            <m:t>h</m:t>
                          </m:r>
                        </m:sub>
                      </m:sSub>
                      <m:r>
                        <a:rPr lang="es-EC" sz="2000" i="1">
                          <a:latin typeface="Cambria Math"/>
                        </a:rPr>
                        <m:t> ≡−</m:t>
                      </m:r>
                      <m:sSub>
                        <m:sSubPr>
                          <m:ctrlPr>
                            <a:rPr lang="es-ES" sz="2000" i="1">
                              <a:latin typeface="Cambria Math"/>
                            </a:rPr>
                          </m:ctrlPr>
                        </m:sSubPr>
                        <m:e>
                          <m:r>
                            <a:rPr lang="es-EC" sz="2000" i="1">
                              <a:latin typeface="Cambria Math"/>
                            </a:rPr>
                            <m:t>𝐶</m:t>
                          </m:r>
                        </m:e>
                        <m:sub>
                          <m:r>
                            <a:rPr lang="es-EC" sz="2000" i="1">
                              <a:latin typeface="Cambria Math"/>
                            </a:rPr>
                            <m:t>h</m:t>
                          </m:r>
                        </m:sub>
                      </m:sSub>
                      <m:r>
                        <a:rPr lang="es-EC" sz="2000" i="1">
                          <a:latin typeface="Cambria Math"/>
                        </a:rPr>
                        <m:t>𝑑</m:t>
                      </m:r>
                      <m:sSub>
                        <m:sSubPr>
                          <m:ctrlPr>
                            <a:rPr lang="es-ES" sz="2000" i="1">
                              <a:latin typeface="Cambria Math"/>
                            </a:rPr>
                          </m:ctrlPr>
                        </m:sSubPr>
                        <m:e>
                          <m:r>
                            <a:rPr lang="es-EC" sz="2000" i="1">
                              <a:latin typeface="Cambria Math"/>
                            </a:rPr>
                            <m:t>𝑇</m:t>
                          </m:r>
                        </m:e>
                        <m:sub>
                          <m:r>
                            <a:rPr lang="es-EC" sz="2000" i="1">
                              <a:latin typeface="Cambria Math"/>
                            </a:rPr>
                            <m:t>h</m:t>
                          </m:r>
                        </m:sub>
                      </m:sSub>
                    </m:oMath>
                  </m:oMathPara>
                </a14:m>
                <a:endParaRPr lang="es-ES" sz="2000" dirty="0"/>
              </a:p>
              <a:p>
                <a:pPr marL="0" indent="0">
                  <a:buNone/>
                </a:pPr>
                <a:r>
                  <a:rPr lang="es-EC" sz="2000" dirty="0"/>
                  <a:t> </a:t>
                </a:r>
                <a:endParaRPr lang="es-ES"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𝑑𝑞</m:t>
                      </m:r>
                      <m:r>
                        <a:rPr lang="es-EC" sz="2000" i="1">
                          <a:latin typeface="Cambria Math"/>
                        </a:rPr>
                        <m:t>=</m:t>
                      </m:r>
                      <m:sSub>
                        <m:sSubPr>
                          <m:ctrlPr>
                            <a:rPr lang="es-ES" sz="2000" i="1">
                              <a:latin typeface="Cambria Math"/>
                            </a:rPr>
                          </m:ctrlPr>
                        </m:sSubPr>
                        <m:e>
                          <m:acc>
                            <m:accPr>
                              <m:chr m:val="̇"/>
                              <m:ctrlPr>
                                <a:rPr lang="es-ES" sz="2000" i="1">
                                  <a:latin typeface="Cambria Math"/>
                                </a:rPr>
                              </m:ctrlPr>
                            </m:accPr>
                            <m:e>
                              <m:r>
                                <a:rPr lang="es-EC" sz="2000" i="1">
                                  <a:latin typeface="Cambria Math"/>
                                </a:rPr>
                                <m:t>𝑚</m:t>
                              </m:r>
                            </m:e>
                          </m:acc>
                        </m:e>
                        <m:sub>
                          <m:r>
                            <a:rPr lang="es-EC" sz="2000" i="1">
                              <a:latin typeface="Cambria Math"/>
                            </a:rPr>
                            <m:t>𝑐</m:t>
                          </m:r>
                        </m:sub>
                      </m:sSub>
                      <m:sSub>
                        <m:sSubPr>
                          <m:ctrlPr>
                            <a:rPr lang="es-ES" sz="2000" i="1">
                              <a:latin typeface="Cambria Math"/>
                            </a:rPr>
                          </m:ctrlPr>
                        </m:sSubPr>
                        <m:e>
                          <m:r>
                            <a:rPr lang="es-EC" sz="2000" i="1">
                              <a:latin typeface="Cambria Math"/>
                            </a:rPr>
                            <m:t>𝐶</m:t>
                          </m:r>
                        </m:e>
                        <m:sub>
                          <m:r>
                            <a:rPr lang="es-EC" sz="2000" i="1">
                              <a:latin typeface="Cambria Math"/>
                            </a:rPr>
                            <m:t>𝑝</m:t>
                          </m:r>
                          <m:r>
                            <a:rPr lang="es-EC" sz="2000" i="1">
                              <a:latin typeface="Cambria Math"/>
                            </a:rPr>
                            <m:t>,</m:t>
                          </m:r>
                          <m:r>
                            <a:rPr lang="es-EC" sz="2000" i="1">
                              <a:latin typeface="Cambria Math"/>
                            </a:rPr>
                            <m:t>𝑐</m:t>
                          </m:r>
                        </m:sub>
                      </m:sSub>
                      <m:r>
                        <a:rPr lang="es-EC" sz="2000" i="1">
                          <a:latin typeface="Cambria Math"/>
                        </a:rPr>
                        <m:t>𝑑</m:t>
                      </m:r>
                      <m:sSub>
                        <m:sSubPr>
                          <m:ctrlPr>
                            <a:rPr lang="es-ES" sz="2000" i="1">
                              <a:latin typeface="Cambria Math"/>
                            </a:rPr>
                          </m:ctrlPr>
                        </m:sSubPr>
                        <m:e>
                          <m:r>
                            <a:rPr lang="es-EC" sz="2000" i="1">
                              <a:latin typeface="Cambria Math"/>
                            </a:rPr>
                            <m:t>𝑇</m:t>
                          </m:r>
                        </m:e>
                        <m:sub>
                          <m:r>
                            <a:rPr lang="es-EC" sz="2000" i="1">
                              <a:latin typeface="Cambria Math"/>
                            </a:rPr>
                            <m:t>𝑐</m:t>
                          </m:r>
                        </m:sub>
                      </m:sSub>
                      <m:r>
                        <a:rPr lang="es-EC" sz="2000" i="1">
                          <a:latin typeface="Cambria Math"/>
                        </a:rPr>
                        <m:t> ≡−</m:t>
                      </m:r>
                      <m:sSub>
                        <m:sSubPr>
                          <m:ctrlPr>
                            <a:rPr lang="es-ES" sz="2000" i="1">
                              <a:latin typeface="Cambria Math"/>
                            </a:rPr>
                          </m:ctrlPr>
                        </m:sSubPr>
                        <m:e>
                          <m:r>
                            <a:rPr lang="es-EC" sz="2000" i="1">
                              <a:latin typeface="Cambria Math"/>
                            </a:rPr>
                            <m:t>𝐶</m:t>
                          </m:r>
                        </m:e>
                        <m:sub>
                          <m:r>
                            <a:rPr lang="es-EC" sz="2000" i="1">
                              <a:latin typeface="Cambria Math"/>
                            </a:rPr>
                            <m:t>𝑐</m:t>
                          </m:r>
                        </m:sub>
                      </m:sSub>
                      <m:r>
                        <a:rPr lang="es-EC" sz="2000" i="1">
                          <a:latin typeface="Cambria Math"/>
                        </a:rPr>
                        <m:t>𝑑</m:t>
                      </m:r>
                      <m:sSub>
                        <m:sSubPr>
                          <m:ctrlPr>
                            <a:rPr lang="es-ES" sz="2000" i="1">
                              <a:latin typeface="Cambria Math"/>
                            </a:rPr>
                          </m:ctrlPr>
                        </m:sSubPr>
                        <m:e>
                          <m:r>
                            <a:rPr lang="es-EC" sz="2000" i="1">
                              <a:latin typeface="Cambria Math"/>
                            </a:rPr>
                            <m:t>𝑇</m:t>
                          </m:r>
                        </m:e>
                        <m:sub>
                          <m:r>
                            <a:rPr lang="es-EC" sz="2000" i="1">
                              <a:latin typeface="Cambria Math"/>
                            </a:rPr>
                            <m:t>𝑐</m:t>
                          </m:r>
                        </m:sub>
                      </m:sSub>
                    </m:oMath>
                  </m:oMathPara>
                </a14:m>
                <a:endParaRPr lang="es-ES" sz="2000" dirty="0" smtClean="0"/>
              </a:p>
              <a:p>
                <a:pPr marL="0" indent="0">
                  <a:buNone/>
                </a:pPr>
                <a:r>
                  <a:rPr lang="es-ES" sz="2000" dirty="0" smtClean="0"/>
                  <a:t>BALANCE DE ENERGÍA:</a:t>
                </a:r>
              </a:p>
              <a:p>
                <a:pPr marL="0" indent="0">
                  <a:buNone/>
                </a:pPr>
                <a:endParaRPr lang="es-ES"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𝑞</m:t>
                      </m:r>
                      <m:r>
                        <a:rPr lang="es-EC" sz="2000" i="1">
                          <a:latin typeface="Cambria Math"/>
                        </a:rPr>
                        <m:t>=</m:t>
                      </m:r>
                      <m:r>
                        <a:rPr lang="es-EC" sz="2000" i="1">
                          <a:latin typeface="Cambria Math"/>
                        </a:rPr>
                        <m:t>𝑈𝐴</m:t>
                      </m:r>
                      <m:d>
                        <m:dPr>
                          <m:ctrlPr>
                            <a:rPr lang="es-ES" sz="2000" i="1">
                              <a:latin typeface="Cambria Math"/>
                            </a:rPr>
                          </m:ctrlPr>
                        </m:dPr>
                        <m:e>
                          <m:f>
                            <m:fPr>
                              <m:ctrlPr>
                                <a:rPr lang="es-ES" sz="2000" i="1">
                                  <a:latin typeface="Cambria Math"/>
                                </a:rPr>
                              </m:ctrlPr>
                            </m:fPr>
                            <m:num>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num>
                            <m:den>
                              <m:r>
                                <a:rPr lang="es-EC" sz="2000" i="1">
                                  <a:latin typeface="Cambria Math"/>
                                </a:rPr>
                                <m:t>𝑙𝑛</m:t>
                              </m:r>
                              <m:d>
                                <m:dPr>
                                  <m:ctrlPr>
                                    <a:rPr lang="es-ES" sz="2000" i="1">
                                      <a:latin typeface="Cambria Math"/>
                                    </a:rPr>
                                  </m:ctrlPr>
                                </m:dPr>
                                <m:e>
                                  <m:f>
                                    <m:fPr>
                                      <m:ctrlPr>
                                        <a:rPr lang="es-ES" sz="2000" i="1">
                                          <a:latin typeface="Cambria Math"/>
                                        </a:rPr>
                                      </m:ctrlPr>
                                    </m:fPr>
                                    <m:num>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num>
                                    <m:den>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den>
                                  </m:f>
                                </m:e>
                              </m:d>
                            </m:den>
                          </m:f>
                        </m:e>
                      </m:d>
                    </m:oMath>
                  </m:oMathPara>
                </a14:m>
                <a:endParaRPr lang="es-EC" sz="2000" dirty="0" smtClean="0"/>
              </a:p>
              <a:p>
                <a:pPr marL="0" indent="0">
                  <a:buNone/>
                </a:pPr>
                <a:r>
                  <a:rPr lang="es-EC" sz="2000" dirty="0"/>
                  <a:t> </a:t>
                </a:r>
                <a14:m>
                  <m:oMath xmlns:m="http://schemas.openxmlformats.org/officeDocument/2006/math">
                    <m:r>
                      <a:rPr lang="es-EC" sz="2000" i="1">
                        <a:latin typeface="Cambria Math"/>
                      </a:rPr>
                      <m:t>𝑞</m:t>
                    </m:r>
                    <m:r>
                      <a:rPr lang="es-EC" sz="2000" i="1">
                        <a:latin typeface="Cambria Math"/>
                      </a:rPr>
                      <m:t>=</m:t>
                    </m:r>
                    <m:r>
                      <a:rPr lang="es-EC" sz="2000" i="1">
                        <a:latin typeface="Cambria Math"/>
                      </a:rPr>
                      <m:t>𝑈𝐴</m:t>
                    </m:r>
                    <m:r>
                      <a:rPr lang="es-EC" sz="2000" i="1">
                        <a:latin typeface="Cambria Math"/>
                      </a:rPr>
                      <m:t> </m:t>
                    </m:r>
                    <m:r>
                      <a:rPr lang="es-EC" sz="2000" i="1">
                        <a:latin typeface="Cambria Math"/>
                      </a:rPr>
                      <m:t>𝐷𝑀𝐿𝑇</m:t>
                    </m:r>
                  </m:oMath>
                </a14:m>
                <a:r>
                  <a:rPr lang="es-ES" sz="2000" dirty="0">
                    <a:effectLst/>
                  </a:rPr>
                  <a:t> </a:t>
                </a:r>
                <a:endParaRPr lang="es-ES" sz="2000" dirty="0"/>
              </a:p>
              <a:p>
                <a:pPr marL="0" indent="0">
                  <a:buNone/>
                </a:pPr>
                <a:r>
                  <a:rPr lang="es-EC" sz="2000" dirty="0"/>
                  <a:t> </a:t>
                </a:r>
                <a:endParaRPr lang="es-ES"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𝐷𝑀𝐿𝑇</m:t>
                      </m:r>
                      <m:r>
                        <a:rPr lang="es-EC" sz="2000" i="1">
                          <a:latin typeface="Cambria Math"/>
                        </a:rPr>
                        <m:t>=</m:t>
                      </m:r>
                      <m:f>
                        <m:fPr>
                          <m:ctrlPr>
                            <a:rPr lang="es-ES" sz="2000" i="1">
                              <a:latin typeface="Cambria Math"/>
                            </a:rPr>
                          </m:ctrlPr>
                        </m:fPr>
                        <m:num>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num>
                        <m:den>
                          <m:r>
                            <a:rPr lang="es-EC" sz="2000" i="1">
                              <a:latin typeface="Cambria Math"/>
                            </a:rPr>
                            <m:t>𝑙𝑛</m:t>
                          </m:r>
                          <m:d>
                            <m:dPr>
                              <m:ctrlPr>
                                <a:rPr lang="es-ES" sz="2000" i="1">
                                  <a:latin typeface="Cambria Math"/>
                                </a:rPr>
                              </m:ctrlPr>
                            </m:dPr>
                            <m:e>
                              <m:f>
                                <m:fPr>
                                  <m:ctrlPr>
                                    <a:rPr lang="es-ES" sz="2000" i="1">
                                      <a:latin typeface="Cambria Math"/>
                                    </a:rPr>
                                  </m:ctrlPr>
                                </m:fPr>
                                <m:num>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num>
                                <m:den>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den>
                              </m:f>
                            </m:e>
                          </m:d>
                        </m:den>
                      </m:f>
                      <m:r>
                        <a:rPr lang="es-EC" sz="2000" i="1">
                          <a:latin typeface="Cambria Math"/>
                        </a:rPr>
                        <m:t>=</m:t>
                      </m:r>
                      <m:f>
                        <m:fPr>
                          <m:ctrlPr>
                            <a:rPr lang="es-ES" sz="2000" i="1">
                              <a:latin typeface="Cambria Math"/>
                            </a:rPr>
                          </m:ctrlPr>
                        </m:fPr>
                        <m:num>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num>
                        <m:den>
                          <m:r>
                            <a:rPr lang="es-EC" sz="2000" i="1">
                              <a:latin typeface="Cambria Math"/>
                            </a:rPr>
                            <m:t>𝑙𝑛</m:t>
                          </m:r>
                          <m:d>
                            <m:dPr>
                              <m:ctrlPr>
                                <a:rPr lang="es-ES" sz="2000" i="1">
                                  <a:latin typeface="Cambria Math"/>
                                </a:rPr>
                              </m:ctrlPr>
                            </m:dPr>
                            <m:e>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2 </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e>
                          </m:d>
                        </m:den>
                      </m:f>
                    </m:oMath>
                  </m:oMathPara>
                </a14:m>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304800"/>
                <a:ext cx="8229600" cy="5364163"/>
              </a:xfrm>
              <a:blipFill rotWithShape="1">
                <a:blip r:embed="rId4"/>
                <a:stretch>
                  <a:fillRect l="-741" b="-8409"/>
                </a:stretch>
              </a:blipFill>
            </p:spPr>
            <p:txBody>
              <a:bodyPr/>
              <a:lstStyle/>
              <a:p>
                <a:r>
                  <a:rPr lang="es-ES">
                    <a:noFill/>
                  </a:rPr>
                  <a:t> </a:t>
                </a:r>
              </a:p>
            </p:txBody>
          </p:sp>
        </mc:Fallback>
      </mc:AlternateContent>
    </p:spTree>
    <p:extLst>
      <p:ext uri="{BB962C8B-B14F-4D97-AF65-F5344CB8AC3E}">
        <p14:creationId xmlns:p14="http://schemas.microsoft.com/office/powerpoint/2010/main" val="45435928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36"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04800"/>
            <a:ext cx="8229600" cy="639762"/>
          </a:xfrm>
        </p:spPr>
        <p:txBody>
          <a:bodyPr>
            <a:normAutofit fontScale="90000"/>
          </a:bodyPr>
          <a:lstStyle/>
          <a:p>
            <a:pPr algn="l"/>
            <a:r>
              <a:rPr lang="es-ES" sz="2800" b="1" dirty="0"/>
              <a:t>DIFERENCIA MEDIA LOGARITMICA DE TEMPERATURAS</a:t>
            </a:r>
            <a:r>
              <a:rPr lang="es-MX" dirty="0"/>
              <a:t/>
            </a:r>
            <a:br>
              <a:rPr lang="es-MX" dirty="0"/>
            </a:br>
            <a:endParaRPr lang="es-ES" dirty="0"/>
          </a:p>
        </p:txBody>
      </p:sp>
      <p:sp>
        <p:nvSpPr>
          <p:cNvPr id="3" name="2 Marcador de contenido"/>
          <p:cNvSpPr>
            <a:spLocks noGrp="1"/>
          </p:cNvSpPr>
          <p:nvPr>
            <p:ph idx="1"/>
          </p:nvPr>
        </p:nvSpPr>
        <p:spPr>
          <a:xfrm>
            <a:off x="422564" y="762000"/>
            <a:ext cx="8229600" cy="533400"/>
          </a:xfrm>
        </p:spPr>
        <p:txBody>
          <a:bodyPr/>
          <a:lstStyle/>
          <a:p>
            <a:pPr algn="just"/>
            <a:r>
              <a:rPr lang="es-ES" sz="2400" dirty="0"/>
              <a:t>FLUJO CONTRACORRIENTE</a:t>
            </a:r>
          </a:p>
          <a:p>
            <a:pPr marL="0" indent="0" algn="just">
              <a:buNone/>
            </a:pPr>
            <a:endParaRPr lang="es-ES" sz="2000" dirty="0"/>
          </a:p>
        </p:txBody>
      </p:sp>
      <p:pic>
        <p:nvPicPr>
          <p:cNvPr id="5" name="4 Imagen"/>
          <p:cNvPicPr/>
          <p:nvPr/>
        </p:nvPicPr>
        <p:blipFill>
          <a:blip r:embed="rId4" cstate="print">
            <a:lum bright="-7000" contrast="-5000"/>
            <a:extLst>
              <a:ext uri="{28A0092B-C50C-407E-A947-70E740481C1C}">
                <a14:useLocalDpi xmlns:a14="http://schemas.microsoft.com/office/drawing/2010/main" val="0"/>
              </a:ext>
            </a:extLst>
          </a:blip>
          <a:srcRect/>
          <a:stretch>
            <a:fillRect/>
          </a:stretch>
        </p:blipFill>
        <p:spPr bwMode="auto">
          <a:xfrm>
            <a:off x="1032164" y="1295400"/>
            <a:ext cx="7010400" cy="4572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9749092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845343"/>
                <a:ext cx="8229600" cy="5364163"/>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s-ES" sz="2000" i="1">
                              <a:latin typeface="Cambria Math"/>
                            </a:rPr>
                          </m:ctrlPr>
                        </m:dPr>
                        <m:e>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,1</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𝑖</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C" sz="2000" i="1">
                                  <a:latin typeface="Cambria Math"/>
                                </a:rPr>
                                <m:t>𝑜</m:t>
                              </m:r>
                            </m:sub>
                          </m:sSub>
                        </m:e>
                      </m:d>
                    </m:oMath>
                  </m:oMathPara>
                </a14:m>
                <a:endParaRPr lang="es-ES" sz="2000" dirty="0"/>
              </a:p>
              <a:p>
                <a:pPr marL="0" indent="0">
                  <a:buNone/>
                </a:pPr>
                <a:r>
                  <a:rPr lang="es-EC" sz="2000" dirty="0"/>
                  <a:t> </a:t>
                </a:r>
                <a:endParaRPr lang="es-ES" sz="20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s-ES" sz="2000" i="1">
                              <a:latin typeface="Cambria Math"/>
                            </a:rPr>
                          </m:ctrlPr>
                        </m:dPr>
                        <m:e>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,2</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h</m:t>
                              </m:r>
                              <m:r>
                                <a:rPr lang="es-EC" sz="2000" i="1">
                                  <a:latin typeface="Cambria Math"/>
                                </a:rPr>
                                <m:t>,</m:t>
                              </m:r>
                              <m:r>
                                <a:rPr lang="es-EC" sz="2000" i="1">
                                  <a:latin typeface="Cambria Math"/>
                                </a:rPr>
                                <m:t>𝑜</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𝑐</m:t>
                              </m:r>
                              <m:r>
                                <a:rPr lang="es-EC" sz="2000" i="1">
                                  <a:latin typeface="Cambria Math"/>
                                </a:rPr>
                                <m:t>,</m:t>
                              </m:r>
                              <m:r>
                                <a:rPr lang="es-EC" sz="2000" i="1">
                                  <a:latin typeface="Cambria Math"/>
                                </a:rPr>
                                <m:t>𝑖</m:t>
                              </m:r>
                            </m:sub>
                          </m:sSub>
                        </m:e>
                      </m:d>
                    </m:oMath>
                  </m:oMathPara>
                </a14:m>
                <a:endParaRPr lang="es-ES" sz="2000" dirty="0"/>
              </a:p>
              <a:p>
                <a:pPr algn="just"/>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845343"/>
                <a:ext cx="8229600" cy="5364163"/>
              </a:xfr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2362200" y="2728300"/>
                <a:ext cx="4419600" cy="8846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𝐷𝑀𝐿𝑇</m:t>
                      </m:r>
                      <m:r>
                        <a:rPr lang="es-EC" i="1">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2</m:t>
                              </m:r>
                            </m:sub>
                          </m:sSub>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1</m:t>
                              </m:r>
                            </m:sub>
                          </m:sSub>
                        </m:num>
                        <m:den>
                          <m:r>
                            <a:rPr lang="es-EC" i="1">
                              <a:latin typeface="Cambria Math"/>
                            </a:rPr>
                            <m:t>𝑙𝑛</m:t>
                          </m:r>
                          <m:d>
                            <m:dPr>
                              <m:ctrlPr>
                                <a:rPr lang="es-ES" i="1">
                                  <a:latin typeface="Cambria Math"/>
                                </a:rPr>
                              </m:ctrlPr>
                            </m:dPr>
                            <m:e>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2</m:t>
                                      </m:r>
                                    </m:sub>
                                  </m:sSub>
                                </m:num>
                                <m:den>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1</m:t>
                                      </m:r>
                                    </m:sub>
                                  </m:sSub>
                                </m:den>
                              </m:f>
                            </m:e>
                          </m:d>
                        </m:den>
                      </m:f>
                      <m:r>
                        <a:rPr lang="es-EC" i="1">
                          <a:latin typeface="Cambria Math"/>
                        </a:rPr>
                        <m:t>=</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1</m:t>
                              </m:r>
                            </m:sub>
                          </m:sSub>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2</m:t>
                              </m:r>
                            </m:sub>
                          </m:sSub>
                        </m:num>
                        <m:den>
                          <m:r>
                            <a:rPr lang="es-EC" i="1">
                              <a:latin typeface="Cambria Math"/>
                            </a:rPr>
                            <m:t>𝑙𝑛</m:t>
                          </m:r>
                          <m:d>
                            <m:dPr>
                              <m:ctrlPr>
                                <a:rPr lang="es-ES" i="1">
                                  <a:latin typeface="Cambria Math"/>
                                </a:rPr>
                              </m:ctrlPr>
                            </m:dPr>
                            <m:e>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2 </m:t>
                                  </m:r>
                                </m:sub>
                              </m:sSub>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1</m:t>
                                  </m:r>
                                </m:sub>
                              </m:sSub>
                            </m:e>
                          </m:d>
                        </m:den>
                      </m:f>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362200" y="2728300"/>
                <a:ext cx="4419600" cy="884601"/>
              </a:xfrm>
              <a:prstGeom prst="rect">
                <a:avLst/>
              </a:prstGeom>
              <a:blipFill rotWithShape="1">
                <a:blip r:embed="rId5"/>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2292960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5"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52400" y="27709"/>
            <a:ext cx="8229600" cy="731838"/>
          </a:xfrm>
        </p:spPr>
        <p:txBody>
          <a:bodyPr/>
          <a:lstStyle/>
          <a:p>
            <a:pPr algn="l"/>
            <a:r>
              <a:rPr lang="es-ES" sz="4000" dirty="0" smtClean="0"/>
              <a:t>OBJETIVOS</a:t>
            </a:r>
            <a:endParaRPr lang="es-ES" sz="4000" dirty="0"/>
          </a:p>
        </p:txBody>
      </p:sp>
      <p:sp>
        <p:nvSpPr>
          <p:cNvPr id="4099" name="Rectangle 3"/>
          <p:cNvSpPr>
            <a:spLocks noGrp="1"/>
          </p:cNvSpPr>
          <p:nvPr>
            <p:ph idx="1"/>
          </p:nvPr>
        </p:nvSpPr>
        <p:spPr>
          <a:xfrm>
            <a:off x="381000" y="685800"/>
            <a:ext cx="8229600" cy="4221163"/>
          </a:xfrm>
        </p:spPr>
        <p:txBody>
          <a:bodyPr>
            <a:normAutofit fontScale="92500" lnSpcReduction="10000"/>
          </a:bodyPr>
          <a:lstStyle/>
          <a:p>
            <a:pPr marL="0" lvl="0" indent="0">
              <a:buNone/>
            </a:pPr>
            <a:r>
              <a:rPr lang="es-ES" sz="2400" b="1" dirty="0" smtClean="0"/>
              <a:t>OBJETIVO GENERAL</a:t>
            </a:r>
            <a:r>
              <a:rPr lang="es-ES" sz="2400" dirty="0"/>
              <a:t> </a:t>
            </a:r>
          </a:p>
          <a:p>
            <a:pPr algn="just"/>
            <a:r>
              <a:rPr lang="es-ES" sz="2000" dirty="0" smtClean="0"/>
              <a:t>Realizar </a:t>
            </a:r>
            <a:r>
              <a:rPr lang="es-ES" sz="2000" dirty="0"/>
              <a:t>la ingeniería conceptual, básica y de detalle </a:t>
            </a:r>
            <a:r>
              <a:rPr lang="es-ES" sz="2000" dirty="0" smtClean="0"/>
              <a:t>de un banco </a:t>
            </a:r>
            <a:r>
              <a:rPr lang="es-ES" sz="2000" dirty="0"/>
              <a:t>de pruebas de I.C. tubo coraza y concéntrico </a:t>
            </a:r>
            <a:r>
              <a:rPr lang="es-ES" sz="2000" dirty="0" smtClean="0"/>
              <a:t>que utilice </a:t>
            </a:r>
            <a:r>
              <a:rPr lang="es-ES" sz="2000" dirty="0"/>
              <a:t>como fluidos de trabajo aceites API y agua  </a:t>
            </a:r>
            <a:r>
              <a:rPr lang="es-ES" sz="2000" dirty="0" smtClean="0"/>
              <a:t>para 	el </a:t>
            </a:r>
            <a:r>
              <a:rPr lang="es-ES" sz="2000" dirty="0"/>
              <a:t>laboratorio de conversión de la energía del </a:t>
            </a:r>
            <a:r>
              <a:rPr lang="es-ES" sz="2000" dirty="0" smtClean="0"/>
              <a:t>DECEM.</a:t>
            </a:r>
          </a:p>
          <a:p>
            <a:pPr marL="0" lvl="0" indent="0">
              <a:buNone/>
            </a:pPr>
            <a:r>
              <a:rPr lang="es-ES" sz="2400" b="1" dirty="0"/>
              <a:t>OBJETIVOS </a:t>
            </a:r>
            <a:r>
              <a:rPr lang="es-ES" sz="2400" b="1" dirty="0" smtClean="0"/>
              <a:t>ESPECÍFICOS</a:t>
            </a:r>
            <a:endParaRPr lang="es-ES" sz="2400" dirty="0"/>
          </a:p>
          <a:p>
            <a:r>
              <a:rPr lang="es-ES" sz="2000" dirty="0"/>
              <a:t>Disponer de un banco de pruebas de intercambiadores de calor donde sus fluidos calo portadores serán aceites de diferentes grados API y agua.</a:t>
            </a:r>
          </a:p>
          <a:p>
            <a:r>
              <a:rPr lang="es-ES" sz="2000" dirty="0"/>
              <a:t>Investigar el comportamiento de diferentes tipos de aceites API en los I.C.</a:t>
            </a:r>
          </a:p>
          <a:p>
            <a:r>
              <a:rPr lang="es-ES" sz="2000" dirty="0"/>
              <a:t>Demostrar por medio de  prácticas  que los datos obtenidos corresponden a  las formulas existentes para el diseño de   intercambiadores de calor.</a:t>
            </a:r>
          </a:p>
          <a:p>
            <a:r>
              <a:rPr lang="es-ES" sz="2000" dirty="0"/>
              <a:t>Beneficiar a los estudiantes CIME con nuevas prácticas las cuales complementarán el  estudio de transferencia de calor en los intercambiadores.</a:t>
            </a:r>
          </a:p>
          <a:p>
            <a:r>
              <a:rPr lang="es-ES" sz="2000" dirty="0"/>
              <a:t>Realizar el estudio económico, financiero y ambiental del banco de pruebas.   </a:t>
            </a:r>
          </a:p>
          <a:p>
            <a:pPr marL="0" indent="0" algn="just">
              <a:buNone/>
            </a:pPr>
            <a:endParaRPr lang="es-ES" sz="2200" dirty="0"/>
          </a:p>
          <a:p>
            <a:pPr eaLnBrk="1" hangingPunct="1">
              <a:lnSpc>
                <a:spcPct val="90000"/>
              </a:lnSpc>
              <a:buFont typeface="Arial" charset="0"/>
              <a:buNone/>
            </a:pPr>
            <a:endParaRPr lang="es-ES" sz="2400" dirty="0" smtClean="0"/>
          </a:p>
        </p:txBody>
      </p:sp>
    </p:spTree>
    <p:extLst>
      <p:ext uri="{BB962C8B-B14F-4D97-AF65-F5344CB8AC3E}">
        <p14:creationId xmlns:p14="http://schemas.microsoft.com/office/powerpoint/2010/main" val="218254510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04800"/>
            <a:ext cx="8229600" cy="639762"/>
          </a:xfrm>
        </p:spPr>
        <p:txBody>
          <a:bodyPr>
            <a:normAutofit fontScale="90000"/>
          </a:bodyPr>
          <a:lstStyle/>
          <a:p>
            <a:pPr algn="l"/>
            <a:r>
              <a:rPr lang="es-EC" sz="2400" dirty="0"/>
              <a:t>Intercambiador de calor de fluidos múltiples y de flujo cruzado</a:t>
            </a:r>
            <a:r>
              <a:rPr lang="es-ES" dirty="0"/>
              <a:t/>
            </a:r>
            <a:br>
              <a:rPr lang="es-ES" dirty="0"/>
            </a:br>
            <a:endParaRPr lang="es-ES" dirty="0"/>
          </a:p>
        </p:txBody>
      </p:sp>
      <p:sp>
        <p:nvSpPr>
          <p:cNvPr id="3" name="2 Marcador de contenido"/>
          <p:cNvSpPr>
            <a:spLocks noGrp="1"/>
          </p:cNvSpPr>
          <p:nvPr>
            <p:ph idx="1"/>
          </p:nvPr>
        </p:nvSpPr>
        <p:spPr>
          <a:xfrm>
            <a:off x="457200" y="533401"/>
            <a:ext cx="8229600" cy="1295400"/>
          </a:xfrm>
        </p:spPr>
        <p:txBody>
          <a:bodyPr>
            <a:normAutofit lnSpcReduction="10000"/>
          </a:bodyPr>
          <a:lstStyle/>
          <a:p>
            <a:pPr algn="just"/>
            <a:r>
              <a:rPr lang="es-EC" sz="2000" dirty="0"/>
              <a:t>Resulta muy complejo desarrollar la fórmula para intercambiadores de tubos y corazas de pasos múltiples y de flujo cruzado debido a su complejidad en las condiciones de flujo, para ello es conveniente utilizar un factor de corrección </a:t>
            </a:r>
            <a:r>
              <a:rPr lang="es-EC" sz="2000" dirty="0" smtClean="0"/>
              <a:t>F.</a:t>
            </a:r>
            <a:endParaRPr lang="es-ES" sz="2000" dirty="0"/>
          </a:p>
        </p:txBody>
      </p:sp>
      <p:pic>
        <p:nvPicPr>
          <p:cNvPr id="5" name="4 Imagen"/>
          <p:cNvPicPr/>
          <p:nvPr/>
        </p:nvPicPr>
        <p:blipFill rotWithShape="1">
          <a:blip r:embed="rId4" cstate="print">
            <a:extLst>
              <a:ext uri="{28A0092B-C50C-407E-A947-70E740481C1C}">
                <a14:useLocalDpi xmlns:a14="http://schemas.microsoft.com/office/drawing/2010/main" val="0"/>
              </a:ext>
            </a:extLst>
          </a:blip>
          <a:srcRect l="1636" r="8178"/>
          <a:stretch/>
        </p:blipFill>
        <p:spPr bwMode="auto">
          <a:xfrm>
            <a:off x="1219200" y="1905000"/>
            <a:ext cx="6629400" cy="381762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765750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990600"/>
            <a:ext cx="7239000" cy="4724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8514093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04800"/>
            <a:ext cx="8229600" cy="639762"/>
          </a:xfrm>
        </p:spPr>
        <p:txBody>
          <a:bodyPr>
            <a:normAutofit fontScale="90000"/>
          </a:bodyPr>
          <a:lstStyle/>
          <a:p>
            <a:pPr algn="l"/>
            <a:r>
              <a:rPr lang="es-MX" sz="3600" dirty="0"/>
              <a:t>Propiedades termodinámicas de un fluido</a:t>
            </a:r>
            <a:r>
              <a:rPr lang="es-ES" sz="3600" dirty="0"/>
              <a:t/>
            </a:r>
            <a:br>
              <a:rPr lang="es-ES" sz="3600" dirty="0"/>
            </a:br>
            <a:endParaRPr lang="es-ES" sz="3600" dirty="0"/>
          </a:p>
        </p:txBody>
      </p:sp>
      <p:sp>
        <p:nvSpPr>
          <p:cNvPr id="3" name="2 Marcador de contenido"/>
          <p:cNvSpPr>
            <a:spLocks noGrp="1"/>
          </p:cNvSpPr>
          <p:nvPr>
            <p:ph idx="1"/>
          </p:nvPr>
        </p:nvSpPr>
        <p:spPr>
          <a:xfrm>
            <a:off x="457200" y="762000"/>
            <a:ext cx="8229600" cy="5105400"/>
          </a:xfrm>
        </p:spPr>
        <p:txBody>
          <a:bodyPr>
            <a:normAutofit lnSpcReduction="10000"/>
          </a:bodyPr>
          <a:lstStyle/>
          <a:p>
            <a:pPr algn="just"/>
            <a:r>
              <a:rPr lang="es-MX" sz="2000" dirty="0" smtClean="0"/>
              <a:t>Presión</a:t>
            </a:r>
            <a:r>
              <a:rPr lang="es-ES" sz="2000" dirty="0" smtClean="0"/>
              <a:t>: </a:t>
            </a:r>
            <a:r>
              <a:rPr lang="es-MX" sz="2000" dirty="0" smtClean="0"/>
              <a:t>Denominamos </a:t>
            </a:r>
            <a:r>
              <a:rPr lang="es-MX" sz="2000" dirty="0"/>
              <a:t>presión al esfuerzo de compresión de un punto en un fluido en reposo</a:t>
            </a:r>
            <a:r>
              <a:rPr lang="es-MX" sz="2000" dirty="0" smtClean="0"/>
              <a:t>.</a:t>
            </a:r>
          </a:p>
          <a:p>
            <a:pPr algn="just"/>
            <a:r>
              <a:rPr lang="es-MX" sz="2000" dirty="0" smtClean="0"/>
              <a:t>Temperatura: </a:t>
            </a:r>
            <a:r>
              <a:rPr lang="es-MX" sz="2000" dirty="0"/>
              <a:t>E</a:t>
            </a:r>
            <a:r>
              <a:rPr lang="es-MX" sz="2000" dirty="0" smtClean="0"/>
              <a:t>stá </a:t>
            </a:r>
            <a:r>
              <a:rPr lang="es-MX" sz="2000" dirty="0"/>
              <a:t>relacionada con el nivel de energía interna de un fluido</a:t>
            </a:r>
            <a:r>
              <a:rPr lang="es-MX" sz="2000" dirty="0" smtClean="0"/>
              <a:t>.</a:t>
            </a:r>
          </a:p>
          <a:p>
            <a:pPr algn="just"/>
            <a:r>
              <a:rPr lang="es-MX" sz="2000" dirty="0" smtClean="0"/>
              <a:t>Densidad: La </a:t>
            </a:r>
            <a:r>
              <a:rPr lang="es-MX" sz="2000" dirty="0"/>
              <a:t>propiedad que relaciona la masa del fluido por unidad de </a:t>
            </a:r>
            <a:r>
              <a:rPr lang="es-MX" sz="2000" dirty="0" smtClean="0"/>
              <a:t>volumen.</a:t>
            </a:r>
          </a:p>
          <a:p>
            <a:pPr algn="just"/>
            <a:r>
              <a:rPr lang="es-MX" sz="2000" dirty="0" smtClean="0"/>
              <a:t>Peso específico: </a:t>
            </a:r>
            <a:r>
              <a:rPr lang="es-MX" sz="2000" dirty="0"/>
              <a:t>Se considera peso específico de un fluido a su peso por unidad de </a:t>
            </a:r>
            <a:r>
              <a:rPr lang="es-MX" sz="2000" dirty="0" smtClean="0"/>
              <a:t>volumen. </a:t>
            </a:r>
          </a:p>
          <a:p>
            <a:pPr algn="just"/>
            <a:r>
              <a:rPr lang="es-MX" sz="2000" dirty="0" smtClean="0"/>
              <a:t>Volumen específico: </a:t>
            </a:r>
            <a:r>
              <a:rPr lang="es-MX" sz="2000" dirty="0"/>
              <a:t>E</a:t>
            </a:r>
            <a:r>
              <a:rPr lang="es-MX" sz="2000" dirty="0" smtClean="0"/>
              <a:t>s </a:t>
            </a:r>
            <a:r>
              <a:rPr lang="es-MX" sz="2000" dirty="0"/>
              <a:t>la inversa de la densidad o el volumen ocupado por unidad de </a:t>
            </a:r>
            <a:r>
              <a:rPr lang="es-MX" sz="2000" dirty="0" smtClean="0"/>
              <a:t>masa.</a:t>
            </a:r>
            <a:endParaRPr lang="es-ES" sz="2000" dirty="0"/>
          </a:p>
          <a:p>
            <a:r>
              <a:rPr lang="es-MX" sz="2000" dirty="0" smtClean="0"/>
              <a:t>Entalpia</a:t>
            </a:r>
            <a:r>
              <a:rPr lang="es-ES" sz="2000" dirty="0" smtClean="0"/>
              <a:t>: </a:t>
            </a:r>
            <a:r>
              <a:rPr lang="es-MX" sz="2000" dirty="0" smtClean="0"/>
              <a:t>Es </a:t>
            </a:r>
            <a:r>
              <a:rPr lang="es-MX" sz="2000" dirty="0"/>
              <a:t>una magnitud termodinámica encargada de expresar una medida de cantidad de energía absorbida o cedida en un sistema </a:t>
            </a:r>
            <a:r>
              <a:rPr lang="es-MX" sz="2000" dirty="0" smtClean="0"/>
              <a:t>termodinámico.</a:t>
            </a:r>
          </a:p>
          <a:p>
            <a:r>
              <a:rPr lang="es-MX" sz="2000" dirty="0" smtClean="0"/>
              <a:t>Entropía: Es </a:t>
            </a:r>
            <a:r>
              <a:rPr lang="es-MX" sz="2000" dirty="0"/>
              <a:t>la encargada de medir la cantidad de energía que no puede producirse para producir </a:t>
            </a:r>
            <a:r>
              <a:rPr lang="es-MX" sz="2000" dirty="0" smtClean="0"/>
              <a:t>trabajo.</a:t>
            </a:r>
          </a:p>
          <a:p>
            <a:r>
              <a:rPr lang="es-MX" sz="2000" dirty="0"/>
              <a:t>Viscosidad</a:t>
            </a:r>
            <a:r>
              <a:rPr lang="es-ES" sz="2000" dirty="0"/>
              <a:t>: </a:t>
            </a:r>
            <a:r>
              <a:rPr lang="es-MX" sz="2000" dirty="0"/>
              <a:t>Se conoce como viscosidad a la medida cuantitativa de la resistencia de un fluido a fluir</a:t>
            </a:r>
            <a:endParaRPr lang="es-ES" sz="2000" dirty="0"/>
          </a:p>
          <a:p>
            <a:endParaRPr lang="es-ES" sz="2000" dirty="0"/>
          </a:p>
        </p:txBody>
      </p:sp>
    </p:spTree>
    <p:extLst>
      <p:ext uri="{BB962C8B-B14F-4D97-AF65-F5344CB8AC3E}">
        <p14:creationId xmlns:p14="http://schemas.microsoft.com/office/powerpoint/2010/main" val="92104588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04800" y="152400"/>
            <a:ext cx="8229600" cy="639762"/>
          </a:xfrm>
        </p:spPr>
        <p:txBody>
          <a:bodyPr/>
          <a:lstStyle/>
          <a:p>
            <a:r>
              <a:rPr lang="es-ES" sz="3200" dirty="0" smtClean="0"/>
              <a:t>Diagramas y graficas de los fluidos de trabajo</a:t>
            </a:r>
            <a:endParaRPr lang="es-ES" sz="3200"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300" y="1295400"/>
            <a:ext cx="5105400" cy="40024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507170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6887" y="410845"/>
            <a:ext cx="5610225" cy="2179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Archivo:Phase-diag 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845" y="2590800"/>
            <a:ext cx="4178744"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9242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78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2327" y="914400"/>
            <a:ext cx="6629400" cy="4876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363737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Importancia de los I.C</a:t>
            </a:r>
            <a:endParaRPr lang="es-ES" dirty="0"/>
          </a:p>
        </p:txBody>
      </p:sp>
      <p:sp>
        <p:nvSpPr>
          <p:cNvPr id="3" name="2 Marcador de contenido"/>
          <p:cNvSpPr>
            <a:spLocks noGrp="1"/>
          </p:cNvSpPr>
          <p:nvPr>
            <p:ph idx="1"/>
          </p:nvPr>
        </p:nvSpPr>
        <p:spPr>
          <a:xfrm>
            <a:off x="457200" y="1295400"/>
            <a:ext cx="8229600" cy="5364163"/>
          </a:xfrm>
        </p:spPr>
        <p:txBody>
          <a:bodyPr/>
          <a:lstStyle/>
          <a:p>
            <a:r>
              <a:rPr lang="es-MX" sz="2400" dirty="0"/>
              <a:t>La importancia fundamental de los intercambiadores de calor es que desarrollen su función de la manera más precisa y exacta posible, por lo cual es necesaria una exactitud al momento de realizar sus cálculos, con el fin de que cumpla con el equilibrio termodinámico para lo cual será aplicado. </a:t>
            </a:r>
            <a:endParaRPr lang="es-MX" sz="2400" dirty="0" smtClean="0"/>
          </a:p>
          <a:p>
            <a:pPr marL="0" indent="0">
              <a:buNone/>
            </a:pPr>
            <a:endParaRPr lang="es-MX" sz="2400" dirty="0"/>
          </a:p>
          <a:p>
            <a:pPr marL="0" indent="0">
              <a:buNone/>
            </a:pPr>
            <a:endParaRPr lang="es-ES" sz="2400" dirty="0"/>
          </a:p>
          <a:p>
            <a:r>
              <a:rPr lang="es-MX" sz="2400" dirty="0"/>
              <a:t>Las fronteras como el sobredimensionamiento o </a:t>
            </a:r>
            <a:r>
              <a:rPr lang="es-MX" sz="2400" dirty="0" smtClean="0"/>
              <a:t>su dimensionamiento </a:t>
            </a:r>
            <a:r>
              <a:rPr lang="es-MX" sz="2400" dirty="0"/>
              <a:t>térmico del intercambiador pueden ser perjudiciales tanto técnica como económicamente en el momento de su construcción. </a:t>
            </a:r>
            <a:endParaRPr lang="es-ES" sz="2400" dirty="0"/>
          </a:p>
          <a:p>
            <a:pPr marL="0" indent="0" algn="just">
              <a:buNone/>
            </a:pPr>
            <a:endParaRPr lang="es-ES" sz="2000" dirty="0"/>
          </a:p>
        </p:txBody>
      </p:sp>
    </p:spTree>
    <p:extLst>
      <p:ext uri="{BB962C8B-B14F-4D97-AF65-F5344CB8AC3E}">
        <p14:creationId xmlns:p14="http://schemas.microsoft.com/office/powerpoint/2010/main" val="218944157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sz="3600" b="1" dirty="0"/>
              <a:t>Aplicaciones en la industria</a:t>
            </a:r>
            <a:endParaRPr lang="es-ES" sz="3600" dirty="0"/>
          </a:p>
        </p:txBody>
      </p:sp>
      <p:sp>
        <p:nvSpPr>
          <p:cNvPr id="3" name="2 Marcador de contenido"/>
          <p:cNvSpPr>
            <a:spLocks noGrp="1"/>
          </p:cNvSpPr>
          <p:nvPr>
            <p:ph idx="1"/>
          </p:nvPr>
        </p:nvSpPr>
        <p:spPr>
          <a:xfrm>
            <a:off x="457200" y="914401"/>
            <a:ext cx="8229600" cy="457200"/>
          </a:xfrm>
        </p:spPr>
        <p:txBody>
          <a:bodyPr/>
          <a:lstStyle/>
          <a:p>
            <a:pPr algn="just"/>
            <a:r>
              <a:rPr lang="es-EC" sz="2400" dirty="0"/>
              <a:t>Intercambiadores de </a:t>
            </a:r>
            <a:r>
              <a:rPr lang="es-EC" sz="2400" dirty="0" smtClean="0"/>
              <a:t>placas</a:t>
            </a:r>
            <a:endParaRPr lang="es-ES" sz="2400" dirty="0"/>
          </a:p>
        </p:txBody>
      </p:sp>
      <p:pic>
        <p:nvPicPr>
          <p:cNvPr id="5" name="4 Imagen" descr="http://www.sedical.com/images/DirFich/CPR2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76400"/>
            <a:ext cx="3581400" cy="38862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38300"/>
            <a:ext cx="4191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336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lstStyle/>
          <a:p>
            <a:pPr algn="l"/>
            <a:r>
              <a:rPr lang="es-EC" sz="3200" b="1" dirty="0"/>
              <a:t>Intercambiador compacto de placas soldadas</a:t>
            </a:r>
            <a:endParaRPr lang="es-ES" sz="3200" dirty="0"/>
          </a:p>
        </p:txBody>
      </p:sp>
      <p:pic>
        <p:nvPicPr>
          <p:cNvPr id="5" name="4 Imagen" descr="Intercambiador Compacto de Placas Soldad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82" y="1638300"/>
            <a:ext cx="3789218" cy="3581400"/>
          </a:xfrm>
          <a:prstGeom prst="rect">
            <a:avLst/>
          </a:prstGeom>
          <a:ln w="88900" cap="sq" cmpd="thickThin">
            <a:solidFill>
              <a:srgbClr val="000000"/>
            </a:solidFill>
            <a:prstDash val="solid"/>
            <a:miter lim="800000"/>
          </a:ln>
          <a:effectLst>
            <a:innerShdw blurRad="76200">
              <a:srgbClr val="000000"/>
            </a:innerShdw>
          </a:effec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09800"/>
            <a:ext cx="3916209" cy="174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2240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C" dirty="0"/>
              <a:t>Intercambiadores de tubo y coraza</a:t>
            </a:r>
            <a:endParaRPr lang="es-ES" dirty="0"/>
          </a:p>
        </p:txBody>
      </p:sp>
      <p:pic>
        <p:nvPicPr>
          <p:cNvPr id="5" name="4 Imagen" descr="http://www.imelzaweb.com.ar/archivos/foto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95400"/>
            <a:ext cx="36576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http://www.ternamic.com/images/casco_y_tub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752600"/>
            <a:ext cx="3581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12984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ALCANCE </a:t>
            </a:r>
            <a:endParaRPr lang="es-ES" dirty="0"/>
          </a:p>
        </p:txBody>
      </p:sp>
      <p:sp>
        <p:nvSpPr>
          <p:cNvPr id="3" name="2 Marcador de contenido"/>
          <p:cNvSpPr>
            <a:spLocks noGrp="1"/>
          </p:cNvSpPr>
          <p:nvPr>
            <p:ph idx="1"/>
          </p:nvPr>
        </p:nvSpPr>
        <p:spPr>
          <a:xfrm>
            <a:off x="457200" y="990600"/>
            <a:ext cx="8229600" cy="5364163"/>
          </a:xfrm>
        </p:spPr>
        <p:txBody>
          <a:bodyPr/>
          <a:lstStyle/>
          <a:p>
            <a:pPr algn="just"/>
            <a:r>
              <a:rPr lang="es-ES" sz="2000" dirty="0"/>
              <a:t>Se desea realizar la Ingeniería conceptual, básica y de detalle de un banco de pruebas para intercambiadores de calor tipo tubo concéntrico y multitubos para flujo paralelo y contraflujo utilizando como fluidos de trabajo aceites API  y agua  con el cual se podrá realizar prácticas para adquirir varios datos como  las temperaturas de entrada y salida así como los flujos másicos de cada fluido calo portador para tabularlos y posteriormente encontrar los valores de transferencia de calor  para ser comparados con los cálculos analíticos, los cuales permitirán una mayor comprensión sobre el funcionamiento de los Intercambiadores de Calor.</a:t>
            </a:r>
            <a:endParaRPr lang="es-ES" sz="2000" b="1" i="1" dirty="0"/>
          </a:p>
          <a:p>
            <a:pPr marL="0" indent="0">
              <a:buNone/>
            </a:pPr>
            <a:endParaRPr lang="es-ES" sz="2000" b="1" i="1" dirty="0"/>
          </a:p>
          <a:p>
            <a:pPr algn="just"/>
            <a:r>
              <a:rPr lang="es-ES" sz="2000" dirty="0"/>
              <a:t>A la finalización del proyecto, el estudiante del  DECEM podrá realizar nuevas prácticas para conocer el intercambio de calor con otros tipos de fluidos como es el caso de los aceite con diferentes grados API para motores de combustión interna</a:t>
            </a:r>
          </a:p>
        </p:txBody>
      </p:sp>
    </p:spTree>
    <p:extLst>
      <p:ext uri="{BB962C8B-B14F-4D97-AF65-F5344CB8AC3E}">
        <p14:creationId xmlns:p14="http://schemas.microsoft.com/office/powerpoint/2010/main" val="351227964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746918"/>
            <a:ext cx="8229600" cy="5364163"/>
          </a:xfrm>
        </p:spPr>
        <p:txBody>
          <a:bodyPr/>
          <a:lstStyle/>
          <a:p>
            <a:pPr lvl="0"/>
            <a:r>
              <a:rPr lang="es-MX" sz="2000" dirty="0"/>
              <a:t>Vapor / Agua, para condensar vapor y  calentar agua.</a:t>
            </a:r>
            <a:endParaRPr lang="es-ES" sz="2000" dirty="0"/>
          </a:p>
          <a:p>
            <a:pPr lvl="0"/>
            <a:r>
              <a:rPr lang="es-MX" sz="2000" dirty="0"/>
              <a:t>Aceite / Agua, para enfriar aceite en sistemas de lubricación o hidráulicos y transformadores eléctricos. </a:t>
            </a:r>
            <a:endParaRPr lang="es-ES" sz="2000" dirty="0"/>
          </a:p>
          <a:p>
            <a:pPr lvl="0"/>
            <a:r>
              <a:rPr lang="es-MX" sz="2000" dirty="0"/>
              <a:t>Vapor/Combustóleo, </a:t>
            </a:r>
            <a:r>
              <a:rPr lang="es-MX" sz="2000" dirty="0" smtClean="0"/>
              <a:t>para calentar </a:t>
            </a:r>
            <a:r>
              <a:rPr lang="es-MX" sz="2000" dirty="0"/>
              <a:t>combustóleo en tanques de almacenamiento, fosas de recepción y estaciones de bombeo. </a:t>
            </a:r>
            <a:endParaRPr lang="es-ES" sz="2000" dirty="0"/>
          </a:p>
          <a:p>
            <a:pPr lvl="0"/>
            <a:r>
              <a:rPr lang="es-MX" sz="2000" dirty="0"/>
              <a:t>Aire / Agua, para enfriar aire como Post-enfriadores de compresor de aire (</a:t>
            </a:r>
            <a:r>
              <a:rPr lang="es-MX" sz="2000" dirty="0" err="1"/>
              <a:t>after</a:t>
            </a:r>
            <a:r>
              <a:rPr lang="es-MX" sz="2000" dirty="0"/>
              <a:t> - </a:t>
            </a:r>
            <a:r>
              <a:rPr lang="es-MX" sz="2000" dirty="0" err="1"/>
              <a:t>coolers</a:t>
            </a:r>
            <a:r>
              <a:rPr lang="es-MX" sz="2000" dirty="0"/>
              <a:t>). </a:t>
            </a:r>
            <a:endParaRPr lang="es-ES" sz="2000" dirty="0"/>
          </a:p>
          <a:p>
            <a:pPr lvl="0"/>
            <a:r>
              <a:rPr lang="es-MX" sz="2000" dirty="0"/>
              <a:t>Refrigerante / Agua, para condesar refrigerantes. </a:t>
            </a:r>
            <a:endParaRPr lang="es-ES" sz="2000" dirty="0"/>
          </a:p>
          <a:p>
            <a:pPr lvl="0"/>
            <a:r>
              <a:rPr lang="es-MX" sz="2000" dirty="0"/>
              <a:t>Intercambiadores de calor para procesos químicos y petroquímicos; fabricados en acero al carbón, acero inoxidable y  aceros especiales.</a:t>
            </a:r>
            <a:endParaRPr lang="es-ES" sz="2000" dirty="0"/>
          </a:p>
          <a:p>
            <a:pPr lvl="0"/>
            <a:r>
              <a:rPr lang="es-MX" sz="2000" dirty="0" err="1"/>
              <a:t>Chilers</a:t>
            </a:r>
            <a:r>
              <a:rPr lang="es-MX" sz="2000" dirty="0"/>
              <a:t> (Intercambiadores de calor para enfriar agua con gas refrigerante ) para unidades de agua helada.</a:t>
            </a:r>
            <a:endParaRPr lang="es-ES" sz="2000" dirty="0"/>
          </a:p>
          <a:p>
            <a:pPr lvl="0"/>
            <a:r>
              <a:rPr lang="es-MX" sz="2000" dirty="0"/>
              <a:t>Inter - Enfriadores y Post - Enfriadores para compresores Atlas </a:t>
            </a:r>
            <a:r>
              <a:rPr lang="es-MX" sz="2000" dirty="0" err="1"/>
              <a:t>Copco</a:t>
            </a:r>
            <a:r>
              <a:rPr lang="es-MX" sz="2000" dirty="0"/>
              <a:t>.</a:t>
            </a:r>
            <a:endParaRPr lang="es-ES" sz="2000" dirty="0"/>
          </a:p>
          <a:p>
            <a:r>
              <a:rPr lang="es-MX" sz="2000" dirty="0"/>
              <a:t>Inter - enfriadores y Post - Enfriadores para compresores </a:t>
            </a:r>
            <a:r>
              <a:rPr lang="es-MX" sz="2000" dirty="0" err="1"/>
              <a:t>Ingellson</a:t>
            </a:r>
            <a:r>
              <a:rPr lang="es-MX" sz="2000" dirty="0"/>
              <a:t> Rand</a:t>
            </a:r>
            <a:endParaRPr lang="es-ES" sz="2000" dirty="0"/>
          </a:p>
        </p:txBody>
      </p:sp>
    </p:spTree>
    <p:extLst>
      <p:ext uri="{BB962C8B-B14F-4D97-AF65-F5344CB8AC3E}">
        <p14:creationId xmlns:p14="http://schemas.microsoft.com/office/powerpoint/2010/main" val="378975291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b="1" dirty="0"/>
              <a:t>Mantenimiento</a:t>
            </a:r>
            <a:endParaRPr lang="es-ES" dirty="0"/>
          </a:p>
        </p:txBody>
      </p:sp>
      <p:pic>
        <p:nvPicPr>
          <p:cNvPr id="5" name="4 Imagen" descr="Fotos de  mantenimiento,reparacion,intercambiadores de ca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409700"/>
            <a:ext cx="4114800" cy="403860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5181600" y="1409700"/>
            <a:ext cx="3352800" cy="3139321"/>
          </a:xfrm>
          <a:prstGeom prst="rect">
            <a:avLst/>
          </a:prstGeom>
          <a:noFill/>
        </p:spPr>
        <p:txBody>
          <a:bodyPr wrap="square" rtlCol="0">
            <a:spAutoFit/>
          </a:bodyPr>
          <a:lstStyle/>
          <a:p>
            <a:pPr algn="just"/>
            <a:r>
              <a:rPr lang="es-MX" dirty="0"/>
              <a:t>En el caso de los intercambiadores de calor de acero al carbono o acero inoxidable se utilizan </a:t>
            </a:r>
            <a:r>
              <a:rPr lang="es-MX" dirty="0" smtClean="0"/>
              <a:t>productos como: ácido </a:t>
            </a:r>
            <a:r>
              <a:rPr lang="es-MX" dirty="0"/>
              <a:t>clorhídrico, ácido fosfórico, ácido cítrico o cualquier solución que permita disolver los minerales producto de las deposiciones del agua o del </a:t>
            </a:r>
            <a:r>
              <a:rPr lang="es-MX" dirty="0" smtClean="0"/>
              <a:t>vapor.</a:t>
            </a:r>
            <a:endParaRPr lang="es-ES" dirty="0"/>
          </a:p>
        </p:txBody>
      </p:sp>
    </p:spTree>
    <p:extLst>
      <p:ext uri="{BB962C8B-B14F-4D97-AF65-F5344CB8AC3E}">
        <p14:creationId xmlns:p14="http://schemas.microsoft.com/office/powerpoint/2010/main" val="2495911458"/>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r>
              <a:rPr lang="es-MX" sz="2800" b="1" dirty="0"/>
              <a:t>IMPACTO AMBIENTAL DEL USO DE ACEITES EN EL </a:t>
            </a:r>
            <a:r>
              <a:rPr lang="es-ES" sz="2800" dirty="0"/>
              <a:t/>
            </a:r>
            <a:br>
              <a:rPr lang="es-ES" sz="2800" dirty="0"/>
            </a:br>
            <a:r>
              <a:rPr lang="es-MX" sz="2800" b="1" dirty="0"/>
              <a:t>          INTERCAMBIADOR DE CALOR</a:t>
            </a:r>
            <a:endParaRPr lang="es-ES" sz="2800"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3352800" cy="472440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4572000" y="1143000"/>
            <a:ext cx="3962400" cy="2031325"/>
          </a:xfrm>
          <a:prstGeom prst="rect">
            <a:avLst/>
          </a:prstGeom>
          <a:noFill/>
        </p:spPr>
        <p:txBody>
          <a:bodyPr wrap="square" rtlCol="0">
            <a:spAutoFit/>
          </a:bodyPr>
          <a:lstStyle/>
          <a:p>
            <a:r>
              <a:rPr lang="es-MX" dirty="0"/>
              <a:t>Dentro de las normativas europeas, los aceites usados están establecidos como residuos peligrosos por los efectos y consecuencias que estos tienen sobre el medio ambiente y la salud.</a:t>
            </a:r>
            <a:endParaRPr lang="es-ES" dirty="0"/>
          </a:p>
          <a:p>
            <a:endParaRPr lang="es-ES" dirty="0"/>
          </a:p>
        </p:txBody>
      </p:sp>
    </p:spTree>
    <p:extLst>
      <p:ext uri="{BB962C8B-B14F-4D97-AF65-F5344CB8AC3E}">
        <p14:creationId xmlns:p14="http://schemas.microsoft.com/office/powerpoint/2010/main" val="92674306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sz="4000" b="1" dirty="0"/>
              <a:t>Efectos contra la salud</a:t>
            </a:r>
            <a:endParaRPr lang="es-ES" sz="4000" dirty="0"/>
          </a:p>
        </p:txBody>
      </p:sp>
      <p:sp>
        <p:nvSpPr>
          <p:cNvPr id="3" name="2 Marcador de contenido"/>
          <p:cNvSpPr>
            <a:spLocks noGrp="1"/>
          </p:cNvSpPr>
          <p:nvPr>
            <p:ph idx="1"/>
          </p:nvPr>
        </p:nvSpPr>
        <p:spPr>
          <a:xfrm>
            <a:off x="457200" y="1371600"/>
            <a:ext cx="8229600" cy="4114800"/>
          </a:xfrm>
        </p:spPr>
        <p:txBody>
          <a:bodyPr/>
          <a:lstStyle/>
          <a:p>
            <a:pPr lvl="0"/>
            <a:r>
              <a:rPr lang="es-MX" sz="2000" dirty="0"/>
              <a:t>Irritaciones del tejido respiratorio por la presencia de gases que contienen aldehídos, cetonas, compuestos aromáticos.</a:t>
            </a:r>
            <a:endParaRPr lang="es-ES" sz="2000" dirty="0"/>
          </a:p>
          <a:p>
            <a:pPr lvl="0"/>
            <a:r>
              <a:rPr lang="es-MX" sz="2000" dirty="0"/>
              <a:t>La presencia de elementos químicos como: Cl (Cloro), NO</a:t>
            </a:r>
            <a:r>
              <a:rPr lang="es-MX" sz="2000" baseline="-25000" dirty="0"/>
              <a:t>2</a:t>
            </a:r>
            <a:r>
              <a:rPr lang="es-MX" sz="2000" dirty="0"/>
              <a:t> (dióxido de nitrógeno), SH</a:t>
            </a:r>
            <a:r>
              <a:rPr lang="es-MX" sz="2000" baseline="-25000" dirty="0"/>
              <a:t>2</a:t>
            </a:r>
            <a:r>
              <a:rPr lang="es-MX" sz="2000" dirty="0"/>
              <a:t> (ácido sulfhídrico), Sb (antimonio), Cr (Cromo), Ni (Níquel), Cd (Cadmio), Cu (Cobre) afectan las vías respiratorias superiores y los tejidos pulmonares.</a:t>
            </a:r>
            <a:endParaRPr lang="es-ES" sz="2000" dirty="0"/>
          </a:p>
          <a:p>
            <a:pPr lvl="0"/>
            <a:r>
              <a:rPr lang="es-MX" sz="2000" dirty="0"/>
              <a:t>Producción de efectos asfixiantes, impidiendo el transporte de oxígeno, por contener monóxido de carbono, disolventes halogenados, ácido sulfhídrico.</a:t>
            </a:r>
            <a:endParaRPr lang="es-ES" sz="2000" dirty="0"/>
          </a:p>
          <a:p>
            <a:pPr lvl="0"/>
            <a:r>
              <a:rPr lang="es-MX" sz="2000" dirty="0"/>
              <a:t>Efectos cancerígenos sobre próstata, vejiga y pulmón por presencia de metales como plomo, cadmio, manganeso.</a:t>
            </a:r>
            <a:endParaRPr lang="es-ES" sz="2000" dirty="0"/>
          </a:p>
          <a:p>
            <a:pPr marL="0" indent="0" algn="just">
              <a:buNone/>
            </a:pPr>
            <a:endParaRPr lang="es-ES" sz="2000" dirty="0"/>
          </a:p>
        </p:txBody>
      </p:sp>
    </p:spTree>
    <p:extLst>
      <p:ext uri="{BB962C8B-B14F-4D97-AF65-F5344CB8AC3E}">
        <p14:creationId xmlns:p14="http://schemas.microsoft.com/office/powerpoint/2010/main" val="295094836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SISTEMAS ANEXOS DE LOS I.C</a:t>
            </a:r>
            <a:endParaRPr lang="es-ES" dirty="0"/>
          </a:p>
        </p:txBody>
      </p:sp>
      <p:sp>
        <p:nvSpPr>
          <p:cNvPr id="3" name="2 Marcador de contenido"/>
          <p:cNvSpPr>
            <a:spLocks noGrp="1"/>
          </p:cNvSpPr>
          <p:nvPr>
            <p:ph idx="1"/>
          </p:nvPr>
        </p:nvSpPr>
        <p:spPr>
          <a:xfrm>
            <a:off x="457200" y="990600"/>
            <a:ext cx="8229600" cy="5364163"/>
          </a:xfrm>
        </p:spPr>
        <p:txBody>
          <a:bodyPr/>
          <a:lstStyle/>
          <a:p>
            <a:pPr algn="just"/>
            <a:r>
              <a:rPr lang="es-ES" dirty="0" smtClean="0"/>
              <a:t>Sistema de refrigeración</a:t>
            </a:r>
          </a:p>
          <a:p>
            <a:pPr algn="just"/>
            <a:r>
              <a:rPr lang="es-ES" dirty="0" smtClean="0"/>
              <a:t>Sistema de calentamiento</a:t>
            </a:r>
          </a:p>
          <a:p>
            <a:pPr algn="just"/>
            <a:r>
              <a:rPr lang="es-ES" dirty="0" smtClean="0"/>
              <a:t>Sistema de circulación de fluidos</a:t>
            </a:r>
          </a:p>
          <a:p>
            <a:pPr algn="just"/>
            <a:r>
              <a:rPr lang="es-ES" dirty="0" smtClean="0"/>
              <a:t>Instrumentación</a:t>
            </a:r>
          </a:p>
          <a:p>
            <a:pPr marL="0" indent="0" algn="just">
              <a:buNone/>
            </a:pPr>
            <a:endParaRPr lang="es-ES" sz="2000" dirty="0"/>
          </a:p>
        </p:txBody>
      </p:sp>
    </p:spTree>
    <p:extLst>
      <p:ext uri="{BB962C8B-B14F-4D97-AF65-F5344CB8AC3E}">
        <p14:creationId xmlns:p14="http://schemas.microsoft.com/office/powerpoint/2010/main" val="422054509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SISTEMA DE REFRIGERACION</a:t>
            </a:r>
            <a:endParaRPr lang="es-ES" dirty="0"/>
          </a:p>
        </p:txBody>
      </p:sp>
      <p:pic>
        <p:nvPicPr>
          <p:cNvPr id="6" name="5 Imagen" descr="CICLO DE REFRIGERACI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914400"/>
            <a:ext cx="7772399" cy="47243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432724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SISTEMA DE CALENTAMIENTO</a:t>
            </a:r>
            <a:endParaRPr lang="es-ES" dirty="0"/>
          </a:p>
        </p:txBody>
      </p:sp>
      <p:pic>
        <p:nvPicPr>
          <p:cNvPr id="5" name="4 Imagen" descr="http://www.electricfor.es/lib/imagen.php?filename=http://www.electricfor.es/uploads/nob_-_1.jpg&amp;w=220&amp;h=2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600200"/>
            <a:ext cx="5105400" cy="3657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860609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MX" sz="3600" b="1" dirty="0"/>
              <a:t>SISTEMA DE CIRCULACIÓN DEL FLUIDO</a:t>
            </a:r>
            <a:endParaRPr lang="es-ES" sz="3600" dirty="0"/>
          </a:p>
        </p:txBody>
      </p:sp>
      <p:pic>
        <p:nvPicPr>
          <p:cNvPr id="5" name="4 Imagen" descr="http://upload.wikimedia.org/wikipedia/commons/e/e4/Centrifugal_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399309"/>
            <a:ext cx="4038600" cy="3962400"/>
          </a:xfrm>
          <a:prstGeom prst="rect">
            <a:avLst/>
          </a:prstGeom>
          <a:ln w="88900" cap="sq" cmpd="thickThin">
            <a:solidFill>
              <a:srgbClr val="000000"/>
            </a:solidFill>
            <a:prstDash val="solid"/>
            <a:miter lim="800000"/>
          </a:ln>
          <a:effectLst>
            <a:innerShdw blurRad="76200">
              <a:srgbClr val="000000"/>
            </a:innerShdw>
          </a:effectLst>
        </p:spPr>
      </p:pic>
      <p:sp>
        <p:nvSpPr>
          <p:cNvPr id="4" name="3 CuadroTexto"/>
          <p:cNvSpPr txBox="1"/>
          <p:nvPr/>
        </p:nvSpPr>
        <p:spPr>
          <a:xfrm>
            <a:off x="5029200" y="2414971"/>
            <a:ext cx="3505200" cy="2031325"/>
          </a:xfrm>
          <a:prstGeom prst="rect">
            <a:avLst/>
          </a:prstGeom>
          <a:noFill/>
        </p:spPr>
        <p:txBody>
          <a:bodyPr wrap="square" rtlCol="0">
            <a:spAutoFit/>
          </a:bodyPr>
          <a:lstStyle/>
          <a:p>
            <a:pPr algn="ctr"/>
            <a:r>
              <a:rPr lang="es-EC" b="1" dirty="0"/>
              <a:t>Figura 2.48 Esquema y partes de una bomba.(</a:t>
            </a:r>
            <a:r>
              <a:rPr lang="es-MX" b="1" dirty="0"/>
              <a:t>1a) Carcasa.(1b) Cuerpo de bomba. (2) Rodete.(3)Tapa de impulsión.(4) Cierre del eje. (5) Soporte de cojinetes.(6) Eje</a:t>
            </a:r>
            <a:endParaRPr lang="es-ES" dirty="0"/>
          </a:p>
        </p:txBody>
      </p:sp>
    </p:spTree>
    <p:extLst>
      <p:ext uri="{BB962C8B-B14F-4D97-AF65-F5344CB8AC3E}">
        <p14:creationId xmlns:p14="http://schemas.microsoft.com/office/powerpoint/2010/main" val="210937848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Instrumentación</a:t>
            </a:r>
            <a:endParaRPr lang="es-ES" dirty="0"/>
          </a:p>
        </p:txBody>
      </p:sp>
      <p:sp>
        <p:nvSpPr>
          <p:cNvPr id="3" name="2 Marcador de contenido"/>
          <p:cNvSpPr>
            <a:spLocks noGrp="1"/>
          </p:cNvSpPr>
          <p:nvPr>
            <p:ph idx="1"/>
          </p:nvPr>
        </p:nvSpPr>
        <p:spPr>
          <a:xfrm>
            <a:off x="457200" y="990601"/>
            <a:ext cx="8229600" cy="1219200"/>
          </a:xfrm>
        </p:spPr>
        <p:txBody>
          <a:bodyPr/>
          <a:lstStyle/>
          <a:p>
            <a:pPr algn="just"/>
            <a:r>
              <a:rPr lang="es-MX" sz="2000" b="1" dirty="0"/>
              <a:t>Medidores de </a:t>
            </a:r>
            <a:r>
              <a:rPr lang="es-MX" sz="2000" b="1" dirty="0" smtClean="0"/>
              <a:t>presión </a:t>
            </a:r>
            <a:r>
              <a:rPr lang="es-MX" sz="2000" dirty="0" smtClean="0"/>
              <a:t>(Manómetros)</a:t>
            </a:r>
            <a:endParaRPr lang="es-ES" sz="2000" dirty="0" smtClean="0"/>
          </a:p>
          <a:p>
            <a:pPr algn="just"/>
            <a:r>
              <a:rPr lang="es-ES" sz="2000" b="1" dirty="0" smtClean="0"/>
              <a:t>Medidores de caudal   </a:t>
            </a:r>
            <a:r>
              <a:rPr lang="es-ES" sz="2000" dirty="0" smtClean="0"/>
              <a:t>(Caudalimetro)</a:t>
            </a:r>
          </a:p>
          <a:p>
            <a:pPr algn="just"/>
            <a:r>
              <a:rPr lang="es-MX" sz="2000" b="1" dirty="0"/>
              <a:t>Medidores de </a:t>
            </a:r>
            <a:r>
              <a:rPr lang="es-MX" sz="2000" b="1" dirty="0" smtClean="0"/>
              <a:t>temperatura </a:t>
            </a:r>
            <a:r>
              <a:rPr lang="es-MX" sz="2000" dirty="0" smtClean="0"/>
              <a:t>(Termocuplas y medidores de temperaturas)</a:t>
            </a:r>
            <a:endParaRPr lang="es-ES" sz="2000" dirty="0"/>
          </a:p>
        </p:txBody>
      </p:sp>
      <p:pic>
        <p:nvPicPr>
          <p:cNvPr id="5" name="4 Imagen" descr="http://www.bloginstrumentacion.com/wp-content/uploads/2010/06/Manometr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95600"/>
            <a:ext cx="25908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302624" y="3503295"/>
            <a:ext cx="3721331" cy="1146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http://www.aqualityperu.com/imagenes/contedido/rotametros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2902527"/>
            <a:ext cx="3219450" cy="2407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291838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990600"/>
            <a:ext cx="8229600" cy="5364163"/>
          </a:xfrm>
        </p:spPr>
        <p:txBody>
          <a:bodyPr/>
          <a:lstStyle/>
          <a:p>
            <a:r>
              <a:rPr lang="es-EC" sz="2000" b="1" dirty="0"/>
              <a:t>Código </a:t>
            </a:r>
            <a:r>
              <a:rPr lang="es-EC" sz="2000" b="1" dirty="0" smtClean="0"/>
              <a:t>ASME</a:t>
            </a:r>
            <a:endParaRPr lang="es-ES" sz="2000" dirty="0"/>
          </a:p>
          <a:p>
            <a:r>
              <a:rPr lang="es-EC" sz="2000" dirty="0"/>
              <a:t>El código ASME es un conjunto de normas, especificaciones de diseño, formulas y criterios desarrollados en base a años de desarrollo y de experiencia. El código ASME de clasifica en diferentes secciones citadas a continuación</a:t>
            </a:r>
            <a:r>
              <a:rPr lang="es-EC" sz="2000" dirty="0" smtClean="0"/>
              <a:t>:</a:t>
            </a:r>
            <a:endParaRPr lang="es-ES" sz="2000" dirty="0"/>
          </a:p>
          <a:p>
            <a:pPr lvl="0"/>
            <a:r>
              <a:rPr lang="es-EC" sz="1600" dirty="0"/>
              <a:t>SECCION I Calderas de Potencia.</a:t>
            </a:r>
            <a:endParaRPr lang="es-ES" sz="1600" dirty="0"/>
          </a:p>
          <a:p>
            <a:pPr lvl="0"/>
            <a:r>
              <a:rPr lang="es-EC" sz="1600" dirty="0"/>
              <a:t>SECCION II Especificación de Materiales.</a:t>
            </a:r>
            <a:endParaRPr lang="es-ES" sz="1600" dirty="0"/>
          </a:p>
          <a:p>
            <a:pPr lvl="0"/>
            <a:r>
              <a:rPr lang="es-EC" sz="1600" dirty="0"/>
              <a:t>SECCION III Recipientes para Plantas Nucleares.</a:t>
            </a:r>
            <a:endParaRPr lang="es-ES" sz="1600" dirty="0"/>
          </a:p>
          <a:p>
            <a:pPr lvl="0"/>
            <a:r>
              <a:rPr lang="es-EC" sz="1600" dirty="0"/>
              <a:t>SECCION IV Calderas de Calentamiento.</a:t>
            </a:r>
            <a:endParaRPr lang="es-ES" sz="1600" dirty="0"/>
          </a:p>
          <a:p>
            <a:pPr lvl="0"/>
            <a:r>
              <a:rPr lang="es-EC" sz="1600" dirty="0"/>
              <a:t>SECCION V  Pruebas No Destructivas.</a:t>
            </a:r>
            <a:endParaRPr lang="es-ES" sz="1600" dirty="0"/>
          </a:p>
          <a:p>
            <a:pPr lvl="0"/>
            <a:r>
              <a:rPr lang="es-EC" sz="1600" dirty="0"/>
              <a:t>SECCION VI Cuidado y Mantenimiento de Calderas de Calentamiento.</a:t>
            </a:r>
            <a:endParaRPr lang="es-ES" sz="1600" dirty="0"/>
          </a:p>
          <a:p>
            <a:pPr lvl="0"/>
            <a:r>
              <a:rPr lang="es-EC" sz="1600" dirty="0"/>
              <a:t>SECCION VII Cuidado y Mantenimiento de Calderas de Potencia.</a:t>
            </a:r>
            <a:endParaRPr lang="es-ES" sz="1600" dirty="0"/>
          </a:p>
          <a:p>
            <a:pPr lvl="0"/>
            <a:r>
              <a:rPr lang="es-EC" sz="1600" dirty="0"/>
              <a:t>SECCION VIII Recipientes a Presión (</a:t>
            </a:r>
            <a:r>
              <a:rPr lang="es-EC" sz="1600" dirty="0" err="1"/>
              <a:t>Div</a:t>
            </a:r>
            <a:r>
              <a:rPr lang="es-EC" sz="1600" dirty="0"/>
              <a:t>. 1 y </a:t>
            </a:r>
            <a:r>
              <a:rPr lang="es-EC" sz="1600" dirty="0" err="1"/>
              <a:t>Div</a:t>
            </a:r>
            <a:r>
              <a:rPr lang="es-EC" sz="1600" dirty="0"/>
              <a:t>. 2).</a:t>
            </a:r>
            <a:endParaRPr lang="es-ES" sz="1600" dirty="0"/>
          </a:p>
          <a:p>
            <a:pPr lvl="0"/>
            <a:r>
              <a:rPr lang="es-EC" sz="1600" dirty="0"/>
              <a:t>SECCION IX Procedimientos para Calificar Soldaduras.</a:t>
            </a:r>
            <a:endParaRPr lang="es-ES" sz="1600" dirty="0"/>
          </a:p>
          <a:p>
            <a:pPr lvl="0"/>
            <a:r>
              <a:rPr lang="es-EC" sz="1600" dirty="0"/>
              <a:t>SECCION X Recipientes a Presión de Fibra de Vidrio con Plástico.</a:t>
            </a:r>
            <a:endParaRPr lang="es-ES" sz="1600" dirty="0"/>
          </a:p>
          <a:p>
            <a:pPr lvl="0"/>
            <a:r>
              <a:rPr lang="es-EC" sz="1600" dirty="0"/>
              <a:t>SECCION XI Reglas para Inspección de Sistemas de Enfriamiento de Reactores Nucleares.</a:t>
            </a:r>
            <a:endParaRPr lang="es-ES" sz="1600" dirty="0"/>
          </a:p>
          <a:p>
            <a:pPr algn="just"/>
            <a:endParaRPr lang="es-ES" sz="2000" dirty="0"/>
          </a:p>
        </p:txBody>
      </p:sp>
      <p:sp>
        <p:nvSpPr>
          <p:cNvPr id="4" name="3 Título"/>
          <p:cNvSpPr>
            <a:spLocks noGrp="1"/>
          </p:cNvSpPr>
          <p:nvPr>
            <p:ph type="title"/>
          </p:nvPr>
        </p:nvSpPr>
        <p:spPr>
          <a:xfrm>
            <a:off x="457200" y="152400"/>
            <a:ext cx="8229600" cy="563562"/>
          </a:xfrm>
        </p:spPr>
        <p:txBody>
          <a:bodyPr>
            <a:normAutofit fontScale="90000"/>
          </a:bodyPr>
          <a:lstStyle/>
          <a:p>
            <a:r>
              <a:rPr lang="es-MX" b="1" dirty="0"/>
              <a:t>NORMATIVA Y REGULACIONES</a:t>
            </a:r>
            <a:endParaRPr lang="es-ES" dirty="0"/>
          </a:p>
        </p:txBody>
      </p:sp>
    </p:spTree>
    <p:extLst>
      <p:ext uri="{BB962C8B-B14F-4D97-AF65-F5344CB8AC3E}">
        <p14:creationId xmlns:p14="http://schemas.microsoft.com/office/powerpoint/2010/main" val="95093215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r>
              <a:rPr lang="es-ES" dirty="0" smtClean="0"/>
              <a:t>MARCO TEÓRICO</a:t>
            </a:r>
            <a:endParaRPr lang="es-ES" dirty="0"/>
          </a:p>
        </p:txBody>
      </p:sp>
      <p:sp>
        <p:nvSpPr>
          <p:cNvPr id="3" name="2 Marcador de contenido"/>
          <p:cNvSpPr>
            <a:spLocks noGrp="1"/>
          </p:cNvSpPr>
          <p:nvPr>
            <p:ph idx="1"/>
          </p:nvPr>
        </p:nvSpPr>
        <p:spPr>
          <a:xfrm>
            <a:off x="457200" y="990600"/>
            <a:ext cx="8229600" cy="5364163"/>
          </a:xfrm>
        </p:spPr>
        <p:txBody>
          <a:bodyPr/>
          <a:lstStyle/>
          <a:p>
            <a:pPr algn="just"/>
            <a:r>
              <a:rPr lang="es-EC" sz="2000" b="1" dirty="0"/>
              <a:t>TRANSFERENCIA DE </a:t>
            </a:r>
            <a:r>
              <a:rPr lang="es-EC" sz="2000" b="1" dirty="0" smtClean="0"/>
              <a:t>CALOR</a:t>
            </a:r>
          </a:p>
          <a:p>
            <a:pPr marL="0" indent="0" algn="just">
              <a:buNone/>
            </a:pPr>
            <a:endParaRPr lang="es-EC" sz="2000" b="1" dirty="0" smtClean="0"/>
          </a:p>
          <a:p>
            <a:pPr marL="0" indent="0" algn="just">
              <a:buNone/>
            </a:pPr>
            <a:r>
              <a:rPr lang="es-EC" sz="2000" dirty="0"/>
              <a:t>Transferencia de calor (o calor) es la energía en tránsito debido a una diferencia de temperaturas. Siempre que exista una diferencia de temperaturas en un cuerpo o entre cuerpos, debe ocurrir una transferencia de calor</a:t>
            </a:r>
            <a:r>
              <a:rPr lang="es-EC" sz="2000" dirty="0" smtClean="0"/>
              <a:t>.</a:t>
            </a:r>
          </a:p>
          <a:p>
            <a:pPr marL="0" indent="0" algn="just">
              <a:buNone/>
            </a:pPr>
            <a:endParaRPr lang="es-EC" sz="2000" dirty="0"/>
          </a:p>
          <a:p>
            <a:pPr marL="0" indent="0" algn="just">
              <a:buNone/>
            </a:pPr>
            <a:r>
              <a:rPr lang="es-EC" sz="2000" dirty="0"/>
              <a:t>El estudio de la transferencia de calor consta de tres procesos por los cuales el calor se va a transferir, estos son: conducción, convección y radiación.</a:t>
            </a:r>
            <a:endParaRPr lang="es-ES" sz="2000" dirty="0"/>
          </a:p>
        </p:txBody>
      </p:sp>
    </p:spTree>
    <p:extLst>
      <p:ext uri="{BB962C8B-B14F-4D97-AF65-F5344CB8AC3E}">
        <p14:creationId xmlns:p14="http://schemas.microsoft.com/office/powerpoint/2010/main" val="162124250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C" sz="3600" b="1" dirty="0"/>
              <a:t>Normas </a:t>
            </a:r>
            <a:r>
              <a:rPr lang="es-EC" sz="3600" b="1" dirty="0" smtClean="0"/>
              <a:t>tema</a:t>
            </a:r>
            <a:endParaRPr lang="es-ES" sz="3600" dirty="0"/>
          </a:p>
        </p:txBody>
      </p:sp>
      <p:sp>
        <p:nvSpPr>
          <p:cNvPr id="3" name="2 Marcador de contenido"/>
          <p:cNvSpPr>
            <a:spLocks noGrp="1"/>
          </p:cNvSpPr>
          <p:nvPr>
            <p:ph idx="1"/>
          </p:nvPr>
        </p:nvSpPr>
        <p:spPr>
          <a:xfrm>
            <a:off x="457200" y="1219200"/>
            <a:ext cx="8229600" cy="5364163"/>
          </a:xfrm>
        </p:spPr>
        <p:txBody>
          <a:bodyPr/>
          <a:lstStyle/>
          <a:p>
            <a:pPr lvl="0"/>
            <a:r>
              <a:rPr lang="es-EC" sz="2000" dirty="0"/>
              <a:t>Nomenclatura</a:t>
            </a:r>
            <a:endParaRPr lang="es-ES" sz="2000" dirty="0"/>
          </a:p>
          <a:p>
            <a:pPr lvl="0"/>
            <a:r>
              <a:rPr lang="es-EC" sz="2000" dirty="0"/>
              <a:t>Tolerancias de Fabricación</a:t>
            </a:r>
            <a:endParaRPr lang="es-ES" sz="2000" dirty="0"/>
          </a:p>
          <a:p>
            <a:pPr lvl="0"/>
            <a:r>
              <a:rPr lang="es-EC" sz="2000" dirty="0"/>
              <a:t>Fabricación en General, Información Necesaria</a:t>
            </a:r>
            <a:endParaRPr lang="es-ES" sz="2000" dirty="0"/>
          </a:p>
          <a:p>
            <a:pPr lvl="0"/>
            <a:r>
              <a:rPr lang="es-EC" sz="2000" dirty="0"/>
              <a:t>Instalación, Operación y Mantenimiento</a:t>
            </a:r>
            <a:endParaRPr lang="es-ES" sz="2000" dirty="0"/>
          </a:p>
          <a:p>
            <a:pPr lvl="0"/>
            <a:r>
              <a:rPr lang="es-EC" sz="2000" dirty="0"/>
              <a:t>Normas Mecánicas “TEMA“ CLASER”</a:t>
            </a:r>
            <a:endParaRPr lang="es-ES" sz="2000" dirty="0"/>
          </a:p>
          <a:p>
            <a:pPr lvl="0"/>
            <a:r>
              <a:rPr lang="es-EC" sz="2000" dirty="0"/>
              <a:t>Normas Mecánicas “TEMA“ CLASEC”</a:t>
            </a:r>
            <a:endParaRPr lang="es-ES" sz="2000" dirty="0"/>
          </a:p>
          <a:p>
            <a:pPr lvl="0"/>
            <a:r>
              <a:rPr lang="es-EC" sz="2000" dirty="0"/>
              <a:t>Normas Mecánicas “TEMA“ CLASEB”</a:t>
            </a:r>
            <a:endParaRPr lang="es-ES" sz="2000" dirty="0"/>
          </a:p>
          <a:p>
            <a:pPr lvl="0"/>
            <a:r>
              <a:rPr lang="es-EC" sz="2000" dirty="0"/>
              <a:t>Especificación de Materiales</a:t>
            </a:r>
            <a:endParaRPr lang="es-ES" sz="2000" dirty="0"/>
          </a:p>
          <a:p>
            <a:pPr lvl="0"/>
            <a:r>
              <a:rPr lang="es-EC" sz="2000" dirty="0"/>
              <a:t>Normas Térmicas</a:t>
            </a:r>
            <a:endParaRPr lang="es-ES" sz="2000" dirty="0"/>
          </a:p>
          <a:p>
            <a:pPr lvl="0"/>
            <a:r>
              <a:rPr lang="es-EC" sz="2000" dirty="0"/>
              <a:t>Propiedades Físicas de Fluidos</a:t>
            </a:r>
            <a:endParaRPr lang="es-ES" sz="2000" dirty="0"/>
          </a:p>
          <a:p>
            <a:pPr lvl="0"/>
            <a:r>
              <a:rPr lang="es-EC" sz="2000" dirty="0"/>
              <a:t>Información General</a:t>
            </a:r>
            <a:endParaRPr lang="es-ES" sz="2000" dirty="0"/>
          </a:p>
          <a:p>
            <a:pPr lvl="0"/>
            <a:r>
              <a:rPr lang="es-EC" sz="2000" dirty="0"/>
              <a:t>Prácticas Recomendadas</a:t>
            </a:r>
            <a:endParaRPr lang="es-ES" sz="2000" dirty="0"/>
          </a:p>
          <a:p>
            <a:pPr algn="just"/>
            <a:endParaRPr lang="es-ES" sz="2000" dirty="0"/>
          </a:p>
        </p:txBody>
      </p:sp>
    </p:spTree>
    <p:extLst>
      <p:ext uri="{BB962C8B-B14F-4D97-AF65-F5344CB8AC3E}">
        <p14:creationId xmlns:p14="http://schemas.microsoft.com/office/powerpoint/2010/main" val="3797849385"/>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5" y="1385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descr="http://www.software-gg.com/pv_intercambiadores_archivos/image0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838200"/>
            <a:ext cx="57150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Rectángulo"/>
          <p:cNvSpPr/>
          <p:nvPr/>
        </p:nvSpPr>
        <p:spPr>
          <a:xfrm>
            <a:off x="1423555" y="3444298"/>
            <a:ext cx="6324600" cy="1477328"/>
          </a:xfrm>
          <a:prstGeom prst="rect">
            <a:avLst/>
          </a:prstGeom>
        </p:spPr>
        <p:txBody>
          <a:bodyPr wrap="square">
            <a:spAutoFit/>
          </a:bodyPr>
          <a:lstStyle/>
          <a:p>
            <a:pPr marL="285750" lvl="0" indent="-285750">
              <a:buFont typeface="Arial" pitchFamily="34" charset="0"/>
              <a:buChar char="•"/>
            </a:pPr>
            <a:r>
              <a:rPr lang="es-ES" dirty="0"/>
              <a:t>Los intercambiadores de calor con cabezal flotante pueden ser diseñados por normas  ASME, PD5500 y TEMA.</a:t>
            </a:r>
          </a:p>
          <a:p>
            <a:pPr marL="285750" lvl="0" indent="-285750">
              <a:buFont typeface="Arial" pitchFamily="34" charset="0"/>
              <a:buChar char="•"/>
            </a:pPr>
            <a:r>
              <a:rPr lang="es-ES" dirty="0"/>
              <a:t>La cubierta del cabezal flotante puede ser diseñada por normas ASME y PD5500. </a:t>
            </a:r>
          </a:p>
        </p:txBody>
      </p:sp>
    </p:spTree>
    <p:extLst>
      <p:ext uri="{BB962C8B-B14F-4D97-AF65-F5344CB8AC3E}">
        <p14:creationId xmlns:p14="http://schemas.microsoft.com/office/powerpoint/2010/main" val="248712428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82311"/>
            <a:ext cx="8229600" cy="639762"/>
          </a:xfrm>
        </p:spPr>
        <p:txBody>
          <a:bodyPr>
            <a:normAutofit fontScale="90000"/>
          </a:bodyPr>
          <a:lstStyle/>
          <a:p>
            <a:r>
              <a:rPr lang="es-ES" dirty="0" smtClean="0"/>
              <a:t>Diseño y construcción del banco de pruebas</a:t>
            </a:r>
            <a:endParaRPr lang="es-ES" dirty="0"/>
          </a:p>
        </p:txBody>
      </p:sp>
    </p:spTree>
    <p:extLst>
      <p:ext uri="{BB962C8B-B14F-4D97-AF65-F5344CB8AC3E}">
        <p14:creationId xmlns:p14="http://schemas.microsoft.com/office/powerpoint/2010/main" val="1834990473"/>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MX" sz="2000" b="1" dirty="0" smtClean="0"/>
              <a:t>Pesos y elementos que contiene el banco de pruebas</a:t>
            </a:r>
            <a:endParaRPr lang="en-US" sz="2000" dirty="0" smtClean="0"/>
          </a:p>
        </p:txBody>
      </p:sp>
      <p:graphicFrame>
        <p:nvGraphicFramePr>
          <p:cNvPr id="2" name="1 Tabla"/>
          <p:cNvGraphicFramePr>
            <a:graphicFrameLocks noGrp="1"/>
          </p:cNvGraphicFramePr>
          <p:nvPr/>
        </p:nvGraphicFramePr>
        <p:xfrm>
          <a:off x="2187575" y="1146175"/>
          <a:ext cx="4768850" cy="4565648"/>
        </p:xfrm>
        <a:graphic>
          <a:graphicData uri="http://schemas.openxmlformats.org/drawingml/2006/table">
            <a:tbl>
              <a:tblPr>
                <a:tableStyleId>{5C22544A-7EE6-4342-B048-85BDC9FD1C3A}</a:tableStyleId>
              </a:tblPr>
              <a:tblGrid>
                <a:gridCol w="3493757"/>
                <a:gridCol w="1275093"/>
              </a:tblGrid>
              <a:tr h="285353">
                <a:tc>
                  <a:txBody>
                    <a:bodyPr/>
                    <a:lstStyle/>
                    <a:p>
                      <a:pPr algn="ctr">
                        <a:spcAft>
                          <a:spcPts val="0"/>
                        </a:spcAft>
                      </a:pPr>
                      <a:r>
                        <a:rPr lang="es-MX" sz="1100" kern="50" dirty="0">
                          <a:effectLst/>
                        </a:rPr>
                        <a:t>	</a:t>
                      </a:r>
                      <a:r>
                        <a:rPr lang="es-EC" sz="1100" kern="50" dirty="0">
                          <a:effectLst/>
                        </a:rPr>
                        <a:t>ELEMENTO</a:t>
                      </a:r>
                      <a:endParaRPr lang="en-US" sz="1200" kern="50" dirty="0">
                        <a:effectLst/>
                        <a:latin typeface="Times New Roman"/>
                        <a:ea typeface="SimSun"/>
                        <a:cs typeface="Mangal"/>
                      </a:endParaRPr>
                    </a:p>
                  </a:txBody>
                  <a:tcPr marL="68566" marR="68566" marT="0" marB="0"/>
                </a:tc>
                <a:tc>
                  <a:txBody>
                    <a:bodyPr/>
                    <a:lstStyle/>
                    <a:p>
                      <a:pPr algn="ctr">
                        <a:spcAft>
                          <a:spcPts val="0"/>
                        </a:spcAft>
                      </a:pPr>
                      <a:r>
                        <a:rPr lang="es-EC" sz="1100" kern="50">
                          <a:effectLst/>
                        </a:rPr>
                        <a:t>PESO Kg.</a:t>
                      </a:r>
                      <a:endParaRPr lang="en-US" sz="1200" kern="50">
                        <a:effectLst/>
                        <a:latin typeface="Times New Roman"/>
                        <a:ea typeface="SimSun"/>
                        <a:cs typeface="Mangal"/>
                      </a:endParaRPr>
                    </a:p>
                  </a:txBody>
                  <a:tcPr marL="68566" marR="68566" marT="0" marB="0"/>
                </a:tc>
              </a:tr>
              <a:tr h="285353">
                <a:tc>
                  <a:txBody>
                    <a:bodyPr/>
                    <a:lstStyle/>
                    <a:p>
                      <a:pPr>
                        <a:spcAft>
                          <a:spcPts val="0"/>
                        </a:spcAft>
                      </a:pPr>
                      <a:r>
                        <a:rPr lang="es-EC" sz="1100" kern="50">
                          <a:effectLst/>
                        </a:rPr>
                        <a:t>SISTEMA DE REFRIGERACIÓN (1)</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32</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SISTEMA DE REFRIGERACIÓN (2)</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32</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TANQUE  DE AGUA</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19</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TANQUE AGUA EXTERIOR</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35</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TANQUE ACEITE </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21</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TANQUE ACEITE EXTERIOR</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20</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dirty="0">
                          <a:effectLst/>
                        </a:rPr>
                        <a:t>INTERCAMBIADORES DE CALOR</a:t>
                      </a:r>
                      <a:endParaRPr lang="en-US" sz="1200" kern="50" dirty="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17</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INSTRUMENTACION </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9</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EVAPORADORES</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4</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BOMBA DE AGUA</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10</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BOMBA DE ACEITE </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5</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RESISTENCIA</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1</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TUBERIA</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9</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kern="50">
                          <a:effectLst/>
                        </a:rPr>
                        <a:t>TABLERO</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a:effectLst/>
                        </a:rPr>
                        <a:t>11</a:t>
                      </a:r>
                      <a:endParaRPr lang="en-US" sz="1200" kern="50">
                        <a:effectLst/>
                        <a:latin typeface="Times New Roman"/>
                        <a:ea typeface="SimSun"/>
                        <a:cs typeface="Mangal"/>
                      </a:endParaRPr>
                    </a:p>
                  </a:txBody>
                  <a:tcPr marL="68566" marR="68566" marT="0" marB="0" anchor="ctr"/>
                </a:tc>
              </a:tr>
              <a:tr h="285353">
                <a:tc>
                  <a:txBody>
                    <a:bodyPr/>
                    <a:lstStyle/>
                    <a:p>
                      <a:pPr>
                        <a:spcAft>
                          <a:spcPts val="0"/>
                        </a:spcAft>
                      </a:pPr>
                      <a:r>
                        <a:rPr lang="es-EC" sz="1100" u="sng" kern="50">
                          <a:effectLst/>
                        </a:rPr>
                        <a:t>TOTAL</a:t>
                      </a:r>
                      <a:endParaRPr lang="en-US" sz="1200" kern="50">
                        <a:effectLst/>
                        <a:latin typeface="Times New Roman"/>
                        <a:ea typeface="SimSun"/>
                        <a:cs typeface="Mangal"/>
                      </a:endParaRPr>
                    </a:p>
                  </a:txBody>
                  <a:tcPr marL="68566" marR="68566" marT="0" marB="0" anchor="ctr"/>
                </a:tc>
                <a:tc>
                  <a:txBody>
                    <a:bodyPr/>
                    <a:lstStyle/>
                    <a:p>
                      <a:pPr algn="ctr">
                        <a:spcAft>
                          <a:spcPts val="0"/>
                        </a:spcAft>
                      </a:pPr>
                      <a:r>
                        <a:rPr lang="es-EC" sz="1100" kern="50" dirty="0">
                          <a:effectLst/>
                        </a:rPr>
                        <a:t>225</a:t>
                      </a:r>
                      <a:endParaRPr lang="en-US" sz="1200" kern="50" dirty="0">
                        <a:effectLst/>
                        <a:latin typeface="Times New Roman"/>
                        <a:ea typeface="SimSun"/>
                        <a:cs typeface="Mangal"/>
                      </a:endParaRPr>
                    </a:p>
                  </a:txBody>
                  <a:tcPr marL="68566" marR="68566" marT="0" marB="0" anchor="ctr"/>
                </a:tc>
              </a:tr>
            </a:tbl>
          </a:graphicData>
        </a:graphic>
      </p:graphicFrame>
    </p:spTree>
    <p:extLst>
      <p:ext uri="{BB962C8B-B14F-4D97-AF65-F5344CB8AC3E}">
        <p14:creationId xmlns:p14="http://schemas.microsoft.com/office/powerpoint/2010/main" val="96871812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MX" b="1" smtClean="0"/>
              <a:t>Gráfica de la estructura dibujada en SAP2000</a:t>
            </a:r>
            <a:endParaRPr lang="en-US" smtClean="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638777"/>
            <a:ext cx="3812771" cy="35804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6177693"/>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MX" b="1" smtClean="0"/>
              <a:t>Asignación de cargas a la estructura</a:t>
            </a:r>
            <a:endParaRPr lang="en-US" smtClean="0"/>
          </a:p>
        </p:txBody>
      </p:sp>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2116296" y="1572001"/>
            <a:ext cx="4911408" cy="36788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55129825"/>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MX" b="1" smtClean="0"/>
              <a:t>Gráfica de resultados de la estructura después de haber calculado todas las cargas</a:t>
            </a:r>
            <a:endParaRPr lang="en-US" smtClean="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87182"/>
            <a:ext cx="4583545" cy="36836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73894961"/>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ES" b="1" smtClean="0"/>
              <a:t>Esquema básico del intercambiador de calor</a:t>
            </a:r>
            <a:endParaRPr lang="en-US" smtClean="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52500"/>
            <a:ext cx="4554855"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1398960"/>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749" t="22420" r="25706" b="31846"/>
          <a:stretch/>
        </p:blipFill>
        <p:spPr bwMode="auto">
          <a:xfrm>
            <a:off x="1089025" y="2438400"/>
            <a:ext cx="6965950" cy="334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19200" y="990600"/>
            <a:ext cx="7086600" cy="461665"/>
          </a:xfrm>
          <a:prstGeom prst="rect">
            <a:avLst/>
          </a:prstGeom>
          <a:noFill/>
        </p:spPr>
        <p:txBody>
          <a:bodyPr wrap="square" rtlCol="0">
            <a:spAutoFit/>
          </a:bodyPr>
          <a:lstStyle/>
          <a:p>
            <a:r>
              <a:rPr lang="es-ES" sz="2400" b="1" dirty="0" smtClean="0"/>
              <a:t>Ejemplo de calculo del I.C Tubo Concéntrico </a:t>
            </a:r>
            <a:endParaRPr lang="es-ES" sz="2400" b="1" dirty="0"/>
          </a:p>
        </p:txBody>
      </p:sp>
    </p:spTree>
    <p:extLst>
      <p:ext uri="{BB962C8B-B14F-4D97-AF65-F5344CB8AC3E}">
        <p14:creationId xmlns:p14="http://schemas.microsoft.com/office/powerpoint/2010/main" val="2609176723"/>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a:stretch>
          </a:blipFill>
          <a:extLst/>
        </p:spPr>
        <p:txBody>
          <a:bodyPr/>
          <a:lstStyle/>
          <a:p>
            <a:r>
              <a:rPr lang="en-US" smtClean="0">
                <a:noFill/>
              </a:rPr>
              <a:t> </a:t>
            </a:r>
            <a:endParaRPr lang="en-US">
              <a:noFill/>
            </a:endParaRPr>
          </a:p>
        </p:txBody>
      </p:sp>
    </p:spTree>
    <p:extLst>
      <p:ext uri="{BB962C8B-B14F-4D97-AF65-F5344CB8AC3E}">
        <p14:creationId xmlns:p14="http://schemas.microsoft.com/office/powerpoint/2010/main" val="187893505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CONDUCCIÓN</a:t>
            </a:r>
            <a:endParaRPr lang="es-ES" dirty="0"/>
          </a:p>
        </p:txBody>
      </p:sp>
      <p:sp>
        <p:nvSpPr>
          <p:cNvPr id="3" name="2 Marcador de contenido"/>
          <p:cNvSpPr>
            <a:spLocks noGrp="1"/>
          </p:cNvSpPr>
          <p:nvPr>
            <p:ph idx="1"/>
          </p:nvPr>
        </p:nvSpPr>
        <p:spPr>
          <a:xfrm>
            <a:off x="457200" y="990600"/>
            <a:ext cx="8229600" cy="5364163"/>
          </a:xfrm>
        </p:spPr>
        <p:txBody>
          <a:bodyPr/>
          <a:lstStyle/>
          <a:p>
            <a:pPr algn="just"/>
            <a:r>
              <a:rPr lang="es-EC" sz="2400" dirty="0"/>
              <a:t>La conducción es la transferencia de calor entre cuerpos por la diferencia de temperaturas es decir cuando existe un gradiente de temperatura, en un medio estacionario, el proceso de conducción transporta la energía de las partículas energizadas con las menos energizadas que posee una sustancia producto de la alteración entre las mismas.  </a:t>
            </a:r>
            <a:endParaRPr lang="es-ES" sz="2400" dirty="0"/>
          </a:p>
          <a:p>
            <a:pPr algn="just"/>
            <a:endParaRPr lang="es-ES" sz="2000" dirty="0"/>
          </a:p>
        </p:txBody>
      </p:sp>
      <p:pic>
        <p:nvPicPr>
          <p:cNvPr id="1026" name="Picture 2" descr="http://www.design-simulation.com/Documents/IP/Curriculum/Spanish/graphics/screenshots/TransferenciaDeCalor02.jpg"/>
          <p:cNvPicPr>
            <a:picLocks noChangeAspect="1" noChangeArrowheads="1"/>
          </p:cNvPicPr>
          <p:nvPr/>
        </p:nvPicPr>
        <p:blipFill rotWithShape="1">
          <a:blip r:embed="rId4">
            <a:extLst>
              <a:ext uri="{28A0092B-C50C-407E-A947-70E740481C1C}">
                <a14:useLocalDpi xmlns:a14="http://schemas.microsoft.com/office/drawing/2010/main" val="0"/>
              </a:ext>
            </a:extLst>
          </a:blip>
          <a:srcRect t="18593" b="8301"/>
          <a:stretch/>
        </p:blipFill>
        <p:spPr bwMode="auto">
          <a:xfrm>
            <a:off x="1143000" y="3650673"/>
            <a:ext cx="3733800" cy="2279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6"/>
          <p:cNvSpPr>
            <a:spLocks noChangeArrowheads="1"/>
          </p:cNvSpPr>
          <p:nvPr/>
        </p:nvSpPr>
        <p:spPr bwMode="auto">
          <a:xfrm>
            <a:off x="5486400" y="4271619"/>
            <a:ext cx="2514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400" b="0" i="1"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0" i="1" u="none" strike="noStrike" cap="none" normalizeH="0" baseline="0" dirty="0" err="1" smtClean="0">
                <a:ln>
                  <a:noFill/>
                </a:ln>
                <a:solidFill>
                  <a:schemeClr val="tx1"/>
                </a:solidFill>
                <a:effectLst/>
                <a:latin typeface="Cambria Math" pitchFamily="18" charset="0"/>
                <a:ea typeface="Times New Roman" pitchFamily="18" charset="0"/>
                <a:cs typeface="Arial" pitchFamily="34" charset="0"/>
              </a:rPr>
              <a:t>q"x</a:t>
            </a:r>
            <a:r>
              <a:rPr kumimoji="0" lang="es-EC" sz="2400" b="0" i="1"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 = -k (</a:t>
            </a:r>
            <a:r>
              <a:rPr kumimoji="0" lang="es-EC" sz="2400" b="0" i="1" u="none" strike="noStrike" cap="none" normalizeH="0" baseline="0" dirty="0" err="1" smtClean="0">
                <a:ln>
                  <a:noFill/>
                </a:ln>
                <a:solidFill>
                  <a:schemeClr val="tx1"/>
                </a:solidFill>
                <a:effectLst/>
                <a:latin typeface="Cambria Math" pitchFamily="18" charset="0"/>
                <a:ea typeface="Times New Roman" pitchFamily="18" charset="0"/>
                <a:cs typeface="Arial" pitchFamily="34" charset="0"/>
              </a:rPr>
              <a:t>dT</a:t>
            </a:r>
            <a:r>
              <a:rPr kumimoji="0" lang="es-EC" sz="2400" b="0" i="1"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/dx)</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770664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marL="0" indent="0">
              <a:buFont typeface="Arial" charset="0"/>
              <a:buNone/>
              <a:defRPr/>
            </a:pPr>
            <a:r>
              <a:rPr lang="es-ES" sz="1600" b="1" dirty="0"/>
              <a:t>Definiciones varias</a:t>
            </a:r>
            <a:endParaRPr lang="en-US" sz="1600" dirty="0"/>
          </a:p>
          <a:p>
            <a:pPr marL="0" indent="0">
              <a:buFont typeface="Arial" charset="0"/>
              <a:buNone/>
              <a:defRPr/>
            </a:pPr>
            <a:r>
              <a:rPr lang="es-ES" sz="1600" b="1" dirty="0"/>
              <a:t> </a:t>
            </a:r>
            <a:endParaRPr lang="en-US" sz="1600" dirty="0"/>
          </a:p>
          <a:p>
            <a:pPr marL="0" indent="0">
              <a:buFont typeface="Arial" charset="0"/>
              <a:buNone/>
              <a:defRPr/>
            </a:pPr>
            <a:r>
              <a:rPr lang="es-ES" sz="1600" b="1" dirty="0"/>
              <a:t>El calor específico</a:t>
            </a:r>
            <a:r>
              <a:rPr lang="es-ES" sz="1600" dirty="0"/>
              <a:t>.- es la cantidad de calor que hay que suministrar a una masa para elevar su temperatura.</a:t>
            </a:r>
            <a:endParaRPr lang="en-US" sz="1600" dirty="0"/>
          </a:p>
          <a:p>
            <a:pPr marL="0" indent="0">
              <a:buFont typeface="Arial" charset="0"/>
              <a:buNone/>
              <a:defRPr/>
            </a:pPr>
            <a:r>
              <a:rPr lang="es-ES" sz="1600" b="1" dirty="0"/>
              <a:t>Densidad</a:t>
            </a:r>
            <a:r>
              <a:rPr lang="es-ES" sz="1600" dirty="0"/>
              <a:t>.- es la cantidad de masa contenida en un volumen.</a:t>
            </a:r>
            <a:endParaRPr lang="en-US" sz="1600" dirty="0"/>
          </a:p>
          <a:p>
            <a:pPr marL="0" indent="0">
              <a:buFont typeface="Arial" charset="0"/>
              <a:buNone/>
              <a:defRPr/>
            </a:pPr>
            <a:r>
              <a:rPr lang="es-ES" sz="1600" b="1" dirty="0"/>
              <a:t>Viscosidad</a:t>
            </a:r>
            <a:r>
              <a:rPr lang="es-ES" sz="1600" dirty="0"/>
              <a:t>.- es la oposición de fluido a las deformaciones tangenciales.</a:t>
            </a:r>
            <a:endParaRPr lang="en-US" sz="1600" dirty="0"/>
          </a:p>
          <a:p>
            <a:pPr marL="0" indent="0">
              <a:buFont typeface="Arial" charset="0"/>
              <a:buNone/>
              <a:defRPr/>
            </a:pPr>
            <a:r>
              <a:rPr lang="es-ES" sz="1600" b="1" dirty="0"/>
              <a:t>Conductividad  térmica</a:t>
            </a:r>
            <a:r>
              <a:rPr lang="es-ES" sz="1600" dirty="0"/>
              <a:t>.- es una propiedad física de los materiales  para medir la capacidad de conducción de calor.</a:t>
            </a:r>
            <a:endParaRPr lang="en-US" sz="1600" dirty="0"/>
          </a:p>
          <a:p>
            <a:pPr marL="0" indent="0">
              <a:buFont typeface="Arial" charset="0"/>
              <a:buNone/>
              <a:defRPr/>
            </a:pPr>
            <a:r>
              <a:rPr lang="es-ES" sz="1600" b="1" dirty="0"/>
              <a:t>Número Prandtl</a:t>
            </a:r>
            <a:r>
              <a:rPr lang="es-ES" sz="1600" dirty="0"/>
              <a:t>.- es un numero adimensional proporcional al cociente de la </a:t>
            </a:r>
            <a:r>
              <a:rPr lang="es-ES" sz="1600" dirty="0" err="1"/>
              <a:t>difusividad</a:t>
            </a:r>
            <a:r>
              <a:rPr lang="es-ES" sz="1600" dirty="0"/>
              <a:t> del momento o movimiento  con  la </a:t>
            </a:r>
            <a:r>
              <a:rPr lang="es-ES" sz="1600" dirty="0" err="1"/>
              <a:t>difusividad</a:t>
            </a:r>
            <a:r>
              <a:rPr lang="es-ES" sz="1600" dirty="0"/>
              <a:t> térmica.</a:t>
            </a:r>
            <a:endParaRPr lang="en-US" sz="1600" dirty="0"/>
          </a:p>
          <a:p>
            <a:pPr marL="0" indent="0">
              <a:buFont typeface="Arial" charset="0"/>
              <a:buNone/>
              <a:defRPr/>
            </a:pPr>
            <a:r>
              <a:rPr lang="es-ES" sz="1600" dirty="0"/>
              <a:t> </a:t>
            </a:r>
            <a:endParaRPr lang="en-US" sz="1600" dirty="0"/>
          </a:p>
          <a:p>
            <a:pPr marL="0" indent="0">
              <a:buFont typeface="Arial" charset="0"/>
              <a:buNone/>
              <a:defRPr/>
            </a:pPr>
            <a:r>
              <a:rPr lang="es-ES" sz="1600" dirty="0"/>
              <a:t>Paso4.- Mediante tablas tabuladas, obtención de datos de propiedades térmicas de los fluidos de trabajo a temperatura media</a:t>
            </a:r>
            <a:r>
              <a:rPr lang="es-ES" sz="1600" dirty="0" smtClean="0"/>
              <a:t>.</a:t>
            </a:r>
          </a:p>
          <a:p>
            <a:pPr marL="0" indent="0">
              <a:buFont typeface="Arial" charset="0"/>
              <a:buNone/>
              <a:defRPr/>
            </a:pPr>
            <a:endParaRPr lang="es-ES" sz="1600" b="1" dirty="0" smtClean="0"/>
          </a:p>
          <a:p>
            <a:pPr marL="0" indent="0">
              <a:buFont typeface="Arial" charset="0"/>
              <a:buNone/>
              <a:defRPr/>
            </a:pPr>
            <a:r>
              <a:rPr lang="es-ES" sz="1600" b="1" dirty="0" smtClean="0"/>
              <a:t>Datos</a:t>
            </a:r>
            <a:r>
              <a:rPr lang="es-ES" sz="1600" b="1" dirty="0"/>
              <a:t>:</a:t>
            </a:r>
            <a:endParaRPr lang="en-US" sz="1600" dirty="0"/>
          </a:p>
          <a:p>
            <a:pPr marL="0" indent="0">
              <a:buFont typeface="Arial" charset="0"/>
              <a:buNone/>
              <a:defRPr/>
            </a:pPr>
            <a:r>
              <a:rPr lang="es-ES" sz="1600" dirty="0"/>
              <a:t>Fluido Frío 						</a:t>
            </a:r>
            <a:r>
              <a:rPr lang="es-ES" sz="1600" dirty="0" smtClean="0"/>
              <a:t>Fluido </a:t>
            </a:r>
            <a:r>
              <a:rPr lang="es-ES" sz="1600" dirty="0"/>
              <a:t>Caliente 		 </a:t>
            </a:r>
            <a:endParaRPr lang="en-US" sz="1600" dirty="0"/>
          </a:p>
          <a:p>
            <a:pPr marL="0" indent="0">
              <a:buFont typeface="Arial" charset="0"/>
              <a:buNone/>
              <a:defRPr/>
            </a:pPr>
            <a:r>
              <a:rPr lang="es-ES" sz="1600" dirty="0"/>
              <a:t>Agua</a:t>
            </a:r>
            <a:r>
              <a:rPr lang="es-ES" sz="1600" i="1" dirty="0"/>
              <a:t>							</a:t>
            </a:r>
            <a:r>
              <a:rPr lang="es-ES" sz="1600" dirty="0" smtClean="0"/>
              <a:t>Aceite</a:t>
            </a:r>
            <a:endParaRPr lang="en-US" sz="1600" dirty="0"/>
          </a:p>
          <a:p>
            <a:pPr marL="0" indent="0">
              <a:buFont typeface="Arial" charset="0"/>
              <a:buNone/>
              <a:defRPr/>
            </a:pPr>
            <a:r>
              <a:rPr lang="es-ES" sz="1600" i="1" dirty="0"/>
              <a:t> </a:t>
            </a:r>
            <a:endParaRPr lang="en-US" sz="1600" dirty="0"/>
          </a:p>
          <a:p>
            <a:pPr marL="0" indent="0">
              <a:buFont typeface="Arial" charset="0"/>
              <a:buNone/>
              <a:defRPr/>
            </a:pPr>
            <a:endParaRPr lang="en-US" sz="1600" dirty="0"/>
          </a:p>
          <a:p>
            <a:pPr marL="0" indent="0">
              <a:buFont typeface="Arial" charset="0"/>
              <a:buNone/>
              <a:defRPr/>
            </a:pPr>
            <a:endParaRPr lang="en-US" sz="1600" dirty="0"/>
          </a:p>
          <a:p>
            <a:pPr algn="ctr" eaLnBrk="1" hangingPunct="1">
              <a:buFont typeface="Arial" charset="0"/>
              <a:buNone/>
              <a:defRPr/>
            </a:pPr>
            <a:endParaRPr lang="en-US" dirty="0" smtClean="0"/>
          </a:p>
        </p:txBody>
      </p:sp>
    </p:spTree>
    <p:extLst>
      <p:ext uri="{BB962C8B-B14F-4D97-AF65-F5344CB8AC3E}">
        <p14:creationId xmlns:p14="http://schemas.microsoft.com/office/powerpoint/2010/main" val="3711831826"/>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marL="0" indent="0">
              <a:buFont typeface="Arial" charset="0"/>
              <a:buNone/>
              <a:defRPr/>
            </a:pPr>
            <a:endParaRPr lang="es-ES" sz="1600" b="1" dirty="0" smtClean="0"/>
          </a:p>
          <a:p>
            <a:pPr marL="0" indent="0">
              <a:buFont typeface="Arial" charset="0"/>
              <a:buNone/>
              <a:defRPr/>
            </a:pPr>
            <a:endParaRPr lang="es-ES" sz="1600" b="1" dirty="0"/>
          </a:p>
          <a:p>
            <a:pPr marL="0" indent="0">
              <a:buFont typeface="Arial" charset="0"/>
              <a:buNone/>
              <a:defRPr/>
            </a:pPr>
            <a:r>
              <a:rPr lang="es-ES" sz="1600" b="1" dirty="0" smtClean="0"/>
              <a:t>Calor </a:t>
            </a:r>
            <a:r>
              <a:rPr lang="es-ES" sz="1600" b="1" dirty="0"/>
              <a:t>Específico</a:t>
            </a:r>
            <a:endParaRPr lang="en-US" sz="1600" dirty="0"/>
          </a:p>
          <a:p>
            <a:pPr marL="0" indent="0">
              <a:buFont typeface="Arial" charset="0"/>
              <a:buNone/>
              <a:defRPr/>
            </a:pPr>
            <a:r>
              <a:rPr lang="es-ES" sz="1600" b="1" dirty="0"/>
              <a:t> </a:t>
            </a:r>
            <a:r>
              <a:rPr lang="en-US" sz="1600" i="1" dirty="0" err="1" smtClean="0"/>
              <a:t>Cpc</a:t>
            </a:r>
            <a:r>
              <a:rPr lang="en-US" sz="1600" i="1" dirty="0" smtClean="0"/>
              <a:t> </a:t>
            </a:r>
            <a:r>
              <a:rPr lang="en-US" sz="1600" i="1" dirty="0"/>
              <a:t>= 4198 (J/</a:t>
            </a:r>
            <a:r>
              <a:rPr lang="en-US" sz="1600" i="1" dirty="0" err="1"/>
              <a:t>Kg°K</a:t>
            </a:r>
            <a:r>
              <a:rPr lang="en-US" sz="1600" i="1" dirty="0"/>
              <a:t>)					</a:t>
            </a:r>
            <a:r>
              <a:rPr lang="en-US" sz="1600" i="1" dirty="0" err="1"/>
              <a:t>Cph</a:t>
            </a:r>
            <a:r>
              <a:rPr lang="en-US" sz="1600" i="1" dirty="0"/>
              <a:t> = 2500  (J/Kg .°K</a:t>
            </a:r>
            <a:r>
              <a:rPr lang="en-US" sz="1600" i="1" dirty="0" smtClean="0"/>
              <a:t>)</a:t>
            </a:r>
          </a:p>
          <a:p>
            <a:pPr marL="0" indent="0">
              <a:buFont typeface="Arial" charset="0"/>
              <a:buNone/>
              <a:defRPr/>
            </a:pPr>
            <a:endParaRPr lang="en-US" sz="1600" dirty="0"/>
          </a:p>
          <a:p>
            <a:pPr marL="0" indent="0">
              <a:buFont typeface="Arial" charset="0"/>
              <a:buNone/>
              <a:defRPr/>
            </a:pPr>
            <a:r>
              <a:rPr lang="es-ES" sz="1600" b="1" dirty="0"/>
              <a:t>Densidad</a:t>
            </a:r>
            <a:endParaRPr lang="en-US" sz="1600" dirty="0"/>
          </a:p>
          <a:p>
            <a:pPr marL="0" indent="0">
              <a:buFont typeface="Arial" charset="0"/>
              <a:buNone/>
              <a:defRPr/>
            </a:pPr>
            <a:r>
              <a:rPr lang="es-ES" sz="1600" i="1" dirty="0" smtClean="0"/>
              <a:t>ρ</a:t>
            </a:r>
            <a:r>
              <a:rPr lang="en-US" sz="1600" i="1" dirty="0"/>
              <a:t>c = 999.8(Kg/m</a:t>
            </a:r>
            <a:r>
              <a:rPr lang="en-US" sz="1600" i="1" baseline="30000" dirty="0"/>
              <a:t>3</a:t>
            </a:r>
            <a:r>
              <a:rPr lang="en-US" sz="1600" i="1" dirty="0"/>
              <a:t>)					</a:t>
            </a:r>
            <a:r>
              <a:rPr lang="es-ES" sz="1600" i="1" dirty="0" smtClean="0"/>
              <a:t>ρ</a:t>
            </a:r>
            <a:r>
              <a:rPr lang="en-US" sz="1600" i="1" dirty="0"/>
              <a:t>h = 884 (Kg/m</a:t>
            </a:r>
            <a:r>
              <a:rPr lang="en-US" sz="1600" i="1" baseline="30000" dirty="0"/>
              <a:t>3</a:t>
            </a:r>
            <a:r>
              <a:rPr lang="en-US" sz="1600" i="1" dirty="0"/>
              <a:t>)</a:t>
            </a:r>
            <a:endParaRPr lang="en-US" sz="1600" dirty="0"/>
          </a:p>
          <a:p>
            <a:pPr marL="0" indent="0">
              <a:buFont typeface="Arial" charset="0"/>
              <a:buNone/>
              <a:defRPr/>
            </a:pPr>
            <a:r>
              <a:rPr lang="en-US" sz="1600" dirty="0"/>
              <a:t> </a:t>
            </a:r>
          </a:p>
          <a:p>
            <a:pPr marL="0" indent="0">
              <a:buFont typeface="Arial" charset="0"/>
              <a:buNone/>
              <a:defRPr/>
            </a:pPr>
            <a:r>
              <a:rPr lang="es-ES" sz="1600" b="1" dirty="0"/>
              <a:t>Viscosidad</a:t>
            </a:r>
            <a:endParaRPr lang="en-US" sz="1600" dirty="0"/>
          </a:p>
          <a:p>
            <a:pPr marL="0" indent="0">
              <a:buFont typeface="Arial" charset="0"/>
              <a:buNone/>
              <a:defRPr/>
            </a:pPr>
            <a:r>
              <a:rPr lang="es-ES" sz="1600" b="1" dirty="0"/>
              <a:t> </a:t>
            </a:r>
            <a:r>
              <a:rPr lang="es-EC" sz="1600" i="1" dirty="0" smtClean="0"/>
              <a:t>µc </a:t>
            </a:r>
            <a:r>
              <a:rPr lang="es-EC" sz="1600" i="1" dirty="0"/>
              <a:t>= 1.452 x 10</a:t>
            </a:r>
            <a:r>
              <a:rPr lang="es-EC" sz="1600" i="1" baseline="30000" dirty="0"/>
              <a:t>-3 </a:t>
            </a:r>
            <a:r>
              <a:rPr lang="es-EC" sz="1600" i="1" dirty="0" err="1"/>
              <a:t>Pa.s</a:t>
            </a:r>
            <a:r>
              <a:rPr lang="es-EC" sz="1600" i="1" dirty="0"/>
              <a:t>					µh = 1.2 </a:t>
            </a:r>
            <a:r>
              <a:rPr lang="es-EC" sz="1600" i="1" dirty="0" err="1"/>
              <a:t>Pa</a:t>
            </a:r>
            <a:r>
              <a:rPr lang="es-EC" sz="1600" i="1" dirty="0"/>
              <a:t> .s</a:t>
            </a:r>
            <a:endParaRPr lang="en-US" sz="1600" dirty="0"/>
          </a:p>
          <a:p>
            <a:pPr marL="0" indent="0">
              <a:buFont typeface="Arial" charset="0"/>
              <a:buNone/>
              <a:defRPr/>
            </a:pPr>
            <a:r>
              <a:rPr lang="es-EC" sz="1600" i="1" dirty="0"/>
              <a:t> </a:t>
            </a:r>
            <a:endParaRPr lang="en-US" sz="1600" dirty="0"/>
          </a:p>
          <a:p>
            <a:pPr marL="0" indent="0">
              <a:buFont typeface="Arial" charset="0"/>
              <a:buNone/>
              <a:defRPr/>
            </a:pPr>
            <a:r>
              <a:rPr lang="es-ES" sz="1600" b="1" dirty="0"/>
              <a:t>Conductividad Térmica</a:t>
            </a:r>
            <a:endParaRPr lang="en-US" sz="1600" dirty="0"/>
          </a:p>
          <a:p>
            <a:pPr marL="0" indent="0">
              <a:buFont typeface="Arial" charset="0"/>
              <a:buNone/>
              <a:defRPr/>
            </a:pPr>
            <a:r>
              <a:rPr lang="es-ES" sz="1600" b="1" dirty="0"/>
              <a:t> </a:t>
            </a:r>
            <a:r>
              <a:rPr lang="en-US" sz="1600" i="1" dirty="0" err="1" smtClean="0"/>
              <a:t>kc</a:t>
            </a:r>
            <a:r>
              <a:rPr lang="en-US" sz="1600" i="1" dirty="0" smtClean="0"/>
              <a:t> </a:t>
            </a:r>
            <a:r>
              <a:rPr lang="en-US" sz="1600" i="1" dirty="0"/>
              <a:t>= 0.58 (w/</a:t>
            </a:r>
            <a:r>
              <a:rPr lang="en-US" sz="1600" i="1" dirty="0" err="1"/>
              <a:t>m.°K</a:t>
            </a:r>
            <a:r>
              <a:rPr lang="en-US" sz="1600" i="1" dirty="0"/>
              <a:t>)					</a:t>
            </a:r>
            <a:r>
              <a:rPr lang="en-US" sz="1600" i="1" dirty="0" err="1" smtClean="0"/>
              <a:t>kh</a:t>
            </a:r>
            <a:r>
              <a:rPr lang="en-US" sz="1600" i="1" dirty="0" smtClean="0"/>
              <a:t> </a:t>
            </a:r>
            <a:r>
              <a:rPr lang="en-US" sz="1600" i="1" dirty="0"/>
              <a:t>= 1.41 (w/</a:t>
            </a:r>
            <a:r>
              <a:rPr lang="en-US" sz="1600" i="1" dirty="0" err="1"/>
              <a:t>m.°K</a:t>
            </a:r>
            <a:r>
              <a:rPr lang="en-US" sz="1600" i="1" dirty="0"/>
              <a:t>)</a:t>
            </a:r>
            <a:endParaRPr lang="en-US" sz="1600" dirty="0"/>
          </a:p>
          <a:p>
            <a:pPr marL="0" indent="0">
              <a:buFont typeface="Arial" charset="0"/>
              <a:buNone/>
              <a:defRPr/>
            </a:pPr>
            <a:r>
              <a:rPr lang="en-US" sz="1600" dirty="0"/>
              <a:t> </a:t>
            </a:r>
          </a:p>
          <a:p>
            <a:pPr marL="0" indent="0">
              <a:buFont typeface="Arial" charset="0"/>
              <a:buNone/>
              <a:defRPr/>
            </a:pPr>
            <a:r>
              <a:rPr lang="es-EC" sz="1600" b="1" dirty="0"/>
              <a:t>Prandtl</a:t>
            </a:r>
            <a:endParaRPr lang="en-US" sz="1600" dirty="0"/>
          </a:p>
          <a:p>
            <a:pPr marL="0" indent="0">
              <a:buFont typeface="Arial" charset="0"/>
              <a:buNone/>
              <a:defRPr/>
            </a:pPr>
            <a:r>
              <a:rPr lang="es-EC" sz="1600" b="1" dirty="0"/>
              <a:t> </a:t>
            </a:r>
            <a:r>
              <a:rPr lang="es-EC" sz="1600" i="1" dirty="0" err="1" smtClean="0"/>
              <a:t>Prc</a:t>
            </a:r>
            <a:r>
              <a:rPr lang="es-EC" sz="1600" i="1" dirty="0" smtClean="0"/>
              <a:t> </a:t>
            </a:r>
            <a:r>
              <a:rPr lang="es-EC" sz="1600" i="1" dirty="0"/>
              <a:t>= 12.22					</a:t>
            </a:r>
            <a:r>
              <a:rPr lang="es-EC" sz="1600" i="1" dirty="0" err="1" smtClean="0"/>
              <a:t>Prh</a:t>
            </a:r>
            <a:r>
              <a:rPr lang="es-EC" sz="1600" i="1" dirty="0" smtClean="0"/>
              <a:t> </a:t>
            </a:r>
            <a:r>
              <a:rPr lang="es-EC" sz="1600" i="1" dirty="0"/>
              <a:t>= 2012</a:t>
            </a:r>
            <a:endParaRPr lang="en-US" sz="1600" dirty="0"/>
          </a:p>
          <a:p>
            <a:pPr algn="ctr" eaLnBrk="1" hangingPunct="1">
              <a:buFont typeface="Arial" charset="0"/>
              <a:buNone/>
              <a:defRPr/>
            </a:pPr>
            <a:endParaRPr lang="en-US" dirty="0" smtClean="0"/>
          </a:p>
        </p:txBody>
      </p:sp>
    </p:spTree>
    <p:extLst>
      <p:ext uri="{BB962C8B-B14F-4D97-AF65-F5344CB8AC3E}">
        <p14:creationId xmlns:p14="http://schemas.microsoft.com/office/powerpoint/2010/main" val="2899148489"/>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marL="0" indent="0" algn="just">
              <a:buFont typeface="Arial" charset="0"/>
              <a:buNone/>
              <a:defRPr/>
            </a:pPr>
            <a:r>
              <a:rPr lang="es-ES" sz="1600" dirty="0"/>
              <a:t>Paso 5.- Imposición de temperatura que requiere el cálculo del intercambiador y del flujo másico necesario para ingresar a los intercambiadores de calor</a:t>
            </a:r>
            <a:endParaRPr lang="en-US" sz="1600" dirty="0"/>
          </a:p>
          <a:p>
            <a:pPr marL="0" indent="0" algn="just">
              <a:buFont typeface="Arial" charset="0"/>
              <a:buNone/>
              <a:defRPr/>
            </a:pPr>
            <a:r>
              <a:rPr lang="es-ES" sz="1600" b="1" dirty="0"/>
              <a:t> </a:t>
            </a:r>
            <a:endParaRPr lang="en-US" sz="1600" dirty="0"/>
          </a:p>
          <a:p>
            <a:pPr marL="0" indent="0" algn="just">
              <a:buFont typeface="Arial" charset="0"/>
              <a:buNone/>
              <a:defRPr/>
            </a:pPr>
            <a:r>
              <a:rPr lang="es-ES" sz="1600" b="1" dirty="0"/>
              <a:t>Temperaturas de entrada y flujo másico</a:t>
            </a:r>
            <a:endParaRPr lang="en-US" sz="1600" dirty="0"/>
          </a:p>
          <a:p>
            <a:pPr marL="0" indent="0" algn="just">
              <a:buFont typeface="Arial" charset="0"/>
              <a:buNone/>
              <a:defRPr/>
            </a:pPr>
            <a:r>
              <a:rPr lang="es-ES" sz="1600" dirty="0"/>
              <a:t> </a:t>
            </a:r>
            <a:endParaRPr lang="en-US" sz="1600" dirty="0"/>
          </a:p>
          <a:p>
            <a:pPr marL="0" indent="0" algn="just">
              <a:buFont typeface="Arial" charset="0"/>
              <a:buNone/>
              <a:defRPr/>
            </a:pPr>
            <a:r>
              <a:rPr lang="en-US" sz="1600" i="1" dirty="0" err="1"/>
              <a:t>Tci</a:t>
            </a:r>
            <a:r>
              <a:rPr lang="en-US" sz="1600" i="1" dirty="0"/>
              <a:t> = 5 °C							</a:t>
            </a:r>
            <a:r>
              <a:rPr lang="en-US" sz="1600" i="1" dirty="0" err="1"/>
              <a:t>Thi</a:t>
            </a:r>
            <a:r>
              <a:rPr lang="en-US" sz="1600" i="1" dirty="0"/>
              <a:t> = 54 °C</a:t>
            </a:r>
            <a:endParaRPr lang="en-US" sz="1600" dirty="0"/>
          </a:p>
          <a:p>
            <a:pPr marL="0" indent="0" algn="just">
              <a:buFont typeface="Arial" charset="0"/>
              <a:buNone/>
              <a:defRPr/>
            </a:pPr>
            <a:r>
              <a:rPr lang="en-US" sz="1600" i="1" dirty="0"/>
              <a:t> </a:t>
            </a:r>
            <a:endParaRPr lang="en-US" sz="1600" dirty="0"/>
          </a:p>
          <a:p>
            <a:pPr marL="0" indent="0" algn="just">
              <a:buFont typeface="Arial" charset="0"/>
              <a:buNone/>
              <a:defRPr/>
            </a:pPr>
            <a:r>
              <a:rPr lang="en-US" sz="1600" i="1" dirty="0"/>
              <a:t>mc = 0.65 (Kg/s)						</a:t>
            </a:r>
            <a:r>
              <a:rPr lang="en-US" sz="1600" i="1" dirty="0" err="1"/>
              <a:t>mh</a:t>
            </a:r>
            <a:r>
              <a:rPr lang="en-US" sz="1600" i="1" dirty="0"/>
              <a:t> = 0.3 (kg/s)</a:t>
            </a:r>
            <a:endParaRPr lang="en-US" sz="1600" dirty="0"/>
          </a:p>
          <a:p>
            <a:pPr marL="0" indent="0" algn="just">
              <a:buFont typeface="Arial" charset="0"/>
              <a:buNone/>
              <a:defRPr/>
            </a:pPr>
            <a:r>
              <a:rPr lang="en-US" sz="1600" i="1" dirty="0"/>
              <a:t> </a:t>
            </a:r>
            <a:endParaRPr lang="en-US" sz="1600" dirty="0"/>
          </a:p>
          <a:p>
            <a:pPr marL="0" indent="0" algn="just">
              <a:buFont typeface="Arial" charset="0"/>
              <a:buNone/>
              <a:defRPr/>
            </a:pPr>
            <a:r>
              <a:rPr lang="es-ES" sz="1600" dirty="0"/>
              <a:t>Paso 6.-  El cálculo del coeficiente de convección para el cual es necesario en número de Reynolds, Prandtl, el número de </a:t>
            </a:r>
            <a:r>
              <a:rPr lang="es-ES" sz="1600" dirty="0" smtClean="0"/>
              <a:t>Nusselt</a:t>
            </a:r>
          </a:p>
          <a:p>
            <a:pPr marL="0" indent="0" algn="just">
              <a:buFont typeface="Arial" charset="0"/>
              <a:buNone/>
              <a:defRPr/>
            </a:pPr>
            <a:r>
              <a:rPr lang="es-ES" sz="1600" b="1" dirty="0"/>
              <a:t>Diámetro hidráulico</a:t>
            </a:r>
            <a:endParaRPr lang="en-US" sz="1600" dirty="0"/>
          </a:p>
          <a:p>
            <a:pPr marL="0" indent="0" algn="just">
              <a:buFont typeface="Arial" charset="0"/>
              <a:buNone/>
              <a:defRPr/>
            </a:pPr>
            <a:r>
              <a:rPr lang="es-ES" sz="1600" dirty="0"/>
              <a:t>En los intercambiadores de calor tubo y coraza el diámetro hidráulico representa a la sección de un tubo no circular, en este caso se da restando del diámetro de la coraza todos los diámetros de los tubos que se encuentren en su interior para de esta manera facilitar el estudio de este como si fuera una tubería con sección circular.</a:t>
            </a:r>
            <a:endParaRPr lang="en-US" sz="1600" dirty="0"/>
          </a:p>
          <a:p>
            <a:pPr marL="0" indent="0" algn="just">
              <a:buFont typeface="Arial" charset="0"/>
              <a:buNone/>
              <a:defRPr/>
            </a:pPr>
            <a:r>
              <a:rPr lang="es-ES" sz="1600" i="1" dirty="0"/>
              <a:t> </a:t>
            </a:r>
            <a:endParaRPr lang="en-US" sz="1600" dirty="0"/>
          </a:p>
          <a:p>
            <a:pPr marL="0" indent="0" algn="just">
              <a:buFont typeface="Arial" charset="0"/>
              <a:buNone/>
              <a:defRPr/>
            </a:pPr>
            <a:r>
              <a:rPr lang="es-ES" sz="1600" i="1" dirty="0" err="1"/>
              <a:t>Dh</a:t>
            </a:r>
            <a:r>
              <a:rPr lang="es-ES" sz="1600" i="1" dirty="0"/>
              <a:t> = De – do </a:t>
            </a:r>
            <a:endParaRPr lang="en-US" sz="1600" dirty="0"/>
          </a:p>
          <a:p>
            <a:pPr marL="0" indent="0" algn="just">
              <a:buFont typeface="Arial" charset="0"/>
              <a:buNone/>
              <a:defRPr/>
            </a:pPr>
            <a:r>
              <a:rPr lang="es-ES" sz="1600" i="1" dirty="0" err="1"/>
              <a:t>Dh</a:t>
            </a:r>
            <a:r>
              <a:rPr lang="es-ES" sz="1600" i="1" dirty="0"/>
              <a:t> = 0.114</a:t>
            </a:r>
            <a:endParaRPr lang="en-US" sz="1600" dirty="0"/>
          </a:p>
          <a:p>
            <a:pPr marL="0" indent="0" algn="just">
              <a:buFont typeface="Arial" charset="0"/>
              <a:buNone/>
              <a:defRPr/>
            </a:pPr>
            <a:r>
              <a:rPr lang="es-ES" sz="1600" i="1" dirty="0" err="1"/>
              <a:t>Incropera</a:t>
            </a:r>
            <a:r>
              <a:rPr lang="es-ES" sz="1600" i="1" dirty="0"/>
              <a:t> pág. 595</a:t>
            </a:r>
            <a:endParaRPr lang="en-US" sz="1600" dirty="0"/>
          </a:p>
          <a:p>
            <a:pPr marL="0" indent="0">
              <a:buFont typeface="Arial" charset="0"/>
              <a:buNone/>
              <a:defRPr/>
            </a:pPr>
            <a:endParaRPr lang="en-US" sz="1600" dirty="0"/>
          </a:p>
          <a:p>
            <a:pPr algn="ctr" eaLnBrk="1" hangingPunct="1">
              <a:buFont typeface="Arial" charset="0"/>
              <a:buNone/>
              <a:defRPr/>
            </a:pPr>
            <a:endParaRPr lang="en-US" dirty="0" smtClean="0"/>
          </a:p>
        </p:txBody>
      </p:sp>
    </p:spTree>
    <p:extLst>
      <p:ext uri="{BB962C8B-B14F-4D97-AF65-F5344CB8AC3E}">
        <p14:creationId xmlns:p14="http://schemas.microsoft.com/office/powerpoint/2010/main" val="386369725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r="-370"/>
            </a:stretch>
          </a:blipFill>
          <a:extLst/>
        </p:spPr>
        <p:txBody>
          <a:bodyPr/>
          <a:lstStyle/>
          <a:p>
            <a:r>
              <a:rPr lang="en-US">
                <a:noFill/>
              </a:rPr>
              <a:t> </a:t>
            </a:r>
          </a:p>
        </p:txBody>
      </p:sp>
    </p:spTree>
    <p:extLst>
      <p:ext uri="{BB962C8B-B14F-4D97-AF65-F5344CB8AC3E}">
        <p14:creationId xmlns:p14="http://schemas.microsoft.com/office/powerpoint/2010/main" val="1850930475"/>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r="-370"/>
            </a:stretch>
          </a:blipFill>
          <a:extLst/>
        </p:spPr>
        <p:txBody>
          <a:bodyPr/>
          <a:lstStyle/>
          <a:p>
            <a:r>
              <a:rPr lang="en-US">
                <a:noFill/>
              </a:rPr>
              <a:t> </a:t>
            </a:r>
          </a:p>
        </p:txBody>
      </p:sp>
    </p:spTree>
    <p:extLst>
      <p:ext uri="{BB962C8B-B14F-4D97-AF65-F5344CB8AC3E}">
        <p14:creationId xmlns:p14="http://schemas.microsoft.com/office/powerpoint/2010/main" val="4178155000"/>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r="-370"/>
            </a:stretch>
          </a:blipFill>
          <a:extLst/>
        </p:spPr>
        <p:txBody>
          <a:bodyPr/>
          <a:lstStyle/>
          <a:p>
            <a:r>
              <a:rPr lang="en-US">
                <a:noFill/>
              </a:rPr>
              <a:t> </a:t>
            </a:r>
          </a:p>
        </p:txBody>
      </p:sp>
    </p:spTree>
    <p:extLst>
      <p:ext uri="{BB962C8B-B14F-4D97-AF65-F5344CB8AC3E}">
        <p14:creationId xmlns:p14="http://schemas.microsoft.com/office/powerpoint/2010/main" val="3142515871"/>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a:stretch>
          </a:blipFill>
          <a:extLst/>
        </p:spPr>
        <p:txBody>
          <a:bodyPr/>
          <a:lstStyle/>
          <a:p>
            <a:r>
              <a:rPr lang="en-US">
                <a:noFill/>
              </a:rPr>
              <a:t> </a:t>
            </a:r>
          </a:p>
        </p:txBody>
      </p:sp>
    </p:spTree>
    <p:extLst>
      <p:ext uri="{BB962C8B-B14F-4D97-AF65-F5344CB8AC3E}">
        <p14:creationId xmlns:p14="http://schemas.microsoft.com/office/powerpoint/2010/main" val="3992653860"/>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1">
            <a:blip r:embed="rId4"/>
            <a:stretch>
              <a:fillRect l="-370" t="-323" b="-753"/>
            </a:stretch>
          </a:blipFill>
          <a:extLst/>
        </p:spPr>
        <p:txBody>
          <a:bodyPr/>
          <a:lstStyle/>
          <a:p>
            <a:r>
              <a:rPr lang="en-US">
                <a:noFill/>
              </a:rPr>
              <a:t> </a:t>
            </a:r>
          </a:p>
        </p:txBody>
      </p:sp>
    </p:spTree>
    <p:extLst>
      <p:ext uri="{BB962C8B-B14F-4D97-AF65-F5344CB8AC3E}">
        <p14:creationId xmlns:p14="http://schemas.microsoft.com/office/powerpoint/2010/main" val="4082360164"/>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r>
              <a:rPr lang="es-ES" b="1" dirty="0" smtClean="0"/>
              <a:t>Tabulación de resultados obtenidos</a:t>
            </a:r>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p:txBody>
      </p:sp>
      <p:graphicFrame>
        <p:nvGraphicFramePr>
          <p:cNvPr id="10" name="9 Tabla"/>
          <p:cNvGraphicFramePr>
            <a:graphicFrameLocks noGrp="1"/>
          </p:cNvGraphicFramePr>
          <p:nvPr/>
        </p:nvGraphicFramePr>
        <p:xfrm>
          <a:off x="1409700" y="1524000"/>
          <a:ext cx="6324600" cy="1295400"/>
        </p:xfrm>
        <a:graphic>
          <a:graphicData uri="http://schemas.openxmlformats.org/drawingml/2006/table">
            <a:tbl>
              <a:tblPr firstRow="1" firstCol="1" bandRow="1">
                <a:tableStyleId>{5C22544A-7EE6-4342-B048-85BDC9FD1C3A}</a:tableStyleId>
              </a:tblPr>
              <a:tblGrid>
                <a:gridCol w="1581150"/>
                <a:gridCol w="1581150"/>
                <a:gridCol w="1581150"/>
                <a:gridCol w="1581150"/>
              </a:tblGrid>
              <a:tr h="320040">
                <a:tc gridSpan="4">
                  <a:txBody>
                    <a:bodyPr/>
                    <a:lstStyle/>
                    <a:p>
                      <a:pPr algn="ctr">
                        <a:spcAft>
                          <a:spcPts val="0"/>
                        </a:spcAft>
                      </a:pPr>
                      <a:r>
                        <a:rPr lang="es-EC" sz="1100" kern="0" dirty="0">
                          <a:effectLst/>
                        </a:rPr>
                        <a:t>Condiciones Generales</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20040">
                <a:tc gridSpan="2">
                  <a:txBody>
                    <a:bodyPr/>
                    <a:lstStyle/>
                    <a:p>
                      <a:pPr algn="ctr">
                        <a:spcAft>
                          <a:spcPts val="0"/>
                        </a:spcAft>
                      </a:pPr>
                      <a:r>
                        <a:rPr lang="es-EC" sz="1100" kern="0" dirty="0">
                          <a:effectLst/>
                        </a:rPr>
                        <a:t>Calor específico</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gridSpan="2">
                  <a:txBody>
                    <a:bodyPr/>
                    <a:lstStyle/>
                    <a:p>
                      <a:pPr algn="ctr">
                        <a:spcAft>
                          <a:spcPts val="0"/>
                        </a:spcAft>
                      </a:pPr>
                      <a:r>
                        <a:rPr lang="es-EC" sz="1100" kern="0" dirty="0">
                          <a:effectLst/>
                        </a:rPr>
                        <a:t>Flujo másico</a:t>
                      </a:r>
                      <a:endParaRPr lang="en-US" sz="1200" kern="50" dirty="0">
                        <a:effectLst/>
                        <a:latin typeface="Times New Roman"/>
                        <a:ea typeface="SimSun"/>
                        <a:cs typeface="Mangal"/>
                      </a:endParaRPr>
                    </a:p>
                  </a:txBody>
                  <a:tcPr marL="68580" marR="68580" marT="0" marB="0"/>
                </a:tc>
                <a:tc hMerge="1">
                  <a:txBody>
                    <a:bodyPr/>
                    <a:lstStyle/>
                    <a:p>
                      <a:endParaRPr lang="en-US"/>
                    </a:p>
                  </a:txBody>
                  <a:tcPr/>
                </a:tc>
              </a:tr>
              <a:tr h="320040">
                <a:tc>
                  <a:txBody>
                    <a:bodyPr/>
                    <a:lstStyle/>
                    <a:p>
                      <a:pPr>
                        <a:spcAft>
                          <a:spcPts val="0"/>
                        </a:spcAft>
                      </a:pPr>
                      <a:r>
                        <a:rPr lang="es-EC" sz="1100" kern="0">
                          <a:effectLst/>
                        </a:rPr>
                        <a:t>Cpc (J/Kg°K)</a:t>
                      </a:r>
                      <a:endParaRPr lang="en-US" sz="1200" kern="50">
                        <a:effectLst/>
                        <a:latin typeface="Times New Roman"/>
                        <a:ea typeface="SimSun"/>
                        <a:cs typeface="Mangal"/>
                      </a:endParaRPr>
                    </a:p>
                  </a:txBody>
                  <a:tcPr marL="68580" marR="68580" marT="0" marB="0"/>
                </a:tc>
                <a:tc>
                  <a:txBody>
                    <a:bodyPr/>
                    <a:lstStyle/>
                    <a:p>
                      <a:pPr>
                        <a:spcAft>
                          <a:spcPts val="0"/>
                        </a:spcAft>
                      </a:pPr>
                      <a:r>
                        <a:rPr lang="es-EC" sz="1100" kern="0" dirty="0" err="1">
                          <a:effectLst/>
                        </a:rPr>
                        <a:t>Cph</a:t>
                      </a:r>
                      <a:r>
                        <a:rPr lang="es-EC" sz="1100" kern="0" dirty="0">
                          <a:effectLst/>
                        </a:rPr>
                        <a:t> (J/</a:t>
                      </a:r>
                      <a:r>
                        <a:rPr lang="es-EC" sz="1100" kern="0" dirty="0" err="1">
                          <a:effectLst/>
                        </a:rPr>
                        <a:t>Kg°K</a:t>
                      </a:r>
                      <a:r>
                        <a:rPr lang="es-EC" sz="1100" kern="0" dirty="0">
                          <a:effectLst/>
                        </a:rPr>
                        <a:t>)</a:t>
                      </a:r>
                      <a:endParaRPr lang="en-US" sz="1200" kern="50" dirty="0">
                        <a:effectLst/>
                        <a:latin typeface="Times New Roman"/>
                        <a:ea typeface="SimSun"/>
                        <a:cs typeface="Mangal"/>
                      </a:endParaRPr>
                    </a:p>
                  </a:txBody>
                  <a:tcPr marL="68580" marR="68580" marT="0" marB="0"/>
                </a:tc>
                <a:tc>
                  <a:txBody>
                    <a:bodyPr/>
                    <a:lstStyle/>
                    <a:p>
                      <a:pPr>
                        <a:spcAft>
                          <a:spcPts val="0"/>
                        </a:spcAft>
                      </a:pPr>
                      <a:r>
                        <a:rPr lang="es-EC" sz="1100" kern="0">
                          <a:effectLst/>
                        </a:rPr>
                        <a:t>mc (Kg/s)</a:t>
                      </a:r>
                      <a:endParaRPr lang="en-US" sz="1200" kern="50">
                        <a:effectLst/>
                        <a:latin typeface="Times New Roman"/>
                        <a:ea typeface="SimSun"/>
                        <a:cs typeface="Mangal"/>
                      </a:endParaRPr>
                    </a:p>
                  </a:txBody>
                  <a:tcPr marL="68580" marR="68580" marT="0" marB="0"/>
                </a:tc>
                <a:tc>
                  <a:txBody>
                    <a:bodyPr/>
                    <a:lstStyle/>
                    <a:p>
                      <a:pPr>
                        <a:spcAft>
                          <a:spcPts val="0"/>
                        </a:spcAft>
                      </a:pPr>
                      <a:r>
                        <a:rPr lang="es-EC" sz="1100" kern="0">
                          <a:effectLst/>
                        </a:rPr>
                        <a:t>mh (Kg/s)</a:t>
                      </a:r>
                      <a:endParaRPr lang="en-US" sz="1200" kern="50">
                        <a:effectLst/>
                        <a:latin typeface="Times New Roman"/>
                        <a:ea typeface="SimSun"/>
                        <a:cs typeface="Mangal"/>
                      </a:endParaRPr>
                    </a:p>
                  </a:txBody>
                  <a:tcPr marL="68580" marR="68580" marT="0" marB="0"/>
                </a:tc>
              </a:tr>
              <a:tr h="335280">
                <a:tc>
                  <a:txBody>
                    <a:bodyPr/>
                    <a:lstStyle/>
                    <a:p>
                      <a:pPr algn="ctr">
                        <a:spcAft>
                          <a:spcPts val="0"/>
                        </a:spcAft>
                      </a:pPr>
                      <a:r>
                        <a:rPr lang="es-EC" sz="1100" kern="0">
                          <a:effectLst/>
                        </a:rPr>
                        <a:t>4198</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2035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dirty="0">
                          <a:effectLst/>
                        </a:rPr>
                        <a:t>0.65</a:t>
                      </a:r>
                      <a:endParaRPr lang="en-US" sz="1200" kern="50" dirty="0">
                        <a:effectLst/>
                        <a:latin typeface="Times New Roman"/>
                        <a:ea typeface="SimSun"/>
                        <a:cs typeface="Mangal"/>
                      </a:endParaRPr>
                    </a:p>
                  </a:txBody>
                  <a:tcPr marL="68580" marR="68580" marT="0" marB="0"/>
                </a:tc>
                <a:tc>
                  <a:txBody>
                    <a:bodyPr/>
                    <a:lstStyle/>
                    <a:p>
                      <a:pPr algn="ctr">
                        <a:spcAft>
                          <a:spcPts val="0"/>
                        </a:spcAft>
                      </a:pPr>
                      <a:r>
                        <a:rPr lang="es-EC" sz="1100" kern="0" dirty="0">
                          <a:effectLst/>
                        </a:rPr>
                        <a:t> 0.3</a:t>
                      </a:r>
                      <a:endParaRPr lang="en-US" sz="1200" kern="50" dirty="0">
                        <a:effectLst/>
                        <a:latin typeface="Times New Roman"/>
                        <a:ea typeface="SimSun"/>
                        <a:cs typeface="Mangal"/>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829140967"/>
              </p:ext>
            </p:extLst>
          </p:nvPr>
        </p:nvGraphicFramePr>
        <p:xfrm>
          <a:off x="457200" y="3390900"/>
          <a:ext cx="8229598" cy="1100744"/>
        </p:xfrm>
        <a:graphic>
          <a:graphicData uri="http://schemas.openxmlformats.org/drawingml/2006/table">
            <a:tbl>
              <a:tblPr firstRow="1" firstCol="1" bandRow="1">
                <a:tableStyleId>{5C22544A-7EE6-4342-B048-85BDC9FD1C3A}</a:tableStyleId>
              </a:tblPr>
              <a:tblGrid>
                <a:gridCol w="633046"/>
                <a:gridCol w="633046"/>
                <a:gridCol w="633046"/>
                <a:gridCol w="633046"/>
                <a:gridCol w="633046"/>
                <a:gridCol w="633046"/>
                <a:gridCol w="633046"/>
                <a:gridCol w="633046"/>
                <a:gridCol w="633046"/>
                <a:gridCol w="633046"/>
                <a:gridCol w="633046"/>
                <a:gridCol w="633046"/>
                <a:gridCol w="633046"/>
              </a:tblGrid>
              <a:tr h="334990">
                <a:tc gridSpan="12">
                  <a:txBody>
                    <a:bodyPr/>
                    <a:lstStyle/>
                    <a:p>
                      <a:pPr algn="ctr">
                        <a:spcAft>
                          <a:spcPts val="0"/>
                        </a:spcAft>
                      </a:pPr>
                      <a:r>
                        <a:rPr lang="es-EC" sz="1100" kern="0" dirty="0" smtClean="0">
                          <a:effectLst/>
                        </a:rPr>
                        <a:t>  </a:t>
                      </a:r>
                      <a:r>
                        <a:rPr lang="es-EC" sz="1100" kern="0" dirty="0" err="1">
                          <a:effectLst/>
                        </a:rPr>
                        <a:t>Temp</a:t>
                      </a:r>
                      <a:r>
                        <a:rPr lang="es-EC" sz="1100" kern="0" dirty="0">
                          <a:effectLst/>
                        </a:rPr>
                        <a:t>. (°C) I.C. CONCÉNTRICO CONTRACORRIENTE</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Datos Energía</a:t>
                      </a:r>
                      <a:endParaRPr lang="en-US" sz="1200" kern="50">
                        <a:effectLst/>
                        <a:latin typeface="Times New Roman"/>
                        <a:ea typeface="SimSun"/>
                        <a:cs typeface="Mangal"/>
                      </a:endParaRPr>
                    </a:p>
                  </a:txBody>
                  <a:tcPr marL="68580" marR="68580" marT="0" marB="0"/>
                </a:tc>
              </a:tr>
              <a:tr h="199852">
                <a:tc gridSpan="4">
                  <a:txBody>
                    <a:bodyPr/>
                    <a:lstStyle/>
                    <a:p>
                      <a:pPr algn="ctr">
                        <a:spcAft>
                          <a:spcPts val="0"/>
                        </a:spcAft>
                      </a:pPr>
                      <a:r>
                        <a:rPr lang="es-EC" sz="1100" kern="0">
                          <a:effectLst/>
                        </a:rPr>
                        <a:t>ITERACIÓN 1</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2</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3</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Calor</a:t>
                      </a:r>
                      <a:endParaRPr lang="en-US" sz="1200" kern="50">
                        <a:effectLst/>
                        <a:latin typeface="Times New Roman"/>
                        <a:ea typeface="SimSun"/>
                        <a:cs typeface="Mangal"/>
                      </a:endParaRPr>
                    </a:p>
                  </a:txBody>
                  <a:tcPr marL="68580" marR="68580" marT="0" marB="0"/>
                </a:tc>
              </a:tr>
              <a:tr h="199852">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W</a:t>
                      </a:r>
                      <a:endParaRPr lang="en-US" sz="1200" kern="50">
                        <a:effectLst/>
                        <a:latin typeface="Times New Roman"/>
                        <a:ea typeface="SimSun"/>
                        <a:cs typeface="Mangal"/>
                      </a:endParaRPr>
                    </a:p>
                  </a:txBody>
                  <a:tcPr marL="68580" marR="68580" marT="0" marB="0"/>
                </a:tc>
              </a:tr>
              <a:tr h="365444">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53,45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53,50</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5,09</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53,69</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5,07</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200" kern="0" dirty="0">
                          <a:effectLst/>
                        </a:rPr>
                        <a:t>255.356</a:t>
                      </a:r>
                      <a:endParaRPr lang="en-US" sz="1200" kern="50" dirty="0">
                        <a:effectLst/>
                        <a:latin typeface="Times New Roman"/>
                        <a:ea typeface="SimSun"/>
                        <a:cs typeface="Mangal"/>
                      </a:endParaRPr>
                    </a:p>
                  </a:txBody>
                  <a:tcPr marL="68580" marR="68580" marT="0" marB="0"/>
                </a:tc>
              </a:tr>
            </a:tbl>
          </a:graphicData>
        </a:graphic>
      </p:graphicFrame>
    </p:spTree>
    <p:extLst>
      <p:ext uri="{BB962C8B-B14F-4D97-AF65-F5344CB8AC3E}">
        <p14:creationId xmlns:p14="http://schemas.microsoft.com/office/powerpoint/2010/main" val="528490997"/>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34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4019088530"/>
              </p:ext>
            </p:extLst>
          </p:nvPr>
        </p:nvGraphicFramePr>
        <p:xfrm>
          <a:off x="838200" y="838200"/>
          <a:ext cx="7848595" cy="1142999"/>
        </p:xfrm>
        <a:graphic>
          <a:graphicData uri="http://schemas.openxmlformats.org/drawingml/2006/table">
            <a:tbl>
              <a:tblPr firstRow="1" firstCol="1" bandRow="1">
                <a:tableStyleId>{5C22544A-7EE6-4342-B048-85BDC9FD1C3A}</a:tableStyleId>
              </a:tblPr>
              <a:tblGrid>
                <a:gridCol w="603738"/>
                <a:gridCol w="603738"/>
                <a:gridCol w="603738"/>
                <a:gridCol w="603738"/>
                <a:gridCol w="603738"/>
                <a:gridCol w="603738"/>
                <a:gridCol w="603738"/>
                <a:gridCol w="603738"/>
                <a:gridCol w="603738"/>
                <a:gridCol w="603738"/>
                <a:gridCol w="603738"/>
                <a:gridCol w="534745"/>
                <a:gridCol w="672732"/>
              </a:tblGrid>
              <a:tr h="417650">
                <a:tc gridSpan="12">
                  <a:txBody>
                    <a:bodyPr/>
                    <a:lstStyle/>
                    <a:p>
                      <a:pPr algn="ctr">
                        <a:spcAft>
                          <a:spcPts val="0"/>
                        </a:spcAft>
                      </a:pPr>
                      <a:r>
                        <a:rPr lang="es-EC" sz="1100" kern="0" dirty="0" err="1" smtClean="0">
                          <a:effectLst/>
                        </a:rPr>
                        <a:t>Temp</a:t>
                      </a:r>
                      <a:r>
                        <a:rPr lang="es-EC" sz="1100" kern="0" dirty="0">
                          <a:effectLst/>
                        </a:rPr>
                        <a:t>. (°C) CONCÉNTRICO FLUJO PARALELO </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Datos Energía</a:t>
                      </a:r>
                      <a:endParaRPr lang="en-US" sz="1200" kern="50">
                        <a:effectLst/>
                        <a:latin typeface="Times New Roman"/>
                        <a:ea typeface="SimSun"/>
                        <a:cs typeface="Mangal"/>
                      </a:endParaRPr>
                    </a:p>
                  </a:txBody>
                  <a:tcPr marL="68580" marR="68580" marT="0" marB="0"/>
                </a:tc>
              </a:tr>
              <a:tr h="249166">
                <a:tc gridSpan="4">
                  <a:txBody>
                    <a:bodyPr/>
                    <a:lstStyle/>
                    <a:p>
                      <a:pPr algn="ctr">
                        <a:spcAft>
                          <a:spcPts val="0"/>
                        </a:spcAft>
                      </a:pPr>
                      <a:r>
                        <a:rPr lang="es-EC" sz="1100" kern="0" dirty="0">
                          <a:effectLst/>
                        </a:rPr>
                        <a:t>ITERACIÓN 1</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2</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3</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Calor</a:t>
                      </a:r>
                      <a:endParaRPr lang="en-US" sz="1200" kern="50">
                        <a:effectLst/>
                        <a:latin typeface="Times New Roman"/>
                        <a:ea typeface="SimSun"/>
                        <a:cs typeface="Mangal"/>
                      </a:endParaRPr>
                    </a:p>
                  </a:txBody>
                  <a:tcPr marL="68580" marR="68580" marT="0" marB="0"/>
                </a:tc>
              </a:tr>
              <a:tr h="249166">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W</a:t>
                      </a:r>
                      <a:endParaRPr lang="en-US" sz="1200" kern="50">
                        <a:effectLst/>
                        <a:latin typeface="Times New Roman"/>
                        <a:ea typeface="SimSun"/>
                        <a:cs typeface="Mangal"/>
                      </a:endParaRPr>
                    </a:p>
                  </a:txBody>
                  <a:tcPr marL="68580" marR="68580" marT="0" marB="0"/>
                </a:tc>
              </a:tr>
              <a:tr h="227017">
                <a:tc>
                  <a:txBody>
                    <a:bodyPr/>
                    <a:lstStyle/>
                    <a:p>
                      <a:pPr algn="ctr">
                        <a:spcAft>
                          <a:spcPts val="0"/>
                        </a:spcAft>
                      </a:pPr>
                      <a:r>
                        <a:rPr lang="es-EC" sz="1100" kern="0" dirty="0">
                          <a:effectLst/>
                        </a:rPr>
                        <a:t>54</a:t>
                      </a:r>
                      <a:endParaRPr lang="en-US" sz="1200" kern="50" dirty="0">
                        <a:effectLst/>
                        <a:latin typeface="Times New Roman"/>
                        <a:ea typeface="SimSun"/>
                        <a:cs typeface="Mangal"/>
                      </a:endParaRPr>
                    </a:p>
                  </a:txBody>
                  <a:tcPr marL="68580" marR="68580" marT="0" marB="0"/>
                </a:tc>
                <a:tc>
                  <a:txBody>
                    <a:bodyPr/>
                    <a:lstStyle/>
                    <a:p>
                      <a:pPr algn="ctr">
                        <a:spcAft>
                          <a:spcPts val="0"/>
                        </a:spcAft>
                      </a:pPr>
                      <a:r>
                        <a:rPr lang="es-EC" sz="1100" kern="0">
                          <a:effectLst/>
                        </a:rPr>
                        <a:t>53,47</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5,13</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dirty="0">
                          <a:effectLst/>
                        </a:rPr>
                        <a:t>54</a:t>
                      </a:r>
                      <a:endParaRPr lang="en-US" sz="1200" kern="50" dirty="0">
                        <a:effectLst/>
                        <a:latin typeface="Times New Roman"/>
                        <a:ea typeface="SimSun"/>
                        <a:cs typeface="Mangal"/>
                      </a:endParaRPr>
                    </a:p>
                  </a:txBody>
                  <a:tcPr marL="68580" marR="68580" marT="0" marB="0"/>
                </a:tc>
                <a:tc>
                  <a:txBody>
                    <a:bodyPr/>
                    <a:lstStyle/>
                    <a:p>
                      <a:pPr algn="ctr">
                        <a:spcAft>
                          <a:spcPts val="0"/>
                        </a:spcAft>
                      </a:pPr>
                      <a:r>
                        <a:rPr lang="es-EC" sz="1100" kern="0" dirty="0">
                          <a:effectLst/>
                        </a:rPr>
                        <a:t>53,52</a:t>
                      </a:r>
                      <a:endParaRPr lang="en-US" sz="1200" kern="50" dirty="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5,11</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53,68</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5,07</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200" kern="0" dirty="0" smtClean="0">
                          <a:effectLst/>
                        </a:rPr>
                        <a:t>255.25</a:t>
                      </a:r>
                      <a:endParaRPr lang="en-US" sz="1200" kern="50" dirty="0">
                        <a:effectLst/>
                        <a:latin typeface="Times New Roman"/>
                        <a:ea typeface="SimSun"/>
                        <a:cs typeface="Mangal"/>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126094057"/>
              </p:ext>
            </p:extLst>
          </p:nvPr>
        </p:nvGraphicFramePr>
        <p:xfrm>
          <a:off x="838200" y="2590800"/>
          <a:ext cx="7848595" cy="982770"/>
        </p:xfrm>
        <a:graphic>
          <a:graphicData uri="http://schemas.openxmlformats.org/drawingml/2006/table">
            <a:tbl>
              <a:tblPr firstRow="1" firstCol="1" bandRow="1">
                <a:tableStyleId>{5C22544A-7EE6-4342-B048-85BDC9FD1C3A}</a:tableStyleId>
              </a:tblPr>
              <a:tblGrid>
                <a:gridCol w="603738"/>
                <a:gridCol w="603738"/>
                <a:gridCol w="603738"/>
                <a:gridCol w="603738"/>
                <a:gridCol w="603738"/>
                <a:gridCol w="603738"/>
                <a:gridCol w="603738"/>
                <a:gridCol w="603738"/>
                <a:gridCol w="603738"/>
                <a:gridCol w="603738"/>
                <a:gridCol w="515821"/>
                <a:gridCol w="457200"/>
                <a:gridCol w="838194"/>
              </a:tblGrid>
              <a:tr h="335172">
                <a:tc gridSpan="12">
                  <a:txBody>
                    <a:bodyPr/>
                    <a:lstStyle/>
                    <a:p>
                      <a:pPr algn="ctr">
                        <a:spcAft>
                          <a:spcPts val="0"/>
                        </a:spcAft>
                      </a:pPr>
                      <a:r>
                        <a:rPr lang="es-EC" sz="1100" kern="0" dirty="0" err="1" smtClean="0">
                          <a:effectLst/>
                        </a:rPr>
                        <a:t>Temp</a:t>
                      </a:r>
                      <a:r>
                        <a:rPr lang="es-EC" sz="1100" kern="0" dirty="0">
                          <a:effectLst/>
                        </a:rPr>
                        <a:t>. (°C) MULTITUBOS CONTRACORRIENE</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Datos Energía</a:t>
                      </a:r>
                      <a:endParaRPr lang="en-US" sz="1200" kern="50">
                        <a:effectLst/>
                        <a:latin typeface="Times New Roman"/>
                        <a:ea typeface="SimSun"/>
                        <a:cs typeface="Mangal"/>
                      </a:endParaRPr>
                    </a:p>
                  </a:txBody>
                  <a:tcPr marL="68580" marR="68580" marT="0" marB="0"/>
                </a:tc>
              </a:tr>
              <a:tr h="199960">
                <a:tc gridSpan="4">
                  <a:txBody>
                    <a:bodyPr/>
                    <a:lstStyle/>
                    <a:p>
                      <a:pPr algn="ctr">
                        <a:spcAft>
                          <a:spcPts val="0"/>
                        </a:spcAft>
                      </a:pPr>
                      <a:r>
                        <a:rPr lang="es-EC" sz="1100" kern="0">
                          <a:effectLst/>
                        </a:rPr>
                        <a:t>ITERACIÓN 1</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2</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3</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Calor</a:t>
                      </a:r>
                      <a:endParaRPr lang="en-US" sz="1200" kern="50">
                        <a:effectLst/>
                        <a:latin typeface="Times New Roman"/>
                        <a:ea typeface="SimSun"/>
                        <a:cs typeface="Mangal"/>
                      </a:endParaRPr>
                    </a:p>
                  </a:txBody>
                  <a:tcPr marL="68580" marR="68580" marT="0" marB="0"/>
                </a:tc>
              </a:tr>
              <a:tr h="199960">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W</a:t>
                      </a:r>
                      <a:endParaRPr lang="en-US" sz="1200" kern="50">
                        <a:effectLst/>
                        <a:latin typeface="Times New Roman"/>
                        <a:ea typeface="SimSun"/>
                        <a:cs typeface="Mangal"/>
                      </a:endParaRPr>
                    </a:p>
                  </a:txBody>
                  <a:tcPr marL="68580" marR="68580" marT="0" marB="0"/>
                </a:tc>
              </a:tr>
              <a:tr h="247570">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52,85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53,02</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52,26</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5,39</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200" kern="0" dirty="0">
                          <a:effectLst/>
                        </a:rPr>
                        <a:t>1.367 x 10</a:t>
                      </a:r>
                      <a:r>
                        <a:rPr lang="es-EC" sz="1200" kern="0" baseline="30000" dirty="0">
                          <a:effectLst/>
                        </a:rPr>
                        <a:t>3 </a:t>
                      </a:r>
                      <a:endParaRPr lang="en-US" sz="1200" kern="50" dirty="0">
                        <a:effectLst/>
                        <a:latin typeface="Times New Roman"/>
                        <a:ea typeface="SimSun"/>
                        <a:cs typeface="Mangal"/>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818338771"/>
              </p:ext>
            </p:extLst>
          </p:nvPr>
        </p:nvGraphicFramePr>
        <p:xfrm>
          <a:off x="838200" y="4267200"/>
          <a:ext cx="7848595" cy="1219199"/>
        </p:xfrm>
        <a:graphic>
          <a:graphicData uri="http://schemas.openxmlformats.org/drawingml/2006/table">
            <a:tbl>
              <a:tblPr firstRow="1" firstCol="1" bandRow="1">
                <a:tableStyleId>{5C22544A-7EE6-4342-B048-85BDC9FD1C3A}</a:tableStyleId>
              </a:tblPr>
              <a:tblGrid>
                <a:gridCol w="603738"/>
                <a:gridCol w="603738"/>
                <a:gridCol w="603738"/>
                <a:gridCol w="603738"/>
                <a:gridCol w="603738"/>
                <a:gridCol w="603738"/>
                <a:gridCol w="603738"/>
                <a:gridCol w="603738"/>
                <a:gridCol w="603738"/>
                <a:gridCol w="603738"/>
                <a:gridCol w="515821"/>
                <a:gridCol w="457200"/>
                <a:gridCol w="838194"/>
              </a:tblGrid>
              <a:tr h="415940">
                <a:tc gridSpan="12">
                  <a:txBody>
                    <a:bodyPr/>
                    <a:lstStyle/>
                    <a:p>
                      <a:pPr algn="ctr">
                        <a:spcAft>
                          <a:spcPts val="0"/>
                        </a:spcAft>
                      </a:pPr>
                      <a:r>
                        <a:rPr lang="es-EC" sz="1100" kern="0" dirty="0" err="1" smtClean="0">
                          <a:effectLst/>
                        </a:rPr>
                        <a:t>Temp</a:t>
                      </a:r>
                      <a:r>
                        <a:rPr lang="es-EC" sz="1100" kern="0" dirty="0">
                          <a:effectLst/>
                        </a:rPr>
                        <a:t>. (°C) MULTITUBOS FLUJO PARALELO</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dirty="0">
                          <a:effectLst/>
                        </a:rPr>
                        <a:t>Datos Energía</a:t>
                      </a:r>
                      <a:endParaRPr lang="en-US" sz="1200" kern="50" dirty="0">
                        <a:effectLst/>
                        <a:latin typeface="Times New Roman"/>
                        <a:ea typeface="SimSun"/>
                        <a:cs typeface="Mangal"/>
                      </a:endParaRPr>
                    </a:p>
                  </a:txBody>
                  <a:tcPr marL="68580" marR="68580" marT="0" marB="0"/>
                </a:tc>
              </a:tr>
              <a:tr h="248065">
                <a:tc gridSpan="4">
                  <a:txBody>
                    <a:bodyPr/>
                    <a:lstStyle/>
                    <a:p>
                      <a:pPr algn="ctr">
                        <a:spcAft>
                          <a:spcPts val="0"/>
                        </a:spcAft>
                      </a:pPr>
                      <a:r>
                        <a:rPr lang="es-EC" sz="1100" kern="0" dirty="0">
                          <a:effectLst/>
                        </a:rPr>
                        <a:t>ITERACIÓN 1</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2</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s-EC" sz="1100" kern="0">
                          <a:effectLst/>
                        </a:rPr>
                        <a:t>ITERACIÓN 3</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s-EC" sz="1100" kern="0">
                          <a:effectLst/>
                        </a:rPr>
                        <a:t>Calor</a:t>
                      </a:r>
                      <a:endParaRPr lang="en-US" sz="1200" kern="50">
                        <a:effectLst/>
                        <a:latin typeface="Times New Roman"/>
                        <a:ea typeface="SimSun"/>
                        <a:cs typeface="Mangal"/>
                      </a:endParaRPr>
                    </a:p>
                  </a:txBody>
                  <a:tcPr marL="68580" marR="68580" marT="0" marB="0"/>
                </a:tc>
              </a:tr>
              <a:tr h="248065">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Tho</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Tci</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dirty="0" err="1">
                          <a:effectLst/>
                        </a:rPr>
                        <a:t>Tco</a:t>
                      </a:r>
                      <a:endParaRPr lang="en-US" sz="1200" kern="50" dirty="0">
                        <a:effectLst/>
                        <a:latin typeface="Times New Roman"/>
                        <a:ea typeface="SimSun"/>
                        <a:cs typeface="Mangal"/>
                      </a:endParaRPr>
                    </a:p>
                  </a:txBody>
                  <a:tcPr marL="68580" marR="68580" marT="0" marB="0"/>
                </a:tc>
                <a:tc>
                  <a:txBody>
                    <a:bodyPr/>
                    <a:lstStyle/>
                    <a:p>
                      <a:pPr algn="ctr">
                        <a:spcAft>
                          <a:spcPts val="0"/>
                        </a:spcAft>
                      </a:pPr>
                      <a:r>
                        <a:rPr lang="es-EC" sz="1100" kern="0">
                          <a:effectLst/>
                        </a:rPr>
                        <a:t>W</a:t>
                      </a:r>
                      <a:endParaRPr lang="en-US" sz="1200" kern="50">
                        <a:effectLst/>
                        <a:latin typeface="Times New Roman"/>
                        <a:ea typeface="SimSun"/>
                        <a:cs typeface="Mangal"/>
                      </a:endParaRPr>
                    </a:p>
                  </a:txBody>
                  <a:tcPr marL="68580" marR="68580" marT="0" marB="0"/>
                </a:tc>
              </a:tr>
              <a:tr h="307129">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52,34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52,20</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5,32</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52,24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100" kern="0">
                          <a:effectLst/>
                        </a:rPr>
                        <a:t>5,4</a:t>
                      </a:r>
                      <a:endParaRPr lang="en-US" sz="1200" kern="50">
                        <a:effectLst/>
                        <a:latin typeface="Times New Roman"/>
                        <a:ea typeface="SimSun"/>
                        <a:cs typeface="Mangal"/>
                      </a:endParaRPr>
                    </a:p>
                  </a:txBody>
                  <a:tcPr marL="68580" marR="68580" marT="0" marB="0"/>
                </a:tc>
                <a:tc>
                  <a:txBody>
                    <a:bodyPr/>
                    <a:lstStyle/>
                    <a:p>
                      <a:pPr algn="ctr">
                        <a:spcAft>
                          <a:spcPts val="0"/>
                        </a:spcAft>
                      </a:pPr>
                      <a:r>
                        <a:rPr lang="es-EC" sz="1200" kern="0" dirty="0">
                          <a:effectLst/>
                        </a:rPr>
                        <a:t>1.306 x 10</a:t>
                      </a:r>
                      <a:r>
                        <a:rPr lang="es-EC" sz="1200" kern="0" baseline="30000" dirty="0">
                          <a:effectLst/>
                        </a:rPr>
                        <a:t>3 </a:t>
                      </a:r>
                      <a:endParaRPr lang="en-US" sz="1200" kern="50" dirty="0">
                        <a:effectLst/>
                        <a:latin typeface="Times New Roman"/>
                        <a:ea typeface="SimSun"/>
                        <a:cs typeface="Mangal"/>
                      </a:endParaRPr>
                    </a:p>
                  </a:txBody>
                  <a:tcPr marL="68580" marR="68580" marT="0" marB="0"/>
                </a:tc>
              </a:tr>
            </a:tbl>
          </a:graphicData>
        </a:graphic>
      </p:graphicFrame>
    </p:spTree>
    <p:extLst>
      <p:ext uri="{BB962C8B-B14F-4D97-AF65-F5344CB8AC3E}">
        <p14:creationId xmlns:p14="http://schemas.microsoft.com/office/powerpoint/2010/main" val="423549016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sz="3600" dirty="0" smtClean="0"/>
              <a:t>Conducción en sistemas radiales</a:t>
            </a:r>
            <a:endParaRPr lang="es-ES" sz="3600" dirty="0"/>
          </a:p>
        </p:txBody>
      </p:sp>
      <p:sp>
        <p:nvSpPr>
          <p:cNvPr id="3" name="2 Marcador de contenido"/>
          <p:cNvSpPr>
            <a:spLocks noGrp="1"/>
          </p:cNvSpPr>
          <p:nvPr>
            <p:ph idx="1"/>
          </p:nvPr>
        </p:nvSpPr>
        <p:spPr>
          <a:xfrm>
            <a:off x="457200" y="746919"/>
            <a:ext cx="8229600" cy="2148682"/>
          </a:xfrm>
        </p:spPr>
        <p:txBody>
          <a:bodyPr/>
          <a:lstStyle/>
          <a:p>
            <a:r>
              <a:rPr lang="es-EC" sz="2000" dirty="0" smtClean="0"/>
              <a:t>En </a:t>
            </a:r>
            <a:r>
              <a:rPr lang="es-EC" sz="2000" dirty="0"/>
              <a:t>los sistemas radiales específicamente en la transferencia de calor a través de tubos o cilindros se presenta un gradiente de temperatura solo en la dirección radial y por lo tanto estos sistemas se tratan como </a:t>
            </a:r>
            <a:r>
              <a:rPr lang="es-EC" sz="2000" dirty="0" smtClean="0"/>
              <a:t>unidimensionales</a:t>
            </a:r>
          </a:p>
          <a:p>
            <a:r>
              <a:rPr lang="es-EC" sz="2000" dirty="0"/>
              <a:t>Estos sistemas bajo condiciones de estado estables y sin presencia de generación interna de calor se los analiza con el método estándar.</a:t>
            </a:r>
            <a:endParaRPr lang="es-ES" sz="2000" dirty="0"/>
          </a:p>
          <a:p>
            <a:endParaRPr lang="es-ES" sz="2000" dirty="0"/>
          </a:p>
        </p:txBody>
      </p:sp>
      <mc:AlternateContent xmlns:mc="http://schemas.openxmlformats.org/markup-compatibility/2006" xmlns:a14="http://schemas.microsoft.com/office/drawing/2010/main">
        <mc:Choice Requires="a14">
          <p:sp>
            <p:nvSpPr>
              <p:cNvPr id="4" name="3 Rectángulo"/>
              <p:cNvSpPr/>
              <p:nvPr/>
            </p:nvSpPr>
            <p:spPr>
              <a:xfrm>
                <a:off x="2362200" y="3886200"/>
                <a:ext cx="369345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𝑞</m:t>
                          </m:r>
                        </m:e>
                        <m:sub>
                          <m:r>
                            <a:rPr lang="es-EC" i="1">
                              <a:latin typeface="Cambria Math"/>
                            </a:rPr>
                            <m:t>𝑟</m:t>
                          </m:r>
                        </m:sub>
                      </m:sSub>
                      <m:r>
                        <a:rPr lang="es-EC" i="1">
                          <a:latin typeface="Cambria Math"/>
                        </a:rPr>
                        <m:t>=−</m:t>
                      </m:r>
                      <m:r>
                        <a:rPr lang="es-EC" i="1">
                          <a:latin typeface="Cambria Math"/>
                        </a:rPr>
                        <m:t>𝑘𝐴</m:t>
                      </m:r>
                      <m:f>
                        <m:fPr>
                          <m:ctrlPr>
                            <a:rPr lang="es-ES" i="1">
                              <a:latin typeface="Cambria Math"/>
                            </a:rPr>
                          </m:ctrlPr>
                        </m:fPr>
                        <m:num>
                          <m:r>
                            <a:rPr lang="es-EC" i="1">
                              <a:latin typeface="Cambria Math"/>
                            </a:rPr>
                            <m:t>𝑑𝑇</m:t>
                          </m:r>
                        </m:num>
                        <m:den>
                          <m:r>
                            <a:rPr lang="es-EC" i="1">
                              <a:latin typeface="Cambria Math"/>
                            </a:rPr>
                            <m:t>𝑑𝑟</m:t>
                          </m:r>
                        </m:den>
                      </m:f>
                      <m:r>
                        <a:rPr lang="es-EC" i="1">
                          <a:latin typeface="Cambria Math"/>
                        </a:rPr>
                        <m:t>=−</m:t>
                      </m:r>
                      <m:r>
                        <a:rPr lang="es-EC" i="1">
                          <a:latin typeface="Cambria Math"/>
                        </a:rPr>
                        <m:t>𝑘</m:t>
                      </m:r>
                      <m:r>
                        <a:rPr lang="es-EC" i="1">
                          <a:latin typeface="Cambria Math"/>
                        </a:rPr>
                        <m:t>(2</m:t>
                      </m:r>
                      <m:r>
                        <a:rPr lang="es-EC" i="1">
                          <a:latin typeface="Cambria Math"/>
                        </a:rPr>
                        <m:t>𝜋</m:t>
                      </m:r>
                      <m:r>
                        <a:rPr lang="es-EC" i="1">
                          <a:latin typeface="Cambria Math"/>
                        </a:rPr>
                        <m:t>𝑟𝐿</m:t>
                      </m:r>
                      <m:r>
                        <a:rPr lang="es-EC" i="1">
                          <a:latin typeface="Cambria Math"/>
                        </a:rPr>
                        <m:t>)</m:t>
                      </m:r>
                      <m:f>
                        <m:fPr>
                          <m:ctrlPr>
                            <a:rPr lang="es-ES" i="1">
                              <a:latin typeface="Cambria Math"/>
                            </a:rPr>
                          </m:ctrlPr>
                        </m:fPr>
                        <m:num>
                          <m:r>
                            <a:rPr lang="es-EC" i="1">
                              <a:latin typeface="Cambria Math"/>
                            </a:rPr>
                            <m:t>𝑑𝑇</m:t>
                          </m:r>
                        </m:num>
                        <m:den>
                          <m:r>
                            <a:rPr lang="es-EC" i="1">
                              <a:latin typeface="Cambria Math"/>
                            </a:rPr>
                            <m:t>𝑑𝑟</m:t>
                          </m:r>
                        </m:den>
                      </m:f>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362200" y="3886200"/>
                <a:ext cx="3693450" cy="618246"/>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352800" y="2882290"/>
                <a:ext cx="193546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r>
                            <a:rPr lang="es-EC" i="1">
                              <a:latin typeface="Cambria Math"/>
                            </a:rPr>
                            <m:t>1</m:t>
                          </m:r>
                        </m:num>
                        <m:den>
                          <m:r>
                            <a:rPr lang="es-EC" i="1">
                              <a:latin typeface="Cambria Math"/>
                            </a:rPr>
                            <m:t>𝑟</m:t>
                          </m:r>
                        </m:den>
                      </m:f>
                      <m:f>
                        <m:fPr>
                          <m:ctrlPr>
                            <a:rPr lang="es-ES" i="1">
                              <a:latin typeface="Cambria Math"/>
                            </a:rPr>
                          </m:ctrlPr>
                        </m:fPr>
                        <m:num>
                          <m:r>
                            <a:rPr lang="es-EC" i="1">
                              <a:latin typeface="Cambria Math"/>
                            </a:rPr>
                            <m:t>𝑑</m:t>
                          </m:r>
                        </m:num>
                        <m:den>
                          <m:r>
                            <a:rPr lang="es-EC" i="1">
                              <a:latin typeface="Cambria Math"/>
                            </a:rPr>
                            <m:t>𝑑𝑟</m:t>
                          </m:r>
                        </m:den>
                      </m:f>
                      <m:d>
                        <m:dPr>
                          <m:ctrlPr>
                            <a:rPr lang="es-ES" i="1">
                              <a:latin typeface="Cambria Math"/>
                            </a:rPr>
                          </m:ctrlPr>
                        </m:dPr>
                        <m:e>
                          <m:r>
                            <a:rPr lang="es-EC" i="1">
                              <a:latin typeface="Cambria Math"/>
                            </a:rPr>
                            <m:t>𝑘𝑟</m:t>
                          </m:r>
                          <m:f>
                            <m:fPr>
                              <m:ctrlPr>
                                <a:rPr lang="es-ES" i="1">
                                  <a:latin typeface="Cambria Math"/>
                                </a:rPr>
                              </m:ctrlPr>
                            </m:fPr>
                            <m:num>
                              <m:r>
                                <a:rPr lang="es-EC" i="1">
                                  <a:latin typeface="Cambria Math"/>
                                </a:rPr>
                                <m:t>𝑑𝑇</m:t>
                              </m:r>
                            </m:num>
                            <m:den>
                              <m:r>
                                <a:rPr lang="es-EC" i="1">
                                  <a:latin typeface="Cambria Math"/>
                                </a:rPr>
                                <m:t>𝑑𝑟</m:t>
                              </m:r>
                            </m:den>
                          </m:f>
                        </m:e>
                      </m:d>
                      <m:r>
                        <a:rPr lang="es-EC" i="1">
                          <a:latin typeface="Cambria Math"/>
                        </a:rPr>
                        <m:t>=0</m:t>
                      </m:r>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352800" y="2882290"/>
                <a:ext cx="1935465" cy="714683"/>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986769" y="4876800"/>
                <a:ext cx="2667525"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𝑞</m:t>
                          </m:r>
                        </m:e>
                        <m:sub>
                          <m:r>
                            <a:rPr lang="es-EC" i="1">
                              <a:latin typeface="Cambria Math"/>
                            </a:rPr>
                            <m:t>𝑟</m:t>
                          </m:r>
                        </m:sub>
                      </m:sSub>
                      <m:r>
                        <a:rPr lang="es-EC" i="1">
                          <a:latin typeface="Cambria Math"/>
                        </a:rPr>
                        <m:t>=−2</m:t>
                      </m:r>
                      <m:r>
                        <a:rPr lang="es-EC" i="1">
                          <a:latin typeface="Cambria Math"/>
                        </a:rPr>
                        <m:t>𝜋</m:t>
                      </m:r>
                      <m:r>
                        <a:rPr lang="es-EC" i="1">
                          <a:latin typeface="Cambria Math"/>
                        </a:rPr>
                        <m:t>𝐿𝑘</m:t>
                      </m:r>
                      <m:f>
                        <m:fPr>
                          <m:ctrlPr>
                            <a:rPr lang="es-ES" i="1">
                              <a:latin typeface="Cambria Math"/>
                            </a:rPr>
                          </m:ctrlPr>
                        </m:fPr>
                        <m:num>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𝑠</m:t>
                              </m:r>
                              <m:r>
                                <a:rPr lang="es-EC" i="1">
                                  <a:latin typeface="Cambria Math"/>
                                </a:rPr>
                                <m:t>,1</m:t>
                              </m:r>
                            </m:sub>
                          </m:sSub>
                          <m:r>
                            <a:rPr lang="es-EC" i="1">
                              <a:latin typeface="Cambria Math"/>
                            </a:rPr>
                            <m:t>−</m:t>
                          </m:r>
                          <m:sSub>
                            <m:sSubPr>
                              <m:ctrlPr>
                                <a:rPr lang="es-ES" i="1">
                                  <a:latin typeface="Cambria Math"/>
                                </a:rPr>
                              </m:ctrlPr>
                            </m:sSubPr>
                            <m:e>
                              <m:r>
                                <a:rPr lang="es-EC" i="1">
                                  <a:latin typeface="Cambria Math"/>
                                </a:rPr>
                                <m:t>𝑇</m:t>
                              </m:r>
                            </m:e>
                            <m:sub>
                              <m:r>
                                <a:rPr lang="es-EC" i="1">
                                  <a:latin typeface="Cambria Math"/>
                                </a:rPr>
                                <m:t>𝑠</m:t>
                              </m:r>
                              <m:r>
                                <a:rPr lang="es-EC" i="1">
                                  <a:latin typeface="Cambria Math"/>
                                </a:rPr>
                                <m:t>,2</m:t>
                              </m:r>
                            </m:sub>
                          </m:sSub>
                          <m:r>
                            <a:rPr lang="es-EC" i="1">
                              <a:latin typeface="Cambria Math"/>
                            </a:rPr>
                            <m:t>)</m:t>
                          </m:r>
                        </m:num>
                        <m:den>
                          <m:r>
                            <m:rPr>
                              <m:sty m:val="p"/>
                            </m:rPr>
                            <a:rPr lang="es-EC">
                              <a:latin typeface="Cambria Math"/>
                            </a:rPr>
                            <m:t>ln</m:t>
                          </m:r>
                          <m:r>
                            <a:rPr lang="es-EC" i="1">
                              <a:latin typeface="Cambria Math"/>
                            </a:rPr>
                            <m:t>(</m:t>
                          </m:r>
                          <m:f>
                            <m:fPr>
                              <m:type m:val="lin"/>
                              <m:ctrlPr>
                                <a:rPr lang="es-ES" i="1">
                                  <a:latin typeface="Cambria Math"/>
                                </a:rPr>
                              </m:ctrlPr>
                            </m:fPr>
                            <m:num>
                              <m:sSub>
                                <m:sSubPr>
                                  <m:ctrlPr>
                                    <a:rPr lang="es-ES" i="1">
                                      <a:latin typeface="Cambria Math"/>
                                    </a:rPr>
                                  </m:ctrlPr>
                                </m:sSubPr>
                                <m:e>
                                  <m:r>
                                    <a:rPr lang="es-EC" i="1">
                                      <a:latin typeface="Cambria Math"/>
                                    </a:rPr>
                                    <m:t>𝑟</m:t>
                                  </m:r>
                                </m:e>
                                <m:sub>
                                  <m:r>
                                    <a:rPr lang="es-EC" i="1">
                                      <a:latin typeface="Cambria Math"/>
                                    </a:rPr>
                                    <m:t>2</m:t>
                                  </m:r>
                                </m:sub>
                              </m:sSub>
                            </m:num>
                            <m:den>
                              <m:sSub>
                                <m:sSubPr>
                                  <m:ctrlPr>
                                    <a:rPr lang="es-ES" i="1">
                                      <a:latin typeface="Cambria Math"/>
                                    </a:rPr>
                                  </m:ctrlPr>
                                </m:sSubPr>
                                <m:e>
                                  <m:r>
                                    <a:rPr lang="es-EC" i="1">
                                      <a:latin typeface="Cambria Math"/>
                                    </a:rPr>
                                    <m:t>𝑟</m:t>
                                  </m:r>
                                </m:e>
                                <m:sub>
                                  <m:r>
                                    <a:rPr lang="es-EC" i="1">
                                      <a:latin typeface="Cambria Math"/>
                                    </a:rPr>
                                    <m:t>1</m:t>
                                  </m:r>
                                </m:sub>
                              </m:sSub>
                              <m:r>
                                <a:rPr lang="es-EC" i="1">
                                  <a:latin typeface="Cambria Math"/>
                                </a:rPr>
                                <m:t>)</m:t>
                              </m:r>
                            </m:den>
                          </m:f>
                        </m:den>
                      </m:f>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2986769" y="4876800"/>
                <a:ext cx="2667525" cy="669094"/>
              </a:xfrm>
              <a:prstGeom prst="rect">
                <a:avLst/>
              </a:prstGeom>
              <a:blipFill rotWithShape="1">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64935745"/>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2905125"/>
            <a:ext cx="4191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194203"/>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marL="0" indent="0" algn="just">
              <a:buFont typeface="Arial" charset="0"/>
              <a:buNone/>
              <a:defRPr/>
            </a:pPr>
            <a:endParaRPr lang="es-ES" sz="2400" b="1" dirty="0" smtClean="0"/>
          </a:p>
          <a:p>
            <a:pPr marL="0" indent="0" algn="just">
              <a:buFont typeface="Arial" charset="0"/>
              <a:buNone/>
              <a:defRPr/>
            </a:pPr>
            <a:r>
              <a:rPr lang="es-ES" sz="2400" b="1" dirty="0" smtClean="0"/>
              <a:t>Intercambiador </a:t>
            </a:r>
            <a:r>
              <a:rPr lang="es-ES" sz="2400" b="1" dirty="0"/>
              <a:t>de calor (tubo concéntrico</a:t>
            </a:r>
            <a:r>
              <a:rPr lang="es-ES" sz="2400" b="1" dirty="0" smtClean="0"/>
              <a:t>)</a:t>
            </a:r>
          </a:p>
          <a:p>
            <a:pPr marL="0" indent="0" algn="just">
              <a:buFont typeface="Arial" charset="0"/>
              <a:buNone/>
              <a:defRPr/>
            </a:pPr>
            <a:endParaRPr lang="en-US" sz="2400" dirty="0"/>
          </a:p>
          <a:p>
            <a:pPr marL="0" indent="0" algn="just">
              <a:buFont typeface="Arial" charset="0"/>
              <a:buNone/>
              <a:defRPr/>
            </a:pPr>
            <a:r>
              <a:rPr lang="es-ES" sz="2400" dirty="0"/>
              <a:t>Generación de un modelo para definir los volúmenes de control. En el presente caso, el modelo fue realizado en DESIGNMODELER de ANSYS. En el proyecto en página en blanco del </a:t>
            </a:r>
            <a:r>
              <a:rPr lang="es-ES" sz="2400" dirty="0" err="1"/>
              <a:t>Work</a:t>
            </a:r>
            <a:r>
              <a:rPr lang="es-ES" sz="2400" dirty="0"/>
              <a:t> </a:t>
            </a:r>
            <a:r>
              <a:rPr lang="es-ES" sz="2400" dirty="0" err="1"/>
              <a:t>bench</a:t>
            </a:r>
            <a:r>
              <a:rPr lang="es-ES" sz="2400" dirty="0"/>
              <a:t> selección del programa que se va a utilizar con el título de </a:t>
            </a:r>
            <a:r>
              <a:rPr lang="es-ES" sz="2400" dirty="0" err="1"/>
              <a:t>Analisis</a:t>
            </a:r>
            <a:r>
              <a:rPr lang="es-ES" sz="2400" dirty="0"/>
              <a:t> </a:t>
            </a:r>
            <a:r>
              <a:rPr lang="es-ES" sz="2400" dirty="0" err="1"/>
              <a:t>Systems</a:t>
            </a:r>
            <a:r>
              <a:rPr lang="es-ES" sz="2400" dirty="0"/>
              <a:t> tenemos una lista donde se observan todos los subprogramas que contiene el </a:t>
            </a:r>
            <a:r>
              <a:rPr lang="es-ES" sz="2400" dirty="0" err="1"/>
              <a:t>Ansys</a:t>
            </a:r>
            <a:r>
              <a:rPr lang="es-ES" sz="2400" dirty="0"/>
              <a:t> en el caso del presente proyecto se selecciona </a:t>
            </a:r>
            <a:r>
              <a:rPr lang="es-ES" sz="2400" dirty="0" err="1"/>
              <a:t>Fuid</a:t>
            </a:r>
            <a:r>
              <a:rPr lang="es-ES" sz="2400" dirty="0"/>
              <a:t> </a:t>
            </a:r>
            <a:r>
              <a:rPr lang="es-ES" sz="2400" dirty="0" err="1"/>
              <a:t>Flow</a:t>
            </a:r>
            <a:r>
              <a:rPr lang="es-ES" sz="2400" dirty="0"/>
              <a:t> (CFX) y lo arrastramos hacia la el </a:t>
            </a:r>
            <a:r>
              <a:rPr lang="es-ES" sz="2400" dirty="0" err="1"/>
              <a:t>Proyect</a:t>
            </a:r>
            <a:r>
              <a:rPr lang="es-ES" sz="2400" dirty="0"/>
              <a:t> </a:t>
            </a:r>
            <a:r>
              <a:rPr lang="es-ES" sz="2400" dirty="0" err="1"/>
              <a:t>Schematic</a:t>
            </a:r>
            <a:r>
              <a:rPr lang="es-ES" sz="2400" dirty="0"/>
              <a:t> donde aparecerá un cuadro con las opciones del proceso como se muestra en el la siguiente figura.</a:t>
            </a:r>
            <a:endParaRPr lang="en-US" sz="2400" dirty="0"/>
          </a:p>
          <a:p>
            <a:pPr algn="ctr" eaLnBrk="1" hangingPunct="1">
              <a:buFont typeface="Arial" charset="0"/>
              <a:buNone/>
              <a:defRPr/>
            </a:pPr>
            <a:endParaRPr lang="en-US" sz="2400" dirty="0" smtClean="0"/>
          </a:p>
        </p:txBody>
      </p:sp>
    </p:spTree>
    <p:extLst>
      <p:ext uri="{BB962C8B-B14F-4D97-AF65-F5344CB8AC3E}">
        <p14:creationId xmlns:p14="http://schemas.microsoft.com/office/powerpoint/2010/main" val="2574935740"/>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just" eaLnBrk="1" hangingPunct="1">
              <a:buFont typeface="Arial" pitchFamily="34" charset="0"/>
              <a:buNone/>
            </a:pPr>
            <a:r>
              <a:rPr lang="es-ES" sz="2800" dirty="0" smtClean="0"/>
              <a:t>	Se procese a cambiar el nombre y guardar el proyecto, siguiendo con el orden de los procesos, sí no se va a importar la geometría se lo puede realizar en el modelador de diseño del programa seleccionado nueva geometría y utilizando las opciones de dibujo como se muestra en la siguiente figura.</a:t>
            </a:r>
            <a:endParaRPr lang="en-US" sz="2800" dirty="0" smtClean="0"/>
          </a:p>
          <a:p>
            <a:pPr algn="ctr" eaLnBrk="1" hangingPunct="1">
              <a:buFont typeface="Arial" pitchFamily="34" charset="0"/>
              <a:buNone/>
            </a:pPr>
            <a:endParaRPr lang="en-US" dirty="0" smtClean="0"/>
          </a:p>
        </p:txBody>
      </p:sp>
      <p:pic>
        <p:nvPicPr>
          <p:cNvPr id="4" name="3 Imagen"/>
          <p:cNvPicPr/>
          <p:nvPr/>
        </p:nvPicPr>
        <p:blipFill rotWithShape="1">
          <a:blip r:embed="rId4"/>
          <a:srcRect t="2534" r="59974" b="58986"/>
          <a:stretch/>
        </p:blipFill>
        <p:spPr bwMode="auto">
          <a:xfrm>
            <a:off x="2708564" y="990600"/>
            <a:ext cx="3429000" cy="16002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65891403"/>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ctr" eaLnBrk="1" hangingPunct="1">
              <a:buFont typeface="Arial" pitchFamily="34" charset="0"/>
              <a:buNone/>
            </a:pPr>
            <a:endParaRPr lang="en-US" dirty="0" smtClean="0"/>
          </a:p>
          <a:p>
            <a:pPr algn="just" eaLnBrk="1" hangingPunct="1">
              <a:buFont typeface="Arial" pitchFamily="34" charset="0"/>
              <a:buNone/>
            </a:pPr>
            <a:r>
              <a:rPr lang="es-ES" sz="2400" dirty="0" smtClean="0"/>
              <a:t>	Después de realizado el dibujo requerido se tiene en cuenta que deben ser para este caso donde serán utilizados dos cuerpos conteniendo dos diferentes fluidos serán concretados como  independientes para definir los volúmenes de control de agua y aceite se utiliza el comando </a:t>
            </a:r>
            <a:r>
              <a:rPr lang="es-ES" sz="2400" dirty="0" err="1" smtClean="0"/>
              <a:t>freeze</a:t>
            </a:r>
            <a:r>
              <a:rPr lang="es-ES" sz="2400" dirty="0" smtClean="0"/>
              <a:t>. Se ha simplificado a las dimensiones funcionales, a continuación se presenta la figura cuando ya ha sido dibujada tomando en cuenta los parámetros anteriores.</a:t>
            </a:r>
            <a:endParaRPr lang="en-US" sz="2400" dirty="0" smtClean="0"/>
          </a:p>
          <a:p>
            <a:pPr algn="just" eaLnBrk="1" hangingPunct="1">
              <a:buFont typeface="Arial" pitchFamily="34" charset="0"/>
              <a:buNone/>
            </a:pPr>
            <a:endParaRPr lang="en-US" sz="2400" dirty="0" smtClean="0"/>
          </a:p>
        </p:txBody>
      </p:sp>
      <p:pic>
        <p:nvPicPr>
          <p:cNvPr id="4" name="3 Imagen"/>
          <p:cNvPicPr/>
          <p:nvPr/>
        </p:nvPicPr>
        <p:blipFill rotWithShape="1">
          <a:blip r:embed="rId4"/>
          <a:srcRect t="1614" r="1295" b="8064"/>
          <a:stretch/>
        </p:blipFill>
        <p:spPr bwMode="auto">
          <a:xfrm>
            <a:off x="3226117" y="914400"/>
            <a:ext cx="2691765" cy="13843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2691488"/>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p:cNvSpPr>
          <p:nvPr>
            <p:ph type="body" idx="1"/>
          </p:nvPr>
        </p:nvSpPr>
        <p:spPr>
          <a:xfrm>
            <a:off x="457200" y="457200"/>
            <a:ext cx="8229600" cy="5668963"/>
          </a:xfrm>
        </p:spPr>
        <p:txBody>
          <a:bodyPr/>
          <a:lstStyle/>
          <a:p>
            <a:pPr eaLnBrk="1" hangingPunct="1">
              <a:buFont typeface="Arial" pitchFamily="34" charset="0"/>
              <a:buNone/>
            </a:pPr>
            <a:endParaRPr lang="en-US" sz="6600" smtClean="0"/>
          </a:p>
          <a:p>
            <a:pPr eaLnBrk="1" hangingPunct="1">
              <a:buFont typeface="Arial" pitchFamily="34" charset="0"/>
              <a:buNone/>
            </a:pPr>
            <a:endParaRPr lang="en-US" sz="6600" smtClean="0"/>
          </a:p>
          <a:p>
            <a:pPr eaLnBrk="1" hangingPunct="1">
              <a:buFont typeface="Arial" pitchFamily="34" charset="0"/>
              <a:buNone/>
            </a:pPr>
            <a:r>
              <a:rPr lang="es-ES" sz="1800" smtClean="0"/>
              <a:t>	</a:t>
            </a:r>
            <a:r>
              <a:rPr lang="es-ES" sz="2400" smtClean="0"/>
              <a:t>En la generación de una malla para el proceso de cálculo se debe trabajar en el entorno de mallado para CFX ya que este es el indicado para fluidos, se puede tomar otros pero esto dependerá de los parámetros que se requiere para diferentes métodos de mallado,  selección de los cuerpos sólidos para la definición de las regiones 2D para mallado, la región 2D en el cuerpo Tubo se trata de la superficie cilíndrica que sirve como interfaz agua – cobre.</a:t>
            </a:r>
            <a:endParaRPr lang="en-US" sz="2400" smtClean="0"/>
          </a:p>
          <a:p>
            <a:pPr eaLnBrk="1" hangingPunct="1">
              <a:buFont typeface="Arial" pitchFamily="34" charset="0"/>
              <a:buNone/>
            </a:pPr>
            <a:endParaRPr lang="en-US" sz="1800" smtClean="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990600"/>
            <a:ext cx="2720975" cy="1703474"/>
          </a:xfrm>
          <a:prstGeom prst="rect">
            <a:avLst/>
          </a:prstGeom>
          <a:ln w="88900" cap="sq" cmpd="thickThin">
            <a:solidFill>
              <a:srgbClr val="000000"/>
            </a:solidFill>
            <a:prstDash val="solid"/>
            <a:miter lim="800000"/>
          </a:ln>
          <a:effectLst>
            <a:innerShdw blurRad="76200">
              <a:srgbClr val="000000"/>
            </a:innerShdw>
          </a:effectLst>
        </p:spPr>
      </p:pic>
      <p:pic>
        <p:nvPicPr>
          <p:cNvPr id="5" name="4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018944"/>
            <a:ext cx="2969895" cy="16751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1886032"/>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 y="5494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2 CuadroTexto"/>
          <p:cNvSpPr txBox="1">
            <a:spLocks noChangeArrowheads="1"/>
          </p:cNvSpPr>
          <p:nvPr/>
        </p:nvSpPr>
        <p:spPr bwMode="auto">
          <a:xfrm>
            <a:off x="1752600" y="6858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b="1"/>
              <a:t>Selección de fórmulas usadas por CFX (ANSYS)</a:t>
            </a:r>
            <a:endParaRPr lang="en-US"/>
          </a:p>
        </p:txBody>
      </p:sp>
      <p:pic>
        <p:nvPicPr>
          <p:cNvPr id="8" name="7 Imagen"/>
          <p:cNvPicPr/>
          <p:nvPr/>
        </p:nvPicPr>
        <p:blipFill rotWithShape="1">
          <a:blip r:embed="rId4" cstate="print">
            <a:extLst>
              <a:ext uri="{28A0092B-C50C-407E-A947-70E740481C1C}">
                <a14:useLocalDpi xmlns:a14="http://schemas.microsoft.com/office/drawing/2010/main" val="0"/>
              </a:ext>
            </a:extLst>
          </a:blip>
          <a:srcRect r="65427" b="61371"/>
          <a:stretch/>
        </p:blipFill>
        <p:spPr bwMode="auto">
          <a:xfrm>
            <a:off x="2209800" y="1371600"/>
            <a:ext cx="4724400" cy="3733800"/>
          </a:xfrm>
          <a:prstGeom prst="rect">
            <a:avLst/>
          </a:prstGeom>
          <a:ln w="88900" cap="sq" cmpd="thickThin" algn="ctr">
            <a:solidFill>
              <a:srgbClr val="000000"/>
            </a:solidFill>
            <a:prstDash val="solid"/>
            <a:miter lim="800000"/>
            <a:headEnd type="none" w="med" len="med"/>
            <a:tailEnd type="none" w="med" len="med"/>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80972178"/>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3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314450"/>
            <a:ext cx="6172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1 CuadroTexto"/>
          <p:cNvSpPr txBox="1">
            <a:spLocks noChangeArrowheads="1"/>
          </p:cNvSpPr>
          <p:nvPr/>
        </p:nvSpPr>
        <p:spPr bwMode="auto">
          <a:xfrm>
            <a:off x="1676400" y="4572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            RESULTADOS DE LA SIMULACION</a:t>
            </a:r>
          </a:p>
        </p:txBody>
      </p:sp>
    </p:spTree>
    <p:extLst>
      <p:ext uri="{BB962C8B-B14F-4D97-AF65-F5344CB8AC3E}">
        <p14:creationId xmlns:p14="http://schemas.microsoft.com/office/powerpoint/2010/main" val="965781633"/>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body" idx="1"/>
          </p:nvPr>
        </p:nvSpPr>
        <p:spPr>
          <a:xfrm>
            <a:off x="457200" y="457200"/>
            <a:ext cx="8229600" cy="5668963"/>
          </a:xfrm>
        </p:spPr>
        <p:txBody>
          <a:bodyPr/>
          <a:lstStyle/>
          <a:p>
            <a:pPr eaLnBrk="1" hangingPunct="1">
              <a:buFont typeface="Arial" pitchFamily="34" charset="0"/>
              <a:buNone/>
            </a:pPr>
            <a:r>
              <a:rPr lang="es-ES" b="1" smtClean="0"/>
              <a:t>Resultado gráfico de velocidad Agua (ANSYS)</a:t>
            </a:r>
            <a:endParaRPr lang="en-US" smtClean="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300" y="1409700"/>
            <a:ext cx="5105400" cy="4038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88642843"/>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p:cNvSpPr>
          <p:nvPr>
            <p:ph type="body" idx="1"/>
          </p:nvPr>
        </p:nvSpPr>
        <p:spPr>
          <a:xfrm>
            <a:off x="457200" y="457200"/>
            <a:ext cx="8229600" cy="5668963"/>
          </a:xfrm>
        </p:spPr>
        <p:txBody>
          <a:bodyPr/>
          <a:lstStyle/>
          <a:p>
            <a:pPr eaLnBrk="1" hangingPunct="1">
              <a:buFont typeface="Arial" pitchFamily="34" charset="0"/>
              <a:buNone/>
            </a:pPr>
            <a:r>
              <a:rPr lang="es-ES" sz="4000" b="1" smtClean="0"/>
              <a:t>		Cuerpo I.C. Multitubo (ANSYS)</a:t>
            </a:r>
            <a:endParaRPr lang="en-US" sz="4000" smtClean="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828800"/>
            <a:ext cx="4802188" cy="35198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975454"/>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p:cNvSpPr>
          <p:nvPr>
            <p:ph type="body" idx="1"/>
          </p:nvPr>
        </p:nvSpPr>
        <p:spPr>
          <a:xfrm>
            <a:off x="457200" y="457200"/>
            <a:ext cx="8229600" cy="5668963"/>
          </a:xfrm>
        </p:spPr>
        <p:txBody>
          <a:bodyPr/>
          <a:lstStyle/>
          <a:p>
            <a:pPr eaLnBrk="1" hangingPunct="1">
              <a:buFont typeface="Arial" pitchFamily="34" charset="0"/>
              <a:buNone/>
            </a:pPr>
            <a:r>
              <a:rPr lang="es-ES" b="1" smtClean="0"/>
              <a:t>Tabla de resultados promedio de temperaturas</a:t>
            </a:r>
            <a:endParaRPr lang="en-US" smtClean="0"/>
          </a:p>
        </p:txBody>
      </p:sp>
      <p:graphicFrame>
        <p:nvGraphicFramePr>
          <p:cNvPr id="2" name="1 Tabla"/>
          <p:cNvGraphicFramePr>
            <a:graphicFrameLocks noGrp="1"/>
          </p:cNvGraphicFramePr>
          <p:nvPr>
            <p:extLst>
              <p:ext uri="{D42A27DB-BD31-4B8C-83A1-F6EECF244321}">
                <p14:modId xmlns:p14="http://schemas.microsoft.com/office/powerpoint/2010/main" val="682643792"/>
              </p:ext>
            </p:extLst>
          </p:nvPr>
        </p:nvGraphicFramePr>
        <p:xfrm>
          <a:off x="1943100" y="1196752"/>
          <a:ext cx="5257800" cy="1097280"/>
        </p:xfrm>
        <a:graphic>
          <a:graphicData uri="http://schemas.openxmlformats.org/drawingml/2006/table">
            <a:tbl>
              <a:tblPr firstRow="1" firstCol="1" bandRow="1">
                <a:tableStyleId>{5C22544A-7EE6-4342-B048-85BDC9FD1C3A}</a:tableStyleId>
              </a:tblPr>
              <a:tblGrid>
                <a:gridCol w="457200"/>
                <a:gridCol w="609600"/>
                <a:gridCol w="331470"/>
                <a:gridCol w="430530"/>
                <a:gridCol w="339090"/>
                <a:gridCol w="495935"/>
                <a:gridCol w="384175"/>
                <a:gridCol w="533400"/>
                <a:gridCol w="381000"/>
                <a:gridCol w="533400"/>
                <a:gridCol w="381000"/>
                <a:gridCol w="381000"/>
              </a:tblGrid>
              <a:tr h="274241">
                <a:tc gridSpan="12">
                  <a:txBody>
                    <a:bodyPr/>
                    <a:lstStyle/>
                    <a:p>
                      <a:pPr algn="ctr">
                        <a:lnSpc>
                          <a:spcPct val="150000"/>
                        </a:lnSpc>
                        <a:spcAft>
                          <a:spcPts val="0"/>
                        </a:spcAft>
                      </a:pPr>
                      <a:r>
                        <a:rPr lang="es-ES" sz="1200" kern="50" dirty="0">
                          <a:effectLst/>
                        </a:rPr>
                        <a:t>Datos  </a:t>
                      </a:r>
                      <a:r>
                        <a:rPr lang="es-ES" sz="1200" kern="50" dirty="0" err="1">
                          <a:effectLst/>
                        </a:rPr>
                        <a:t>Temp</a:t>
                      </a:r>
                      <a:r>
                        <a:rPr lang="es-ES" sz="1200" kern="50" dirty="0">
                          <a:effectLst/>
                        </a:rPr>
                        <a:t>. (°C)</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241">
                <a:tc gridSpan="4">
                  <a:txBody>
                    <a:bodyPr/>
                    <a:lstStyle/>
                    <a:p>
                      <a:pPr algn="ctr">
                        <a:lnSpc>
                          <a:spcPct val="150000"/>
                        </a:lnSpc>
                        <a:spcAft>
                          <a:spcPts val="0"/>
                        </a:spcAft>
                      </a:pPr>
                      <a:r>
                        <a:rPr lang="es-ES" sz="1200" kern="50">
                          <a:effectLst/>
                        </a:rPr>
                        <a:t>Medición 1</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50000"/>
                        </a:lnSpc>
                        <a:spcAft>
                          <a:spcPts val="0"/>
                        </a:spcAft>
                      </a:pPr>
                      <a:r>
                        <a:rPr lang="es-ES" sz="1200" kern="50">
                          <a:effectLst/>
                        </a:rPr>
                        <a:t>Medición 2</a:t>
                      </a:r>
                      <a:endParaRPr lang="en-US" sz="1200" kern="5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50000"/>
                        </a:lnSpc>
                        <a:spcAft>
                          <a:spcPts val="0"/>
                        </a:spcAft>
                      </a:pPr>
                      <a:r>
                        <a:rPr lang="es-ES" sz="1200" kern="50" dirty="0">
                          <a:effectLst/>
                        </a:rPr>
                        <a:t>Medición 3</a:t>
                      </a:r>
                      <a:endParaRPr lang="en-US" sz="1200" kern="50" dirty="0">
                        <a:effectLst/>
                        <a:latin typeface="Times New Roman"/>
                        <a:ea typeface="SimSun"/>
                        <a:cs typeface="Mang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274241">
                <a:tc>
                  <a:txBody>
                    <a:bodyPr/>
                    <a:lstStyle/>
                    <a:p>
                      <a:pPr algn="ctr">
                        <a:lnSpc>
                          <a:spcPct val="150000"/>
                        </a:lnSpc>
                        <a:spcAft>
                          <a:spcPts val="0"/>
                        </a:spcAft>
                      </a:pPr>
                      <a:r>
                        <a:rPr lang="es-ES" sz="1200" kern="50">
                          <a:effectLst/>
                        </a:rPr>
                        <a:t>Thi</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Tho</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dirty="0" err="1">
                          <a:effectLst/>
                        </a:rPr>
                        <a:t>Tci</a:t>
                      </a:r>
                      <a:endParaRPr lang="en-US" sz="1200" kern="50" dirty="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Tco</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Thi</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Tho</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Tci</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Tco</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Thi</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dirty="0" err="1">
                          <a:effectLst/>
                        </a:rPr>
                        <a:t>Tho</a:t>
                      </a:r>
                      <a:endParaRPr lang="en-US" sz="1200" kern="50" dirty="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Tci</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Tco</a:t>
                      </a:r>
                      <a:endParaRPr lang="en-US" sz="1200" kern="50">
                        <a:effectLst/>
                        <a:latin typeface="Times New Roman"/>
                        <a:ea typeface="SimSun"/>
                        <a:cs typeface="Mangal"/>
                      </a:endParaRPr>
                    </a:p>
                  </a:txBody>
                  <a:tcPr marL="68580" marR="68580" marT="0" marB="0"/>
                </a:tc>
              </a:tr>
              <a:tr h="274241">
                <a:tc>
                  <a:txBody>
                    <a:bodyPr/>
                    <a:lstStyle/>
                    <a:p>
                      <a:pPr algn="ctr">
                        <a:lnSpc>
                          <a:spcPct val="150000"/>
                        </a:lnSpc>
                        <a:spcAft>
                          <a:spcPts val="0"/>
                        </a:spcAft>
                      </a:pPr>
                      <a:r>
                        <a:rPr lang="es-ES" sz="1200" kern="50">
                          <a:effectLst/>
                        </a:rPr>
                        <a:t>54</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dirty="0">
                          <a:effectLst/>
                        </a:rPr>
                        <a:t>50,43</a:t>
                      </a:r>
                      <a:endParaRPr lang="en-US" sz="1200" kern="50" dirty="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7,93</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54</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51,61</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6,95</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54</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50,45</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a:effectLst/>
                        </a:rPr>
                        <a:t>5</a:t>
                      </a:r>
                      <a:endParaRPr lang="en-US" sz="1200" kern="50">
                        <a:effectLst/>
                        <a:latin typeface="Times New Roman"/>
                        <a:ea typeface="SimSun"/>
                        <a:cs typeface="Mangal"/>
                      </a:endParaRPr>
                    </a:p>
                  </a:txBody>
                  <a:tcPr marL="68580" marR="68580" marT="0" marB="0"/>
                </a:tc>
                <a:tc>
                  <a:txBody>
                    <a:bodyPr/>
                    <a:lstStyle/>
                    <a:p>
                      <a:pPr algn="ctr">
                        <a:lnSpc>
                          <a:spcPct val="150000"/>
                        </a:lnSpc>
                        <a:spcAft>
                          <a:spcPts val="0"/>
                        </a:spcAft>
                      </a:pPr>
                      <a:r>
                        <a:rPr lang="es-ES" sz="1200" kern="50" dirty="0">
                          <a:effectLst/>
                        </a:rPr>
                        <a:t>7,2</a:t>
                      </a:r>
                      <a:endParaRPr lang="en-US" sz="1200" kern="50" dirty="0">
                        <a:effectLst/>
                        <a:latin typeface="Times New Roman"/>
                        <a:ea typeface="SimSun"/>
                        <a:cs typeface="Mangal"/>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891980707"/>
              </p:ext>
            </p:extLst>
          </p:nvPr>
        </p:nvGraphicFramePr>
        <p:xfrm>
          <a:off x="3522662" y="2682240"/>
          <a:ext cx="2098675" cy="822960"/>
        </p:xfrm>
        <a:graphic>
          <a:graphicData uri="http://schemas.openxmlformats.org/drawingml/2006/table">
            <a:tbl>
              <a:tblPr firstRow="1" firstCol="1" bandRow="1">
                <a:tableStyleId>{5C22544A-7EE6-4342-B048-85BDC9FD1C3A}</a:tableStyleId>
              </a:tblPr>
              <a:tblGrid>
                <a:gridCol w="560366"/>
                <a:gridCol w="518481"/>
                <a:gridCol w="474693"/>
                <a:gridCol w="545135"/>
              </a:tblGrid>
              <a:tr h="274108">
                <a:tc gridSpan="4">
                  <a:txBody>
                    <a:bodyPr/>
                    <a:lstStyle/>
                    <a:p>
                      <a:pPr algn="ctr">
                        <a:lnSpc>
                          <a:spcPct val="150000"/>
                        </a:lnSpc>
                        <a:spcAft>
                          <a:spcPts val="0"/>
                        </a:spcAft>
                      </a:pPr>
                      <a:r>
                        <a:rPr lang="es-ES" sz="1200" kern="50" dirty="0">
                          <a:effectLst/>
                        </a:rPr>
                        <a:t>ANSYS, Datos  </a:t>
                      </a:r>
                      <a:r>
                        <a:rPr lang="es-ES" sz="1200" kern="50" dirty="0" err="1">
                          <a:effectLst/>
                        </a:rPr>
                        <a:t>Temp</a:t>
                      </a:r>
                      <a:r>
                        <a:rPr lang="es-ES" sz="1200" kern="50" dirty="0">
                          <a:effectLst/>
                        </a:rPr>
                        <a:t>. (°C)</a:t>
                      </a:r>
                      <a:endParaRPr lang="en-US" sz="1200" kern="50" dirty="0">
                        <a:effectLst/>
                        <a:latin typeface="Times New Roman"/>
                        <a:ea typeface="SimSun"/>
                        <a:cs typeface="Mangal"/>
                      </a:endParaRPr>
                    </a:p>
                  </a:txBody>
                  <a:tcPr marL="68539" marR="68539" marT="0" marB="0"/>
                </a:tc>
                <a:tc hMerge="1">
                  <a:txBody>
                    <a:bodyPr/>
                    <a:lstStyle/>
                    <a:p>
                      <a:endParaRPr lang="en-US"/>
                    </a:p>
                  </a:txBody>
                  <a:tcPr/>
                </a:tc>
                <a:tc hMerge="1">
                  <a:txBody>
                    <a:bodyPr/>
                    <a:lstStyle/>
                    <a:p>
                      <a:endParaRPr lang="en-US"/>
                    </a:p>
                  </a:txBody>
                  <a:tcPr/>
                </a:tc>
                <a:tc hMerge="1">
                  <a:txBody>
                    <a:bodyPr/>
                    <a:lstStyle/>
                    <a:p>
                      <a:endParaRPr lang="en-US"/>
                    </a:p>
                  </a:txBody>
                  <a:tcPr/>
                </a:tc>
              </a:tr>
              <a:tr h="274108">
                <a:tc>
                  <a:txBody>
                    <a:bodyPr/>
                    <a:lstStyle/>
                    <a:p>
                      <a:pPr algn="ctr">
                        <a:lnSpc>
                          <a:spcPct val="150000"/>
                        </a:lnSpc>
                        <a:spcAft>
                          <a:spcPts val="0"/>
                        </a:spcAft>
                      </a:pPr>
                      <a:r>
                        <a:rPr lang="es-ES" sz="1200" kern="50">
                          <a:effectLst/>
                        </a:rPr>
                        <a:t>Thi</a:t>
                      </a:r>
                      <a:endParaRPr lang="en-US" sz="1200" kern="50">
                        <a:effectLst/>
                        <a:latin typeface="Times New Roman"/>
                        <a:ea typeface="SimSun"/>
                        <a:cs typeface="Mangal"/>
                      </a:endParaRPr>
                    </a:p>
                  </a:txBody>
                  <a:tcPr marL="68539" marR="68539" marT="0" marB="0"/>
                </a:tc>
                <a:tc>
                  <a:txBody>
                    <a:bodyPr/>
                    <a:lstStyle/>
                    <a:p>
                      <a:pPr algn="ctr">
                        <a:lnSpc>
                          <a:spcPct val="150000"/>
                        </a:lnSpc>
                        <a:spcAft>
                          <a:spcPts val="0"/>
                        </a:spcAft>
                      </a:pPr>
                      <a:r>
                        <a:rPr lang="es-ES" sz="1200" kern="50">
                          <a:effectLst/>
                        </a:rPr>
                        <a:t>Tho</a:t>
                      </a:r>
                      <a:endParaRPr lang="en-US" sz="1200" kern="50">
                        <a:effectLst/>
                        <a:latin typeface="Times New Roman"/>
                        <a:ea typeface="SimSun"/>
                        <a:cs typeface="Mangal"/>
                      </a:endParaRPr>
                    </a:p>
                  </a:txBody>
                  <a:tcPr marL="68539" marR="68539" marT="0" marB="0"/>
                </a:tc>
                <a:tc>
                  <a:txBody>
                    <a:bodyPr/>
                    <a:lstStyle/>
                    <a:p>
                      <a:pPr algn="ctr">
                        <a:lnSpc>
                          <a:spcPct val="150000"/>
                        </a:lnSpc>
                        <a:spcAft>
                          <a:spcPts val="0"/>
                        </a:spcAft>
                      </a:pPr>
                      <a:r>
                        <a:rPr lang="es-ES" sz="1200" kern="50">
                          <a:effectLst/>
                        </a:rPr>
                        <a:t>Tci</a:t>
                      </a:r>
                      <a:endParaRPr lang="en-US" sz="1200" kern="50">
                        <a:effectLst/>
                        <a:latin typeface="Times New Roman"/>
                        <a:ea typeface="SimSun"/>
                        <a:cs typeface="Mangal"/>
                      </a:endParaRPr>
                    </a:p>
                  </a:txBody>
                  <a:tcPr marL="68539" marR="68539" marT="0" marB="0"/>
                </a:tc>
                <a:tc>
                  <a:txBody>
                    <a:bodyPr/>
                    <a:lstStyle/>
                    <a:p>
                      <a:pPr algn="ctr">
                        <a:lnSpc>
                          <a:spcPct val="150000"/>
                        </a:lnSpc>
                        <a:spcAft>
                          <a:spcPts val="0"/>
                        </a:spcAft>
                      </a:pPr>
                      <a:r>
                        <a:rPr lang="es-ES" sz="1200" kern="50">
                          <a:effectLst/>
                        </a:rPr>
                        <a:t>Tco</a:t>
                      </a:r>
                      <a:endParaRPr lang="en-US" sz="1200" kern="50">
                        <a:effectLst/>
                        <a:latin typeface="Times New Roman"/>
                        <a:ea typeface="SimSun"/>
                        <a:cs typeface="Mangal"/>
                      </a:endParaRPr>
                    </a:p>
                  </a:txBody>
                  <a:tcPr marL="68539" marR="68539" marT="0" marB="0"/>
                </a:tc>
              </a:tr>
              <a:tr h="274108">
                <a:tc>
                  <a:txBody>
                    <a:bodyPr/>
                    <a:lstStyle/>
                    <a:p>
                      <a:pPr algn="ctr">
                        <a:lnSpc>
                          <a:spcPct val="150000"/>
                        </a:lnSpc>
                        <a:spcAft>
                          <a:spcPts val="0"/>
                        </a:spcAft>
                      </a:pPr>
                      <a:r>
                        <a:rPr lang="es-ES" sz="1200" kern="50">
                          <a:effectLst/>
                        </a:rPr>
                        <a:t>54</a:t>
                      </a:r>
                      <a:endParaRPr lang="en-US" sz="1200" kern="50">
                        <a:effectLst/>
                        <a:latin typeface="Times New Roman"/>
                        <a:ea typeface="SimSun"/>
                        <a:cs typeface="Mangal"/>
                      </a:endParaRPr>
                    </a:p>
                  </a:txBody>
                  <a:tcPr marL="68539" marR="68539" marT="0" marB="0" anchor="ctr"/>
                </a:tc>
                <a:tc>
                  <a:txBody>
                    <a:bodyPr/>
                    <a:lstStyle/>
                    <a:p>
                      <a:pPr algn="ctr">
                        <a:lnSpc>
                          <a:spcPct val="150000"/>
                        </a:lnSpc>
                        <a:spcAft>
                          <a:spcPts val="0"/>
                        </a:spcAft>
                      </a:pPr>
                      <a:r>
                        <a:rPr lang="es-ES" sz="1200" kern="50">
                          <a:effectLst/>
                        </a:rPr>
                        <a:t>50,45</a:t>
                      </a:r>
                      <a:endParaRPr lang="en-US" sz="1200" kern="50">
                        <a:effectLst/>
                        <a:latin typeface="Times New Roman"/>
                        <a:ea typeface="SimSun"/>
                        <a:cs typeface="Mangal"/>
                      </a:endParaRPr>
                    </a:p>
                  </a:txBody>
                  <a:tcPr marL="68539" marR="68539" marT="0" marB="0" anchor="ctr"/>
                </a:tc>
                <a:tc>
                  <a:txBody>
                    <a:bodyPr/>
                    <a:lstStyle/>
                    <a:p>
                      <a:pPr algn="ctr">
                        <a:lnSpc>
                          <a:spcPct val="150000"/>
                        </a:lnSpc>
                        <a:spcAft>
                          <a:spcPts val="0"/>
                        </a:spcAft>
                      </a:pPr>
                      <a:r>
                        <a:rPr lang="es-ES" sz="1200" kern="50">
                          <a:effectLst/>
                        </a:rPr>
                        <a:t>5</a:t>
                      </a:r>
                      <a:endParaRPr lang="en-US" sz="1200" kern="50">
                        <a:effectLst/>
                        <a:latin typeface="Times New Roman"/>
                        <a:ea typeface="SimSun"/>
                        <a:cs typeface="Mangal"/>
                      </a:endParaRPr>
                    </a:p>
                  </a:txBody>
                  <a:tcPr marL="68539" marR="68539" marT="0" marB="0" anchor="ctr"/>
                </a:tc>
                <a:tc>
                  <a:txBody>
                    <a:bodyPr/>
                    <a:lstStyle/>
                    <a:p>
                      <a:pPr algn="ctr">
                        <a:lnSpc>
                          <a:spcPct val="150000"/>
                        </a:lnSpc>
                        <a:spcAft>
                          <a:spcPts val="0"/>
                        </a:spcAft>
                      </a:pPr>
                      <a:r>
                        <a:rPr lang="es-ES" sz="1200" kern="50" dirty="0">
                          <a:effectLst/>
                        </a:rPr>
                        <a:t>7.5</a:t>
                      </a:r>
                      <a:endParaRPr lang="en-US" sz="1200" kern="50" dirty="0">
                        <a:effectLst/>
                        <a:latin typeface="Times New Roman"/>
                        <a:ea typeface="SimSun"/>
                        <a:cs typeface="Mangal"/>
                      </a:endParaRPr>
                    </a:p>
                  </a:txBody>
                  <a:tcPr marL="68539" marR="68539" marT="0" marB="0" anchor="ctr"/>
                </a:tc>
              </a:tr>
            </a:tbl>
          </a:graphicData>
        </a:graphic>
      </p:graphicFrame>
      <p:pic>
        <p:nvPicPr>
          <p:cNvPr id="6" name="5 Imagen"/>
          <p:cNvPicPr/>
          <p:nvPr/>
        </p:nvPicPr>
        <p:blipFill>
          <a:blip r:embed="rId4">
            <a:extLst>
              <a:ext uri="{28A0092B-C50C-407E-A947-70E740481C1C}">
                <a14:useLocalDpi xmlns:a14="http://schemas.microsoft.com/office/drawing/2010/main" val="0"/>
              </a:ext>
            </a:extLst>
          </a:blip>
          <a:srcRect l="3903" t="5650" r="6151" b="5086"/>
          <a:stretch>
            <a:fillRect/>
          </a:stretch>
        </p:blipFill>
        <p:spPr bwMode="auto">
          <a:xfrm>
            <a:off x="1835696" y="3861048"/>
            <a:ext cx="5544616" cy="1728192"/>
          </a:xfrm>
          <a:prstGeom prst="rect">
            <a:avLst/>
          </a:prstGeom>
          <a:noFill/>
          <a:ln>
            <a:noFill/>
          </a:ln>
        </p:spPr>
      </p:pic>
    </p:spTree>
    <p:extLst>
      <p:ext uri="{BB962C8B-B14F-4D97-AF65-F5344CB8AC3E}">
        <p14:creationId xmlns:p14="http://schemas.microsoft.com/office/powerpoint/2010/main" val="17928620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endParaRPr lang="es-ES" dirty="0"/>
          </a:p>
        </p:txBody>
      </p:sp>
      <p:sp>
        <p:nvSpPr>
          <p:cNvPr id="3" name="2 Marcador de contenido"/>
          <p:cNvSpPr>
            <a:spLocks noGrp="1"/>
          </p:cNvSpPr>
          <p:nvPr>
            <p:ph idx="1"/>
          </p:nvPr>
        </p:nvSpPr>
        <p:spPr>
          <a:xfrm>
            <a:off x="457200" y="990600"/>
            <a:ext cx="8229600" cy="5364163"/>
          </a:xfrm>
        </p:spPr>
        <p:txBody>
          <a:bodyPr/>
          <a:lstStyle/>
          <a:p>
            <a:pPr algn="just"/>
            <a:endParaRPr lang="es-ES" sz="2000" dirty="0"/>
          </a:p>
        </p:txBody>
      </p:sp>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8077200" cy="5257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405659"/>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p:cNvSpPr>
          <p:nvPr>
            <p:ph type="body" idx="1"/>
          </p:nvPr>
        </p:nvSpPr>
        <p:spPr>
          <a:xfrm>
            <a:off x="457200" y="457200"/>
            <a:ext cx="8229600" cy="5668963"/>
          </a:xfrm>
        </p:spPr>
        <p:txBody>
          <a:bodyPr/>
          <a:lstStyle/>
          <a:p>
            <a:pPr eaLnBrk="1" hangingPunct="1">
              <a:buFont typeface="Arial" pitchFamily="34" charset="0"/>
              <a:buNone/>
            </a:pPr>
            <a:r>
              <a:rPr lang="en-US" sz="6600" smtClean="0"/>
              <a:t>     </a:t>
            </a:r>
          </a:p>
          <a:p>
            <a:pPr eaLnBrk="1" hangingPunct="1">
              <a:buFont typeface="Arial" pitchFamily="34" charset="0"/>
              <a:buNone/>
            </a:pPr>
            <a:r>
              <a:rPr lang="en-US" sz="6600" smtClean="0"/>
              <a:t>      CONSTRUCCION</a:t>
            </a:r>
          </a:p>
        </p:txBody>
      </p:sp>
    </p:spTree>
    <p:extLst>
      <p:ext uri="{BB962C8B-B14F-4D97-AF65-F5344CB8AC3E}">
        <p14:creationId xmlns:p14="http://schemas.microsoft.com/office/powerpoint/2010/main" val="1118035450"/>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p:cNvSpPr>
          <p:nvPr>
            <p:ph type="body" idx="1"/>
          </p:nvPr>
        </p:nvSpPr>
        <p:spPr>
          <a:xfrm>
            <a:off x="457200" y="381000"/>
            <a:ext cx="8229600" cy="5668963"/>
          </a:xfrm>
        </p:spPr>
        <p:txBody>
          <a:bodyPr/>
          <a:lstStyle/>
          <a:p>
            <a:pPr algn="ctr" eaLnBrk="1" hangingPunct="1">
              <a:buFont typeface="Arial" pitchFamily="34" charset="0"/>
              <a:buNone/>
            </a:pPr>
            <a:r>
              <a:rPr lang="es-MX" sz="3600" b="1" smtClean="0"/>
              <a:t>Proceso de reconstrucción de los I.C</a:t>
            </a:r>
            <a:endParaRPr lang="en-US" sz="3600" smtClean="0"/>
          </a:p>
        </p:txBody>
      </p:sp>
      <p:pic>
        <p:nvPicPr>
          <p:cNvPr id="4" name="3 Imagen" descr="C:\Users\Juan Fernando\TESIS\FOTOS\Fotos en flash 19 abril\IMG00209-20101122-1006.jpg"/>
          <p:cNvPicPr/>
          <p:nvPr/>
        </p:nvPicPr>
        <p:blipFill rotWithShape="1">
          <a:blip r:embed="rId4" cstate="print">
            <a:extLst>
              <a:ext uri="{28A0092B-C50C-407E-A947-70E740481C1C}">
                <a14:useLocalDpi xmlns:a14="http://schemas.microsoft.com/office/drawing/2010/main" val="0"/>
              </a:ext>
            </a:extLst>
          </a:blip>
          <a:srcRect t="13639" r="19318" b="17661"/>
          <a:stretch/>
        </p:blipFill>
        <p:spPr bwMode="auto">
          <a:xfrm>
            <a:off x="2470785" y="1524000"/>
            <a:ext cx="4202430" cy="3017837"/>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16421647"/>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p:cNvSpPr>
          <p:nvPr>
            <p:ph type="body" idx="1"/>
          </p:nvPr>
        </p:nvSpPr>
        <p:spPr>
          <a:xfrm>
            <a:off x="457200" y="381000"/>
            <a:ext cx="8229600" cy="5668963"/>
          </a:xfrm>
        </p:spPr>
        <p:txBody>
          <a:bodyPr/>
          <a:lstStyle/>
          <a:p>
            <a:pPr algn="ctr" eaLnBrk="1" hangingPunct="1">
              <a:buFont typeface="Arial" pitchFamily="34" charset="0"/>
              <a:buNone/>
            </a:pPr>
            <a:endParaRPr lang="es-MX" b="1" smtClean="0"/>
          </a:p>
          <a:p>
            <a:pPr algn="ctr" eaLnBrk="1" hangingPunct="1">
              <a:buFont typeface="Arial" pitchFamily="34" charset="0"/>
              <a:buNone/>
            </a:pPr>
            <a:r>
              <a:rPr lang="es-MX" b="1" smtClean="0"/>
              <a:t>Foto final del I.C multitubo</a:t>
            </a:r>
            <a:endParaRPr lang="en-US" smtClean="0"/>
          </a:p>
        </p:txBody>
      </p:sp>
      <p:pic>
        <p:nvPicPr>
          <p:cNvPr id="4" name="3 Imagen" descr="G:\DCIM\100CASIO\CIMG1660.JPG"/>
          <p:cNvPicPr/>
          <p:nvPr/>
        </p:nvPicPr>
        <p:blipFill rotWithShape="1">
          <a:blip r:embed="rId4" cstate="print">
            <a:extLst>
              <a:ext uri="{28A0092B-C50C-407E-A947-70E740481C1C}">
                <a14:useLocalDpi xmlns:a14="http://schemas.microsoft.com/office/drawing/2010/main" val="0"/>
              </a:ext>
            </a:extLst>
          </a:blip>
          <a:srcRect r="9931" b="19649"/>
          <a:stretch/>
        </p:blipFill>
        <p:spPr bwMode="auto">
          <a:xfrm>
            <a:off x="2493010" y="1752600"/>
            <a:ext cx="4157980" cy="2914967"/>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89715921"/>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p:cNvSpPr>
          <p:nvPr>
            <p:ph type="body" idx="1"/>
          </p:nvPr>
        </p:nvSpPr>
        <p:spPr>
          <a:xfrm>
            <a:off x="457200" y="381000"/>
            <a:ext cx="8229600" cy="5668963"/>
          </a:xfrm>
        </p:spPr>
        <p:txBody>
          <a:bodyPr/>
          <a:lstStyle/>
          <a:p>
            <a:pPr eaLnBrk="1" hangingPunct="1">
              <a:buFont typeface="Arial" pitchFamily="34" charset="0"/>
              <a:buNone/>
            </a:pPr>
            <a:r>
              <a:rPr lang="es-MX" sz="3600" b="1" smtClean="0"/>
              <a:t>Partes del banco de pruebas (vista frontal)</a:t>
            </a:r>
            <a:endParaRPr lang="en-US" sz="3600" smtClean="0"/>
          </a:p>
        </p:txBody>
      </p:sp>
      <p:pic>
        <p:nvPicPr>
          <p:cNvPr id="4" name="3 Imagen"/>
          <p:cNvPicPr/>
          <p:nvPr/>
        </p:nvPicPr>
        <p:blipFill rotWithShape="1">
          <a:blip r:embed="rId4"/>
          <a:srcRect l="32008" t="22543" r="30134" b="16474"/>
          <a:stretch/>
        </p:blipFill>
        <p:spPr bwMode="auto">
          <a:xfrm>
            <a:off x="1143000" y="1343890"/>
            <a:ext cx="6781799" cy="437111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64075151"/>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p:cNvSpPr>
          <p:nvPr>
            <p:ph type="body" idx="1"/>
          </p:nvPr>
        </p:nvSpPr>
        <p:spPr>
          <a:xfrm>
            <a:off x="457200" y="381000"/>
            <a:ext cx="8229600" cy="5668963"/>
          </a:xfrm>
        </p:spPr>
        <p:txBody>
          <a:bodyPr/>
          <a:lstStyle/>
          <a:p>
            <a:pPr marL="514350" indent="-514350">
              <a:buFont typeface="Calibri" pitchFamily="34" charset="0"/>
              <a:buAutoNum type="arabicPeriod"/>
            </a:pPr>
            <a:r>
              <a:rPr lang="es-MX" sz="2600" smtClean="0"/>
              <a:t>Acoples para manguera de presión de ¾ de pulgada</a:t>
            </a:r>
            <a:endParaRPr lang="en-US" sz="2600" smtClean="0"/>
          </a:p>
          <a:p>
            <a:pPr marL="514350" indent="-514350">
              <a:buFont typeface="Calibri" pitchFamily="34" charset="0"/>
              <a:buAutoNum type="arabicPeriod"/>
            </a:pPr>
            <a:r>
              <a:rPr lang="es-MX" sz="2600" smtClean="0"/>
              <a:t>Panel de control lado caliente</a:t>
            </a:r>
            <a:endParaRPr lang="en-US" sz="2600" smtClean="0"/>
          </a:p>
          <a:p>
            <a:pPr marL="514350" indent="-514350">
              <a:buFont typeface="Calibri" pitchFamily="34" charset="0"/>
              <a:buAutoNum type="arabicPeriod"/>
            </a:pPr>
            <a:r>
              <a:rPr lang="es-MX" sz="2600" smtClean="0"/>
              <a:t>Medidores de caudal (rotámetros)</a:t>
            </a:r>
            <a:endParaRPr lang="en-US" sz="2600" smtClean="0"/>
          </a:p>
          <a:p>
            <a:pPr marL="514350" indent="-514350">
              <a:buFont typeface="Calibri" pitchFamily="34" charset="0"/>
              <a:buAutoNum type="arabicPeriod"/>
            </a:pPr>
            <a:r>
              <a:rPr lang="es-MX" sz="2600" smtClean="0"/>
              <a:t>Intercambiador de calor </a:t>
            </a:r>
            <a:endParaRPr lang="en-US" sz="2600" smtClean="0"/>
          </a:p>
          <a:p>
            <a:pPr marL="514350" indent="-514350">
              <a:buFont typeface="Calibri" pitchFamily="34" charset="0"/>
              <a:buAutoNum type="arabicPeriod"/>
            </a:pPr>
            <a:r>
              <a:rPr lang="es-MX" sz="2600" smtClean="0"/>
              <a:t>Panel de control lado caliente</a:t>
            </a:r>
            <a:endParaRPr lang="en-US" sz="2600" smtClean="0"/>
          </a:p>
          <a:p>
            <a:pPr marL="514350" indent="-514350">
              <a:buFont typeface="Calibri" pitchFamily="34" charset="0"/>
              <a:buAutoNum type="arabicPeriod"/>
            </a:pPr>
            <a:r>
              <a:rPr lang="es-MX" sz="2600" smtClean="0"/>
              <a:t>Bomba de aceite de ¾ de HP</a:t>
            </a:r>
            <a:endParaRPr lang="en-US" sz="2600" smtClean="0"/>
          </a:p>
          <a:p>
            <a:pPr marL="514350" indent="-514350">
              <a:buFont typeface="Calibri" pitchFamily="34" charset="0"/>
              <a:buAutoNum type="arabicPeriod"/>
            </a:pPr>
            <a:r>
              <a:rPr lang="es-MX" sz="2600" smtClean="0"/>
              <a:t>Tanque de almacenamiento de aceite de acero reforzado</a:t>
            </a:r>
            <a:endParaRPr lang="en-US" sz="2600" smtClean="0"/>
          </a:p>
          <a:p>
            <a:pPr marL="514350" indent="-514350">
              <a:buFont typeface="Calibri" pitchFamily="34" charset="0"/>
              <a:buAutoNum type="arabicPeriod"/>
            </a:pPr>
            <a:r>
              <a:rPr lang="es-MX" sz="2600" smtClean="0"/>
              <a:t>Unidades de refrigeración</a:t>
            </a:r>
            <a:endParaRPr lang="en-US" sz="2600" smtClean="0"/>
          </a:p>
          <a:p>
            <a:pPr marL="514350" indent="-514350">
              <a:buFont typeface="Calibri" pitchFamily="34" charset="0"/>
              <a:buAutoNum type="arabicPeriod"/>
            </a:pPr>
            <a:r>
              <a:rPr lang="es-MX" sz="2600" smtClean="0"/>
              <a:t>Tanque de almacenamiento de agua de acero reforzado</a:t>
            </a:r>
            <a:endParaRPr lang="en-US" sz="2600" smtClean="0"/>
          </a:p>
          <a:p>
            <a:pPr marL="514350" indent="-514350">
              <a:buFont typeface="Calibri" pitchFamily="34" charset="0"/>
              <a:buAutoNum type="arabicPeriod"/>
            </a:pPr>
            <a:r>
              <a:rPr lang="es-MX" sz="2600" smtClean="0"/>
              <a:t>Bomba de agua de 1 HP</a:t>
            </a:r>
            <a:endParaRPr lang="en-US" sz="2600" smtClean="0"/>
          </a:p>
        </p:txBody>
      </p:sp>
    </p:spTree>
    <p:extLst>
      <p:ext uri="{BB962C8B-B14F-4D97-AF65-F5344CB8AC3E}">
        <p14:creationId xmlns:p14="http://schemas.microsoft.com/office/powerpoint/2010/main" val="3347746989"/>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p:cNvSpPr>
          <p:nvPr>
            <p:ph type="body" idx="1"/>
          </p:nvPr>
        </p:nvSpPr>
        <p:spPr>
          <a:xfrm>
            <a:off x="228600" y="381000"/>
            <a:ext cx="8229600" cy="5668963"/>
          </a:xfrm>
        </p:spPr>
        <p:txBody>
          <a:bodyPr/>
          <a:lstStyle/>
          <a:p>
            <a:pPr eaLnBrk="1" hangingPunct="1">
              <a:buFont typeface="Arial" pitchFamily="34" charset="0"/>
              <a:buNone/>
            </a:pPr>
            <a:r>
              <a:rPr lang="en-US" sz="6600" smtClean="0"/>
              <a:t>     </a:t>
            </a:r>
          </a:p>
          <a:p>
            <a:pPr eaLnBrk="1" hangingPunct="1">
              <a:buFont typeface="Arial" pitchFamily="34" charset="0"/>
              <a:buNone/>
            </a:pPr>
            <a:r>
              <a:rPr lang="en-US" sz="6600" smtClean="0"/>
              <a:t>      </a:t>
            </a:r>
          </a:p>
        </p:txBody>
      </p:sp>
      <p:pic>
        <p:nvPicPr>
          <p:cNvPr id="4" name="3 Imagen"/>
          <p:cNvPicPr/>
          <p:nvPr/>
        </p:nvPicPr>
        <p:blipFill rotWithShape="1">
          <a:blip r:embed="rId4"/>
          <a:srcRect l="33308" t="24855" r="31596" b="14740"/>
          <a:stretch/>
        </p:blipFill>
        <p:spPr bwMode="auto">
          <a:xfrm>
            <a:off x="1600200" y="1066800"/>
            <a:ext cx="5943600" cy="28956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47109" name="4 Rectángulo"/>
          <p:cNvSpPr>
            <a:spLocks noChangeArrowheads="1"/>
          </p:cNvSpPr>
          <p:nvPr/>
        </p:nvSpPr>
        <p:spPr bwMode="auto">
          <a:xfrm>
            <a:off x="1600200" y="4191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alibri" pitchFamily="34" charset="0"/>
              <a:buAutoNum type="arabicPeriod" startAt="11"/>
            </a:pPr>
            <a:r>
              <a:rPr lang="es-MX"/>
              <a:t>Tubería PVC de ¾ de pulgada</a:t>
            </a:r>
            <a:endParaRPr lang="en-US"/>
          </a:p>
          <a:p>
            <a:pPr marL="342900" indent="-342900">
              <a:buFont typeface="Calibri" pitchFamily="34" charset="0"/>
              <a:buAutoNum type="arabicPeriod" startAt="11"/>
            </a:pPr>
            <a:r>
              <a:rPr lang="es-MX"/>
              <a:t>Caja de control eléctrico </a:t>
            </a:r>
            <a:endParaRPr lang="en-US"/>
          </a:p>
          <a:p>
            <a:pPr marL="342900" indent="-342900">
              <a:buFont typeface="Calibri" pitchFamily="34" charset="0"/>
              <a:buAutoNum type="arabicPeriod" startAt="11"/>
            </a:pPr>
            <a:r>
              <a:rPr lang="es-MX"/>
              <a:t>Válvula de expansión </a:t>
            </a:r>
            <a:endParaRPr lang="en-US"/>
          </a:p>
          <a:p>
            <a:pPr marL="342900" indent="-342900">
              <a:buFont typeface="Calibri" pitchFamily="34" charset="0"/>
              <a:buAutoNum type="arabicPeriod" startAt="11"/>
            </a:pPr>
            <a:r>
              <a:rPr lang="es-MX"/>
              <a:t>Resistencia eléctrica de 1.5kw/h </a:t>
            </a:r>
            <a:endParaRPr lang="en-US"/>
          </a:p>
        </p:txBody>
      </p:sp>
    </p:spTree>
    <p:extLst>
      <p:ext uri="{BB962C8B-B14F-4D97-AF65-F5344CB8AC3E}">
        <p14:creationId xmlns:p14="http://schemas.microsoft.com/office/powerpoint/2010/main" val="1582551755"/>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563562"/>
          </a:xfrm>
        </p:spPr>
        <p:txBody>
          <a:bodyPr>
            <a:normAutofit fontScale="90000"/>
          </a:bodyPr>
          <a:lstStyle/>
          <a:p>
            <a:r>
              <a:rPr lang="es-EC" sz="3600" b="1" dirty="0"/>
              <a:t>ANÁLISIS ECONÓMICO Y FINANCIERO</a:t>
            </a:r>
            <a:r>
              <a:rPr lang="es-ES" dirty="0"/>
              <a:t/>
            </a:r>
            <a:br>
              <a:rPr lang="es-ES" dirty="0"/>
            </a:b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135849483"/>
              </p:ext>
            </p:extLst>
          </p:nvPr>
        </p:nvGraphicFramePr>
        <p:xfrm>
          <a:off x="1295399" y="1253653"/>
          <a:ext cx="6553201" cy="1371600"/>
        </p:xfrm>
        <a:graphic>
          <a:graphicData uri="http://schemas.openxmlformats.org/drawingml/2006/table">
            <a:tbl>
              <a:tblPr firstRow="1" firstCol="1" bandRow="1">
                <a:tableStyleId>{5C22544A-7EE6-4342-B048-85BDC9FD1C3A}</a:tableStyleId>
              </a:tblPr>
              <a:tblGrid>
                <a:gridCol w="3938588"/>
                <a:gridCol w="736283"/>
                <a:gridCol w="1102995"/>
                <a:gridCol w="775335"/>
              </a:tblGrid>
              <a:tr h="190500">
                <a:tc gridSpan="4">
                  <a:txBody>
                    <a:bodyPr/>
                    <a:lstStyle/>
                    <a:p>
                      <a:pPr algn="ctr">
                        <a:lnSpc>
                          <a:spcPct val="150000"/>
                        </a:lnSpc>
                        <a:spcAft>
                          <a:spcPts val="0"/>
                        </a:spcAft>
                      </a:pPr>
                      <a:r>
                        <a:rPr lang="es-ES" sz="1200" dirty="0">
                          <a:effectLst/>
                        </a:rPr>
                        <a:t>Costos de Materiales Eléctricos</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209550">
                <a:tc>
                  <a:txBody>
                    <a:bodyPr/>
                    <a:lstStyle/>
                    <a:p>
                      <a:pPr algn="ctr">
                        <a:lnSpc>
                          <a:spcPct val="150000"/>
                        </a:lnSpc>
                        <a:spcAft>
                          <a:spcPts val="0"/>
                        </a:spcAft>
                      </a:pPr>
                      <a:r>
                        <a:rPr lang="es-ES" sz="1200">
                          <a:effectLst/>
                        </a:rPr>
                        <a:t>CONTENIDO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CANT.</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VALOR/U</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r>
              <a:tr h="200025">
                <a:tc>
                  <a:txBody>
                    <a:bodyPr/>
                    <a:lstStyle/>
                    <a:p>
                      <a:pPr>
                        <a:lnSpc>
                          <a:spcPct val="150000"/>
                        </a:lnSpc>
                        <a:spcAft>
                          <a:spcPts val="0"/>
                        </a:spcAft>
                      </a:pPr>
                      <a:r>
                        <a:rPr lang="es-ES" sz="1200">
                          <a:effectLst/>
                        </a:rPr>
                        <a:t>Control de temperatura elec.</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60</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120</a:t>
                      </a:r>
                      <a:endParaRPr lang="es-ES" sz="1100">
                        <a:effectLst/>
                        <a:latin typeface="Calibri"/>
                        <a:ea typeface="Calibri"/>
                        <a:cs typeface="Times New Roman"/>
                      </a:endParaRPr>
                    </a:p>
                  </a:txBody>
                  <a:tcPr marL="68580" marR="68580" marT="0" marB="0"/>
                </a:tc>
              </a:tr>
              <a:tr h="209550">
                <a:tc>
                  <a:txBody>
                    <a:bodyPr/>
                    <a:lstStyle/>
                    <a:p>
                      <a:pPr>
                        <a:lnSpc>
                          <a:spcPct val="150000"/>
                        </a:lnSpc>
                        <a:spcAft>
                          <a:spcPts val="0"/>
                        </a:spcAft>
                      </a:pPr>
                      <a:r>
                        <a:rPr lang="es-ES" sz="1200">
                          <a:effectLst/>
                        </a:rPr>
                        <a:t>Bobina válvula solenoide</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26</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52</a:t>
                      </a:r>
                      <a:endParaRPr lang="es-ES" sz="1100">
                        <a:effectLst/>
                        <a:latin typeface="Calibri"/>
                        <a:ea typeface="Calibri"/>
                        <a:cs typeface="Times New Roman"/>
                      </a:endParaRPr>
                    </a:p>
                  </a:txBody>
                  <a:tcPr marL="68580" marR="68580" marT="0" marB="0"/>
                </a:tc>
              </a:tr>
              <a:tr h="209550">
                <a:tc>
                  <a:txBody>
                    <a:bodyPr/>
                    <a:lstStyle/>
                    <a:p>
                      <a:endParaRPr lang="es-ES" sz="1100" dirty="0">
                        <a:effectLst/>
                        <a:latin typeface="Calibri"/>
                        <a:cs typeface="Times New Roman"/>
                      </a:endParaRPr>
                    </a:p>
                  </a:txBody>
                  <a:tcPr marL="68580" marR="68580" marT="0" marB="0"/>
                </a:tc>
                <a:tc gridSpan="2">
                  <a:txBody>
                    <a:bodyPr/>
                    <a:lstStyle/>
                    <a:p>
                      <a:pPr algn="ctr">
                        <a:lnSpc>
                          <a:spcPct val="150000"/>
                        </a:lnSpc>
                        <a:spcAft>
                          <a:spcPts val="0"/>
                        </a:spcAft>
                      </a:pPr>
                      <a:r>
                        <a:rPr lang="es-ES" sz="1200">
                          <a:effectLst/>
                        </a:rPr>
                        <a:t>Total  (USD)</a:t>
                      </a:r>
                      <a:endParaRPr lang="es-ES" sz="1100">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200" dirty="0">
                          <a:effectLst/>
                        </a:rPr>
                        <a:t>172</a:t>
                      </a:r>
                      <a:endParaRPr lang="es-ES" sz="1100" dirty="0">
                        <a:effectLst/>
                        <a:latin typeface="Calibri"/>
                        <a:ea typeface="Calibri"/>
                        <a:cs typeface="Times New Roman"/>
                      </a:endParaRPr>
                    </a:p>
                  </a:txBody>
                  <a:tcPr marL="68580" marR="68580" marT="0" marB="0"/>
                </a:tc>
              </a:tr>
            </a:tbl>
          </a:graphicData>
        </a:graphic>
      </p:graphicFrame>
      <p:sp>
        <p:nvSpPr>
          <p:cNvPr id="7" name="6 CuadroTexto"/>
          <p:cNvSpPr txBox="1"/>
          <p:nvPr/>
        </p:nvSpPr>
        <p:spPr>
          <a:xfrm>
            <a:off x="838200" y="870466"/>
            <a:ext cx="1905000" cy="369332"/>
          </a:xfrm>
          <a:prstGeom prst="rect">
            <a:avLst/>
          </a:prstGeom>
          <a:noFill/>
        </p:spPr>
        <p:txBody>
          <a:bodyPr wrap="square" rtlCol="0">
            <a:spAutoFit/>
          </a:bodyPr>
          <a:lstStyle/>
          <a:p>
            <a:r>
              <a:rPr lang="es-ES" dirty="0" smtClean="0"/>
              <a:t>Costos directos</a:t>
            </a: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2490460613"/>
              </p:ext>
            </p:extLst>
          </p:nvPr>
        </p:nvGraphicFramePr>
        <p:xfrm>
          <a:off x="1295400" y="2743200"/>
          <a:ext cx="6553199" cy="3291840"/>
        </p:xfrm>
        <a:graphic>
          <a:graphicData uri="http://schemas.openxmlformats.org/drawingml/2006/table">
            <a:tbl>
              <a:tblPr firstRow="1" firstCol="1" bandRow="1">
                <a:tableStyleId>{5C22544A-7EE6-4342-B048-85BDC9FD1C3A}</a:tableStyleId>
              </a:tblPr>
              <a:tblGrid>
                <a:gridCol w="3868786"/>
                <a:gridCol w="782164"/>
                <a:gridCol w="1066512"/>
                <a:gridCol w="835737"/>
              </a:tblGrid>
              <a:tr h="176530">
                <a:tc gridSpan="4">
                  <a:txBody>
                    <a:bodyPr/>
                    <a:lstStyle/>
                    <a:p>
                      <a:pPr algn="ctr">
                        <a:lnSpc>
                          <a:spcPct val="150000"/>
                        </a:lnSpc>
                        <a:spcAft>
                          <a:spcPts val="0"/>
                        </a:spcAft>
                      </a:pPr>
                      <a:r>
                        <a:rPr lang="es-ES" sz="1200" dirty="0">
                          <a:effectLst/>
                        </a:rPr>
                        <a:t>Costo de materiales base</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176530">
                <a:tc>
                  <a:txBody>
                    <a:bodyPr/>
                    <a:lstStyle/>
                    <a:p>
                      <a:pPr algn="ctr">
                        <a:lnSpc>
                          <a:spcPct val="150000"/>
                        </a:lnSpc>
                        <a:spcAft>
                          <a:spcPts val="0"/>
                        </a:spcAft>
                      </a:pPr>
                      <a:r>
                        <a:rPr lang="es-ES" sz="1200">
                          <a:effectLst/>
                        </a:rPr>
                        <a:t>CONTENIDO</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CANT.</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VALOR/U</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r>
              <a:tr h="168275">
                <a:tc>
                  <a:txBody>
                    <a:bodyPr/>
                    <a:lstStyle/>
                    <a:p>
                      <a:pPr>
                        <a:lnSpc>
                          <a:spcPct val="150000"/>
                        </a:lnSpc>
                        <a:spcAft>
                          <a:spcPts val="0"/>
                        </a:spcAft>
                      </a:pPr>
                      <a:r>
                        <a:rPr lang="es-ES" sz="1200">
                          <a:effectLst/>
                        </a:rPr>
                        <a:t>Tubo cuadrado 1"*2 mm</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13</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26</a:t>
                      </a:r>
                      <a:endParaRPr lang="es-ES" sz="1100">
                        <a:effectLst/>
                        <a:latin typeface="Calibri"/>
                        <a:ea typeface="Calibri"/>
                        <a:cs typeface="Times New Roman"/>
                      </a:endParaRPr>
                    </a:p>
                  </a:txBody>
                  <a:tcPr marL="68580" marR="68580" marT="0" marB="0"/>
                </a:tc>
              </a:tr>
              <a:tr h="168275">
                <a:tc>
                  <a:txBody>
                    <a:bodyPr/>
                    <a:lstStyle/>
                    <a:p>
                      <a:pPr>
                        <a:lnSpc>
                          <a:spcPct val="150000"/>
                        </a:lnSpc>
                        <a:spcAft>
                          <a:spcPts val="0"/>
                        </a:spcAft>
                      </a:pPr>
                      <a:r>
                        <a:rPr lang="es-ES" sz="1200">
                          <a:effectLst/>
                        </a:rPr>
                        <a:t>Tubo cuadrado 1"*1.5 mm</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11</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22</a:t>
                      </a:r>
                      <a:endParaRPr lang="es-ES" sz="1100">
                        <a:effectLst/>
                        <a:latin typeface="Calibri"/>
                        <a:ea typeface="Calibri"/>
                        <a:cs typeface="Times New Roman"/>
                      </a:endParaRPr>
                    </a:p>
                  </a:txBody>
                  <a:tcPr marL="68580" marR="68580" marT="0" marB="0"/>
                </a:tc>
              </a:tr>
              <a:tr h="176530">
                <a:tc>
                  <a:txBody>
                    <a:bodyPr/>
                    <a:lstStyle/>
                    <a:p>
                      <a:pPr>
                        <a:lnSpc>
                          <a:spcPct val="150000"/>
                        </a:lnSpc>
                        <a:spcAft>
                          <a:spcPts val="0"/>
                        </a:spcAft>
                      </a:pPr>
                      <a:r>
                        <a:rPr lang="es-ES" sz="1200">
                          <a:effectLst/>
                        </a:rPr>
                        <a:t>Tol negro 2mm</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3</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86</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258</a:t>
                      </a:r>
                      <a:endParaRPr lang="es-ES" sz="1100">
                        <a:effectLst/>
                        <a:latin typeface="Calibri"/>
                        <a:ea typeface="Calibri"/>
                        <a:cs typeface="Times New Roman"/>
                      </a:endParaRPr>
                    </a:p>
                  </a:txBody>
                  <a:tcPr marL="68580" marR="68580" marT="0" marB="0"/>
                </a:tc>
              </a:tr>
              <a:tr h="176530">
                <a:tc>
                  <a:txBody>
                    <a:bodyPr/>
                    <a:lstStyle/>
                    <a:p>
                      <a:pPr>
                        <a:lnSpc>
                          <a:spcPct val="150000"/>
                        </a:lnSpc>
                        <a:spcAft>
                          <a:spcPts val="0"/>
                        </a:spcAft>
                      </a:pPr>
                      <a:r>
                        <a:rPr lang="es-ES" sz="1200">
                          <a:effectLst/>
                        </a:rPr>
                        <a:t>Acero inoxidable plancha 1.5 mm corr.</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345</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345</a:t>
                      </a:r>
                      <a:endParaRPr lang="es-ES" sz="1100">
                        <a:effectLst/>
                        <a:latin typeface="Calibri"/>
                        <a:ea typeface="Calibri"/>
                        <a:cs typeface="Times New Roman"/>
                      </a:endParaRPr>
                    </a:p>
                  </a:txBody>
                  <a:tcPr marL="68580" marR="68580" marT="0" marB="0"/>
                </a:tc>
              </a:tr>
              <a:tr h="168275">
                <a:tc>
                  <a:txBody>
                    <a:bodyPr/>
                    <a:lstStyle/>
                    <a:p>
                      <a:pPr>
                        <a:lnSpc>
                          <a:spcPct val="150000"/>
                        </a:lnSpc>
                        <a:spcAft>
                          <a:spcPts val="0"/>
                        </a:spcAft>
                      </a:pPr>
                      <a:r>
                        <a:rPr lang="es-ES" sz="1200">
                          <a:effectLst/>
                        </a:rPr>
                        <a:t>Acero inoxidable plancha 1.5 mm</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285</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285</a:t>
                      </a:r>
                      <a:endParaRPr lang="es-ES" sz="1100">
                        <a:effectLst/>
                        <a:latin typeface="Calibri"/>
                        <a:ea typeface="Calibri"/>
                        <a:cs typeface="Times New Roman"/>
                      </a:endParaRPr>
                    </a:p>
                  </a:txBody>
                  <a:tcPr marL="68580" marR="68580" marT="0" marB="0"/>
                </a:tc>
              </a:tr>
              <a:tr h="168275">
                <a:tc>
                  <a:txBody>
                    <a:bodyPr/>
                    <a:lstStyle/>
                    <a:p>
                      <a:pPr>
                        <a:lnSpc>
                          <a:spcPct val="150000"/>
                        </a:lnSpc>
                        <a:spcAft>
                          <a:spcPts val="0"/>
                        </a:spcAft>
                      </a:pPr>
                      <a:r>
                        <a:rPr lang="es-ES" sz="1200">
                          <a:effectLst/>
                        </a:rPr>
                        <a:t>Tubo rígido cobre 1 1/8</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135</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270</a:t>
                      </a:r>
                      <a:endParaRPr lang="es-ES" sz="1100">
                        <a:effectLst/>
                        <a:latin typeface="Calibri"/>
                        <a:ea typeface="Calibri"/>
                        <a:cs typeface="Times New Roman"/>
                      </a:endParaRPr>
                    </a:p>
                  </a:txBody>
                  <a:tcPr marL="68580" marR="68580" marT="0" marB="0"/>
                </a:tc>
              </a:tr>
              <a:tr h="160020">
                <a:tc>
                  <a:txBody>
                    <a:bodyPr/>
                    <a:lstStyle/>
                    <a:p>
                      <a:pPr>
                        <a:lnSpc>
                          <a:spcPct val="150000"/>
                        </a:lnSpc>
                        <a:spcAft>
                          <a:spcPts val="0"/>
                        </a:spcAft>
                      </a:pPr>
                      <a:r>
                        <a:rPr lang="es-ES" sz="1200">
                          <a:effectLst/>
                        </a:rPr>
                        <a:t>Rollo tubería cobre 1/2 pulg.</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82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164</a:t>
                      </a:r>
                      <a:endParaRPr lang="es-ES" sz="1100">
                        <a:effectLst/>
                        <a:latin typeface="Calibri"/>
                        <a:ea typeface="Calibri"/>
                        <a:cs typeface="Times New Roman"/>
                      </a:endParaRPr>
                    </a:p>
                  </a:txBody>
                  <a:tcPr marL="68580" marR="68580" marT="0" marB="0"/>
                </a:tc>
              </a:tr>
              <a:tr h="176530">
                <a:tc>
                  <a:txBody>
                    <a:bodyPr/>
                    <a:lstStyle/>
                    <a:p>
                      <a:pPr>
                        <a:lnSpc>
                          <a:spcPct val="150000"/>
                        </a:lnSpc>
                        <a:spcAft>
                          <a:spcPts val="0"/>
                        </a:spcAft>
                      </a:pPr>
                      <a:r>
                        <a:rPr lang="es-ES" sz="1200">
                          <a:effectLst/>
                        </a:rPr>
                        <a:t>Rollo tubería cobre 3/8 pulg.</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60</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120</a:t>
                      </a:r>
                      <a:endParaRPr lang="es-ES" sz="1100">
                        <a:effectLst/>
                        <a:latin typeface="Calibri"/>
                        <a:ea typeface="Calibri"/>
                        <a:cs typeface="Times New Roman"/>
                      </a:endParaRPr>
                    </a:p>
                  </a:txBody>
                  <a:tcPr marL="68580" marR="68580" marT="0" marB="0"/>
                </a:tc>
              </a:tr>
              <a:tr h="176530">
                <a:tc>
                  <a:txBody>
                    <a:bodyPr/>
                    <a:lstStyle/>
                    <a:p>
                      <a:pPr>
                        <a:lnSpc>
                          <a:spcPct val="150000"/>
                        </a:lnSpc>
                        <a:spcAft>
                          <a:spcPts val="0"/>
                        </a:spcAft>
                      </a:pPr>
                      <a:r>
                        <a:rPr lang="es-ES" sz="1200">
                          <a:effectLst/>
                        </a:rPr>
                        <a:t>Angulo 1" x 1/8</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9</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18</a:t>
                      </a:r>
                      <a:endParaRPr lang="es-ES" sz="1100">
                        <a:effectLst/>
                        <a:latin typeface="Calibri"/>
                        <a:ea typeface="Calibri"/>
                        <a:cs typeface="Times New Roman"/>
                      </a:endParaRPr>
                    </a:p>
                  </a:txBody>
                  <a:tcPr marL="68580" marR="68580" marT="0" marB="0"/>
                </a:tc>
              </a:tr>
              <a:tr h="176530">
                <a:tc>
                  <a:txBody>
                    <a:bodyPr/>
                    <a:lstStyle/>
                    <a:p>
                      <a:endParaRPr lang="es-ES" sz="1100" dirty="0">
                        <a:effectLst/>
                        <a:latin typeface="Calibri"/>
                        <a:cs typeface="Times New Roman"/>
                      </a:endParaRPr>
                    </a:p>
                  </a:txBody>
                  <a:tcPr marL="68580" marR="68580" marT="0" marB="0"/>
                </a:tc>
                <a:tc gridSpan="2">
                  <a:txBody>
                    <a:bodyPr/>
                    <a:lstStyle/>
                    <a:p>
                      <a:pPr algn="ctr">
                        <a:lnSpc>
                          <a:spcPct val="150000"/>
                        </a:lnSpc>
                        <a:spcAft>
                          <a:spcPts val="0"/>
                        </a:spcAft>
                      </a:pPr>
                      <a:r>
                        <a:rPr lang="es-ES" sz="1200">
                          <a:effectLst/>
                        </a:rPr>
                        <a:t>Total  (USD)</a:t>
                      </a:r>
                      <a:endParaRPr lang="es-ES" sz="1100">
                        <a:effectLst/>
                        <a:latin typeface="Calibri"/>
                        <a:ea typeface="Calibri"/>
                        <a:cs typeface="Times New Roman"/>
                      </a:endParaRPr>
                    </a:p>
                  </a:txBody>
                  <a:tcPr marL="68580" marR="68580" marT="0" marB="0"/>
                </a:tc>
                <a:tc hMerge="1">
                  <a:txBody>
                    <a:bodyPr/>
                    <a:lstStyle/>
                    <a:p>
                      <a:endParaRPr lang="es-ES"/>
                    </a:p>
                  </a:txBody>
                  <a:tcPr/>
                </a:tc>
                <a:tc>
                  <a:txBody>
                    <a:bodyPr/>
                    <a:lstStyle/>
                    <a:p>
                      <a:pPr algn="ctr">
                        <a:lnSpc>
                          <a:spcPct val="150000"/>
                        </a:lnSpc>
                        <a:spcAft>
                          <a:spcPts val="0"/>
                        </a:spcAft>
                      </a:pPr>
                      <a:r>
                        <a:rPr lang="es-ES" sz="1200" dirty="0">
                          <a:effectLst/>
                        </a:rPr>
                        <a:t>1508</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46853951"/>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endParaRPr lang="es-ES" dirty="0"/>
          </a:p>
        </p:txBody>
      </p:sp>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graphicFrame>
        <p:nvGraphicFramePr>
          <p:cNvPr id="3" name="2 Tabla"/>
          <p:cNvGraphicFramePr>
            <a:graphicFrameLocks noGrp="1"/>
          </p:cNvGraphicFramePr>
          <p:nvPr>
            <p:extLst>
              <p:ext uri="{D42A27DB-BD31-4B8C-83A1-F6EECF244321}">
                <p14:modId xmlns:p14="http://schemas.microsoft.com/office/powerpoint/2010/main" val="215905384"/>
              </p:ext>
            </p:extLst>
          </p:nvPr>
        </p:nvGraphicFramePr>
        <p:xfrm>
          <a:off x="1409700" y="685800"/>
          <a:ext cx="6324600" cy="4631092"/>
        </p:xfrm>
        <a:graphic>
          <a:graphicData uri="http://schemas.openxmlformats.org/drawingml/2006/table">
            <a:tbl>
              <a:tblPr firstRow="1" firstCol="1" bandRow="1">
                <a:tableStyleId>{5C22544A-7EE6-4342-B048-85BDC9FD1C3A}</a:tableStyleId>
              </a:tblPr>
              <a:tblGrid>
                <a:gridCol w="3861866"/>
                <a:gridCol w="694052"/>
                <a:gridCol w="1038779"/>
                <a:gridCol w="729903"/>
              </a:tblGrid>
              <a:tr h="266233">
                <a:tc gridSpan="4">
                  <a:txBody>
                    <a:bodyPr/>
                    <a:lstStyle/>
                    <a:p>
                      <a:pPr algn="ctr">
                        <a:lnSpc>
                          <a:spcPct val="150000"/>
                        </a:lnSpc>
                        <a:spcAft>
                          <a:spcPts val="0"/>
                        </a:spcAft>
                      </a:pPr>
                      <a:r>
                        <a:rPr lang="es-ES" sz="1200">
                          <a:effectLst/>
                        </a:rPr>
                        <a:t>Costos de Materiales de Refrigeración</a:t>
                      </a:r>
                      <a:endParaRPr lang="es-ES" sz="1100">
                        <a:effectLst/>
                        <a:latin typeface="Calibri"/>
                        <a:ea typeface="Calibri"/>
                        <a:cs typeface="Times New Roman"/>
                      </a:endParaRPr>
                    </a:p>
                  </a:txBody>
                  <a:tcPr marL="66558" marR="66558" marT="0" marB="0"/>
                </a:tc>
                <a:tc hMerge="1">
                  <a:txBody>
                    <a:bodyPr/>
                    <a:lstStyle/>
                    <a:p>
                      <a:endParaRPr lang="es-ES"/>
                    </a:p>
                  </a:txBody>
                  <a:tcPr/>
                </a:tc>
                <a:tc hMerge="1">
                  <a:txBody>
                    <a:bodyPr/>
                    <a:lstStyle/>
                    <a:p>
                      <a:endParaRPr lang="es-ES"/>
                    </a:p>
                  </a:txBody>
                  <a:tcPr/>
                </a:tc>
                <a:tc hMerge="1">
                  <a:txBody>
                    <a:bodyPr/>
                    <a:lstStyle/>
                    <a:p>
                      <a:endParaRPr lang="es-ES"/>
                    </a:p>
                  </a:txBody>
                  <a:tcPr/>
                </a:tc>
              </a:tr>
              <a:tr h="532466">
                <a:tc>
                  <a:txBody>
                    <a:bodyPr/>
                    <a:lstStyle/>
                    <a:p>
                      <a:pPr algn="ctr">
                        <a:lnSpc>
                          <a:spcPct val="150000"/>
                        </a:lnSpc>
                        <a:spcAft>
                          <a:spcPts val="0"/>
                        </a:spcAft>
                      </a:pPr>
                      <a:r>
                        <a:rPr lang="es-ES" sz="1200">
                          <a:effectLst/>
                        </a:rPr>
                        <a:t>CONTENIDO</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CANT.</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VALOR/U</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TOTAL</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Orificio válvula de expansión</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14</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28</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Válvula de expansión</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62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124</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Lana de vidrio rígida</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36</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72</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Válvula cierre de globo 1/8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4</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78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312</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Valv. Solenoide 3/8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76</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Filtro secador 3/8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10</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20</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Eliminador de vibración</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16</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32</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Cano aislante 1,1/8" x 1/2" x 6'</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6</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100">
                          <a:effectLst/>
                        </a:rPr>
                        <a:t>3,8</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22,8</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Cano aislante 5/8" x 1/2" x 6'</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4</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2,5</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10</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Cinta rollo rubatex 2"x 1/8" x 3</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6,5</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6,5</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Soldadura de plata</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14</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5,95</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83,3</a:t>
                      </a:r>
                      <a:endParaRPr lang="es-ES" sz="1100">
                        <a:effectLst/>
                        <a:latin typeface="Calibri"/>
                        <a:ea typeface="Calibri"/>
                        <a:cs typeface="Times New Roman"/>
                      </a:endParaRPr>
                    </a:p>
                  </a:txBody>
                  <a:tcPr marL="66558" marR="66558" marT="0" marB="0"/>
                </a:tc>
              </a:tr>
              <a:tr h="266233">
                <a:tc>
                  <a:txBody>
                    <a:bodyPr/>
                    <a:lstStyle/>
                    <a:p>
                      <a:pPr>
                        <a:lnSpc>
                          <a:spcPct val="150000"/>
                        </a:lnSpc>
                        <a:spcAft>
                          <a:spcPts val="0"/>
                        </a:spcAft>
                      </a:pPr>
                      <a:r>
                        <a:rPr lang="es-ES" sz="1200">
                          <a:effectLst/>
                        </a:rPr>
                        <a:t>Fundente de plata</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1</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a:t>
                      </a:r>
                      <a:endParaRPr lang="es-ES" sz="1100">
                        <a:effectLst/>
                        <a:latin typeface="Calibri"/>
                        <a:ea typeface="Calibri"/>
                        <a:cs typeface="Times New Roman"/>
                      </a:endParaRPr>
                    </a:p>
                  </a:txBody>
                  <a:tcPr marL="66558" marR="66558" marT="0" marB="0"/>
                </a:tc>
                <a:tc>
                  <a:txBody>
                    <a:bodyPr/>
                    <a:lstStyle/>
                    <a:p>
                      <a:pPr algn="ctr">
                        <a:lnSpc>
                          <a:spcPct val="150000"/>
                        </a:lnSpc>
                        <a:spcAft>
                          <a:spcPts val="0"/>
                        </a:spcAft>
                      </a:pPr>
                      <a:r>
                        <a:rPr lang="es-ES" sz="1200">
                          <a:effectLst/>
                        </a:rPr>
                        <a:t>3</a:t>
                      </a:r>
                      <a:endParaRPr lang="es-ES" sz="1100">
                        <a:effectLst/>
                        <a:latin typeface="Calibri"/>
                        <a:ea typeface="Calibri"/>
                        <a:cs typeface="Times New Roman"/>
                      </a:endParaRPr>
                    </a:p>
                  </a:txBody>
                  <a:tcPr marL="66558" marR="66558" marT="0" marB="0"/>
                </a:tc>
              </a:tr>
              <a:tr h="532466">
                <a:tc>
                  <a:txBody>
                    <a:bodyPr/>
                    <a:lstStyle/>
                    <a:p>
                      <a:endParaRPr lang="es-ES" sz="1100">
                        <a:effectLst/>
                        <a:latin typeface="Calibri"/>
                        <a:cs typeface="Times New Roman"/>
                      </a:endParaRPr>
                    </a:p>
                  </a:txBody>
                  <a:tcPr marL="66558" marR="66558" marT="0" marB="0"/>
                </a:tc>
                <a:tc gridSpan="2">
                  <a:txBody>
                    <a:bodyPr/>
                    <a:lstStyle/>
                    <a:p>
                      <a:pPr algn="ctr">
                        <a:lnSpc>
                          <a:spcPct val="150000"/>
                        </a:lnSpc>
                        <a:spcAft>
                          <a:spcPts val="0"/>
                        </a:spcAft>
                      </a:pPr>
                      <a:r>
                        <a:rPr lang="es-ES" sz="1200">
                          <a:effectLst/>
                        </a:rPr>
                        <a:t>Total  (USD)</a:t>
                      </a:r>
                      <a:endParaRPr lang="es-ES" sz="1100">
                        <a:effectLst/>
                        <a:latin typeface="Calibri"/>
                        <a:ea typeface="Calibri"/>
                        <a:cs typeface="Times New Roman"/>
                      </a:endParaRPr>
                    </a:p>
                  </a:txBody>
                  <a:tcPr marL="66558" marR="66558" marT="0" marB="0"/>
                </a:tc>
                <a:tc hMerge="1">
                  <a:txBody>
                    <a:bodyPr/>
                    <a:lstStyle/>
                    <a:p>
                      <a:endParaRPr lang="es-ES"/>
                    </a:p>
                  </a:txBody>
                  <a:tcPr/>
                </a:tc>
                <a:tc>
                  <a:txBody>
                    <a:bodyPr/>
                    <a:lstStyle/>
                    <a:p>
                      <a:pPr algn="ctr">
                        <a:lnSpc>
                          <a:spcPct val="150000"/>
                        </a:lnSpc>
                        <a:spcAft>
                          <a:spcPts val="0"/>
                        </a:spcAft>
                      </a:pPr>
                      <a:r>
                        <a:rPr lang="es-ES" sz="1200" dirty="0">
                          <a:effectLst/>
                        </a:rPr>
                        <a:t>789,6</a:t>
                      </a:r>
                      <a:endParaRPr lang="es-ES" sz="1100" dirty="0">
                        <a:effectLst/>
                        <a:latin typeface="Calibri"/>
                        <a:ea typeface="Calibri"/>
                        <a:cs typeface="Times New Roman"/>
                      </a:endParaRPr>
                    </a:p>
                  </a:txBody>
                  <a:tcPr marL="66558" marR="66558" marT="0" marB="0"/>
                </a:tc>
              </a:tr>
            </a:tbl>
          </a:graphicData>
        </a:graphic>
      </p:graphicFrame>
    </p:spTree>
    <p:extLst>
      <p:ext uri="{BB962C8B-B14F-4D97-AF65-F5344CB8AC3E}">
        <p14:creationId xmlns:p14="http://schemas.microsoft.com/office/powerpoint/2010/main" val="1959269196"/>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66"/>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85800"/>
          </a:xfrm>
        </p:spPr>
        <p:txBody>
          <a:bodyPr>
            <a:normAutofit fontScale="90000"/>
          </a:bodyPr>
          <a:lstStyle/>
          <a:p>
            <a:pPr algn="l"/>
            <a:r>
              <a:rPr lang="es-EC" sz="2400" b="1" dirty="0"/>
              <a:t>COSTOS</a:t>
            </a:r>
            <a:r>
              <a:rPr lang="es-EC" b="1" dirty="0"/>
              <a:t> </a:t>
            </a:r>
            <a:r>
              <a:rPr lang="es-EC" sz="2400" b="1" dirty="0"/>
              <a:t>INDIRECTOS</a:t>
            </a:r>
            <a:endParaRPr lang="es-ES" sz="2400" dirty="0"/>
          </a:p>
        </p:txBody>
      </p:sp>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graphicFrame>
        <p:nvGraphicFramePr>
          <p:cNvPr id="3" name="2 Tabla"/>
          <p:cNvGraphicFramePr>
            <a:graphicFrameLocks noGrp="1"/>
          </p:cNvGraphicFramePr>
          <p:nvPr>
            <p:extLst>
              <p:ext uri="{D42A27DB-BD31-4B8C-83A1-F6EECF244321}">
                <p14:modId xmlns:p14="http://schemas.microsoft.com/office/powerpoint/2010/main" val="4101451384"/>
              </p:ext>
            </p:extLst>
          </p:nvPr>
        </p:nvGraphicFramePr>
        <p:xfrm>
          <a:off x="762000" y="1219200"/>
          <a:ext cx="6857999" cy="2819402"/>
        </p:xfrm>
        <a:graphic>
          <a:graphicData uri="http://schemas.openxmlformats.org/drawingml/2006/table">
            <a:tbl>
              <a:tblPr firstRow="1" firstCol="1" bandRow="1">
                <a:tableStyleId>{5C22544A-7EE6-4342-B048-85BDC9FD1C3A}</a:tableStyleId>
              </a:tblPr>
              <a:tblGrid>
                <a:gridCol w="3025295"/>
                <a:gridCol w="1082527"/>
                <a:gridCol w="1611829"/>
                <a:gridCol w="1138348"/>
              </a:tblGrid>
              <a:tr h="371789">
                <a:tc gridSpan="4">
                  <a:txBody>
                    <a:bodyPr/>
                    <a:lstStyle/>
                    <a:p>
                      <a:pPr algn="ctr">
                        <a:lnSpc>
                          <a:spcPct val="150000"/>
                        </a:lnSpc>
                        <a:spcAft>
                          <a:spcPts val="0"/>
                        </a:spcAft>
                      </a:pPr>
                      <a:r>
                        <a:rPr lang="es-ES" sz="1200" dirty="0">
                          <a:effectLst/>
                        </a:rPr>
                        <a:t>Misceláneos</a:t>
                      </a:r>
                      <a:endParaRPr lang="es-ES" sz="11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371789">
                <a:tc>
                  <a:txBody>
                    <a:bodyPr/>
                    <a:lstStyle/>
                    <a:p>
                      <a:pPr algn="ctr">
                        <a:lnSpc>
                          <a:spcPct val="150000"/>
                        </a:lnSpc>
                        <a:spcAft>
                          <a:spcPts val="0"/>
                        </a:spcAft>
                      </a:pPr>
                      <a:r>
                        <a:rPr lang="es-ES" sz="1200">
                          <a:effectLst/>
                        </a:rPr>
                        <a:t>CONTENIDO</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200">
                          <a:effectLst/>
                        </a:rPr>
                        <a:t>CANT.</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200">
                          <a:effectLst/>
                        </a:rPr>
                        <a:t>VALOR/U</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200">
                          <a:effectLst/>
                        </a:rPr>
                        <a:t>TOTAL</a:t>
                      </a:r>
                      <a:endParaRPr lang="es-ES" sz="1100">
                        <a:effectLst/>
                        <a:latin typeface="Calibri"/>
                        <a:ea typeface="Calibri"/>
                        <a:cs typeface="Times New Roman"/>
                      </a:endParaRPr>
                    </a:p>
                  </a:txBody>
                  <a:tcPr marL="68580" marR="68580" marT="0" marB="0"/>
                </a:tc>
              </a:tr>
              <a:tr h="340807">
                <a:tc>
                  <a:txBody>
                    <a:bodyPr/>
                    <a:lstStyle/>
                    <a:p>
                      <a:pPr>
                        <a:lnSpc>
                          <a:spcPct val="150000"/>
                        </a:lnSpc>
                        <a:spcAft>
                          <a:spcPts val="0"/>
                        </a:spcAft>
                      </a:pPr>
                      <a:r>
                        <a:rPr lang="es-ES" sz="1100">
                          <a:effectLst/>
                        </a:rPr>
                        <a:t>Transporte </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100</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100</a:t>
                      </a:r>
                      <a:endParaRPr lang="es-ES" sz="1100">
                        <a:effectLst/>
                        <a:latin typeface="Calibri"/>
                        <a:ea typeface="Calibri"/>
                        <a:cs typeface="Times New Roman"/>
                      </a:endParaRPr>
                    </a:p>
                  </a:txBody>
                  <a:tcPr marL="68580" marR="68580" marT="0" marB="0"/>
                </a:tc>
              </a:tr>
              <a:tr h="340807">
                <a:tc>
                  <a:txBody>
                    <a:bodyPr/>
                    <a:lstStyle/>
                    <a:p>
                      <a:pPr>
                        <a:lnSpc>
                          <a:spcPct val="150000"/>
                        </a:lnSpc>
                        <a:spcAft>
                          <a:spcPts val="0"/>
                        </a:spcAft>
                      </a:pPr>
                      <a:r>
                        <a:rPr lang="es-ES" sz="1100">
                          <a:effectLst/>
                        </a:rPr>
                        <a:t>Servicios básicos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30</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30</a:t>
                      </a:r>
                      <a:endParaRPr lang="es-ES" sz="1100">
                        <a:effectLst/>
                        <a:latin typeface="Calibri"/>
                        <a:ea typeface="Calibri"/>
                        <a:cs typeface="Times New Roman"/>
                      </a:endParaRPr>
                    </a:p>
                  </a:txBody>
                  <a:tcPr marL="68580" marR="68580" marT="0" marB="0"/>
                </a:tc>
              </a:tr>
              <a:tr h="340807">
                <a:tc>
                  <a:txBody>
                    <a:bodyPr/>
                    <a:lstStyle/>
                    <a:p>
                      <a:pPr>
                        <a:lnSpc>
                          <a:spcPct val="150000"/>
                        </a:lnSpc>
                        <a:spcAft>
                          <a:spcPts val="0"/>
                        </a:spcAft>
                      </a:pPr>
                      <a:r>
                        <a:rPr lang="es-ES" sz="1100">
                          <a:effectLst/>
                        </a:rPr>
                        <a:t>Copias </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350</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0,05</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dirty="0">
                          <a:effectLst/>
                        </a:rPr>
                        <a:t>17,5</a:t>
                      </a:r>
                      <a:endParaRPr lang="es-ES" sz="1100" dirty="0">
                        <a:effectLst/>
                        <a:latin typeface="Calibri"/>
                        <a:ea typeface="Calibri"/>
                        <a:cs typeface="Times New Roman"/>
                      </a:endParaRPr>
                    </a:p>
                  </a:txBody>
                  <a:tcPr marL="68580" marR="68580" marT="0" marB="0"/>
                </a:tc>
              </a:tr>
              <a:tr h="340807">
                <a:tc>
                  <a:txBody>
                    <a:bodyPr/>
                    <a:lstStyle/>
                    <a:p>
                      <a:pPr>
                        <a:lnSpc>
                          <a:spcPct val="150000"/>
                        </a:lnSpc>
                        <a:spcAft>
                          <a:spcPts val="0"/>
                        </a:spcAft>
                      </a:pPr>
                      <a:r>
                        <a:rPr lang="es-ES" sz="1100">
                          <a:effectLst/>
                        </a:rPr>
                        <a:t>Impresiones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1800</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0,05</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90</a:t>
                      </a:r>
                      <a:endParaRPr lang="es-ES" sz="1100">
                        <a:effectLst/>
                        <a:latin typeface="Calibri"/>
                        <a:ea typeface="Calibri"/>
                        <a:cs typeface="Times New Roman"/>
                      </a:endParaRPr>
                    </a:p>
                  </a:txBody>
                  <a:tcPr marL="68580" marR="68580" marT="0" marB="0"/>
                </a:tc>
              </a:tr>
              <a:tr h="340807">
                <a:tc>
                  <a:txBody>
                    <a:bodyPr/>
                    <a:lstStyle/>
                    <a:p>
                      <a:pPr>
                        <a:lnSpc>
                          <a:spcPct val="150000"/>
                        </a:lnSpc>
                        <a:spcAft>
                          <a:spcPts val="0"/>
                        </a:spcAft>
                      </a:pPr>
                      <a:r>
                        <a:rPr lang="es-ES" sz="1100">
                          <a:effectLst/>
                        </a:rPr>
                        <a:t>Otros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50</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50</a:t>
                      </a:r>
                      <a:endParaRPr lang="es-ES" sz="1100">
                        <a:effectLst/>
                        <a:latin typeface="Calibri"/>
                        <a:ea typeface="Calibri"/>
                        <a:cs typeface="Times New Roman"/>
                      </a:endParaRPr>
                    </a:p>
                  </a:txBody>
                  <a:tcPr marL="68580" marR="68580" marT="0" marB="0"/>
                </a:tc>
              </a:tr>
              <a:tr h="371789">
                <a:tc>
                  <a:txBody>
                    <a:bodyPr/>
                    <a:lstStyle/>
                    <a:p>
                      <a:endParaRPr lang="es-ES" sz="1100">
                        <a:effectLst/>
                        <a:latin typeface="Calibri"/>
                        <a:cs typeface="Times New Roman"/>
                      </a:endParaRPr>
                    </a:p>
                  </a:txBody>
                  <a:tcPr marL="68580" marR="68580" marT="0" marB="0"/>
                </a:tc>
                <a:tc gridSpan="2">
                  <a:txBody>
                    <a:bodyPr/>
                    <a:lstStyle/>
                    <a:p>
                      <a:pPr algn="ctr">
                        <a:lnSpc>
                          <a:spcPct val="150000"/>
                        </a:lnSpc>
                        <a:spcAft>
                          <a:spcPts val="0"/>
                        </a:spcAft>
                      </a:pPr>
                      <a:r>
                        <a:rPr lang="es-ES" sz="1200">
                          <a:effectLst/>
                        </a:rPr>
                        <a:t>Total  (USD)</a:t>
                      </a:r>
                      <a:endParaRPr lang="es-ES" sz="1100">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50000"/>
                        </a:lnSpc>
                        <a:spcAft>
                          <a:spcPts val="0"/>
                        </a:spcAft>
                      </a:pPr>
                      <a:r>
                        <a:rPr lang="es-ES" sz="1100" dirty="0">
                          <a:effectLst/>
                        </a:rPr>
                        <a:t>287,5</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21537323"/>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28600"/>
            <a:ext cx="8229600" cy="563562"/>
          </a:xfrm>
        </p:spPr>
        <p:txBody>
          <a:bodyPr>
            <a:normAutofit fontScale="90000"/>
          </a:bodyPr>
          <a:lstStyle/>
          <a:p>
            <a:pPr algn="l"/>
            <a:r>
              <a:rPr lang="es-EC" sz="3200" b="1" dirty="0"/>
              <a:t>GASTOS TOTALES</a:t>
            </a:r>
            <a:endParaRPr lang="es-ES" sz="3200" dirty="0"/>
          </a:p>
        </p:txBody>
      </p:sp>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graphicFrame>
        <p:nvGraphicFramePr>
          <p:cNvPr id="3" name="2 Tabla"/>
          <p:cNvGraphicFramePr>
            <a:graphicFrameLocks noGrp="1"/>
          </p:cNvGraphicFramePr>
          <p:nvPr>
            <p:extLst>
              <p:ext uri="{D42A27DB-BD31-4B8C-83A1-F6EECF244321}">
                <p14:modId xmlns:p14="http://schemas.microsoft.com/office/powerpoint/2010/main" val="3810310669"/>
              </p:ext>
            </p:extLst>
          </p:nvPr>
        </p:nvGraphicFramePr>
        <p:xfrm>
          <a:off x="1752600" y="838200"/>
          <a:ext cx="5410200" cy="4800596"/>
        </p:xfrm>
        <a:graphic>
          <a:graphicData uri="http://schemas.openxmlformats.org/drawingml/2006/table">
            <a:tbl>
              <a:tblPr firstRow="1" firstCol="1" bandRow="1">
                <a:tableStyleId>{5C22544A-7EE6-4342-B048-85BDC9FD1C3A}</a:tableStyleId>
              </a:tblPr>
              <a:tblGrid>
                <a:gridCol w="4220836"/>
                <a:gridCol w="1189364"/>
              </a:tblGrid>
              <a:tr h="316194">
                <a:tc gridSpan="2">
                  <a:txBody>
                    <a:bodyPr/>
                    <a:lstStyle/>
                    <a:p>
                      <a:pPr algn="ctr">
                        <a:lnSpc>
                          <a:spcPct val="150000"/>
                        </a:lnSpc>
                        <a:spcAft>
                          <a:spcPts val="0"/>
                        </a:spcAft>
                      </a:pPr>
                      <a:r>
                        <a:rPr lang="es-ES" sz="1100">
                          <a:effectLst/>
                        </a:rPr>
                        <a:t>CUADRO DE GASTOS TOTALES</a:t>
                      </a:r>
                      <a:endParaRPr lang="es-ES" sz="1100">
                        <a:effectLst/>
                        <a:latin typeface="Calibri"/>
                        <a:ea typeface="Calibri"/>
                        <a:cs typeface="Times New Roman"/>
                      </a:endParaRPr>
                    </a:p>
                  </a:txBody>
                  <a:tcPr marL="68580" marR="68580" marT="0" marB="0"/>
                </a:tc>
                <a:tc hMerge="1">
                  <a:txBody>
                    <a:bodyPr/>
                    <a:lstStyle/>
                    <a:p>
                      <a:endParaRPr lang="es-ES"/>
                    </a:p>
                  </a:txBody>
                  <a:tcPr/>
                </a:tc>
              </a:tr>
              <a:tr h="344954">
                <a:tc>
                  <a:txBody>
                    <a:bodyPr/>
                    <a:lstStyle/>
                    <a:p>
                      <a:pPr algn="ctr">
                        <a:lnSpc>
                          <a:spcPct val="150000"/>
                        </a:lnSpc>
                        <a:spcAft>
                          <a:spcPts val="0"/>
                        </a:spcAft>
                      </a:pPr>
                      <a:r>
                        <a:rPr lang="es-ES" sz="1100">
                          <a:effectLst/>
                        </a:rPr>
                        <a:t>TABLAS CAP. 7</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a:effectLst/>
                        </a:rPr>
                        <a:t>VALOR/U</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 de Materiales Base</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1508</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Costos de Materiales Eléctricos </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172</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Costos de Materiales Refrigeración</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789,6</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Costos de Instrumentación</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404</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S" sz="1200">
                          <a:effectLst/>
                        </a:rPr>
                        <a:t>Costos de Fluidos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526</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Costos de Accesorios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1710</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Costos varios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300</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Remuneración técnicos especializados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200">
                          <a:effectLst/>
                        </a:rPr>
                        <a:t>2755</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Remuneración  Ayudantes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400</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C" sz="1200">
                          <a:effectLst/>
                        </a:rPr>
                        <a:t>Honorarios director y codirector </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200">
                          <a:effectLst/>
                        </a:rPr>
                        <a:t>500</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S" sz="1200">
                          <a:effectLst/>
                        </a:rPr>
                        <a:t>Misceláneos</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200">
                          <a:effectLst/>
                        </a:rPr>
                        <a:t>287,5</a:t>
                      </a:r>
                      <a:endParaRPr lang="es-ES" sz="1100">
                        <a:effectLst/>
                        <a:latin typeface="Calibri"/>
                        <a:ea typeface="Calibri"/>
                        <a:cs typeface="Times New Roman"/>
                      </a:endParaRPr>
                    </a:p>
                  </a:txBody>
                  <a:tcPr marL="68580" marR="68580" marT="0" marB="0"/>
                </a:tc>
              </a:tr>
              <a:tr h="344954">
                <a:tc>
                  <a:txBody>
                    <a:bodyPr/>
                    <a:lstStyle/>
                    <a:p>
                      <a:pPr>
                        <a:lnSpc>
                          <a:spcPct val="150000"/>
                        </a:lnSpc>
                        <a:spcAft>
                          <a:spcPts val="0"/>
                        </a:spcAft>
                      </a:pPr>
                      <a:r>
                        <a:rPr lang="es-ES" sz="1200">
                          <a:effectLst/>
                        </a:rPr>
                        <a:t>TOTAL PROYECTO</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dirty="0">
                          <a:effectLst/>
                        </a:rPr>
                        <a:t>9352,1</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859739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639762"/>
          </a:xfrm>
        </p:spPr>
        <p:txBody>
          <a:bodyPr>
            <a:normAutofit fontScale="90000"/>
          </a:bodyPr>
          <a:lstStyle/>
          <a:p>
            <a:pPr algn="l"/>
            <a:r>
              <a:rPr lang="es-ES" dirty="0" smtClean="0"/>
              <a:t>CONVECCIÓN</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990600"/>
                <a:ext cx="8229600" cy="5364163"/>
              </a:xfrm>
            </p:spPr>
            <p:txBody>
              <a:bodyPr/>
              <a:lstStyle/>
              <a:p>
                <a:pPr algn="just"/>
                <a:r>
                  <a:rPr lang="es-EC" sz="2000" dirty="0"/>
                  <a:t>La convección se define como la transferencia de calor por un gradiente de temperatura entre un sólido o superficie y un fluido, que se mueve sobre dicho solido o </a:t>
                </a:r>
                <a:r>
                  <a:rPr lang="es-EC" sz="2000" dirty="0" smtClean="0"/>
                  <a:t>superficie. </a:t>
                </a:r>
                <a:r>
                  <a:rPr lang="es-EC" sz="2000" dirty="0"/>
                  <a:t>La </a:t>
                </a:r>
                <a:r>
                  <a:rPr lang="es-EC" sz="2000" dirty="0" smtClean="0"/>
                  <a:t>convección </a:t>
                </a:r>
                <a:r>
                  <a:rPr lang="es-EC" sz="2000" dirty="0"/>
                  <a:t>se clasifica en libre y forzada</a:t>
                </a:r>
                <a:r>
                  <a:rPr lang="es-EC" sz="2000" dirty="0" smtClean="0"/>
                  <a:t>.</a:t>
                </a:r>
              </a:p>
              <a:p>
                <a:endParaRPr lang="es-ES" sz="2000" dirty="0"/>
              </a:p>
              <a:p>
                <a:pPr marL="0" indent="0" algn="ctr">
                  <a:buNone/>
                </a:pPr>
                <a:r>
                  <a:rPr lang="es-EC" sz="2000" dirty="0"/>
                  <a:t> </a:t>
                </a:r>
                <a14:m>
                  <m:oMath xmlns:m="http://schemas.openxmlformats.org/officeDocument/2006/math">
                    <m:r>
                      <a:rPr lang="es-EC" sz="2000" i="1">
                        <a:latin typeface="Cambria Math"/>
                      </a:rPr>
                      <m:t>𝑞</m:t>
                    </m:r>
                    <m:r>
                      <a:rPr lang="es-EC" sz="2000" i="1">
                        <a:latin typeface="Cambria Math"/>
                      </a:rPr>
                      <m:t>" =</m:t>
                    </m:r>
                    <m:r>
                      <a:rPr lang="es-EC" sz="2000" i="1">
                        <a:latin typeface="Cambria Math"/>
                      </a:rPr>
                      <m:t>h</m:t>
                    </m:r>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𝑠</m:t>
                        </m:r>
                      </m:sub>
                    </m:sSub>
                    <m:r>
                      <a:rPr lang="es-EC" sz="2000" i="1">
                        <a:latin typeface="Cambria Math"/>
                      </a:rPr>
                      <m:t>−</m:t>
                    </m:r>
                    <m:sSub>
                      <m:sSubPr>
                        <m:ctrlPr>
                          <a:rPr lang="es-ES" sz="2000" i="1">
                            <a:latin typeface="Cambria Math"/>
                          </a:rPr>
                        </m:ctrlPr>
                      </m:sSubPr>
                      <m:e>
                        <m:r>
                          <a:rPr lang="es-EC" sz="2000" i="1">
                            <a:latin typeface="Cambria Math"/>
                          </a:rPr>
                          <m:t>𝑇</m:t>
                        </m:r>
                      </m:e>
                      <m:sub>
                        <m:r>
                          <a:rPr lang="es-EC" sz="2000" i="1">
                            <a:latin typeface="Cambria Math"/>
                          </a:rPr>
                          <m:t>∞</m:t>
                        </m:r>
                      </m:sub>
                    </m:sSub>
                    <m:r>
                      <a:rPr lang="es-EC" sz="2000" i="1">
                        <a:latin typeface="Cambria Math"/>
                      </a:rPr>
                      <m:t>)</m:t>
                    </m:r>
                  </m:oMath>
                </a14:m>
                <a:r>
                  <a:rPr lang="es-ES" sz="2000" dirty="0">
                    <a:effectLst/>
                  </a:rPr>
                  <a:t> </a:t>
                </a:r>
                <a:endParaRPr lang="es-ES" sz="2000" dirty="0" smtClean="0">
                  <a:effectLst/>
                </a:endParaRPr>
              </a:p>
              <a:p>
                <a:pPr marL="0" indent="0" algn="ctr">
                  <a:buNone/>
                </a:pPr>
                <a:endParaRPr lang="es-ES" sz="2000" dirty="0"/>
              </a:p>
              <a:p>
                <a:pPr marL="0" indent="0">
                  <a:buNone/>
                </a:pPr>
                <a:endParaRPr lang="es-ES" sz="20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990600"/>
                <a:ext cx="8229600" cy="5364163"/>
              </a:xfrm>
              <a:blipFill rotWithShape="1">
                <a:blip r:embed="rId4"/>
                <a:stretch>
                  <a:fillRect l="-593" t="-569" r="-741"/>
                </a:stretch>
              </a:blipFill>
            </p:spPr>
            <p:txBody>
              <a:bodyPr/>
              <a:lstStyle/>
              <a:p>
                <a:r>
                  <a:rPr lang="es-ES">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606775911"/>
              </p:ext>
            </p:extLst>
          </p:nvPr>
        </p:nvGraphicFramePr>
        <p:xfrm>
          <a:off x="3200400" y="3048000"/>
          <a:ext cx="3072765" cy="2880360"/>
        </p:xfrm>
        <a:graphic>
          <a:graphicData uri="http://schemas.openxmlformats.org/drawingml/2006/table">
            <a:tbl>
              <a:tblPr firstRow="1" firstCol="1" bandRow="1">
                <a:tableStyleId>{5C22544A-7EE6-4342-B048-85BDC9FD1C3A}</a:tableStyleId>
              </a:tblPr>
              <a:tblGrid>
                <a:gridCol w="1746250"/>
                <a:gridCol w="1326515"/>
              </a:tblGrid>
              <a:tr h="0">
                <a:tc>
                  <a:txBody>
                    <a:bodyPr/>
                    <a:lstStyle/>
                    <a:p>
                      <a:pPr algn="ctr">
                        <a:lnSpc>
                          <a:spcPct val="150000"/>
                        </a:lnSpc>
                        <a:spcBef>
                          <a:spcPts val="1200"/>
                        </a:spcBef>
                        <a:spcAft>
                          <a:spcPts val="0"/>
                        </a:spcAft>
                      </a:pPr>
                      <a:r>
                        <a:rPr lang="es-EC" sz="1200" dirty="0">
                          <a:effectLst/>
                        </a:rPr>
                        <a:t>PROCESO</a:t>
                      </a:r>
                      <a:endParaRPr lang="es-ES" sz="1100" dirty="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h (W/m</a:t>
                      </a:r>
                      <a:r>
                        <a:rPr lang="es-EC" sz="1200" baseline="30000">
                          <a:effectLst/>
                        </a:rPr>
                        <a:t>2</a:t>
                      </a:r>
                      <a:r>
                        <a:rPr lang="es-EC" sz="1200">
                          <a:effectLst/>
                        </a:rPr>
                        <a:t> . K)</a:t>
                      </a:r>
                      <a:endParaRPr lang="es-ES" sz="1100">
                        <a:effectLst/>
                        <a:latin typeface="Calibri"/>
                        <a:ea typeface="Times New Roman"/>
                        <a:cs typeface="Times New Roman"/>
                      </a:endParaRPr>
                    </a:p>
                  </a:txBody>
                  <a:tcPr marL="68580" marR="68580" marT="0" marB="0"/>
                </a:tc>
              </a:tr>
              <a:tr h="0">
                <a:tc gridSpan="2">
                  <a:txBody>
                    <a:bodyPr/>
                    <a:lstStyle/>
                    <a:p>
                      <a:pPr algn="ctr">
                        <a:lnSpc>
                          <a:spcPct val="150000"/>
                        </a:lnSpc>
                        <a:spcBef>
                          <a:spcPts val="1200"/>
                        </a:spcBef>
                        <a:spcAft>
                          <a:spcPts val="0"/>
                        </a:spcAft>
                      </a:pPr>
                      <a:r>
                        <a:rPr lang="es-EC" sz="1200">
                          <a:effectLst/>
                        </a:rPr>
                        <a:t>Convección libre</a:t>
                      </a:r>
                      <a:endParaRPr lang="es-ES" sz="1100">
                        <a:effectLst/>
                        <a:latin typeface="Calibri"/>
                        <a:ea typeface="Times New Roman"/>
                        <a:cs typeface="Times New Roman"/>
                      </a:endParaRPr>
                    </a:p>
                  </a:txBody>
                  <a:tcPr marL="68580" marR="68580" marT="0" marB="0"/>
                </a:tc>
                <a:tc hMerge="1">
                  <a:txBody>
                    <a:bodyPr/>
                    <a:lstStyle/>
                    <a:p>
                      <a:endParaRPr lang="es-ES"/>
                    </a:p>
                  </a:txBody>
                  <a:tcPr/>
                </a:tc>
              </a:tr>
              <a:tr h="0">
                <a:tc>
                  <a:txBody>
                    <a:bodyPr/>
                    <a:lstStyle/>
                    <a:p>
                      <a:pPr algn="just">
                        <a:lnSpc>
                          <a:spcPct val="150000"/>
                        </a:lnSpc>
                        <a:spcBef>
                          <a:spcPts val="1200"/>
                        </a:spcBef>
                        <a:spcAft>
                          <a:spcPts val="0"/>
                        </a:spcAft>
                      </a:pPr>
                      <a:r>
                        <a:rPr lang="es-EC" sz="1200" dirty="0">
                          <a:effectLst/>
                        </a:rPr>
                        <a:t> Gases</a:t>
                      </a:r>
                      <a:endParaRPr lang="es-ES" sz="1100" dirty="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2-25</a:t>
                      </a:r>
                      <a:endParaRPr lang="es-ES" sz="1100">
                        <a:effectLst/>
                        <a:latin typeface="Calibri"/>
                        <a:ea typeface="Times New Roman"/>
                        <a:cs typeface="Times New Roman"/>
                      </a:endParaRPr>
                    </a:p>
                  </a:txBody>
                  <a:tcPr marL="68580" marR="68580" marT="0" marB="0"/>
                </a:tc>
              </a:tr>
              <a:tr h="0">
                <a:tc>
                  <a:txBody>
                    <a:bodyPr/>
                    <a:lstStyle/>
                    <a:p>
                      <a:pPr algn="just">
                        <a:lnSpc>
                          <a:spcPct val="150000"/>
                        </a:lnSpc>
                        <a:spcBef>
                          <a:spcPts val="1200"/>
                        </a:spcBef>
                        <a:spcAft>
                          <a:spcPts val="0"/>
                        </a:spcAft>
                      </a:pPr>
                      <a:r>
                        <a:rPr lang="es-EC" sz="1200" dirty="0">
                          <a:effectLst/>
                        </a:rPr>
                        <a:t>Líquidos</a:t>
                      </a:r>
                      <a:endParaRPr lang="es-ES" sz="1100" dirty="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50-1000</a:t>
                      </a:r>
                      <a:endParaRPr lang="es-ES" sz="1100">
                        <a:effectLst/>
                        <a:latin typeface="Calibri"/>
                        <a:ea typeface="Times New Roman"/>
                        <a:cs typeface="Times New Roman"/>
                      </a:endParaRPr>
                    </a:p>
                  </a:txBody>
                  <a:tcPr marL="68580" marR="68580" marT="0" marB="0"/>
                </a:tc>
              </a:tr>
              <a:tr h="0">
                <a:tc gridSpan="2">
                  <a:txBody>
                    <a:bodyPr/>
                    <a:lstStyle/>
                    <a:p>
                      <a:pPr algn="ctr">
                        <a:lnSpc>
                          <a:spcPct val="150000"/>
                        </a:lnSpc>
                        <a:spcBef>
                          <a:spcPts val="1200"/>
                        </a:spcBef>
                        <a:spcAft>
                          <a:spcPts val="0"/>
                        </a:spcAft>
                      </a:pPr>
                      <a:r>
                        <a:rPr lang="es-EC" sz="1200">
                          <a:effectLst/>
                        </a:rPr>
                        <a:t>Convección forzada</a:t>
                      </a:r>
                      <a:endParaRPr lang="es-ES" sz="1100">
                        <a:effectLst/>
                        <a:latin typeface="Calibri"/>
                        <a:ea typeface="Times New Roman"/>
                        <a:cs typeface="Times New Roman"/>
                      </a:endParaRPr>
                    </a:p>
                  </a:txBody>
                  <a:tcPr marL="68580" marR="68580" marT="0" marB="0"/>
                </a:tc>
                <a:tc hMerge="1">
                  <a:txBody>
                    <a:bodyPr/>
                    <a:lstStyle/>
                    <a:p>
                      <a:endParaRPr lang="es-ES"/>
                    </a:p>
                  </a:txBody>
                  <a:tcPr/>
                </a:tc>
              </a:tr>
              <a:tr h="0">
                <a:tc>
                  <a:txBody>
                    <a:bodyPr/>
                    <a:lstStyle/>
                    <a:p>
                      <a:pPr algn="just">
                        <a:lnSpc>
                          <a:spcPct val="150000"/>
                        </a:lnSpc>
                        <a:spcBef>
                          <a:spcPts val="1200"/>
                        </a:spcBef>
                        <a:spcAft>
                          <a:spcPts val="0"/>
                        </a:spcAft>
                      </a:pPr>
                      <a:r>
                        <a:rPr lang="es-EC" sz="1200">
                          <a:effectLst/>
                        </a:rPr>
                        <a:t>Gases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25-250</a:t>
                      </a:r>
                      <a:endParaRPr lang="es-ES" sz="1100">
                        <a:effectLst/>
                        <a:latin typeface="Calibri"/>
                        <a:ea typeface="Times New Roman"/>
                        <a:cs typeface="Times New Roman"/>
                      </a:endParaRPr>
                    </a:p>
                  </a:txBody>
                  <a:tcPr marL="68580" marR="68580" marT="0" marB="0"/>
                </a:tc>
              </a:tr>
              <a:tr h="0">
                <a:tc>
                  <a:txBody>
                    <a:bodyPr/>
                    <a:lstStyle/>
                    <a:p>
                      <a:pPr algn="just">
                        <a:lnSpc>
                          <a:spcPct val="150000"/>
                        </a:lnSpc>
                        <a:spcBef>
                          <a:spcPts val="1200"/>
                        </a:spcBef>
                        <a:spcAft>
                          <a:spcPts val="0"/>
                        </a:spcAft>
                      </a:pPr>
                      <a:r>
                        <a:rPr lang="es-EC" sz="1200">
                          <a:effectLst/>
                        </a:rPr>
                        <a:t>Líquidos</a:t>
                      </a:r>
                      <a:endParaRPr lang="es-ES" sz="110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a:effectLst/>
                        </a:rPr>
                        <a:t>50 - 20 000</a:t>
                      </a:r>
                      <a:endParaRPr lang="es-ES" sz="1100">
                        <a:effectLst/>
                        <a:latin typeface="Calibri"/>
                        <a:ea typeface="Times New Roman"/>
                        <a:cs typeface="Times New Roman"/>
                      </a:endParaRPr>
                    </a:p>
                  </a:txBody>
                  <a:tcPr marL="68580" marR="68580" marT="0" marB="0"/>
                </a:tc>
              </a:tr>
              <a:tr h="411480">
                <a:tc gridSpan="2">
                  <a:txBody>
                    <a:bodyPr/>
                    <a:lstStyle/>
                    <a:p>
                      <a:pPr algn="ctr">
                        <a:lnSpc>
                          <a:spcPct val="150000"/>
                        </a:lnSpc>
                        <a:spcAft>
                          <a:spcPts val="0"/>
                        </a:spcAft>
                      </a:pPr>
                      <a:r>
                        <a:rPr lang="es-EC" sz="1200">
                          <a:effectLst/>
                        </a:rPr>
                        <a:t>Convección con cambio de fase</a:t>
                      </a:r>
                      <a:endParaRPr lang="es-ES" sz="1100">
                        <a:effectLst/>
                        <a:latin typeface="Calibri"/>
                        <a:ea typeface="Times New Roman"/>
                        <a:cs typeface="Times New Roman"/>
                      </a:endParaRPr>
                    </a:p>
                  </a:txBody>
                  <a:tcPr marL="68580" marR="68580" marT="0" marB="0" anchor="ctr"/>
                </a:tc>
                <a:tc hMerge="1">
                  <a:txBody>
                    <a:bodyPr/>
                    <a:lstStyle/>
                    <a:p>
                      <a:endParaRPr lang="es-ES"/>
                    </a:p>
                  </a:txBody>
                  <a:tcPr/>
                </a:tc>
              </a:tr>
              <a:tr h="0">
                <a:tc>
                  <a:txBody>
                    <a:bodyPr/>
                    <a:lstStyle/>
                    <a:p>
                      <a:pPr>
                        <a:lnSpc>
                          <a:spcPct val="150000"/>
                        </a:lnSpc>
                        <a:spcBef>
                          <a:spcPts val="1200"/>
                        </a:spcBef>
                        <a:spcAft>
                          <a:spcPts val="0"/>
                        </a:spcAft>
                      </a:pPr>
                      <a:r>
                        <a:rPr lang="es-EC" sz="1200" dirty="0">
                          <a:effectLst/>
                        </a:rPr>
                        <a:t>Ebullición o condensación </a:t>
                      </a:r>
                      <a:endParaRPr lang="es-ES" sz="1100" dirty="0">
                        <a:effectLst/>
                        <a:latin typeface="Calibri"/>
                        <a:ea typeface="Times New Roman"/>
                        <a:cs typeface="Times New Roman"/>
                      </a:endParaRPr>
                    </a:p>
                  </a:txBody>
                  <a:tcPr marL="68580" marR="68580" marT="0" marB="0"/>
                </a:tc>
                <a:tc>
                  <a:txBody>
                    <a:bodyPr/>
                    <a:lstStyle/>
                    <a:p>
                      <a:pPr algn="ctr">
                        <a:lnSpc>
                          <a:spcPct val="150000"/>
                        </a:lnSpc>
                        <a:spcBef>
                          <a:spcPts val="1200"/>
                        </a:spcBef>
                        <a:spcAft>
                          <a:spcPts val="0"/>
                        </a:spcAft>
                      </a:pPr>
                      <a:r>
                        <a:rPr lang="es-EC" sz="1200" dirty="0">
                          <a:effectLst/>
                        </a:rPr>
                        <a:t>2 500-100 000</a:t>
                      </a:r>
                      <a:endParaRPr lang="es-E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905181938"/>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334962"/>
          </a:xfrm>
        </p:spPr>
        <p:txBody>
          <a:bodyPr>
            <a:normAutofit fontScale="90000"/>
          </a:bodyPr>
          <a:lstStyle/>
          <a:p>
            <a:pPr algn="l"/>
            <a:r>
              <a:rPr lang="es-ES" sz="3200" b="1" dirty="0" smtClean="0"/>
              <a:t>Análisis Financiero</a:t>
            </a:r>
            <a:endParaRPr lang="es-ES" sz="3200" b="1" dirty="0"/>
          </a:p>
        </p:txBody>
      </p:sp>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graphicFrame>
        <p:nvGraphicFramePr>
          <p:cNvPr id="3" name="2 Tabla"/>
          <p:cNvGraphicFramePr>
            <a:graphicFrameLocks noGrp="1"/>
          </p:cNvGraphicFramePr>
          <p:nvPr>
            <p:extLst>
              <p:ext uri="{D42A27DB-BD31-4B8C-83A1-F6EECF244321}">
                <p14:modId xmlns:p14="http://schemas.microsoft.com/office/powerpoint/2010/main" val="2946039179"/>
              </p:ext>
            </p:extLst>
          </p:nvPr>
        </p:nvGraphicFramePr>
        <p:xfrm>
          <a:off x="1600200" y="1803824"/>
          <a:ext cx="5486399" cy="2844377"/>
        </p:xfrm>
        <a:graphic>
          <a:graphicData uri="http://schemas.openxmlformats.org/drawingml/2006/table">
            <a:tbl>
              <a:tblPr firstRow="1" firstCol="1" bandRow="1">
                <a:tableStyleId>{5C22544A-7EE6-4342-B048-85BDC9FD1C3A}</a:tableStyleId>
              </a:tblPr>
              <a:tblGrid>
                <a:gridCol w="1859712"/>
                <a:gridCol w="2301870"/>
                <a:gridCol w="1324817"/>
              </a:tblGrid>
              <a:tr h="399762">
                <a:tc gridSpan="3">
                  <a:txBody>
                    <a:bodyPr/>
                    <a:lstStyle/>
                    <a:p>
                      <a:pPr algn="ctr">
                        <a:lnSpc>
                          <a:spcPct val="150000"/>
                        </a:lnSpc>
                        <a:spcAft>
                          <a:spcPts val="0"/>
                        </a:spcAft>
                      </a:pPr>
                      <a:r>
                        <a:rPr lang="es-ES" sz="1100">
                          <a:effectLst/>
                        </a:rPr>
                        <a:t>APORTE ECONOMICO DEL PROYECTO</a:t>
                      </a:r>
                      <a:endParaRPr lang="es-ES" sz="110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399762">
                <a:tc>
                  <a:txBody>
                    <a:bodyPr/>
                    <a:lstStyle/>
                    <a:p>
                      <a:pPr>
                        <a:lnSpc>
                          <a:spcPct val="150000"/>
                        </a:lnSpc>
                        <a:spcAft>
                          <a:spcPts val="0"/>
                        </a:spcAft>
                      </a:pPr>
                      <a:r>
                        <a:rPr lang="es-ES" sz="1100">
                          <a:effectLst/>
                        </a:rPr>
                        <a:t>NOMBRE</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100">
                          <a:effectLst/>
                        </a:rPr>
                        <a:t>CARGO</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100">
                          <a:effectLst/>
                        </a:rPr>
                        <a:t>APORTE (USD)</a:t>
                      </a:r>
                      <a:endParaRPr lang="es-ES" sz="1100">
                        <a:effectLst/>
                        <a:latin typeface="Calibri"/>
                        <a:ea typeface="Calibri"/>
                        <a:cs typeface="Times New Roman"/>
                      </a:endParaRPr>
                    </a:p>
                  </a:txBody>
                  <a:tcPr marL="68580" marR="68580" marT="0" marB="0"/>
                </a:tc>
              </a:tr>
              <a:tr h="399762">
                <a:tc>
                  <a:txBody>
                    <a:bodyPr/>
                    <a:lstStyle/>
                    <a:p>
                      <a:pPr>
                        <a:lnSpc>
                          <a:spcPct val="150000"/>
                        </a:lnSpc>
                        <a:spcAft>
                          <a:spcPts val="0"/>
                        </a:spcAft>
                      </a:pPr>
                      <a:r>
                        <a:rPr lang="es-ES" sz="1100">
                          <a:effectLst/>
                        </a:rPr>
                        <a:t>Jorge Mejía d.</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100">
                          <a:effectLst/>
                        </a:rPr>
                        <a:t>Responsable del proyecto</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3426,05</a:t>
                      </a:r>
                      <a:endParaRPr lang="es-ES" sz="1100">
                        <a:effectLst/>
                        <a:latin typeface="Calibri"/>
                        <a:ea typeface="Calibri"/>
                        <a:cs typeface="Times New Roman"/>
                      </a:endParaRPr>
                    </a:p>
                  </a:txBody>
                  <a:tcPr marL="68580" marR="68580" marT="0" marB="0"/>
                </a:tc>
              </a:tr>
              <a:tr h="399762">
                <a:tc>
                  <a:txBody>
                    <a:bodyPr/>
                    <a:lstStyle/>
                    <a:p>
                      <a:pPr>
                        <a:lnSpc>
                          <a:spcPct val="150000"/>
                        </a:lnSpc>
                        <a:spcAft>
                          <a:spcPts val="0"/>
                        </a:spcAft>
                      </a:pPr>
                      <a:r>
                        <a:rPr lang="es-ES" sz="1100">
                          <a:effectLst/>
                        </a:rPr>
                        <a:t>Fernando Pérez g.</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100">
                          <a:effectLst/>
                        </a:rPr>
                        <a:t>Responsable del proyecto</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3426,05</a:t>
                      </a:r>
                      <a:endParaRPr lang="es-ES" sz="1100">
                        <a:effectLst/>
                        <a:latin typeface="Calibri"/>
                        <a:ea typeface="Calibri"/>
                        <a:cs typeface="Times New Roman"/>
                      </a:endParaRPr>
                    </a:p>
                  </a:txBody>
                  <a:tcPr marL="68580" marR="68580" marT="0" marB="0"/>
                </a:tc>
              </a:tr>
              <a:tr h="845567">
                <a:tc>
                  <a:txBody>
                    <a:bodyPr/>
                    <a:lstStyle/>
                    <a:p>
                      <a:pPr>
                        <a:lnSpc>
                          <a:spcPct val="150000"/>
                        </a:lnSpc>
                        <a:spcAft>
                          <a:spcPts val="0"/>
                        </a:spcAft>
                      </a:pPr>
                      <a:r>
                        <a:rPr lang="es-ES" sz="1100">
                          <a:effectLst/>
                        </a:rPr>
                        <a:t>Vicerrectorado de investigación</a:t>
                      </a:r>
                      <a:endParaRPr lang="es-ES" sz="1100">
                        <a:effectLst/>
                        <a:latin typeface="Calibri"/>
                        <a:ea typeface="Calibri"/>
                        <a:cs typeface="Times New Roman"/>
                      </a:endParaRPr>
                    </a:p>
                  </a:txBody>
                  <a:tcPr marL="68580" marR="68580" marT="0" marB="0"/>
                </a:tc>
                <a:tc>
                  <a:txBody>
                    <a:bodyPr/>
                    <a:lstStyle/>
                    <a:p>
                      <a:pPr>
                        <a:lnSpc>
                          <a:spcPct val="150000"/>
                        </a:lnSpc>
                        <a:spcAft>
                          <a:spcPts val="0"/>
                        </a:spcAft>
                      </a:pPr>
                      <a:r>
                        <a:rPr lang="es-ES" sz="1100">
                          <a:effectLst/>
                        </a:rPr>
                        <a:t>Auspiciante del proyecto mano de obra</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a:effectLst/>
                        </a:rPr>
                        <a:t>2500</a:t>
                      </a:r>
                      <a:endParaRPr lang="es-ES" sz="1100">
                        <a:effectLst/>
                        <a:latin typeface="Calibri"/>
                        <a:ea typeface="Calibri"/>
                        <a:cs typeface="Times New Roman"/>
                      </a:endParaRPr>
                    </a:p>
                  </a:txBody>
                  <a:tcPr marL="68580" marR="68580" marT="0" marB="0"/>
                </a:tc>
              </a:tr>
              <a:tr h="399762">
                <a:tc>
                  <a:txBody>
                    <a:bodyPr/>
                    <a:lstStyle/>
                    <a:p>
                      <a:endParaRPr lang="es-ES" sz="1100">
                        <a:effectLst/>
                        <a:latin typeface="Calibri"/>
                        <a:cs typeface="Times New Roman"/>
                      </a:endParaRPr>
                    </a:p>
                  </a:txBody>
                  <a:tcPr marL="68580" marR="68580" marT="0" marB="0"/>
                </a:tc>
                <a:tc>
                  <a:txBody>
                    <a:bodyPr/>
                    <a:lstStyle/>
                    <a:p>
                      <a:pPr>
                        <a:lnSpc>
                          <a:spcPct val="150000"/>
                        </a:lnSpc>
                        <a:spcAft>
                          <a:spcPts val="0"/>
                        </a:spcAft>
                      </a:pPr>
                      <a:r>
                        <a:rPr lang="es-ES" sz="1100">
                          <a:effectLst/>
                        </a:rPr>
                        <a:t>TOTAL APORTE</a:t>
                      </a:r>
                      <a:endParaRPr lang="es-ES"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S" sz="1100" dirty="0">
                          <a:effectLst/>
                        </a:rPr>
                        <a:t>9352,1</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95228533"/>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29491" y="152400"/>
            <a:ext cx="8229600" cy="639762"/>
          </a:xfrm>
        </p:spPr>
        <p:txBody>
          <a:bodyPr>
            <a:normAutofit fontScale="90000"/>
          </a:bodyPr>
          <a:lstStyle/>
          <a:p>
            <a:r>
              <a:rPr lang="es-ES" dirty="0" smtClean="0"/>
              <a:t>Conclusiones</a:t>
            </a:r>
            <a:endParaRPr lang="es-ES" dirty="0"/>
          </a:p>
        </p:txBody>
      </p:sp>
      <p:sp>
        <p:nvSpPr>
          <p:cNvPr id="4" name="3 Marcador de contenido"/>
          <p:cNvSpPr>
            <a:spLocks noGrp="1"/>
          </p:cNvSpPr>
          <p:nvPr>
            <p:ph idx="1"/>
          </p:nvPr>
        </p:nvSpPr>
        <p:spPr>
          <a:xfrm>
            <a:off x="429491" y="914400"/>
            <a:ext cx="8229600" cy="4525963"/>
          </a:xfrm>
        </p:spPr>
        <p:txBody>
          <a:bodyPr>
            <a:normAutofit fontScale="92500"/>
          </a:bodyPr>
          <a:lstStyle/>
          <a:p>
            <a:pPr lvl="0"/>
            <a:r>
              <a:rPr lang="es-EC" sz="1800" dirty="0"/>
              <a:t>El Banco de Pruebas contribuye de manera importante para el desarrollo de la investigación con prácticas nuevas para el Laboratorio de Conversión de la Energía</a:t>
            </a:r>
            <a:r>
              <a:rPr lang="es-EC" sz="1800" dirty="0" smtClean="0"/>
              <a:t>.</a:t>
            </a:r>
            <a:endParaRPr lang="es-ES" sz="1800" dirty="0"/>
          </a:p>
          <a:p>
            <a:pPr lvl="0"/>
            <a:r>
              <a:rPr lang="es-EC" sz="1800" dirty="0"/>
              <a:t>Se pudo detectar  las diferencias entre los métodos de resolución y diseño de intercambiadores de calor comparando los resultados entre ellos</a:t>
            </a:r>
            <a:r>
              <a:rPr lang="es-EC" sz="1800" dirty="0" smtClean="0"/>
              <a:t>.</a:t>
            </a:r>
            <a:endParaRPr lang="es-ES" sz="1800" dirty="0"/>
          </a:p>
          <a:p>
            <a:pPr lvl="0"/>
            <a:r>
              <a:rPr lang="es-EC" sz="1800" dirty="0"/>
              <a:t>Con el fin de disminuir los grados de error en las mediciones, se puede controlar los elementos, cambiarlos o sustituirlos para un mejor rendimiento y eficiencia acordes a las necesidades de la investigación</a:t>
            </a:r>
            <a:r>
              <a:rPr lang="es-EC" sz="1800" dirty="0" smtClean="0"/>
              <a:t>.</a:t>
            </a:r>
            <a:endParaRPr lang="es-ES" sz="1800" dirty="0"/>
          </a:p>
          <a:p>
            <a:pPr lvl="0"/>
            <a:r>
              <a:rPr lang="es-EC" sz="1800" dirty="0"/>
              <a:t>Con el uso del Banco de Pruebas, los estudiantes de la carrera de ingeniería mecánica no solo podrán hacer prácticas sino también lograrán determinar el comportamiento de diferentes aceites API con intercambio de calor con el agua. </a:t>
            </a:r>
            <a:endParaRPr lang="es-ES" sz="1800" dirty="0"/>
          </a:p>
          <a:p>
            <a:pPr lvl="0"/>
            <a:r>
              <a:rPr lang="es-EC" sz="1800" dirty="0"/>
              <a:t>Se encontró un alto grado de error en las mediciones ya que los intercambiadores de calor usados para este Banco de pruebas tienen una eficiencia muy baja debido a que se ajustaron al presupuesto para este proyecto, siendo esta la causa principal de los problemas del desarrollo de cálculos y adquisición de datos</a:t>
            </a:r>
            <a:r>
              <a:rPr lang="es-EC" sz="1800" dirty="0" smtClean="0"/>
              <a:t>.</a:t>
            </a:r>
          </a:p>
          <a:p>
            <a:r>
              <a:rPr lang="es-EC" sz="1800" dirty="0"/>
              <a:t>El proyecto ha sido culminado con éxito y con grandes expectativas ya que fomentará en los estudiantes el conocimiento de los programas informáticos de simulación.</a:t>
            </a:r>
            <a:endParaRPr lang="es-ES" sz="1800" dirty="0"/>
          </a:p>
          <a:p>
            <a:pPr lvl="0"/>
            <a:endParaRPr lang="es-ES" sz="1800" dirty="0"/>
          </a:p>
          <a:p>
            <a:endParaRPr lang="es-ES" sz="1800" dirty="0"/>
          </a:p>
        </p:txBody>
      </p:sp>
    </p:spTree>
    <p:extLst>
      <p:ext uri="{BB962C8B-B14F-4D97-AF65-F5344CB8AC3E}">
        <p14:creationId xmlns:p14="http://schemas.microsoft.com/office/powerpoint/2010/main" val="2474889549"/>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sp>
        <p:nvSpPr>
          <p:cNvPr id="5" name="3 Marcador de contenido"/>
          <p:cNvSpPr txBox="1">
            <a:spLocks/>
          </p:cNvSpPr>
          <p:nvPr/>
        </p:nvSpPr>
        <p:spPr bwMode="auto">
          <a:xfrm>
            <a:off x="401782" y="91439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dirty="0"/>
          </a:p>
        </p:txBody>
      </p:sp>
      <p:sp>
        <p:nvSpPr>
          <p:cNvPr id="7" name="3 Marcador de contenido"/>
          <p:cNvSpPr txBox="1">
            <a:spLocks/>
          </p:cNvSpPr>
          <p:nvPr/>
        </p:nvSpPr>
        <p:spPr bwMode="auto">
          <a:xfrm>
            <a:off x="457200" y="304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1800" dirty="0" smtClean="0"/>
              <a:t>Se </a:t>
            </a:r>
            <a:r>
              <a:rPr lang="es-EC" sz="1800" dirty="0"/>
              <a:t>logró diseñar y construir en su totalidad el Banco de Pruebas para intercambiadores de calor tubo concéntrico y multitubo con fluidos de trabajo agua y aceite API para el laboratorio del DECEM</a:t>
            </a:r>
            <a:r>
              <a:rPr lang="es-EC" sz="1800" dirty="0" smtClean="0"/>
              <a:t>.</a:t>
            </a:r>
            <a:endParaRPr lang="es-ES" sz="1800" dirty="0"/>
          </a:p>
          <a:p>
            <a:pPr lvl="0"/>
            <a:r>
              <a:rPr lang="es-EC" sz="1800" dirty="0"/>
              <a:t>Para el cálculo de los intercambiadores de calor se comprobó que el método más confiable es el de la simulación por el programa ANSYS esto debido a que al calcular mediante elementos finitos se obtuvo resultados más exactos y con un alto grado de confiabilidad</a:t>
            </a:r>
            <a:r>
              <a:rPr lang="es-EC" sz="1800" dirty="0" smtClean="0"/>
              <a:t>.</a:t>
            </a:r>
            <a:endParaRPr lang="es-ES" sz="1800" dirty="0"/>
          </a:p>
          <a:p>
            <a:pPr lvl="0"/>
            <a:r>
              <a:rPr lang="es-EC" sz="1800" dirty="0"/>
              <a:t>La utilización de instrumentación en especial medidores digitales facilito la obtención de datos y el control en el banco de pruebas que cuenta con instrumentación de avanzada tecnología y con un correcto grado de confiabilidad, es necesario que la instrumentación tenga por lo menos una centésima de </a:t>
            </a:r>
            <a:r>
              <a:rPr lang="es-EC" sz="1800" dirty="0" smtClean="0"/>
              <a:t>apreciación</a:t>
            </a:r>
            <a:endParaRPr lang="es-ES" sz="1800" dirty="0"/>
          </a:p>
          <a:p>
            <a:pPr lvl="0"/>
            <a:r>
              <a:rPr lang="es-EC" sz="1800" dirty="0"/>
              <a:t>La suma de errores de medición de los instrumentos y sus componentes hace que el Banco de Pruebas para intercambiadores de calor tenga porcentajes muy altos alrededor del cincuenta por ciento  y claramente esto se debe a que la diferencia de temperaturas son pequeñas ya que la eficiencia de los intercambiadores son muy bajas.</a:t>
            </a:r>
            <a:endParaRPr lang="es-ES" sz="1800" dirty="0"/>
          </a:p>
          <a:p>
            <a:endParaRPr lang="es-ES" sz="1800" dirty="0"/>
          </a:p>
        </p:txBody>
      </p:sp>
    </p:spTree>
    <p:extLst>
      <p:ext uri="{BB962C8B-B14F-4D97-AF65-F5344CB8AC3E}">
        <p14:creationId xmlns:p14="http://schemas.microsoft.com/office/powerpoint/2010/main" val="2656513533"/>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731838"/>
          </a:xfrm>
        </p:spPr>
        <p:txBody>
          <a:bodyPr>
            <a:normAutofit fontScale="90000"/>
          </a:bodyPr>
          <a:lstStyle/>
          <a:p>
            <a:r>
              <a:rPr lang="es-ES" dirty="0" smtClean="0"/>
              <a:t>Recomendaciones</a:t>
            </a:r>
            <a:endParaRPr lang="es-ES" dirty="0"/>
          </a:p>
        </p:txBody>
      </p:sp>
      <p:sp>
        <p:nvSpPr>
          <p:cNvPr id="47107" name="Rectangle 3"/>
          <p:cNvSpPr>
            <a:spLocks noGrp="1"/>
          </p:cNvSpPr>
          <p:nvPr>
            <p:ph idx="1"/>
          </p:nvPr>
        </p:nvSpPr>
        <p:spPr>
          <a:xfrm>
            <a:off x="304800" y="1166018"/>
            <a:ext cx="8229600" cy="4525963"/>
          </a:xfrm>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sp>
        <p:nvSpPr>
          <p:cNvPr id="6" name="3 Marcador de contenido"/>
          <p:cNvSpPr txBox="1">
            <a:spLocks/>
          </p:cNvSpPr>
          <p:nvPr/>
        </p:nvSpPr>
        <p:spPr bwMode="auto">
          <a:xfrm>
            <a:off x="457200" y="838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s-EC" sz="2000" dirty="0"/>
              <a:t>Se recomienda el monitoreo constante de los equipos y partes que componen el banco para que este se mantenga en niveles de operación adecuado. </a:t>
            </a:r>
            <a:endParaRPr lang="es-ES" sz="2000" dirty="0"/>
          </a:p>
          <a:p>
            <a:pPr lvl="0"/>
            <a:r>
              <a:rPr lang="es-EC" sz="2000" dirty="0"/>
              <a:t>Para que los resultados expuestos tengan mayor precisión se recomienda utilizar instrumentación actualizada acorde al avance de la tecnología, como por ejemplo los caudalímetros al ser mecánicos podrían ser remplazados por medidores de caudal electrónicos</a:t>
            </a:r>
            <a:r>
              <a:rPr lang="es-EC" sz="2000" dirty="0" smtClean="0"/>
              <a:t>.</a:t>
            </a:r>
            <a:endParaRPr lang="es-ES" sz="2000" dirty="0"/>
          </a:p>
          <a:p>
            <a:pPr lvl="0"/>
            <a:r>
              <a:rPr lang="es-EC" sz="2000" dirty="0" smtClean="0"/>
              <a:t>A fin </a:t>
            </a:r>
            <a:r>
              <a:rPr lang="es-EC" sz="2000" dirty="0"/>
              <a:t>de tener mayor rango de diferencia de temperaturas, en el futuro sería adecuado el uso de intercambiadores con mayores eficiencias para la toma de datos, ya que los expuestos en el banco son muy básicos. </a:t>
            </a:r>
            <a:endParaRPr lang="es-ES" sz="2000" dirty="0"/>
          </a:p>
          <a:p>
            <a:pPr lvl="0"/>
            <a:r>
              <a:rPr lang="es-EC" sz="2000" dirty="0"/>
              <a:t>Incurrir en el desarrollo de nuevos proyectos como el cálculo de nuevos intercambiadores de calor o automatización de mismo</a:t>
            </a:r>
            <a:r>
              <a:rPr lang="es-EC" sz="2000" dirty="0" smtClean="0"/>
              <a:t>.</a:t>
            </a:r>
            <a:r>
              <a:rPr lang="es-EC" sz="2000" dirty="0"/>
              <a:t> </a:t>
            </a:r>
            <a:endParaRPr lang="es-ES" sz="2000" dirty="0"/>
          </a:p>
          <a:p>
            <a:pPr lvl="0"/>
            <a:r>
              <a:rPr lang="es-EC" sz="2000" dirty="0"/>
              <a:t>Desarrollar otros laboratorios con la combinación de cada sistema propuesto en el banco de pruebas.</a:t>
            </a:r>
            <a:endParaRPr lang="es-ES" sz="2000" dirty="0"/>
          </a:p>
          <a:p>
            <a:pPr marL="0" lvl="0" indent="0">
              <a:buNone/>
            </a:pPr>
            <a:endParaRPr lang="es-ES" sz="1800" dirty="0"/>
          </a:p>
        </p:txBody>
      </p:sp>
    </p:spTree>
    <p:extLst>
      <p:ext uri="{BB962C8B-B14F-4D97-AF65-F5344CB8AC3E}">
        <p14:creationId xmlns:p14="http://schemas.microsoft.com/office/powerpoint/2010/main" val="2880457097"/>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p:cNvSpPr>
          <p:nvPr>
            <p:ph idx="1"/>
          </p:nvPr>
        </p:nvSpPr>
        <p:spPr>
          <a:xfrm>
            <a:off x="457200" y="228600"/>
            <a:ext cx="8229600" cy="4525963"/>
          </a:xfrm>
        </p:spPr>
        <p:txBody>
          <a:bodyPr>
            <a:normAutofit fontScale="92500" lnSpcReduction="10000"/>
          </a:bodyPr>
          <a:lstStyle/>
          <a:p>
            <a:pPr eaLnBrk="1" hangingPunct="1"/>
            <a:r>
              <a:rPr lang="es-EC" sz="1800" dirty="0" smtClean="0"/>
              <a:t>Se </a:t>
            </a:r>
            <a:r>
              <a:rPr lang="es-EC" sz="1800" dirty="0"/>
              <a:t>debe tener cuidado con algunos de los componentes ya que podrían causar daños físicos al ponerse en contacto con la persona responsable del laboratorio y leer el manual de usuario antes de su operación</a:t>
            </a:r>
            <a:r>
              <a:rPr lang="es-EC" sz="1800" dirty="0" smtClean="0"/>
              <a:t>.</a:t>
            </a:r>
            <a:endParaRPr lang="es-ES" sz="1800" dirty="0"/>
          </a:p>
          <a:p>
            <a:pPr lvl="0"/>
            <a:r>
              <a:rPr lang="es-EC" sz="1800" dirty="0"/>
              <a:t>Tener cuidado al momento de la operación del equipo con los fluidos de trabajado en especial con el aceite ya que al estar a altas temperaturas puede ser su uso peligroso</a:t>
            </a:r>
            <a:r>
              <a:rPr lang="es-EC" sz="1800" dirty="0" smtClean="0"/>
              <a:t>.</a:t>
            </a:r>
            <a:endParaRPr lang="es-ES" sz="1800" dirty="0"/>
          </a:p>
          <a:p>
            <a:pPr lvl="0"/>
            <a:r>
              <a:rPr lang="es-EC" sz="1800" dirty="0"/>
              <a:t>Se deberá incentivar a los estudiantes a que realicen proyectos nuevos, con el fin de dotar a los laboratorios del DECEM de equipos de prácticas, esto lograría que las futuras generaciones cuenten con mayores opciones de aprendizaje</a:t>
            </a:r>
            <a:r>
              <a:rPr lang="es-EC" sz="1800" dirty="0" smtClean="0"/>
              <a:t>.</a:t>
            </a:r>
            <a:endParaRPr lang="es-ES" sz="1800" dirty="0"/>
          </a:p>
          <a:p>
            <a:pPr lvl="0"/>
            <a:r>
              <a:rPr lang="es-EC" sz="1800" dirty="0"/>
              <a:t>Se recomienda incentivar a las futuras generaciones a investigar el estudio de más fluidos en los cuales puedan ver y estudiar el comportamiento en la transferencia de calor</a:t>
            </a:r>
            <a:r>
              <a:rPr lang="es-EC" sz="1800" dirty="0" smtClean="0"/>
              <a:t>.</a:t>
            </a:r>
            <a:endParaRPr lang="es-ES" sz="1800" dirty="0"/>
          </a:p>
          <a:p>
            <a:pPr lvl="0"/>
            <a:r>
              <a:rPr lang="es-EC" sz="1800" dirty="0"/>
              <a:t>Es necesario optar por métodos alternativos a los clásicos de análisis como por ejemplo simulación con programas nuevos e innovadores  que permitan al estudiante aprender el comportamiento y el análisis por un método computacional</a:t>
            </a:r>
            <a:r>
              <a:rPr lang="es-EC" sz="1800" dirty="0" smtClean="0"/>
              <a:t>.</a:t>
            </a:r>
            <a:endParaRPr lang="es-ES" sz="1800" dirty="0"/>
          </a:p>
          <a:p>
            <a:pPr lvl="0"/>
            <a:r>
              <a:rPr lang="es-EC" sz="1800" dirty="0"/>
              <a:t>Es recomendable dar un buen mantenimiento preventivo al Banco de pruebas para que en el momento de las practicas el Banco nos dé resultados exactos y confiables con el fin de que el margen de error se </a:t>
            </a:r>
            <a:endParaRPr lang="es-ES" sz="1800" dirty="0"/>
          </a:p>
          <a:p>
            <a:pPr eaLnBrk="1" hangingPunct="1">
              <a:buFont typeface="Arial" pitchFamily="34" charset="0"/>
              <a:buNone/>
            </a:pPr>
            <a:endParaRPr lang="en-US" sz="6600" dirty="0" smtClean="0"/>
          </a:p>
        </p:txBody>
      </p:sp>
    </p:spTree>
    <p:extLst>
      <p:ext uri="{BB962C8B-B14F-4D97-AF65-F5344CB8AC3E}">
        <p14:creationId xmlns:p14="http://schemas.microsoft.com/office/powerpoint/2010/main" val="2994028412"/>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438400"/>
            <a:ext cx="8229600" cy="1143000"/>
          </a:xfrm>
        </p:spPr>
        <p:txBody>
          <a:bodyPr/>
          <a:lstStyle/>
          <a:p>
            <a:r>
              <a:rPr lang="es-ES" dirty="0" smtClean="0"/>
              <a:t>GRACIAS</a:t>
            </a:r>
            <a:endParaRPr lang="es-ES" dirty="0"/>
          </a:p>
        </p:txBody>
      </p:sp>
      <p:sp>
        <p:nvSpPr>
          <p:cNvPr id="47107" name="Rectangle 3"/>
          <p:cNvSpPr>
            <a:spLocks noGrp="1"/>
          </p:cNvSpPr>
          <p:nvPr>
            <p:ph idx="1"/>
          </p:nvPr>
        </p:nvSpPr>
        <p:spPr/>
        <p:txBody>
          <a:bodyPr/>
          <a:lstStyle/>
          <a:p>
            <a:pPr eaLnBrk="1" hangingPunct="1">
              <a:buFont typeface="Arial" pitchFamily="34" charset="0"/>
              <a:buNone/>
            </a:pPr>
            <a:r>
              <a:rPr lang="en-US" sz="6600" dirty="0" smtClean="0"/>
              <a:t>     </a:t>
            </a:r>
          </a:p>
          <a:p>
            <a:pPr eaLnBrk="1" hangingPunct="1">
              <a:buFont typeface="Arial" pitchFamily="34" charset="0"/>
              <a:buNone/>
            </a:pPr>
            <a:r>
              <a:rPr lang="en-US" sz="6600" dirty="0" smtClean="0"/>
              <a:t>      </a:t>
            </a:r>
          </a:p>
        </p:txBody>
      </p:sp>
    </p:spTree>
    <p:extLst>
      <p:ext uri="{BB962C8B-B14F-4D97-AF65-F5344CB8AC3E}">
        <p14:creationId xmlns:p14="http://schemas.microsoft.com/office/powerpoint/2010/main" val="10477312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4754</Words>
  <Application>Microsoft Office PowerPoint</Application>
  <PresentationFormat>Presentación en pantalla (4:3)</PresentationFormat>
  <Paragraphs>984</Paragraphs>
  <Slides>95</Slides>
  <Notes>95</Notes>
  <HiddenSlides>0</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Tema de Office</vt:lpstr>
      <vt:lpstr>  </vt:lpstr>
      <vt:lpstr>INTRODUCCIÓN </vt:lpstr>
      <vt:lpstr>OBJETIVOS</vt:lpstr>
      <vt:lpstr>ALCANCE </vt:lpstr>
      <vt:lpstr>MARCO TEÓRICO</vt:lpstr>
      <vt:lpstr>CONDUCCIÓN</vt:lpstr>
      <vt:lpstr>Conducción en sistemas radiales</vt:lpstr>
      <vt:lpstr>Presentación de PowerPoint</vt:lpstr>
      <vt:lpstr>CONVECCIÓN</vt:lpstr>
      <vt:lpstr>Presentación de PowerPoint</vt:lpstr>
      <vt:lpstr>Capa límite</vt:lpstr>
      <vt:lpstr>Numero de Nusselt</vt:lpstr>
      <vt:lpstr>Número de Reynolds</vt:lpstr>
      <vt:lpstr>RADIACIÓN</vt:lpstr>
      <vt:lpstr>INTERCAMBIADORES DE CALOR</vt:lpstr>
      <vt:lpstr>Partes de un intercambiador de calor</vt:lpstr>
      <vt:lpstr>Tipos de I.C.</vt:lpstr>
      <vt:lpstr>Tubo concéntrico</vt:lpstr>
      <vt:lpstr>I.C Tubo y coraza</vt:lpstr>
      <vt:lpstr>Presentación de PowerPoint</vt:lpstr>
      <vt:lpstr>Intercambiador de calor de placas</vt:lpstr>
      <vt:lpstr>Diseño de un intercambiador de calor</vt:lpstr>
      <vt:lpstr>Coeficiente global de transferencia de calor</vt:lpstr>
      <vt:lpstr>Presentación de PowerPoint</vt:lpstr>
      <vt:lpstr>Análisis de los intercambiadores de calor</vt:lpstr>
      <vt:lpstr>Presentación de PowerPoint</vt:lpstr>
      <vt:lpstr>Presentación de PowerPoint</vt:lpstr>
      <vt:lpstr>DIFERENCIA MEDIA LOGARITMICA DE TEMPERATURAS </vt:lpstr>
      <vt:lpstr>Presentación de PowerPoint</vt:lpstr>
      <vt:lpstr>Intercambiador de calor de fluidos múltiples y de flujo cruzado </vt:lpstr>
      <vt:lpstr>Presentación de PowerPoint</vt:lpstr>
      <vt:lpstr>Propiedades termodinámicas de un fluido </vt:lpstr>
      <vt:lpstr>Diagramas y graficas de los fluidos de trabajo</vt:lpstr>
      <vt:lpstr>Presentación de PowerPoint</vt:lpstr>
      <vt:lpstr>Presentación de PowerPoint</vt:lpstr>
      <vt:lpstr>Importancia de los I.C</vt:lpstr>
      <vt:lpstr>Aplicaciones en la industria</vt:lpstr>
      <vt:lpstr>Intercambiador compacto de placas soldadas</vt:lpstr>
      <vt:lpstr>Intercambiadores de tubo y coraza</vt:lpstr>
      <vt:lpstr>Presentación de PowerPoint</vt:lpstr>
      <vt:lpstr>Mantenimiento</vt:lpstr>
      <vt:lpstr>IMPACTO AMBIENTAL DEL USO DE ACEITES EN EL            INTERCAMBIADOR DE CALOR</vt:lpstr>
      <vt:lpstr>Efectos contra la salud</vt:lpstr>
      <vt:lpstr>SISTEMAS ANEXOS DE LOS I.C</vt:lpstr>
      <vt:lpstr>SISTEMA DE REFRIGERACION</vt:lpstr>
      <vt:lpstr>SISTEMA DE CALENTAMIENTO</vt:lpstr>
      <vt:lpstr>SISTEMA DE CIRCULACIÓN DEL FLUIDO</vt:lpstr>
      <vt:lpstr>Instrumentación</vt:lpstr>
      <vt:lpstr>NORMATIVA Y REGULACIONES</vt:lpstr>
      <vt:lpstr>Normas tema</vt:lpstr>
      <vt:lpstr>Presentación de PowerPoint</vt:lpstr>
      <vt:lpstr>Diseño y construcción del banco de pruebas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ECONÓMICO Y FINANCIERO </vt:lpstr>
      <vt:lpstr>Presentación de PowerPoint</vt:lpstr>
      <vt:lpstr>COSTOS INDIRECTOS</vt:lpstr>
      <vt:lpstr>GASTOS TOTALES</vt:lpstr>
      <vt:lpstr>Análisis Financiero</vt:lpstr>
      <vt:lpstr>Conclusiones</vt:lpstr>
      <vt:lpstr>Presentación de PowerPoint</vt:lpstr>
      <vt:lpstr>Recomendaciones</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Juan Fernando</dc:creator>
  <cp:lastModifiedBy>Juan Fernando</cp:lastModifiedBy>
  <cp:revision>4</cp:revision>
  <dcterms:created xsi:type="dcterms:W3CDTF">2011-06-22T06:39:15Z</dcterms:created>
  <dcterms:modified xsi:type="dcterms:W3CDTF">2011-06-28T07:01:39Z</dcterms:modified>
</cp:coreProperties>
</file>