
<file path=[Content_Types].xml><?xml version="1.0" encoding="utf-8"?>
<Types xmlns="http://schemas.openxmlformats.org/package/2006/content-types">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11.xml" ContentType="application/vnd.openxmlformats-officedocument.drawingml.diagramColors+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layout3.xml" ContentType="application/vnd.openxmlformats-officedocument.drawingml.diagramLayout+xml"/>
  <Override PartName="/ppt/diagrams/data4.xml" ContentType="application/vnd.openxmlformats-officedocument.drawingml.diagramData+xml"/>
  <Override PartName="/ppt/diagrams/colors8.xml" ContentType="application/vnd.openxmlformats-officedocument.drawingml.diagramColors+xml"/>
  <Override PartName="/ppt/diagrams/drawing9.xml" ContentType="application/vnd.ms-office.drawingml.diagramDrawing+xml"/>
  <Override PartName="/ppt/charts/chart7.xml" ContentType="application/vnd.openxmlformats-officedocument.drawingml.chart+xml"/>
  <Override PartName="/ppt/diagrams/layout1.xml" ContentType="application/vnd.openxmlformats-officedocument.drawingml.diagramLayout+xml"/>
  <Override PartName="/ppt/diagrams/data2.xml" ContentType="application/vnd.openxmlformats-officedocument.drawingml.diagramData+xml"/>
  <Override PartName="/ppt/diagrams/colors6.xml" ContentType="application/vnd.openxmlformats-officedocument.drawingml.diagramColors+xml"/>
  <Override PartName="/ppt/diagrams/drawing7.xml" ContentType="application/vnd.ms-office.drawingml.diagramDrawing+xml"/>
  <Override PartName="/ppt/diagrams/quickStyle9.xml" ContentType="application/vnd.openxmlformats-officedocument.drawingml.diagramStyle+xml"/>
  <Override PartName="/ppt/charts/chart3.xml" ContentType="application/vnd.openxmlformats-officedocument.drawingml.chart+xml"/>
  <Override PartName="/ppt/charts/chart5.xml" ContentType="application/vnd.openxmlformats-officedocument.drawingml.chart+xml"/>
  <Override PartName="/ppt/diagrams/quickStyle11.xml" ContentType="application/vnd.openxmlformats-officedocument.drawingml.diagramStyle+xml"/>
  <Override PartName="/ppt/diagrams/drawing12.xml" ContentType="application/vnd.ms-office.drawingml.diagramDrawing+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diagrams/colors4.xml" ContentType="application/vnd.openxmlformats-officedocument.drawingml.diagramColors+xml"/>
  <Override PartName="/ppt/diagrams/drawing5.xml" ContentType="application/vnd.ms-office.drawingml.diagramDrawing+xml"/>
  <Override PartName="/ppt/diagrams/quickStyle7.xml" ContentType="application/vnd.openxmlformats-officedocument.drawingml.diagramStyle+xml"/>
  <Override PartName="/ppt/charts/chart1.xml" ContentType="application/vnd.openxmlformats-officedocument.drawingml.chart+xml"/>
  <Override PartName="/ppt/diagrams/drawing10.xml" ContentType="application/vnd.ms-office.drawingml.diagramDrawing+xml"/>
  <Override PartName="/ppt/diagrams/layout1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notesSlides/notesSlide1.xml" ContentType="application/vnd.openxmlformats-officedocument.presentationml.notesSlide+xml"/>
  <Default Extension="png" ContentType="image/png"/>
  <Default Extension="bin" ContentType="application/vnd.openxmlformats-officedocument.oleObject"/>
  <Override PartName="/ppt/diagrams/colors1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diagrams/quickStyle3.xml" ContentType="application/vnd.openxmlformats-officedocument.drawingml.diagramStyle+xml"/>
  <Override PartName="/ppt/diagrams/colors10.xml" ContentType="application/vnd.openxmlformats-officedocument.drawingml.diagramColors+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Default Extension="emf" ContentType="image/x-emf"/>
  <Override PartName="/ppt/diagrams/layout8.xml" ContentType="application/vnd.openxmlformats-officedocument.drawingml.diagramLayout+xml"/>
  <Override PartName="/ppt/diagrams/data12.xml" ContentType="application/vnd.openxmlformats-officedocument.drawingml.diagramData+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diagrams/layout6.xml" ContentType="application/vnd.openxmlformats-officedocument.drawingml.diagramLayout+xml"/>
  <Override PartName="/ppt/diagrams/data9.xml" ContentType="application/vnd.openxmlformats-officedocument.drawingml.diagramData+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charts/chart8.xml" ContentType="application/vnd.openxmlformats-officedocument.drawingml.chart+xml"/>
  <Override PartName="/ppt/slideLayouts/slideLayout10.xml" ContentType="application/vnd.openxmlformats-officedocument.presentationml.slideLayout+xml"/>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Default Extension="tiff" ContentType="image/tiff"/>
  <Override PartName="/ppt/diagrams/drawing8.xml" ContentType="application/vnd.ms-office.drawingml.diagramDrawing+xml"/>
  <Override PartName="/ppt/charts/chart6.xml" ContentType="application/vnd.openxmlformats-officedocument.drawingml.chart+xml"/>
  <Default Extension="vml" ContentType="application/vnd.openxmlformats-officedocument.vmlDrawing"/>
  <Override PartName="/ppt/diagrams/quickStyle12.xml" ContentType="application/vnd.openxmlformats-officedocument.drawingml.diagramStyle+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diagrams/quickStyle8.xml" ContentType="application/vnd.openxmlformats-officedocument.drawingml.diagramStyle+xml"/>
  <Override PartName="/ppt/charts/chart4.xml" ContentType="application/vnd.openxmlformats-officedocument.drawingml.chart+xml"/>
  <Override PartName="/ppt/diagrams/quickStyle10.xml" ContentType="application/vnd.openxmlformats-officedocument.drawingml.diagramStyle+xml"/>
  <Override PartName="/ppt/diagrams/drawing11.xml" ContentType="application/vnd.ms-office.drawingml.diagramDrawing+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ppt/charts/chart2.xml" ContentType="application/vnd.openxmlformats-officedocument.drawingml.chart+xml"/>
  <Override PartName="/ppt/diagrams/layout12.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diagrams/data11.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Layouts/slideLayout11.xml" ContentType="application/vnd.openxmlformats-officedocument.presentationml.slideLayout+xml"/>
  <Override PartName="/ppt/charts/chart9.xml" ContentType="application/vnd.openxmlformats-officedocument.drawingml.char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26"/>
  </p:notesMasterIdLst>
  <p:sldIdLst>
    <p:sldId id="415" r:id="rId2"/>
    <p:sldId id="416" r:id="rId3"/>
    <p:sldId id="417" r:id="rId4"/>
    <p:sldId id="418" r:id="rId5"/>
    <p:sldId id="419" r:id="rId6"/>
    <p:sldId id="420" r:id="rId7"/>
    <p:sldId id="351" r:id="rId8"/>
    <p:sldId id="388" r:id="rId9"/>
    <p:sldId id="422" r:id="rId10"/>
    <p:sldId id="421" r:id="rId11"/>
    <p:sldId id="357" r:id="rId12"/>
    <p:sldId id="348" r:id="rId13"/>
    <p:sldId id="349" r:id="rId14"/>
    <p:sldId id="360" r:id="rId15"/>
    <p:sldId id="362" r:id="rId16"/>
    <p:sldId id="395" r:id="rId17"/>
    <p:sldId id="366" r:id="rId18"/>
    <p:sldId id="367" r:id="rId19"/>
    <p:sldId id="368" r:id="rId20"/>
    <p:sldId id="401" r:id="rId21"/>
    <p:sldId id="403" r:id="rId22"/>
    <p:sldId id="423" r:id="rId23"/>
    <p:sldId id="424" r:id="rId24"/>
    <p:sldId id="425" r:id="rId2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08C44"/>
    <a:srgbClr val="008000"/>
    <a:srgbClr val="339933"/>
    <a:srgbClr val="FAD8D4"/>
  </p:clrMru>
</p:presentationPr>
</file>

<file path=ppt/tableStyles.xml><?xml version="1.0" encoding="utf-8"?>
<a:tblStyleLst xmlns:a="http://schemas.openxmlformats.org/drawingml/2006/main" def="{5C22544A-7EE6-4342-B048-85BDC9FD1C3A}">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2838BEF-8BB2-4498-84A7-C5851F593DF1}" styleName="Estilo medio 4 - Énfasis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8" autoAdjust="0"/>
    <p:restoredTop sz="99642" autoAdjust="0"/>
  </p:normalViewPr>
  <p:slideViewPr>
    <p:cSldViewPr>
      <p:cViewPr varScale="1">
        <p:scale>
          <a:sx n="73" d="100"/>
          <a:sy n="73" d="100"/>
        </p:scale>
        <p:origin x="-1290" y="-96"/>
      </p:cViewPr>
      <p:guideLst>
        <p:guide orient="horz" pos="2160"/>
        <p:guide pos="2880"/>
      </p:guideLst>
    </p:cSldViewPr>
  </p:slideViewPr>
  <p:outlineViewPr>
    <p:cViewPr>
      <p:scale>
        <a:sx n="33" d="100"/>
        <a:sy n="33" d="100"/>
      </p:scale>
      <p:origin x="0" y="909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5" d="100"/>
          <a:sy n="55" d="100"/>
        </p:scale>
        <p:origin x="-2856" y="-10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oleObject" Target="file:///C:\Users\CARLA\Desktop\TESIS_wifi_Kro\Datos_poblacion_general.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CARLA\Desktop\Tesiskro\encuest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style val="14"/>
  <c:clrMapOvr bg1="lt1" tx1="dk1" bg2="lt2" tx2="dk2" accent1="accent1" accent2="accent2" accent3="accent3" accent4="accent4" accent5="accent5" accent6="accent6" hlink="hlink" folHlink="folHlink"/>
  <c:chart>
    <c:autoTitleDeleted val="1"/>
    <c:view3D>
      <c:rAngAx val="1"/>
    </c:view3D>
    <c:plotArea>
      <c:layout>
        <c:manualLayout>
          <c:layoutTarget val="inner"/>
          <c:xMode val="edge"/>
          <c:yMode val="edge"/>
          <c:x val="0.12172286693173283"/>
          <c:y val="6.6396121931618285E-2"/>
          <c:w val="0.8497730050196447"/>
          <c:h val="0.56145691604251768"/>
        </c:manualLayout>
      </c:layout>
      <c:bar3DChart>
        <c:barDir val="col"/>
        <c:grouping val="stacked"/>
        <c:ser>
          <c:idx val="0"/>
          <c:order val="0"/>
          <c:tx>
            <c:strRef>
              <c:f>Hoja3!$Z$50</c:f>
              <c:strCache>
                <c:ptCount val="1"/>
                <c:pt idx="0">
                  <c:v>TENENCIA 2010</c:v>
                </c:pt>
              </c:strCache>
            </c:strRef>
          </c:tx>
          <c:cat>
            <c:strRef>
              <c:f>Hoja3!$AA$49:$AD$49</c:f>
              <c:strCache>
                <c:ptCount val="4"/>
                <c:pt idx="0">
                  <c:v>INTERNET</c:v>
                </c:pt>
                <c:pt idx="1">
                  <c:v>COMPUTADORA</c:v>
                </c:pt>
                <c:pt idx="2">
                  <c:v> TV</c:v>
                </c:pt>
                <c:pt idx="3">
                  <c:v>LINEA TELEFONICA</c:v>
                </c:pt>
              </c:strCache>
            </c:strRef>
          </c:cat>
          <c:val>
            <c:numRef>
              <c:f>Hoja3!$AA$50:$AD$50</c:f>
              <c:numCache>
                <c:formatCode>General</c:formatCode>
                <c:ptCount val="4"/>
                <c:pt idx="0">
                  <c:v>1911</c:v>
                </c:pt>
                <c:pt idx="1">
                  <c:v>3727</c:v>
                </c:pt>
                <c:pt idx="2">
                  <c:v>17623</c:v>
                </c:pt>
                <c:pt idx="3">
                  <c:v>4717</c:v>
                </c:pt>
              </c:numCache>
            </c:numRef>
          </c:val>
        </c:ser>
        <c:gapWidth val="75"/>
        <c:shape val="cylinder"/>
        <c:axId val="68988288"/>
        <c:axId val="81491072"/>
        <c:axId val="0"/>
      </c:bar3DChart>
      <c:catAx>
        <c:axId val="68988288"/>
        <c:scaling>
          <c:orientation val="minMax"/>
        </c:scaling>
        <c:axPos val="b"/>
        <c:majorTickMark val="none"/>
        <c:tickLblPos val="nextTo"/>
        <c:crossAx val="81491072"/>
        <c:crosses val="autoZero"/>
        <c:auto val="1"/>
        <c:lblAlgn val="ctr"/>
        <c:lblOffset val="100"/>
      </c:catAx>
      <c:valAx>
        <c:axId val="81491072"/>
        <c:scaling>
          <c:orientation val="minMax"/>
        </c:scaling>
        <c:axPos val="l"/>
        <c:majorGridlines/>
        <c:numFmt formatCode="General" sourceLinked="1"/>
        <c:majorTickMark val="none"/>
        <c:tickLblPos val="nextTo"/>
        <c:spPr>
          <a:ln w="9525">
            <a:noFill/>
          </a:ln>
        </c:spPr>
        <c:crossAx val="68988288"/>
        <c:crosses val="autoZero"/>
        <c:crossBetween val="between"/>
      </c:valAx>
    </c:plotArea>
    <c:legend>
      <c:legendPos val="b"/>
    </c:legend>
    <c:plotVisOnly val="1"/>
  </c:chart>
  <c:txPr>
    <a:bodyPr/>
    <a:lstStyle/>
    <a:p>
      <a:pPr>
        <a:defRPr sz="1800" b="1"/>
      </a:pPr>
      <a:endParaRPr lang="es-MX"/>
    </a:p>
  </c:tx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autoTitleDeleted val="1"/>
    <c:view3D>
      <c:rAngAx val="1"/>
    </c:view3D>
    <c:plotArea>
      <c:layout/>
      <c:bar3DChart>
        <c:barDir val="bar"/>
        <c:grouping val="stacked"/>
        <c:ser>
          <c:idx val="0"/>
          <c:order val="0"/>
          <c:tx>
            <c:strRef>
              <c:f>Hoja1!$B$6</c:f>
              <c:strCache>
                <c:ptCount val="1"/>
                <c:pt idx="0">
                  <c:v>TELEVISION</c:v>
                </c:pt>
              </c:strCache>
            </c:strRef>
          </c:tx>
          <c:val>
            <c:numRef>
              <c:f>Hoja1!$D$6</c:f>
              <c:numCache>
                <c:formatCode>0.00</c:formatCode>
                <c:ptCount val="1"/>
                <c:pt idx="0">
                  <c:v>42.245989304812831</c:v>
                </c:pt>
              </c:numCache>
            </c:numRef>
          </c:val>
        </c:ser>
        <c:ser>
          <c:idx val="1"/>
          <c:order val="1"/>
          <c:tx>
            <c:strRef>
              <c:f>Hoja1!$B$7</c:f>
              <c:strCache>
                <c:ptCount val="1"/>
                <c:pt idx="0">
                  <c:v>CELULAR</c:v>
                </c:pt>
              </c:strCache>
            </c:strRef>
          </c:tx>
          <c:val>
            <c:numRef>
              <c:f>Hoja1!$D$7</c:f>
              <c:numCache>
                <c:formatCode>0.00</c:formatCode>
                <c:ptCount val="1"/>
                <c:pt idx="0">
                  <c:v>37.967914438502675</c:v>
                </c:pt>
              </c:numCache>
            </c:numRef>
          </c:val>
        </c:ser>
        <c:ser>
          <c:idx val="2"/>
          <c:order val="2"/>
          <c:tx>
            <c:strRef>
              <c:f>Hoja1!$B$8</c:f>
              <c:strCache>
                <c:ptCount val="1"/>
                <c:pt idx="0">
                  <c:v>TELEFONO FIJO</c:v>
                </c:pt>
              </c:strCache>
            </c:strRef>
          </c:tx>
          <c:val>
            <c:numRef>
              <c:f>Hoja1!$D$8</c:f>
              <c:numCache>
                <c:formatCode>0.00</c:formatCode>
                <c:ptCount val="1"/>
                <c:pt idx="0">
                  <c:v>12.834224598930481</c:v>
                </c:pt>
              </c:numCache>
            </c:numRef>
          </c:val>
        </c:ser>
        <c:ser>
          <c:idx val="3"/>
          <c:order val="3"/>
          <c:tx>
            <c:strRef>
              <c:f>Hoja1!$B$9</c:f>
              <c:strCache>
                <c:ptCount val="1"/>
                <c:pt idx="0">
                  <c:v>INTERNET SIN QoS</c:v>
                </c:pt>
              </c:strCache>
            </c:strRef>
          </c:tx>
          <c:val>
            <c:numRef>
              <c:f>Hoja1!$D$9</c:f>
              <c:numCache>
                <c:formatCode>0.00</c:formatCode>
                <c:ptCount val="1"/>
                <c:pt idx="0">
                  <c:v>5.8823529411764683</c:v>
                </c:pt>
              </c:numCache>
            </c:numRef>
          </c:val>
        </c:ser>
        <c:ser>
          <c:idx val="4"/>
          <c:order val="4"/>
          <c:tx>
            <c:strRef>
              <c:f>Hoja1!$B$10</c:f>
              <c:strCache>
                <c:ptCount val="1"/>
                <c:pt idx="0">
                  <c:v>INTERNET CON QoS</c:v>
                </c:pt>
              </c:strCache>
            </c:strRef>
          </c:tx>
          <c:val>
            <c:numRef>
              <c:f>Hoja1!$D$10</c:f>
              <c:numCache>
                <c:formatCode>0.00</c:formatCode>
                <c:ptCount val="1"/>
                <c:pt idx="0">
                  <c:v>1.0695187165775402</c:v>
                </c:pt>
              </c:numCache>
            </c:numRef>
          </c:val>
        </c:ser>
        <c:dLbls>
          <c:showVal val="1"/>
        </c:dLbls>
        <c:gapWidth val="95"/>
        <c:gapDepth val="95"/>
        <c:shape val="cylinder"/>
        <c:axId val="83164160"/>
        <c:axId val="89727744"/>
        <c:axId val="0"/>
      </c:bar3DChart>
      <c:catAx>
        <c:axId val="83164160"/>
        <c:scaling>
          <c:orientation val="minMax"/>
        </c:scaling>
        <c:delete val="1"/>
        <c:axPos val="l"/>
        <c:majorTickMark val="none"/>
        <c:tickLblPos val="none"/>
        <c:crossAx val="89727744"/>
        <c:crosses val="autoZero"/>
        <c:auto val="1"/>
        <c:lblAlgn val="ctr"/>
        <c:lblOffset val="100"/>
      </c:catAx>
      <c:valAx>
        <c:axId val="89727744"/>
        <c:scaling>
          <c:orientation val="minMax"/>
        </c:scaling>
        <c:delete val="1"/>
        <c:axPos val="b"/>
        <c:numFmt formatCode="0.00" sourceLinked="1"/>
        <c:tickLblPos val="none"/>
        <c:crossAx val="83164160"/>
        <c:crosses val="autoZero"/>
        <c:crossBetween val="between"/>
      </c:valAx>
    </c:plotArea>
    <c:legend>
      <c:legendPos val="t"/>
    </c:legend>
    <c:plotVisOnly val="1"/>
  </c:chart>
  <c:txPr>
    <a:bodyPr/>
    <a:lstStyle/>
    <a:p>
      <a:pPr>
        <a:defRPr sz="1600" b="1"/>
      </a:pPr>
      <a:endParaRPr lang="es-MX"/>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Hoja1!$B$12</c:f>
              <c:strCache>
                <c:ptCount val="1"/>
                <c:pt idx="0">
                  <c:v>SI</c:v>
                </c:pt>
              </c:strCache>
            </c:strRef>
          </c:tx>
          <c:val>
            <c:numRef>
              <c:f>Hoja1!$D$12</c:f>
              <c:numCache>
                <c:formatCode>0.00</c:formatCode>
                <c:ptCount val="1"/>
                <c:pt idx="0">
                  <c:v>42.245989304812831</c:v>
                </c:pt>
              </c:numCache>
            </c:numRef>
          </c:val>
        </c:ser>
        <c:ser>
          <c:idx val="1"/>
          <c:order val="1"/>
          <c:tx>
            <c:strRef>
              <c:f>Hoja1!$B$13</c:f>
              <c:strCache>
                <c:ptCount val="1"/>
                <c:pt idx="0">
                  <c:v>NO</c:v>
                </c:pt>
              </c:strCache>
            </c:strRef>
          </c:tx>
          <c:val>
            <c:numRef>
              <c:f>Hoja1!$D$13</c:f>
              <c:numCache>
                <c:formatCode>0.00</c:formatCode>
                <c:ptCount val="1"/>
                <c:pt idx="0">
                  <c:v>57.754010695187155</c:v>
                </c:pt>
              </c:numCache>
            </c:numRef>
          </c:val>
        </c:ser>
        <c:dLbls>
          <c:showVal val="1"/>
        </c:dLbls>
        <c:gapWidth val="95"/>
        <c:gapDepth val="95"/>
        <c:shape val="cylinder"/>
        <c:axId val="89753472"/>
        <c:axId val="89755008"/>
        <c:axId val="0"/>
      </c:bar3DChart>
      <c:catAx>
        <c:axId val="89753472"/>
        <c:scaling>
          <c:orientation val="minMax"/>
        </c:scaling>
        <c:delete val="1"/>
        <c:axPos val="l"/>
        <c:majorTickMark val="none"/>
        <c:tickLblPos val="none"/>
        <c:crossAx val="89755008"/>
        <c:crosses val="autoZero"/>
        <c:auto val="1"/>
        <c:lblAlgn val="ctr"/>
        <c:lblOffset val="100"/>
      </c:catAx>
      <c:valAx>
        <c:axId val="89755008"/>
        <c:scaling>
          <c:orientation val="minMax"/>
        </c:scaling>
        <c:delete val="1"/>
        <c:axPos val="b"/>
        <c:numFmt formatCode="0.00" sourceLinked="1"/>
        <c:tickLblPos val="none"/>
        <c:crossAx val="89753472"/>
        <c:crosses val="autoZero"/>
        <c:crossBetween val="between"/>
      </c:valAx>
    </c:plotArea>
    <c:legend>
      <c:legendPos val="t"/>
    </c:legend>
    <c:plotVisOnly val="1"/>
  </c:chart>
  <c:txPr>
    <a:bodyPr/>
    <a:lstStyle/>
    <a:p>
      <a:pPr>
        <a:defRPr sz="1600" b="1"/>
      </a:pPr>
      <a:endParaRPr lang="es-MX"/>
    </a:p>
  </c:txPr>
  <c:externalData r:id="rId1"/>
</c:chartSpace>
</file>

<file path=ppt/charts/chart4.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Hoja1!$B$15</c:f>
              <c:strCache>
                <c:ptCount val="1"/>
                <c:pt idx="0">
                  <c:v>CERCA</c:v>
                </c:pt>
              </c:strCache>
            </c:strRef>
          </c:tx>
          <c:val>
            <c:numRef>
              <c:f>Hoja1!$D$15</c:f>
              <c:numCache>
                <c:formatCode>0.00</c:formatCode>
                <c:ptCount val="1"/>
                <c:pt idx="0">
                  <c:v>9.090909090909097</c:v>
                </c:pt>
              </c:numCache>
            </c:numRef>
          </c:val>
        </c:ser>
        <c:ser>
          <c:idx val="1"/>
          <c:order val="1"/>
          <c:tx>
            <c:strRef>
              <c:f>Hoja1!$B$16</c:f>
              <c:strCache>
                <c:ptCount val="1"/>
                <c:pt idx="0">
                  <c:v>LEJOS</c:v>
                </c:pt>
              </c:strCache>
            </c:strRef>
          </c:tx>
          <c:val>
            <c:numRef>
              <c:f>Hoja1!$D$16</c:f>
              <c:numCache>
                <c:formatCode>0.00</c:formatCode>
                <c:ptCount val="1"/>
                <c:pt idx="0">
                  <c:v>90.909090909090907</c:v>
                </c:pt>
              </c:numCache>
            </c:numRef>
          </c:val>
        </c:ser>
        <c:dLbls>
          <c:showVal val="1"/>
        </c:dLbls>
        <c:gapWidth val="95"/>
        <c:gapDepth val="95"/>
        <c:shape val="cylinder"/>
        <c:axId val="89797376"/>
        <c:axId val="89798912"/>
        <c:axId val="0"/>
      </c:bar3DChart>
      <c:catAx>
        <c:axId val="89797376"/>
        <c:scaling>
          <c:orientation val="minMax"/>
        </c:scaling>
        <c:delete val="1"/>
        <c:axPos val="l"/>
        <c:majorTickMark val="none"/>
        <c:tickLblPos val="none"/>
        <c:crossAx val="89798912"/>
        <c:crosses val="autoZero"/>
        <c:auto val="1"/>
        <c:lblAlgn val="ctr"/>
        <c:lblOffset val="100"/>
      </c:catAx>
      <c:valAx>
        <c:axId val="89798912"/>
        <c:scaling>
          <c:orientation val="minMax"/>
        </c:scaling>
        <c:delete val="1"/>
        <c:axPos val="b"/>
        <c:numFmt formatCode="0.00" sourceLinked="1"/>
        <c:tickLblPos val="none"/>
        <c:crossAx val="89797376"/>
        <c:crosses val="autoZero"/>
        <c:crossBetween val="between"/>
      </c:valAx>
    </c:plotArea>
    <c:legend>
      <c:legendPos val="t"/>
    </c:legend>
    <c:plotVisOnly val="1"/>
  </c:chart>
  <c:txPr>
    <a:bodyPr/>
    <a:lstStyle/>
    <a:p>
      <a:pPr>
        <a:defRPr sz="1600" b="1"/>
      </a:pPr>
      <a:endParaRPr lang="es-MX"/>
    </a:p>
  </c:txPr>
  <c:externalData r:id="rId1"/>
</c:chartSpace>
</file>

<file path=ppt/charts/chart5.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Hoja1!$B$18</c:f>
              <c:strCache>
                <c:ptCount val="1"/>
                <c:pt idx="0">
                  <c:v>TODOS LOS DIAS</c:v>
                </c:pt>
              </c:strCache>
            </c:strRef>
          </c:tx>
          <c:val>
            <c:numRef>
              <c:f>Hoja1!$D$18</c:f>
              <c:numCache>
                <c:formatCode>0.00</c:formatCode>
                <c:ptCount val="1"/>
                <c:pt idx="0">
                  <c:v>8.0213903743315456</c:v>
                </c:pt>
              </c:numCache>
            </c:numRef>
          </c:val>
        </c:ser>
        <c:ser>
          <c:idx val="1"/>
          <c:order val="1"/>
          <c:tx>
            <c:strRef>
              <c:f>Hoja1!$B$19</c:f>
              <c:strCache>
                <c:ptCount val="1"/>
                <c:pt idx="0">
                  <c:v>3VECES/SEMANA</c:v>
                </c:pt>
              </c:strCache>
            </c:strRef>
          </c:tx>
          <c:val>
            <c:numRef>
              <c:f>Hoja1!$D$19</c:f>
              <c:numCache>
                <c:formatCode>0.00</c:formatCode>
                <c:ptCount val="1"/>
                <c:pt idx="0">
                  <c:v>12.834224598930481</c:v>
                </c:pt>
              </c:numCache>
            </c:numRef>
          </c:val>
        </c:ser>
        <c:ser>
          <c:idx val="2"/>
          <c:order val="2"/>
          <c:tx>
            <c:strRef>
              <c:f>Hoja1!$B$20</c:f>
              <c:strCache>
                <c:ptCount val="1"/>
                <c:pt idx="0">
                  <c:v>1VEZ/SEMANA</c:v>
                </c:pt>
              </c:strCache>
            </c:strRef>
          </c:tx>
          <c:val>
            <c:numRef>
              <c:f>Hoja1!$D$20</c:f>
              <c:numCache>
                <c:formatCode>0.00</c:formatCode>
                <c:ptCount val="1"/>
                <c:pt idx="0">
                  <c:v>35.82887700534755</c:v>
                </c:pt>
              </c:numCache>
            </c:numRef>
          </c:val>
        </c:ser>
        <c:ser>
          <c:idx val="3"/>
          <c:order val="3"/>
          <c:tx>
            <c:strRef>
              <c:f>Hoja1!$B$21</c:f>
              <c:strCache>
                <c:ptCount val="1"/>
                <c:pt idx="0">
                  <c:v>OCACIONALMENTE</c:v>
                </c:pt>
              </c:strCache>
            </c:strRef>
          </c:tx>
          <c:val>
            <c:numRef>
              <c:f>Hoja1!$D$21</c:f>
              <c:numCache>
                <c:formatCode>0.00</c:formatCode>
                <c:ptCount val="1"/>
                <c:pt idx="0">
                  <c:v>42.780748663101605</c:v>
                </c:pt>
              </c:numCache>
            </c:numRef>
          </c:val>
        </c:ser>
        <c:dLbls>
          <c:showVal val="1"/>
        </c:dLbls>
        <c:gapWidth val="95"/>
        <c:gapDepth val="95"/>
        <c:shape val="cylinder"/>
        <c:axId val="89847680"/>
        <c:axId val="89849216"/>
        <c:axId val="0"/>
      </c:bar3DChart>
      <c:catAx>
        <c:axId val="89847680"/>
        <c:scaling>
          <c:orientation val="minMax"/>
        </c:scaling>
        <c:delete val="1"/>
        <c:axPos val="l"/>
        <c:majorTickMark val="none"/>
        <c:tickLblPos val="none"/>
        <c:crossAx val="89849216"/>
        <c:crosses val="autoZero"/>
        <c:auto val="1"/>
        <c:lblAlgn val="ctr"/>
        <c:lblOffset val="100"/>
      </c:catAx>
      <c:valAx>
        <c:axId val="89849216"/>
        <c:scaling>
          <c:orientation val="minMax"/>
        </c:scaling>
        <c:delete val="1"/>
        <c:axPos val="b"/>
        <c:numFmt formatCode="0.00" sourceLinked="1"/>
        <c:tickLblPos val="none"/>
        <c:crossAx val="89847680"/>
        <c:crosses val="autoZero"/>
        <c:crossBetween val="between"/>
      </c:valAx>
    </c:plotArea>
    <c:legend>
      <c:legendPos val="t"/>
    </c:legend>
    <c:plotVisOnly val="1"/>
  </c:chart>
  <c:txPr>
    <a:bodyPr/>
    <a:lstStyle/>
    <a:p>
      <a:pPr>
        <a:defRPr sz="1400" b="1"/>
      </a:pPr>
      <a:endParaRPr lang="es-MX"/>
    </a:p>
  </c:tx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Hoja1!$B$23</c:f>
              <c:strCache>
                <c:ptCount val="1"/>
                <c:pt idx="0">
                  <c:v>MAS DE 3 HORAS</c:v>
                </c:pt>
              </c:strCache>
            </c:strRef>
          </c:tx>
          <c:val>
            <c:numRef>
              <c:f>Hoja1!$D$23</c:f>
              <c:numCache>
                <c:formatCode>0.00</c:formatCode>
                <c:ptCount val="1"/>
                <c:pt idx="0">
                  <c:v>12.834224598930481</c:v>
                </c:pt>
              </c:numCache>
            </c:numRef>
          </c:val>
        </c:ser>
        <c:ser>
          <c:idx val="1"/>
          <c:order val="1"/>
          <c:tx>
            <c:strRef>
              <c:f>Hoja1!$B$24</c:f>
              <c:strCache>
                <c:ptCount val="1"/>
                <c:pt idx="0">
                  <c:v>MEDIA HORA</c:v>
                </c:pt>
              </c:strCache>
            </c:strRef>
          </c:tx>
          <c:val>
            <c:numRef>
              <c:f>Hoja1!$D$24</c:f>
              <c:numCache>
                <c:formatCode>0.00</c:formatCode>
                <c:ptCount val="1"/>
                <c:pt idx="0">
                  <c:v>32.085561497326175</c:v>
                </c:pt>
              </c:numCache>
            </c:numRef>
          </c:val>
        </c:ser>
        <c:ser>
          <c:idx val="2"/>
          <c:order val="2"/>
          <c:tx>
            <c:strRef>
              <c:f>Hoja1!$B$25</c:f>
              <c:strCache>
                <c:ptCount val="1"/>
                <c:pt idx="0">
                  <c:v>1 A 3 HORAS</c:v>
                </c:pt>
              </c:strCache>
            </c:strRef>
          </c:tx>
          <c:val>
            <c:numRef>
              <c:f>Hoja1!$D$25</c:f>
              <c:numCache>
                <c:formatCode>0.00</c:formatCode>
                <c:ptCount val="1"/>
                <c:pt idx="0">
                  <c:v>55.080213903743292</c:v>
                </c:pt>
              </c:numCache>
            </c:numRef>
          </c:val>
        </c:ser>
        <c:dLbls>
          <c:showVal val="1"/>
        </c:dLbls>
        <c:gapWidth val="95"/>
        <c:gapDepth val="95"/>
        <c:shape val="cylinder"/>
        <c:axId val="89950080"/>
        <c:axId val="89951616"/>
        <c:axId val="0"/>
      </c:bar3DChart>
      <c:catAx>
        <c:axId val="89950080"/>
        <c:scaling>
          <c:orientation val="minMax"/>
        </c:scaling>
        <c:delete val="1"/>
        <c:axPos val="l"/>
        <c:majorTickMark val="none"/>
        <c:tickLblPos val="none"/>
        <c:crossAx val="89951616"/>
        <c:crosses val="autoZero"/>
        <c:auto val="1"/>
        <c:lblAlgn val="ctr"/>
        <c:lblOffset val="100"/>
      </c:catAx>
      <c:valAx>
        <c:axId val="89951616"/>
        <c:scaling>
          <c:orientation val="minMax"/>
        </c:scaling>
        <c:delete val="1"/>
        <c:axPos val="b"/>
        <c:numFmt formatCode="0.00" sourceLinked="1"/>
        <c:tickLblPos val="none"/>
        <c:crossAx val="89950080"/>
        <c:crosses val="autoZero"/>
        <c:crossBetween val="between"/>
      </c:valAx>
    </c:plotArea>
    <c:legend>
      <c:legendPos val="t"/>
    </c:legend>
    <c:plotVisOnly val="1"/>
  </c:chart>
  <c:txPr>
    <a:bodyPr/>
    <a:lstStyle/>
    <a:p>
      <a:pPr>
        <a:defRPr sz="1600" b="1"/>
      </a:pPr>
      <a:endParaRPr lang="es-MX"/>
    </a:p>
  </c:tx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Hoja1!$B$27</c:f>
              <c:strCache>
                <c:ptCount val="1"/>
                <c:pt idx="0">
                  <c:v>VIDEOS, MUSICA</c:v>
                </c:pt>
              </c:strCache>
            </c:strRef>
          </c:tx>
          <c:val>
            <c:numRef>
              <c:f>Hoja1!$D$27</c:f>
              <c:numCache>
                <c:formatCode>0.00</c:formatCode>
                <c:ptCount val="1"/>
                <c:pt idx="0">
                  <c:v>8.0213903743315456</c:v>
                </c:pt>
              </c:numCache>
            </c:numRef>
          </c:val>
        </c:ser>
        <c:ser>
          <c:idx val="1"/>
          <c:order val="1"/>
          <c:tx>
            <c:strRef>
              <c:f>Hoja1!$B$28</c:f>
              <c:strCache>
                <c:ptCount val="1"/>
                <c:pt idx="0">
                  <c:v>CHAT</c:v>
                </c:pt>
              </c:strCache>
            </c:strRef>
          </c:tx>
          <c:val>
            <c:numRef>
              <c:f>Hoja1!$D$28</c:f>
              <c:numCache>
                <c:formatCode>0.00</c:formatCode>
                <c:ptCount val="1"/>
                <c:pt idx="0">
                  <c:v>13.903743315508027</c:v>
                </c:pt>
              </c:numCache>
            </c:numRef>
          </c:val>
        </c:ser>
        <c:ser>
          <c:idx val="2"/>
          <c:order val="2"/>
          <c:tx>
            <c:strRef>
              <c:f>Hoja1!$B$29</c:f>
              <c:strCache>
                <c:ptCount val="1"/>
                <c:pt idx="0">
                  <c:v>E-MAIL</c:v>
                </c:pt>
              </c:strCache>
            </c:strRef>
          </c:tx>
          <c:val>
            <c:numRef>
              <c:f>Hoja1!$D$29</c:f>
              <c:numCache>
                <c:formatCode>0.00</c:formatCode>
                <c:ptCount val="1"/>
                <c:pt idx="0">
                  <c:v>32.085561497326175</c:v>
                </c:pt>
              </c:numCache>
            </c:numRef>
          </c:val>
        </c:ser>
        <c:ser>
          <c:idx val="3"/>
          <c:order val="3"/>
          <c:tx>
            <c:strRef>
              <c:f>Hoja1!$B$30</c:f>
              <c:strCache>
                <c:ptCount val="1"/>
                <c:pt idx="0">
                  <c:v>PAG. WEB</c:v>
                </c:pt>
              </c:strCache>
            </c:strRef>
          </c:tx>
          <c:val>
            <c:numRef>
              <c:f>Hoja1!$D$30</c:f>
              <c:numCache>
                <c:formatCode>0.00</c:formatCode>
                <c:ptCount val="1"/>
                <c:pt idx="0">
                  <c:v>45.989304812834227</c:v>
                </c:pt>
              </c:numCache>
            </c:numRef>
          </c:val>
        </c:ser>
        <c:dLbls>
          <c:showVal val="1"/>
        </c:dLbls>
        <c:gapWidth val="95"/>
        <c:gapDepth val="95"/>
        <c:shape val="cylinder"/>
        <c:axId val="89988096"/>
        <c:axId val="90002176"/>
        <c:axId val="0"/>
      </c:bar3DChart>
      <c:catAx>
        <c:axId val="89988096"/>
        <c:scaling>
          <c:orientation val="minMax"/>
        </c:scaling>
        <c:delete val="1"/>
        <c:axPos val="l"/>
        <c:majorTickMark val="none"/>
        <c:tickLblPos val="none"/>
        <c:crossAx val="90002176"/>
        <c:crosses val="autoZero"/>
        <c:auto val="1"/>
        <c:lblAlgn val="ctr"/>
        <c:lblOffset val="100"/>
      </c:catAx>
      <c:valAx>
        <c:axId val="90002176"/>
        <c:scaling>
          <c:orientation val="minMax"/>
        </c:scaling>
        <c:delete val="1"/>
        <c:axPos val="b"/>
        <c:numFmt formatCode="0.00" sourceLinked="1"/>
        <c:tickLblPos val="none"/>
        <c:crossAx val="89988096"/>
        <c:crosses val="autoZero"/>
        <c:crossBetween val="between"/>
      </c:valAx>
    </c:plotArea>
    <c:legend>
      <c:legendPos val="t"/>
    </c:legend>
    <c:plotVisOnly val="1"/>
  </c:chart>
  <c:txPr>
    <a:bodyPr/>
    <a:lstStyle/>
    <a:p>
      <a:pPr>
        <a:defRPr sz="1600" b="1"/>
      </a:pPr>
      <a:endParaRPr lang="es-MX"/>
    </a:p>
  </c:tx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Hoja1!$B$32</c:f>
              <c:strCache>
                <c:ptCount val="1"/>
                <c:pt idx="0">
                  <c:v>SI</c:v>
                </c:pt>
              </c:strCache>
            </c:strRef>
          </c:tx>
          <c:val>
            <c:numRef>
              <c:f>Hoja1!$D$32</c:f>
              <c:numCache>
                <c:formatCode>0.00</c:formatCode>
                <c:ptCount val="1"/>
                <c:pt idx="0">
                  <c:v>2.139037433155079</c:v>
                </c:pt>
              </c:numCache>
            </c:numRef>
          </c:val>
        </c:ser>
        <c:ser>
          <c:idx val="1"/>
          <c:order val="1"/>
          <c:tx>
            <c:strRef>
              <c:f>Hoja1!$B$33</c:f>
              <c:strCache>
                <c:ptCount val="1"/>
                <c:pt idx="0">
                  <c:v>NO</c:v>
                </c:pt>
              </c:strCache>
            </c:strRef>
          </c:tx>
          <c:val>
            <c:numRef>
              <c:f>Hoja1!$D$33</c:f>
              <c:numCache>
                <c:formatCode>0.00</c:formatCode>
                <c:ptCount val="1"/>
                <c:pt idx="0">
                  <c:v>97.860962566844918</c:v>
                </c:pt>
              </c:numCache>
            </c:numRef>
          </c:val>
        </c:ser>
        <c:dLbls>
          <c:showVal val="1"/>
        </c:dLbls>
        <c:gapWidth val="95"/>
        <c:gapDepth val="95"/>
        <c:shape val="cylinder"/>
        <c:axId val="90048384"/>
        <c:axId val="90049920"/>
        <c:axId val="0"/>
      </c:bar3DChart>
      <c:catAx>
        <c:axId val="90048384"/>
        <c:scaling>
          <c:orientation val="minMax"/>
        </c:scaling>
        <c:delete val="1"/>
        <c:axPos val="l"/>
        <c:majorTickMark val="none"/>
        <c:tickLblPos val="none"/>
        <c:crossAx val="90049920"/>
        <c:crosses val="autoZero"/>
        <c:auto val="1"/>
        <c:lblAlgn val="ctr"/>
        <c:lblOffset val="100"/>
      </c:catAx>
      <c:valAx>
        <c:axId val="90049920"/>
        <c:scaling>
          <c:orientation val="minMax"/>
        </c:scaling>
        <c:delete val="1"/>
        <c:axPos val="b"/>
        <c:numFmt formatCode="0.00" sourceLinked="1"/>
        <c:tickLblPos val="none"/>
        <c:crossAx val="90048384"/>
        <c:crosses val="autoZero"/>
        <c:crossBetween val="between"/>
      </c:valAx>
    </c:plotArea>
    <c:legend>
      <c:legendPos val="t"/>
    </c:legend>
    <c:plotVisOnly val="1"/>
  </c:chart>
  <c:txPr>
    <a:bodyPr/>
    <a:lstStyle/>
    <a:p>
      <a:pPr>
        <a:defRPr sz="1800" b="1"/>
      </a:pPr>
      <a:endParaRPr lang="es-MX"/>
    </a:p>
  </c:txPr>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s-MX"/>
  <c:chart>
    <c:autoTitleDeleted val="1"/>
    <c:view3D>
      <c:rAngAx val="1"/>
    </c:view3D>
    <c:plotArea>
      <c:layout/>
      <c:bar3DChart>
        <c:barDir val="bar"/>
        <c:grouping val="stacked"/>
        <c:ser>
          <c:idx val="0"/>
          <c:order val="0"/>
          <c:tx>
            <c:strRef>
              <c:f>Hoja1!$B$35</c:f>
              <c:strCache>
                <c:ptCount val="1"/>
                <c:pt idx="0">
                  <c:v>NO</c:v>
                </c:pt>
              </c:strCache>
            </c:strRef>
          </c:tx>
          <c:val>
            <c:numRef>
              <c:f>Hoja1!$D$35</c:f>
              <c:numCache>
                <c:formatCode>0.00</c:formatCode>
                <c:ptCount val="1"/>
                <c:pt idx="0">
                  <c:v>82.887700534759276</c:v>
                </c:pt>
              </c:numCache>
            </c:numRef>
          </c:val>
        </c:ser>
        <c:ser>
          <c:idx val="1"/>
          <c:order val="1"/>
          <c:tx>
            <c:strRef>
              <c:f>Hoja1!$B$36</c:f>
              <c:strCache>
                <c:ptCount val="1"/>
                <c:pt idx="0">
                  <c:v>SI</c:v>
                </c:pt>
              </c:strCache>
            </c:strRef>
          </c:tx>
          <c:val>
            <c:numRef>
              <c:f>Hoja1!$D$36</c:f>
              <c:numCache>
                <c:formatCode>0.00</c:formatCode>
                <c:ptCount val="1"/>
                <c:pt idx="0">
                  <c:v>17.112299465240653</c:v>
                </c:pt>
              </c:numCache>
            </c:numRef>
          </c:val>
        </c:ser>
        <c:dLbls>
          <c:showVal val="1"/>
        </c:dLbls>
        <c:gapWidth val="95"/>
        <c:gapDepth val="95"/>
        <c:shape val="cylinder"/>
        <c:axId val="90096384"/>
        <c:axId val="90097920"/>
        <c:axId val="0"/>
      </c:bar3DChart>
      <c:catAx>
        <c:axId val="90096384"/>
        <c:scaling>
          <c:orientation val="minMax"/>
        </c:scaling>
        <c:delete val="1"/>
        <c:axPos val="l"/>
        <c:majorTickMark val="none"/>
        <c:tickLblPos val="none"/>
        <c:crossAx val="90097920"/>
        <c:crosses val="autoZero"/>
        <c:auto val="1"/>
        <c:lblAlgn val="ctr"/>
        <c:lblOffset val="100"/>
      </c:catAx>
      <c:valAx>
        <c:axId val="90097920"/>
        <c:scaling>
          <c:orientation val="minMax"/>
        </c:scaling>
        <c:delete val="1"/>
        <c:axPos val="b"/>
        <c:numFmt formatCode="0.00" sourceLinked="1"/>
        <c:tickLblPos val="none"/>
        <c:crossAx val="90096384"/>
        <c:crosses val="autoZero"/>
        <c:crossBetween val="between"/>
      </c:valAx>
    </c:plotArea>
    <c:legend>
      <c:legendPos val="t"/>
    </c:legend>
    <c:plotVisOnly val="1"/>
  </c:chart>
  <c:txPr>
    <a:bodyPr/>
    <a:lstStyle/>
    <a:p>
      <a:pPr>
        <a:defRPr sz="2000" b="1"/>
      </a:pPr>
      <a:endParaRPr lang="es-MX"/>
    </a:p>
  </c:txPr>
  <c:externalData r:id="rId1"/>
</c:chartSpace>
</file>

<file path=ppt/diagrams/_rels/data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4"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BAEA1C-9A66-441C-B5B9-B3DCC75339FD}" type="doc">
      <dgm:prSet loTypeId="urn:microsoft.com/office/officeart/2005/8/layout/list1" loCatId="list" qsTypeId="urn:microsoft.com/office/officeart/2005/8/quickstyle/simple3" qsCatId="simple" csTypeId="urn:microsoft.com/office/officeart/2005/8/colors/accent0_1" csCatId="mainScheme" phldr="1"/>
      <dgm:spPr/>
      <dgm:t>
        <a:bodyPr/>
        <a:lstStyle/>
        <a:p>
          <a:endParaRPr lang="es-MX"/>
        </a:p>
      </dgm:t>
    </dgm:pt>
    <dgm:pt modelId="{6EB2C3C9-8130-4D54-A7BC-054A480B5B46}">
      <dgm:prSet phldrT="[Texto]" custT="1"/>
      <dgm:spPr/>
      <dgm:t>
        <a:bodyPr/>
        <a:lstStyle/>
        <a:p>
          <a:pPr algn="just"/>
          <a:r>
            <a:rPr lang="es-MX" sz="2000" b="1" dirty="0" smtClean="0"/>
            <a:t>La realización del presente proyecto se debe principalmente al problema de desigualdad en el acceso a las tecnologías entre las zonas urbanas y rurales del país.</a:t>
          </a:r>
          <a:endParaRPr lang="es-MX" sz="2000" dirty="0"/>
        </a:p>
      </dgm:t>
    </dgm:pt>
    <dgm:pt modelId="{4DC6C6DE-7051-454E-8778-3FAC5FA9A941}" type="parTrans" cxnId="{18A9DC81-34B3-4138-8E5F-0410266D83E4}">
      <dgm:prSet/>
      <dgm:spPr/>
      <dgm:t>
        <a:bodyPr/>
        <a:lstStyle/>
        <a:p>
          <a:pPr algn="just"/>
          <a:endParaRPr lang="es-MX" sz="7200"/>
        </a:p>
      </dgm:t>
    </dgm:pt>
    <dgm:pt modelId="{4F6DCEFA-FD18-4B2F-AB3F-23C24681C53E}" type="sibTrans" cxnId="{18A9DC81-34B3-4138-8E5F-0410266D83E4}">
      <dgm:prSet/>
      <dgm:spPr/>
      <dgm:t>
        <a:bodyPr/>
        <a:lstStyle/>
        <a:p>
          <a:pPr algn="just"/>
          <a:endParaRPr lang="es-MX" sz="7200"/>
        </a:p>
      </dgm:t>
    </dgm:pt>
    <dgm:pt modelId="{05DC18A1-C87C-4BE8-BA0B-EEEC2D2E471C}">
      <dgm:prSet phldrT="[Texto]" custT="1"/>
      <dgm:spPr/>
      <dgm:t>
        <a:bodyPr/>
        <a:lstStyle/>
        <a:p>
          <a:pPr algn="just"/>
          <a:r>
            <a:rPr lang="es-MX" sz="2000" b="1" dirty="0" smtClean="0"/>
            <a:t>Los servicios de telecomunicaciones de las zonas rurales, son escasos, costosos, deficientes e inclusive nulos, especialmente en los servicios de telefonía e internet. </a:t>
          </a:r>
          <a:endParaRPr lang="es-MX" sz="2000" dirty="0"/>
        </a:p>
      </dgm:t>
    </dgm:pt>
    <dgm:pt modelId="{7FBB53C5-BA45-4093-BD10-E022171EF66F}" type="parTrans" cxnId="{D9156F16-B598-4138-85F5-57426B29DC50}">
      <dgm:prSet/>
      <dgm:spPr/>
      <dgm:t>
        <a:bodyPr/>
        <a:lstStyle/>
        <a:p>
          <a:pPr algn="just"/>
          <a:endParaRPr lang="es-MX" sz="7200"/>
        </a:p>
      </dgm:t>
    </dgm:pt>
    <dgm:pt modelId="{552E7590-75A1-4E84-A1FC-E41E65D4C9FF}" type="sibTrans" cxnId="{D9156F16-B598-4138-85F5-57426B29DC50}">
      <dgm:prSet/>
      <dgm:spPr/>
      <dgm:t>
        <a:bodyPr/>
        <a:lstStyle/>
        <a:p>
          <a:pPr algn="just"/>
          <a:endParaRPr lang="es-MX" sz="7200"/>
        </a:p>
      </dgm:t>
    </dgm:pt>
    <dgm:pt modelId="{8CA69E0D-F5EE-4891-B6BE-C244085D5C52}">
      <dgm:prSet phldrT="[Texto]" custT="1"/>
      <dgm:spPr/>
      <dgm:t>
        <a:bodyPr/>
        <a:lstStyle/>
        <a:p>
          <a:pPr algn="just"/>
          <a:r>
            <a:rPr lang="es-MX" sz="2000" b="1" dirty="0" smtClean="0"/>
            <a:t>Los problemas de acceso a sitios tan remotos dificultan el mantenimiento preventivo y correctivo de estos sistemas y por lo tanto su funcionamiento.</a:t>
          </a:r>
          <a:endParaRPr lang="es-MX" sz="2000" dirty="0"/>
        </a:p>
      </dgm:t>
    </dgm:pt>
    <dgm:pt modelId="{E0B852F5-5C2D-4862-A0B3-E02C797B94A3}" type="parTrans" cxnId="{27C41E62-F91C-436C-9C8F-985777D43D78}">
      <dgm:prSet/>
      <dgm:spPr/>
      <dgm:t>
        <a:bodyPr/>
        <a:lstStyle/>
        <a:p>
          <a:pPr algn="just"/>
          <a:endParaRPr lang="es-MX" sz="7200"/>
        </a:p>
      </dgm:t>
    </dgm:pt>
    <dgm:pt modelId="{E28E0768-BC6F-43FC-8FB7-AE9A68D546CE}" type="sibTrans" cxnId="{27C41E62-F91C-436C-9C8F-985777D43D78}">
      <dgm:prSet/>
      <dgm:spPr/>
      <dgm:t>
        <a:bodyPr/>
        <a:lstStyle/>
        <a:p>
          <a:pPr algn="just"/>
          <a:endParaRPr lang="es-MX" sz="7200"/>
        </a:p>
      </dgm:t>
    </dgm:pt>
    <dgm:pt modelId="{073FFB55-B73C-480A-B288-6E26CC00E4C8}">
      <dgm:prSet phldrT="[Texto]" custT="1"/>
      <dgm:spPr/>
      <dgm:t>
        <a:bodyPr/>
        <a:lstStyle/>
        <a:p>
          <a:pPr algn="just"/>
          <a:r>
            <a:rPr lang="es-MX" sz="2000" b="1" dirty="0" smtClean="0"/>
            <a:t>La deficiente infraestructura vial, imposibilita la conexión.</a:t>
          </a:r>
          <a:endParaRPr lang="es-MX" sz="2000" dirty="0"/>
        </a:p>
      </dgm:t>
    </dgm:pt>
    <dgm:pt modelId="{FAA9AFFD-1EB9-4ECA-B31D-098B21EEBA33}" type="parTrans" cxnId="{3E830F45-118F-4FEC-91CD-9687B4600BD6}">
      <dgm:prSet/>
      <dgm:spPr/>
      <dgm:t>
        <a:bodyPr/>
        <a:lstStyle/>
        <a:p>
          <a:pPr algn="just"/>
          <a:endParaRPr lang="es-MX" sz="7200"/>
        </a:p>
      </dgm:t>
    </dgm:pt>
    <dgm:pt modelId="{B9F1EDB0-86FE-455B-AFF2-5C6331D69451}" type="sibTrans" cxnId="{3E830F45-118F-4FEC-91CD-9687B4600BD6}">
      <dgm:prSet/>
      <dgm:spPr/>
      <dgm:t>
        <a:bodyPr/>
        <a:lstStyle/>
        <a:p>
          <a:pPr algn="just"/>
          <a:endParaRPr lang="es-MX" sz="7200"/>
        </a:p>
      </dgm:t>
    </dgm:pt>
    <dgm:pt modelId="{2B72340F-CB03-44CE-B8BB-45044D1782F9}">
      <dgm:prSet phldrT="[Texto]" custT="1"/>
      <dgm:spPr/>
      <dgm:t>
        <a:bodyPr/>
        <a:lstStyle/>
        <a:p>
          <a:pPr algn="just"/>
          <a:r>
            <a:rPr lang="es-MX" sz="2000" b="1" dirty="0" smtClean="0"/>
            <a:t>La alta dispersión de la población y la baja capacidad de pago que se presentan en las áreas rurales limitan la implementación de los típicos sistemas de comunicación, ya que se requiere de una alta demanda para recuperar el valor de las inversiones realizadas. </a:t>
          </a:r>
          <a:endParaRPr lang="es-MX" sz="2000" dirty="0"/>
        </a:p>
      </dgm:t>
    </dgm:pt>
    <dgm:pt modelId="{C526A321-9905-41B6-BBEC-26119E0D2F49}" type="parTrans" cxnId="{4EEEF35C-0D2F-4002-B856-6BD5944EC7A0}">
      <dgm:prSet/>
      <dgm:spPr/>
      <dgm:t>
        <a:bodyPr/>
        <a:lstStyle/>
        <a:p>
          <a:pPr algn="just"/>
          <a:endParaRPr lang="es-MX" sz="7200"/>
        </a:p>
      </dgm:t>
    </dgm:pt>
    <dgm:pt modelId="{9A4CA424-89A1-4A5C-A14A-8857C766F119}" type="sibTrans" cxnId="{4EEEF35C-0D2F-4002-B856-6BD5944EC7A0}">
      <dgm:prSet/>
      <dgm:spPr/>
      <dgm:t>
        <a:bodyPr/>
        <a:lstStyle/>
        <a:p>
          <a:pPr algn="just"/>
          <a:endParaRPr lang="es-MX" sz="7200"/>
        </a:p>
      </dgm:t>
    </dgm:pt>
    <dgm:pt modelId="{763232E7-43C6-408A-BC1E-D293F3F9FCFD}" type="pres">
      <dgm:prSet presAssocID="{C5BAEA1C-9A66-441C-B5B9-B3DCC75339FD}" presName="linear" presStyleCnt="0">
        <dgm:presLayoutVars>
          <dgm:dir/>
          <dgm:animLvl val="lvl"/>
          <dgm:resizeHandles val="exact"/>
        </dgm:presLayoutVars>
      </dgm:prSet>
      <dgm:spPr/>
      <dgm:t>
        <a:bodyPr/>
        <a:lstStyle/>
        <a:p>
          <a:endParaRPr lang="es-MX"/>
        </a:p>
      </dgm:t>
    </dgm:pt>
    <dgm:pt modelId="{2CCE9BDA-2FA0-4AE6-B53D-7256B4BCF076}" type="pres">
      <dgm:prSet presAssocID="{6EB2C3C9-8130-4D54-A7BC-054A480B5B46}" presName="parentLin" presStyleCnt="0"/>
      <dgm:spPr/>
    </dgm:pt>
    <dgm:pt modelId="{C412431C-0438-4D6F-95A0-99D1E2660E1E}" type="pres">
      <dgm:prSet presAssocID="{6EB2C3C9-8130-4D54-A7BC-054A480B5B46}" presName="parentLeftMargin" presStyleLbl="node1" presStyleIdx="0" presStyleCnt="5"/>
      <dgm:spPr/>
      <dgm:t>
        <a:bodyPr/>
        <a:lstStyle/>
        <a:p>
          <a:endParaRPr lang="es-MX"/>
        </a:p>
      </dgm:t>
    </dgm:pt>
    <dgm:pt modelId="{16BD7BB6-E488-45D8-9AC2-37513617DADC}" type="pres">
      <dgm:prSet presAssocID="{6EB2C3C9-8130-4D54-A7BC-054A480B5B46}" presName="parentText" presStyleLbl="node1" presStyleIdx="0" presStyleCnt="5" custScaleX="142857" custScaleY="192085">
        <dgm:presLayoutVars>
          <dgm:chMax val="0"/>
          <dgm:bulletEnabled val="1"/>
        </dgm:presLayoutVars>
      </dgm:prSet>
      <dgm:spPr/>
      <dgm:t>
        <a:bodyPr/>
        <a:lstStyle/>
        <a:p>
          <a:endParaRPr lang="es-MX"/>
        </a:p>
      </dgm:t>
    </dgm:pt>
    <dgm:pt modelId="{B13EAFAE-0EA1-48EE-B964-5F39375C9880}" type="pres">
      <dgm:prSet presAssocID="{6EB2C3C9-8130-4D54-A7BC-054A480B5B46}" presName="negativeSpace" presStyleCnt="0"/>
      <dgm:spPr/>
    </dgm:pt>
    <dgm:pt modelId="{59D85F73-ADE0-4FFC-8923-A81F2C5D602F}" type="pres">
      <dgm:prSet presAssocID="{6EB2C3C9-8130-4D54-A7BC-054A480B5B46}" presName="childText" presStyleLbl="conFgAcc1" presStyleIdx="0" presStyleCnt="5">
        <dgm:presLayoutVars>
          <dgm:bulletEnabled val="1"/>
        </dgm:presLayoutVars>
      </dgm:prSet>
      <dgm:spPr/>
    </dgm:pt>
    <dgm:pt modelId="{05D89B9C-4775-43C9-8A9B-7C3E88D7E8DF}" type="pres">
      <dgm:prSet presAssocID="{4F6DCEFA-FD18-4B2F-AB3F-23C24681C53E}" presName="spaceBetweenRectangles" presStyleCnt="0"/>
      <dgm:spPr/>
    </dgm:pt>
    <dgm:pt modelId="{26204BCB-3C40-49BC-9A43-109486BB7B10}" type="pres">
      <dgm:prSet presAssocID="{05DC18A1-C87C-4BE8-BA0B-EEEC2D2E471C}" presName="parentLin" presStyleCnt="0"/>
      <dgm:spPr/>
    </dgm:pt>
    <dgm:pt modelId="{4E22F044-E17B-40CD-9AAD-4D130B73E31C}" type="pres">
      <dgm:prSet presAssocID="{05DC18A1-C87C-4BE8-BA0B-EEEC2D2E471C}" presName="parentLeftMargin" presStyleLbl="node1" presStyleIdx="0" presStyleCnt="5"/>
      <dgm:spPr/>
      <dgm:t>
        <a:bodyPr/>
        <a:lstStyle/>
        <a:p>
          <a:endParaRPr lang="es-MX"/>
        </a:p>
      </dgm:t>
    </dgm:pt>
    <dgm:pt modelId="{F86A196F-58EA-45DB-B153-B6C82169EBE1}" type="pres">
      <dgm:prSet presAssocID="{05DC18A1-C87C-4BE8-BA0B-EEEC2D2E471C}" presName="parentText" presStyleLbl="node1" presStyleIdx="1" presStyleCnt="5" custScaleX="142857" custScaleY="191829">
        <dgm:presLayoutVars>
          <dgm:chMax val="0"/>
          <dgm:bulletEnabled val="1"/>
        </dgm:presLayoutVars>
      </dgm:prSet>
      <dgm:spPr/>
      <dgm:t>
        <a:bodyPr/>
        <a:lstStyle/>
        <a:p>
          <a:endParaRPr lang="es-MX"/>
        </a:p>
      </dgm:t>
    </dgm:pt>
    <dgm:pt modelId="{A916BB2B-7F42-4DE7-926D-51F20F993D48}" type="pres">
      <dgm:prSet presAssocID="{05DC18A1-C87C-4BE8-BA0B-EEEC2D2E471C}" presName="negativeSpace" presStyleCnt="0"/>
      <dgm:spPr/>
    </dgm:pt>
    <dgm:pt modelId="{41FCD562-C665-4C11-9340-5D48146AE87C}" type="pres">
      <dgm:prSet presAssocID="{05DC18A1-C87C-4BE8-BA0B-EEEC2D2E471C}" presName="childText" presStyleLbl="conFgAcc1" presStyleIdx="1" presStyleCnt="5">
        <dgm:presLayoutVars>
          <dgm:bulletEnabled val="1"/>
        </dgm:presLayoutVars>
      </dgm:prSet>
      <dgm:spPr/>
    </dgm:pt>
    <dgm:pt modelId="{59B39B93-A276-4E06-BF0D-05E4913E73D3}" type="pres">
      <dgm:prSet presAssocID="{552E7590-75A1-4E84-A1FC-E41E65D4C9FF}" presName="spaceBetweenRectangles" presStyleCnt="0"/>
      <dgm:spPr/>
    </dgm:pt>
    <dgm:pt modelId="{56AED658-244B-4FDC-BEAC-40DD8ED0B3A7}" type="pres">
      <dgm:prSet presAssocID="{8CA69E0D-F5EE-4891-B6BE-C244085D5C52}" presName="parentLin" presStyleCnt="0"/>
      <dgm:spPr/>
    </dgm:pt>
    <dgm:pt modelId="{1F812DC4-910D-4691-BA62-D990FE17092F}" type="pres">
      <dgm:prSet presAssocID="{8CA69E0D-F5EE-4891-B6BE-C244085D5C52}" presName="parentLeftMargin" presStyleLbl="node1" presStyleIdx="1" presStyleCnt="5"/>
      <dgm:spPr/>
      <dgm:t>
        <a:bodyPr/>
        <a:lstStyle/>
        <a:p>
          <a:endParaRPr lang="es-MX"/>
        </a:p>
      </dgm:t>
    </dgm:pt>
    <dgm:pt modelId="{2D95195E-EA59-4F94-B7B2-4ADB2A0959D1}" type="pres">
      <dgm:prSet presAssocID="{8CA69E0D-F5EE-4891-B6BE-C244085D5C52}" presName="parentText" presStyleLbl="node1" presStyleIdx="2" presStyleCnt="5" custScaleX="142857" custScaleY="199385">
        <dgm:presLayoutVars>
          <dgm:chMax val="0"/>
          <dgm:bulletEnabled val="1"/>
        </dgm:presLayoutVars>
      </dgm:prSet>
      <dgm:spPr/>
      <dgm:t>
        <a:bodyPr/>
        <a:lstStyle/>
        <a:p>
          <a:endParaRPr lang="es-MX"/>
        </a:p>
      </dgm:t>
    </dgm:pt>
    <dgm:pt modelId="{A1A8ABA5-ACD2-4E54-A1F0-036A04243CAE}" type="pres">
      <dgm:prSet presAssocID="{8CA69E0D-F5EE-4891-B6BE-C244085D5C52}" presName="negativeSpace" presStyleCnt="0"/>
      <dgm:spPr/>
    </dgm:pt>
    <dgm:pt modelId="{B3F146EB-98D4-49E2-9D1F-D7709F3D2E9F}" type="pres">
      <dgm:prSet presAssocID="{8CA69E0D-F5EE-4891-B6BE-C244085D5C52}" presName="childText" presStyleLbl="conFgAcc1" presStyleIdx="2" presStyleCnt="5">
        <dgm:presLayoutVars>
          <dgm:bulletEnabled val="1"/>
        </dgm:presLayoutVars>
      </dgm:prSet>
      <dgm:spPr/>
    </dgm:pt>
    <dgm:pt modelId="{66E639AD-60E8-44A0-B8CA-0676C72561E4}" type="pres">
      <dgm:prSet presAssocID="{E28E0768-BC6F-43FC-8FB7-AE9A68D546CE}" presName="spaceBetweenRectangles" presStyleCnt="0"/>
      <dgm:spPr/>
    </dgm:pt>
    <dgm:pt modelId="{64FB9E6F-71BA-406A-9D6E-93FC627DBC7D}" type="pres">
      <dgm:prSet presAssocID="{073FFB55-B73C-480A-B288-6E26CC00E4C8}" presName="parentLin" presStyleCnt="0"/>
      <dgm:spPr/>
    </dgm:pt>
    <dgm:pt modelId="{878B607A-9996-41CE-ADC8-157E1F18993A}" type="pres">
      <dgm:prSet presAssocID="{073FFB55-B73C-480A-B288-6E26CC00E4C8}" presName="parentLeftMargin" presStyleLbl="node1" presStyleIdx="2" presStyleCnt="5"/>
      <dgm:spPr/>
      <dgm:t>
        <a:bodyPr/>
        <a:lstStyle/>
        <a:p>
          <a:endParaRPr lang="es-MX"/>
        </a:p>
      </dgm:t>
    </dgm:pt>
    <dgm:pt modelId="{409488FA-1E3E-460B-9ACE-3EA0853BB421}" type="pres">
      <dgm:prSet presAssocID="{073FFB55-B73C-480A-B288-6E26CC00E4C8}" presName="parentText" presStyleLbl="node1" presStyleIdx="3" presStyleCnt="5" custScaleX="142857" custScaleY="66883">
        <dgm:presLayoutVars>
          <dgm:chMax val="0"/>
          <dgm:bulletEnabled val="1"/>
        </dgm:presLayoutVars>
      </dgm:prSet>
      <dgm:spPr/>
      <dgm:t>
        <a:bodyPr/>
        <a:lstStyle/>
        <a:p>
          <a:endParaRPr lang="es-MX"/>
        </a:p>
      </dgm:t>
    </dgm:pt>
    <dgm:pt modelId="{CAB59F2B-DBEA-4095-9D6C-34273BA72D09}" type="pres">
      <dgm:prSet presAssocID="{073FFB55-B73C-480A-B288-6E26CC00E4C8}" presName="negativeSpace" presStyleCnt="0"/>
      <dgm:spPr/>
    </dgm:pt>
    <dgm:pt modelId="{22F294B0-F85F-4A61-BA70-7137032FE2C5}" type="pres">
      <dgm:prSet presAssocID="{073FFB55-B73C-480A-B288-6E26CC00E4C8}" presName="childText" presStyleLbl="conFgAcc1" presStyleIdx="3" presStyleCnt="5">
        <dgm:presLayoutVars>
          <dgm:bulletEnabled val="1"/>
        </dgm:presLayoutVars>
      </dgm:prSet>
      <dgm:spPr/>
    </dgm:pt>
    <dgm:pt modelId="{7A6A8459-9ECD-4E22-8620-04AFBDA7A98F}" type="pres">
      <dgm:prSet presAssocID="{B9F1EDB0-86FE-455B-AFF2-5C6331D69451}" presName="spaceBetweenRectangles" presStyleCnt="0"/>
      <dgm:spPr/>
    </dgm:pt>
    <dgm:pt modelId="{CA9BB565-0776-42E6-BEE0-2B6FA19B2A6E}" type="pres">
      <dgm:prSet presAssocID="{2B72340F-CB03-44CE-B8BB-45044D1782F9}" presName="parentLin" presStyleCnt="0"/>
      <dgm:spPr/>
    </dgm:pt>
    <dgm:pt modelId="{B67BEFEB-5A49-4D1D-B683-AB87B98EB02F}" type="pres">
      <dgm:prSet presAssocID="{2B72340F-CB03-44CE-B8BB-45044D1782F9}" presName="parentLeftMargin" presStyleLbl="node1" presStyleIdx="3" presStyleCnt="5"/>
      <dgm:spPr/>
      <dgm:t>
        <a:bodyPr/>
        <a:lstStyle/>
        <a:p>
          <a:endParaRPr lang="es-MX"/>
        </a:p>
      </dgm:t>
    </dgm:pt>
    <dgm:pt modelId="{C9C64693-91FA-471D-8EB1-4CEC81DE00D3}" type="pres">
      <dgm:prSet presAssocID="{2B72340F-CB03-44CE-B8BB-45044D1782F9}" presName="parentText" presStyleLbl="node1" presStyleIdx="4" presStyleCnt="5" custScaleX="142857" custScaleY="280608">
        <dgm:presLayoutVars>
          <dgm:chMax val="0"/>
          <dgm:bulletEnabled val="1"/>
        </dgm:presLayoutVars>
      </dgm:prSet>
      <dgm:spPr/>
      <dgm:t>
        <a:bodyPr/>
        <a:lstStyle/>
        <a:p>
          <a:endParaRPr lang="es-MX"/>
        </a:p>
      </dgm:t>
    </dgm:pt>
    <dgm:pt modelId="{D51501E4-C3B7-46CD-B7B0-3A442CD56ABF}" type="pres">
      <dgm:prSet presAssocID="{2B72340F-CB03-44CE-B8BB-45044D1782F9}" presName="negativeSpace" presStyleCnt="0"/>
      <dgm:spPr/>
    </dgm:pt>
    <dgm:pt modelId="{7EF07961-45AA-4478-9813-D38ABBD6DA98}" type="pres">
      <dgm:prSet presAssocID="{2B72340F-CB03-44CE-B8BB-45044D1782F9}" presName="childText" presStyleLbl="conFgAcc1" presStyleIdx="4" presStyleCnt="5">
        <dgm:presLayoutVars>
          <dgm:bulletEnabled val="1"/>
        </dgm:presLayoutVars>
      </dgm:prSet>
      <dgm:spPr/>
    </dgm:pt>
  </dgm:ptLst>
  <dgm:cxnLst>
    <dgm:cxn modelId="{4AE1D7A0-CC73-4433-AE17-F6EC2CC78C1E}" type="presOf" srcId="{6EB2C3C9-8130-4D54-A7BC-054A480B5B46}" destId="{16BD7BB6-E488-45D8-9AC2-37513617DADC}" srcOrd="1" destOrd="0" presId="urn:microsoft.com/office/officeart/2005/8/layout/list1"/>
    <dgm:cxn modelId="{242552C2-6507-4EFC-83D2-5832CDE9DFFE}" type="presOf" srcId="{6EB2C3C9-8130-4D54-A7BC-054A480B5B46}" destId="{C412431C-0438-4D6F-95A0-99D1E2660E1E}" srcOrd="0" destOrd="0" presId="urn:microsoft.com/office/officeart/2005/8/layout/list1"/>
    <dgm:cxn modelId="{3E830F45-118F-4FEC-91CD-9687B4600BD6}" srcId="{C5BAEA1C-9A66-441C-B5B9-B3DCC75339FD}" destId="{073FFB55-B73C-480A-B288-6E26CC00E4C8}" srcOrd="3" destOrd="0" parTransId="{FAA9AFFD-1EB9-4ECA-B31D-098B21EEBA33}" sibTransId="{B9F1EDB0-86FE-455B-AFF2-5C6331D69451}"/>
    <dgm:cxn modelId="{DBF524B5-26E8-47E4-B826-F1CC5F95997B}" type="presOf" srcId="{8CA69E0D-F5EE-4891-B6BE-C244085D5C52}" destId="{2D95195E-EA59-4F94-B7B2-4ADB2A0959D1}" srcOrd="1" destOrd="0" presId="urn:microsoft.com/office/officeart/2005/8/layout/list1"/>
    <dgm:cxn modelId="{286AC3BD-3DF8-4FB8-8347-431BC6BE831C}" type="presOf" srcId="{2B72340F-CB03-44CE-B8BB-45044D1782F9}" destId="{C9C64693-91FA-471D-8EB1-4CEC81DE00D3}" srcOrd="1" destOrd="0" presId="urn:microsoft.com/office/officeart/2005/8/layout/list1"/>
    <dgm:cxn modelId="{62706014-58F0-4383-9BCF-795C34F4822C}" type="presOf" srcId="{8CA69E0D-F5EE-4891-B6BE-C244085D5C52}" destId="{1F812DC4-910D-4691-BA62-D990FE17092F}" srcOrd="0" destOrd="0" presId="urn:microsoft.com/office/officeart/2005/8/layout/list1"/>
    <dgm:cxn modelId="{3528157B-E356-4202-B1AD-251F1AED546A}" type="presOf" srcId="{073FFB55-B73C-480A-B288-6E26CC00E4C8}" destId="{878B607A-9996-41CE-ADC8-157E1F18993A}" srcOrd="0" destOrd="0" presId="urn:microsoft.com/office/officeart/2005/8/layout/list1"/>
    <dgm:cxn modelId="{18A9DC81-34B3-4138-8E5F-0410266D83E4}" srcId="{C5BAEA1C-9A66-441C-B5B9-B3DCC75339FD}" destId="{6EB2C3C9-8130-4D54-A7BC-054A480B5B46}" srcOrd="0" destOrd="0" parTransId="{4DC6C6DE-7051-454E-8778-3FAC5FA9A941}" sibTransId="{4F6DCEFA-FD18-4B2F-AB3F-23C24681C53E}"/>
    <dgm:cxn modelId="{38340871-18B2-4AD2-AE0E-54FB644931FA}" type="presOf" srcId="{2B72340F-CB03-44CE-B8BB-45044D1782F9}" destId="{B67BEFEB-5A49-4D1D-B683-AB87B98EB02F}" srcOrd="0" destOrd="0" presId="urn:microsoft.com/office/officeart/2005/8/layout/list1"/>
    <dgm:cxn modelId="{22F0DA6A-8881-4222-B9DD-EB76CF58988A}" type="presOf" srcId="{073FFB55-B73C-480A-B288-6E26CC00E4C8}" destId="{409488FA-1E3E-460B-9ACE-3EA0853BB421}" srcOrd="1" destOrd="0" presId="urn:microsoft.com/office/officeart/2005/8/layout/list1"/>
    <dgm:cxn modelId="{5E8E1E2B-0900-4B58-9A1F-07EC00437A44}" type="presOf" srcId="{C5BAEA1C-9A66-441C-B5B9-B3DCC75339FD}" destId="{763232E7-43C6-408A-BC1E-D293F3F9FCFD}" srcOrd="0" destOrd="0" presId="urn:microsoft.com/office/officeart/2005/8/layout/list1"/>
    <dgm:cxn modelId="{4EEEF35C-0D2F-4002-B856-6BD5944EC7A0}" srcId="{C5BAEA1C-9A66-441C-B5B9-B3DCC75339FD}" destId="{2B72340F-CB03-44CE-B8BB-45044D1782F9}" srcOrd="4" destOrd="0" parTransId="{C526A321-9905-41B6-BBEC-26119E0D2F49}" sibTransId="{9A4CA424-89A1-4A5C-A14A-8857C766F119}"/>
    <dgm:cxn modelId="{2D5528C7-C59E-45D2-9FE0-0837532A36ED}" type="presOf" srcId="{05DC18A1-C87C-4BE8-BA0B-EEEC2D2E471C}" destId="{4E22F044-E17B-40CD-9AAD-4D130B73E31C}" srcOrd="0" destOrd="0" presId="urn:microsoft.com/office/officeart/2005/8/layout/list1"/>
    <dgm:cxn modelId="{D9156F16-B598-4138-85F5-57426B29DC50}" srcId="{C5BAEA1C-9A66-441C-B5B9-B3DCC75339FD}" destId="{05DC18A1-C87C-4BE8-BA0B-EEEC2D2E471C}" srcOrd="1" destOrd="0" parTransId="{7FBB53C5-BA45-4093-BD10-E022171EF66F}" sibTransId="{552E7590-75A1-4E84-A1FC-E41E65D4C9FF}"/>
    <dgm:cxn modelId="{6644BCF7-3A1D-48D4-AF1E-53BDDCB14096}" type="presOf" srcId="{05DC18A1-C87C-4BE8-BA0B-EEEC2D2E471C}" destId="{F86A196F-58EA-45DB-B153-B6C82169EBE1}" srcOrd="1" destOrd="0" presId="urn:microsoft.com/office/officeart/2005/8/layout/list1"/>
    <dgm:cxn modelId="{27C41E62-F91C-436C-9C8F-985777D43D78}" srcId="{C5BAEA1C-9A66-441C-B5B9-B3DCC75339FD}" destId="{8CA69E0D-F5EE-4891-B6BE-C244085D5C52}" srcOrd="2" destOrd="0" parTransId="{E0B852F5-5C2D-4862-A0B3-E02C797B94A3}" sibTransId="{E28E0768-BC6F-43FC-8FB7-AE9A68D546CE}"/>
    <dgm:cxn modelId="{0AA89A42-FEF9-478A-A013-C10044247403}" type="presParOf" srcId="{763232E7-43C6-408A-BC1E-D293F3F9FCFD}" destId="{2CCE9BDA-2FA0-4AE6-B53D-7256B4BCF076}" srcOrd="0" destOrd="0" presId="urn:microsoft.com/office/officeart/2005/8/layout/list1"/>
    <dgm:cxn modelId="{AFD77B3D-719E-4EBA-8D71-8E761B2F5133}" type="presParOf" srcId="{2CCE9BDA-2FA0-4AE6-B53D-7256B4BCF076}" destId="{C412431C-0438-4D6F-95A0-99D1E2660E1E}" srcOrd="0" destOrd="0" presId="urn:microsoft.com/office/officeart/2005/8/layout/list1"/>
    <dgm:cxn modelId="{3177049C-23E9-448A-979B-B102563ABC27}" type="presParOf" srcId="{2CCE9BDA-2FA0-4AE6-B53D-7256B4BCF076}" destId="{16BD7BB6-E488-45D8-9AC2-37513617DADC}" srcOrd="1" destOrd="0" presId="urn:microsoft.com/office/officeart/2005/8/layout/list1"/>
    <dgm:cxn modelId="{7E8D594A-86F4-46DD-9483-C3B988E72552}" type="presParOf" srcId="{763232E7-43C6-408A-BC1E-D293F3F9FCFD}" destId="{B13EAFAE-0EA1-48EE-B964-5F39375C9880}" srcOrd="1" destOrd="0" presId="urn:microsoft.com/office/officeart/2005/8/layout/list1"/>
    <dgm:cxn modelId="{34DF9B4A-06EC-4248-920D-AF9BF42216E2}" type="presParOf" srcId="{763232E7-43C6-408A-BC1E-D293F3F9FCFD}" destId="{59D85F73-ADE0-4FFC-8923-A81F2C5D602F}" srcOrd="2" destOrd="0" presId="urn:microsoft.com/office/officeart/2005/8/layout/list1"/>
    <dgm:cxn modelId="{6D6645AD-CF2D-4A8B-86BD-44A836E204AF}" type="presParOf" srcId="{763232E7-43C6-408A-BC1E-D293F3F9FCFD}" destId="{05D89B9C-4775-43C9-8A9B-7C3E88D7E8DF}" srcOrd="3" destOrd="0" presId="urn:microsoft.com/office/officeart/2005/8/layout/list1"/>
    <dgm:cxn modelId="{37120E78-9C8B-4EDB-A87D-6FA50D7D7A91}" type="presParOf" srcId="{763232E7-43C6-408A-BC1E-D293F3F9FCFD}" destId="{26204BCB-3C40-49BC-9A43-109486BB7B10}" srcOrd="4" destOrd="0" presId="urn:microsoft.com/office/officeart/2005/8/layout/list1"/>
    <dgm:cxn modelId="{00145FDE-39E2-4AB9-AAE0-4E1B680044F1}" type="presParOf" srcId="{26204BCB-3C40-49BC-9A43-109486BB7B10}" destId="{4E22F044-E17B-40CD-9AAD-4D130B73E31C}" srcOrd="0" destOrd="0" presId="urn:microsoft.com/office/officeart/2005/8/layout/list1"/>
    <dgm:cxn modelId="{E0194177-6600-4157-A891-0C64414B4E7C}" type="presParOf" srcId="{26204BCB-3C40-49BC-9A43-109486BB7B10}" destId="{F86A196F-58EA-45DB-B153-B6C82169EBE1}" srcOrd="1" destOrd="0" presId="urn:microsoft.com/office/officeart/2005/8/layout/list1"/>
    <dgm:cxn modelId="{DE60E685-DF77-4097-AC18-33867827D908}" type="presParOf" srcId="{763232E7-43C6-408A-BC1E-D293F3F9FCFD}" destId="{A916BB2B-7F42-4DE7-926D-51F20F993D48}" srcOrd="5" destOrd="0" presId="urn:microsoft.com/office/officeart/2005/8/layout/list1"/>
    <dgm:cxn modelId="{F72B87A4-9DD3-48C1-8536-2BF6B083BD9D}" type="presParOf" srcId="{763232E7-43C6-408A-BC1E-D293F3F9FCFD}" destId="{41FCD562-C665-4C11-9340-5D48146AE87C}" srcOrd="6" destOrd="0" presId="urn:microsoft.com/office/officeart/2005/8/layout/list1"/>
    <dgm:cxn modelId="{34846FDF-88BB-4980-9F33-888502BE9817}" type="presParOf" srcId="{763232E7-43C6-408A-BC1E-D293F3F9FCFD}" destId="{59B39B93-A276-4E06-BF0D-05E4913E73D3}" srcOrd="7" destOrd="0" presId="urn:microsoft.com/office/officeart/2005/8/layout/list1"/>
    <dgm:cxn modelId="{85F0B9C1-50F7-4E55-A6E8-A858AF5C4725}" type="presParOf" srcId="{763232E7-43C6-408A-BC1E-D293F3F9FCFD}" destId="{56AED658-244B-4FDC-BEAC-40DD8ED0B3A7}" srcOrd="8" destOrd="0" presId="urn:microsoft.com/office/officeart/2005/8/layout/list1"/>
    <dgm:cxn modelId="{7F00C9DD-73F7-4DA2-B8CF-AA96934DA8F2}" type="presParOf" srcId="{56AED658-244B-4FDC-BEAC-40DD8ED0B3A7}" destId="{1F812DC4-910D-4691-BA62-D990FE17092F}" srcOrd="0" destOrd="0" presId="urn:microsoft.com/office/officeart/2005/8/layout/list1"/>
    <dgm:cxn modelId="{0A1C0277-1EE7-4307-BE2A-ADB00CA9A065}" type="presParOf" srcId="{56AED658-244B-4FDC-BEAC-40DD8ED0B3A7}" destId="{2D95195E-EA59-4F94-B7B2-4ADB2A0959D1}" srcOrd="1" destOrd="0" presId="urn:microsoft.com/office/officeart/2005/8/layout/list1"/>
    <dgm:cxn modelId="{7AF92574-5DE9-4FBC-850B-F5E95AD7CCD0}" type="presParOf" srcId="{763232E7-43C6-408A-BC1E-D293F3F9FCFD}" destId="{A1A8ABA5-ACD2-4E54-A1F0-036A04243CAE}" srcOrd="9" destOrd="0" presId="urn:microsoft.com/office/officeart/2005/8/layout/list1"/>
    <dgm:cxn modelId="{E4BACA64-5ABA-4799-AC50-C115CCA8F734}" type="presParOf" srcId="{763232E7-43C6-408A-BC1E-D293F3F9FCFD}" destId="{B3F146EB-98D4-49E2-9D1F-D7709F3D2E9F}" srcOrd="10" destOrd="0" presId="urn:microsoft.com/office/officeart/2005/8/layout/list1"/>
    <dgm:cxn modelId="{1924D6B6-6181-4C25-8820-C65085708141}" type="presParOf" srcId="{763232E7-43C6-408A-BC1E-D293F3F9FCFD}" destId="{66E639AD-60E8-44A0-B8CA-0676C72561E4}" srcOrd="11" destOrd="0" presId="urn:microsoft.com/office/officeart/2005/8/layout/list1"/>
    <dgm:cxn modelId="{3D0FDF00-A75F-4554-93EE-7B0D7817D75D}" type="presParOf" srcId="{763232E7-43C6-408A-BC1E-D293F3F9FCFD}" destId="{64FB9E6F-71BA-406A-9D6E-93FC627DBC7D}" srcOrd="12" destOrd="0" presId="urn:microsoft.com/office/officeart/2005/8/layout/list1"/>
    <dgm:cxn modelId="{D8F18320-01F5-4C01-96A4-91E02ADCD20C}" type="presParOf" srcId="{64FB9E6F-71BA-406A-9D6E-93FC627DBC7D}" destId="{878B607A-9996-41CE-ADC8-157E1F18993A}" srcOrd="0" destOrd="0" presId="urn:microsoft.com/office/officeart/2005/8/layout/list1"/>
    <dgm:cxn modelId="{BBF011F7-A72A-4FB2-A71A-11572C430374}" type="presParOf" srcId="{64FB9E6F-71BA-406A-9D6E-93FC627DBC7D}" destId="{409488FA-1E3E-460B-9ACE-3EA0853BB421}" srcOrd="1" destOrd="0" presId="urn:microsoft.com/office/officeart/2005/8/layout/list1"/>
    <dgm:cxn modelId="{C639200F-228C-4DBA-916A-F0970333D68A}" type="presParOf" srcId="{763232E7-43C6-408A-BC1E-D293F3F9FCFD}" destId="{CAB59F2B-DBEA-4095-9D6C-34273BA72D09}" srcOrd="13" destOrd="0" presId="urn:microsoft.com/office/officeart/2005/8/layout/list1"/>
    <dgm:cxn modelId="{83D44A36-2D14-46BD-A868-A258F2767969}" type="presParOf" srcId="{763232E7-43C6-408A-BC1E-D293F3F9FCFD}" destId="{22F294B0-F85F-4A61-BA70-7137032FE2C5}" srcOrd="14" destOrd="0" presId="urn:microsoft.com/office/officeart/2005/8/layout/list1"/>
    <dgm:cxn modelId="{C7832E87-FD68-4394-954C-CC5F174043F3}" type="presParOf" srcId="{763232E7-43C6-408A-BC1E-D293F3F9FCFD}" destId="{7A6A8459-9ECD-4E22-8620-04AFBDA7A98F}" srcOrd="15" destOrd="0" presId="urn:microsoft.com/office/officeart/2005/8/layout/list1"/>
    <dgm:cxn modelId="{CDED830A-98A2-4FFD-A7CE-AC347A7B5117}" type="presParOf" srcId="{763232E7-43C6-408A-BC1E-D293F3F9FCFD}" destId="{CA9BB565-0776-42E6-BEE0-2B6FA19B2A6E}" srcOrd="16" destOrd="0" presId="urn:microsoft.com/office/officeart/2005/8/layout/list1"/>
    <dgm:cxn modelId="{5758B40F-F07E-432B-B2A3-93ACA51A2906}" type="presParOf" srcId="{CA9BB565-0776-42E6-BEE0-2B6FA19B2A6E}" destId="{B67BEFEB-5A49-4D1D-B683-AB87B98EB02F}" srcOrd="0" destOrd="0" presId="urn:microsoft.com/office/officeart/2005/8/layout/list1"/>
    <dgm:cxn modelId="{15EE6835-523E-4E07-850B-94F7F0C36EF0}" type="presParOf" srcId="{CA9BB565-0776-42E6-BEE0-2B6FA19B2A6E}" destId="{C9C64693-91FA-471D-8EB1-4CEC81DE00D3}" srcOrd="1" destOrd="0" presId="urn:microsoft.com/office/officeart/2005/8/layout/list1"/>
    <dgm:cxn modelId="{B12A42F2-61E7-4A3C-B6A5-D2DAADACD3C3}" type="presParOf" srcId="{763232E7-43C6-408A-BC1E-D293F3F9FCFD}" destId="{D51501E4-C3B7-46CD-B7B0-3A442CD56ABF}" srcOrd="17" destOrd="0" presId="urn:microsoft.com/office/officeart/2005/8/layout/list1"/>
    <dgm:cxn modelId="{C3E05934-E6A2-4D33-880D-14E68202333E}" type="presParOf" srcId="{763232E7-43C6-408A-BC1E-D293F3F9FCFD}" destId="{7EF07961-45AA-4478-9813-D38ABBD6DA98}"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75CCF8B-AB79-4BA0-985A-464B3D5129D0}"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9311900B-66CA-4BD3-82CD-F924EA34CCD6}">
      <dgm:prSet phldrT="[Texto]" custT="1"/>
      <dgm:spPr/>
      <dgm:t>
        <a:bodyPr/>
        <a:lstStyle/>
        <a:p>
          <a:pPr algn="just"/>
          <a:r>
            <a:rPr lang="es-EC" sz="1800" dirty="0" smtClean="0"/>
            <a:t>Mediante la encuesta, se ha podido identificar el problema de acceso a las Tecnologías de Información y Comunicación, reflejado en la ausencia de un centro de computo en la parroquia, cuyos habitantes realizan un solo viaje por semana o la ocasión que lo amerite al centro más cercano localizado a 30Km de esta, siendo el servicio de </a:t>
          </a:r>
          <a:r>
            <a:rPr lang="es-EC" sz="1800" dirty="0" err="1" smtClean="0"/>
            <a:t>television</a:t>
          </a:r>
          <a:r>
            <a:rPr lang="es-EC" sz="1800" dirty="0" smtClean="0"/>
            <a:t> el de mayor consumo con el 42.25% con </a:t>
          </a:r>
          <a:r>
            <a:rPr lang="es-EC" sz="1800" dirty="0" err="1" smtClean="0"/>
            <a:t>relacion</a:t>
          </a:r>
          <a:r>
            <a:rPr lang="es-EC" sz="1800" dirty="0" smtClean="0"/>
            <a:t> al servicio de telefonía celular y fija, y mas aun el servicio de internet con un mínimo del 6.95% de la población considerándolo en su mayoría de baja calidad. Sin embargo el 17.11% considera tener disponibilidad en invertir en la implementación de nuevos servicios.</a:t>
          </a:r>
          <a:endParaRPr lang="es-MX" sz="1800" dirty="0"/>
        </a:p>
      </dgm:t>
    </dgm:pt>
    <dgm:pt modelId="{F6A18676-BE76-4730-8A44-AAB36C3C6737}" type="parTrans" cxnId="{E2A20B64-799A-4243-8773-BD8E6BBF6736}">
      <dgm:prSet/>
      <dgm:spPr/>
      <dgm:t>
        <a:bodyPr/>
        <a:lstStyle/>
        <a:p>
          <a:endParaRPr lang="es-MX" sz="6600"/>
        </a:p>
      </dgm:t>
    </dgm:pt>
    <dgm:pt modelId="{9B142483-EF1A-4E25-8780-5BD47FF87886}" type="sibTrans" cxnId="{E2A20B64-799A-4243-8773-BD8E6BBF6736}">
      <dgm:prSet/>
      <dgm:spPr/>
      <dgm:t>
        <a:bodyPr/>
        <a:lstStyle/>
        <a:p>
          <a:endParaRPr lang="es-MX" sz="6600"/>
        </a:p>
      </dgm:t>
    </dgm:pt>
    <dgm:pt modelId="{A7117A40-F800-4749-9665-2A3DDC48083A}">
      <dgm:prSet phldrT="[Texto]" custT="1"/>
      <dgm:spPr/>
      <dgm:t>
        <a:bodyPr/>
        <a:lstStyle/>
        <a:p>
          <a:pPr algn="just"/>
          <a:r>
            <a:rPr lang="es-EC" sz="1800" dirty="0" smtClean="0"/>
            <a:t>El proyecto se ha enfocado principalmente en las Escuelas que se encuentran distribuidas a lo largo de la parroquia, además de la Junta Parroquial, y Centro de salud en la zona más poblada como puntos estratégicos, que gozan de caminos accesibles y sistema de suministro de energía eléctrica.   </a:t>
          </a:r>
          <a:endParaRPr lang="es-MX" sz="1800" dirty="0"/>
        </a:p>
      </dgm:t>
    </dgm:pt>
    <dgm:pt modelId="{277CA625-3F80-44AD-9C4D-320800B075F4}" type="parTrans" cxnId="{A27DABE5-7937-421A-96B7-8FAAA2CE22C5}">
      <dgm:prSet/>
      <dgm:spPr/>
      <dgm:t>
        <a:bodyPr/>
        <a:lstStyle/>
        <a:p>
          <a:endParaRPr lang="es-MX" sz="6600"/>
        </a:p>
      </dgm:t>
    </dgm:pt>
    <dgm:pt modelId="{C0C3C880-7DC8-4ADB-9E13-0ED2B51DE49D}" type="sibTrans" cxnId="{A27DABE5-7937-421A-96B7-8FAAA2CE22C5}">
      <dgm:prSet/>
      <dgm:spPr/>
      <dgm:t>
        <a:bodyPr/>
        <a:lstStyle/>
        <a:p>
          <a:endParaRPr lang="es-MX" sz="6600"/>
        </a:p>
      </dgm:t>
    </dgm:pt>
    <dgm:pt modelId="{CB6D268C-4737-41F9-AC07-3312FCEBAB9E}">
      <dgm:prSet phldrT="[Texto]" custT="1"/>
      <dgm:spPr/>
      <dgm:t>
        <a:bodyPr/>
        <a:lstStyle/>
        <a:p>
          <a:pPr algn="just"/>
          <a:r>
            <a:rPr lang="es-ES" sz="1800" dirty="0" smtClean="0"/>
            <a:t>Con la ayuda del Radio Mobile, se pudo concluir que el diseño de red es factible técnicamente, ya que para un vano que oscila entre 1.88Km y 500m de distancia, se ha obtenido una potencia de recepción de -52.70dBm a -44dBm  respectivamente, con una mínima probabilidad de desvanecimiento que se traduce a una confiabilidad del 99.99% todo el tiempo</a:t>
          </a:r>
          <a:r>
            <a:rPr lang="es-EC" sz="1800" dirty="0" smtClean="0"/>
            <a:t>. Además, los niveles de recepción describen una tasa de transferencia de 54Mbps que representa un esquema de codificación de 64QAM, permitiendo mayor</a:t>
          </a:r>
          <a:r>
            <a:rPr lang="es-MX" sz="1800" dirty="0" smtClean="0"/>
            <a:t> cantidad de información transmitida utilizando el mismo ancho de banda.</a:t>
          </a:r>
          <a:endParaRPr lang="es-MX" sz="1800" dirty="0"/>
        </a:p>
      </dgm:t>
    </dgm:pt>
    <dgm:pt modelId="{7AF78B82-F425-413B-A1C7-FB2C6E8400E9}" type="parTrans" cxnId="{314AA2B0-5DC1-4FD8-BA36-C677191DE498}">
      <dgm:prSet/>
      <dgm:spPr/>
      <dgm:t>
        <a:bodyPr/>
        <a:lstStyle/>
        <a:p>
          <a:endParaRPr lang="es-MX" sz="6600"/>
        </a:p>
      </dgm:t>
    </dgm:pt>
    <dgm:pt modelId="{0E7AAC42-0804-4DE0-BFBA-D8A0ABE7D2EC}" type="sibTrans" cxnId="{314AA2B0-5DC1-4FD8-BA36-C677191DE498}">
      <dgm:prSet/>
      <dgm:spPr/>
      <dgm:t>
        <a:bodyPr/>
        <a:lstStyle/>
        <a:p>
          <a:endParaRPr lang="es-MX" sz="6600"/>
        </a:p>
      </dgm:t>
    </dgm:pt>
    <dgm:pt modelId="{11660E2A-88D5-4B56-A08D-3D622D3B4BA5}" type="pres">
      <dgm:prSet presAssocID="{675CCF8B-AB79-4BA0-985A-464B3D5129D0}" presName="linear" presStyleCnt="0">
        <dgm:presLayoutVars>
          <dgm:dir/>
          <dgm:animLvl val="lvl"/>
          <dgm:resizeHandles val="exact"/>
        </dgm:presLayoutVars>
      </dgm:prSet>
      <dgm:spPr/>
      <dgm:t>
        <a:bodyPr/>
        <a:lstStyle/>
        <a:p>
          <a:endParaRPr lang="es-MX"/>
        </a:p>
      </dgm:t>
    </dgm:pt>
    <dgm:pt modelId="{CFAC6C7D-2927-4930-9284-DBD60BE49C0A}" type="pres">
      <dgm:prSet presAssocID="{9311900B-66CA-4BD3-82CD-F924EA34CCD6}" presName="parentLin" presStyleCnt="0"/>
      <dgm:spPr/>
    </dgm:pt>
    <dgm:pt modelId="{BB513555-98A8-4E1F-858F-38420B2AC7C6}" type="pres">
      <dgm:prSet presAssocID="{9311900B-66CA-4BD3-82CD-F924EA34CCD6}" presName="parentLeftMargin" presStyleLbl="node1" presStyleIdx="0" presStyleCnt="3"/>
      <dgm:spPr/>
      <dgm:t>
        <a:bodyPr/>
        <a:lstStyle/>
        <a:p>
          <a:endParaRPr lang="es-MX"/>
        </a:p>
      </dgm:t>
    </dgm:pt>
    <dgm:pt modelId="{5C9E8E8B-B4C5-475C-95FC-95527E01DB57}" type="pres">
      <dgm:prSet presAssocID="{9311900B-66CA-4BD3-82CD-F924EA34CCD6}" presName="parentText" presStyleLbl="node1" presStyleIdx="0" presStyleCnt="3" custScaleX="142857" custScaleY="565766">
        <dgm:presLayoutVars>
          <dgm:chMax val="0"/>
          <dgm:bulletEnabled val="1"/>
        </dgm:presLayoutVars>
      </dgm:prSet>
      <dgm:spPr/>
      <dgm:t>
        <a:bodyPr/>
        <a:lstStyle/>
        <a:p>
          <a:endParaRPr lang="es-MX"/>
        </a:p>
      </dgm:t>
    </dgm:pt>
    <dgm:pt modelId="{01D2AF1B-8133-43BF-8915-7B2852A718DB}" type="pres">
      <dgm:prSet presAssocID="{9311900B-66CA-4BD3-82CD-F924EA34CCD6}" presName="negativeSpace" presStyleCnt="0"/>
      <dgm:spPr/>
    </dgm:pt>
    <dgm:pt modelId="{C02FF372-241B-4DD9-A4FE-E2AA4C829B3A}" type="pres">
      <dgm:prSet presAssocID="{9311900B-66CA-4BD3-82CD-F924EA34CCD6}" presName="childText" presStyleLbl="conFgAcc1" presStyleIdx="0" presStyleCnt="3" custLinFactY="-3481" custLinFactNeighborY="-100000">
        <dgm:presLayoutVars>
          <dgm:bulletEnabled val="1"/>
        </dgm:presLayoutVars>
      </dgm:prSet>
      <dgm:spPr/>
    </dgm:pt>
    <dgm:pt modelId="{2E2EF4D6-039A-46F2-B678-44712D529677}" type="pres">
      <dgm:prSet presAssocID="{9B142483-EF1A-4E25-8780-5BD47FF87886}" presName="spaceBetweenRectangles" presStyleCnt="0"/>
      <dgm:spPr/>
    </dgm:pt>
    <dgm:pt modelId="{EAA1D51B-620C-41B0-A92B-27D8301E92F1}" type="pres">
      <dgm:prSet presAssocID="{A7117A40-F800-4749-9665-2A3DDC48083A}" presName="parentLin" presStyleCnt="0"/>
      <dgm:spPr/>
    </dgm:pt>
    <dgm:pt modelId="{1FF73CA9-0E48-4CAE-9AF8-BF20AB2595D0}" type="pres">
      <dgm:prSet presAssocID="{A7117A40-F800-4749-9665-2A3DDC48083A}" presName="parentLeftMargin" presStyleLbl="node1" presStyleIdx="0" presStyleCnt="3"/>
      <dgm:spPr/>
      <dgm:t>
        <a:bodyPr/>
        <a:lstStyle/>
        <a:p>
          <a:endParaRPr lang="es-MX"/>
        </a:p>
      </dgm:t>
    </dgm:pt>
    <dgm:pt modelId="{F3CA366C-A4D0-41A3-9BA6-C09F2401970D}" type="pres">
      <dgm:prSet presAssocID="{A7117A40-F800-4749-9665-2A3DDC48083A}" presName="parentText" presStyleLbl="node1" presStyleIdx="1" presStyleCnt="3" custScaleX="142857" custScaleY="259451" custLinFactNeighborX="4158" custLinFactNeighborY="19796">
        <dgm:presLayoutVars>
          <dgm:chMax val="0"/>
          <dgm:bulletEnabled val="1"/>
        </dgm:presLayoutVars>
      </dgm:prSet>
      <dgm:spPr/>
      <dgm:t>
        <a:bodyPr/>
        <a:lstStyle/>
        <a:p>
          <a:endParaRPr lang="es-MX"/>
        </a:p>
      </dgm:t>
    </dgm:pt>
    <dgm:pt modelId="{1E7EA4B2-C6AB-427F-A5D5-AEC0550D585A}" type="pres">
      <dgm:prSet presAssocID="{A7117A40-F800-4749-9665-2A3DDC48083A}" presName="negativeSpace" presStyleCnt="0"/>
      <dgm:spPr/>
    </dgm:pt>
    <dgm:pt modelId="{AE25A7BD-5AA5-4685-8768-9FD435EC0807}" type="pres">
      <dgm:prSet presAssocID="{A7117A40-F800-4749-9665-2A3DDC48083A}" presName="childText" presStyleLbl="conFgAcc1" presStyleIdx="1" presStyleCnt="3" custLinFactNeighborY="-11026">
        <dgm:presLayoutVars>
          <dgm:bulletEnabled val="1"/>
        </dgm:presLayoutVars>
      </dgm:prSet>
      <dgm:spPr/>
    </dgm:pt>
    <dgm:pt modelId="{E209580E-8EBC-418B-96BE-61F046B4CC09}" type="pres">
      <dgm:prSet presAssocID="{C0C3C880-7DC8-4ADB-9E13-0ED2B51DE49D}" presName="spaceBetweenRectangles" presStyleCnt="0"/>
      <dgm:spPr/>
    </dgm:pt>
    <dgm:pt modelId="{A495B5E6-2787-4293-96CA-F1CA28D54E38}" type="pres">
      <dgm:prSet presAssocID="{CB6D268C-4737-41F9-AC07-3312FCEBAB9E}" presName="parentLin" presStyleCnt="0"/>
      <dgm:spPr/>
    </dgm:pt>
    <dgm:pt modelId="{EE4A8108-E9B0-4216-91D4-05C749492C07}" type="pres">
      <dgm:prSet presAssocID="{CB6D268C-4737-41F9-AC07-3312FCEBAB9E}" presName="parentLeftMargin" presStyleLbl="node1" presStyleIdx="1" presStyleCnt="3"/>
      <dgm:spPr/>
      <dgm:t>
        <a:bodyPr/>
        <a:lstStyle/>
        <a:p>
          <a:endParaRPr lang="es-MX"/>
        </a:p>
      </dgm:t>
    </dgm:pt>
    <dgm:pt modelId="{B577E30B-950E-4F22-BD07-A61DD4CD3A4C}" type="pres">
      <dgm:prSet presAssocID="{CB6D268C-4737-41F9-AC07-3312FCEBAB9E}" presName="parentText" presStyleLbl="node1" presStyleIdx="2" presStyleCnt="3" custScaleX="142857" custScaleY="516942" custLinFactNeighborX="4158" custLinFactNeighborY="25671">
        <dgm:presLayoutVars>
          <dgm:chMax val="0"/>
          <dgm:bulletEnabled val="1"/>
        </dgm:presLayoutVars>
      </dgm:prSet>
      <dgm:spPr/>
      <dgm:t>
        <a:bodyPr/>
        <a:lstStyle/>
        <a:p>
          <a:endParaRPr lang="es-MX"/>
        </a:p>
      </dgm:t>
    </dgm:pt>
    <dgm:pt modelId="{07984503-1DD6-48F1-BC90-2B11D868D525}" type="pres">
      <dgm:prSet presAssocID="{CB6D268C-4737-41F9-AC07-3312FCEBAB9E}" presName="negativeSpace" presStyleCnt="0"/>
      <dgm:spPr/>
    </dgm:pt>
    <dgm:pt modelId="{A9D6293A-99EC-4606-96B4-62A3D1DA5349}" type="pres">
      <dgm:prSet presAssocID="{CB6D268C-4737-41F9-AC07-3312FCEBAB9E}" presName="childText" presStyleLbl="conFgAcc1" presStyleIdx="2" presStyleCnt="3" custLinFactNeighborY="18120">
        <dgm:presLayoutVars>
          <dgm:bulletEnabled val="1"/>
        </dgm:presLayoutVars>
      </dgm:prSet>
      <dgm:spPr/>
    </dgm:pt>
  </dgm:ptLst>
  <dgm:cxnLst>
    <dgm:cxn modelId="{6351CA9E-4076-4520-B6DD-BDAF0738098E}" type="presOf" srcId="{A7117A40-F800-4749-9665-2A3DDC48083A}" destId="{F3CA366C-A4D0-41A3-9BA6-C09F2401970D}" srcOrd="1" destOrd="0" presId="urn:microsoft.com/office/officeart/2005/8/layout/list1"/>
    <dgm:cxn modelId="{D3DAA527-5D71-4A3C-BA3F-95ECBA463D87}" type="presOf" srcId="{9311900B-66CA-4BD3-82CD-F924EA34CCD6}" destId="{5C9E8E8B-B4C5-475C-95FC-95527E01DB57}" srcOrd="1" destOrd="0" presId="urn:microsoft.com/office/officeart/2005/8/layout/list1"/>
    <dgm:cxn modelId="{314AA2B0-5DC1-4FD8-BA36-C677191DE498}" srcId="{675CCF8B-AB79-4BA0-985A-464B3D5129D0}" destId="{CB6D268C-4737-41F9-AC07-3312FCEBAB9E}" srcOrd="2" destOrd="0" parTransId="{7AF78B82-F425-413B-A1C7-FB2C6E8400E9}" sibTransId="{0E7AAC42-0804-4DE0-BFBA-D8A0ABE7D2EC}"/>
    <dgm:cxn modelId="{D7405066-9BAE-47CD-923A-7A3E100AECB5}" type="presOf" srcId="{675CCF8B-AB79-4BA0-985A-464B3D5129D0}" destId="{11660E2A-88D5-4B56-A08D-3D622D3B4BA5}" srcOrd="0" destOrd="0" presId="urn:microsoft.com/office/officeart/2005/8/layout/list1"/>
    <dgm:cxn modelId="{A27DABE5-7937-421A-96B7-8FAAA2CE22C5}" srcId="{675CCF8B-AB79-4BA0-985A-464B3D5129D0}" destId="{A7117A40-F800-4749-9665-2A3DDC48083A}" srcOrd="1" destOrd="0" parTransId="{277CA625-3F80-44AD-9C4D-320800B075F4}" sibTransId="{C0C3C880-7DC8-4ADB-9E13-0ED2B51DE49D}"/>
    <dgm:cxn modelId="{E2A20B64-799A-4243-8773-BD8E6BBF6736}" srcId="{675CCF8B-AB79-4BA0-985A-464B3D5129D0}" destId="{9311900B-66CA-4BD3-82CD-F924EA34CCD6}" srcOrd="0" destOrd="0" parTransId="{F6A18676-BE76-4730-8A44-AAB36C3C6737}" sibTransId="{9B142483-EF1A-4E25-8780-5BD47FF87886}"/>
    <dgm:cxn modelId="{2B3C13E8-8C37-4B57-8C23-99C9F4336095}" type="presOf" srcId="{A7117A40-F800-4749-9665-2A3DDC48083A}" destId="{1FF73CA9-0E48-4CAE-9AF8-BF20AB2595D0}" srcOrd="0" destOrd="0" presId="urn:microsoft.com/office/officeart/2005/8/layout/list1"/>
    <dgm:cxn modelId="{991FE726-9692-4EB7-BCB5-EE1AD55C6260}" type="presOf" srcId="{CB6D268C-4737-41F9-AC07-3312FCEBAB9E}" destId="{EE4A8108-E9B0-4216-91D4-05C749492C07}" srcOrd="0" destOrd="0" presId="urn:microsoft.com/office/officeart/2005/8/layout/list1"/>
    <dgm:cxn modelId="{42A2B308-3459-4CAA-991E-300A417E68B7}" type="presOf" srcId="{CB6D268C-4737-41F9-AC07-3312FCEBAB9E}" destId="{B577E30B-950E-4F22-BD07-A61DD4CD3A4C}" srcOrd="1" destOrd="0" presId="urn:microsoft.com/office/officeart/2005/8/layout/list1"/>
    <dgm:cxn modelId="{F44B2CC1-F02D-48FA-BD6A-D0475AF7E278}" type="presOf" srcId="{9311900B-66CA-4BD3-82CD-F924EA34CCD6}" destId="{BB513555-98A8-4E1F-858F-38420B2AC7C6}" srcOrd="0" destOrd="0" presId="urn:microsoft.com/office/officeart/2005/8/layout/list1"/>
    <dgm:cxn modelId="{6FE0669B-602A-4EC3-95E2-A988F99B6F3F}" type="presParOf" srcId="{11660E2A-88D5-4B56-A08D-3D622D3B4BA5}" destId="{CFAC6C7D-2927-4930-9284-DBD60BE49C0A}" srcOrd="0" destOrd="0" presId="urn:microsoft.com/office/officeart/2005/8/layout/list1"/>
    <dgm:cxn modelId="{35ED10B9-CD46-4DCA-8E2F-F94A01AFD9B1}" type="presParOf" srcId="{CFAC6C7D-2927-4930-9284-DBD60BE49C0A}" destId="{BB513555-98A8-4E1F-858F-38420B2AC7C6}" srcOrd="0" destOrd="0" presId="urn:microsoft.com/office/officeart/2005/8/layout/list1"/>
    <dgm:cxn modelId="{A47FF91C-8CE0-4E10-BEB9-B3F79762A8AC}" type="presParOf" srcId="{CFAC6C7D-2927-4930-9284-DBD60BE49C0A}" destId="{5C9E8E8B-B4C5-475C-95FC-95527E01DB57}" srcOrd="1" destOrd="0" presId="urn:microsoft.com/office/officeart/2005/8/layout/list1"/>
    <dgm:cxn modelId="{C76BEAEF-2E67-454A-B2A2-A6CCB263BC4C}" type="presParOf" srcId="{11660E2A-88D5-4B56-A08D-3D622D3B4BA5}" destId="{01D2AF1B-8133-43BF-8915-7B2852A718DB}" srcOrd="1" destOrd="0" presId="urn:microsoft.com/office/officeart/2005/8/layout/list1"/>
    <dgm:cxn modelId="{1686748C-CE40-49CD-885C-772E7B5C81DD}" type="presParOf" srcId="{11660E2A-88D5-4B56-A08D-3D622D3B4BA5}" destId="{C02FF372-241B-4DD9-A4FE-E2AA4C829B3A}" srcOrd="2" destOrd="0" presId="urn:microsoft.com/office/officeart/2005/8/layout/list1"/>
    <dgm:cxn modelId="{7672569D-3BC2-489D-9D35-64AED43A9EBD}" type="presParOf" srcId="{11660E2A-88D5-4B56-A08D-3D622D3B4BA5}" destId="{2E2EF4D6-039A-46F2-B678-44712D529677}" srcOrd="3" destOrd="0" presId="urn:microsoft.com/office/officeart/2005/8/layout/list1"/>
    <dgm:cxn modelId="{CC8CEFCF-C8D1-45EE-906F-A0086A418C8C}" type="presParOf" srcId="{11660E2A-88D5-4B56-A08D-3D622D3B4BA5}" destId="{EAA1D51B-620C-41B0-A92B-27D8301E92F1}" srcOrd="4" destOrd="0" presId="urn:microsoft.com/office/officeart/2005/8/layout/list1"/>
    <dgm:cxn modelId="{03239E8F-CFD2-4DDF-B1A0-4A22780F65AC}" type="presParOf" srcId="{EAA1D51B-620C-41B0-A92B-27D8301E92F1}" destId="{1FF73CA9-0E48-4CAE-9AF8-BF20AB2595D0}" srcOrd="0" destOrd="0" presId="urn:microsoft.com/office/officeart/2005/8/layout/list1"/>
    <dgm:cxn modelId="{332559B8-EDB0-450E-BBEA-83E437F02533}" type="presParOf" srcId="{EAA1D51B-620C-41B0-A92B-27D8301E92F1}" destId="{F3CA366C-A4D0-41A3-9BA6-C09F2401970D}" srcOrd="1" destOrd="0" presId="urn:microsoft.com/office/officeart/2005/8/layout/list1"/>
    <dgm:cxn modelId="{C5896A9E-3A56-4DC1-BAED-CC635568CE62}" type="presParOf" srcId="{11660E2A-88D5-4B56-A08D-3D622D3B4BA5}" destId="{1E7EA4B2-C6AB-427F-A5D5-AEC0550D585A}" srcOrd="5" destOrd="0" presId="urn:microsoft.com/office/officeart/2005/8/layout/list1"/>
    <dgm:cxn modelId="{1EA1C561-3B85-4A35-8042-33B9F6164CE6}" type="presParOf" srcId="{11660E2A-88D5-4B56-A08D-3D622D3B4BA5}" destId="{AE25A7BD-5AA5-4685-8768-9FD435EC0807}" srcOrd="6" destOrd="0" presId="urn:microsoft.com/office/officeart/2005/8/layout/list1"/>
    <dgm:cxn modelId="{28941A81-F7F8-4BFC-9A58-DD006846397D}" type="presParOf" srcId="{11660E2A-88D5-4B56-A08D-3D622D3B4BA5}" destId="{E209580E-8EBC-418B-96BE-61F046B4CC09}" srcOrd="7" destOrd="0" presId="urn:microsoft.com/office/officeart/2005/8/layout/list1"/>
    <dgm:cxn modelId="{1BE76BC8-6F02-46F2-9300-E4BC29B813D7}" type="presParOf" srcId="{11660E2A-88D5-4B56-A08D-3D622D3B4BA5}" destId="{A495B5E6-2787-4293-96CA-F1CA28D54E38}" srcOrd="8" destOrd="0" presId="urn:microsoft.com/office/officeart/2005/8/layout/list1"/>
    <dgm:cxn modelId="{2290E89E-F61C-41C9-BE8C-3402A8069E63}" type="presParOf" srcId="{A495B5E6-2787-4293-96CA-F1CA28D54E38}" destId="{EE4A8108-E9B0-4216-91D4-05C749492C07}" srcOrd="0" destOrd="0" presId="urn:microsoft.com/office/officeart/2005/8/layout/list1"/>
    <dgm:cxn modelId="{2ACCAD67-70A8-414B-B3B0-2CC2FA40AACC}" type="presParOf" srcId="{A495B5E6-2787-4293-96CA-F1CA28D54E38}" destId="{B577E30B-950E-4F22-BD07-A61DD4CD3A4C}" srcOrd="1" destOrd="0" presId="urn:microsoft.com/office/officeart/2005/8/layout/list1"/>
    <dgm:cxn modelId="{75EB8346-57BA-4ABA-AC9D-2896F745A15E}" type="presParOf" srcId="{11660E2A-88D5-4B56-A08D-3D622D3B4BA5}" destId="{07984503-1DD6-48F1-BC90-2B11D868D525}" srcOrd="9" destOrd="0" presId="urn:microsoft.com/office/officeart/2005/8/layout/list1"/>
    <dgm:cxn modelId="{25E2D823-55E9-4A09-9678-98024FCFC1AF}" type="presParOf" srcId="{11660E2A-88D5-4B56-A08D-3D622D3B4BA5}" destId="{A9D6293A-99EC-4606-96B4-62A3D1DA5349}" srcOrd="10"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019A3597-597D-4925-84E9-632282316893}"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94CC89D7-F0D0-4EDE-9621-60FBA68DAE7A}">
      <dgm:prSet phldrT="[Texto]" custT="1"/>
      <dgm:spPr/>
      <dgm:t>
        <a:bodyPr/>
        <a:lstStyle/>
        <a:p>
          <a:pPr algn="just"/>
          <a:r>
            <a:rPr lang="es-EC" sz="1800" dirty="0" smtClean="0"/>
            <a:t>De acuerdo al análisis de estimación de tasa de bits consumido por nodo y último enlace más congestionado, se ha concluido que la red está en condiciones de soportar una demanda inicial conformada por las instituciones educativas, junta parroquial y centro de salud, para que más tarde se sume el 42% de la población que goza de un computador propio, hasta tener una demanda total de los usuarios potenciales iniciales, cuyo crecimiento del 17.11% anual se presenta en 6años, sin embargo se requiere de 15 años para que el crecimiento de usuarios cope la red. Por lo tanto, la topología de red establecida, está en condiciones de ofrecer los servicios de internet y </a:t>
          </a:r>
          <a:r>
            <a:rPr lang="es-EC" sz="1800" dirty="0" err="1" smtClean="0"/>
            <a:t>VoIP</a:t>
          </a:r>
          <a:r>
            <a:rPr lang="es-EC" sz="1800" dirty="0" smtClean="0"/>
            <a:t> a 1851 usuarios potenciales actuales y 7235 futuros.</a:t>
          </a:r>
          <a:endParaRPr lang="es-MX" sz="1800" dirty="0"/>
        </a:p>
      </dgm:t>
    </dgm:pt>
    <dgm:pt modelId="{B7A5291E-47F6-49E0-AB0E-6F1C6EA94416}" type="parTrans" cxnId="{B1FB4A27-0220-4205-9D33-434E589CDFD0}">
      <dgm:prSet/>
      <dgm:spPr/>
      <dgm:t>
        <a:bodyPr/>
        <a:lstStyle/>
        <a:p>
          <a:pPr algn="just"/>
          <a:endParaRPr lang="es-MX" sz="6600"/>
        </a:p>
      </dgm:t>
    </dgm:pt>
    <dgm:pt modelId="{5FFE7EE3-BF56-4007-B13D-4FDBE8D4D8E7}" type="sibTrans" cxnId="{B1FB4A27-0220-4205-9D33-434E589CDFD0}">
      <dgm:prSet/>
      <dgm:spPr/>
      <dgm:t>
        <a:bodyPr/>
        <a:lstStyle/>
        <a:p>
          <a:pPr algn="just"/>
          <a:endParaRPr lang="es-MX" sz="6600"/>
        </a:p>
      </dgm:t>
    </dgm:pt>
    <dgm:pt modelId="{4E58912F-6D39-46C3-99CF-EBF7FE974E6D}">
      <dgm:prSet phldrT="[Texto]" custT="1"/>
      <dgm:spPr/>
      <dgm:t>
        <a:bodyPr/>
        <a:lstStyle/>
        <a:p>
          <a:pPr algn="just"/>
          <a:r>
            <a:rPr lang="es-EC" sz="1800" dirty="0" smtClean="0"/>
            <a:t>Debido a la disminución de los parámetros de </a:t>
          </a:r>
          <a:r>
            <a:rPr lang="es-EC" sz="1800" dirty="0" err="1" smtClean="0"/>
            <a:t>QoS</a:t>
          </a:r>
          <a:r>
            <a:rPr lang="es-EC" sz="1800" dirty="0" smtClean="0"/>
            <a:t> que se presenta en la transmisión de voz en un ambiente inalámbrico, y la saturación del ancho de banda por el uso de los canales de voz cuando esta se vuelve muy numerosa, se ha limitado su ubicación únicamente en 6 nodos de los 20 totales, y se ha restringido para un uso auxiliar o secundario.</a:t>
          </a:r>
          <a:endParaRPr lang="es-MX" sz="1800" dirty="0"/>
        </a:p>
      </dgm:t>
    </dgm:pt>
    <dgm:pt modelId="{CC8EEBEE-4CB5-4C7C-B1C8-68AACE245CFC}" type="parTrans" cxnId="{DF5D6AD1-D00F-418C-A924-17BADFE54C63}">
      <dgm:prSet/>
      <dgm:spPr/>
      <dgm:t>
        <a:bodyPr/>
        <a:lstStyle/>
        <a:p>
          <a:pPr algn="just"/>
          <a:endParaRPr lang="es-MX" sz="6600"/>
        </a:p>
      </dgm:t>
    </dgm:pt>
    <dgm:pt modelId="{8081FA8B-0D2F-4F2C-B10A-13F0F6C0DA02}" type="sibTrans" cxnId="{DF5D6AD1-D00F-418C-A924-17BADFE54C63}">
      <dgm:prSet/>
      <dgm:spPr/>
      <dgm:t>
        <a:bodyPr/>
        <a:lstStyle/>
        <a:p>
          <a:pPr algn="just"/>
          <a:endParaRPr lang="es-MX" sz="6600"/>
        </a:p>
      </dgm:t>
    </dgm:pt>
    <dgm:pt modelId="{186C5649-DBA7-4ED7-830F-1DD50E67DDA4}">
      <dgm:prSet phldrT="[Texto]" custT="1"/>
      <dgm:spPr/>
      <dgm:t>
        <a:bodyPr/>
        <a:lstStyle/>
        <a:p>
          <a:pPr algn="just"/>
          <a:r>
            <a:rPr lang="es-EC" sz="1800" dirty="0" smtClean="0"/>
            <a:t>Un cambio en el uso del tipo de códec en el servicio de </a:t>
          </a:r>
          <a:r>
            <a:rPr lang="es-EC" sz="1800" dirty="0" err="1" smtClean="0"/>
            <a:t>VoIP</a:t>
          </a:r>
          <a:r>
            <a:rPr lang="es-EC" sz="1800" dirty="0" smtClean="0"/>
            <a:t> (G711, G726, G729) corresponde a una ganancia o eliminación de usuarios, de entre 32 usuarios para un códec de alta calidad a mediana calidad y 24 usuarios para un códec de mediana calidad a baja calidad de audio.</a:t>
          </a:r>
          <a:endParaRPr lang="es-MX" sz="1800" dirty="0"/>
        </a:p>
      </dgm:t>
    </dgm:pt>
    <dgm:pt modelId="{C4209283-C84E-4359-BD75-A5ACD654AB9C}" type="parTrans" cxnId="{69D83B91-B7D9-40F7-A441-63270AC81BA1}">
      <dgm:prSet/>
      <dgm:spPr/>
      <dgm:t>
        <a:bodyPr/>
        <a:lstStyle/>
        <a:p>
          <a:pPr algn="just"/>
          <a:endParaRPr lang="es-MX" sz="6600"/>
        </a:p>
      </dgm:t>
    </dgm:pt>
    <dgm:pt modelId="{36525A36-0F1B-44AB-80EF-E97D7715CC38}" type="sibTrans" cxnId="{69D83B91-B7D9-40F7-A441-63270AC81BA1}">
      <dgm:prSet/>
      <dgm:spPr/>
      <dgm:t>
        <a:bodyPr/>
        <a:lstStyle/>
        <a:p>
          <a:pPr algn="just"/>
          <a:endParaRPr lang="es-MX" sz="6600"/>
        </a:p>
      </dgm:t>
    </dgm:pt>
    <dgm:pt modelId="{BCC6279D-69D9-4E40-8D1B-6A92154D2D75}" type="pres">
      <dgm:prSet presAssocID="{019A3597-597D-4925-84E9-632282316893}" presName="linear" presStyleCnt="0">
        <dgm:presLayoutVars>
          <dgm:dir/>
          <dgm:animLvl val="lvl"/>
          <dgm:resizeHandles val="exact"/>
        </dgm:presLayoutVars>
      </dgm:prSet>
      <dgm:spPr/>
      <dgm:t>
        <a:bodyPr/>
        <a:lstStyle/>
        <a:p>
          <a:endParaRPr lang="es-MX"/>
        </a:p>
      </dgm:t>
    </dgm:pt>
    <dgm:pt modelId="{8D516659-3AC2-4A23-BF33-F357B480512A}" type="pres">
      <dgm:prSet presAssocID="{94CC89D7-F0D0-4EDE-9621-60FBA68DAE7A}" presName="parentLin" presStyleCnt="0"/>
      <dgm:spPr/>
    </dgm:pt>
    <dgm:pt modelId="{51554FF9-8163-42F8-9801-67AFEB728C6D}" type="pres">
      <dgm:prSet presAssocID="{94CC89D7-F0D0-4EDE-9621-60FBA68DAE7A}" presName="parentLeftMargin" presStyleLbl="node1" presStyleIdx="0" presStyleCnt="3"/>
      <dgm:spPr/>
      <dgm:t>
        <a:bodyPr/>
        <a:lstStyle/>
        <a:p>
          <a:endParaRPr lang="es-MX"/>
        </a:p>
      </dgm:t>
    </dgm:pt>
    <dgm:pt modelId="{954022FC-34BC-4C03-B811-A4C3A85F9813}" type="pres">
      <dgm:prSet presAssocID="{94CC89D7-F0D0-4EDE-9621-60FBA68DAE7A}" presName="parentText" presStyleLbl="node1" presStyleIdx="0" presStyleCnt="3" custScaleX="142997" custScaleY="325793" custLinFactNeighborX="5134" custLinFactNeighborY="54212">
        <dgm:presLayoutVars>
          <dgm:chMax val="0"/>
          <dgm:bulletEnabled val="1"/>
        </dgm:presLayoutVars>
      </dgm:prSet>
      <dgm:spPr/>
      <dgm:t>
        <a:bodyPr/>
        <a:lstStyle/>
        <a:p>
          <a:endParaRPr lang="es-MX"/>
        </a:p>
      </dgm:t>
    </dgm:pt>
    <dgm:pt modelId="{56158AB2-7208-4212-89A2-0A1B1C53A08C}" type="pres">
      <dgm:prSet presAssocID="{94CC89D7-F0D0-4EDE-9621-60FBA68DAE7A}" presName="negativeSpace" presStyleCnt="0"/>
      <dgm:spPr/>
    </dgm:pt>
    <dgm:pt modelId="{2B920F78-D2A1-4A63-A9B8-0F8CFEDCD0D6}" type="pres">
      <dgm:prSet presAssocID="{94CC89D7-F0D0-4EDE-9621-60FBA68DAE7A}" presName="childText" presStyleLbl="conFgAcc1" presStyleIdx="0" presStyleCnt="3" custLinFactY="15334" custLinFactNeighborY="100000">
        <dgm:presLayoutVars>
          <dgm:bulletEnabled val="1"/>
        </dgm:presLayoutVars>
      </dgm:prSet>
      <dgm:spPr/>
    </dgm:pt>
    <dgm:pt modelId="{A38DBFD3-E931-4B9F-8B22-3FA26AB8680B}" type="pres">
      <dgm:prSet presAssocID="{5FFE7EE3-BF56-4007-B13D-4FDBE8D4D8E7}" presName="spaceBetweenRectangles" presStyleCnt="0"/>
      <dgm:spPr/>
    </dgm:pt>
    <dgm:pt modelId="{E912CC16-8B75-4076-B338-E603F5A3B34C}" type="pres">
      <dgm:prSet presAssocID="{4E58912F-6D39-46C3-99CF-EBF7FE974E6D}" presName="parentLin" presStyleCnt="0"/>
      <dgm:spPr/>
    </dgm:pt>
    <dgm:pt modelId="{2926F829-3EF7-4C84-8FF6-6A7913496BA3}" type="pres">
      <dgm:prSet presAssocID="{4E58912F-6D39-46C3-99CF-EBF7FE974E6D}" presName="parentLeftMargin" presStyleLbl="node1" presStyleIdx="0" presStyleCnt="3"/>
      <dgm:spPr/>
      <dgm:t>
        <a:bodyPr/>
        <a:lstStyle/>
        <a:p>
          <a:endParaRPr lang="es-MX"/>
        </a:p>
      </dgm:t>
    </dgm:pt>
    <dgm:pt modelId="{425920B1-06E0-4D98-B925-75FD4354F749}" type="pres">
      <dgm:prSet presAssocID="{4E58912F-6D39-46C3-99CF-EBF7FE974E6D}" presName="parentText" presStyleLbl="node1" presStyleIdx="1" presStyleCnt="3" custScaleX="142857" custScaleY="164361" custLinFactNeighborX="5026" custLinFactNeighborY="27103">
        <dgm:presLayoutVars>
          <dgm:chMax val="0"/>
          <dgm:bulletEnabled val="1"/>
        </dgm:presLayoutVars>
      </dgm:prSet>
      <dgm:spPr/>
      <dgm:t>
        <a:bodyPr/>
        <a:lstStyle/>
        <a:p>
          <a:endParaRPr lang="es-MX"/>
        </a:p>
      </dgm:t>
    </dgm:pt>
    <dgm:pt modelId="{AD42CAF4-AD97-4535-AF46-B0B89CF8B5CA}" type="pres">
      <dgm:prSet presAssocID="{4E58912F-6D39-46C3-99CF-EBF7FE974E6D}" presName="negativeSpace" presStyleCnt="0"/>
      <dgm:spPr/>
    </dgm:pt>
    <dgm:pt modelId="{47C64FD3-0C58-4990-92B4-C2C8A6580A57}" type="pres">
      <dgm:prSet presAssocID="{4E58912F-6D39-46C3-99CF-EBF7FE974E6D}" presName="childText" presStyleLbl="conFgAcc1" presStyleIdx="1" presStyleCnt="3" custLinFactNeighborY="16873">
        <dgm:presLayoutVars>
          <dgm:bulletEnabled val="1"/>
        </dgm:presLayoutVars>
      </dgm:prSet>
      <dgm:spPr/>
    </dgm:pt>
    <dgm:pt modelId="{0568B17A-0246-43C2-A2BA-935B9E4231B6}" type="pres">
      <dgm:prSet presAssocID="{8081FA8B-0D2F-4F2C-B10A-13F0F6C0DA02}" presName="spaceBetweenRectangles" presStyleCnt="0"/>
      <dgm:spPr/>
    </dgm:pt>
    <dgm:pt modelId="{523ADBA1-8CB9-4CCB-9CEF-6310A7630061}" type="pres">
      <dgm:prSet presAssocID="{186C5649-DBA7-4ED7-830F-1DD50E67DDA4}" presName="parentLin" presStyleCnt="0"/>
      <dgm:spPr/>
    </dgm:pt>
    <dgm:pt modelId="{428777B3-EC80-4597-986F-C58007811668}" type="pres">
      <dgm:prSet presAssocID="{186C5649-DBA7-4ED7-830F-1DD50E67DDA4}" presName="parentLeftMargin" presStyleLbl="node1" presStyleIdx="1" presStyleCnt="3"/>
      <dgm:spPr/>
      <dgm:t>
        <a:bodyPr/>
        <a:lstStyle/>
        <a:p>
          <a:endParaRPr lang="es-MX"/>
        </a:p>
      </dgm:t>
    </dgm:pt>
    <dgm:pt modelId="{E5E68BEB-B296-4493-B6F0-EE90B38837E0}" type="pres">
      <dgm:prSet presAssocID="{186C5649-DBA7-4ED7-830F-1DD50E67DDA4}" presName="parentText" presStyleLbl="node1" presStyleIdx="2" presStyleCnt="3" custScaleX="142857" custScaleY="135100" custLinFactNeighborX="5026" custLinFactNeighborY="-1193">
        <dgm:presLayoutVars>
          <dgm:chMax val="0"/>
          <dgm:bulletEnabled val="1"/>
        </dgm:presLayoutVars>
      </dgm:prSet>
      <dgm:spPr/>
      <dgm:t>
        <a:bodyPr/>
        <a:lstStyle/>
        <a:p>
          <a:endParaRPr lang="es-MX"/>
        </a:p>
      </dgm:t>
    </dgm:pt>
    <dgm:pt modelId="{812F9D90-D50C-413A-82AB-04988195CCAC}" type="pres">
      <dgm:prSet presAssocID="{186C5649-DBA7-4ED7-830F-1DD50E67DDA4}" presName="negativeSpace" presStyleCnt="0"/>
      <dgm:spPr/>
    </dgm:pt>
    <dgm:pt modelId="{FBDD789B-A394-4DBF-9158-2D21ECEC7C13}" type="pres">
      <dgm:prSet presAssocID="{186C5649-DBA7-4ED7-830F-1DD50E67DDA4}" presName="childText" presStyleLbl="conFgAcc1" presStyleIdx="2" presStyleCnt="3" custLinFactNeighborY="-28036">
        <dgm:presLayoutVars>
          <dgm:bulletEnabled val="1"/>
        </dgm:presLayoutVars>
      </dgm:prSet>
      <dgm:spPr/>
    </dgm:pt>
  </dgm:ptLst>
  <dgm:cxnLst>
    <dgm:cxn modelId="{6147BF43-C618-41C7-B0A8-5F9E9471BEAD}" type="presOf" srcId="{186C5649-DBA7-4ED7-830F-1DD50E67DDA4}" destId="{E5E68BEB-B296-4493-B6F0-EE90B38837E0}" srcOrd="1" destOrd="0" presId="urn:microsoft.com/office/officeart/2005/8/layout/list1"/>
    <dgm:cxn modelId="{747B7045-502A-4368-906B-98D31069A8B9}" type="presOf" srcId="{4E58912F-6D39-46C3-99CF-EBF7FE974E6D}" destId="{425920B1-06E0-4D98-B925-75FD4354F749}" srcOrd="1" destOrd="0" presId="urn:microsoft.com/office/officeart/2005/8/layout/list1"/>
    <dgm:cxn modelId="{B1FB4A27-0220-4205-9D33-434E589CDFD0}" srcId="{019A3597-597D-4925-84E9-632282316893}" destId="{94CC89D7-F0D0-4EDE-9621-60FBA68DAE7A}" srcOrd="0" destOrd="0" parTransId="{B7A5291E-47F6-49E0-AB0E-6F1C6EA94416}" sibTransId="{5FFE7EE3-BF56-4007-B13D-4FDBE8D4D8E7}"/>
    <dgm:cxn modelId="{186A4A61-26E5-40D0-B031-7F741F4D803C}" type="presOf" srcId="{4E58912F-6D39-46C3-99CF-EBF7FE974E6D}" destId="{2926F829-3EF7-4C84-8FF6-6A7913496BA3}" srcOrd="0" destOrd="0" presId="urn:microsoft.com/office/officeart/2005/8/layout/list1"/>
    <dgm:cxn modelId="{22B4B8AD-6CE3-45DF-9ABC-CFB60A021DE5}" type="presOf" srcId="{019A3597-597D-4925-84E9-632282316893}" destId="{BCC6279D-69D9-4E40-8D1B-6A92154D2D75}" srcOrd="0" destOrd="0" presId="urn:microsoft.com/office/officeart/2005/8/layout/list1"/>
    <dgm:cxn modelId="{8D593ADF-AB89-430F-BFFB-7A9D701B5F25}" type="presOf" srcId="{94CC89D7-F0D0-4EDE-9621-60FBA68DAE7A}" destId="{51554FF9-8163-42F8-9801-67AFEB728C6D}" srcOrd="0" destOrd="0" presId="urn:microsoft.com/office/officeart/2005/8/layout/list1"/>
    <dgm:cxn modelId="{69D83B91-B7D9-40F7-A441-63270AC81BA1}" srcId="{019A3597-597D-4925-84E9-632282316893}" destId="{186C5649-DBA7-4ED7-830F-1DD50E67DDA4}" srcOrd="2" destOrd="0" parTransId="{C4209283-C84E-4359-BD75-A5ACD654AB9C}" sibTransId="{36525A36-0F1B-44AB-80EF-E97D7715CC38}"/>
    <dgm:cxn modelId="{CF4FEC70-FF25-4E50-B399-472279BDEEAF}" type="presOf" srcId="{94CC89D7-F0D0-4EDE-9621-60FBA68DAE7A}" destId="{954022FC-34BC-4C03-B811-A4C3A85F9813}" srcOrd="1" destOrd="0" presId="urn:microsoft.com/office/officeart/2005/8/layout/list1"/>
    <dgm:cxn modelId="{DF5D6AD1-D00F-418C-A924-17BADFE54C63}" srcId="{019A3597-597D-4925-84E9-632282316893}" destId="{4E58912F-6D39-46C3-99CF-EBF7FE974E6D}" srcOrd="1" destOrd="0" parTransId="{CC8EEBEE-4CB5-4C7C-B1C8-68AACE245CFC}" sibTransId="{8081FA8B-0D2F-4F2C-B10A-13F0F6C0DA02}"/>
    <dgm:cxn modelId="{4AAFDC16-267C-4B87-AF2A-C4226FEB91EE}" type="presOf" srcId="{186C5649-DBA7-4ED7-830F-1DD50E67DDA4}" destId="{428777B3-EC80-4597-986F-C58007811668}" srcOrd="0" destOrd="0" presId="urn:microsoft.com/office/officeart/2005/8/layout/list1"/>
    <dgm:cxn modelId="{5BFE3510-1216-46F4-97B2-11887D254435}" type="presParOf" srcId="{BCC6279D-69D9-4E40-8D1B-6A92154D2D75}" destId="{8D516659-3AC2-4A23-BF33-F357B480512A}" srcOrd="0" destOrd="0" presId="urn:microsoft.com/office/officeart/2005/8/layout/list1"/>
    <dgm:cxn modelId="{2044DEA9-5FE6-4BE8-8E0D-11FC0EA4B90E}" type="presParOf" srcId="{8D516659-3AC2-4A23-BF33-F357B480512A}" destId="{51554FF9-8163-42F8-9801-67AFEB728C6D}" srcOrd="0" destOrd="0" presId="urn:microsoft.com/office/officeart/2005/8/layout/list1"/>
    <dgm:cxn modelId="{E13ABB51-C349-447F-812B-0C5BBE7E5731}" type="presParOf" srcId="{8D516659-3AC2-4A23-BF33-F357B480512A}" destId="{954022FC-34BC-4C03-B811-A4C3A85F9813}" srcOrd="1" destOrd="0" presId="urn:microsoft.com/office/officeart/2005/8/layout/list1"/>
    <dgm:cxn modelId="{B7F6A605-FA05-475B-B856-A80BFF847655}" type="presParOf" srcId="{BCC6279D-69D9-4E40-8D1B-6A92154D2D75}" destId="{56158AB2-7208-4212-89A2-0A1B1C53A08C}" srcOrd="1" destOrd="0" presId="urn:microsoft.com/office/officeart/2005/8/layout/list1"/>
    <dgm:cxn modelId="{357FBD62-1265-4DF7-BD10-CA5D3AEF615E}" type="presParOf" srcId="{BCC6279D-69D9-4E40-8D1B-6A92154D2D75}" destId="{2B920F78-D2A1-4A63-A9B8-0F8CFEDCD0D6}" srcOrd="2" destOrd="0" presId="urn:microsoft.com/office/officeart/2005/8/layout/list1"/>
    <dgm:cxn modelId="{FF4481ED-CE8A-4E5A-AC0E-057D51C289F6}" type="presParOf" srcId="{BCC6279D-69D9-4E40-8D1B-6A92154D2D75}" destId="{A38DBFD3-E931-4B9F-8B22-3FA26AB8680B}" srcOrd="3" destOrd="0" presId="urn:microsoft.com/office/officeart/2005/8/layout/list1"/>
    <dgm:cxn modelId="{81EE4171-BE6F-4C25-B150-7D597A88AE26}" type="presParOf" srcId="{BCC6279D-69D9-4E40-8D1B-6A92154D2D75}" destId="{E912CC16-8B75-4076-B338-E603F5A3B34C}" srcOrd="4" destOrd="0" presId="urn:microsoft.com/office/officeart/2005/8/layout/list1"/>
    <dgm:cxn modelId="{410D045A-2AC2-431B-961B-46BF4F3E3CF5}" type="presParOf" srcId="{E912CC16-8B75-4076-B338-E603F5A3B34C}" destId="{2926F829-3EF7-4C84-8FF6-6A7913496BA3}" srcOrd="0" destOrd="0" presId="urn:microsoft.com/office/officeart/2005/8/layout/list1"/>
    <dgm:cxn modelId="{96217D71-B811-4197-8776-DEC8B876A367}" type="presParOf" srcId="{E912CC16-8B75-4076-B338-E603F5A3B34C}" destId="{425920B1-06E0-4D98-B925-75FD4354F749}" srcOrd="1" destOrd="0" presId="urn:microsoft.com/office/officeart/2005/8/layout/list1"/>
    <dgm:cxn modelId="{C5213D96-6748-46B0-B800-AA07B309627B}" type="presParOf" srcId="{BCC6279D-69D9-4E40-8D1B-6A92154D2D75}" destId="{AD42CAF4-AD97-4535-AF46-B0B89CF8B5CA}" srcOrd="5" destOrd="0" presId="urn:microsoft.com/office/officeart/2005/8/layout/list1"/>
    <dgm:cxn modelId="{EDE73251-3D67-43B2-9463-237BFF15CC07}" type="presParOf" srcId="{BCC6279D-69D9-4E40-8D1B-6A92154D2D75}" destId="{47C64FD3-0C58-4990-92B4-C2C8A6580A57}" srcOrd="6" destOrd="0" presId="urn:microsoft.com/office/officeart/2005/8/layout/list1"/>
    <dgm:cxn modelId="{2272E5F0-FD02-471D-948B-99AA85FF401A}" type="presParOf" srcId="{BCC6279D-69D9-4E40-8D1B-6A92154D2D75}" destId="{0568B17A-0246-43C2-A2BA-935B9E4231B6}" srcOrd="7" destOrd="0" presId="urn:microsoft.com/office/officeart/2005/8/layout/list1"/>
    <dgm:cxn modelId="{BE13A17A-8761-4C47-94E8-09A85F7FC2E8}" type="presParOf" srcId="{BCC6279D-69D9-4E40-8D1B-6A92154D2D75}" destId="{523ADBA1-8CB9-4CCB-9CEF-6310A7630061}" srcOrd="8" destOrd="0" presId="urn:microsoft.com/office/officeart/2005/8/layout/list1"/>
    <dgm:cxn modelId="{6E8EEE1E-14F8-4F31-97BF-64DCB7BD7939}" type="presParOf" srcId="{523ADBA1-8CB9-4CCB-9CEF-6310A7630061}" destId="{428777B3-EC80-4597-986F-C58007811668}" srcOrd="0" destOrd="0" presId="urn:microsoft.com/office/officeart/2005/8/layout/list1"/>
    <dgm:cxn modelId="{27B3B95E-EE63-47B9-B02B-2B6FC9CB621D}" type="presParOf" srcId="{523ADBA1-8CB9-4CCB-9CEF-6310A7630061}" destId="{E5E68BEB-B296-4493-B6F0-EE90B38837E0}" srcOrd="1" destOrd="0" presId="urn:microsoft.com/office/officeart/2005/8/layout/list1"/>
    <dgm:cxn modelId="{CFD5C8BF-CEFE-46D1-A211-9C62B74C8567}" type="presParOf" srcId="{BCC6279D-69D9-4E40-8D1B-6A92154D2D75}" destId="{812F9D90-D50C-413A-82AB-04988195CCAC}" srcOrd="9" destOrd="0" presId="urn:microsoft.com/office/officeart/2005/8/layout/list1"/>
    <dgm:cxn modelId="{568D68AD-B699-4EC5-97C0-F5B389E185AE}" type="presParOf" srcId="{BCC6279D-69D9-4E40-8D1B-6A92154D2D75}" destId="{FBDD789B-A394-4DBF-9158-2D21ECEC7C13}" srcOrd="10"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C12C6EE-692A-4AFE-9D60-2FB38E883D53}"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8BD7A0A9-9AFD-42CD-8316-AFC0BD268C5B}">
      <dgm:prSet phldrT="[Texto]" custT="1"/>
      <dgm:spPr/>
      <dgm:t>
        <a:bodyPr/>
        <a:lstStyle/>
        <a:p>
          <a:pPr algn="just"/>
          <a:r>
            <a:rPr lang="es-EC" sz="1800" dirty="0" smtClean="0"/>
            <a:t>Desde el punto de vista económico, se ha establecido que el proyecto es viable pues se ha obtenido una tasa interna de retorno de 76% superior a la tasa alternativa referencial y el valor actual neto obtenido es positivo con USD434,724.</a:t>
          </a:r>
        </a:p>
      </dgm:t>
    </dgm:pt>
    <dgm:pt modelId="{2F7691EB-4B89-4935-9F16-15870079EA4B}" type="parTrans" cxnId="{3D5D38E2-D76A-4F02-93A4-76EB4CC7ED46}">
      <dgm:prSet/>
      <dgm:spPr/>
      <dgm:t>
        <a:bodyPr/>
        <a:lstStyle/>
        <a:p>
          <a:pPr algn="just"/>
          <a:endParaRPr lang="es-MX" sz="6600"/>
        </a:p>
      </dgm:t>
    </dgm:pt>
    <dgm:pt modelId="{753689FB-917A-4966-8688-F5DBE41AA6CA}" type="sibTrans" cxnId="{3D5D38E2-D76A-4F02-93A4-76EB4CC7ED46}">
      <dgm:prSet/>
      <dgm:spPr/>
      <dgm:t>
        <a:bodyPr/>
        <a:lstStyle/>
        <a:p>
          <a:pPr algn="just"/>
          <a:endParaRPr lang="es-MX" sz="6600"/>
        </a:p>
      </dgm:t>
    </dgm:pt>
    <dgm:pt modelId="{786B76B6-53D7-46B7-BE36-A2225B7D7764}">
      <dgm:prSet phldrT="[Texto]" custT="1"/>
      <dgm:spPr/>
      <dgm:t>
        <a:bodyPr/>
        <a:lstStyle/>
        <a:p>
          <a:pPr algn="just"/>
          <a:r>
            <a:rPr lang="es-EC" sz="1800" dirty="0" smtClean="0"/>
            <a:t>Gracias a las características de rápida y fácil configuración, despliegue, además de tener una alta confiabilidad reflejado con un tiempo fuera de servicio no mayor a los 10 segundos, y bajo costo en inversión que puede ser asumida por las economías rurales, se convierte en una opción muy ventajosa con respecto a los costos de inversión que implica el uso de otras tecnologías como por ejemplo: WIMAX, XPON, etc.</a:t>
          </a:r>
          <a:endParaRPr lang="es-MX" sz="1800" dirty="0"/>
        </a:p>
      </dgm:t>
    </dgm:pt>
    <dgm:pt modelId="{4ECDAAB7-26E5-4BB1-9D6F-3D91E0C695E9}" type="parTrans" cxnId="{45A478B2-C4B0-4B09-9354-2F9B995F867C}">
      <dgm:prSet/>
      <dgm:spPr/>
      <dgm:t>
        <a:bodyPr/>
        <a:lstStyle/>
        <a:p>
          <a:pPr algn="just"/>
          <a:endParaRPr lang="es-MX" sz="6600"/>
        </a:p>
      </dgm:t>
    </dgm:pt>
    <dgm:pt modelId="{C4594583-F3F9-40B6-9674-82C8C41E22D8}" type="sibTrans" cxnId="{45A478B2-C4B0-4B09-9354-2F9B995F867C}">
      <dgm:prSet/>
      <dgm:spPr/>
      <dgm:t>
        <a:bodyPr/>
        <a:lstStyle/>
        <a:p>
          <a:pPr algn="just"/>
          <a:endParaRPr lang="es-MX" sz="6600"/>
        </a:p>
      </dgm:t>
    </dgm:pt>
    <dgm:pt modelId="{E506F395-4C5C-47D8-93CC-98F89CA6F760}" type="pres">
      <dgm:prSet presAssocID="{4C12C6EE-692A-4AFE-9D60-2FB38E883D53}" presName="linear" presStyleCnt="0">
        <dgm:presLayoutVars>
          <dgm:dir/>
          <dgm:animLvl val="lvl"/>
          <dgm:resizeHandles val="exact"/>
        </dgm:presLayoutVars>
      </dgm:prSet>
      <dgm:spPr/>
      <dgm:t>
        <a:bodyPr/>
        <a:lstStyle/>
        <a:p>
          <a:endParaRPr lang="es-MX"/>
        </a:p>
      </dgm:t>
    </dgm:pt>
    <dgm:pt modelId="{D56FB885-16B4-40F6-9117-0289F3E902A8}" type="pres">
      <dgm:prSet presAssocID="{8BD7A0A9-9AFD-42CD-8316-AFC0BD268C5B}" presName="parentLin" presStyleCnt="0"/>
      <dgm:spPr/>
    </dgm:pt>
    <dgm:pt modelId="{B9F4EB8D-3B70-4761-83C5-289BD46EC02C}" type="pres">
      <dgm:prSet presAssocID="{8BD7A0A9-9AFD-42CD-8316-AFC0BD268C5B}" presName="parentLeftMargin" presStyleLbl="node1" presStyleIdx="0" presStyleCnt="2"/>
      <dgm:spPr/>
      <dgm:t>
        <a:bodyPr/>
        <a:lstStyle/>
        <a:p>
          <a:endParaRPr lang="es-MX"/>
        </a:p>
      </dgm:t>
    </dgm:pt>
    <dgm:pt modelId="{216B18A7-B051-4235-AEA3-C1870C2654BE}" type="pres">
      <dgm:prSet presAssocID="{8BD7A0A9-9AFD-42CD-8316-AFC0BD268C5B}" presName="parentText" presStyleLbl="node1" presStyleIdx="0" presStyleCnt="2" custScaleX="142857" custScaleY="58672" custLinFactNeighborX="-5464" custLinFactNeighborY="-18249">
        <dgm:presLayoutVars>
          <dgm:chMax val="0"/>
          <dgm:bulletEnabled val="1"/>
        </dgm:presLayoutVars>
      </dgm:prSet>
      <dgm:spPr/>
      <dgm:t>
        <a:bodyPr/>
        <a:lstStyle/>
        <a:p>
          <a:endParaRPr lang="es-MX"/>
        </a:p>
      </dgm:t>
    </dgm:pt>
    <dgm:pt modelId="{8274DA2B-BF57-4E38-B10D-A6EA6C34B440}" type="pres">
      <dgm:prSet presAssocID="{8BD7A0A9-9AFD-42CD-8316-AFC0BD268C5B}" presName="negativeSpace" presStyleCnt="0"/>
      <dgm:spPr/>
    </dgm:pt>
    <dgm:pt modelId="{570CE597-3D69-404B-B4B1-F9303D266C3E}" type="pres">
      <dgm:prSet presAssocID="{8BD7A0A9-9AFD-42CD-8316-AFC0BD268C5B}" presName="childText" presStyleLbl="conFgAcc1" presStyleIdx="0" presStyleCnt="2" custScaleY="53850">
        <dgm:presLayoutVars>
          <dgm:bulletEnabled val="1"/>
        </dgm:presLayoutVars>
      </dgm:prSet>
      <dgm:spPr/>
    </dgm:pt>
    <dgm:pt modelId="{697CA168-0D72-428C-9B62-2BD3A300D6D2}" type="pres">
      <dgm:prSet presAssocID="{753689FB-917A-4966-8688-F5DBE41AA6CA}" presName="spaceBetweenRectangles" presStyleCnt="0"/>
      <dgm:spPr/>
    </dgm:pt>
    <dgm:pt modelId="{0F55BB84-57E9-4DEE-ACAF-4D0D013F5F89}" type="pres">
      <dgm:prSet presAssocID="{786B76B6-53D7-46B7-BE36-A2225B7D7764}" presName="parentLin" presStyleCnt="0"/>
      <dgm:spPr/>
    </dgm:pt>
    <dgm:pt modelId="{03CD4E03-D6CB-49DE-AD17-45E660EEC119}" type="pres">
      <dgm:prSet presAssocID="{786B76B6-53D7-46B7-BE36-A2225B7D7764}" presName="parentLeftMargin" presStyleLbl="node1" presStyleIdx="0" presStyleCnt="2"/>
      <dgm:spPr/>
      <dgm:t>
        <a:bodyPr/>
        <a:lstStyle/>
        <a:p>
          <a:endParaRPr lang="es-MX"/>
        </a:p>
      </dgm:t>
    </dgm:pt>
    <dgm:pt modelId="{F2E0A8CF-0ECD-4061-AE72-92AC7E4EEBF9}" type="pres">
      <dgm:prSet presAssocID="{786B76B6-53D7-46B7-BE36-A2225B7D7764}" presName="parentText" presStyleLbl="node1" presStyleIdx="1" presStyleCnt="2" custScaleX="142857" custScaleY="84585" custLinFactNeighborX="-5464" custLinFactNeighborY="-7892">
        <dgm:presLayoutVars>
          <dgm:chMax val="0"/>
          <dgm:bulletEnabled val="1"/>
        </dgm:presLayoutVars>
      </dgm:prSet>
      <dgm:spPr/>
      <dgm:t>
        <a:bodyPr/>
        <a:lstStyle/>
        <a:p>
          <a:endParaRPr lang="es-MX"/>
        </a:p>
      </dgm:t>
    </dgm:pt>
    <dgm:pt modelId="{0F0C6CB9-162B-46CB-B3F3-8E90904263D7}" type="pres">
      <dgm:prSet presAssocID="{786B76B6-53D7-46B7-BE36-A2225B7D7764}" presName="negativeSpace" presStyleCnt="0"/>
      <dgm:spPr/>
    </dgm:pt>
    <dgm:pt modelId="{4D72C1EA-5D26-4A6A-BEA0-A1C064667CDB}" type="pres">
      <dgm:prSet presAssocID="{786B76B6-53D7-46B7-BE36-A2225B7D7764}" presName="childText" presStyleLbl="conFgAcc1" presStyleIdx="1" presStyleCnt="2" custScaleY="61861">
        <dgm:presLayoutVars>
          <dgm:bulletEnabled val="1"/>
        </dgm:presLayoutVars>
      </dgm:prSet>
      <dgm:spPr/>
    </dgm:pt>
  </dgm:ptLst>
  <dgm:cxnLst>
    <dgm:cxn modelId="{3D5D38E2-D76A-4F02-93A4-76EB4CC7ED46}" srcId="{4C12C6EE-692A-4AFE-9D60-2FB38E883D53}" destId="{8BD7A0A9-9AFD-42CD-8316-AFC0BD268C5B}" srcOrd="0" destOrd="0" parTransId="{2F7691EB-4B89-4935-9F16-15870079EA4B}" sibTransId="{753689FB-917A-4966-8688-F5DBE41AA6CA}"/>
    <dgm:cxn modelId="{298BC13A-CE1C-4F81-9E5B-DB486EC41329}" type="presOf" srcId="{8BD7A0A9-9AFD-42CD-8316-AFC0BD268C5B}" destId="{216B18A7-B051-4235-AEA3-C1870C2654BE}" srcOrd="1" destOrd="0" presId="urn:microsoft.com/office/officeart/2005/8/layout/list1"/>
    <dgm:cxn modelId="{512926D3-5684-4259-AE01-9C5A2F137B2C}" type="presOf" srcId="{8BD7A0A9-9AFD-42CD-8316-AFC0BD268C5B}" destId="{B9F4EB8D-3B70-4761-83C5-289BD46EC02C}" srcOrd="0" destOrd="0" presId="urn:microsoft.com/office/officeart/2005/8/layout/list1"/>
    <dgm:cxn modelId="{45A478B2-C4B0-4B09-9354-2F9B995F867C}" srcId="{4C12C6EE-692A-4AFE-9D60-2FB38E883D53}" destId="{786B76B6-53D7-46B7-BE36-A2225B7D7764}" srcOrd="1" destOrd="0" parTransId="{4ECDAAB7-26E5-4BB1-9D6F-3D91E0C695E9}" sibTransId="{C4594583-F3F9-40B6-9674-82C8C41E22D8}"/>
    <dgm:cxn modelId="{1A7BC492-8089-4D09-9B47-C55F152BC8D2}" type="presOf" srcId="{4C12C6EE-692A-4AFE-9D60-2FB38E883D53}" destId="{E506F395-4C5C-47D8-93CC-98F89CA6F760}" srcOrd="0" destOrd="0" presId="urn:microsoft.com/office/officeart/2005/8/layout/list1"/>
    <dgm:cxn modelId="{7B121D20-2472-4311-B2E8-E91F3ADFDD08}" type="presOf" srcId="{786B76B6-53D7-46B7-BE36-A2225B7D7764}" destId="{F2E0A8CF-0ECD-4061-AE72-92AC7E4EEBF9}" srcOrd="1" destOrd="0" presId="urn:microsoft.com/office/officeart/2005/8/layout/list1"/>
    <dgm:cxn modelId="{45546D40-33F4-404D-AC8C-155D388DE2AC}" type="presOf" srcId="{786B76B6-53D7-46B7-BE36-A2225B7D7764}" destId="{03CD4E03-D6CB-49DE-AD17-45E660EEC119}" srcOrd="0" destOrd="0" presId="urn:microsoft.com/office/officeart/2005/8/layout/list1"/>
    <dgm:cxn modelId="{EEE466E1-AD4B-4DB4-B0B5-495B2AD4D236}" type="presParOf" srcId="{E506F395-4C5C-47D8-93CC-98F89CA6F760}" destId="{D56FB885-16B4-40F6-9117-0289F3E902A8}" srcOrd="0" destOrd="0" presId="urn:microsoft.com/office/officeart/2005/8/layout/list1"/>
    <dgm:cxn modelId="{BBE94E88-A230-497E-BB29-6E88B7403346}" type="presParOf" srcId="{D56FB885-16B4-40F6-9117-0289F3E902A8}" destId="{B9F4EB8D-3B70-4761-83C5-289BD46EC02C}" srcOrd="0" destOrd="0" presId="urn:microsoft.com/office/officeart/2005/8/layout/list1"/>
    <dgm:cxn modelId="{CA9F82E3-852A-4D2B-9C10-0D05BB4FC614}" type="presParOf" srcId="{D56FB885-16B4-40F6-9117-0289F3E902A8}" destId="{216B18A7-B051-4235-AEA3-C1870C2654BE}" srcOrd="1" destOrd="0" presId="urn:microsoft.com/office/officeart/2005/8/layout/list1"/>
    <dgm:cxn modelId="{F73A8261-02A9-404D-A925-42E62637199A}" type="presParOf" srcId="{E506F395-4C5C-47D8-93CC-98F89CA6F760}" destId="{8274DA2B-BF57-4E38-B10D-A6EA6C34B440}" srcOrd="1" destOrd="0" presId="urn:microsoft.com/office/officeart/2005/8/layout/list1"/>
    <dgm:cxn modelId="{8E0B2ECF-2C91-45BB-83F1-74824F804BD9}" type="presParOf" srcId="{E506F395-4C5C-47D8-93CC-98F89CA6F760}" destId="{570CE597-3D69-404B-B4B1-F9303D266C3E}" srcOrd="2" destOrd="0" presId="urn:microsoft.com/office/officeart/2005/8/layout/list1"/>
    <dgm:cxn modelId="{A9F1C820-C71C-4B1D-8F4D-DD6273F78B1A}" type="presParOf" srcId="{E506F395-4C5C-47D8-93CC-98F89CA6F760}" destId="{697CA168-0D72-428C-9B62-2BD3A300D6D2}" srcOrd="3" destOrd="0" presId="urn:microsoft.com/office/officeart/2005/8/layout/list1"/>
    <dgm:cxn modelId="{35C9FC7B-DCC7-4EE8-BFD6-51487D8CBFB6}" type="presParOf" srcId="{E506F395-4C5C-47D8-93CC-98F89CA6F760}" destId="{0F55BB84-57E9-4DEE-ACAF-4D0D013F5F89}" srcOrd="4" destOrd="0" presId="urn:microsoft.com/office/officeart/2005/8/layout/list1"/>
    <dgm:cxn modelId="{FD446E93-DF26-4BC5-95AE-BB78C8303498}" type="presParOf" srcId="{0F55BB84-57E9-4DEE-ACAF-4D0D013F5F89}" destId="{03CD4E03-D6CB-49DE-AD17-45E660EEC119}" srcOrd="0" destOrd="0" presId="urn:microsoft.com/office/officeart/2005/8/layout/list1"/>
    <dgm:cxn modelId="{01B61852-55B8-4F5B-B848-B1B6D5669B2B}" type="presParOf" srcId="{0F55BB84-57E9-4DEE-ACAF-4D0D013F5F89}" destId="{F2E0A8CF-0ECD-4061-AE72-92AC7E4EEBF9}" srcOrd="1" destOrd="0" presId="urn:microsoft.com/office/officeart/2005/8/layout/list1"/>
    <dgm:cxn modelId="{091EE99C-CDE3-4F63-ACE6-D11399DFE67D}" type="presParOf" srcId="{E506F395-4C5C-47D8-93CC-98F89CA6F760}" destId="{0F0C6CB9-162B-46CB-B3F3-8E90904263D7}" srcOrd="5" destOrd="0" presId="urn:microsoft.com/office/officeart/2005/8/layout/list1"/>
    <dgm:cxn modelId="{DBF0A2E8-07CE-4D25-A6E9-821C4968531C}" type="presParOf" srcId="{E506F395-4C5C-47D8-93CC-98F89CA6F760}" destId="{4D72C1EA-5D26-4A6A-BEA0-A1C064667CDB}" srcOrd="6" destOrd="0" presId="urn:microsoft.com/office/officeart/2005/8/layout/list1"/>
  </dgm:cxnLst>
  <dgm:bg/>
  <dgm:whole/>
  <dgm:extLst>
    <a:ext uri="http://schemas.microsoft.com/office/drawing/2008/diagram">
      <dsp:dataModelExt xmlns:dsp="http://schemas.microsoft.com/office/drawing/2008/diagram" xmlns="" relId="rId1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2651E-4839-4D7F-9BFA-1157FA520134}" type="doc">
      <dgm:prSet loTypeId="urn:microsoft.com/office/officeart/2005/8/layout/default" loCatId="list" qsTypeId="urn:microsoft.com/office/officeart/2005/8/quickstyle/3d2" qsCatId="3D" csTypeId="urn:microsoft.com/office/officeart/2005/8/colors/accent1_1" csCatId="accent1" phldr="1"/>
      <dgm:spPr/>
      <dgm:t>
        <a:bodyPr/>
        <a:lstStyle/>
        <a:p>
          <a:endParaRPr lang="es-MX"/>
        </a:p>
      </dgm:t>
    </dgm:pt>
    <dgm:pt modelId="{ED371CCE-4D96-4871-A272-FAB3D106E15D}">
      <dgm:prSet phldrT="[Texto]" custT="1"/>
      <dgm:spPr>
        <a:gradFill rotWithShape="0">
          <a:gsLst>
            <a:gs pos="0">
              <a:schemeClr val="accent3">
                <a:lumMod val="60000"/>
                <a:lumOff val="4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gradFill>
      </dgm:spPr>
      <dgm:t>
        <a:bodyPr/>
        <a:lstStyle/>
        <a:p>
          <a:pPr algn="just"/>
          <a:r>
            <a:rPr lang="es-MX" sz="2400" b="1" dirty="0" smtClean="0"/>
            <a:t>Es por eso que el presente proyecto </a:t>
          </a:r>
          <a:r>
            <a:rPr lang="es-EC" sz="2400" b="1" dirty="0" smtClean="0"/>
            <a:t>describe la solución que representa el uso de las </a:t>
          </a:r>
          <a:r>
            <a:rPr lang="es-EC" sz="2400" b="1" i="1" dirty="0" smtClean="0"/>
            <a:t>redes  inalámbricas malladas con características </a:t>
          </a:r>
          <a:r>
            <a:rPr lang="es-EC" sz="2400" b="1" i="1" dirty="0" err="1" smtClean="0"/>
            <a:t>multi</a:t>
          </a:r>
          <a:r>
            <a:rPr lang="es-EC" sz="2400" b="1" i="1" dirty="0" smtClean="0"/>
            <a:t>-radio </a:t>
          </a:r>
          <a:r>
            <a:rPr lang="es-EC" sz="2400" b="1" i="1" dirty="0" err="1" smtClean="0"/>
            <a:t>multi</a:t>
          </a:r>
          <a:r>
            <a:rPr lang="es-EC" sz="2400" b="1" i="1" dirty="0" smtClean="0"/>
            <a:t>-canal</a:t>
          </a:r>
          <a:r>
            <a:rPr lang="es-EC" sz="2400" b="1" dirty="0" smtClean="0"/>
            <a:t>, y comunicación </a:t>
          </a:r>
          <a:r>
            <a:rPr lang="es-EC" sz="2400" b="1" dirty="0" err="1" smtClean="0"/>
            <a:t>multi</a:t>
          </a:r>
          <a:r>
            <a:rPr lang="es-EC" sz="2400" b="1" dirty="0" smtClean="0"/>
            <a:t>-salto de extremo a extremo, para minimizar los problemas de exclusión tecnológica que sufre la Parroquia Rural de </a:t>
          </a:r>
          <a:r>
            <a:rPr lang="es-EC" sz="2400" b="1" dirty="0" err="1" smtClean="0"/>
            <a:t>Taracoa</a:t>
          </a:r>
          <a:r>
            <a:rPr lang="es-EC" sz="2400" b="1" dirty="0" smtClean="0"/>
            <a:t>, y que gracias a las características de rápida y fácil configuración, despliegue, y bajo costo en inversión, se convierte en una opción muy ventajosa con respecto a los costos de inversión que implica el uso de otras tecnologías como por ejemplo: WIMAX, XPON, </a:t>
          </a:r>
          <a:r>
            <a:rPr lang="es-EC" sz="2400" b="1" dirty="0" err="1" smtClean="0"/>
            <a:t>etc</a:t>
          </a:r>
          <a:r>
            <a:rPr lang="es-EC" sz="2400" b="1" dirty="0" smtClean="0"/>
            <a:t>, que no pueden </a:t>
          </a:r>
          <a:r>
            <a:rPr lang="es-MX" sz="2400" b="1" dirty="0" smtClean="0"/>
            <a:t>asumir las economías rurales.</a:t>
          </a:r>
          <a:endParaRPr lang="es-MX" sz="2400" dirty="0"/>
        </a:p>
      </dgm:t>
    </dgm:pt>
    <dgm:pt modelId="{7B06207D-5F0C-4DF5-9588-B3198E6889E3}" type="parTrans" cxnId="{9F345AE8-60F4-4B95-9039-690FB353EDBA}">
      <dgm:prSet/>
      <dgm:spPr/>
      <dgm:t>
        <a:bodyPr/>
        <a:lstStyle/>
        <a:p>
          <a:pPr algn="just"/>
          <a:endParaRPr lang="es-MX" sz="1600"/>
        </a:p>
      </dgm:t>
    </dgm:pt>
    <dgm:pt modelId="{2F066592-6F5C-4A7F-BDB0-8E050E4978BC}" type="sibTrans" cxnId="{9F345AE8-60F4-4B95-9039-690FB353EDBA}">
      <dgm:prSet/>
      <dgm:spPr/>
      <dgm:t>
        <a:bodyPr/>
        <a:lstStyle/>
        <a:p>
          <a:pPr algn="just"/>
          <a:endParaRPr lang="es-MX" sz="1600"/>
        </a:p>
      </dgm:t>
    </dgm:pt>
    <dgm:pt modelId="{E5AAF60D-CA70-4476-BAEA-78732E2A5FFE}" type="pres">
      <dgm:prSet presAssocID="{CBF2651E-4839-4D7F-9BFA-1157FA520134}" presName="diagram" presStyleCnt="0">
        <dgm:presLayoutVars>
          <dgm:dir/>
          <dgm:resizeHandles val="exact"/>
        </dgm:presLayoutVars>
      </dgm:prSet>
      <dgm:spPr/>
      <dgm:t>
        <a:bodyPr/>
        <a:lstStyle/>
        <a:p>
          <a:endParaRPr lang="es-MX"/>
        </a:p>
      </dgm:t>
    </dgm:pt>
    <dgm:pt modelId="{D3C77782-4DAA-4224-9ED8-2D7A144CAC4F}" type="pres">
      <dgm:prSet presAssocID="{ED371CCE-4D96-4871-A272-FAB3D106E15D}" presName="node" presStyleLbl="node1" presStyleIdx="0" presStyleCnt="1" custLinFactNeighborX="5607" custLinFactNeighborY="-96417">
        <dgm:presLayoutVars>
          <dgm:bulletEnabled val="1"/>
        </dgm:presLayoutVars>
      </dgm:prSet>
      <dgm:spPr/>
      <dgm:t>
        <a:bodyPr/>
        <a:lstStyle/>
        <a:p>
          <a:endParaRPr lang="es-MX"/>
        </a:p>
      </dgm:t>
    </dgm:pt>
  </dgm:ptLst>
  <dgm:cxnLst>
    <dgm:cxn modelId="{9F345AE8-60F4-4B95-9039-690FB353EDBA}" srcId="{CBF2651E-4839-4D7F-9BFA-1157FA520134}" destId="{ED371CCE-4D96-4871-A272-FAB3D106E15D}" srcOrd="0" destOrd="0" parTransId="{7B06207D-5F0C-4DF5-9588-B3198E6889E3}" sibTransId="{2F066592-6F5C-4A7F-BDB0-8E050E4978BC}"/>
    <dgm:cxn modelId="{9CAE0F7D-5F65-4207-9E8D-F6FB05951533}" type="presOf" srcId="{CBF2651E-4839-4D7F-9BFA-1157FA520134}" destId="{E5AAF60D-CA70-4476-BAEA-78732E2A5FFE}" srcOrd="0" destOrd="0" presId="urn:microsoft.com/office/officeart/2005/8/layout/default"/>
    <dgm:cxn modelId="{60ECFCDC-B878-4D9E-9EF4-EA5A51B30038}" type="presOf" srcId="{ED371CCE-4D96-4871-A272-FAB3D106E15D}" destId="{D3C77782-4DAA-4224-9ED8-2D7A144CAC4F}" srcOrd="0" destOrd="0" presId="urn:microsoft.com/office/officeart/2005/8/layout/default"/>
    <dgm:cxn modelId="{F8585C16-8CE5-4EEB-B86E-CD01C2C05158}" type="presParOf" srcId="{E5AAF60D-CA70-4476-BAEA-78732E2A5FFE}" destId="{D3C77782-4DAA-4224-9ED8-2D7A144CAC4F}" srcOrd="0" destOrd="0" presId="urn:microsoft.com/office/officeart/2005/8/layout/default"/>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955DE0-0F6D-4FFA-B505-60AC77A02049}"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C82B3E18-F339-443A-A85F-6B584EECABEA}">
      <dgm:prSet phldrT="[Texto]" custT="1"/>
      <dgm:spPr/>
      <dgm:t>
        <a:bodyPr/>
        <a:lstStyle/>
        <a:p>
          <a:pPr algn="just"/>
          <a:r>
            <a:rPr lang="es-MX" sz="2000" dirty="0" smtClean="0">
              <a:solidFill>
                <a:schemeClr val="tx1"/>
              </a:solidFill>
              <a:latin typeface="Tahoma" pitchFamily="34" charset="0"/>
              <a:ea typeface="Tahoma" pitchFamily="34" charset="0"/>
              <a:cs typeface="Tahoma" pitchFamily="34" charset="0"/>
            </a:rPr>
            <a:t>Analizar  la </a:t>
          </a:r>
          <a:r>
            <a:rPr lang="es-MX" sz="2000" dirty="0" err="1" smtClean="0">
              <a:solidFill>
                <a:schemeClr val="tx1"/>
              </a:solidFill>
              <a:latin typeface="Tahoma" pitchFamily="34" charset="0"/>
              <a:ea typeface="Tahoma" pitchFamily="34" charset="0"/>
              <a:cs typeface="Tahoma" pitchFamily="34" charset="0"/>
            </a:rPr>
            <a:t>situacion</a:t>
          </a:r>
          <a:r>
            <a:rPr lang="es-MX" sz="2000" dirty="0" smtClean="0">
              <a:solidFill>
                <a:schemeClr val="tx1"/>
              </a:solidFill>
              <a:latin typeface="Tahoma" pitchFamily="34" charset="0"/>
              <a:ea typeface="Tahoma" pitchFamily="34" charset="0"/>
              <a:cs typeface="Tahoma" pitchFamily="34" charset="0"/>
            </a:rPr>
            <a:t> inicial de los servicios de telecomunicaciones y sus principales  necesidades.</a:t>
          </a:r>
          <a:endParaRPr lang="es-MX" sz="2000" dirty="0">
            <a:solidFill>
              <a:schemeClr val="tx1"/>
            </a:solidFill>
            <a:latin typeface="Tahoma" pitchFamily="34" charset="0"/>
            <a:ea typeface="Tahoma" pitchFamily="34" charset="0"/>
            <a:cs typeface="Tahoma" pitchFamily="34" charset="0"/>
          </a:endParaRPr>
        </a:p>
      </dgm:t>
    </dgm:pt>
    <dgm:pt modelId="{FC6DFFEA-F461-4FC2-938B-873491979B49}" type="parTrans" cxnId="{9ED62B72-EEC7-41E1-8193-F3B372DDB6EC}">
      <dgm:prSet/>
      <dgm:spPr/>
      <dgm:t>
        <a:bodyPr/>
        <a:lstStyle/>
        <a:p>
          <a:pPr algn="just"/>
          <a:endParaRPr lang="es-MX" sz="7200">
            <a:solidFill>
              <a:schemeClr val="tx1"/>
            </a:solidFill>
          </a:endParaRPr>
        </a:p>
      </dgm:t>
    </dgm:pt>
    <dgm:pt modelId="{4490208D-FC13-4A5E-8BB1-300EAAC39791}" type="sibTrans" cxnId="{9ED62B72-EEC7-41E1-8193-F3B372DDB6EC}">
      <dgm:prSet/>
      <dgm:spPr/>
      <dgm:t>
        <a:bodyPr/>
        <a:lstStyle/>
        <a:p>
          <a:pPr algn="just"/>
          <a:endParaRPr lang="es-MX" sz="7200">
            <a:solidFill>
              <a:schemeClr val="tx1"/>
            </a:solidFill>
          </a:endParaRPr>
        </a:p>
      </dgm:t>
    </dgm:pt>
    <dgm:pt modelId="{DFBF5D74-EA76-4738-8540-0C2A33E3BC7C}">
      <dgm:prSet custT="1"/>
      <dgm:spPr/>
      <dgm:t>
        <a:bodyPr/>
        <a:lstStyle/>
        <a:p>
          <a:pPr algn="just" rtl="0"/>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Realizar</a:t>
          </a:r>
          <a:r>
            <a:rPr kumimoji="0" lang="es-EC" sz="2000" b="0" i="0" u="none" strike="noStrike" cap="none" normalizeH="0" dirty="0" smtClean="0">
              <a:ln/>
              <a:solidFill>
                <a:schemeClr val="tx1"/>
              </a:solidFill>
              <a:effectLst/>
              <a:latin typeface="Tahoma" pitchFamily="34" charset="0"/>
              <a:ea typeface="Tahoma" pitchFamily="34" charset="0"/>
              <a:cs typeface="Tahoma" pitchFamily="34" charset="0"/>
            </a:rPr>
            <a:t> el estudio teórico de </a:t>
          </a:r>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las topologías,</a:t>
          </a:r>
          <a:r>
            <a:rPr kumimoji="0" lang="es-EC" sz="2000" b="0" i="0" u="none" strike="noStrike" cap="none" normalizeH="0" dirty="0" smtClean="0">
              <a:ln/>
              <a:solidFill>
                <a:schemeClr val="tx1"/>
              </a:solidFill>
              <a:effectLst/>
              <a:latin typeface="Tahoma" pitchFamily="34" charset="0"/>
              <a:ea typeface="Tahoma" pitchFamily="34" charset="0"/>
              <a:cs typeface="Tahoma" pitchFamily="34" charset="0"/>
            </a:rPr>
            <a:t> arquitectura, y evolución de las redes inalámbricas.</a:t>
          </a:r>
          <a:endParaRPr kumimoji="0" lang="es-MX" sz="2000" b="0" i="0" u="none" strike="noStrike" cap="none" normalizeH="0" baseline="0" dirty="0" smtClean="0">
            <a:ln/>
            <a:solidFill>
              <a:schemeClr val="tx1"/>
            </a:solidFill>
            <a:effectLst/>
            <a:latin typeface="Tahoma" pitchFamily="34" charset="0"/>
            <a:ea typeface="Tahoma" pitchFamily="34" charset="0"/>
            <a:cs typeface="Tahoma" pitchFamily="34" charset="0"/>
          </a:endParaRPr>
        </a:p>
      </dgm:t>
    </dgm:pt>
    <dgm:pt modelId="{C0B864D2-551C-4473-8F0E-1FC52DCA3768}" type="parTrans" cxnId="{CC259CA4-494E-4DDB-B74E-85BF870F0487}">
      <dgm:prSet/>
      <dgm:spPr/>
      <dgm:t>
        <a:bodyPr/>
        <a:lstStyle/>
        <a:p>
          <a:pPr algn="just"/>
          <a:endParaRPr lang="es-MX" sz="7200">
            <a:solidFill>
              <a:schemeClr val="tx1"/>
            </a:solidFill>
          </a:endParaRPr>
        </a:p>
      </dgm:t>
    </dgm:pt>
    <dgm:pt modelId="{6FA5D71F-AE26-4484-A4BA-3773FA0C0EAA}" type="sibTrans" cxnId="{CC259CA4-494E-4DDB-B74E-85BF870F0487}">
      <dgm:prSet/>
      <dgm:spPr/>
      <dgm:t>
        <a:bodyPr/>
        <a:lstStyle/>
        <a:p>
          <a:pPr algn="just"/>
          <a:endParaRPr lang="es-MX" sz="7200">
            <a:solidFill>
              <a:schemeClr val="tx1"/>
            </a:solidFill>
          </a:endParaRPr>
        </a:p>
      </dgm:t>
    </dgm:pt>
    <dgm:pt modelId="{406B7A72-77C0-4645-B9FB-52EB97A3C69B}">
      <dgm:prSet phldrT="[Texto]" custT="1"/>
      <dgm:spPr/>
      <dgm:t>
        <a:bodyPr/>
        <a:lstStyle/>
        <a:p>
          <a:pPr algn="just"/>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Planificar </a:t>
          </a:r>
          <a:r>
            <a:rPr lang="es-EC" sz="2000" dirty="0" smtClean="0">
              <a:solidFill>
                <a:schemeClr val="tx1"/>
              </a:solidFill>
              <a:latin typeface="Tahoma" pitchFamily="34" charset="0"/>
              <a:ea typeface="Tahoma" pitchFamily="34" charset="0"/>
              <a:cs typeface="Tahoma" pitchFamily="34" charset="0"/>
            </a:rPr>
            <a:t>el esquema de red </a:t>
          </a:r>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mediante criterios de diseño</a:t>
          </a:r>
          <a:endParaRPr lang="es-MX" sz="2000" dirty="0">
            <a:solidFill>
              <a:schemeClr val="tx1"/>
            </a:solidFill>
            <a:latin typeface="Tahoma" pitchFamily="34" charset="0"/>
            <a:ea typeface="Tahoma" pitchFamily="34" charset="0"/>
            <a:cs typeface="Tahoma" pitchFamily="34" charset="0"/>
          </a:endParaRPr>
        </a:p>
      </dgm:t>
    </dgm:pt>
    <dgm:pt modelId="{09DE9710-6021-4B95-B1DC-59BA7DFAD54B}" type="parTrans" cxnId="{71B1BA18-EDEE-499A-AE26-8E9E3DB462F3}">
      <dgm:prSet/>
      <dgm:spPr/>
      <dgm:t>
        <a:bodyPr/>
        <a:lstStyle/>
        <a:p>
          <a:pPr algn="just"/>
          <a:endParaRPr lang="es-MX" sz="4800">
            <a:solidFill>
              <a:schemeClr val="tx1"/>
            </a:solidFill>
          </a:endParaRPr>
        </a:p>
      </dgm:t>
    </dgm:pt>
    <dgm:pt modelId="{DBC896A3-1FA5-4896-A19F-34CD73A2CD61}" type="sibTrans" cxnId="{71B1BA18-EDEE-499A-AE26-8E9E3DB462F3}">
      <dgm:prSet/>
      <dgm:spPr/>
      <dgm:t>
        <a:bodyPr/>
        <a:lstStyle/>
        <a:p>
          <a:pPr algn="just"/>
          <a:endParaRPr lang="es-MX" sz="4800">
            <a:solidFill>
              <a:schemeClr val="tx1"/>
            </a:solidFill>
          </a:endParaRPr>
        </a:p>
      </dgm:t>
    </dgm:pt>
    <dgm:pt modelId="{BABCC5DD-E10F-4280-8958-1764A6260B41}">
      <dgm:prSet phldrT="[Texto]" custT="1"/>
      <dgm:spPr/>
      <dgm:t>
        <a:bodyPr/>
        <a:lstStyle/>
        <a:p>
          <a:pPr algn="just" rtl="0"/>
          <a:r>
            <a:rPr kumimoji="0" lang="es-EC" sz="2000" b="0" i="0" u="none" strike="noStrike" cap="none" normalizeH="0" dirty="0" smtClean="0">
              <a:ln/>
              <a:solidFill>
                <a:schemeClr val="tx1"/>
              </a:solidFill>
              <a:effectLst/>
              <a:latin typeface="Tahoma" pitchFamily="34" charset="0"/>
              <a:ea typeface="Tahoma" pitchFamily="34" charset="0"/>
              <a:cs typeface="Tahoma" pitchFamily="34" charset="0"/>
            </a:rPr>
            <a:t>Determinar la confiabilidad de la red, mediante el uso de parámetros de propagación  y </a:t>
          </a:r>
          <a:r>
            <a:rPr lang="es-EC" sz="2000" dirty="0" smtClean="0">
              <a:solidFill>
                <a:schemeClr val="tx1"/>
              </a:solidFill>
              <a:latin typeface="Tahoma" pitchFamily="34" charset="0"/>
              <a:ea typeface="Tahoma" pitchFamily="34" charset="0"/>
              <a:cs typeface="Tahoma" pitchFamily="34" charset="0"/>
            </a:rPr>
            <a:t>cálculos de porcentaje de desvanecimiento.</a:t>
          </a:r>
          <a:endParaRPr lang="es-MX" sz="2000" dirty="0">
            <a:solidFill>
              <a:schemeClr val="tx1"/>
            </a:solidFill>
            <a:latin typeface="Tahoma" pitchFamily="34" charset="0"/>
            <a:ea typeface="Tahoma" pitchFamily="34" charset="0"/>
            <a:cs typeface="Tahoma" pitchFamily="34" charset="0"/>
          </a:endParaRPr>
        </a:p>
      </dgm:t>
    </dgm:pt>
    <dgm:pt modelId="{C8B6E72E-E0A9-4CE4-9E58-9594BF3295DD}" type="parTrans" cxnId="{2186A2E2-956C-40BA-858F-8FAD5AA038F1}">
      <dgm:prSet/>
      <dgm:spPr/>
      <dgm:t>
        <a:bodyPr/>
        <a:lstStyle/>
        <a:p>
          <a:pPr algn="just"/>
          <a:endParaRPr lang="es-MX" sz="4800">
            <a:solidFill>
              <a:schemeClr val="tx1"/>
            </a:solidFill>
          </a:endParaRPr>
        </a:p>
      </dgm:t>
    </dgm:pt>
    <dgm:pt modelId="{9E9317BB-16EC-4540-8C6E-74B0C068B83A}" type="sibTrans" cxnId="{2186A2E2-956C-40BA-858F-8FAD5AA038F1}">
      <dgm:prSet/>
      <dgm:spPr/>
      <dgm:t>
        <a:bodyPr/>
        <a:lstStyle/>
        <a:p>
          <a:pPr algn="just"/>
          <a:endParaRPr lang="es-MX" sz="4800">
            <a:solidFill>
              <a:schemeClr val="tx1"/>
            </a:solidFill>
          </a:endParaRPr>
        </a:p>
      </dgm:t>
    </dgm:pt>
    <dgm:pt modelId="{6AAFA7F3-BED4-4739-ADDB-2F7004587EBD}">
      <dgm:prSet phldrT="[Texto]" custT="1"/>
      <dgm:spPr/>
      <dgm:t>
        <a:bodyPr/>
        <a:lstStyle/>
        <a:p>
          <a:pPr algn="just" rtl="0"/>
          <a:r>
            <a:rPr lang="es-EC" sz="2000" baseline="0" dirty="0" smtClean="0">
              <a:solidFill>
                <a:schemeClr val="tx1"/>
              </a:solidFill>
              <a:latin typeface="Tahoma" pitchFamily="34" charset="0"/>
              <a:ea typeface="Tahoma" pitchFamily="34" charset="0"/>
              <a:cs typeface="Tahoma" pitchFamily="34" charset="0"/>
            </a:rPr>
            <a:t>Seleccionar</a:t>
          </a:r>
          <a:r>
            <a:rPr lang="es-EC" sz="2000" dirty="0" smtClean="0">
              <a:solidFill>
                <a:schemeClr val="tx1"/>
              </a:solidFill>
              <a:latin typeface="Tahoma" pitchFamily="34" charset="0"/>
              <a:ea typeface="Tahoma" pitchFamily="34" charset="0"/>
              <a:cs typeface="Tahoma" pitchFamily="34" charset="0"/>
            </a:rPr>
            <a:t> los parámetros técnicos de los equipos conforme a la norma.</a:t>
          </a:r>
          <a:endParaRPr lang="es-MX" sz="2000" dirty="0">
            <a:solidFill>
              <a:schemeClr val="tx1"/>
            </a:solidFill>
            <a:latin typeface="Tahoma" pitchFamily="34" charset="0"/>
            <a:ea typeface="Tahoma" pitchFamily="34" charset="0"/>
            <a:cs typeface="Tahoma" pitchFamily="34" charset="0"/>
          </a:endParaRPr>
        </a:p>
      </dgm:t>
    </dgm:pt>
    <dgm:pt modelId="{BE4464D5-364F-49F7-AD6C-B96C056DA13B}" type="parTrans" cxnId="{1252FF87-A479-44CE-979C-B758CE50221F}">
      <dgm:prSet/>
      <dgm:spPr/>
      <dgm:t>
        <a:bodyPr/>
        <a:lstStyle/>
        <a:p>
          <a:pPr algn="just"/>
          <a:endParaRPr lang="es-MX" sz="4800">
            <a:solidFill>
              <a:schemeClr val="tx1"/>
            </a:solidFill>
          </a:endParaRPr>
        </a:p>
      </dgm:t>
    </dgm:pt>
    <dgm:pt modelId="{9CC6A4AA-918D-4BC4-9A13-A6D6F0C96C71}" type="sibTrans" cxnId="{1252FF87-A479-44CE-979C-B758CE50221F}">
      <dgm:prSet/>
      <dgm:spPr/>
      <dgm:t>
        <a:bodyPr/>
        <a:lstStyle/>
        <a:p>
          <a:pPr algn="just"/>
          <a:endParaRPr lang="es-MX" sz="4800">
            <a:solidFill>
              <a:schemeClr val="tx1"/>
            </a:solidFill>
          </a:endParaRPr>
        </a:p>
      </dgm:t>
    </dgm:pt>
    <dgm:pt modelId="{FA65E1AD-4D6A-43A9-B649-C36E8050724B}">
      <dgm:prSet phldrT="[Texto]" custT="1"/>
      <dgm:spPr/>
      <dgm:t>
        <a:bodyPr/>
        <a:lstStyle/>
        <a:p>
          <a:pPr algn="just" rtl="0"/>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Estimar la capacidad</a:t>
          </a:r>
          <a:r>
            <a:rPr kumimoji="0" lang="es-EC" sz="2000" b="0" i="0" u="none" strike="noStrike" cap="none" normalizeH="0" dirty="0" smtClean="0">
              <a:ln/>
              <a:solidFill>
                <a:schemeClr val="tx1"/>
              </a:solidFill>
              <a:effectLst/>
              <a:latin typeface="Tahoma" pitchFamily="34" charset="0"/>
              <a:ea typeface="Tahoma" pitchFamily="34" charset="0"/>
              <a:cs typeface="Tahoma" pitchFamily="34" charset="0"/>
            </a:rPr>
            <a:t> total de la red mediante el uso de los servicios de internet y telefoní</a:t>
          </a:r>
          <a:r>
            <a:rPr lang="es-EC" sz="2000" dirty="0" smtClean="0">
              <a:solidFill>
                <a:schemeClr val="tx1"/>
              </a:solidFill>
              <a:latin typeface="Tahoma" pitchFamily="34" charset="0"/>
              <a:ea typeface="Tahoma" pitchFamily="34" charset="0"/>
              <a:cs typeface="Tahoma" pitchFamily="34" charset="0"/>
            </a:rPr>
            <a:t>a IP.</a:t>
          </a:r>
          <a:endParaRPr lang="es-MX" sz="2000" dirty="0">
            <a:solidFill>
              <a:schemeClr val="tx1"/>
            </a:solidFill>
            <a:latin typeface="Tahoma" pitchFamily="34" charset="0"/>
            <a:ea typeface="Tahoma" pitchFamily="34" charset="0"/>
            <a:cs typeface="Tahoma" pitchFamily="34" charset="0"/>
          </a:endParaRPr>
        </a:p>
      </dgm:t>
    </dgm:pt>
    <dgm:pt modelId="{DBB15E8F-73A2-423D-8D43-68AC47E10D9B}" type="parTrans" cxnId="{78BB10C3-F367-408A-82FD-E561F696ADD5}">
      <dgm:prSet/>
      <dgm:spPr/>
      <dgm:t>
        <a:bodyPr/>
        <a:lstStyle/>
        <a:p>
          <a:pPr algn="just"/>
          <a:endParaRPr lang="es-MX" sz="4800">
            <a:solidFill>
              <a:schemeClr val="tx1"/>
            </a:solidFill>
          </a:endParaRPr>
        </a:p>
      </dgm:t>
    </dgm:pt>
    <dgm:pt modelId="{820E0359-476E-4016-8B28-21EACCC44A9B}" type="sibTrans" cxnId="{78BB10C3-F367-408A-82FD-E561F696ADD5}">
      <dgm:prSet/>
      <dgm:spPr/>
      <dgm:t>
        <a:bodyPr/>
        <a:lstStyle/>
        <a:p>
          <a:pPr algn="just"/>
          <a:endParaRPr lang="es-MX" sz="4800">
            <a:solidFill>
              <a:schemeClr val="tx1"/>
            </a:solidFill>
          </a:endParaRPr>
        </a:p>
      </dgm:t>
    </dgm:pt>
    <dgm:pt modelId="{2B175709-5FD9-4E83-BABD-A98B7684B67C}">
      <dgm:prSet phldrT="[Texto]" custT="1"/>
      <dgm:spPr/>
      <dgm:t>
        <a:bodyPr/>
        <a:lstStyle/>
        <a:p>
          <a:pPr algn="just" rtl="0"/>
          <a:r>
            <a:rPr kumimoji="0" lang="es-EC" sz="2000" b="0" i="0" u="none" strike="noStrike" cap="none" normalizeH="0" baseline="0" dirty="0" smtClean="0">
              <a:ln/>
              <a:solidFill>
                <a:schemeClr val="tx1"/>
              </a:solidFill>
              <a:effectLst/>
              <a:latin typeface="Tahoma" pitchFamily="34" charset="0"/>
              <a:ea typeface="Tahoma" pitchFamily="34" charset="0"/>
              <a:cs typeface="Tahoma" pitchFamily="34" charset="0"/>
            </a:rPr>
            <a:t>Determinar la factibilidad</a:t>
          </a:r>
          <a:r>
            <a:rPr kumimoji="0" lang="es-EC" sz="2000" b="0" i="0" u="none" strike="noStrike" cap="none" normalizeH="0" dirty="0" smtClean="0">
              <a:ln/>
              <a:solidFill>
                <a:schemeClr val="tx1"/>
              </a:solidFill>
              <a:effectLst/>
              <a:latin typeface="Tahoma" pitchFamily="34" charset="0"/>
              <a:ea typeface="Tahoma" pitchFamily="34" charset="0"/>
              <a:cs typeface="Tahoma" pitchFamily="34" charset="0"/>
            </a:rPr>
            <a:t> técnica y económica del </a:t>
          </a:r>
          <a:r>
            <a:rPr lang="es-EC" sz="2000" dirty="0" smtClean="0">
              <a:solidFill>
                <a:schemeClr val="tx1"/>
              </a:solidFill>
              <a:latin typeface="Tahoma" pitchFamily="34" charset="0"/>
              <a:ea typeface="Tahoma" pitchFamily="34" charset="0"/>
              <a:cs typeface="Tahoma" pitchFamily="34" charset="0"/>
            </a:rPr>
            <a:t>proyecto.</a:t>
          </a:r>
          <a:endParaRPr lang="es-MX" sz="2000" dirty="0">
            <a:solidFill>
              <a:schemeClr val="tx1"/>
            </a:solidFill>
            <a:latin typeface="Tahoma" pitchFamily="34" charset="0"/>
            <a:ea typeface="Tahoma" pitchFamily="34" charset="0"/>
            <a:cs typeface="Tahoma" pitchFamily="34" charset="0"/>
          </a:endParaRPr>
        </a:p>
      </dgm:t>
    </dgm:pt>
    <dgm:pt modelId="{46190227-658B-4CC0-968E-01DF746AC108}" type="parTrans" cxnId="{89D8547F-6C2D-4F04-8525-7D3EA56F628C}">
      <dgm:prSet/>
      <dgm:spPr/>
      <dgm:t>
        <a:bodyPr/>
        <a:lstStyle/>
        <a:p>
          <a:pPr algn="just"/>
          <a:endParaRPr lang="es-MX" sz="4800">
            <a:solidFill>
              <a:schemeClr val="tx1"/>
            </a:solidFill>
          </a:endParaRPr>
        </a:p>
      </dgm:t>
    </dgm:pt>
    <dgm:pt modelId="{AC724F66-BCCB-41CB-AEBD-EAE3B5C7929A}" type="sibTrans" cxnId="{89D8547F-6C2D-4F04-8525-7D3EA56F628C}">
      <dgm:prSet/>
      <dgm:spPr/>
      <dgm:t>
        <a:bodyPr/>
        <a:lstStyle/>
        <a:p>
          <a:pPr algn="just"/>
          <a:endParaRPr lang="es-MX" sz="4800">
            <a:solidFill>
              <a:schemeClr val="tx1"/>
            </a:solidFill>
          </a:endParaRPr>
        </a:p>
      </dgm:t>
    </dgm:pt>
    <dgm:pt modelId="{0C0C0604-999C-4B99-8A8E-66C8F52B4A3F}" type="pres">
      <dgm:prSet presAssocID="{6A955DE0-0F6D-4FFA-B505-60AC77A02049}" presName="linear" presStyleCnt="0">
        <dgm:presLayoutVars>
          <dgm:dir/>
          <dgm:animLvl val="lvl"/>
          <dgm:resizeHandles val="exact"/>
        </dgm:presLayoutVars>
      </dgm:prSet>
      <dgm:spPr/>
      <dgm:t>
        <a:bodyPr/>
        <a:lstStyle/>
        <a:p>
          <a:endParaRPr lang="es-MX"/>
        </a:p>
      </dgm:t>
    </dgm:pt>
    <dgm:pt modelId="{2EE37FEE-BE20-4990-B3FD-07B8E2207813}" type="pres">
      <dgm:prSet presAssocID="{DFBF5D74-EA76-4738-8540-0C2A33E3BC7C}" presName="parentLin" presStyleCnt="0"/>
      <dgm:spPr/>
    </dgm:pt>
    <dgm:pt modelId="{7E5FB272-57F7-4155-93EF-162C6B14F680}" type="pres">
      <dgm:prSet presAssocID="{DFBF5D74-EA76-4738-8540-0C2A33E3BC7C}" presName="parentLeftMargin" presStyleLbl="node1" presStyleIdx="0" presStyleCnt="7"/>
      <dgm:spPr/>
      <dgm:t>
        <a:bodyPr/>
        <a:lstStyle/>
        <a:p>
          <a:endParaRPr lang="es-MX"/>
        </a:p>
      </dgm:t>
    </dgm:pt>
    <dgm:pt modelId="{D3418294-A619-4B60-B1F8-2E99884B7886}" type="pres">
      <dgm:prSet presAssocID="{DFBF5D74-EA76-4738-8540-0C2A33E3BC7C}" presName="parentText" presStyleLbl="node1" presStyleIdx="0" presStyleCnt="7" custScaleX="142857" custScaleY="138894">
        <dgm:presLayoutVars>
          <dgm:chMax val="0"/>
          <dgm:bulletEnabled val="1"/>
        </dgm:presLayoutVars>
      </dgm:prSet>
      <dgm:spPr/>
      <dgm:t>
        <a:bodyPr/>
        <a:lstStyle/>
        <a:p>
          <a:endParaRPr lang="es-MX"/>
        </a:p>
      </dgm:t>
    </dgm:pt>
    <dgm:pt modelId="{0F69D46F-51C9-4D9C-A8AB-3AA3E55ED042}" type="pres">
      <dgm:prSet presAssocID="{DFBF5D74-EA76-4738-8540-0C2A33E3BC7C}" presName="negativeSpace" presStyleCnt="0"/>
      <dgm:spPr/>
    </dgm:pt>
    <dgm:pt modelId="{68E514E7-6E40-4F01-A098-B2AF63FBC8CA}" type="pres">
      <dgm:prSet presAssocID="{DFBF5D74-EA76-4738-8540-0C2A33E3BC7C}" presName="childText" presStyleLbl="conFgAcc1" presStyleIdx="0" presStyleCnt="7">
        <dgm:presLayoutVars>
          <dgm:bulletEnabled val="1"/>
        </dgm:presLayoutVars>
      </dgm:prSet>
      <dgm:spPr/>
    </dgm:pt>
    <dgm:pt modelId="{A5E24032-FD2A-427C-89FF-3580610C774D}" type="pres">
      <dgm:prSet presAssocID="{6FA5D71F-AE26-4484-A4BA-3773FA0C0EAA}" presName="spaceBetweenRectangles" presStyleCnt="0"/>
      <dgm:spPr/>
    </dgm:pt>
    <dgm:pt modelId="{B1319C72-E0BA-4ED8-9171-83B5460A99CD}" type="pres">
      <dgm:prSet presAssocID="{C82B3E18-F339-443A-A85F-6B584EECABEA}" presName="parentLin" presStyleCnt="0"/>
      <dgm:spPr/>
    </dgm:pt>
    <dgm:pt modelId="{BF260910-DC6D-4756-9B41-93722EE3C1A7}" type="pres">
      <dgm:prSet presAssocID="{C82B3E18-F339-443A-A85F-6B584EECABEA}" presName="parentLeftMargin" presStyleLbl="node1" presStyleIdx="0" presStyleCnt="7"/>
      <dgm:spPr/>
      <dgm:t>
        <a:bodyPr/>
        <a:lstStyle/>
        <a:p>
          <a:endParaRPr lang="es-MX"/>
        </a:p>
      </dgm:t>
    </dgm:pt>
    <dgm:pt modelId="{E8EAA53D-D462-4540-905D-ECB6A7D30706}" type="pres">
      <dgm:prSet presAssocID="{C82B3E18-F339-443A-A85F-6B584EECABEA}" presName="parentText" presStyleLbl="node1" presStyleIdx="1" presStyleCnt="7" custScaleX="142857" custScaleY="141193">
        <dgm:presLayoutVars>
          <dgm:chMax val="0"/>
          <dgm:bulletEnabled val="1"/>
        </dgm:presLayoutVars>
      </dgm:prSet>
      <dgm:spPr/>
      <dgm:t>
        <a:bodyPr/>
        <a:lstStyle/>
        <a:p>
          <a:endParaRPr lang="es-MX"/>
        </a:p>
      </dgm:t>
    </dgm:pt>
    <dgm:pt modelId="{F92BCE60-CB66-4A21-91FF-6CF8C9A1FA23}" type="pres">
      <dgm:prSet presAssocID="{C82B3E18-F339-443A-A85F-6B584EECABEA}" presName="negativeSpace" presStyleCnt="0"/>
      <dgm:spPr/>
    </dgm:pt>
    <dgm:pt modelId="{90699564-2009-4706-B0DC-ADF6D5FE8B3B}" type="pres">
      <dgm:prSet presAssocID="{C82B3E18-F339-443A-A85F-6B584EECABEA}" presName="childText" presStyleLbl="conFgAcc1" presStyleIdx="1" presStyleCnt="7">
        <dgm:presLayoutVars>
          <dgm:bulletEnabled val="1"/>
        </dgm:presLayoutVars>
      </dgm:prSet>
      <dgm:spPr/>
    </dgm:pt>
    <dgm:pt modelId="{8B971AD7-C205-4527-B463-6FAE78E0A69D}" type="pres">
      <dgm:prSet presAssocID="{4490208D-FC13-4A5E-8BB1-300EAAC39791}" presName="spaceBetweenRectangles" presStyleCnt="0"/>
      <dgm:spPr/>
    </dgm:pt>
    <dgm:pt modelId="{828487B8-89AA-4064-BB0E-31E971675066}" type="pres">
      <dgm:prSet presAssocID="{406B7A72-77C0-4645-B9FB-52EB97A3C69B}" presName="parentLin" presStyleCnt="0"/>
      <dgm:spPr/>
    </dgm:pt>
    <dgm:pt modelId="{8E1699CA-FBF3-4431-95E1-C036A6525717}" type="pres">
      <dgm:prSet presAssocID="{406B7A72-77C0-4645-B9FB-52EB97A3C69B}" presName="parentLeftMargin" presStyleLbl="node1" presStyleIdx="1" presStyleCnt="7"/>
      <dgm:spPr/>
      <dgm:t>
        <a:bodyPr/>
        <a:lstStyle/>
        <a:p>
          <a:endParaRPr lang="es-MX"/>
        </a:p>
      </dgm:t>
    </dgm:pt>
    <dgm:pt modelId="{B20C1EAB-124E-458E-B0C0-4E7ACC3E8B5E}" type="pres">
      <dgm:prSet presAssocID="{406B7A72-77C0-4645-B9FB-52EB97A3C69B}" presName="parentText" presStyleLbl="node1" presStyleIdx="2" presStyleCnt="7" custScaleX="142857" custScaleY="92905">
        <dgm:presLayoutVars>
          <dgm:chMax val="0"/>
          <dgm:bulletEnabled val="1"/>
        </dgm:presLayoutVars>
      </dgm:prSet>
      <dgm:spPr/>
      <dgm:t>
        <a:bodyPr/>
        <a:lstStyle/>
        <a:p>
          <a:endParaRPr lang="es-MX"/>
        </a:p>
      </dgm:t>
    </dgm:pt>
    <dgm:pt modelId="{A25CA761-60F0-45E4-88AD-430148065F9A}" type="pres">
      <dgm:prSet presAssocID="{406B7A72-77C0-4645-B9FB-52EB97A3C69B}" presName="negativeSpace" presStyleCnt="0"/>
      <dgm:spPr/>
    </dgm:pt>
    <dgm:pt modelId="{F179571B-2541-424F-9565-333BFCC13F03}" type="pres">
      <dgm:prSet presAssocID="{406B7A72-77C0-4645-B9FB-52EB97A3C69B}" presName="childText" presStyleLbl="conFgAcc1" presStyleIdx="2" presStyleCnt="7">
        <dgm:presLayoutVars>
          <dgm:bulletEnabled val="1"/>
        </dgm:presLayoutVars>
      </dgm:prSet>
      <dgm:spPr/>
    </dgm:pt>
    <dgm:pt modelId="{F625228B-25BD-49B5-9945-711C511949E0}" type="pres">
      <dgm:prSet presAssocID="{DBC896A3-1FA5-4896-A19F-34CD73A2CD61}" presName="spaceBetweenRectangles" presStyleCnt="0"/>
      <dgm:spPr/>
    </dgm:pt>
    <dgm:pt modelId="{BC00EA27-1A38-4A49-BF26-A6E4990969A0}" type="pres">
      <dgm:prSet presAssocID="{BABCC5DD-E10F-4280-8958-1764A6260B41}" presName="parentLin" presStyleCnt="0"/>
      <dgm:spPr/>
    </dgm:pt>
    <dgm:pt modelId="{89648436-D2F3-4E53-891E-365F1F15A197}" type="pres">
      <dgm:prSet presAssocID="{BABCC5DD-E10F-4280-8958-1764A6260B41}" presName="parentLeftMargin" presStyleLbl="node1" presStyleIdx="2" presStyleCnt="7"/>
      <dgm:spPr/>
      <dgm:t>
        <a:bodyPr/>
        <a:lstStyle/>
        <a:p>
          <a:endParaRPr lang="es-MX"/>
        </a:p>
      </dgm:t>
    </dgm:pt>
    <dgm:pt modelId="{D2532ECD-A28C-4384-A218-C0247F0ED785}" type="pres">
      <dgm:prSet presAssocID="{BABCC5DD-E10F-4280-8958-1764A6260B41}" presName="parentText" presStyleLbl="node1" presStyleIdx="3" presStyleCnt="7" custScaleX="142857" custScaleY="191752">
        <dgm:presLayoutVars>
          <dgm:chMax val="0"/>
          <dgm:bulletEnabled val="1"/>
        </dgm:presLayoutVars>
      </dgm:prSet>
      <dgm:spPr/>
      <dgm:t>
        <a:bodyPr/>
        <a:lstStyle/>
        <a:p>
          <a:endParaRPr lang="es-MX"/>
        </a:p>
      </dgm:t>
    </dgm:pt>
    <dgm:pt modelId="{E08F46C5-AEFE-4DBA-88A6-2D63724BD187}" type="pres">
      <dgm:prSet presAssocID="{BABCC5DD-E10F-4280-8958-1764A6260B41}" presName="negativeSpace" presStyleCnt="0"/>
      <dgm:spPr/>
    </dgm:pt>
    <dgm:pt modelId="{8048038F-2A4B-47E0-B19B-17679E6DD9EE}" type="pres">
      <dgm:prSet presAssocID="{BABCC5DD-E10F-4280-8958-1764A6260B41}" presName="childText" presStyleLbl="conFgAcc1" presStyleIdx="3" presStyleCnt="7">
        <dgm:presLayoutVars>
          <dgm:bulletEnabled val="1"/>
        </dgm:presLayoutVars>
      </dgm:prSet>
      <dgm:spPr/>
    </dgm:pt>
    <dgm:pt modelId="{86A1CB33-FCE6-4958-85FD-C14E39CF9461}" type="pres">
      <dgm:prSet presAssocID="{9E9317BB-16EC-4540-8C6E-74B0C068B83A}" presName="spaceBetweenRectangles" presStyleCnt="0"/>
      <dgm:spPr/>
    </dgm:pt>
    <dgm:pt modelId="{7F0CD4F5-FA6D-4AB9-9C90-C8688A41843A}" type="pres">
      <dgm:prSet presAssocID="{6AAFA7F3-BED4-4739-ADDB-2F7004587EBD}" presName="parentLin" presStyleCnt="0"/>
      <dgm:spPr/>
    </dgm:pt>
    <dgm:pt modelId="{234A8E4C-6D8F-4F8A-989C-A735EA778CC1}" type="pres">
      <dgm:prSet presAssocID="{6AAFA7F3-BED4-4739-ADDB-2F7004587EBD}" presName="parentLeftMargin" presStyleLbl="node1" presStyleIdx="3" presStyleCnt="7"/>
      <dgm:spPr/>
      <dgm:t>
        <a:bodyPr/>
        <a:lstStyle/>
        <a:p>
          <a:endParaRPr lang="es-MX"/>
        </a:p>
      </dgm:t>
    </dgm:pt>
    <dgm:pt modelId="{21F65E43-E0A4-4961-98FD-989BEBE42A5F}" type="pres">
      <dgm:prSet presAssocID="{6AAFA7F3-BED4-4739-ADDB-2F7004587EBD}" presName="parentText" presStyleLbl="node1" presStyleIdx="4" presStyleCnt="7" custScaleX="142857" custScaleY="144738">
        <dgm:presLayoutVars>
          <dgm:chMax val="0"/>
          <dgm:bulletEnabled val="1"/>
        </dgm:presLayoutVars>
      </dgm:prSet>
      <dgm:spPr/>
      <dgm:t>
        <a:bodyPr/>
        <a:lstStyle/>
        <a:p>
          <a:endParaRPr lang="es-MX"/>
        </a:p>
      </dgm:t>
    </dgm:pt>
    <dgm:pt modelId="{011D3459-9BB5-401C-9970-880BD10E8F14}" type="pres">
      <dgm:prSet presAssocID="{6AAFA7F3-BED4-4739-ADDB-2F7004587EBD}" presName="negativeSpace" presStyleCnt="0"/>
      <dgm:spPr/>
    </dgm:pt>
    <dgm:pt modelId="{B3A76798-3E66-417A-9E8D-A3055B13DBD5}" type="pres">
      <dgm:prSet presAssocID="{6AAFA7F3-BED4-4739-ADDB-2F7004587EBD}" presName="childText" presStyleLbl="conFgAcc1" presStyleIdx="4" presStyleCnt="7">
        <dgm:presLayoutVars>
          <dgm:bulletEnabled val="1"/>
        </dgm:presLayoutVars>
      </dgm:prSet>
      <dgm:spPr/>
    </dgm:pt>
    <dgm:pt modelId="{B19C6AED-8A1A-4474-87F9-D8AEBA832936}" type="pres">
      <dgm:prSet presAssocID="{9CC6A4AA-918D-4BC4-9A13-A6D6F0C96C71}" presName="spaceBetweenRectangles" presStyleCnt="0"/>
      <dgm:spPr/>
    </dgm:pt>
    <dgm:pt modelId="{491DA3D2-7A3D-4D44-A2D0-4FC2ACED506A}" type="pres">
      <dgm:prSet presAssocID="{FA65E1AD-4D6A-43A9-B649-C36E8050724B}" presName="parentLin" presStyleCnt="0"/>
      <dgm:spPr/>
    </dgm:pt>
    <dgm:pt modelId="{4F3FE367-0DA1-4C69-994D-335E074AB9B6}" type="pres">
      <dgm:prSet presAssocID="{FA65E1AD-4D6A-43A9-B649-C36E8050724B}" presName="parentLeftMargin" presStyleLbl="node1" presStyleIdx="4" presStyleCnt="7"/>
      <dgm:spPr/>
      <dgm:t>
        <a:bodyPr/>
        <a:lstStyle/>
        <a:p>
          <a:endParaRPr lang="es-MX"/>
        </a:p>
      </dgm:t>
    </dgm:pt>
    <dgm:pt modelId="{03BADC78-32A6-43C6-AFD7-585AF62CC0F4}" type="pres">
      <dgm:prSet presAssocID="{FA65E1AD-4D6A-43A9-B649-C36E8050724B}" presName="parentText" presStyleLbl="node1" presStyleIdx="5" presStyleCnt="7" custScaleX="142857" custScaleY="141324">
        <dgm:presLayoutVars>
          <dgm:chMax val="0"/>
          <dgm:bulletEnabled val="1"/>
        </dgm:presLayoutVars>
      </dgm:prSet>
      <dgm:spPr/>
      <dgm:t>
        <a:bodyPr/>
        <a:lstStyle/>
        <a:p>
          <a:endParaRPr lang="es-MX"/>
        </a:p>
      </dgm:t>
    </dgm:pt>
    <dgm:pt modelId="{7E9ACB73-D94B-4065-AC5F-EDE8122287A0}" type="pres">
      <dgm:prSet presAssocID="{FA65E1AD-4D6A-43A9-B649-C36E8050724B}" presName="negativeSpace" presStyleCnt="0"/>
      <dgm:spPr/>
    </dgm:pt>
    <dgm:pt modelId="{EE08CDBD-1238-4B6B-9E88-2B50B5967BB7}" type="pres">
      <dgm:prSet presAssocID="{FA65E1AD-4D6A-43A9-B649-C36E8050724B}" presName="childText" presStyleLbl="conFgAcc1" presStyleIdx="5" presStyleCnt="7">
        <dgm:presLayoutVars>
          <dgm:bulletEnabled val="1"/>
        </dgm:presLayoutVars>
      </dgm:prSet>
      <dgm:spPr/>
    </dgm:pt>
    <dgm:pt modelId="{37A0AE8E-574C-41B6-8B6B-0C3309065F4C}" type="pres">
      <dgm:prSet presAssocID="{820E0359-476E-4016-8B28-21EACCC44A9B}" presName="spaceBetweenRectangles" presStyleCnt="0"/>
      <dgm:spPr/>
    </dgm:pt>
    <dgm:pt modelId="{571B2882-7303-4E97-9A0D-80A897977279}" type="pres">
      <dgm:prSet presAssocID="{2B175709-5FD9-4E83-BABD-A98B7684B67C}" presName="parentLin" presStyleCnt="0"/>
      <dgm:spPr/>
    </dgm:pt>
    <dgm:pt modelId="{858522E3-14BD-4DAC-AA99-11F6BA4A66CE}" type="pres">
      <dgm:prSet presAssocID="{2B175709-5FD9-4E83-BABD-A98B7684B67C}" presName="parentLeftMargin" presStyleLbl="node1" presStyleIdx="5" presStyleCnt="7"/>
      <dgm:spPr/>
      <dgm:t>
        <a:bodyPr/>
        <a:lstStyle/>
        <a:p>
          <a:endParaRPr lang="es-MX"/>
        </a:p>
      </dgm:t>
    </dgm:pt>
    <dgm:pt modelId="{72868988-8001-4F90-BE82-9E5CD3E32B5F}" type="pres">
      <dgm:prSet presAssocID="{2B175709-5FD9-4E83-BABD-A98B7684B67C}" presName="parentText" presStyleLbl="node1" presStyleIdx="6" presStyleCnt="7" custScaleX="142857" custScaleY="67929">
        <dgm:presLayoutVars>
          <dgm:chMax val="0"/>
          <dgm:bulletEnabled val="1"/>
        </dgm:presLayoutVars>
      </dgm:prSet>
      <dgm:spPr/>
      <dgm:t>
        <a:bodyPr/>
        <a:lstStyle/>
        <a:p>
          <a:endParaRPr lang="es-MX"/>
        </a:p>
      </dgm:t>
    </dgm:pt>
    <dgm:pt modelId="{28035C54-CE74-4BB6-8E33-49E38AC14294}" type="pres">
      <dgm:prSet presAssocID="{2B175709-5FD9-4E83-BABD-A98B7684B67C}" presName="negativeSpace" presStyleCnt="0"/>
      <dgm:spPr/>
    </dgm:pt>
    <dgm:pt modelId="{AB2CF10D-E1F2-4347-B0F8-B71B7ABB8780}" type="pres">
      <dgm:prSet presAssocID="{2B175709-5FD9-4E83-BABD-A98B7684B67C}" presName="childText" presStyleLbl="conFgAcc1" presStyleIdx="6" presStyleCnt="7">
        <dgm:presLayoutVars>
          <dgm:bulletEnabled val="1"/>
        </dgm:presLayoutVars>
      </dgm:prSet>
      <dgm:spPr/>
    </dgm:pt>
  </dgm:ptLst>
  <dgm:cxnLst>
    <dgm:cxn modelId="{ED390B87-F11D-4C89-9182-A2F76A6DA003}" type="presOf" srcId="{BABCC5DD-E10F-4280-8958-1764A6260B41}" destId="{89648436-D2F3-4E53-891E-365F1F15A197}" srcOrd="0" destOrd="0" presId="urn:microsoft.com/office/officeart/2005/8/layout/list1"/>
    <dgm:cxn modelId="{E8098BFD-01B1-46D5-84DD-88FCA1E46FEF}" type="presOf" srcId="{C82B3E18-F339-443A-A85F-6B584EECABEA}" destId="{E8EAA53D-D462-4540-905D-ECB6A7D30706}" srcOrd="1" destOrd="0" presId="urn:microsoft.com/office/officeart/2005/8/layout/list1"/>
    <dgm:cxn modelId="{21C7B627-DE95-4226-9B58-95F3B191BF5B}" type="presOf" srcId="{6A955DE0-0F6D-4FFA-B505-60AC77A02049}" destId="{0C0C0604-999C-4B99-8A8E-66C8F52B4A3F}" srcOrd="0" destOrd="0" presId="urn:microsoft.com/office/officeart/2005/8/layout/list1"/>
    <dgm:cxn modelId="{9ED62B72-EEC7-41E1-8193-F3B372DDB6EC}" srcId="{6A955DE0-0F6D-4FFA-B505-60AC77A02049}" destId="{C82B3E18-F339-443A-A85F-6B584EECABEA}" srcOrd="1" destOrd="0" parTransId="{FC6DFFEA-F461-4FC2-938B-873491979B49}" sibTransId="{4490208D-FC13-4A5E-8BB1-300EAAC39791}"/>
    <dgm:cxn modelId="{2935D679-E5CE-4F00-82EA-33522CE7CFE0}" type="presOf" srcId="{6AAFA7F3-BED4-4739-ADDB-2F7004587EBD}" destId="{234A8E4C-6D8F-4F8A-989C-A735EA778CC1}" srcOrd="0" destOrd="0" presId="urn:microsoft.com/office/officeart/2005/8/layout/list1"/>
    <dgm:cxn modelId="{8553F04B-3065-4F6D-8A09-9EA5785706A0}" type="presOf" srcId="{2B175709-5FD9-4E83-BABD-A98B7684B67C}" destId="{858522E3-14BD-4DAC-AA99-11F6BA4A66CE}" srcOrd="0" destOrd="0" presId="urn:microsoft.com/office/officeart/2005/8/layout/list1"/>
    <dgm:cxn modelId="{89D8547F-6C2D-4F04-8525-7D3EA56F628C}" srcId="{6A955DE0-0F6D-4FFA-B505-60AC77A02049}" destId="{2B175709-5FD9-4E83-BABD-A98B7684B67C}" srcOrd="6" destOrd="0" parTransId="{46190227-658B-4CC0-968E-01DF746AC108}" sibTransId="{AC724F66-BCCB-41CB-AEBD-EAE3B5C7929A}"/>
    <dgm:cxn modelId="{1252FF87-A479-44CE-979C-B758CE50221F}" srcId="{6A955DE0-0F6D-4FFA-B505-60AC77A02049}" destId="{6AAFA7F3-BED4-4739-ADDB-2F7004587EBD}" srcOrd="4" destOrd="0" parTransId="{BE4464D5-364F-49F7-AD6C-B96C056DA13B}" sibTransId="{9CC6A4AA-918D-4BC4-9A13-A6D6F0C96C71}"/>
    <dgm:cxn modelId="{F010E99A-7C55-4CF7-BE83-B769BE9E26E2}" type="presOf" srcId="{DFBF5D74-EA76-4738-8540-0C2A33E3BC7C}" destId="{D3418294-A619-4B60-B1F8-2E99884B7886}" srcOrd="1" destOrd="0" presId="urn:microsoft.com/office/officeart/2005/8/layout/list1"/>
    <dgm:cxn modelId="{5FEE116A-91DF-4F8F-A6DE-8E0BC643CBC3}" type="presOf" srcId="{6AAFA7F3-BED4-4739-ADDB-2F7004587EBD}" destId="{21F65E43-E0A4-4961-98FD-989BEBE42A5F}" srcOrd="1" destOrd="0" presId="urn:microsoft.com/office/officeart/2005/8/layout/list1"/>
    <dgm:cxn modelId="{E7CE3396-938F-4C76-B689-AE75D8CEC16B}" type="presOf" srcId="{C82B3E18-F339-443A-A85F-6B584EECABEA}" destId="{BF260910-DC6D-4756-9B41-93722EE3C1A7}" srcOrd="0" destOrd="0" presId="urn:microsoft.com/office/officeart/2005/8/layout/list1"/>
    <dgm:cxn modelId="{71B1BA18-EDEE-499A-AE26-8E9E3DB462F3}" srcId="{6A955DE0-0F6D-4FFA-B505-60AC77A02049}" destId="{406B7A72-77C0-4645-B9FB-52EB97A3C69B}" srcOrd="2" destOrd="0" parTransId="{09DE9710-6021-4B95-B1DC-59BA7DFAD54B}" sibTransId="{DBC896A3-1FA5-4896-A19F-34CD73A2CD61}"/>
    <dgm:cxn modelId="{CC259CA4-494E-4DDB-B74E-85BF870F0487}" srcId="{6A955DE0-0F6D-4FFA-B505-60AC77A02049}" destId="{DFBF5D74-EA76-4738-8540-0C2A33E3BC7C}" srcOrd="0" destOrd="0" parTransId="{C0B864D2-551C-4473-8F0E-1FC52DCA3768}" sibTransId="{6FA5D71F-AE26-4484-A4BA-3773FA0C0EAA}"/>
    <dgm:cxn modelId="{2FBEF293-A451-4138-ACF4-4BB6978E1E21}" type="presOf" srcId="{FA65E1AD-4D6A-43A9-B649-C36E8050724B}" destId="{4F3FE367-0DA1-4C69-994D-335E074AB9B6}" srcOrd="0" destOrd="0" presId="urn:microsoft.com/office/officeart/2005/8/layout/list1"/>
    <dgm:cxn modelId="{5228787D-0194-491C-BD53-E4887B2B9196}" type="presOf" srcId="{DFBF5D74-EA76-4738-8540-0C2A33E3BC7C}" destId="{7E5FB272-57F7-4155-93EF-162C6B14F680}" srcOrd="0" destOrd="0" presId="urn:microsoft.com/office/officeart/2005/8/layout/list1"/>
    <dgm:cxn modelId="{78BB10C3-F367-408A-82FD-E561F696ADD5}" srcId="{6A955DE0-0F6D-4FFA-B505-60AC77A02049}" destId="{FA65E1AD-4D6A-43A9-B649-C36E8050724B}" srcOrd="5" destOrd="0" parTransId="{DBB15E8F-73A2-423D-8D43-68AC47E10D9B}" sibTransId="{820E0359-476E-4016-8B28-21EACCC44A9B}"/>
    <dgm:cxn modelId="{7767C69F-988C-4165-A85A-5718C554EAD9}" type="presOf" srcId="{BABCC5DD-E10F-4280-8958-1764A6260B41}" destId="{D2532ECD-A28C-4384-A218-C0247F0ED785}" srcOrd="1" destOrd="0" presId="urn:microsoft.com/office/officeart/2005/8/layout/list1"/>
    <dgm:cxn modelId="{2186A2E2-956C-40BA-858F-8FAD5AA038F1}" srcId="{6A955DE0-0F6D-4FFA-B505-60AC77A02049}" destId="{BABCC5DD-E10F-4280-8958-1764A6260B41}" srcOrd="3" destOrd="0" parTransId="{C8B6E72E-E0A9-4CE4-9E58-9594BF3295DD}" sibTransId="{9E9317BB-16EC-4540-8C6E-74B0C068B83A}"/>
    <dgm:cxn modelId="{8580E681-F161-48DE-8095-9BD9EFB5C5FD}" type="presOf" srcId="{406B7A72-77C0-4645-B9FB-52EB97A3C69B}" destId="{8E1699CA-FBF3-4431-95E1-C036A6525717}" srcOrd="0" destOrd="0" presId="urn:microsoft.com/office/officeart/2005/8/layout/list1"/>
    <dgm:cxn modelId="{42ED90B8-5F92-446B-ADED-7F8C21686CFF}" type="presOf" srcId="{FA65E1AD-4D6A-43A9-B649-C36E8050724B}" destId="{03BADC78-32A6-43C6-AFD7-585AF62CC0F4}" srcOrd="1" destOrd="0" presId="urn:microsoft.com/office/officeart/2005/8/layout/list1"/>
    <dgm:cxn modelId="{404FE652-A41A-41F5-BBBA-BD6073B83AF5}" type="presOf" srcId="{2B175709-5FD9-4E83-BABD-A98B7684B67C}" destId="{72868988-8001-4F90-BE82-9E5CD3E32B5F}" srcOrd="1" destOrd="0" presId="urn:microsoft.com/office/officeart/2005/8/layout/list1"/>
    <dgm:cxn modelId="{21680223-D083-445B-AA2F-3D9DE16C5F75}" type="presOf" srcId="{406B7A72-77C0-4645-B9FB-52EB97A3C69B}" destId="{B20C1EAB-124E-458E-B0C0-4E7ACC3E8B5E}" srcOrd="1" destOrd="0" presId="urn:microsoft.com/office/officeart/2005/8/layout/list1"/>
    <dgm:cxn modelId="{B64F7F65-6BD7-4767-9994-9BD22FE22C1A}" type="presParOf" srcId="{0C0C0604-999C-4B99-8A8E-66C8F52B4A3F}" destId="{2EE37FEE-BE20-4990-B3FD-07B8E2207813}" srcOrd="0" destOrd="0" presId="urn:microsoft.com/office/officeart/2005/8/layout/list1"/>
    <dgm:cxn modelId="{1B19449F-D825-43AE-BD50-D67F9E78CC05}" type="presParOf" srcId="{2EE37FEE-BE20-4990-B3FD-07B8E2207813}" destId="{7E5FB272-57F7-4155-93EF-162C6B14F680}" srcOrd="0" destOrd="0" presId="urn:microsoft.com/office/officeart/2005/8/layout/list1"/>
    <dgm:cxn modelId="{6D2DC92A-CAD8-432B-9C5A-C6A69B168DD9}" type="presParOf" srcId="{2EE37FEE-BE20-4990-B3FD-07B8E2207813}" destId="{D3418294-A619-4B60-B1F8-2E99884B7886}" srcOrd="1" destOrd="0" presId="urn:microsoft.com/office/officeart/2005/8/layout/list1"/>
    <dgm:cxn modelId="{35B6248F-A5BA-4F24-9A9B-137F8530B6FF}" type="presParOf" srcId="{0C0C0604-999C-4B99-8A8E-66C8F52B4A3F}" destId="{0F69D46F-51C9-4D9C-A8AB-3AA3E55ED042}" srcOrd="1" destOrd="0" presId="urn:microsoft.com/office/officeart/2005/8/layout/list1"/>
    <dgm:cxn modelId="{D5EFF79E-F97F-46BA-BA41-69D054868C80}" type="presParOf" srcId="{0C0C0604-999C-4B99-8A8E-66C8F52B4A3F}" destId="{68E514E7-6E40-4F01-A098-B2AF63FBC8CA}" srcOrd="2" destOrd="0" presId="urn:microsoft.com/office/officeart/2005/8/layout/list1"/>
    <dgm:cxn modelId="{848CEA4E-072F-4F18-A21E-1D3D942703A4}" type="presParOf" srcId="{0C0C0604-999C-4B99-8A8E-66C8F52B4A3F}" destId="{A5E24032-FD2A-427C-89FF-3580610C774D}" srcOrd="3" destOrd="0" presId="urn:microsoft.com/office/officeart/2005/8/layout/list1"/>
    <dgm:cxn modelId="{67CCBEBC-6D10-4AE3-94F3-624FD336D6EB}" type="presParOf" srcId="{0C0C0604-999C-4B99-8A8E-66C8F52B4A3F}" destId="{B1319C72-E0BA-4ED8-9171-83B5460A99CD}" srcOrd="4" destOrd="0" presId="urn:microsoft.com/office/officeart/2005/8/layout/list1"/>
    <dgm:cxn modelId="{8037FC70-1854-4C48-9B18-2CDFA8A934B0}" type="presParOf" srcId="{B1319C72-E0BA-4ED8-9171-83B5460A99CD}" destId="{BF260910-DC6D-4756-9B41-93722EE3C1A7}" srcOrd="0" destOrd="0" presId="urn:microsoft.com/office/officeart/2005/8/layout/list1"/>
    <dgm:cxn modelId="{ED0D7554-B4CB-494C-A8AD-FC495C369CA7}" type="presParOf" srcId="{B1319C72-E0BA-4ED8-9171-83B5460A99CD}" destId="{E8EAA53D-D462-4540-905D-ECB6A7D30706}" srcOrd="1" destOrd="0" presId="urn:microsoft.com/office/officeart/2005/8/layout/list1"/>
    <dgm:cxn modelId="{F0977AAE-C23F-4A9A-88A2-4408729AF384}" type="presParOf" srcId="{0C0C0604-999C-4B99-8A8E-66C8F52B4A3F}" destId="{F92BCE60-CB66-4A21-91FF-6CF8C9A1FA23}" srcOrd="5" destOrd="0" presId="urn:microsoft.com/office/officeart/2005/8/layout/list1"/>
    <dgm:cxn modelId="{F0519165-437F-4115-A44C-315FD88AA8D5}" type="presParOf" srcId="{0C0C0604-999C-4B99-8A8E-66C8F52B4A3F}" destId="{90699564-2009-4706-B0DC-ADF6D5FE8B3B}" srcOrd="6" destOrd="0" presId="urn:microsoft.com/office/officeart/2005/8/layout/list1"/>
    <dgm:cxn modelId="{29980E19-2F9E-463C-A696-AEAD401D3AF2}" type="presParOf" srcId="{0C0C0604-999C-4B99-8A8E-66C8F52B4A3F}" destId="{8B971AD7-C205-4527-B463-6FAE78E0A69D}" srcOrd="7" destOrd="0" presId="urn:microsoft.com/office/officeart/2005/8/layout/list1"/>
    <dgm:cxn modelId="{3E5649D1-CA3C-42CD-8E13-C8E7615DBD06}" type="presParOf" srcId="{0C0C0604-999C-4B99-8A8E-66C8F52B4A3F}" destId="{828487B8-89AA-4064-BB0E-31E971675066}" srcOrd="8" destOrd="0" presId="urn:microsoft.com/office/officeart/2005/8/layout/list1"/>
    <dgm:cxn modelId="{F9038631-4B78-410A-B33E-571D60A15360}" type="presParOf" srcId="{828487B8-89AA-4064-BB0E-31E971675066}" destId="{8E1699CA-FBF3-4431-95E1-C036A6525717}" srcOrd="0" destOrd="0" presId="urn:microsoft.com/office/officeart/2005/8/layout/list1"/>
    <dgm:cxn modelId="{99D7A7E6-37FF-4EEB-8B8A-10067739F51B}" type="presParOf" srcId="{828487B8-89AA-4064-BB0E-31E971675066}" destId="{B20C1EAB-124E-458E-B0C0-4E7ACC3E8B5E}" srcOrd="1" destOrd="0" presId="urn:microsoft.com/office/officeart/2005/8/layout/list1"/>
    <dgm:cxn modelId="{35CD04D7-6B2B-454E-859F-811F228BD2AB}" type="presParOf" srcId="{0C0C0604-999C-4B99-8A8E-66C8F52B4A3F}" destId="{A25CA761-60F0-45E4-88AD-430148065F9A}" srcOrd="9" destOrd="0" presId="urn:microsoft.com/office/officeart/2005/8/layout/list1"/>
    <dgm:cxn modelId="{7F66571A-5599-4461-A124-B620E56A0F31}" type="presParOf" srcId="{0C0C0604-999C-4B99-8A8E-66C8F52B4A3F}" destId="{F179571B-2541-424F-9565-333BFCC13F03}" srcOrd="10" destOrd="0" presId="urn:microsoft.com/office/officeart/2005/8/layout/list1"/>
    <dgm:cxn modelId="{B45BE66B-EC47-4F15-A46F-0E286915AAE1}" type="presParOf" srcId="{0C0C0604-999C-4B99-8A8E-66C8F52B4A3F}" destId="{F625228B-25BD-49B5-9945-711C511949E0}" srcOrd="11" destOrd="0" presId="urn:microsoft.com/office/officeart/2005/8/layout/list1"/>
    <dgm:cxn modelId="{C5659664-D2A3-4A74-A853-0F2B0A818325}" type="presParOf" srcId="{0C0C0604-999C-4B99-8A8E-66C8F52B4A3F}" destId="{BC00EA27-1A38-4A49-BF26-A6E4990969A0}" srcOrd="12" destOrd="0" presId="urn:microsoft.com/office/officeart/2005/8/layout/list1"/>
    <dgm:cxn modelId="{4E22AE16-08A3-4078-AC99-6845DFD464C8}" type="presParOf" srcId="{BC00EA27-1A38-4A49-BF26-A6E4990969A0}" destId="{89648436-D2F3-4E53-891E-365F1F15A197}" srcOrd="0" destOrd="0" presId="urn:microsoft.com/office/officeart/2005/8/layout/list1"/>
    <dgm:cxn modelId="{36722583-20C6-4D71-9D33-EBC0F0932ACB}" type="presParOf" srcId="{BC00EA27-1A38-4A49-BF26-A6E4990969A0}" destId="{D2532ECD-A28C-4384-A218-C0247F0ED785}" srcOrd="1" destOrd="0" presId="urn:microsoft.com/office/officeart/2005/8/layout/list1"/>
    <dgm:cxn modelId="{10919C14-D887-4879-A783-799270C510FC}" type="presParOf" srcId="{0C0C0604-999C-4B99-8A8E-66C8F52B4A3F}" destId="{E08F46C5-AEFE-4DBA-88A6-2D63724BD187}" srcOrd="13" destOrd="0" presId="urn:microsoft.com/office/officeart/2005/8/layout/list1"/>
    <dgm:cxn modelId="{DDD54D2C-5D7D-4FC2-8CC4-33447CCF6286}" type="presParOf" srcId="{0C0C0604-999C-4B99-8A8E-66C8F52B4A3F}" destId="{8048038F-2A4B-47E0-B19B-17679E6DD9EE}" srcOrd="14" destOrd="0" presId="urn:microsoft.com/office/officeart/2005/8/layout/list1"/>
    <dgm:cxn modelId="{E44EC8F3-78D0-41A8-8304-A62C41E0057D}" type="presParOf" srcId="{0C0C0604-999C-4B99-8A8E-66C8F52B4A3F}" destId="{86A1CB33-FCE6-4958-85FD-C14E39CF9461}" srcOrd="15" destOrd="0" presId="urn:microsoft.com/office/officeart/2005/8/layout/list1"/>
    <dgm:cxn modelId="{88F384A0-3107-4FC5-9F80-E47B66E0B32C}" type="presParOf" srcId="{0C0C0604-999C-4B99-8A8E-66C8F52B4A3F}" destId="{7F0CD4F5-FA6D-4AB9-9C90-C8688A41843A}" srcOrd="16" destOrd="0" presId="urn:microsoft.com/office/officeart/2005/8/layout/list1"/>
    <dgm:cxn modelId="{B8120353-A20B-4A00-AA86-0080105C7181}" type="presParOf" srcId="{7F0CD4F5-FA6D-4AB9-9C90-C8688A41843A}" destId="{234A8E4C-6D8F-4F8A-989C-A735EA778CC1}" srcOrd="0" destOrd="0" presId="urn:microsoft.com/office/officeart/2005/8/layout/list1"/>
    <dgm:cxn modelId="{832F7EA4-821D-4A03-A5E5-8E3D3A3D08A1}" type="presParOf" srcId="{7F0CD4F5-FA6D-4AB9-9C90-C8688A41843A}" destId="{21F65E43-E0A4-4961-98FD-989BEBE42A5F}" srcOrd="1" destOrd="0" presId="urn:microsoft.com/office/officeart/2005/8/layout/list1"/>
    <dgm:cxn modelId="{32AECC64-FF9B-429A-93D6-42657E4AC5BE}" type="presParOf" srcId="{0C0C0604-999C-4B99-8A8E-66C8F52B4A3F}" destId="{011D3459-9BB5-401C-9970-880BD10E8F14}" srcOrd="17" destOrd="0" presId="urn:microsoft.com/office/officeart/2005/8/layout/list1"/>
    <dgm:cxn modelId="{D398C1A8-3F61-466F-95F0-95EA24F783FB}" type="presParOf" srcId="{0C0C0604-999C-4B99-8A8E-66C8F52B4A3F}" destId="{B3A76798-3E66-417A-9E8D-A3055B13DBD5}" srcOrd="18" destOrd="0" presId="urn:microsoft.com/office/officeart/2005/8/layout/list1"/>
    <dgm:cxn modelId="{570939C9-4A51-4711-AF93-9710BAA74FB7}" type="presParOf" srcId="{0C0C0604-999C-4B99-8A8E-66C8F52B4A3F}" destId="{B19C6AED-8A1A-4474-87F9-D8AEBA832936}" srcOrd="19" destOrd="0" presId="urn:microsoft.com/office/officeart/2005/8/layout/list1"/>
    <dgm:cxn modelId="{BD62CAD4-81E9-4B46-A9E4-0806C4710B69}" type="presParOf" srcId="{0C0C0604-999C-4B99-8A8E-66C8F52B4A3F}" destId="{491DA3D2-7A3D-4D44-A2D0-4FC2ACED506A}" srcOrd="20" destOrd="0" presId="urn:microsoft.com/office/officeart/2005/8/layout/list1"/>
    <dgm:cxn modelId="{CAA955F1-C9E7-4526-8EBB-E0FE34E989BE}" type="presParOf" srcId="{491DA3D2-7A3D-4D44-A2D0-4FC2ACED506A}" destId="{4F3FE367-0DA1-4C69-994D-335E074AB9B6}" srcOrd="0" destOrd="0" presId="urn:microsoft.com/office/officeart/2005/8/layout/list1"/>
    <dgm:cxn modelId="{B5937250-CC24-4CA3-A8A6-A12F3007966A}" type="presParOf" srcId="{491DA3D2-7A3D-4D44-A2D0-4FC2ACED506A}" destId="{03BADC78-32A6-43C6-AFD7-585AF62CC0F4}" srcOrd="1" destOrd="0" presId="urn:microsoft.com/office/officeart/2005/8/layout/list1"/>
    <dgm:cxn modelId="{E01D588B-4AC6-4A41-B233-52ACEDE17C76}" type="presParOf" srcId="{0C0C0604-999C-4B99-8A8E-66C8F52B4A3F}" destId="{7E9ACB73-D94B-4065-AC5F-EDE8122287A0}" srcOrd="21" destOrd="0" presId="urn:microsoft.com/office/officeart/2005/8/layout/list1"/>
    <dgm:cxn modelId="{E41145D8-58AA-47CA-A56C-93436101D858}" type="presParOf" srcId="{0C0C0604-999C-4B99-8A8E-66C8F52B4A3F}" destId="{EE08CDBD-1238-4B6B-9E88-2B50B5967BB7}" srcOrd="22" destOrd="0" presId="urn:microsoft.com/office/officeart/2005/8/layout/list1"/>
    <dgm:cxn modelId="{63724E35-470E-4109-B59F-5FB27686452B}" type="presParOf" srcId="{0C0C0604-999C-4B99-8A8E-66C8F52B4A3F}" destId="{37A0AE8E-574C-41B6-8B6B-0C3309065F4C}" srcOrd="23" destOrd="0" presId="urn:microsoft.com/office/officeart/2005/8/layout/list1"/>
    <dgm:cxn modelId="{A5AAB384-EF47-4A97-B3EF-DA7C5EB96CAA}" type="presParOf" srcId="{0C0C0604-999C-4B99-8A8E-66C8F52B4A3F}" destId="{571B2882-7303-4E97-9A0D-80A897977279}" srcOrd="24" destOrd="0" presId="urn:microsoft.com/office/officeart/2005/8/layout/list1"/>
    <dgm:cxn modelId="{C477A271-AED6-45AA-9645-5D6A1A49D7E7}" type="presParOf" srcId="{571B2882-7303-4E97-9A0D-80A897977279}" destId="{858522E3-14BD-4DAC-AA99-11F6BA4A66CE}" srcOrd="0" destOrd="0" presId="urn:microsoft.com/office/officeart/2005/8/layout/list1"/>
    <dgm:cxn modelId="{1AAA3B86-B97D-46B6-B4C2-0CA550FC3726}" type="presParOf" srcId="{571B2882-7303-4E97-9A0D-80A897977279}" destId="{72868988-8001-4F90-BE82-9E5CD3E32B5F}" srcOrd="1" destOrd="0" presId="urn:microsoft.com/office/officeart/2005/8/layout/list1"/>
    <dgm:cxn modelId="{DF2A3B39-2E65-4680-95B0-B42715EB92E1}" type="presParOf" srcId="{0C0C0604-999C-4B99-8A8E-66C8F52B4A3F}" destId="{28035C54-CE74-4BB6-8E33-49E38AC14294}" srcOrd="25" destOrd="0" presId="urn:microsoft.com/office/officeart/2005/8/layout/list1"/>
    <dgm:cxn modelId="{C28E18C5-B00B-4174-8C23-EEC1DCCBA7E3}" type="presParOf" srcId="{0C0C0604-999C-4B99-8A8E-66C8F52B4A3F}" destId="{AB2CF10D-E1F2-4347-B0F8-B71B7ABB8780}" srcOrd="26"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BD8D96-EF3A-4A84-A10B-0281C2BAA14F}"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s-MX"/>
        </a:p>
      </dgm:t>
    </dgm:pt>
    <dgm:pt modelId="{55D4431C-D1E7-4C23-9AD2-61422B17A75C}">
      <dgm:prSet phldrT="[Texto]" custT="1"/>
      <dgm:spPr>
        <a:solidFill>
          <a:schemeClr val="bg1"/>
        </a:solidFill>
        <a:ln>
          <a:gradFill flip="none" rotWithShape="1">
            <a:gsLst>
              <a:gs pos="0">
                <a:schemeClr val="accent3">
                  <a:lumMod val="50000"/>
                </a:schemeClr>
              </a:gs>
              <a:gs pos="50000">
                <a:schemeClr val="accent1">
                  <a:tint val="44500"/>
                  <a:satMod val="160000"/>
                </a:schemeClr>
              </a:gs>
              <a:gs pos="100000">
                <a:schemeClr val="accent1">
                  <a:tint val="23500"/>
                  <a:satMod val="160000"/>
                </a:schemeClr>
              </a:gs>
            </a:gsLst>
            <a:lin ang="10800000" scaled="1"/>
            <a:tileRect/>
          </a:gradFill>
        </a:ln>
        <a:effectLst>
          <a:innerShdw blurRad="63500" dist="50800">
            <a:prstClr val="black">
              <a:alpha val="50000"/>
            </a:prstClr>
          </a:innerShdw>
        </a:effectLst>
      </dgm:spPr>
      <dgm:t>
        <a:bodyPr/>
        <a:lstStyle/>
        <a:p>
          <a:pPr algn="just"/>
          <a:r>
            <a:rPr lang="es-EC" sz="2400" b="1" dirty="0" smtClean="0">
              <a:solidFill>
                <a:schemeClr val="tx1"/>
              </a:solidFill>
              <a:latin typeface="Segoe UI Semibold" pitchFamily="34" charset="0"/>
              <a:ea typeface="Calibri" pitchFamily="34" charset="0"/>
              <a:cs typeface="Times New Roman" pitchFamily="18" charset="0"/>
            </a:rPr>
            <a:t>Estudio de factibilidad de una red inalámbrica mallada </a:t>
          </a:r>
          <a:r>
            <a:rPr lang="es-EC" sz="2400" b="1" dirty="0" err="1" smtClean="0">
              <a:solidFill>
                <a:schemeClr val="tx1"/>
              </a:solidFill>
              <a:latin typeface="Segoe UI Semibold" pitchFamily="34" charset="0"/>
              <a:ea typeface="Calibri" pitchFamily="34" charset="0"/>
              <a:cs typeface="Times New Roman" pitchFamily="18" charset="0"/>
            </a:rPr>
            <a:t>multiradio</a:t>
          </a:r>
          <a:r>
            <a:rPr lang="es-EC" sz="2400" b="1" dirty="0" smtClean="0">
              <a:solidFill>
                <a:schemeClr val="tx1"/>
              </a:solidFill>
              <a:latin typeface="Segoe UI Semibold" pitchFamily="34" charset="0"/>
              <a:ea typeface="Calibri" pitchFamily="34" charset="0"/>
              <a:cs typeface="Times New Roman" pitchFamily="18" charset="0"/>
            </a:rPr>
            <a:t> multicanal, para brindar servicios de telefonía IP e Internet a la Parroquia rural de </a:t>
          </a:r>
          <a:r>
            <a:rPr lang="es-EC" sz="2400" b="1" dirty="0" err="1" smtClean="0">
              <a:solidFill>
                <a:schemeClr val="tx1"/>
              </a:solidFill>
              <a:latin typeface="Segoe UI Semibold" pitchFamily="34" charset="0"/>
              <a:ea typeface="Calibri" pitchFamily="34" charset="0"/>
              <a:cs typeface="Times New Roman" pitchFamily="18" charset="0"/>
            </a:rPr>
            <a:t>Taracoa</a:t>
          </a:r>
          <a:endParaRPr lang="es-MX" sz="2400" dirty="0">
            <a:solidFill>
              <a:schemeClr val="tx1"/>
            </a:solidFill>
          </a:endParaRPr>
        </a:p>
      </dgm:t>
    </dgm:pt>
    <dgm:pt modelId="{4CA48389-6A7E-40EA-B979-BF308C145229}" type="parTrans" cxnId="{8A8115A4-F0FB-470D-9B59-A9AC266D6807}">
      <dgm:prSet/>
      <dgm:spPr/>
      <dgm:t>
        <a:bodyPr/>
        <a:lstStyle/>
        <a:p>
          <a:endParaRPr lang="es-MX" sz="8800"/>
        </a:p>
      </dgm:t>
    </dgm:pt>
    <dgm:pt modelId="{C5C04742-4FDE-404D-8B12-7293821A3743}" type="sibTrans" cxnId="{8A8115A4-F0FB-470D-9B59-A9AC266D6807}">
      <dgm:prSet/>
      <dgm:spPr/>
      <dgm:t>
        <a:bodyPr/>
        <a:lstStyle/>
        <a:p>
          <a:endParaRPr lang="es-MX" sz="8800"/>
        </a:p>
      </dgm:t>
    </dgm:pt>
    <dgm:pt modelId="{21A1961D-6B11-4103-9481-6AD15CC12B3E}" type="pres">
      <dgm:prSet presAssocID="{2FBD8D96-EF3A-4A84-A10B-0281C2BAA14F}" presName="linear" presStyleCnt="0">
        <dgm:presLayoutVars>
          <dgm:dir/>
          <dgm:animLvl val="lvl"/>
          <dgm:resizeHandles val="exact"/>
        </dgm:presLayoutVars>
      </dgm:prSet>
      <dgm:spPr/>
      <dgm:t>
        <a:bodyPr/>
        <a:lstStyle/>
        <a:p>
          <a:endParaRPr lang="es-MX"/>
        </a:p>
      </dgm:t>
    </dgm:pt>
    <dgm:pt modelId="{CB2455D3-1D30-4FB9-A97D-A3C29895EB7B}" type="pres">
      <dgm:prSet presAssocID="{55D4431C-D1E7-4C23-9AD2-61422B17A75C}" presName="parentLin" presStyleCnt="0"/>
      <dgm:spPr/>
    </dgm:pt>
    <dgm:pt modelId="{93EAD8B6-3406-45A7-B613-1C099A25736E}" type="pres">
      <dgm:prSet presAssocID="{55D4431C-D1E7-4C23-9AD2-61422B17A75C}" presName="parentLeftMargin" presStyleLbl="node1" presStyleIdx="0" presStyleCnt="1"/>
      <dgm:spPr/>
      <dgm:t>
        <a:bodyPr/>
        <a:lstStyle/>
        <a:p>
          <a:endParaRPr lang="es-MX"/>
        </a:p>
      </dgm:t>
    </dgm:pt>
    <dgm:pt modelId="{A5266830-15F1-4CE5-9D63-F45A2CF161DF}" type="pres">
      <dgm:prSet presAssocID="{55D4431C-D1E7-4C23-9AD2-61422B17A75C}" presName="parentText" presStyleLbl="node1" presStyleIdx="0" presStyleCnt="1" custScaleX="142857">
        <dgm:presLayoutVars>
          <dgm:chMax val="0"/>
          <dgm:bulletEnabled val="1"/>
        </dgm:presLayoutVars>
      </dgm:prSet>
      <dgm:spPr/>
      <dgm:t>
        <a:bodyPr/>
        <a:lstStyle/>
        <a:p>
          <a:endParaRPr lang="es-MX"/>
        </a:p>
      </dgm:t>
    </dgm:pt>
    <dgm:pt modelId="{B48765DA-FD3D-47C2-8E1D-F968625E7168}" type="pres">
      <dgm:prSet presAssocID="{55D4431C-D1E7-4C23-9AD2-61422B17A75C}" presName="negativeSpace" presStyleCnt="0"/>
      <dgm:spPr/>
    </dgm:pt>
    <dgm:pt modelId="{07133608-8C1E-4CAD-92B8-1DE598217726}" type="pres">
      <dgm:prSet presAssocID="{55D4431C-D1E7-4C23-9AD2-61422B17A75C}" presName="childText" presStyleLbl="conFgAcc1" presStyleIdx="0" presStyleCnt="1">
        <dgm:presLayoutVars>
          <dgm:bulletEnabled val="1"/>
        </dgm:presLayoutVars>
      </dgm:prSet>
      <dgm:spPr/>
    </dgm:pt>
  </dgm:ptLst>
  <dgm:cxnLst>
    <dgm:cxn modelId="{1C4FC2FF-3C0A-4B59-B2EC-61081898917E}" type="presOf" srcId="{55D4431C-D1E7-4C23-9AD2-61422B17A75C}" destId="{93EAD8B6-3406-45A7-B613-1C099A25736E}" srcOrd="0" destOrd="0" presId="urn:microsoft.com/office/officeart/2005/8/layout/list1"/>
    <dgm:cxn modelId="{8A8115A4-F0FB-470D-9B59-A9AC266D6807}" srcId="{2FBD8D96-EF3A-4A84-A10B-0281C2BAA14F}" destId="{55D4431C-D1E7-4C23-9AD2-61422B17A75C}" srcOrd="0" destOrd="0" parTransId="{4CA48389-6A7E-40EA-B979-BF308C145229}" sibTransId="{C5C04742-4FDE-404D-8B12-7293821A3743}"/>
    <dgm:cxn modelId="{95941C09-6973-4EE7-A74E-E7322EC6E431}" type="presOf" srcId="{2FBD8D96-EF3A-4A84-A10B-0281C2BAA14F}" destId="{21A1961D-6B11-4103-9481-6AD15CC12B3E}" srcOrd="0" destOrd="0" presId="urn:microsoft.com/office/officeart/2005/8/layout/list1"/>
    <dgm:cxn modelId="{FBEBC8BD-5F62-41A4-85F9-9139AC148607}" type="presOf" srcId="{55D4431C-D1E7-4C23-9AD2-61422B17A75C}" destId="{A5266830-15F1-4CE5-9D63-F45A2CF161DF}" srcOrd="1" destOrd="0" presId="urn:microsoft.com/office/officeart/2005/8/layout/list1"/>
    <dgm:cxn modelId="{A46A5E14-CC59-4CD6-88CB-A3797BF1C4D3}" type="presParOf" srcId="{21A1961D-6B11-4103-9481-6AD15CC12B3E}" destId="{CB2455D3-1D30-4FB9-A97D-A3C29895EB7B}" srcOrd="0" destOrd="0" presId="urn:microsoft.com/office/officeart/2005/8/layout/list1"/>
    <dgm:cxn modelId="{07D5A32A-4F5F-459A-A393-7E6FD77B5015}" type="presParOf" srcId="{CB2455D3-1D30-4FB9-A97D-A3C29895EB7B}" destId="{93EAD8B6-3406-45A7-B613-1C099A25736E}" srcOrd="0" destOrd="0" presId="urn:microsoft.com/office/officeart/2005/8/layout/list1"/>
    <dgm:cxn modelId="{5A6266ED-0266-487C-8AB2-D9858ABDC2DD}" type="presParOf" srcId="{CB2455D3-1D30-4FB9-A97D-A3C29895EB7B}" destId="{A5266830-15F1-4CE5-9D63-F45A2CF161DF}" srcOrd="1" destOrd="0" presId="urn:microsoft.com/office/officeart/2005/8/layout/list1"/>
    <dgm:cxn modelId="{63BA9901-31E7-4E12-8C82-51EADFAE16AA}" type="presParOf" srcId="{21A1961D-6B11-4103-9481-6AD15CC12B3E}" destId="{B48765DA-FD3D-47C2-8E1D-F968625E7168}" srcOrd="1" destOrd="0" presId="urn:microsoft.com/office/officeart/2005/8/layout/list1"/>
    <dgm:cxn modelId="{E7A4A594-0EA7-41E1-BFDE-287E753AB6F3}" type="presParOf" srcId="{21A1961D-6B11-4103-9481-6AD15CC12B3E}" destId="{07133608-8C1E-4CAD-92B8-1DE598217726}" srcOrd="2" destOrd="0" presId="urn:microsoft.com/office/officeart/2005/8/layout/list1"/>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A266AE-3C95-4B38-9B16-874838B10118}" type="doc">
      <dgm:prSet loTypeId="urn:microsoft.com/office/officeart/2005/8/layout/vList5" loCatId="list" qsTypeId="urn:microsoft.com/office/officeart/2005/8/quickstyle/simple2" qsCatId="simple" csTypeId="urn:microsoft.com/office/officeart/2005/8/colors/accent0_1" csCatId="mainScheme" phldr="1"/>
      <dgm:spPr/>
      <dgm:t>
        <a:bodyPr/>
        <a:lstStyle/>
        <a:p>
          <a:endParaRPr lang="es-MX"/>
        </a:p>
      </dgm:t>
    </dgm:pt>
    <dgm:pt modelId="{84E85BE2-F5BD-4FE8-9C36-A37971839155}">
      <dgm:prSet phldrT="[Texto]" custT="1"/>
      <dgm:spPr/>
      <dgm:t>
        <a:bodyPr/>
        <a:lstStyle/>
        <a:p>
          <a:r>
            <a:rPr lang="es-MX" sz="2400" dirty="0" smtClean="0">
              <a:latin typeface="Arial Black" pitchFamily="34" charset="0"/>
            </a:rPr>
            <a:t>Radio Mobile</a:t>
          </a:r>
          <a:endParaRPr lang="es-MX" sz="2400" dirty="0">
            <a:latin typeface="Arial Black" pitchFamily="34" charset="0"/>
          </a:endParaRPr>
        </a:p>
      </dgm:t>
    </dgm:pt>
    <dgm:pt modelId="{9671C0F7-063A-436C-9DEE-771994060F8C}" type="parTrans" cxnId="{B7B83E80-1B67-4E3E-BE60-E3D5B57488E0}">
      <dgm:prSet/>
      <dgm:spPr/>
      <dgm:t>
        <a:bodyPr/>
        <a:lstStyle/>
        <a:p>
          <a:endParaRPr lang="es-MX" sz="2000">
            <a:latin typeface="Arial Black" pitchFamily="34" charset="0"/>
          </a:endParaRPr>
        </a:p>
      </dgm:t>
    </dgm:pt>
    <dgm:pt modelId="{757DBE8C-EC52-4EE3-B609-29C27E85481D}" type="sibTrans" cxnId="{B7B83E80-1B67-4E3E-BE60-E3D5B57488E0}">
      <dgm:prSet/>
      <dgm:spPr/>
      <dgm:t>
        <a:bodyPr/>
        <a:lstStyle/>
        <a:p>
          <a:endParaRPr lang="es-MX" sz="2000">
            <a:latin typeface="Arial Black" pitchFamily="34" charset="0"/>
          </a:endParaRPr>
        </a:p>
      </dgm:t>
    </dgm:pt>
    <dgm:pt modelId="{478E3BDB-5E15-4BA5-83F7-BD56BD174F13}">
      <dgm:prSet phldrT="[Texto]" custT="1"/>
      <dgm:spPr/>
      <dgm:t>
        <a:bodyPr/>
        <a:lstStyle/>
        <a:p>
          <a:r>
            <a:rPr lang="es-MX" sz="2400" dirty="0" smtClean="0">
              <a:latin typeface="Arial Black" pitchFamily="34" charset="0"/>
            </a:rPr>
            <a:t>NS2</a:t>
          </a:r>
          <a:endParaRPr lang="es-MX" sz="2400" dirty="0">
            <a:latin typeface="Arial Black" pitchFamily="34" charset="0"/>
          </a:endParaRPr>
        </a:p>
      </dgm:t>
    </dgm:pt>
    <dgm:pt modelId="{353F654D-C5BF-46F1-AC24-29BA3C79AF39}" type="parTrans" cxnId="{BAABF069-B1A1-4360-B9DF-2B7E00047313}">
      <dgm:prSet/>
      <dgm:spPr/>
      <dgm:t>
        <a:bodyPr/>
        <a:lstStyle/>
        <a:p>
          <a:endParaRPr lang="es-MX" sz="2000">
            <a:latin typeface="Arial Black" pitchFamily="34" charset="0"/>
          </a:endParaRPr>
        </a:p>
      </dgm:t>
    </dgm:pt>
    <dgm:pt modelId="{5E6BC27D-91F1-4FCB-8775-015A2CF6173F}" type="sibTrans" cxnId="{BAABF069-B1A1-4360-B9DF-2B7E00047313}">
      <dgm:prSet/>
      <dgm:spPr/>
      <dgm:t>
        <a:bodyPr/>
        <a:lstStyle/>
        <a:p>
          <a:endParaRPr lang="es-MX" sz="2000">
            <a:latin typeface="Arial Black" pitchFamily="34" charset="0"/>
          </a:endParaRPr>
        </a:p>
      </dgm:t>
    </dgm:pt>
    <dgm:pt modelId="{0DC35DE4-D5EE-4475-A816-EEC9EDF46819}">
      <dgm:prSet phldrT="[Texto]" custT="1"/>
      <dgm:spPr/>
      <dgm:t>
        <a:bodyPr/>
        <a:lstStyle/>
        <a:p>
          <a:r>
            <a:rPr lang="es-MX" sz="2400" dirty="0" err="1" smtClean="0">
              <a:latin typeface="Arial Black" pitchFamily="34" charset="0"/>
            </a:rPr>
            <a:t>NCTUns</a:t>
          </a:r>
          <a:endParaRPr lang="es-MX" sz="2400" dirty="0">
            <a:latin typeface="Arial Black" pitchFamily="34" charset="0"/>
          </a:endParaRPr>
        </a:p>
      </dgm:t>
    </dgm:pt>
    <dgm:pt modelId="{81728D44-B301-48B4-AE7D-E68D6E98D182}" type="parTrans" cxnId="{F1E42A69-EAD2-4982-B03B-F2A47338A8D5}">
      <dgm:prSet/>
      <dgm:spPr/>
      <dgm:t>
        <a:bodyPr/>
        <a:lstStyle/>
        <a:p>
          <a:endParaRPr lang="es-MX" sz="2000">
            <a:latin typeface="Arial Black" pitchFamily="34" charset="0"/>
          </a:endParaRPr>
        </a:p>
      </dgm:t>
    </dgm:pt>
    <dgm:pt modelId="{5CEE4DC4-02A2-4A9E-A318-8DA006B4B73E}" type="sibTrans" cxnId="{F1E42A69-EAD2-4982-B03B-F2A47338A8D5}">
      <dgm:prSet/>
      <dgm:spPr/>
      <dgm:t>
        <a:bodyPr/>
        <a:lstStyle/>
        <a:p>
          <a:endParaRPr lang="es-MX" sz="2000">
            <a:latin typeface="Arial Black" pitchFamily="34" charset="0"/>
          </a:endParaRPr>
        </a:p>
      </dgm:t>
    </dgm:pt>
    <dgm:pt modelId="{4FE7ABDF-DE99-4F8F-A76C-6A81AF36ACDF}">
      <dgm:prSet phldrT="[Texto]" custT="1"/>
      <dgm:spPr/>
      <dgm:t>
        <a:bodyPr/>
        <a:lstStyle/>
        <a:p>
          <a:r>
            <a:rPr lang="es-MX" sz="2400" dirty="0" smtClean="0">
              <a:latin typeface="Arial Black" pitchFamily="34" charset="0"/>
            </a:rPr>
            <a:t>Encuesta</a:t>
          </a:r>
          <a:endParaRPr lang="es-MX" sz="2400" dirty="0">
            <a:latin typeface="Arial Black" pitchFamily="34" charset="0"/>
          </a:endParaRPr>
        </a:p>
      </dgm:t>
    </dgm:pt>
    <dgm:pt modelId="{09E89E9F-9216-4EC6-A0AB-DEF6174F398E}" type="parTrans" cxnId="{9219C92E-B61A-4ACA-8DC8-1E1BF1D662EA}">
      <dgm:prSet/>
      <dgm:spPr/>
      <dgm:t>
        <a:bodyPr/>
        <a:lstStyle/>
        <a:p>
          <a:endParaRPr lang="es-MX" sz="2000">
            <a:latin typeface="Arial Black" pitchFamily="34" charset="0"/>
          </a:endParaRPr>
        </a:p>
      </dgm:t>
    </dgm:pt>
    <dgm:pt modelId="{B7B4C4C9-1848-4943-9727-26DEE13C03FE}" type="sibTrans" cxnId="{9219C92E-B61A-4ACA-8DC8-1E1BF1D662EA}">
      <dgm:prSet/>
      <dgm:spPr/>
      <dgm:t>
        <a:bodyPr/>
        <a:lstStyle/>
        <a:p>
          <a:endParaRPr lang="es-MX" sz="2000">
            <a:latin typeface="Arial Black" pitchFamily="34" charset="0"/>
          </a:endParaRPr>
        </a:p>
      </dgm:t>
    </dgm:pt>
    <dgm:pt modelId="{72030A3E-778F-42C4-9CBA-10AADB884081}">
      <dgm:prSet phldrT="[Texto]" custT="1"/>
      <dgm:spPr/>
      <dgm:t>
        <a:bodyPr/>
        <a:lstStyle/>
        <a:p>
          <a:r>
            <a:rPr lang="es-MX" sz="2400" dirty="0" smtClean="0">
              <a:latin typeface="Arial Black" pitchFamily="34" charset="0"/>
            </a:rPr>
            <a:t>Mapa topográfico del IGM y Google </a:t>
          </a:r>
          <a:r>
            <a:rPr lang="es-MX" sz="2400" dirty="0" err="1" smtClean="0">
              <a:latin typeface="Arial Black" pitchFamily="34" charset="0"/>
            </a:rPr>
            <a:t>Earth</a:t>
          </a:r>
          <a:endParaRPr lang="es-MX" sz="2400" dirty="0">
            <a:latin typeface="Arial Black" pitchFamily="34" charset="0"/>
          </a:endParaRPr>
        </a:p>
      </dgm:t>
    </dgm:pt>
    <dgm:pt modelId="{A734033F-15FF-471A-9FD8-4C0D60372EA5}" type="parTrans" cxnId="{B12513FE-E6CE-4160-AF0F-BFE17B4A98CA}">
      <dgm:prSet/>
      <dgm:spPr/>
      <dgm:t>
        <a:bodyPr/>
        <a:lstStyle/>
        <a:p>
          <a:endParaRPr lang="es-MX" sz="2000">
            <a:latin typeface="Arial Black" pitchFamily="34" charset="0"/>
          </a:endParaRPr>
        </a:p>
      </dgm:t>
    </dgm:pt>
    <dgm:pt modelId="{9F87E6DB-CFD8-46ED-8505-EA1AEEAB0233}" type="sibTrans" cxnId="{B12513FE-E6CE-4160-AF0F-BFE17B4A98CA}">
      <dgm:prSet/>
      <dgm:spPr/>
      <dgm:t>
        <a:bodyPr/>
        <a:lstStyle/>
        <a:p>
          <a:endParaRPr lang="es-MX" sz="2000">
            <a:latin typeface="Arial Black" pitchFamily="34" charset="0"/>
          </a:endParaRPr>
        </a:p>
      </dgm:t>
    </dgm:pt>
    <dgm:pt modelId="{4326ECDB-8D86-446C-A8CC-FC88D0968DB6}">
      <dgm:prSet phldrT="[Texto]" custT="1"/>
      <dgm:spPr/>
      <dgm:t>
        <a:bodyPr/>
        <a:lstStyle/>
        <a:p>
          <a:r>
            <a:rPr lang="es-MX" sz="2400" b="1" dirty="0" smtClean="0">
              <a:latin typeface="Arial Black" pitchFamily="34" charset="0"/>
            </a:rPr>
            <a:t>Tablas estadísticas del INEC-2001</a:t>
          </a:r>
          <a:endParaRPr lang="es-MX" sz="2400" b="1" dirty="0">
            <a:latin typeface="Arial Black" pitchFamily="34" charset="0"/>
          </a:endParaRPr>
        </a:p>
      </dgm:t>
    </dgm:pt>
    <dgm:pt modelId="{4B63E525-0B39-4EF9-A684-CA0F4157F31A}" type="parTrans" cxnId="{9A41F3E4-25A7-4DDC-8A4E-41CEBEC8ECBA}">
      <dgm:prSet/>
      <dgm:spPr/>
      <dgm:t>
        <a:bodyPr/>
        <a:lstStyle/>
        <a:p>
          <a:endParaRPr lang="es-MX" sz="2000">
            <a:latin typeface="Arial Black" pitchFamily="34" charset="0"/>
          </a:endParaRPr>
        </a:p>
      </dgm:t>
    </dgm:pt>
    <dgm:pt modelId="{8968CA48-E9CD-434D-B669-93CCE51CE9D9}" type="sibTrans" cxnId="{9A41F3E4-25A7-4DDC-8A4E-41CEBEC8ECBA}">
      <dgm:prSet/>
      <dgm:spPr/>
      <dgm:t>
        <a:bodyPr/>
        <a:lstStyle/>
        <a:p>
          <a:endParaRPr lang="es-MX" sz="2000">
            <a:latin typeface="Arial Black" pitchFamily="34" charset="0"/>
          </a:endParaRPr>
        </a:p>
      </dgm:t>
    </dgm:pt>
    <dgm:pt modelId="{B62334AC-D602-445C-BB6D-CB98EE38A89C}" type="pres">
      <dgm:prSet presAssocID="{A0A266AE-3C95-4B38-9B16-874838B10118}" presName="Name0" presStyleCnt="0">
        <dgm:presLayoutVars>
          <dgm:dir/>
          <dgm:animLvl val="lvl"/>
          <dgm:resizeHandles val="exact"/>
        </dgm:presLayoutVars>
      </dgm:prSet>
      <dgm:spPr/>
      <dgm:t>
        <a:bodyPr/>
        <a:lstStyle/>
        <a:p>
          <a:endParaRPr lang="es-MX"/>
        </a:p>
      </dgm:t>
    </dgm:pt>
    <dgm:pt modelId="{748E0210-071A-410D-9AF8-7F5A2322E7C7}" type="pres">
      <dgm:prSet presAssocID="{72030A3E-778F-42C4-9CBA-10AADB884081}" presName="linNode" presStyleCnt="0"/>
      <dgm:spPr/>
    </dgm:pt>
    <dgm:pt modelId="{319FA664-258C-4E71-896B-018DD3B68256}" type="pres">
      <dgm:prSet presAssocID="{72030A3E-778F-42C4-9CBA-10AADB884081}" presName="parentText" presStyleLbl="node1" presStyleIdx="0" presStyleCnt="6" custScaleX="277778">
        <dgm:presLayoutVars>
          <dgm:chMax val="1"/>
          <dgm:bulletEnabled val="1"/>
        </dgm:presLayoutVars>
      </dgm:prSet>
      <dgm:spPr/>
      <dgm:t>
        <a:bodyPr/>
        <a:lstStyle/>
        <a:p>
          <a:endParaRPr lang="es-MX"/>
        </a:p>
      </dgm:t>
    </dgm:pt>
    <dgm:pt modelId="{388C1F67-74F2-4623-9D50-FA82E4A09915}" type="pres">
      <dgm:prSet presAssocID="{9F87E6DB-CFD8-46ED-8505-EA1AEEAB0233}" presName="sp" presStyleCnt="0"/>
      <dgm:spPr/>
    </dgm:pt>
    <dgm:pt modelId="{0FAEA898-ED9B-4959-92DC-C69BD6CBA30C}" type="pres">
      <dgm:prSet presAssocID="{4326ECDB-8D86-446C-A8CC-FC88D0968DB6}" presName="linNode" presStyleCnt="0"/>
      <dgm:spPr/>
    </dgm:pt>
    <dgm:pt modelId="{CECDE57B-1071-4A04-920C-0D48D6B4D6DD}" type="pres">
      <dgm:prSet presAssocID="{4326ECDB-8D86-446C-A8CC-FC88D0968DB6}" presName="parentText" presStyleLbl="node1" presStyleIdx="1" presStyleCnt="6" custScaleX="277778">
        <dgm:presLayoutVars>
          <dgm:chMax val="1"/>
          <dgm:bulletEnabled val="1"/>
        </dgm:presLayoutVars>
      </dgm:prSet>
      <dgm:spPr/>
      <dgm:t>
        <a:bodyPr/>
        <a:lstStyle/>
        <a:p>
          <a:endParaRPr lang="es-MX"/>
        </a:p>
      </dgm:t>
    </dgm:pt>
    <dgm:pt modelId="{397AD32E-438B-41EE-B908-B6E3C423F63D}" type="pres">
      <dgm:prSet presAssocID="{8968CA48-E9CD-434D-B669-93CCE51CE9D9}" presName="sp" presStyleCnt="0"/>
      <dgm:spPr/>
    </dgm:pt>
    <dgm:pt modelId="{B82CD1F4-DE22-490B-AD2B-7EC4002FCA4A}" type="pres">
      <dgm:prSet presAssocID="{4FE7ABDF-DE99-4F8F-A76C-6A81AF36ACDF}" presName="linNode" presStyleCnt="0"/>
      <dgm:spPr/>
    </dgm:pt>
    <dgm:pt modelId="{8272D9DB-F29A-4947-82FB-A7C6EA229818}" type="pres">
      <dgm:prSet presAssocID="{4FE7ABDF-DE99-4F8F-A76C-6A81AF36ACDF}" presName="parentText" presStyleLbl="node1" presStyleIdx="2" presStyleCnt="6" custScaleX="277778">
        <dgm:presLayoutVars>
          <dgm:chMax val="1"/>
          <dgm:bulletEnabled val="1"/>
        </dgm:presLayoutVars>
      </dgm:prSet>
      <dgm:spPr/>
      <dgm:t>
        <a:bodyPr/>
        <a:lstStyle/>
        <a:p>
          <a:endParaRPr lang="es-MX"/>
        </a:p>
      </dgm:t>
    </dgm:pt>
    <dgm:pt modelId="{B5763355-3C23-4AFA-B7EF-9A2E2AE5CBFA}" type="pres">
      <dgm:prSet presAssocID="{B7B4C4C9-1848-4943-9727-26DEE13C03FE}" presName="sp" presStyleCnt="0"/>
      <dgm:spPr/>
    </dgm:pt>
    <dgm:pt modelId="{9FE2E1FA-7795-4CA1-B9EF-6B0545531D93}" type="pres">
      <dgm:prSet presAssocID="{84E85BE2-F5BD-4FE8-9C36-A37971839155}" presName="linNode" presStyleCnt="0"/>
      <dgm:spPr/>
    </dgm:pt>
    <dgm:pt modelId="{B3730146-B836-41DA-9231-52ACE068F3CD}" type="pres">
      <dgm:prSet presAssocID="{84E85BE2-F5BD-4FE8-9C36-A37971839155}" presName="parentText" presStyleLbl="node1" presStyleIdx="3" presStyleCnt="6" custScaleX="277778">
        <dgm:presLayoutVars>
          <dgm:chMax val="1"/>
          <dgm:bulletEnabled val="1"/>
        </dgm:presLayoutVars>
      </dgm:prSet>
      <dgm:spPr/>
      <dgm:t>
        <a:bodyPr/>
        <a:lstStyle/>
        <a:p>
          <a:endParaRPr lang="es-MX"/>
        </a:p>
      </dgm:t>
    </dgm:pt>
    <dgm:pt modelId="{2AD18F6D-E775-4F09-8B2D-031E91BC52C2}" type="pres">
      <dgm:prSet presAssocID="{757DBE8C-EC52-4EE3-B609-29C27E85481D}" presName="sp" presStyleCnt="0"/>
      <dgm:spPr/>
    </dgm:pt>
    <dgm:pt modelId="{466E5CD6-5FD2-47DA-B0CB-574411736671}" type="pres">
      <dgm:prSet presAssocID="{478E3BDB-5E15-4BA5-83F7-BD56BD174F13}" presName="linNode" presStyleCnt="0"/>
      <dgm:spPr/>
    </dgm:pt>
    <dgm:pt modelId="{86D77248-C24A-4421-9FC0-AC9810C933BC}" type="pres">
      <dgm:prSet presAssocID="{478E3BDB-5E15-4BA5-83F7-BD56BD174F13}" presName="parentText" presStyleLbl="node1" presStyleIdx="4" presStyleCnt="6" custScaleX="277778">
        <dgm:presLayoutVars>
          <dgm:chMax val="1"/>
          <dgm:bulletEnabled val="1"/>
        </dgm:presLayoutVars>
      </dgm:prSet>
      <dgm:spPr/>
      <dgm:t>
        <a:bodyPr/>
        <a:lstStyle/>
        <a:p>
          <a:endParaRPr lang="es-MX"/>
        </a:p>
      </dgm:t>
    </dgm:pt>
    <dgm:pt modelId="{D7ABF9D8-DA2B-4A5D-B57F-4F08152283C0}" type="pres">
      <dgm:prSet presAssocID="{5E6BC27D-91F1-4FCB-8775-015A2CF6173F}" presName="sp" presStyleCnt="0"/>
      <dgm:spPr/>
    </dgm:pt>
    <dgm:pt modelId="{0C9B5253-D45C-42F3-A1DD-9573601DE060}" type="pres">
      <dgm:prSet presAssocID="{0DC35DE4-D5EE-4475-A816-EEC9EDF46819}" presName="linNode" presStyleCnt="0"/>
      <dgm:spPr/>
    </dgm:pt>
    <dgm:pt modelId="{D73994F5-00AC-42CD-84F0-CD40500D123F}" type="pres">
      <dgm:prSet presAssocID="{0DC35DE4-D5EE-4475-A816-EEC9EDF46819}" presName="parentText" presStyleLbl="node1" presStyleIdx="5" presStyleCnt="6" custScaleX="277778">
        <dgm:presLayoutVars>
          <dgm:chMax val="1"/>
          <dgm:bulletEnabled val="1"/>
        </dgm:presLayoutVars>
      </dgm:prSet>
      <dgm:spPr/>
      <dgm:t>
        <a:bodyPr/>
        <a:lstStyle/>
        <a:p>
          <a:endParaRPr lang="es-MX"/>
        </a:p>
      </dgm:t>
    </dgm:pt>
  </dgm:ptLst>
  <dgm:cxnLst>
    <dgm:cxn modelId="{9219C92E-B61A-4ACA-8DC8-1E1BF1D662EA}" srcId="{A0A266AE-3C95-4B38-9B16-874838B10118}" destId="{4FE7ABDF-DE99-4F8F-A76C-6A81AF36ACDF}" srcOrd="2" destOrd="0" parTransId="{09E89E9F-9216-4EC6-A0AB-DEF6174F398E}" sibTransId="{B7B4C4C9-1848-4943-9727-26DEE13C03FE}"/>
    <dgm:cxn modelId="{B12513FE-E6CE-4160-AF0F-BFE17B4A98CA}" srcId="{A0A266AE-3C95-4B38-9B16-874838B10118}" destId="{72030A3E-778F-42C4-9CBA-10AADB884081}" srcOrd="0" destOrd="0" parTransId="{A734033F-15FF-471A-9FD8-4C0D60372EA5}" sibTransId="{9F87E6DB-CFD8-46ED-8505-EA1AEEAB0233}"/>
    <dgm:cxn modelId="{B390F2AA-CACD-4A24-A7BE-E79F96BBE8FE}" type="presOf" srcId="{84E85BE2-F5BD-4FE8-9C36-A37971839155}" destId="{B3730146-B836-41DA-9231-52ACE068F3CD}" srcOrd="0" destOrd="0" presId="urn:microsoft.com/office/officeart/2005/8/layout/vList5"/>
    <dgm:cxn modelId="{224937E4-E816-44FA-A85E-38B2C1606630}" type="presOf" srcId="{4FE7ABDF-DE99-4F8F-A76C-6A81AF36ACDF}" destId="{8272D9DB-F29A-4947-82FB-A7C6EA229818}" srcOrd="0" destOrd="0" presId="urn:microsoft.com/office/officeart/2005/8/layout/vList5"/>
    <dgm:cxn modelId="{B7B83E80-1B67-4E3E-BE60-E3D5B57488E0}" srcId="{A0A266AE-3C95-4B38-9B16-874838B10118}" destId="{84E85BE2-F5BD-4FE8-9C36-A37971839155}" srcOrd="3" destOrd="0" parTransId="{9671C0F7-063A-436C-9DEE-771994060F8C}" sibTransId="{757DBE8C-EC52-4EE3-B609-29C27E85481D}"/>
    <dgm:cxn modelId="{9A41F3E4-25A7-4DDC-8A4E-41CEBEC8ECBA}" srcId="{A0A266AE-3C95-4B38-9B16-874838B10118}" destId="{4326ECDB-8D86-446C-A8CC-FC88D0968DB6}" srcOrd="1" destOrd="0" parTransId="{4B63E525-0B39-4EF9-A684-CA0F4157F31A}" sibTransId="{8968CA48-E9CD-434D-B669-93CCE51CE9D9}"/>
    <dgm:cxn modelId="{E079ACA8-2833-4608-9BBB-0538B26D4718}" type="presOf" srcId="{72030A3E-778F-42C4-9CBA-10AADB884081}" destId="{319FA664-258C-4E71-896B-018DD3B68256}" srcOrd="0" destOrd="0" presId="urn:microsoft.com/office/officeart/2005/8/layout/vList5"/>
    <dgm:cxn modelId="{3FFF178D-87E3-4453-B2FD-2601FA4AF0B7}" type="presOf" srcId="{0DC35DE4-D5EE-4475-A816-EEC9EDF46819}" destId="{D73994F5-00AC-42CD-84F0-CD40500D123F}" srcOrd="0" destOrd="0" presId="urn:microsoft.com/office/officeart/2005/8/layout/vList5"/>
    <dgm:cxn modelId="{BAABF069-B1A1-4360-B9DF-2B7E00047313}" srcId="{A0A266AE-3C95-4B38-9B16-874838B10118}" destId="{478E3BDB-5E15-4BA5-83F7-BD56BD174F13}" srcOrd="4" destOrd="0" parTransId="{353F654D-C5BF-46F1-AC24-29BA3C79AF39}" sibTransId="{5E6BC27D-91F1-4FCB-8775-015A2CF6173F}"/>
    <dgm:cxn modelId="{BB2447E9-7471-4D94-A339-AA92F4579213}" type="presOf" srcId="{478E3BDB-5E15-4BA5-83F7-BD56BD174F13}" destId="{86D77248-C24A-4421-9FC0-AC9810C933BC}" srcOrd="0" destOrd="0" presId="urn:microsoft.com/office/officeart/2005/8/layout/vList5"/>
    <dgm:cxn modelId="{79F3FF99-CC50-4A84-A537-56F890E02E2C}" type="presOf" srcId="{A0A266AE-3C95-4B38-9B16-874838B10118}" destId="{B62334AC-D602-445C-BB6D-CB98EE38A89C}" srcOrd="0" destOrd="0" presId="urn:microsoft.com/office/officeart/2005/8/layout/vList5"/>
    <dgm:cxn modelId="{F1E42A69-EAD2-4982-B03B-F2A47338A8D5}" srcId="{A0A266AE-3C95-4B38-9B16-874838B10118}" destId="{0DC35DE4-D5EE-4475-A816-EEC9EDF46819}" srcOrd="5" destOrd="0" parTransId="{81728D44-B301-48B4-AE7D-E68D6E98D182}" sibTransId="{5CEE4DC4-02A2-4A9E-A318-8DA006B4B73E}"/>
    <dgm:cxn modelId="{AF3C93E0-2679-41A5-BDF4-6F9F57F46C8E}" type="presOf" srcId="{4326ECDB-8D86-446C-A8CC-FC88D0968DB6}" destId="{CECDE57B-1071-4A04-920C-0D48D6B4D6DD}" srcOrd="0" destOrd="0" presId="urn:microsoft.com/office/officeart/2005/8/layout/vList5"/>
    <dgm:cxn modelId="{0857919A-5E65-40F5-96E6-12FEDC52015E}" type="presParOf" srcId="{B62334AC-D602-445C-BB6D-CB98EE38A89C}" destId="{748E0210-071A-410D-9AF8-7F5A2322E7C7}" srcOrd="0" destOrd="0" presId="urn:microsoft.com/office/officeart/2005/8/layout/vList5"/>
    <dgm:cxn modelId="{58DBD024-2E3F-4DD1-AE4D-39FDDE8FE473}" type="presParOf" srcId="{748E0210-071A-410D-9AF8-7F5A2322E7C7}" destId="{319FA664-258C-4E71-896B-018DD3B68256}" srcOrd="0" destOrd="0" presId="urn:microsoft.com/office/officeart/2005/8/layout/vList5"/>
    <dgm:cxn modelId="{DAA43BB6-0748-4849-A50C-193AE6B5EEE4}" type="presParOf" srcId="{B62334AC-D602-445C-BB6D-CB98EE38A89C}" destId="{388C1F67-74F2-4623-9D50-FA82E4A09915}" srcOrd="1" destOrd="0" presId="urn:microsoft.com/office/officeart/2005/8/layout/vList5"/>
    <dgm:cxn modelId="{93C3B566-564A-45DA-8ECA-3A742AB7409E}" type="presParOf" srcId="{B62334AC-D602-445C-BB6D-CB98EE38A89C}" destId="{0FAEA898-ED9B-4959-92DC-C69BD6CBA30C}" srcOrd="2" destOrd="0" presId="urn:microsoft.com/office/officeart/2005/8/layout/vList5"/>
    <dgm:cxn modelId="{35334B53-895E-4F8D-81A4-8BDED0183D5E}" type="presParOf" srcId="{0FAEA898-ED9B-4959-92DC-C69BD6CBA30C}" destId="{CECDE57B-1071-4A04-920C-0D48D6B4D6DD}" srcOrd="0" destOrd="0" presId="urn:microsoft.com/office/officeart/2005/8/layout/vList5"/>
    <dgm:cxn modelId="{58294E29-8850-48B7-BD1D-F8D6E5792408}" type="presParOf" srcId="{B62334AC-D602-445C-BB6D-CB98EE38A89C}" destId="{397AD32E-438B-41EE-B908-B6E3C423F63D}" srcOrd="3" destOrd="0" presId="urn:microsoft.com/office/officeart/2005/8/layout/vList5"/>
    <dgm:cxn modelId="{72C70847-868C-4BA6-AF5A-34616810953F}" type="presParOf" srcId="{B62334AC-D602-445C-BB6D-CB98EE38A89C}" destId="{B82CD1F4-DE22-490B-AD2B-7EC4002FCA4A}" srcOrd="4" destOrd="0" presId="urn:microsoft.com/office/officeart/2005/8/layout/vList5"/>
    <dgm:cxn modelId="{F9BFC764-28CC-40E2-97AB-237A2E6C17F1}" type="presParOf" srcId="{B82CD1F4-DE22-490B-AD2B-7EC4002FCA4A}" destId="{8272D9DB-F29A-4947-82FB-A7C6EA229818}" srcOrd="0" destOrd="0" presId="urn:microsoft.com/office/officeart/2005/8/layout/vList5"/>
    <dgm:cxn modelId="{60D1C4E2-6861-462D-82E1-B82A56048B80}" type="presParOf" srcId="{B62334AC-D602-445C-BB6D-CB98EE38A89C}" destId="{B5763355-3C23-4AFA-B7EF-9A2E2AE5CBFA}" srcOrd="5" destOrd="0" presId="urn:microsoft.com/office/officeart/2005/8/layout/vList5"/>
    <dgm:cxn modelId="{4CD6B474-A31D-4D04-A7DB-8AC6B7B24B19}" type="presParOf" srcId="{B62334AC-D602-445C-BB6D-CB98EE38A89C}" destId="{9FE2E1FA-7795-4CA1-B9EF-6B0545531D93}" srcOrd="6" destOrd="0" presId="urn:microsoft.com/office/officeart/2005/8/layout/vList5"/>
    <dgm:cxn modelId="{CEA6B72E-5B76-452A-B3EF-0D8B5A4C5BB3}" type="presParOf" srcId="{9FE2E1FA-7795-4CA1-B9EF-6B0545531D93}" destId="{B3730146-B836-41DA-9231-52ACE068F3CD}" srcOrd="0" destOrd="0" presId="urn:microsoft.com/office/officeart/2005/8/layout/vList5"/>
    <dgm:cxn modelId="{65C73763-13A2-411E-B059-F03C78EAFA84}" type="presParOf" srcId="{B62334AC-D602-445C-BB6D-CB98EE38A89C}" destId="{2AD18F6D-E775-4F09-8B2D-031E91BC52C2}" srcOrd="7" destOrd="0" presId="urn:microsoft.com/office/officeart/2005/8/layout/vList5"/>
    <dgm:cxn modelId="{9EDA773B-9D58-45AD-B8AE-54D1646213CD}" type="presParOf" srcId="{B62334AC-D602-445C-BB6D-CB98EE38A89C}" destId="{466E5CD6-5FD2-47DA-B0CB-574411736671}" srcOrd="8" destOrd="0" presId="urn:microsoft.com/office/officeart/2005/8/layout/vList5"/>
    <dgm:cxn modelId="{AB9FDA5A-2F45-49D1-8AA8-BFE5C65C67FD}" type="presParOf" srcId="{466E5CD6-5FD2-47DA-B0CB-574411736671}" destId="{86D77248-C24A-4421-9FC0-AC9810C933BC}" srcOrd="0" destOrd="0" presId="urn:microsoft.com/office/officeart/2005/8/layout/vList5"/>
    <dgm:cxn modelId="{EE937B0B-1312-48E6-AB39-49AFE085C540}" type="presParOf" srcId="{B62334AC-D602-445C-BB6D-CB98EE38A89C}" destId="{D7ABF9D8-DA2B-4A5D-B57F-4F08152283C0}" srcOrd="9" destOrd="0" presId="urn:microsoft.com/office/officeart/2005/8/layout/vList5"/>
    <dgm:cxn modelId="{117BA68E-3687-46EA-9384-9CC5A0592852}" type="presParOf" srcId="{B62334AC-D602-445C-BB6D-CB98EE38A89C}" destId="{0C9B5253-D45C-42F3-A1DD-9573601DE060}" srcOrd="10" destOrd="0" presId="urn:microsoft.com/office/officeart/2005/8/layout/vList5"/>
    <dgm:cxn modelId="{B18D5DEB-DD09-4614-80F7-24486D9AED88}" type="presParOf" srcId="{0C9B5253-D45C-42F3-A1DD-9573601DE060}" destId="{D73994F5-00AC-42CD-84F0-CD40500D123F}" srcOrd="0" destOrd="0" presId="urn:microsoft.com/office/officeart/2005/8/layout/vList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F1D3D0-79FA-45E2-ABB6-FE320503D3AB}"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MX"/>
        </a:p>
      </dgm:t>
    </dgm:pt>
    <dgm:pt modelId="{CC2A3640-9DA7-4D56-A86C-BDC1F1096C5B}">
      <dgm:prSet phldrT="[Texto]" custT="1"/>
      <dgm:spPr/>
      <dgm:t>
        <a:bodyPr/>
        <a:lstStyle/>
        <a:p>
          <a:pPr algn="just"/>
          <a:r>
            <a:rPr lang="es-MX" sz="2000" dirty="0" smtClean="0">
              <a:solidFill>
                <a:schemeClr val="tx1"/>
              </a:solidFill>
            </a:rPr>
            <a:t>Determinación de puntos más relevantes en función de criterios de diseño.</a:t>
          </a:r>
        </a:p>
      </dgm:t>
    </dgm:pt>
    <dgm:pt modelId="{062AE921-7FCE-4AF5-A7EE-5657689BB340}" type="parTrans" cxnId="{9FFF91C7-E9A0-4A4E-9107-60358FFD0E09}">
      <dgm:prSet/>
      <dgm:spPr/>
      <dgm:t>
        <a:bodyPr/>
        <a:lstStyle/>
        <a:p>
          <a:endParaRPr lang="es-MX" sz="2000"/>
        </a:p>
      </dgm:t>
    </dgm:pt>
    <dgm:pt modelId="{3C9EB5C4-FF03-4679-8AEB-89C6BABACC6F}" type="sibTrans" cxnId="{9FFF91C7-E9A0-4A4E-9107-60358FFD0E09}">
      <dgm:prSet custT="1"/>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sz="3200"/>
        </a:p>
      </dgm:t>
    </dgm:pt>
    <dgm:pt modelId="{C10EC035-203B-49ED-93AA-7C3ADA3147E3}">
      <dgm:prSet custT="1"/>
      <dgm:spPr/>
      <dgm:t>
        <a:bodyPr/>
        <a:lstStyle/>
        <a:p>
          <a:pPr algn="just"/>
          <a:r>
            <a:rPr lang="es-MX" sz="2000" dirty="0" smtClean="0">
              <a:solidFill>
                <a:schemeClr val="tx1"/>
              </a:solidFill>
            </a:rPr>
            <a:t>Análisis situacional de los servicios de telecomunicaciones al área en estudio mediante la ejecución de la encuesta</a:t>
          </a:r>
          <a:endParaRPr lang="es-MX" sz="2000" dirty="0">
            <a:solidFill>
              <a:schemeClr val="tx1"/>
            </a:solidFill>
          </a:endParaRPr>
        </a:p>
      </dgm:t>
    </dgm:pt>
    <dgm:pt modelId="{C70E3149-63B1-4CDB-B690-27AF0DA36F15}" type="parTrans" cxnId="{580B70F1-2131-49E0-91E2-97EE1EAEA91D}">
      <dgm:prSet/>
      <dgm:spPr/>
      <dgm:t>
        <a:bodyPr/>
        <a:lstStyle/>
        <a:p>
          <a:endParaRPr lang="es-MX" sz="2000"/>
        </a:p>
      </dgm:t>
    </dgm:pt>
    <dgm:pt modelId="{6605134E-CD44-421B-B350-F5DA9F2456B0}" type="sibTrans" cxnId="{580B70F1-2131-49E0-91E2-97EE1EAEA91D}">
      <dgm:prSet custT="1"/>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sz="3200"/>
        </a:p>
      </dgm:t>
    </dgm:pt>
    <dgm:pt modelId="{055B9C57-6F22-4725-8D3F-C7F9B487B6AA}">
      <dgm:prSet custT="1"/>
      <dgm:spPr/>
      <dgm:t>
        <a:bodyPr/>
        <a:lstStyle/>
        <a:p>
          <a:pPr algn="just"/>
          <a:r>
            <a:rPr lang="es-MX" sz="2000" dirty="0" smtClean="0">
              <a:solidFill>
                <a:schemeClr val="tx1"/>
              </a:solidFill>
            </a:rPr>
            <a:t>Recopilación de datos estadística del </a:t>
          </a:r>
          <a:r>
            <a:rPr lang="es-MX" sz="2000" b="1" i="1" dirty="0" smtClean="0">
              <a:solidFill>
                <a:schemeClr val="tx1"/>
              </a:solidFill>
            </a:rPr>
            <a:t>censo poblacional y vivienda-2001</a:t>
          </a:r>
          <a:r>
            <a:rPr lang="es-MX" sz="2000" dirty="0" smtClean="0">
              <a:solidFill>
                <a:schemeClr val="tx1"/>
              </a:solidFill>
            </a:rPr>
            <a:t>,y </a:t>
          </a:r>
          <a:r>
            <a:rPr lang="es-MX" sz="2000" b="1" i="1" dirty="0" smtClean="0">
              <a:solidFill>
                <a:schemeClr val="tx1"/>
              </a:solidFill>
            </a:rPr>
            <a:t>ciencia y tecnología </a:t>
          </a:r>
          <a:r>
            <a:rPr lang="es-MX" sz="2000" dirty="0" smtClean="0">
              <a:solidFill>
                <a:schemeClr val="tx1"/>
              </a:solidFill>
            </a:rPr>
            <a:t>a nivel de parroquia y provincia.</a:t>
          </a:r>
          <a:endParaRPr lang="es-MX" sz="2000" dirty="0"/>
        </a:p>
      </dgm:t>
    </dgm:pt>
    <dgm:pt modelId="{DA3E18D7-CEF3-4ED2-B777-47A61F710DA1}" type="parTrans" cxnId="{1C559065-6859-48B9-AE33-5662048A493B}">
      <dgm:prSet/>
      <dgm:spPr/>
      <dgm:t>
        <a:bodyPr/>
        <a:lstStyle/>
        <a:p>
          <a:endParaRPr lang="es-MX" sz="2000"/>
        </a:p>
      </dgm:t>
    </dgm:pt>
    <dgm:pt modelId="{F4E51F0B-8458-44BF-A176-6E3821309DC0}" type="sibTrans" cxnId="{1C559065-6859-48B9-AE33-5662048A493B}">
      <dgm:prSet custT="1"/>
      <dgm:spPr>
        <a:gradFill flip="none" rotWithShape="1">
          <a:gsLst>
            <a:gs pos="0">
              <a:schemeClr val="accent3">
                <a:lumMod val="50000"/>
              </a:schemeClr>
            </a:gs>
            <a:gs pos="50000">
              <a:schemeClr val="accent1">
                <a:tint val="44500"/>
                <a:satMod val="160000"/>
              </a:schemeClr>
            </a:gs>
            <a:gs pos="100000">
              <a:schemeClr val="accent1">
                <a:tint val="23500"/>
                <a:satMod val="160000"/>
              </a:schemeClr>
            </a:gs>
          </a:gsLst>
          <a:lin ang="5400000" scaled="1"/>
          <a:tileRect/>
        </a:gradFill>
      </dgm:spPr>
      <dgm:t>
        <a:bodyPr/>
        <a:lstStyle/>
        <a:p>
          <a:endParaRPr lang="es-MX" sz="3200"/>
        </a:p>
      </dgm:t>
    </dgm:pt>
    <dgm:pt modelId="{7941F1CF-FEC8-4473-9ADF-6BDA5DC9A1D0}">
      <dgm:prSet custT="1"/>
      <dgm:spPr/>
      <dgm:t>
        <a:bodyPr/>
        <a:lstStyle/>
        <a:p>
          <a:pPr algn="just"/>
          <a:r>
            <a:rPr lang="es-MX" sz="2000" dirty="0" smtClean="0">
              <a:solidFill>
                <a:schemeClr val="tx1"/>
              </a:solidFill>
            </a:rPr>
            <a:t>Asignación de parámetros técnicos en conformidad a los límites establecidos por la  norma y a las bandas de frecuencia determinadas por la CONATEL. </a:t>
          </a:r>
        </a:p>
      </dgm:t>
    </dgm:pt>
    <dgm:pt modelId="{0FDA2F4F-4C96-4535-9D8F-6F13654D8065}" type="parTrans" cxnId="{DD249E7C-CC51-441C-9604-8DBA376EB45E}">
      <dgm:prSet/>
      <dgm:spPr/>
      <dgm:t>
        <a:bodyPr/>
        <a:lstStyle/>
        <a:p>
          <a:endParaRPr lang="es-MX" sz="2000"/>
        </a:p>
      </dgm:t>
    </dgm:pt>
    <dgm:pt modelId="{0AC40B72-0F68-438D-984E-8682E9907232}" type="sibTrans" cxnId="{DD249E7C-CC51-441C-9604-8DBA376EB45E}">
      <dgm:prSet custT="1"/>
      <dgm:spPr/>
      <dgm:t>
        <a:bodyPr/>
        <a:lstStyle/>
        <a:p>
          <a:endParaRPr lang="es-MX" sz="3200"/>
        </a:p>
      </dgm:t>
    </dgm:pt>
    <dgm:pt modelId="{E0F238AB-20CD-435B-8FDC-EE52BD7501B0}" type="pres">
      <dgm:prSet presAssocID="{8EF1D3D0-79FA-45E2-ABB6-FE320503D3AB}" presName="outerComposite" presStyleCnt="0">
        <dgm:presLayoutVars>
          <dgm:chMax val="5"/>
          <dgm:dir/>
          <dgm:resizeHandles val="exact"/>
        </dgm:presLayoutVars>
      </dgm:prSet>
      <dgm:spPr/>
      <dgm:t>
        <a:bodyPr/>
        <a:lstStyle/>
        <a:p>
          <a:endParaRPr lang="es-MX"/>
        </a:p>
      </dgm:t>
    </dgm:pt>
    <dgm:pt modelId="{7958DBCB-982C-4563-875B-EA179DA40B5B}" type="pres">
      <dgm:prSet presAssocID="{8EF1D3D0-79FA-45E2-ABB6-FE320503D3AB}" presName="dummyMaxCanvas" presStyleCnt="0">
        <dgm:presLayoutVars/>
      </dgm:prSet>
      <dgm:spPr/>
    </dgm:pt>
    <dgm:pt modelId="{CF8BFE06-2F38-4111-9954-97F9C42622AF}" type="pres">
      <dgm:prSet presAssocID="{8EF1D3D0-79FA-45E2-ABB6-FE320503D3AB}" presName="FourNodes_1" presStyleLbl="node1" presStyleIdx="0" presStyleCnt="4">
        <dgm:presLayoutVars>
          <dgm:bulletEnabled val="1"/>
        </dgm:presLayoutVars>
      </dgm:prSet>
      <dgm:spPr/>
      <dgm:t>
        <a:bodyPr/>
        <a:lstStyle/>
        <a:p>
          <a:endParaRPr lang="es-MX"/>
        </a:p>
      </dgm:t>
    </dgm:pt>
    <dgm:pt modelId="{1A63FD40-5CB4-43DA-B289-4ED3B8E20673}" type="pres">
      <dgm:prSet presAssocID="{8EF1D3D0-79FA-45E2-ABB6-FE320503D3AB}" presName="FourNodes_2" presStyleLbl="node1" presStyleIdx="1" presStyleCnt="4">
        <dgm:presLayoutVars>
          <dgm:bulletEnabled val="1"/>
        </dgm:presLayoutVars>
      </dgm:prSet>
      <dgm:spPr/>
      <dgm:t>
        <a:bodyPr/>
        <a:lstStyle/>
        <a:p>
          <a:endParaRPr lang="es-MX"/>
        </a:p>
      </dgm:t>
    </dgm:pt>
    <dgm:pt modelId="{00DF84A2-6351-427C-BA6B-6940A90063C7}" type="pres">
      <dgm:prSet presAssocID="{8EF1D3D0-79FA-45E2-ABB6-FE320503D3AB}" presName="FourNodes_3" presStyleLbl="node1" presStyleIdx="2" presStyleCnt="4" custScaleY="68984" custLinFactNeighborX="-716" custLinFactNeighborY="-16177">
        <dgm:presLayoutVars>
          <dgm:bulletEnabled val="1"/>
        </dgm:presLayoutVars>
      </dgm:prSet>
      <dgm:spPr/>
      <dgm:t>
        <a:bodyPr/>
        <a:lstStyle/>
        <a:p>
          <a:endParaRPr lang="es-MX"/>
        </a:p>
      </dgm:t>
    </dgm:pt>
    <dgm:pt modelId="{18EC19B8-D1CE-488A-9F8E-BF30C99485B7}" type="pres">
      <dgm:prSet presAssocID="{8EF1D3D0-79FA-45E2-ABB6-FE320503D3AB}" presName="FourNodes_4" presStyleLbl="node1" presStyleIdx="3" presStyleCnt="4" custScaleY="133689" custLinFactNeighborX="-2273" custLinFactNeighborY="-15108">
        <dgm:presLayoutVars>
          <dgm:bulletEnabled val="1"/>
        </dgm:presLayoutVars>
      </dgm:prSet>
      <dgm:spPr/>
      <dgm:t>
        <a:bodyPr/>
        <a:lstStyle/>
        <a:p>
          <a:endParaRPr lang="es-MX"/>
        </a:p>
      </dgm:t>
    </dgm:pt>
    <dgm:pt modelId="{A5403FC1-A308-408C-9F2C-A4FF53195BCF}" type="pres">
      <dgm:prSet presAssocID="{8EF1D3D0-79FA-45E2-ABB6-FE320503D3AB}" presName="FourConn_1-2" presStyleLbl="fgAccFollowNode1" presStyleIdx="0" presStyleCnt="3">
        <dgm:presLayoutVars>
          <dgm:bulletEnabled val="1"/>
        </dgm:presLayoutVars>
      </dgm:prSet>
      <dgm:spPr/>
      <dgm:t>
        <a:bodyPr/>
        <a:lstStyle/>
        <a:p>
          <a:endParaRPr lang="es-MX"/>
        </a:p>
      </dgm:t>
    </dgm:pt>
    <dgm:pt modelId="{D65A37D2-2264-4F8E-8EB3-C3AF697E5A7B}" type="pres">
      <dgm:prSet presAssocID="{8EF1D3D0-79FA-45E2-ABB6-FE320503D3AB}" presName="FourConn_2-3" presStyleLbl="fgAccFollowNode1" presStyleIdx="1" presStyleCnt="3">
        <dgm:presLayoutVars>
          <dgm:bulletEnabled val="1"/>
        </dgm:presLayoutVars>
      </dgm:prSet>
      <dgm:spPr/>
      <dgm:t>
        <a:bodyPr/>
        <a:lstStyle/>
        <a:p>
          <a:endParaRPr lang="es-MX"/>
        </a:p>
      </dgm:t>
    </dgm:pt>
    <dgm:pt modelId="{BAD5FAA8-7812-4554-A04D-A482160052F5}" type="pres">
      <dgm:prSet presAssocID="{8EF1D3D0-79FA-45E2-ABB6-FE320503D3AB}" presName="FourConn_3-4" presStyleLbl="fgAccFollowNode1" presStyleIdx="2" presStyleCnt="3" custLinFactNeighborX="967" custLinFactNeighborY="-26306">
        <dgm:presLayoutVars>
          <dgm:bulletEnabled val="1"/>
        </dgm:presLayoutVars>
      </dgm:prSet>
      <dgm:spPr/>
      <dgm:t>
        <a:bodyPr/>
        <a:lstStyle/>
        <a:p>
          <a:endParaRPr lang="es-MX"/>
        </a:p>
      </dgm:t>
    </dgm:pt>
    <dgm:pt modelId="{2B33BBFE-F884-43B8-A09A-9933B0D07F10}" type="pres">
      <dgm:prSet presAssocID="{8EF1D3D0-79FA-45E2-ABB6-FE320503D3AB}" presName="FourNodes_1_text" presStyleLbl="node1" presStyleIdx="3" presStyleCnt="4">
        <dgm:presLayoutVars>
          <dgm:bulletEnabled val="1"/>
        </dgm:presLayoutVars>
      </dgm:prSet>
      <dgm:spPr/>
      <dgm:t>
        <a:bodyPr/>
        <a:lstStyle/>
        <a:p>
          <a:endParaRPr lang="es-MX"/>
        </a:p>
      </dgm:t>
    </dgm:pt>
    <dgm:pt modelId="{DB9ECC63-47FC-4D6D-85E9-8820D4AF150B}" type="pres">
      <dgm:prSet presAssocID="{8EF1D3D0-79FA-45E2-ABB6-FE320503D3AB}" presName="FourNodes_2_text" presStyleLbl="node1" presStyleIdx="3" presStyleCnt="4">
        <dgm:presLayoutVars>
          <dgm:bulletEnabled val="1"/>
        </dgm:presLayoutVars>
      </dgm:prSet>
      <dgm:spPr/>
      <dgm:t>
        <a:bodyPr/>
        <a:lstStyle/>
        <a:p>
          <a:endParaRPr lang="es-MX"/>
        </a:p>
      </dgm:t>
    </dgm:pt>
    <dgm:pt modelId="{0F00133F-004B-4FC8-AC4A-EBBFBF89CDD0}" type="pres">
      <dgm:prSet presAssocID="{8EF1D3D0-79FA-45E2-ABB6-FE320503D3AB}" presName="FourNodes_3_text" presStyleLbl="node1" presStyleIdx="3" presStyleCnt="4">
        <dgm:presLayoutVars>
          <dgm:bulletEnabled val="1"/>
        </dgm:presLayoutVars>
      </dgm:prSet>
      <dgm:spPr/>
      <dgm:t>
        <a:bodyPr/>
        <a:lstStyle/>
        <a:p>
          <a:endParaRPr lang="es-MX"/>
        </a:p>
      </dgm:t>
    </dgm:pt>
    <dgm:pt modelId="{E3843CE5-A29D-4BCA-B551-7F28E45991FD}" type="pres">
      <dgm:prSet presAssocID="{8EF1D3D0-79FA-45E2-ABB6-FE320503D3AB}" presName="FourNodes_4_text" presStyleLbl="node1" presStyleIdx="3" presStyleCnt="4">
        <dgm:presLayoutVars>
          <dgm:bulletEnabled val="1"/>
        </dgm:presLayoutVars>
      </dgm:prSet>
      <dgm:spPr/>
      <dgm:t>
        <a:bodyPr/>
        <a:lstStyle/>
        <a:p>
          <a:endParaRPr lang="es-MX"/>
        </a:p>
      </dgm:t>
    </dgm:pt>
  </dgm:ptLst>
  <dgm:cxnLst>
    <dgm:cxn modelId="{BC2A3B77-89BF-42DC-B32C-4E0EC85DD11B}" type="presOf" srcId="{F4E51F0B-8458-44BF-A176-6E3821309DC0}" destId="{A5403FC1-A308-408C-9F2C-A4FF53195BCF}" srcOrd="0" destOrd="0" presId="urn:microsoft.com/office/officeart/2005/8/layout/vProcess5"/>
    <dgm:cxn modelId="{C00584C4-2BAB-4A8B-8C69-B20DF6104B90}" type="presOf" srcId="{6605134E-CD44-421B-B350-F5DA9F2456B0}" destId="{D65A37D2-2264-4F8E-8EB3-C3AF697E5A7B}" srcOrd="0" destOrd="0" presId="urn:microsoft.com/office/officeart/2005/8/layout/vProcess5"/>
    <dgm:cxn modelId="{9FFF91C7-E9A0-4A4E-9107-60358FFD0E09}" srcId="{8EF1D3D0-79FA-45E2-ABB6-FE320503D3AB}" destId="{CC2A3640-9DA7-4D56-A86C-BDC1F1096C5B}" srcOrd="2" destOrd="0" parTransId="{062AE921-7FCE-4AF5-A7EE-5657689BB340}" sibTransId="{3C9EB5C4-FF03-4679-8AEB-89C6BABACC6F}"/>
    <dgm:cxn modelId="{329DDCAA-D09C-4BD4-B550-E81201E71596}" type="presOf" srcId="{055B9C57-6F22-4725-8D3F-C7F9B487B6AA}" destId="{CF8BFE06-2F38-4111-9954-97F9C42622AF}" srcOrd="0" destOrd="0" presId="urn:microsoft.com/office/officeart/2005/8/layout/vProcess5"/>
    <dgm:cxn modelId="{77070B81-EAFB-454F-BBB9-12E5AF012CA3}" type="presOf" srcId="{CC2A3640-9DA7-4D56-A86C-BDC1F1096C5B}" destId="{0F00133F-004B-4FC8-AC4A-EBBFBF89CDD0}" srcOrd="1" destOrd="0" presId="urn:microsoft.com/office/officeart/2005/8/layout/vProcess5"/>
    <dgm:cxn modelId="{67A95064-0E3C-4247-AC99-48866DEA7C9E}" type="presOf" srcId="{7941F1CF-FEC8-4473-9ADF-6BDA5DC9A1D0}" destId="{18EC19B8-D1CE-488A-9F8E-BF30C99485B7}" srcOrd="0" destOrd="0" presId="urn:microsoft.com/office/officeart/2005/8/layout/vProcess5"/>
    <dgm:cxn modelId="{580B70F1-2131-49E0-91E2-97EE1EAEA91D}" srcId="{8EF1D3D0-79FA-45E2-ABB6-FE320503D3AB}" destId="{C10EC035-203B-49ED-93AA-7C3ADA3147E3}" srcOrd="1" destOrd="0" parTransId="{C70E3149-63B1-4CDB-B690-27AF0DA36F15}" sibTransId="{6605134E-CD44-421B-B350-F5DA9F2456B0}"/>
    <dgm:cxn modelId="{DD249E7C-CC51-441C-9604-8DBA376EB45E}" srcId="{8EF1D3D0-79FA-45E2-ABB6-FE320503D3AB}" destId="{7941F1CF-FEC8-4473-9ADF-6BDA5DC9A1D0}" srcOrd="3" destOrd="0" parTransId="{0FDA2F4F-4C96-4535-9D8F-6F13654D8065}" sibTransId="{0AC40B72-0F68-438D-984E-8682E9907232}"/>
    <dgm:cxn modelId="{88379CB3-787F-4A5C-AC22-821CB75A5E55}" type="presOf" srcId="{CC2A3640-9DA7-4D56-A86C-BDC1F1096C5B}" destId="{00DF84A2-6351-427C-BA6B-6940A90063C7}" srcOrd="0" destOrd="0" presId="urn:microsoft.com/office/officeart/2005/8/layout/vProcess5"/>
    <dgm:cxn modelId="{E6015479-B041-4773-B6D7-EB7036BFC17A}" type="presOf" srcId="{C10EC035-203B-49ED-93AA-7C3ADA3147E3}" destId="{DB9ECC63-47FC-4D6D-85E9-8820D4AF150B}" srcOrd="1" destOrd="0" presId="urn:microsoft.com/office/officeart/2005/8/layout/vProcess5"/>
    <dgm:cxn modelId="{DBB22B1B-94F3-42AF-B800-B0811E8E2FE9}" type="presOf" srcId="{C10EC035-203B-49ED-93AA-7C3ADA3147E3}" destId="{1A63FD40-5CB4-43DA-B289-4ED3B8E20673}" srcOrd="0" destOrd="0" presId="urn:microsoft.com/office/officeart/2005/8/layout/vProcess5"/>
    <dgm:cxn modelId="{C9BA5007-75BA-43CA-9F8D-BCE15E2D8CD9}" type="presOf" srcId="{7941F1CF-FEC8-4473-9ADF-6BDA5DC9A1D0}" destId="{E3843CE5-A29D-4BCA-B551-7F28E45991FD}" srcOrd="1" destOrd="0" presId="urn:microsoft.com/office/officeart/2005/8/layout/vProcess5"/>
    <dgm:cxn modelId="{1C559065-6859-48B9-AE33-5662048A493B}" srcId="{8EF1D3D0-79FA-45E2-ABB6-FE320503D3AB}" destId="{055B9C57-6F22-4725-8D3F-C7F9B487B6AA}" srcOrd="0" destOrd="0" parTransId="{DA3E18D7-CEF3-4ED2-B777-47A61F710DA1}" sibTransId="{F4E51F0B-8458-44BF-A176-6E3821309DC0}"/>
    <dgm:cxn modelId="{40A1F914-4118-4AA9-88DE-3391434CDDAC}" type="presOf" srcId="{3C9EB5C4-FF03-4679-8AEB-89C6BABACC6F}" destId="{BAD5FAA8-7812-4554-A04D-A482160052F5}" srcOrd="0" destOrd="0" presId="urn:microsoft.com/office/officeart/2005/8/layout/vProcess5"/>
    <dgm:cxn modelId="{F46269F8-17A3-450D-9422-E6BE8910EFCF}" type="presOf" srcId="{055B9C57-6F22-4725-8D3F-C7F9B487B6AA}" destId="{2B33BBFE-F884-43B8-A09A-9933B0D07F10}" srcOrd="1" destOrd="0" presId="urn:microsoft.com/office/officeart/2005/8/layout/vProcess5"/>
    <dgm:cxn modelId="{364A3D3D-3126-4820-B630-3629A602C20B}" type="presOf" srcId="{8EF1D3D0-79FA-45E2-ABB6-FE320503D3AB}" destId="{E0F238AB-20CD-435B-8FDC-EE52BD7501B0}" srcOrd="0" destOrd="0" presId="urn:microsoft.com/office/officeart/2005/8/layout/vProcess5"/>
    <dgm:cxn modelId="{4BBBE215-A28B-4996-9F57-3078F5F0310D}" type="presParOf" srcId="{E0F238AB-20CD-435B-8FDC-EE52BD7501B0}" destId="{7958DBCB-982C-4563-875B-EA179DA40B5B}" srcOrd="0" destOrd="0" presId="urn:microsoft.com/office/officeart/2005/8/layout/vProcess5"/>
    <dgm:cxn modelId="{6747717E-CAB2-4227-BAFD-68B748AF6CD3}" type="presParOf" srcId="{E0F238AB-20CD-435B-8FDC-EE52BD7501B0}" destId="{CF8BFE06-2F38-4111-9954-97F9C42622AF}" srcOrd="1" destOrd="0" presId="urn:microsoft.com/office/officeart/2005/8/layout/vProcess5"/>
    <dgm:cxn modelId="{04982479-F5EC-4083-BE1F-6EDD1B790542}" type="presParOf" srcId="{E0F238AB-20CD-435B-8FDC-EE52BD7501B0}" destId="{1A63FD40-5CB4-43DA-B289-4ED3B8E20673}" srcOrd="2" destOrd="0" presId="urn:microsoft.com/office/officeart/2005/8/layout/vProcess5"/>
    <dgm:cxn modelId="{3F66C388-C558-4A9F-AD6D-E0D464C7644E}" type="presParOf" srcId="{E0F238AB-20CD-435B-8FDC-EE52BD7501B0}" destId="{00DF84A2-6351-427C-BA6B-6940A90063C7}" srcOrd="3" destOrd="0" presId="urn:microsoft.com/office/officeart/2005/8/layout/vProcess5"/>
    <dgm:cxn modelId="{C101AF4F-BB9A-41CA-BE4A-E77DC006BA9B}" type="presParOf" srcId="{E0F238AB-20CD-435B-8FDC-EE52BD7501B0}" destId="{18EC19B8-D1CE-488A-9F8E-BF30C99485B7}" srcOrd="4" destOrd="0" presId="urn:microsoft.com/office/officeart/2005/8/layout/vProcess5"/>
    <dgm:cxn modelId="{C920C180-CDB2-4044-912D-4983C9508DDB}" type="presParOf" srcId="{E0F238AB-20CD-435B-8FDC-EE52BD7501B0}" destId="{A5403FC1-A308-408C-9F2C-A4FF53195BCF}" srcOrd="5" destOrd="0" presId="urn:microsoft.com/office/officeart/2005/8/layout/vProcess5"/>
    <dgm:cxn modelId="{7B65B861-491C-446D-AC8F-0C587F7337D2}" type="presParOf" srcId="{E0F238AB-20CD-435B-8FDC-EE52BD7501B0}" destId="{D65A37D2-2264-4F8E-8EB3-C3AF697E5A7B}" srcOrd="6" destOrd="0" presId="urn:microsoft.com/office/officeart/2005/8/layout/vProcess5"/>
    <dgm:cxn modelId="{D13835B4-277C-4164-8E1B-9838B4FA3F5D}" type="presParOf" srcId="{E0F238AB-20CD-435B-8FDC-EE52BD7501B0}" destId="{BAD5FAA8-7812-4554-A04D-A482160052F5}" srcOrd="7" destOrd="0" presId="urn:microsoft.com/office/officeart/2005/8/layout/vProcess5"/>
    <dgm:cxn modelId="{DE7280F7-2853-4955-9C66-0715CF891A46}" type="presParOf" srcId="{E0F238AB-20CD-435B-8FDC-EE52BD7501B0}" destId="{2B33BBFE-F884-43B8-A09A-9933B0D07F10}" srcOrd="8" destOrd="0" presId="urn:microsoft.com/office/officeart/2005/8/layout/vProcess5"/>
    <dgm:cxn modelId="{C5894A86-8ED0-4875-991A-3B74C9BB9D97}" type="presParOf" srcId="{E0F238AB-20CD-435B-8FDC-EE52BD7501B0}" destId="{DB9ECC63-47FC-4D6D-85E9-8820D4AF150B}" srcOrd="9" destOrd="0" presId="urn:microsoft.com/office/officeart/2005/8/layout/vProcess5"/>
    <dgm:cxn modelId="{5DD31DDB-C81A-4E7A-BCB6-F7999379B184}" type="presParOf" srcId="{E0F238AB-20CD-435B-8FDC-EE52BD7501B0}" destId="{0F00133F-004B-4FC8-AC4A-EBBFBF89CDD0}" srcOrd="10" destOrd="0" presId="urn:microsoft.com/office/officeart/2005/8/layout/vProcess5"/>
    <dgm:cxn modelId="{3C5A48A9-0214-48CE-81D3-C361D0F72EFB}" type="presParOf" srcId="{E0F238AB-20CD-435B-8FDC-EE52BD7501B0}" destId="{E3843CE5-A29D-4BCA-B551-7F28E45991FD}" srcOrd="11"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F1D3D0-79FA-45E2-ABB6-FE320503D3AB}" type="doc">
      <dgm:prSet loTypeId="urn:microsoft.com/office/officeart/2005/8/layout/vProcess5" loCatId="process" qsTypeId="urn:microsoft.com/office/officeart/2005/8/quickstyle/simple1" qsCatId="simple" csTypeId="urn:microsoft.com/office/officeart/2005/8/colors/accent0_2" csCatId="mainScheme" phldr="1"/>
      <dgm:spPr/>
      <dgm:t>
        <a:bodyPr/>
        <a:lstStyle/>
        <a:p>
          <a:endParaRPr lang="es-MX"/>
        </a:p>
      </dgm:t>
    </dgm:pt>
    <dgm:pt modelId="{C10EC035-203B-49ED-93AA-7C3ADA3147E3}">
      <dgm:prSet custT="1"/>
      <dgm:spPr/>
      <dgm:t>
        <a:bodyPr/>
        <a:lstStyle/>
        <a:p>
          <a:r>
            <a:rPr lang="es-MX" sz="1800" dirty="0" smtClean="0">
              <a:solidFill>
                <a:schemeClr val="tx1"/>
              </a:solidFill>
            </a:rPr>
            <a:t>Análisis de factibilidad técnica y económica de la red diseñada.</a:t>
          </a:r>
          <a:endParaRPr lang="es-MX" sz="2000" dirty="0">
            <a:solidFill>
              <a:schemeClr val="tx1"/>
            </a:solidFill>
          </a:endParaRPr>
        </a:p>
      </dgm:t>
    </dgm:pt>
    <dgm:pt modelId="{C70E3149-63B1-4CDB-B690-27AF0DA36F15}" type="parTrans" cxnId="{580B70F1-2131-49E0-91E2-97EE1EAEA91D}">
      <dgm:prSet/>
      <dgm:spPr/>
      <dgm:t>
        <a:bodyPr/>
        <a:lstStyle/>
        <a:p>
          <a:endParaRPr lang="es-MX"/>
        </a:p>
      </dgm:t>
    </dgm:pt>
    <dgm:pt modelId="{6605134E-CD44-421B-B350-F5DA9F2456B0}" type="sibTrans" cxnId="{580B70F1-2131-49E0-91E2-97EE1EAEA91D}">
      <dgm:prSet/>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a:p>
      </dgm:t>
    </dgm:pt>
    <dgm:pt modelId="{5EEA1997-ED79-49AE-A6F4-9932F0C02D81}">
      <dgm:prSet phldrT="[Texto]" custT="1"/>
      <dgm:spPr/>
      <dgm:t>
        <a:bodyPr/>
        <a:lstStyle/>
        <a:p>
          <a:pPr algn="just"/>
          <a:r>
            <a:rPr lang="es-MX" sz="2000" dirty="0" smtClean="0">
              <a:solidFill>
                <a:schemeClr val="tx1"/>
              </a:solidFill>
            </a:rPr>
            <a:t>Análisis de confiabilidad de propagación de la red diseñada mediante Radio Mobile y cálculo de probabilidad de desvanecimiento de </a:t>
          </a:r>
          <a:r>
            <a:rPr lang="es-MX" sz="2000" dirty="0" err="1" smtClean="0">
              <a:solidFill>
                <a:schemeClr val="tx1"/>
              </a:solidFill>
            </a:rPr>
            <a:t>Mojoli</a:t>
          </a:r>
          <a:r>
            <a:rPr lang="es-MX" sz="2000" dirty="0" smtClean="0">
              <a:solidFill>
                <a:schemeClr val="tx1"/>
              </a:solidFill>
            </a:rPr>
            <a:t>.</a:t>
          </a:r>
        </a:p>
      </dgm:t>
    </dgm:pt>
    <dgm:pt modelId="{AA3B6F08-AA27-4B4F-AD30-675FE6423A2F}" type="parTrans" cxnId="{D7CF63CB-967D-48EF-9026-1E1C8324D10A}">
      <dgm:prSet/>
      <dgm:spPr/>
      <dgm:t>
        <a:bodyPr/>
        <a:lstStyle/>
        <a:p>
          <a:endParaRPr lang="es-MX"/>
        </a:p>
      </dgm:t>
    </dgm:pt>
    <dgm:pt modelId="{2893A45D-8534-47FC-ACC2-9C7A22E6BA02}" type="sibTrans" cxnId="{D7CF63CB-967D-48EF-9026-1E1C8324D10A}">
      <dgm:prSet/>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a:p>
      </dgm:t>
    </dgm:pt>
    <dgm:pt modelId="{3EE46E0D-EE75-430C-9001-69ECA850D30E}">
      <dgm:prSet phldrT="[Texto]" custT="1"/>
      <dgm:spPr/>
      <dgm:t>
        <a:bodyPr/>
        <a:lstStyle/>
        <a:p>
          <a:r>
            <a:rPr lang="es-MX" sz="2000" b="0" dirty="0" smtClean="0">
              <a:solidFill>
                <a:schemeClr val="tx1"/>
              </a:solidFill>
            </a:rPr>
            <a:t>Estimación de la capacidad de la red por nodo y enlace más congestionado.</a:t>
          </a:r>
        </a:p>
      </dgm:t>
    </dgm:pt>
    <dgm:pt modelId="{9BA436A7-604A-40B0-AA96-04A698317015}" type="parTrans" cxnId="{D14847F2-B534-4877-8582-1E2D939C4E9C}">
      <dgm:prSet/>
      <dgm:spPr/>
      <dgm:t>
        <a:bodyPr/>
        <a:lstStyle/>
        <a:p>
          <a:endParaRPr lang="es-MX"/>
        </a:p>
      </dgm:t>
    </dgm:pt>
    <dgm:pt modelId="{DE14F1ED-CABB-4560-8644-2EF4E702D8F7}" type="sibTrans" cxnId="{D14847F2-B534-4877-8582-1E2D939C4E9C}">
      <dgm:prSet/>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a:p>
      </dgm:t>
    </dgm:pt>
    <dgm:pt modelId="{B3EFB7A1-BA23-491F-A391-63ABBDE64BE4}">
      <dgm:prSet phldrT="[Texto]" custT="1"/>
      <dgm:spPr/>
      <dgm:t>
        <a:bodyPr/>
        <a:lstStyle/>
        <a:p>
          <a:pPr algn="just"/>
          <a:r>
            <a:rPr lang="es-MX" sz="2000" dirty="0" smtClean="0">
              <a:solidFill>
                <a:schemeClr val="tx1"/>
              </a:solidFill>
            </a:rPr>
            <a:t>Diseño de la topología utilizada.</a:t>
          </a:r>
        </a:p>
      </dgm:t>
    </dgm:pt>
    <dgm:pt modelId="{B72C3698-46A6-4407-AF55-35519C357D70}" type="parTrans" cxnId="{BE01389F-35E6-419D-8C85-A11835EA5242}">
      <dgm:prSet/>
      <dgm:spPr/>
      <dgm:t>
        <a:bodyPr/>
        <a:lstStyle/>
        <a:p>
          <a:endParaRPr lang="es-MX"/>
        </a:p>
      </dgm:t>
    </dgm:pt>
    <dgm:pt modelId="{5380A1B3-15B7-4A38-8AC5-4612A5F47090}" type="sibTrans" cxnId="{BE01389F-35E6-419D-8C85-A11835EA5242}">
      <dgm:prSet/>
      <dgm:spPr>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dgm:spPr>
      <dgm:t>
        <a:bodyPr/>
        <a:lstStyle/>
        <a:p>
          <a:endParaRPr lang="es-MX"/>
        </a:p>
      </dgm:t>
    </dgm:pt>
    <dgm:pt modelId="{E0F238AB-20CD-435B-8FDC-EE52BD7501B0}" type="pres">
      <dgm:prSet presAssocID="{8EF1D3D0-79FA-45E2-ABB6-FE320503D3AB}" presName="outerComposite" presStyleCnt="0">
        <dgm:presLayoutVars>
          <dgm:chMax val="5"/>
          <dgm:dir/>
          <dgm:resizeHandles val="exact"/>
        </dgm:presLayoutVars>
      </dgm:prSet>
      <dgm:spPr/>
      <dgm:t>
        <a:bodyPr/>
        <a:lstStyle/>
        <a:p>
          <a:endParaRPr lang="es-MX"/>
        </a:p>
      </dgm:t>
    </dgm:pt>
    <dgm:pt modelId="{7958DBCB-982C-4563-875B-EA179DA40B5B}" type="pres">
      <dgm:prSet presAssocID="{8EF1D3D0-79FA-45E2-ABB6-FE320503D3AB}" presName="dummyMaxCanvas" presStyleCnt="0">
        <dgm:presLayoutVars/>
      </dgm:prSet>
      <dgm:spPr/>
    </dgm:pt>
    <dgm:pt modelId="{01301B97-CE3F-4A0F-821A-A1A30C82C29D}" type="pres">
      <dgm:prSet presAssocID="{8EF1D3D0-79FA-45E2-ABB6-FE320503D3AB}" presName="FourNodes_1" presStyleLbl="node1" presStyleIdx="0" presStyleCnt="4">
        <dgm:presLayoutVars>
          <dgm:bulletEnabled val="1"/>
        </dgm:presLayoutVars>
      </dgm:prSet>
      <dgm:spPr/>
      <dgm:t>
        <a:bodyPr/>
        <a:lstStyle/>
        <a:p>
          <a:endParaRPr lang="es-MX"/>
        </a:p>
      </dgm:t>
    </dgm:pt>
    <dgm:pt modelId="{48B83C7A-9499-4EDD-A5AF-CAF927C3A0AB}" type="pres">
      <dgm:prSet presAssocID="{8EF1D3D0-79FA-45E2-ABB6-FE320503D3AB}" presName="FourNodes_2" presStyleLbl="node1" presStyleIdx="1" presStyleCnt="4">
        <dgm:presLayoutVars>
          <dgm:bulletEnabled val="1"/>
        </dgm:presLayoutVars>
      </dgm:prSet>
      <dgm:spPr/>
      <dgm:t>
        <a:bodyPr/>
        <a:lstStyle/>
        <a:p>
          <a:endParaRPr lang="es-MX"/>
        </a:p>
      </dgm:t>
    </dgm:pt>
    <dgm:pt modelId="{1173A65B-4E88-4D1F-8700-4ADB7C617A2E}" type="pres">
      <dgm:prSet presAssocID="{8EF1D3D0-79FA-45E2-ABB6-FE320503D3AB}" presName="FourNodes_3" presStyleLbl="node1" presStyleIdx="2" presStyleCnt="4">
        <dgm:presLayoutVars>
          <dgm:bulletEnabled val="1"/>
        </dgm:presLayoutVars>
      </dgm:prSet>
      <dgm:spPr/>
      <dgm:t>
        <a:bodyPr/>
        <a:lstStyle/>
        <a:p>
          <a:endParaRPr lang="es-MX"/>
        </a:p>
      </dgm:t>
    </dgm:pt>
    <dgm:pt modelId="{93BBFD4F-9673-494D-B4F7-EE811588F1A8}" type="pres">
      <dgm:prSet presAssocID="{8EF1D3D0-79FA-45E2-ABB6-FE320503D3AB}" presName="FourNodes_4" presStyleLbl="node1" presStyleIdx="3" presStyleCnt="4">
        <dgm:presLayoutVars>
          <dgm:bulletEnabled val="1"/>
        </dgm:presLayoutVars>
      </dgm:prSet>
      <dgm:spPr/>
      <dgm:t>
        <a:bodyPr/>
        <a:lstStyle/>
        <a:p>
          <a:endParaRPr lang="es-MX"/>
        </a:p>
      </dgm:t>
    </dgm:pt>
    <dgm:pt modelId="{7E686309-8FF1-4F2C-AAE7-DF3DED1BC7A9}" type="pres">
      <dgm:prSet presAssocID="{8EF1D3D0-79FA-45E2-ABB6-FE320503D3AB}" presName="FourConn_1-2" presStyleLbl="fgAccFollowNode1" presStyleIdx="0" presStyleCnt="3">
        <dgm:presLayoutVars>
          <dgm:bulletEnabled val="1"/>
        </dgm:presLayoutVars>
      </dgm:prSet>
      <dgm:spPr/>
      <dgm:t>
        <a:bodyPr/>
        <a:lstStyle/>
        <a:p>
          <a:endParaRPr lang="es-MX"/>
        </a:p>
      </dgm:t>
    </dgm:pt>
    <dgm:pt modelId="{6FD93595-D63F-4383-901D-0E3211882922}" type="pres">
      <dgm:prSet presAssocID="{8EF1D3D0-79FA-45E2-ABB6-FE320503D3AB}" presName="FourConn_2-3" presStyleLbl="fgAccFollowNode1" presStyleIdx="1" presStyleCnt="3">
        <dgm:presLayoutVars>
          <dgm:bulletEnabled val="1"/>
        </dgm:presLayoutVars>
      </dgm:prSet>
      <dgm:spPr/>
      <dgm:t>
        <a:bodyPr/>
        <a:lstStyle/>
        <a:p>
          <a:endParaRPr lang="es-MX"/>
        </a:p>
      </dgm:t>
    </dgm:pt>
    <dgm:pt modelId="{E1A9C75B-BA28-49F0-A43E-037BB01A0A50}" type="pres">
      <dgm:prSet presAssocID="{8EF1D3D0-79FA-45E2-ABB6-FE320503D3AB}" presName="FourConn_3-4" presStyleLbl="fgAccFollowNode1" presStyleIdx="2" presStyleCnt="3">
        <dgm:presLayoutVars>
          <dgm:bulletEnabled val="1"/>
        </dgm:presLayoutVars>
      </dgm:prSet>
      <dgm:spPr/>
      <dgm:t>
        <a:bodyPr/>
        <a:lstStyle/>
        <a:p>
          <a:endParaRPr lang="es-MX"/>
        </a:p>
      </dgm:t>
    </dgm:pt>
    <dgm:pt modelId="{A464854C-1099-4134-B194-68EF1B7F418D}" type="pres">
      <dgm:prSet presAssocID="{8EF1D3D0-79FA-45E2-ABB6-FE320503D3AB}" presName="FourNodes_1_text" presStyleLbl="node1" presStyleIdx="3" presStyleCnt="4">
        <dgm:presLayoutVars>
          <dgm:bulletEnabled val="1"/>
        </dgm:presLayoutVars>
      </dgm:prSet>
      <dgm:spPr/>
      <dgm:t>
        <a:bodyPr/>
        <a:lstStyle/>
        <a:p>
          <a:endParaRPr lang="es-MX"/>
        </a:p>
      </dgm:t>
    </dgm:pt>
    <dgm:pt modelId="{1B3885E7-3265-4395-831B-1C0AF16ABDD3}" type="pres">
      <dgm:prSet presAssocID="{8EF1D3D0-79FA-45E2-ABB6-FE320503D3AB}" presName="FourNodes_2_text" presStyleLbl="node1" presStyleIdx="3" presStyleCnt="4">
        <dgm:presLayoutVars>
          <dgm:bulletEnabled val="1"/>
        </dgm:presLayoutVars>
      </dgm:prSet>
      <dgm:spPr/>
      <dgm:t>
        <a:bodyPr/>
        <a:lstStyle/>
        <a:p>
          <a:endParaRPr lang="es-MX"/>
        </a:p>
      </dgm:t>
    </dgm:pt>
    <dgm:pt modelId="{2385D0FE-EB50-4994-8F0D-00F142B404B6}" type="pres">
      <dgm:prSet presAssocID="{8EF1D3D0-79FA-45E2-ABB6-FE320503D3AB}" presName="FourNodes_3_text" presStyleLbl="node1" presStyleIdx="3" presStyleCnt="4">
        <dgm:presLayoutVars>
          <dgm:bulletEnabled val="1"/>
        </dgm:presLayoutVars>
      </dgm:prSet>
      <dgm:spPr/>
      <dgm:t>
        <a:bodyPr/>
        <a:lstStyle/>
        <a:p>
          <a:endParaRPr lang="es-MX"/>
        </a:p>
      </dgm:t>
    </dgm:pt>
    <dgm:pt modelId="{70FA66E5-B13B-4BE0-B363-D91B97AE3414}" type="pres">
      <dgm:prSet presAssocID="{8EF1D3D0-79FA-45E2-ABB6-FE320503D3AB}" presName="FourNodes_4_text" presStyleLbl="node1" presStyleIdx="3" presStyleCnt="4">
        <dgm:presLayoutVars>
          <dgm:bulletEnabled val="1"/>
        </dgm:presLayoutVars>
      </dgm:prSet>
      <dgm:spPr/>
      <dgm:t>
        <a:bodyPr/>
        <a:lstStyle/>
        <a:p>
          <a:endParaRPr lang="es-MX"/>
        </a:p>
      </dgm:t>
    </dgm:pt>
  </dgm:ptLst>
  <dgm:cxnLst>
    <dgm:cxn modelId="{D74A1BA7-D992-4E66-8DD5-3B11055E5BC1}" type="presOf" srcId="{5380A1B3-15B7-4A38-8AC5-4612A5F47090}" destId="{7E686309-8FF1-4F2C-AAE7-DF3DED1BC7A9}" srcOrd="0" destOrd="0" presId="urn:microsoft.com/office/officeart/2005/8/layout/vProcess5"/>
    <dgm:cxn modelId="{BE01389F-35E6-419D-8C85-A11835EA5242}" srcId="{8EF1D3D0-79FA-45E2-ABB6-FE320503D3AB}" destId="{B3EFB7A1-BA23-491F-A391-63ABBDE64BE4}" srcOrd="0" destOrd="0" parTransId="{B72C3698-46A6-4407-AF55-35519C357D70}" sibTransId="{5380A1B3-15B7-4A38-8AC5-4612A5F47090}"/>
    <dgm:cxn modelId="{83F7C9BB-0584-4A39-8243-F967793EAE47}" type="presOf" srcId="{B3EFB7A1-BA23-491F-A391-63ABBDE64BE4}" destId="{01301B97-CE3F-4A0F-821A-A1A30C82C29D}" srcOrd="0" destOrd="0" presId="urn:microsoft.com/office/officeart/2005/8/layout/vProcess5"/>
    <dgm:cxn modelId="{19094995-B990-4EAB-873A-8E951BB945FF}" type="presOf" srcId="{3EE46E0D-EE75-430C-9001-69ECA850D30E}" destId="{1173A65B-4E88-4D1F-8700-4ADB7C617A2E}" srcOrd="0" destOrd="0" presId="urn:microsoft.com/office/officeart/2005/8/layout/vProcess5"/>
    <dgm:cxn modelId="{252A1A79-3F57-4EBC-841E-0D1919D5D462}" type="presOf" srcId="{5EEA1997-ED79-49AE-A6F4-9932F0C02D81}" destId="{48B83C7A-9499-4EDD-A5AF-CAF927C3A0AB}" srcOrd="0" destOrd="0" presId="urn:microsoft.com/office/officeart/2005/8/layout/vProcess5"/>
    <dgm:cxn modelId="{FF392028-8090-41CF-BA5C-D7055C23BBC3}" type="presOf" srcId="{3EE46E0D-EE75-430C-9001-69ECA850D30E}" destId="{2385D0FE-EB50-4994-8F0D-00F142B404B6}" srcOrd="1" destOrd="0" presId="urn:microsoft.com/office/officeart/2005/8/layout/vProcess5"/>
    <dgm:cxn modelId="{580B70F1-2131-49E0-91E2-97EE1EAEA91D}" srcId="{8EF1D3D0-79FA-45E2-ABB6-FE320503D3AB}" destId="{C10EC035-203B-49ED-93AA-7C3ADA3147E3}" srcOrd="3" destOrd="0" parTransId="{C70E3149-63B1-4CDB-B690-27AF0DA36F15}" sibTransId="{6605134E-CD44-421B-B350-F5DA9F2456B0}"/>
    <dgm:cxn modelId="{12CE69B1-79FA-4980-B676-37509FF884BF}" type="presOf" srcId="{C10EC035-203B-49ED-93AA-7C3ADA3147E3}" destId="{93BBFD4F-9673-494D-B4F7-EE811588F1A8}" srcOrd="0" destOrd="0" presId="urn:microsoft.com/office/officeart/2005/8/layout/vProcess5"/>
    <dgm:cxn modelId="{3A5B5B42-EB7B-4680-B135-3D2225884C82}" type="presOf" srcId="{5EEA1997-ED79-49AE-A6F4-9932F0C02D81}" destId="{1B3885E7-3265-4395-831B-1C0AF16ABDD3}" srcOrd="1" destOrd="0" presId="urn:microsoft.com/office/officeart/2005/8/layout/vProcess5"/>
    <dgm:cxn modelId="{D14847F2-B534-4877-8582-1E2D939C4E9C}" srcId="{8EF1D3D0-79FA-45E2-ABB6-FE320503D3AB}" destId="{3EE46E0D-EE75-430C-9001-69ECA850D30E}" srcOrd="2" destOrd="0" parTransId="{9BA436A7-604A-40B0-AA96-04A698317015}" sibTransId="{DE14F1ED-CABB-4560-8644-2EF4E702D8F7}"/>
    <dgm:cxn modelId="{569A7D73-3E15-4262-B6A2-718F96004D84}" type="presOf" srcId="{2893A45D-8534-47FC-ACC2-9C7A22E6BA02}" destId="{6FD93595-D63F-4383-901D-0E3211882922}" srcOrd="0" destOrd="0" presId="urn:microsoft.com/office/officeart/2005/8/layout/vProcess5"/>
    <dgm:cxn modelId="{BD2718C6-7005-43D4-AD31-826DCB66CF3A}" type="presOf" srcId="{C10EC035-203B-49ED-93AA-7C3ADA3147E3}" destId="{70FA66E5-B13B-4BE0-B363-D91B97AE3414}" srcOrd="1" destOrd="0" presId="urn:microsoft.com/office/officeart/2005/8/layout/vProcess5"/>
    <dgm:cxn modelId="{9C229F28-E8E3-48FF-BF17-35A634F3E260}" type="presOf" srcId="{B3EFB7A1-BA23-491F-A391-63ABBDE64BE4}" destId="{A464854C-1099-4134-B194-68EF1B7F418D}" srcOrd="1" destOrd="0" presId="urn:microsoft.com/office/officeart/2005/8/layout/vProcess5"/>
    <dgm:cxn modelId="{050497A9-AE41-4068-8EDD-AB56ABB1C46A}" type="presOf" srcId="{DE14F1ED-CABB-4560-8644-2EF4E702D8F7}" destId="{E1A9C75B-BA28-49F0-A43E-037BB01A0A50}" srcOrd="0" destOrd="0" presId="urn:microsoft.com/office/officeart/2005/8/layout/vProcess5"/>
    <dgm:cxn modelId="{DFF0DD8B-29D8-4B24-8DFE-E405AC33A590}" type="presOf" srcId="{8EF1D3D0-79FA-45E2-ABB6-FE320503D3AB}" destId="{E0F238AB-20CD-435B-8FDC-EE52BD7501B0}" srcOrd="0" destOrd="0" presId="urn:microsoft.com/office/officeart/2005/8/layout/vProcess5"/>
    <dgm:cxn modelId="{D7CF63CB-967D-48EF-9026-1E1C8324D10A}" srcId="{8EF1D3D0-79FA-45E2-ABB6-FE320503D3AB}" destId="{5EEA1997-ED79-49AE-A6F4-9932F0C02D81}" srcOrd="1" destOrd="0" parTransId="{AA3B6F08-AA27-4B4F-AD30-675FE6423A2F}" sibTransId="{2893A45D-8534-47FC-ACC2-9C7A22E6BA02}"/>
    <dgm:cxn modelId="{005DB97D-CE69-4B92-93B6-5D04F9D0A49F}" type="presParOf" srcId="{E0F238AB-20CD-435B-8FDC-EE52BD7501B0}" destId="{7958DBCB-982C-4563-875B-EA179DA40B5B}" srcOrd="0" destOrd="0" presId="urn:microsoft.com/office/officeart/2005/8/layout/vProcess5"/>
    <dgm:cxn modelId="{78C0049C-7E88-4B68-84C6-4A9D7F1159AE}" type="presParOf" srcId="{E0F238AB-20CD-435B-8FDC-EE52BD7501B0}" destId="{01301B97-CE3F-4A0F-821A-A1A30C82C29D}" srcOrd="1" destOrd="0" presId="urn:microsoft.com/office/officeart/2005/8/layout/vProcess5"/>
    <dgm:cxn modelId="{197557F4-1049-4DE4-8E0A-3D0956C497E7}" type="presParOf" srcId="{E0F238AB-20CD-435B-8FDC-EE52BD7501B0}" destId="{48B83C7A-9499-4EDD-A5AF-CAF927C3A0AB}" srcOrd="2" destOrd="0" presId="urn:microsoft.com/office/officeart/2005/8/layout/vProcess5"/>
    <dgm:cxn modelId="{21579C84-DEC5-4F36-BDF8-D52E2769CFFE}" type="presParOf" srcId="{E0F238AB-20CD-435B-8FDC-EE52BD7501B0}" destId="{1173A65B-4E88-4D1F-8700-4ADB7C617A2E}" srcOrd="3" destOrd="0" presId="urn:microsoft.com/office/officeart/2005/8/layout/vProcess5"/>
    <dgm:cxn modelId="{52A3100B-70F8-4674-ACF3-82A75375039A}" type="presParOf" srcId="{E0F238AB-20CD-435B-8FDC-EE52BD7501B0}" destId="{93BBFD4F-9673-494D-B4F7-EE811588F1A8}" srcOrd="4" destOrd="0" presId="urn:microsoft.com/office/officeart/2005/8/layout/vProcess5"/>
    <dgm:cxn modelId="{BDE3CE10-FB07-44EC-81F6-427886790CAA}" type="presParOf" srcId="{E0F238AB-20CD-435B-8FDC-EE52BD7501B0}" destId="{7E686309-8FF1-4F2C-AAE7-DF3DED1BC7A9}" srcOrd="5" destOrd="0" presId="urn:microsoft.com/office/officeart/2005/8/layout/vProcess5"/>
    <dgm:cxn modelId="{3D73422A-5505-4EB9-A60E-C85F78146807}" type="presParOf" srcId="{E0F238AB-20CD-435B-8FDC-EE52BD7501B0}" destId="{6FD93595-D63F-4383-901D-0E3211882922}" srcOrd="6" destOrd="0" presId="urn:microsoft.com/office/officeart/2005/8/layout/vProcess5"/>
    <dgm:cxn modelId="{89CFC741-E5EE-411B-A3D5-AFACB55B0B5A}" type="presParOf" srcId="{E0F238AB-20CD-435B-8FDC-EE52BD7501B0}" destId="{E1A9C75B-BA28-49F0-A43E-037BB01A0A50}" srcOrd="7" destOrd="0" presId="urn:microsoft.com/office/officeart/2005/8/layout/vProcess5"/>
    <dgm:cxn modelId="{94244FF7-9EBB-4E29-A679-8FAAF9ACB1FA}" type="presParOf" srcId="{E0F238AB-20CD-435B-8FDC-EE52BD7501B0}" destId="{A464854C-1099-4134-B194-68EF1B7F418D}" srcOrd="8" destOrd="0" presId="urn:microsoft.com/office/officeart/2005/8/layout/vProcess5"/>
    <dgm:cxn modelId="{52555AFD-49A8-4F4D-B722-68603A922974}" type="presParOf" srcId="{E0F238AB-20CD-435B-8FDC-EE52BD7501B0}" destId="{1B3885E7-3265-4395-831B-1C0AF16ABDD3}" srcOrd="9" destOrd="0" presId="urn:microsoft.com/office/officeart/2005/8/layout/vProcess5"/>
    <dgm:cxn modelId="{D46C39EC-D3D7-4A82-8660-FC6A178AF02A}" type="presParOf" srcId="{E0F238AB-20CD-435B-8FDC-EE52BD7501B0}" destId="{2385D0FE-EB50-4994-8F0D-00F142B404B6}" srcOrd="10" destOrd="0" presId="urn:microsoft.com/office/officeart/2005/8/layout/vProcess5"/>
    <dgm:cxn modelId="{E2903C4C-C267-4C58-BAA3-C0D152FFFE83}" type="presParOf" srcId="{E0F238AB-20CD-435B-8FDC-EE52BD7501B0}" destId="{70FA66E5-B13B-4BE0-B363-D91B97AE3414}" srcOrd="11" destOrd="0" presId="urn:microsoft.com/office/officeart/2005/8/layout/vProcess5"/>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E120D79-EA74-4263-A279-65E8A175304C}"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s-MX"/>
        </a:p>
      </dgm:t>
    </dgm:pt>
    <dgm:pt modelId="{A9B2613D-5CBB-4DF8-9BFC-9570FE849624}">
      <dgm:prSet phldrT="[Texto]" phldr="1"/>
      <dgm:spPr/>
      <dgm:t>
        <a:bodyPr/>
        <a:lstStyle/>
        <a:p>
          <a:endParaRPr lang="es-MX" dirty="0"/>
        </a:p>
      </dgm:t>
    </dgm:pt>
    <dgm:pt modelId="{FE048858-8788-467A-BF90-46BDADFE605A}" type="parTrans" cxnId="{487CED0B-848F-4B4F-9687-9449F390A01C}">
      <dgm:prSet/>
      <dgm:spPr/>
      <dgm:t>
        <a:bodyPr/>
        <a:lstStyle/>
        <a:p>
          <a:endParaRPr lang="es-MX"/>
        </a:p>
      </dgm:t>
    </dgm:pt>
    <dgm:pt modelId="{165EC67C-8612-4C1B-8D49-C0DEEE05CCBB}" type="sibTrans" cxnId="{487CED0B-848F-4B4F-9687-9449F390A01C}">
      <dgm:prSet/>
      <dgm:spPr/>
      <dgm:t>
        <a:bodyPr/>
        <a:lstStyle/>
        <a:p>
          <a:endParaRPr lang="es-MX"/>
        </a:p>
      </dgm:t>
    </dgm:pt>
    <dgm:pt modelId="{5B8E6473-B90F-4FFA-918C-F2CD16E5061F}">
      <dgm:prSet phldrT="[Texto]"/>
      <dgm:spPr/>
      <dgm:t>
        <a:bodyPr/>
        <a:lstStyle/>
        <a:p>
          <a:endParaRPr lang="es-MX" dirty="0"/>
        </a:p>
      </dgm:t>
    </dgm:pt>
    <dgm:pt modelId="{C679E0E6-D978-4D8B-8133-4324E032ECDF}" type="parTrans" cxnId="{82F7EB39-74AE-40AA-82A3-F2622B1DF939}">
      <dgm:prSet/>
      <dgm:spPr/>
      <dgm:t>
        <a:bodyPr/>
        <a:lstStyle/>
        <a:p>
          <a:endParaRPr lang="es-MX"/>
        </a:p>
      </dgm:t>
    </dgm:pt>
    <dgm:pt modelId="{CB8AB218-4DBE-47A2-B76A-CC14D2EBC91A}" type="sibTrans" cxnId="{82F7EB39-74AE-40AA-82A3-F2622B1DF939}">
      <dgm:prSet/>
      <dgm:spPr/>
      <dgm:t>
        <a:bodyPr/>
        <a:lstStyle/>
        <a:p>
          <a:endParaRPr lang="es-MX"/>
        </a:p>
      </dgm:t>
    </dgm:pt>
    <dgm:pt modelId="{B615E316-F82B-49F6-82CF-F924AE6A0AB8}">
      <dgm:prSet phldrT="[Texto]"/>
      <dgm:spPr/>
      <dgm:t>
        <a:bodyPr/>
        <a:lstStyle/>
        <a:p>
          <a:endParaRPr lang="es-MX" dirty="0"/>
        </a:p>
      </dgm:t>
    </dgm:pt>
    <dgm:pt modelId="{206C3DE3-0E91-4F0F-9FE9-72404F646984}" type="parTrans" cxnId="{33A14E01-4E33-45CF-A54C-FD6748559280}">
      <dgm:prSet/>
      <dgm:spPr/>
      <dgm:t>
        <a:bodyPr/>
        <a:lstStyle/>
        <a:p>
          <a:endParaRPr lang="es-MX"/>
        </a:p>
      </dgm:t>
    </dgm:pt>
    <dgm:pt modelId="{F371B124-5B12-48A0-A3A2-D2E0CBB88432}" type="sibTrans" cxnId="{33A14E01-4E33-45CF-A54C-FD6748559280}">
      <dgm:prSet/>
      <dgm:spPr/>
      <dgm:t>
        <a:bodyPr/>
        <a:lstStyle/>
        <a:p>
          <a:endParaRPr lang="es-MX"/>
        </a:p>
      </dgm:t>
    </dgm:pt>
    <dgm:pt modelId="{A5335831-30E6-4991-BDFF-6C1F37DC5775}">
      <dgm:prSet phldrT="[Texto]" phldr="1"/>
      <dgm:spPr/>
      <dgm:t>
        <a:bodyPr/>
        <a:lstStyle/>
        <a:p>
          <a:endParaRPr lang="es-MX" dirty="0"/>
        </a:p>
      </dgm:t>
    </dgm:pt>
    <dgm:pt modelId="{87F8B996-7C67-46B9-AE62-298A5FE7A070}" type="sibTrans" cxnId="{2AADBD22-3AC8-4ECF-A9A8-46ACA36C1874}">
      <dgm:prSet/>
      <dgm:spPr/>
      <dgm:t>
        <a:bodyPr/>
        <a:lstStyle/>
        <a:p>
          <a:endParaRPr lang="es-MX"/>
        </a:p>
      </dgm:t>
    </dgm:pt>
    <dgm:pt modelId="{70F73EEA-E5E2-47E4-B979-16D38DE4CF97}" type="parTrans" cxnId="{2AADBD22-3AC8-4ECF-A9A8-46ACA36C1874}">
      <dgm:prSet/>
      <dgm:spPr/>
      <dgm:t>
        <a:bodyPr/>
        <a:lstStyle/>
        <a:p>
          <a:endParaRPr lang="es-MX"/>
        </a:p>
      </dgm:t>
    </dgm:pt>
    <dgm:pt modelId="{4F5EC7A5-CC5F-4A9A-B872-97B550D61F21}" type="pres">
      <dgm:prSet presAssocID="{1E120D79-EA74-4263-A279-65E8A175304C}" presName="Name0" presStyleCnt="0">
        <dgm:presLayoutVars>
          <dgm:dir/>
          <dgm:resizeHandles val="exact"/>
        </dgm:presLayoutVars>
      </dgm:prSet>
      <dgm:spPr/>
      <dgm:t>
        <a:bodyPr/>
        <a:lstStyle/>
        <a:p>
          <a:endParaRPr lang="es-MX"/>
        </a:p>
      </dgm:t>
    </dgm:pt>
    <dgm:pt modelId="{E7FAF2B2-1891-4C7A-8388-2E174D6CF1DD}" type="pres">
      <dgm:prSet presAssocID="{A5335831-30E6-4991-BDFF-6C1F37DC5775}" presName="compNode" presStyleCnt="0"/>
      <dgm:spPr/>
    </dgm:pt>
    <dgm:pt modelId="{9014CC04-F917-4027-8D1C-090E2061565C}" type="pres">
      <dgm:prSet presAssocID="{A5335831-30E6-4991-BDFF-6C1F37DC5775}" presName="pictRect" presStyleLbl="node1" presStyleIdx="0" presStyleCnt="4" custScaleX="148350" custScaleY="158457" custLinFactNeighborX="-988" custLinFactNeighborY="36896"/>
      <dgm:spPr>
        <a:blipFill rotWithShape="0">
          <a:blip xmlns:r="http://schemas.openxmlformats.org/officeDocument/2006/relationships" r:embed="rId1"/>
          <a:stretch>
            <a:fillRect/>
          </a:stretch>
        </a:blipFill>
      </dgm:spPr>
    </dgm:pt>
    <dgm:pt modelId="{4113F898-92B2-41CF-96B3-AF7EDE8C8473}" type="pres">
      <dgm:prSet presAssocID="{A5335831-30E6-4991-BDFF-6C1F37DC5775}" presName="textRect" presStyleLbl="revTx" presStyleIdx="0" presStyleCnt="4">
        <dgm:presLayoutVars>
          <dgm:bulletEnabled val="1"/>
        </dgm:presLayoutVars>
      </dgm:prSet>
      <dgm:spPr/>
      <dgm:t>
        <a:bodyPr/>
        <a:lstStyle/>
        <a:p>
          <a:endParaRPr lang="es-MX"/>
        </a:p>
      </dgm:t>
    </dgm:pt>
    <dgm:pt modelId="{CFB9AB92-F39F-4229-A8EE-4FB593B4B314}" type="pres">
      <dgm:prSet presAssocID="{87F8B996-7C67-46B9-AE62-298A5FE7A070}" presName="sibTrans" presStyleLbl="sibTrans2D1" presStyleIdx="0" presStyleCnt="0"/>
      <dgm:spPr/>
      <dgm:t>
        <a:bodyPr/>
        <a:lstStyle/>
        <a:p>
          <a:endParaRPr lang="es-MX"/>
        </a:p>
      </dgm:t>
    </dgm:pt>
    <dgm:pt modelId="{1201414D-0B7D-4DEA-A3AD-7FCCC5087CB2}" type="pres">
      <dgm:prSet presAssocID="{A9B2613D-5CBB-4DF8-9BFC-9570FE849624}" presName="compNode" presStyleCnt="0"/>
      <dgm:spPr/>
    </dgm:pt>
    <dgm:pt modelId="{B97E3D64-EE05-4BDE-9B7A-46D5236CC64F}" type="pres">
      <dgm:prSet presAssocID="{A9B2613D-5CBB-4DF8-9BFC-9570FE849624}" presName="pictRect" presStyleLbl="node1" presStyleIdx="1" presStyleCnt="4" custScaleX="152535" custScaleY="158610" custLinFactNeighborX="787" custLinFactNeighborY="36934"/>
      <dgm:spPr>
        <a:blipFill rotWithShape="0">
          <a:blip xmlns:r="http://schemas.openxmlformats.org/officeDocument/2006/relationships" r:embed="rId2"/>
          <a:stretch>
            <a:fillRect/>
          </a:stretch>
        </a:blipFill>
      </dgm:spPr>
    </dgm:pt>
    <dgm:pt modelId="{64D9D768-5CFA-469C-BBF1-167B9150E50F}" type="pres">
      <dgm:prSet presAssocID="{A9B2613D-5CBB-4DF8-9BFC-9570FE849624}" presName="textRect" presStyleLbl="revTx" presStyleIdx="1" presStyleCnt="4">
        <dgm:presLayoutVars>
          <dgm:bulletEnabled val="1"/>
        </dgm:presLayoutVars>
      </dgm:prSet>
      <dgm:spPr/>
      <dgm:t>
        <a:bodyPr/>
        <a:lstStyle/>
        <a:p>
          <a:endParaRPr lang="es-MX"/>
        </a:p>
      </dgm:t>
    </dgm:pt>
    <dgm:pt modelId="{15FAD99B-EE1D-4997-9CA5-D40C1171BD1A}" type="pres">
      <dgm:prSet presAssocID="{165EC67C-8612-4C1B-8D49-C0DEEE05CCBB}" presName="sibTrans" presStyleLbl="sibTrans2D1" presStyleIdx="0" presStyleCnt="0"/>
      <dgm:spPr/>
      <dgm:t>
        <a:bodyPr/>
        <a:lstStyle/>
        <a:p>
          <a:endParaRPr lang="es-MX"/>
        </a:p>
      </dgm:t>
    </dgm:pt>
    <dgm:pt modelId="{B01ED186-F89F-4C50-B080-4414088B3A6F}" type="pres">
      <dgm:prSet presAssocID="{B615E316-F82B-49F6-82CF-F924AE6A0AB8}" presName="compNode" presStyleCnt="0"/>
      <dgm:spPr/>
    </dgm:pt>
    <dgm:pt modelId="{5C9353F9-9415-40C2-8D43-213A3E0D3EF9}" type="pres">
      <dgm:prSet presAssocID="{B615E316-F82B-49F6-82CF-F924AE6A0AB8}" presName="pictRect" presStyleLbl="node1" presStyleIdx="2" presStyleCnt="4" custScaleX="148798" custScaleY="184955" custLinFactNeighborX="2272" custLinFactNeighborY="7867"/>
      <dgm:spPr>
        <a:blipFill rotWithShape="0">
          <a:blip xmlns:r="http://schemas.openxmlformats.org/officeDocument/2006/relationships" r:embed="rId3"/>
          <a:stretch>
            <a:fillRect/>
          </a:stretch>
        </a:blipFill>
      </dgm:spPr>
    </dgm:pt>
    <dgm:pt modelId="{FE32B803-157E-4C0D-9D6A-3F8E989EC02B}" type="pres">
      <dgm:prSet presAssocID="{B615E316-F82B-49F6-82CF-F924AE6A0AB8}" presName="textRect" presStyleLbl="revTx" presStyleIdx="2" presStyleCnt="4">
        <dgm:presLayoutVars>
          <dgm:bulletEnabled val="1"/>
        </dgm:presLayoutVars>
      </dgm:prSet>
      <dgm:spPr/>
      <dgm:t>
        <a:bodyPr/>
        <a:lstStyle/>
        <a:p>
          <a:endParaRPr lang="es-MX"/>
        </a:p>
      </dgm:t>
    </dgm:pt>
    <dgm:pt modelId="{EBF31B77-75C5-4577-8BFA-BB976EA69556}" type="pres">
      <dgm:prSet presAssocID="{F371B124-5B12-48A0-A3A2-D2E0CBB88432}" presName="sibTrans" presStyleLbl="sibTrans2D1" presStyleIdx="0" presStyleCnt="0"/>
      <dgm:spPr/>
      <dgm:t>
        <a:bodyPr/>
        <a:lstStyle/>
        <a:p>
          <a:endParaRPr lang="es-MX"/>
        </a:p>
      </dgm:t>
    </dgm:pt>
    <dgm:pt modelId="{5A1257A1-6E67-4423-8A4A-636CB6C54281}" type="pres">
      <dgm:prSet presAssocID="{5B8E6473-B90F-4FFA-918C-F2CD16E5061F}" presName="compNode" presStyleCnt="0"/>
      <dgm:spPr/>
    </dgm:pt>
    <dgm:pt modelId="{D9832151-6CDC-4651-B154-5C162ACBB215}" type="pres">
      <dgm:prSet presAssocID="{5B8E6473-B90F-4FFA-918C-F2CD16E5061F}" presName="pictRect" presStyleLbl="node1" presStyleIdx="3" presStyleCnt="4" custScaleX="163051" custScaleY="178508" custLinFactNeighborX="1" custLinFactNeighborY="8447"/>
      <dgm:spPr>
        <a:blipFill rotWithShape="0">
          <a:blip xmlns:r="http://schemas.openxmlformats.org/officeDocument/2006/relationships" r:embed="rId4"/>
          <a:stretch>
            <a:fillRect/>
          </a:stretch>
        </a:blipFill>
      </dgm:spPr>
    </dgm:pt>
    <dgm:pt modelId="{9DAD1F02-7360-4CA6-A37F-BE80B02616A9}" type="pres">
      <dgm:prSet presAssocID="{5B8E6473-B90F-4FFA-918C-F2CD16E5061F}" presName="textRect" presStyleLbl="revTx" presStyleIdx="3" presStyleCnt="4">
        <dgm:presLayoutVars>
          <dgm:bulletEnabled val="1"/>
        </dgm:presLayoutVars>
      </dgm:prSet>
      <dgm:spPr/>
      <dgm:t>
        <a:bodyPr/>
        <a:lstStyle/>
        <a:p>
          <a:endParaRPr lang="es-MX"/>
        </a:p>
      </dgm:t>
    </dgm:pt>
  </dgm:ptLst>
  <dgm:cxnLst>
    <dgm:cxn modelId="{33A14E01-4E33-45CF-A54C-FD6748559280}" srcId="{1E120D79-EA74-4263-A279-65E8A175304C}" destId="{B615E316-F82B-49F6-82CF-F924AE6A0AB8}" srcOrd="2" destOrd="0" parTransId="{206C3DE3-0E91-4F0F-9FE9-72404F646984}" sibTransId="{F371B124-5B12-48A0-A3A2-D2E0CBB88432}"/>
    <dgm:cxn modelId="{4D9D1C6A-D71D-4515-BF70-0EF1F1E1A5EB}" type="presOf" srcId="{5B8E6473-B90F-4FFA-918C-F2CD16E5061F}" destId="{9DAD1F02-7360-4CA6-A37F-BE80B02616A9}" srcOrd="0" destOrd="0" presId="urn:microsoft.com/office/officeart/2005/8/layout/pList1"/>
    <dgm:cxn modelId="{2AADBD22-3AC8-4ECF-A9A8-46ACA36C1874}" srcId="{1E120D79-EA74-4263-A279-65E8A175304C}" destId="{A5335831-30E6-4991-BDFF-6C1F37DC5775}" srcOrd="0" destOrd="0" parTransId="{70F73EEA-E5E2-47E4-B979-16D38DE4CF97}" sibTransId="{87F8B996-7C67-46B9-AE62-298A5FE7A070}"/>
    <dgm:cxn modelId="{373D8257-E9ED-4534-9C33-C91BF941BB35}" type="presOf" srcId="{87F8B996-7C67-46B9-AE62-298A5FE7A070}" destId="{CFB9AB92-F39F-4229-A8EE-4FB593B4B314}" srcOrd="0" destOrd="0" presId="urn:microsoft.com/office/officeart/2005/8/layout/pList1"/>
    <dgm:cxn modelId="{C34EC980-1F96-4256-8B73-D405A0315E7A}" type="presOf" srcId="{F371B124-5B12-48A0-A3A2-D2E0CBB88432}" destId="{EBF31B77-75C5-4577-8BFA-BB976EA69556}" srcOrd="0" destOrd="0" presId="urn:microsoft.com/office/officeart/2005/8/layout/pList1"/>
    <dgm:cxn modelId="{BF73881F-4194-47CD-B2C4-1899103A2DE1}" type="presOf" srcId="{1E120D79-EA74-4263-A279-65E8A175304C}" destId="{4F5EC7A5-CC5F-4A9A-B872-97B550D61F21}" srcOrd="0" destOrd="0" presId="urn:microsoft.com/office/officeart/2005/8/layout/pList1"/>
    <dgm:cxn modelId="{82F7EB39-74AE-40AA-82A3-F2622B1DF939}" srcId="{1E120D79-EA74-4263-A279-65E8A175304C}" destId="{5B8E6473-B90F-4FFA-918C-F2CD16E5061F}" srcOrd="3" destOrd="0" parTransId="{C679E0E6-D978-4D8B-8133-4324E032ECDF}" sibTransId="{CB8AB218-4DBE-47A2-B76A-CC14D2EBC91A}"/>
    <dgm:cxn modelId="{487CED0B-848F-4B4F-9687-9449F390A01C}" srcId="{1E120D79-EA74-4263-A279-65E8A175304C}" destId="{A9B2613D-5CBB-4DF8-9BFC-9570FE849624}" srcOrd="1" destOrd="0" parTransId="{FE048858-8788-467A-BF90-46BDADFE605A}" sibTransId="{165EC67C-8612-4C1B-8D49-C0DEEE05CCBB}"/>
    <dgm:cxn modelId="{414E3F3F-0E43-443C-B51C-E8EFFD5A8522}" type="presOf" srcId="{A9B2613D-5CBB-4DF8-9BFC-9570FE849624}" destId="{64D9D768-5CFA-469C-BBF1-167B9150E50F}" srcOrd="0" destOrd="0" presId="urn:microsoft.com/office/officeart/2005/8/layout/pList1"/>
    <dgm:cxn modelId="{FFCEC5BE-6079-470A-9DA1-C407D36E2562}" type="presOf" srcId="{A5335831-30E6-4991-BDFF-6C1F37DC5775}" destId="{4113F898-92B2-41CF-96B3-AF7EDE8C8473}" srcOrd="0" destOrd="0" presId="urn:microsoft.com/office/officeart/2005/8/layout/pList1"/>
    <dgm:cxn modelId="{9CE0BBF8-C0FE-4CA4-9614-E648E254198B}" type="presOf" srcId="{B615E316-F82B-49F6-82CF-F924AE6A0AB8}" destId="{FE32B803-157E-4C0D-9D6A-3F8E989EC02B}" srcOrd="0" destOrd="0" presId="urn:microsoft.com/office/officeart/2005/8/layout/pList1"/>
    <dgm:cxn modelId="{5F18617C-D5EF-4854-AE00-E70868385CFE}" type="presOf" srcId="{165EC67C-8612-4C1B-8D49-C0DEEE05CCBB}" destId="{15FAD99B-EE1D-4997-9CA5-D40C1171BD1A}" srcOrd="0" destOrd="0" presId="urn:microsoft.com/office/officeart/2005/8/layout/pList1"/>
    <dgm:cxn modelId="{3CE30DE5-3C4D-437D-A92E-7F8630018723}" type="presParOf" srcId="{4F5EC7A5-CC5F-4A9A-B872-97B550D61F21}" destId="{E7FAF2B2-1891-4C7A-8388-2E174D6CF1DD}" srcOrd="0" destOrd="0" presId="urn:microsoft.com/office/officeart/2005/8/layout/pList1"/>
    <dgm:cxn modelId="{34BD5EA9-D0EA-42F0-AAE4-B70109F321B7}" type="presParOf" srcId="{E7FAF2B2-1891-4C7A-8388-2E174D6CF1DD}" destId="{9014CC04-F917-4027-8D1C-090E2061565C}" srcOrd="0" destOrd="0" presId="urn:microsoft.com/office/officeart/2005/8/layout/pList1"/>
    <dgm:cxn modelId="{D7238753-3797-4E24-B492-7112B0214AD2}" type="presParOf" srcId="{E7FAF2B2-1891-4C7A-8388-2E174D6CF1DD}" destId="{4113F898-92B2-41CF-96B3-AF7EDE8C8473}" srcOrd="1" destOrd="0" presId="urn:microsoft.com/office/officeart/2005/8/layout/pList1"/>
    <dgm:cxn modelId="{EF18337F-5023-4BAB-BC2B-6FB9DD2B596F}" type="presParOf" srcId="{4F5EC7A5-CC5F-4A9A-B872-97B550D61F21}" destId="{CFB9AB92-F39F-4229-A8EE-4FB593B4B314}" srcOrd="1" destOrd="0" presId="urn:microsoft.com/office/officeart/2005/8/layout/pList1"/>
    <dgm:cxn modelId="{3E65566F-503E-4F6C-8644-19194CCFA779}" type="presParOf" srcId="{4F5EC7A5-CC5F-4A9A-B872-97B550D61F21}" destId="{1201414D-0B7D-4DEA-A3AD-7FCCC5087CB2}" srcOrd="2" destOrd="0" presId="urn:microsoft.com/office/officeart/2005/8/layout/pList1"/>
    <dgm:cxn modelId="{25B4D9C8-14B6-40D9-AF19-EE12FF6D8EFF}" type="presParOf" srcId="{1201414D-0B7D-4DEA-A3AD-7FCCC5087CB2}" destId="{B97E3D64-EE05-4BDE-9B7A-46D5236CC64F}" srcOrd="0" destOrd="0" presId="urn:microsoft.com/office/officeart/2005/8/layout/pList1"/>
    <dgm:cxn modelId="{DC76D1A0-C3CE-4DF2-9C7E-B6EB55BC1A0D}" type="presParOf" srcId="{1201414D-0B7D-4DEA-A3AD-7FCCC5087CB2}" destId="{64D9D768-5CFA-469C-BBF1-167B9150E50F}" srcOrd="1" destOrd="0" presId="urn:microsoft.com/office/officeart/2005/8/layout/pList1"/>
    <dgm:cxn modelId="{FEE91FF3-0448-4159-9538-7B81743D8CD7}" type="presParOf" srcId="{4F5EC7A5-CC5F-4A9A-B872-97B550D61F21}" destId="{15FAD99B-EE1D-4997-9CA5-D40C1171BD1A}" srcOrd="3" destOrd="0" presId="urn:microsoft.com/office/officeart/2005/8/layout/pList1"/>
    <dgm:cxn modelId="{31F9877A-192B-43C7-9E03-B4EF513F87DB}" type="presParOf" srcId="{4F5EC7A5-CC5F-4A9A-B872-97B550D61F21}" destId="{B01ED186-F89F-4C50-B080-4414088B3A6F}" srcOrd="4" destOrd="0" presId="urn:microsoft.com/office/officeart/2005/8/layout/pList1"/>
    <dgm:cxn modelId="{A1084346-8374-4355-AA16-A16F05C2D828}" type="presParOf" srcId="{B01ED186-F89F-4C50-B080-4414088B3A6F}" destId="{5C9353F9-9415-40C2-8D43-213A3E0D3EF9}" srcOrd="0" destOrd="0" presId="urn:microsoft.com/office/officeart/2005/8/layout/pList1"/>
    <dgm:cxn modelId="{28F7B43D-279A-43DC-BB15-2D1C3EC5BDDB}" type="presParOf" srcId="{B01ED186-F89F-4C50-B080-4414088B3A6F}" destId="{FE32B803-157E-4C0D-9D6A-3F8E989EC02B}" srcOrd="1" destOrd="0" presId="urn:microsoft.com/office/officeart/2005/8/layout/pList1"/>
    <dgm:cxn modelId="{E6E767A7-B165-4C88-A4CD-DA56C482EB79}" type="presParOf" srcId="{4F5EC7A5-CC5F-4A9A-B872-97B550D61F21}" destId="{EBF31B77-75C5-4577-8BFA-BB976EA69556}" srcOrd="5" destOrd="0" presId="urn:microsoft.com/office/officeart/2005/8/layout/pList1"/>
    <dgm:cxn modelId="{3C1C3E2E-A7CA-45E9-8841-3E558CA9BA77}" type="presParOf" srcId="{4F5EC7A5-CC5F-4A9A-B872-97B550D61F21}" destId="{5A1257A1-6E67-4423-8A4A-636CB6C54281}" srcOrd="6" destOrd="0" presId="urn:microsoft.com/office/officeart/2005/8/layout/pList1"/>
    <dgm:cxn modelId="{5C85A8CC-5D5E-4C68-8D28-A218ACD38B1F}" type="presParOf" srcId="{5A1257A1-6E67-4423-8A4A-636CB6C54281}" destId="{D9832151-6CDC-4651-B154-5C162ACBB215}" srcOrd="0" destOrd="0" presId="urn:microsoft.com/office/officeart/2005/8/layout/pList1"/>
    <dgm:cxn modelId="{C7771CA2-C437-4546-A108-2B87B4FB5911}" type="presParOf" srcId="{5A1257A1-6E67-4423-8A4A-636CB6C54281}" destId="{9DAD1F02-7360-4CA6-A37F-BE80B02616A9}" srcOrd="1" destOrd="0" presId="urn:microsoft.com/office/officeart/2005/8/layout/p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386BEE3-4A12-474B-8792-B92C58A4C632}" type="doc">
      <dgm:prSet loTypeId="urn:microsoft.com/office/officeart/2005/8/layout/list1" loCatId="list" qsTypeId="urn:microsoft.com/office/officeart/2005/8/quickstyle/simple1" qsCatId="simple" csTypeId="urn:microsoft.com/office/officeart/2005/8/colors/accent0_1" csCatId="mainScheme" phldr="1"/>
      <dgm:spPr/>
      <dgm:t>
        <a:bodyPr/>
        <a:lstStyle/>
        <a:p>
          <a:endParaRPr lang="es-MX"/>
        </a:p>
      </dgm:t>
    </dgm:pt>
    <dgm:pt modelId="{CE86AFF0-1DDE-4305-8395-2D0264E861DE}">
      <dgm:prSet phldrT="[Texto]" custT="1"/>
      <dgm:spPr/>
      <dgm:t>
        <a:bodyPr/>
        <a:lstStyle/>
        <a:p>
          <a:pPr rtl="0"/>
          <a:r>
            <a:rPr kumimoji="0" lang="es-MX" sz="2000" b="0" i="0" u="none" strike="noStrike" cap="none" normalizeH="0" baseline="0" dirty="0" smtClean="0">
              <a:ln/>
              <a:effectLst/>
              <a:latin typeface="Arial" pitchFamily="34" charset="0"/>
              <a:ea typeface="Calibri" pitchFamily="34" charset="0"/>
              <a:cs typeface="Times New Roman" pitchFamily="18" charset="0"/>
            </a:rPr>
            <a:t>Analizar el porcentaje de accesibilidad a los servicios de  internet y telefonía.</a:t>
          </a:r>
          <a:endParaRPr lang="es-MX" sz="2000" dirty="0"/>
        </a:p>
      </dgm:t>
    </dgm:pt>
    <dgm:pt modelId="{68D7A715-F390-4E1D-8B28-2BC57A50F721}" type="parTrans" cxnId="{E495848F-E98E-4BE4-A6A2-06CD275E718E}">
      <dgm:prSet/>
      <dgm:spPr/>
      <dgm:t>
        <a:bodyPr/>
        <a:lstStyle/>
        <a:p>
          <a:endParaRPr lang="es-MX" sz="5400"/>
        </a:p>
      </dgm:t>
    </dgm:pt>
    <dgm:pt modelId="{F4F416D0-A837-4FEC-A3BC-8DDF746C1B34}" type="sibTrans" cxnId="{E495848F-E98E-4BE4-A6A2-06CD275E718E}">
      <dgm:prSet/>
      <dgm:spPr/>
      <dgm:t>
        <a:bodyPr/>
        <a:lstStyle/>
        <a:p>
          <a:endParaRPr lang="es-MX" sz="5400"/>
        </a:p>
      </dgm:t>
    </dgm:pt>
    <dgm:pt modelId="{25B78F59-750D-464D-BC29-7D46ABBDE36B}">
      <dgm:prSet phldrT="[Texto]" custT="1"/>
      <dgm:spPr/>
      <dgm:t>
        <a:bodyPr/>
        <a:lstStyle/>
        <a:p>
          <a:pPr rtl="0"/>
          <a:r>
            <a:rPr kumimoji="0" lang="es-MX" sz="2000" b="0" i="0" u="none" strike="noStrike" cap="none" normalizeH="0" baseline="0" smtClean="0">
              <a:ln/>
              <a:effectLst/>
              <a:latin typeface="Arial" pitchFamily="34" charset="0"/>
              <a:ea typeface="Calibri" pitchFamily="34" charset="0"/>
              <a:cs typeface="Times New Roman" pitchFamily="18" charset="0"/>
            </a:rPr>
            <a:t>Conocer la localización de un centro de cómputo para acceder a internet. </a:t>
          </a:r>
          <a:endParaRPr lang="es-MX" sz="2000" dirty="0"/>
        </a:p>
      </dgm:t>
    </dgm:pt>
    <dgm:pt modelId="{2995B837-426B-4E48-AAAF-7C8AB5A3B129}" type="parTrans" cxnId="{F921C7BC-C18A-4738-854C-A9830B88949F}">
      <dgm:prSet/>
      <dgm:spPr/>
      <dgm:t>
        <a:bodyPr/>
        <a:lstStyle/>
        <a:p>
          <a:endParaRPr lang="es-MX" sz="5400"/>
        </a:p>
      </dgm:t>
    </dgm:pt>
    <dgm:pt modelId="{BCC73E96-2951-49B9-86CD-ACAEE41D0F9A}" type="sibTrans" cxnId="{F921C7BC-C18A-4738-854C-A9830B88949F}">
      <dgm:prSet/>
      <dgm:spPr/>
      <dgm:t>
        <a:bodyPr/>
        <a:lstStyle/>
        <a:p>
          <a:endParaRPr lang="es-MX" sz="5400"/>
        </a:p>
      </dgm:t>
    </dgm:pt>
    <dgm:pt modelId="{BACA3526-80DB-45AF-AB3E-42C701D2AF24}">
      <dgm:prSet phldrT="[Texto]" custT="1"/>
      <dgm:spPr/>
      <dgm:t>
        <a:bodyPr/>
        <a:lstStyle/>
        <a:p>
          <a:pPr rtl="0"/>
          <a:r>
            <a:rPr kumimoji="0" lang="es-MX" sz="2000" b="0" i="0" u="none" strike="noStrike" cap="none" normalizeH="0" baseline="0" dirty="0" smtClean="0">
              <a:ln/>
              <a:effectLst/>
              <a:latin typeface="Arial" pitchFamily="34" charset="0"/>
              <a:ea typeface="Calibri" pitchFamily="34" charset="0"/>
              <a:cs typeface="Times New Roman" pitchFamily="18" charset="0"/>
            </a:rPr>
            <a:t>Conocer el nivel de aceptabilidad en cuanto al rendimiento del servicio de internet. </a:t>
          </a:r>
          <a:endParaRPr lang="es-MX" sz="2000" dirty="0"/>
        </a:p>
      </dgm:t>
    </dgm:pt>
    <dgm:pt modelId="{AC3BD629-37CF-4222-9C47-F85ADEA195D9}" type="parTrans" cxnId="{B0BFF6B4-500F-4454-B595-8C7C58517C7C}">
      <dgm:prSet/>
      <dgm:spPr/>
      <dgm:t>
        <a:bodyPr/>
        <a:lstStyle/>
        <a:p>
          <a:endParaRPr lang="es-MX" sz="5400"/>
        </a:p>
      </dgm:t>
    </dgm:pt>
    <dgm:pt modelId="{A28DDD08-A38D-4B80-9992-983FB402CC11}" type="sibTrans" cxnId="{B0BFF6B4-500F-4454-B595-8C7C58517C7C}">
      <dgm:prSet/>
      <dgm:spPr/>
      <dgm:t>
        <a:bodyPr/>
        <a:lstStyle/>
        <a:p>
          <a:endParaRPr lang="es-MX" sz="5400"/>
        </a:p>
      </dgm:t>
    </dgm:pt>
    <dgm:pt modelId="{04434F67-C068-48B1-AB94-59977768DF61}">
      <dgm:prSet phldrT="[Texto]" custT="1"/>
      <dgm:spPr/>
      <dgm:t>
        <a:bodyPr/>
        <a:lstStyle/>
        <a:p>
          <a:pPr rtl="0"/>
          <a:r>
            <a:rPr kumimoji="0" lang="es-MX" sz="2000" b="0" i="0" u="none" strike="noStrike" cap="none" normalizeH="0" baseline="0" smtClean="0">
              <a:ln/>
              <a:effectLst/>
              <a:latin typeface="Arial" pitchFamily="34" charset="0"/>
              <a:ea typeface="Calibri" pitchFamily="34" charset="0"/>
              <a:cs typeface="Times New Roman" pitchFamily="18" charset="0"/>
            </a:rPr>
            <a:t>Determinar el conocimiento de un nuevo servicio como VoIP.</a:t>
          </a:r>
          <a:endParaRPr lang="es-MX" sz="2000" dirty="0"/>
        </a:p>
      </dgm:t>
    </dgm:pt>
    <dgm:pt modelId="{9E5B485C-B4A9-4143-8588-69480C955518}" type="parTrans" cxnId="{FAB74934-7FEA-495A-ABC1-477ACB100B6E}">
      <dgm:prSet/>
      <dgm:spPr/>
      <dgm:t>
        <a:bodyPr/>
        <a:lstStyle/>
        <a:p>
          <a:endParaRPr lang="es-MX" sz="5400"/>
        </a:p>
      </dgm:t>
    </dgm:pt>
    <dgm:pt modelId="{2B7BE95B-EED2-4C2A-A879-AB68DA819CC8}" type="sibTrans" cxnId="{FAB74934-7FEA-495A-ABC1-477ACB100B6E}">
      <dgm:prSet/>
      <dgm:spPr/>
      <dgm:t>
        <a:bodyPr/>
        <a:lstStyle/>
        <a:p>
          <a:endParaRPr lang="es-MX" sz="5400"/>
        </a:p>
      </dgm:t>
    </dgm:pt>
    <dgm:pt modelId="{2B52600B-F869-44A9-95AD-25196623DFCA}">
      <dgm:prSet custT="1"/>
      <dgm:spPr/>
      <dgm:t>
        <a:bodyPr/>
        <a:lstStyle/>
        <a:p>
          <a:pPr rtl="0"/>
          <a:r>
            <a:rPr kumimoji="0" lang="es-MX" sz="2000" b="0" i="0" u="none" strike="noStrike" cap="none" normalizeH="0" baseline="0" smtClean="0">
              <a:ln/>
              <a:effectLst/>
              <a:latin typeface="Arial" pitchFamily="34" charset="0"/>
              <a:ea typeface="Calibri" pitchFamily="34" charset="0"/>
              <a:cs typeface="Times New Roman" pitchFamily="18" charset="0"/>
            </a:rPr>
            <a:t>Identificar la disponibilidad de la población en cuanto a una implementación de servicio de internet. </a:t>
          </a:r>
          <a:endParaRPr kumimoji="0" lang="es-MX" sz="2000" b="0" i="0" u="none" strike="noStrike" cap="none" normalizeH="0" baseline="0" dirty="0" smtClean="0">
            <a:ln/>
            <a:effectLst/>
            <a:latin typeface="Arial" pitchFamily="34" charset="0"/>
            <a:cs typeface="Arial" pitchFamily="34" charset="0"/>
          </a:endParaRPr>
        </a:p>
      </dgm:t>
    </dgm:pt>
    <dgm:pt modelId="{DA29AD1E-1E9B-4092-A9E7-14A26AE6CF0F}" type="parTrans" cxnId="{8205BBA4-9A16-4294-B16D-4CAA5617B9FD}">
      <dgm:prSet/>
      <dgm:spPr/>
      <dgm:t>
        <a:bodyPr/>
        <a:lstStyle/>
        <a:p>
          <a:endParaRPr lang="es-MX" sz="5400"/>
        </a:p>
      </dgm:t>
    </dgm:pt>
    <dgm:pt modelId="{58982EB2-5E59-49BB-A51F-A62C8F01EFFA}" type="sibTrans" cxnId="{8205BBA4-9A16-4294-B16D-4CAA5617B9FD}">
      <dgm:prSet/>
      <dgm:spPr/>
      <dgm:t>
        <a:bodyPr/>
        <a:lstStyle/>
        <a:p>
          <a:endParaRPr lang="es-MX" sz="5400"/>
        </a:p>
      </dgm:t>
    </dgm:pt>
    <dgm:pt modelId="{5CDE2E1B-8D12-4BC5-9752-9723B7FAB4CA}" type="pres">
      <dgm:prSet presAssocID="{2386BEE3-4A12-474B-8792-B92C58A4C632}" presName="linear" presStyleCnt="0">
        <dgm:presLayoutVars>
          <dgm:dir/>
          <dgm:animLvl val="lvl"/>
          <dgm:resizeHandles val="exact"/>
        </dgm:presLayoutVars>
      </dgm:prSet>
      <dgm:spPr/>
      <dgm:t>
        <a:bodyPr/>
        <a:lstStyle/>
        <a:p>
          <a:endParaRPr lang="es-MX"/>
        </a:p>
      </dgm:t>
    </dgm:pt>
    <dgm:pt modelId="{31D7C6A1-97B7-4246-8C89-2053747A4E88}" type="pres">
      <dgm:prSet presAssocID="{CE86AFF0-1DDE-4305-8395-2D0264E861DE}" presName="parentLin" presStyleCnt="0"/>
      <dgm:spPr/>
    </dgm:pt>
    <dgm:pt modelId="{888A8D90-ABE8-457E-8A80-924547648265}" type="pres">
      <dgm:prSet presAssocID="{CE86AFF0-1DDE-4305-8395-2D0264E861DE}" presName="parentLeftMargin" presStyleLbl="node1" presStyleIdx="0" presStyleCnt="5"/>
      <dgm:spPr/>
      <dgm:t>
        <a:bodyPr/>
        <a:lstStyle/>
        <a:p>
          <a:endParaRPr lang="es-MX"/>
        </a:p>
      </dgm:t>
    </dgm:pt>
    <dgm:pt modelId="{CA5C1F6B-D899-4A2E-A6F0-2B8AB7E6A2EE}" type="pres">
      <dgm:prSet presAssocID="{CE86AFF0-1DDE-4305-8395-2D0264E861DE}" presName="parentText" presStyleLbl="node1" presStyleIdx="0" presStyleCnt="5" custScaleX="140732">
        <dgm:presLayoutVars>
          <dgm:chMax val="0"/>
          <dgm:bulletEnabled val="1"/>
        </dgm:presLayoutVars>
      </dgm:prSet>
      <dgm:spPr/>
      <dgm:t>
        <a:bodyPr/>
        <a:lstStyle/>
        <a:p>
          <a:endParaRPr lang="es-MX"/>
        </a:p>
      </dgm:t>
    </dgm:pt>
    <dgm:pt modelId="{94FCC741-B5FC-4D71-A194-20CC0FF552A9}" type="pres">
      <dgm:prSet presAssocID="{CE86AFF0-1DDE-4305-8395-2D0264E861DE}" presName="negativeSpace" presStyleCnt="0"/>
      <dgm:spPr/>
    </dgm:pt>
    <dgm:pt modelId="{F736B2DD-A23D-48DF-890C-277E5BB2A4D6}" type="pres">
      <dgm:prSet presAssocID="{CE86AFF0-1DDE-4305-8395-2D0264E861DE}" presName="childText" presStyleLbl="conFgAcc1" presStyleIdx="0" presStyleCnt="5">
        <dgm:presLayoutVars>
          <dgm:bulletEnabled val="1"/>
        </dgm:presLayoutVars>
      </dgm:prSet>
      <dgm:spPr/>
    </dgm:pt>
    <dgm:pt modelId="{FFC368FB-9211-49FD-9241-E854842CA669}" type="pres">
      <dgm:prSet presAssocID="{F4F416D0-A837-4FEC-A3BC-8DDF746C1B34}" presName="spaceBetweenRectangles" presStyleCnt="0"/>
      <dgm:spPr/>
    </dgm:pt>
    <dgm:pt modelId="{FE3E4CF5-9C8B-4067-AEFB-4220D0CE1CC0}" type="pres">
      <dgm:prSet presAssocID="{25B78F59-750D-464D-BC29-7D46ABBDE36B}" presName="parentLin" presStyleCnt="0"/>
      <dgm:spPr/>
    </dgm:pt>
    <dgm:pt modelId="{557321FF-0EC9-4C8E-AAD8-1AEB6C4C5BF9}" type="pres">
      <dgm:prSet presAssocID="{25B78F59-750D-464D-BC29-7D46ABBDE36B}" presName="parentLeftMargin" presStyleLbl="node1" presStyleIdx="0" presStyleCnt="5"/>
      <dgm:spPr/>
      <dgm:t>
        <a:bodyPr/>
        <a:lstStyle/>
        <a:p>
          <a:endParaRPr lang="es-MX"/>
        </a:p>
      </dgm:t>
    </dgm:pt>
    <dgm:pt modelId="{8AAF3BEC-2EB4-404B-A570-7B313DBF474F}" type="pres">
      <dgm:prSet presAssocID="{25B78F59-750D-464D-BC29-7D46ABBDE36B}" presName="parentText" presStyleLbl="node1" presStyleIdx="1" presStyleCnt="5" custScaleX="142857">
        <dgm:presLayoutVars>
          <dgm:chMax val="0"/>
          <dgm:bulletEnabled val="1"/>
        </dgm:presLayoutVars>
      </dgm:prSet>
      <dgm:spPr/>
      <dgm:t>
        <a:bodyPr/>
        <a:lstStyle/>
        <a:p>
          <a:endParaRPr lang="es-MX"/>
        </a:p>
      </dgm:t>
    </dgm:pt>
    <dgm:pt modelId="{427BD0C9-F7A1-44A5-86F3-EF55328E0529}" type="pres">
      <dgm:prSet presAssocID="{25B78F59-750D-464D-BC29-7D46ABBDE36B}" presName="negativeSpace" presStyleCnt="0"/>
      <dgm:spPr/>
    </dgm:pt>
    <dgm:pt modelId="{6CD99755-B27F-4BCA-A08B-E66401E4BE26}" type="pres">
      <dgm:prSet presAssocID="{25B78F59-750D-464D-BC29-7D46ABBDE36B}" presName="childText" presStyleLbl="conFgAcc1" presStyleIdx="1" presStyleCnt="5">
        <dgm:presLayoutVars>
          <dgm:bulletEnabled val="1"/>
        </dgm:presLayoutVars>
      </dgm:prSet>
      <dgm:spPr/>
    </dgm:pt>
    <dgm:pt modelId="{7632F400-7A6E-4B68-A342-DC2502A39C98}" type="pres">
      <dgm:prSet presAssocID="{BCC73E96-2951-49B9-86CD-ACAEE41D0F9A}" presName="spaceBetweenRectangles" presStyleCnt="0"/>
      <dgm:spPr/>
    </dgm:pt>
    <dgm:pt modelId="{1183D765-36D8-484E-A949-DA3BF28E3200}" type="pres">
      <dgm:prSet presAssocID="{BACA3526-80DB-45AF-AB3E-42C701D2AF24}" presName="parentLin" presStyleCnt="0"/>
      <dgm:spPr/>
    </dgm:pt>
    <dgm:pt modelId="{77811E1E-7BF3-4C53-8A95-21162F1CFBC3}" type="pres">
      <dgm:prSet presAssocID="{BACA3526-80DB-45AF-AB3E-42C701D2AF24}" presName="parentLeftMargin" presStyleLbl="node1" presStyleIdx="1" presStyleCnt="5"/>
      <dgm:spPr/>
      <dgm:t>
        <a:bodyPr/>
        <a:lstStyle/>
        <a:p>
          <a:endParaRPr lang="es-MX"/>
        </a:p>
      </dgm:t>
    </dgm:pt>
    <dgm:pt modelId="{4AF887EF-CC97-4ACC-AA56-EA559F8C589E}" type="pres">
      <dgm:prSet presAssocID="{BACA3526-80DB-45AF-AB3E-42C701D2AF24}" presName="parentText" presStyleLbl="node1" presStyleIdx="2" presStyleCnt="5" custScaleX="142857">
        <dgm:presLayoutVars>
          <dgm:chMax val="0"/>
          <dgm:bulletEnabled val="1"/>
        </dgm:presLayoutVars>
      </dgm:prSet>
      <dgm:spPr/>
      <dgm:t>
        <a:bodyPr/>
        <a:lstStyle/>
        <a:p>
          <a:endParaRPr lang="es-MX"/>
        </a:p>
      </dgm:t>
    </dgm:pt>
    <dgm:pt modelId="{D8B77EE2-7B5D-4DE2-9502-D360B16C0957}" type="pres">
      <dgm:prSet presAssocID="{BACA3526-80DB-45AF-AB3E-42C701D2AF24}" presName="negativeSpace" presStyleCnt="0"/>
      <dgm:spPr/>
    </dgm:pt>
    <dgm:pt modelId="{52832D09-A76C-4BA4-BAE4-4953A758B37E}" type="pres">
      <dgm:prSet presAssocID="{BACA3526-80DB-45AF-AB3E-42C701D2AF24}" presName="childText" presStyleLbl="conFgAcc1" presStyleIdx="2" presStyleCnt="5">
        <dgm:presLayoutVars>
          <dgm:bulletEnabled val="1"/>
        </dgm:presLayoutVars>
      </dgm:prSet>
      <dgm:spPr/>
    </dgm:pt>
    <dgm:pt modelId="{5F5A98FB-0AA6-40DA-850A-5CA527D8F999}" type="pres">
      <dgm:prSet presAssocID="{A28DDD08-A38D-4B80-9992-983FB402CC11}" presName="spaceBetweenRectangles" presStyleCnt="0"/>
      <dgm:spPr/>
    </dgm:pt>
    <dgm:pt modelId="{7C9077B0-06A4-4995-93BC-C02A87907766}" type="pres">
      <dgm:prSet presAssocID="{04434F67-C068-48B1-AB94-59977768DF61}" presName="parentLin" presStyleCnt="0"/>
      <dgm:spPr/>
    </dgm:pt>
    <dgm:pt modelId="{CB81917F-3143-473B-A785-50DC9B309EF7}" type="pres">
      <dgm:prSet presAssocID="{04434F67-C068-48B1-AB94-59977768DF61}" presName="parentLeftMargin" presStyleLbl="node1" presStyleIdx="2" presStyleCnt="5"/>
      <dgm:spPr/>
      <dgm:t>
        <a:bodyPr/>
        <a:lstStyle/>
        <a:p>
          <a:endParaRPr lang="es-MX"/>
        </a:p>
      </dgm:t>
    </dgm:pt>
    <dgm:pt modelId="{4464F571-63F1-4A84-844A-37AB140177E0}" type="pres">
      <dgm:prSet presAssocID="{04434F67-C068-48B1-AB94-59977768DF61}" presName="parentText" presStyleLbl="node1" presStyleIdx="3" presStyleCnt="5" custScaleX="142857">
        <dgm:presLayoutVars>
          <dgm:chMax val="0"/>
          <dgm:bulletEnabled val="1"/>
        </dgm:presLayoutVars>
      </dgm:prSet>
      <dgm:spPr/>
      <dgm:t>
        <a:bodyPr/>
        <a:lstStyle/>
        <a:p>
          <a:endParaRPr lang="es-MX"/>
        </a:p>
      </dgm:t>
    </dgm:pt>
    <dgm:pt modelId="{74058FDE-1066-4E21-BB33-83F52797E52F}" type="pres">
      <dgm:prSet presAssocID="{04434F67-C068-48B1-AB94-59977768DF61}" presName="negativeSpace" presStyleCnt="0"/>
      <dgm:spPr/>
    </dgm:pt>
    <dgm:pt modelId="{B20A3F62-8DD6-4951-809C-50559438291E}" type="pres">
      <dgm:prSet presAssocID="{04434F67-C068-48B1-AB94-59977768DF61}" presName="childText" presStyleLbl="conFgAcc1" presStyleIdx="3" presStyleCnt="5">
        <dgm:presLayoutVars>
          <dgm:bulletEnabled val="1"/>
        </dgm:presLayoutVars>
      </dgm:prSet>
      <dgm:spPr/>
    </dgm:pt>
    <dgm:pt modelId="{2D3C5917-CDE8-49D3-A646-2EB23733200D}" type="pres">
      <dgm:prSet presAssocID="{2B7BE95B-EED2-4C2A-A879-AB68DA819CC8}" presName="spaceBetweenRectangles" presStyleCnt="0"/>
      <dgm:spPr/>
    </dgm:pt>
    <dgm:pt modelId="{A8DA5A2C-CA85-4359-8CA4-F5437B13DD40}" type="pres">
      <dgm:prSet presAssocID="{2B52600B-F869-44A9-95AD-25196623DFCA}" presName="parentLin" presStyleCnt="0"/>
      <dgm:spPr/>
    </dgm:pt>
    <dgm:pt modelId="{2D5FFE7B-84AC-4EDB-97AA-14BB1E8BB55E}" type="pres">
      <dgm:prSet presAssocID="{2B52600B-F869-44A9-95AD-25196623DFCA}" presName="parentLeftMargin" presStyleLbl="node1" presStyleIdx="3" presStyleCnt="5"/>
      <dgm:spPr/>
      <dgm:t>
        <a:bodyPr/>
        <a:lstStyle/>
        <a:p>
          <a:endParaRPr lang="es-MX"/>
        </a:p>
      </dgm:t>
    </dgm:pt>
    <dgm:pt modelId="{FC40DA0D-BD00-4708-A2F5-6DBDDC81515E}" type="pres">
      <dgm:prSet presAssocID="{2B52600B-F869-44A9-95AD-25196623DFCA}" presName="parentText" presStyleLbl="node1" presStyleIdx="4" presStyleCnt="5" custScaleX="142857">
        <dgm:presLayoutVars>
          <dgm:chMax val="0"/>
          <dgm:bulletEnabled val="1"/>
        </dgm:presLayoutVars>
      </dgm:prSet>
      <dgm:spPr/>
      <dgm:t>
        <a:bodyPr/>
        <a:lstStyle/>
        <a:p>
          <a:endParaRPr lang="es-MX"/>
        </a:p>
      </dgm:t>
    </dgm:pt>
    <dgm:pt modelId="{01FA2E0E-5D24-439B-81D3-2430CA2D91F7}" type="pres">
      <dgm:prSet presAssocID="{2B52600B-F869-44A9-95AD-25196623DFCA}" presName="negativeSpace" presStyleCnt="0"/>
      <dgm:spPr/>
    </dgm:pt>
    <dgm:pt modelId="{E217F4A0-E02B-4A90-B97F-7DE84F21F36C}" type="pres">
      <dgm:prSet presAssocID="{2B52600B-F869-44A9-95AD-25196623DFCA}" presName="childText" presStyleLbl="conFgAcc1" presStyleIdx="4" presStyleCnt="5">
        <dgm:presLayoutVars>
          <dgm:bulletEnabled val="1"/>
        </dgm:presLayoutVars>
      </dgm:prSet>
      <dgm:spPr/>
    </dgm:pt>
  </dgm:ptLst>
  <dgm:cxnLst>
    <dgm:cxn modelId="{1D030EDC-4F5E-4D58-BC54-C976F77704FB}" type="presOf" srcId="{2B52600B-F869-44A9-95AD-25196623DFCA}" destId="{FC40DA0D-BD00-4708-A2F5-6DBDDC81515E}" srcOrd="1" destOrd="0" presId="urn:microsoft.com/office/officeart/2005/8/layout/list1"/>
    <dgm:cxn modelId="{A0CA5B2E-639E-4A32-9F96-7BF5AC7A6607}" type="presOf" srcId="{2386BEE3-4A12-474B-8792-B92C58A4C632}" destId="{5CDE2E1B-8D12-4BC5-9752-9723B7FAB4CA}" srcOrd="0" destOrd="0" presId="urn:microsoft.com/office/officeart/2005/8/layout/list1"/>
    <dgm:cxn modelId="{F921C7BC-C18A-4738-854C-A9830B88949F}" srcId="{2386BEE3-4A12-474B-8792-B92C58A4C632}" destId="{25B78F59-750D-464D-BC29-7D46ABBDE36B}" srcOrd="1" destOrd="0" parTransId="{2995B837-426B-4E48-AAAF-7C8AB5A3B129}" sibTransId="{BCC73E96-2951-49B9-86CD-ACAEE41D0F9A}"/>
    <dgm:cxn modelId="{77779A24-A43D-4640-9CBF-2595CCD85BA1}" type="presOf" srcId="{BACA3526-80DB-45AF-AB3E-42C701D2AF24}" destId="{77811E1E-7BF3-4C53-8A95-21162F1CFBC3}" srcOrd="0" destOrd="0" presId="urn:microsoft.com/office/officeart/2005/8/layout/list1"/>
    <dgm:cxn modelId="{8205BBA4-9A16-4294-B16D-4CAA5617B9FD}" srcId="{2386BEE3-4A12-474B-8792-B92C58A4C632}" destId="{2B52600B-F869-44A9-95AD-25196623DFCA}" srcOrd="4" destOrd="0" parTransId="{DA29AD1E-1E9B-4092-A9E7-14A26AE6CF0F}" sibTransId="{58982EB2-5E59-49BB-A51F-A62C8F01EFFA}"/>
    <dgm:cxn modelId="{FB4F1405-11F6-447E-9CC5-546C2E4964E9}" type="presOf" srcId="{CE86AFF0-1DDE-4305-8395-2D0264E861DE}" destId="{CA5C1F6B-D899-4A2E-A6F0-2B8AB7E6A2EE}" srcOrd="1" destOrd="0" presId="urn:microsoft.com/office/officeart/2005/8/layout/list1"/>
    <dgm:cxn modelId="{0A5DDD0A-F3E3-46E0-BB1A-64A9D7F51555}" type="presOf" srcId="{04434F67-C068-48B1-AB94-59977768DF61}" destId="{4464F571-63F1-4A84-844A-37AB140177E0}" srcOrd="1" destOrd="0" presId="urn:microsoft.com/office/officeart/2005/8/layout/list1"/>
    <dgm:cxn modelId="{E495848F-E98E-4BE4-A6A2-06CD275E718E}" srcId="{2386BEE3-4A12-474B-8792-B92C58A4C632}" destId="{CE86AFF0-1DDE-4305-8395-2D0264E861DE}" srcOrd="0" destOrd="0" parTransId="{68D7A715-F390-4E1D-8B28-2BC57A50F721}" sibTransId="{F4F416D0-A837-4FEC-A3BC-8DDF746C1B34}"/>
    <dgm:cxn modelId="{0B78C2DD-42FB-43A2-BAAA-DAC3813E4FF1}" type="presOf" srcId="{25B78F59-750D-464D-BC29-7D46ABBDE36B}" destId="{8AAF3BEC-2EB4-404B-A570-7B313DBF474F}" srcOrd="1" destOrd="0" presId="urn:microsoft.com/office/officeart/2005/8/layout/list1"/>
    <dgm:cxn modelId="{0817FF57-5C18-4DDF-9269-41CA1F73EA0B}" type="presOf" srcId="{CE86AFF0-1DDE-4305-8395-2D0264E861DE}" destId="{888A8D90-ABE8-457E-8A80-924547648265}" srcOrd="0" destOrd="0" presId="urn:microsoft.com/office/officeart/2005/8/layout/list1"/>
    <dgm:cxn modelId="{FAB74934-7FEA-495A-ABC1-477ACB100B6E}" srcId="{2386BEE3-4A12-474B-8792-B92C58A4C632}" destId="{04434F67-C068-48B1-AB94-59977768DF61}" srcOrd="3" destOrd="0" parTransId="{9E5B485C-B4A9-4143-8588-69480C955518}" sibTransId="{2B7BE95B-EED2-4C2A-A879-AB68DA819CC8}"/>
    <dgm:cxn modelId="{91925A8D-236D-4E48-AF00-963D3A6582C7}" type="presOf" srcId="{2B52600B-F869-44A9-95AD-25196623DFCA}" destId="{2D5FFE7B-84AC-4EDB-97AA-14BB1E8BB55E}" srcOrd="0" destOrd="0" presId="urn:microsoft.com/office/officeart/2005/8/layout/list1"/>
    <dgm:cxn modelId="{B0BFF6B4-500F-4454-B595-8C7C58517C7C}" srcId="{2386BEE3-4A12-474B-8792-B92C58A4C632}" destId="{BACA3526-80DB-45AF-AB3E-42C701D2AF24}" srcOrd="2" destOrd="0" parTransId="{AC3BD629-37CF-4222-9C47-F85ADEA195D9}" sibTransId="{A28DDD08-A38D-4B80-9992-983FB402CC11}"/>
    <dgm:cxn modelId="{8BE0706B-A605-4A30-90D8-5950BC69EE2A}" type="presOf" srcId="{25B78F59-750D-464D-BC29-7D46ABBDE36B}" destId="{557321FF-0EC9-4C8E-AAD8-1AEB6C4C5BF9}" srcOrd="0" destOrd="0" presId="urn:microsoft.com/office/officeart/2005/8/layout/list1"/>
    <dgm:cxn modelId="{192E08CD-5685-4C60-90A3-58D1A606ACB6}" type="presOf" srcId="{04434F67-C068-48B1-AB94-59977768DF61}" destId="{CB81917F-3143-473B-A785-50DC9B309EF7}" srcOrd="0" destOrd="0" presId="urn:microsoft.com/office/officeart/2005/8/layout/list1"/>
    <dgm:cxn modelId="{89BD7A37-8A7A-4859-A15A-1A549E772194}" type="presOf" srcId="{BACA3526-80DB-45AF-AB3E-42C701D2AF24}" destId="{4AF887EF-CC97-4ACC-AA56-EA559F8C589E}" srcOrd="1" destOrd="0" presId="urn:microsoft.com/office/officeart/2005/8/layout/list1"/>
    <dgm:cxn modelId="{6C101235-4D5C-4C43-8922-B63F9C4D876B}" type="presParOf" srcId="{5CDE2E1B-8D12-4BC5-9752-9723B7FAB4CA}" destId="{31D7C6A1-97B7-4246-8C89-2053747A4E88}" srcOrd="0" destOrd="0" presId="urn:microsoft.com/office/officeart/2005/8/layout/list1"/>
    <dgm:cxn modelId="{F6F0B0BB-A40D-4975-A261-75E9B9189A18}" type="presParOf" srcId="{31D7C6A1-97B7-4246-8C89-2053747A4E88}" destId="{888A8D90-ABE8-457E-8A80-924547648265}" srcOrd="0" destOrd="0" presId="urn:microsoft.com/office/officeart/2005/8/layout/list1"/>
    <dgm:cxn modelId="{F7D6ED90-129D-4101-A843-8D4A75A1DFF9}" type="presParOf" srcId="{31D7C6A1-97B7-4246-8C89-2053747A4E88}" destId="{CA5C1F6B-D899-4A2E-A6F0-2B8AB7E6A2EE}" srcOrd="1" destOrd="0" presId="urn:microsoft.com/office/officeart/2005/8/layout/list1"/>
    <dgm:cxn modelId="{ECB90345-784C-487D-9C9A-BA2D57D537CA}" type="presParOf" srcId="{5CDE2E1B-8D12-4BC5-9752-9723B7FAB4CA}" destId="{94FCC741-B5FC-4D71-A194-20CC0FF552A9}" srcOrd="1" destOrd="0" presId="urn:microsoft.com/office/officeart/2005/8/layout/list1"/>
    <dgm:cxn modelId="{8E2747EA-AEB5-4772-B67E-FD23CBABF2D6}" type="presParOf" srcId="{5CDE2E1B-8D12-4BC5-9752-9723B7FAB4CA}" destId="{F736B2DD-A23D-48DF-890C-277E5BB2A4D6}" srcOrd="2" destOrd="0" presId="urn:microsoft.com/office/officeart/2005/8/layout/list1"/>
    <dgm:cxn modelId="{121946BF-E223-42D8-BEB8-410FF28F4513}" type="presParOf" srcId="{5CDE2E1B-8D12-4BC5-9752-9723B7FAB4CA}" destId="{FFC368FB-9211-49FD-9241-E854842CA669}" srcOrd="3" destOrd="0" presId="urn:microsoft.com/office/officeart/2005/8/layout/list1"/>
    <dgm:cxn modelId="{9ED35FE0-448E-4EBA-B337-89E4BAB0FDA6}" type="presParOf" srcId="{5CDE2E1B-8D12-4BC5-9752-9723B7FAB4CA}" destId="{FE3E4CF5-9C8B-4067-AEFB-4220D0CE1CC0}" srcOrd="4" destOrd="0" presId="urn:microsoft.com/office/officeart/2005/8/layout/list1"/>
    <dgm:cxn modelId="{7D959417-2D5C-4C4C-A437-9607B3F65D18}" type="presParOf" srcId="{FE3E4CF5-9C8B-4067-AEFB-4220D0CE1CC0}" destId="{557321FF-0EC9-4C8E-AAD8-1AEB6C4C5BF9}" srcOrd="0" destOrd="0" presId="urn:microsoft.com/office/officeart/2005/8/layout/list1"/>
    <dgm:cxn modelId="{B55A5252-73FB-4766-B6DE-42670DFDC1F1}" type="presParOf" srcId="{FE3E4CF5-9C8B-4067-AEFB-4220D0CE1CC0}" destId="{8AAF3BEC-2EB4-404B-A570-7B313DBF474F}" srcOrd="1" destOrd="0" presId="urn:microsoft.com/office/officeart/2005/8/layout/list1"/>
    <dgm:cxn modelId="{2ED925BB-F798-45BB-9E92-21A2D608BBAC}" type="presParOf" srcId="{5CDE2E1B-8D12-4BC5-9752-9723B7FAB4CA}" destId="{427BD0C9-F7A1-44A5-86F3-EF55328E0529}" srcOrd="5" destOrd="0" presId="urn:microsoft.com/office/officeart/2005/8/layout/list1"/>
    <dgm:cxn modelId="{C7C2FD47-3616-4487-A6F8-47759D9620FE}" type="presParOf" srcId="{5CDE2E1B-8D12-4BC5-9752-9723B7FAB4CA}" destId="{6CD99755-B27F-4BCA-A08B-E66401E4BE26}" srcOrd="6" destOrd="0" presId="urn:microsoft.com/office/officeart/2005/8/layout/list1"/>
    <dgm:cxn modelId="{82102972-6F6B-461D-8EE7-C337D2772F54}" type="presParOf" srcId="{5CDE2E1B-8D12-4BC5-9752-9723B7FAB4CA}" destId="{7632F400-7A6E-4B68-A342-DC2502A39C98}" srcOrd="7" destOrd="0" presId="urn:microsoft.com/office/officeart/2005/8/layout/list1"/>
    <dgm:cxn modelId="{746470F7-9160-4961-ACF6-26B9822B1FD9}" type="presParOf" srcId="{5CDE2E1B-8D12-4BC5-9752-9723B7FAB4CA}" destId="{1183D765-36D8-484E-A949-DA3BF28E3200}" srcOrd="8" destOrd="0" presId="urn:microsoft.com/office/officeart/2005/8/layout/list1"/>
    <dgm:cxn modelId="{03B6DB84-1D5A-4832-BB33-0CC8570E2F56}" type="presParOf" srcId="{1183D765-36D8-484E-A949-DA3BF28E3200}" destId="{77811E1E-7BF3-4C53-8A95-21162F1CFBC3}" srcOrd="0" destOrd="0" presId="urn:microsoft.com/office/officeart/2005/8/layout/list1"/>
    <dgm:cxn modelId="{C73D29A2-8B5B-4746-BE7B-D810643BE923}" type="presParOf" srcId="{1183D765-36D8-484E-A949-DA3BF28E3200}" destId="{4AF887EF-CC97-4ACC-AA56-EA559F8C589E}" srcOrd="1" destOrd="0" presId="urn:microsoft.com/office/officeart/2005/8/layout/list1"/>
    <dgm:cxn modelId="{C1BBCCEE-DE23-4D47-BD10-F341790DD394}" type="presParOf" srcId="{5CDE2E1B-8D12-4BC5-9752-9723B7FAB4CA}" destId="{D8B77EE2-7B5D-4DE2-9502-D360B16C0957}" srcOrd="9" destOrd="0" presId="urn:microsoft.com/office/officeart/2005/8/layout/list1"/>
    <dgm:cxn modelId="{48000334-C2D4-44A0-ABED-54EEC93150D7}" type="presParOf" srcId="{5CDE2E1B-8D12-4BC5-9752-9723B7FAB4CA}" destId="{52832D09-A76C-4BA4-BAE4-4953A758B37E}" srcOrd="10" destOrd="0" presId="urn:microsoft.com/office/officeart/2005/8/layout/list1"/>
    <dgm:cxn modelId="{5F2C9917-51D8-4C62-B531-A1F05F6448D6}" type="presParOf" srcId="{5CDE2E1B-8D12-4BC5-9752-9723B7FAB4CA}" destId="{5F5A98FB-0AA6-40DA-850A-5CA527D8F999}" srcOrd="11" destOrd="0" presId="urn:microsoft.com/office/officeart/2005/8/layout/list1"/>
    <dgm:cxn modelId="{F2A85524-28A8-4BD7-8552-7498C1135E2C}" type="presParOf" srcId="{5CDE2E1B-8D12-4BC5-9752-9723B7FAB4CA}" destId="{7C9077B0-06A4-4995-93BC-C02A87907766}" srcOrd="12" destOrd="0" presId="urn:microsoft.com/office/officeart/2005/8/layout/list1"/>
    <dgm:cxn modelId="{BB3FB6E6-0B10-422D-9CF2-66B5B7E8BC8C}" type="presParOf" srcId="{7C9077B0-06A4-4995-93BC-C02A87907766}" destId="{CB81917F-3143-473B-A785-50DC9B309EF7}" srcOrd="0" destOrd="0" presId="urn:microsoft.com/office/officeart/2005/8/layout/list1"/>
    <dgm:cxn modelId="{9651211F-381D-4F45-AD83-8B236A127DE6}" type="presParOf" srcId="{7C9077B0-06A4-4995-93BC-C02A87907766}" destId="{4464F571-63F1-4A84-844A-37AB140177E0}" srcOrd="1" destOrd="0" presId="urn:microsoft.com/office/officeart/2005/8/layout/list1"/>
    <dgm:cxn modelId="{E3BAB8F5-90D5-4891-AE2E-E1389ABC0E93}" type="presParOf" srcId="{5CDE2E1B-8D12-4BC5-9752-9723B7FAB4CA}" destId="{74058FDE-1066-4E21-BB33-83F52797E52F}" srcOrd="13" destOrd="0" presId="urn:microsoft.com/office/officeart/2005/8/layout/list1"/>
    <dgm:cxn modelId="{52C58BAF-8BBA-484C-84C7-2F5F142CB393}" type="presParOf" srcId="{5CDE2E1B-8D12-4BC5-9752-9723B7FAB4CA}" destId="{B20A3F62-8DD6-4951-809C-50559438291E}" srcOrd="14" destOrd="0" presId="urn:microsoft.com/office/officeart/2005/8/layout/list1"/>
    <dgm:cxn modelId="{F7D94AFA-22E9-4FC7-A296-88A00348B42D}" type="presParOf" srcId="{5CDE2E1B-8D12-4BC5-9752-9723B7FAB4CA}" destId="{2D3C5917-CDE8-49D3-A646-2EB23733200D}" srcOrd="15" destOrd="0" presId="urn:microsoft.com/office/officeart/2005/8/layout/list1"/>
    <dgm:cxn modelId="{293A34ED-DA4B-499D-A08B-398EB86EB1FD}" type="presParOf" srcId="{5CDE2E1B-8D12-4BC5-9752-9723B7FAB4CA}" destId="{A8DA5A2C-CA85-4359-8CA4-F5437B13DD40}" srcOrd="16" destOrd="0" presId="urn:microsoft.com/office/officeart/2005/8/layout/list1"/>
    <dgm:cxn modelId="{672AFE7B-A44F-47A8-B7B0-AA74CF50BF01}" type="presParOf" srcId="{A8DA5A2C-CA85-4359-8CA4-F5437B13DD40}" destId="{2D5FFE7B-84AC-4EDB-97AA-14BB1E8BB55E}" srcOrd="0" destOrd="0" presId="urn:microsoft.com/office/officeart/2005/8/layout/list1"/>
    <dgm:cxn modelId="{4BD05CCA-4730-497B-8E07-66854C6418AB}" type="presParOf" srcId="{A8DA5A2C-CA85-4359-8CA4-F5437B13DD40}" destId="{FC40DA0D-BD00-4708-A2F5-6DBDDC81515E}" srcOrd="1" destOrd="0" presId="urn:microsoft.com/office/officeart/2005/8/layout/list1"/>
    <dgm:cxn modelId="{1CB8BFAC-2776-4158-9ECB-35A4661C7101}" type="presParOf" srcId="{5CDE2E1B-8D12-4BC5-9752-9723B7FAB4CA}" destId="{01FA2E0E-5D24-439B-81D3-2430CA2D91F7}" srcOrd="17" destOrd="0" presId="urn:microsoft.com/office/officeart/2005/8/layout/list1"/>
    <dgm:cxn modelId="{F36587F0-6821-4F27-821B-5ACE3B9B340B}" type="presParOf" srcId="{5CDE2E1B-8D12-4BC5-9752-9723B7FAB4CA}" destId="{E217F4A0-E02B-4A90-B97F-7DE84F21F36C}" srcOrd="18" destOrd="0" presId="urn:microsoft.com/office/officeart/2005/8/layout/list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9D85F73-ADE0-4FFC-8923-A81F2C5D602F}">
      <dsp:nvSpPr>
        <dsp:cNvPr id="0" name=""/>
        <dsp:cNvSpPr/>
      </dsp:nvSpPr>
      <dsp:spPr>
        <a:xfrm>
          <a:off x="0" y="679179"/>
          <a:ext cx="8712968" cy="378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16BD7BB6-E488-45D8-9AC2-37513617DADC}">
      <dsp:nvSpPr>
        <dsp:cNvPr id="0" name=""/>
        <dsp:cNvSpPr/>
      </dsp:nvSpPr>
      <dsp:spPr>
        <a:xfrm>
          <a:off x="414801" y="50026"/>
          <a:ext cx="8296030" cy="850552"/>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531" tIns="0" rIns="230531" bIns="0" numCol="1" spcCol="1270" anchor="ctr" anchorCtr="0">
          <a:noAutofit/>
        </a:bodyPr>
        <a:lstStyle/>
        <a:p>
          <a:pPr lvl="0" algn="just" defTabSz="889000">
            <a:lnSpc>
              <a:spcPct val="90000"/>
            </a:lnSpc>
            <a:spcBef>
              <a:spcPct val="0"/>
            </a:spcBef>
            <a:spcAft>
              <a:spcPct val="35000"/>
            </a:spcAft>
          </a:pPr>
          <a:r>
            <a:rPr lang="es-MX" sz="2000" b="1" kern="1200" dirty="0" smtClean="0"/>
            <a:t>La realización del presente proyecto se debe principalmente al problema de desigualdad en el acceso a las tecnologías entre las zonas urbanas y rurales del país.</a:t>
          </a:r>
          <a:endParaRPr lang="es-MX" sz="2000" kern="1200" dirty="0"/>
        </a:p>
      </dsp:txBody>
      <dsp:txXfrm>
        <a:off x="414801" y="50026"/>
        <a:ext cx="8296030" cy="850552"/>
      </dsp:txXfrm>
    </dsp:sp>
    <dsp:sp modelId="{41FCD562-C665-4C11-9340-5D48146AE87C}">
      <dsp:nvSpPr>
        <dsp:cNvPr id="0" name=""/>
        <dsp:cNvSpPr/>
      </dsp:nvSpPr>
      <dsp:spPr>
        <a:xfrm>
          <a:off x="0" y="1766198"/>
          <a:ext cx="8712968" cy="378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86A196F-58EA-45DB-B153-B6C82169EBE1}">
      <dsp:nvSpPr>
        <dsp:cNvPr id="0" name=""/>
        <dsp:cNvSpPr/>
      </dsp:nvSpPr>
      <dsp:spPr>
        <a:xfrm>
          <a:off x="414801" y="1138179"/>
          <a:ext cx="8296030" cy="849418"/>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531" tIns="0" rIns="230531" bIns="0" numCol="1" spcCol="1270" anchor="ctr" anchorCtr="0">
          <a:noAutofit/>
        </a:bodyPr>
        <a:lstStyle/>
        <a:p>
          <a:pPr lvl="0" algn="just" defTabSz="889000">
            <a:lnSpc>
              <a:spcPct val="90000"/>
            </a:lnSpc>
            <a:spcBef>
              <a:spcPct val="0"/>
            </a:spcBef>
            <a:spcAft>
              <a:spcPct val="35000"/>
            </a:spcAft>
          </a:pPr>
          <a:r>
            <a:rPr lang="es-MX" sz="2000" b="1" kern="1200" dirty="0" smtClean="0"/>
            <a:t>Los servicios de telecomunicaciones de las zonas rurales, son escasos, costosos, deficientes e inclusive nulos, especialmente en los servicios de telefonía e internet. </a:t>
          </a:r>
          <a:endParaRPr lang="es-MX" sz="2000" kern="1200" dirty="0"/>
        </a:p>
      </dsp:txBody>
      <dsp:txXfrm>
        <a:off x="414801" y="1138179"/>
        <a:ext cx="8296030" cy="849418"/>
      </dsp:txXfrm>
    </dsp:sp>
    <dsp:sp modelId="{B3F146EB-98D4-49E2-9D1F-D7709F3D2E9F}">
      <dsp:nvSpPr>
        <dsp:cNvPr id="0" name=""/>
        <dsp:cNvSpPr/>
      </dsp:nvSpPr>
      <dsp:spPr>
        <a:xfrm>
          <a:off x="0" y="2886674"/>
          <a:ext cx="8712968" cy="378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2D95195E-EA59-4F94-B7B2-4ADB2A0959D1}">
      <dsp:nvSpPr>
        <dsp:cNvPr id="0" name=""/>
        <dsp:cNvSpPr/>
      </dsp:nvSpPr>
      <dsp:spPr>
        <a:xfrm>
          <a:off x="414801" y="2225198"/>
          <a:ext cx="8296030" cy="882876"/>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531" tIns="0" rIns="230531" bIns="0" numCol="1" spcCol="1270" anchor="ctr" anchorCtr="0">
          <a:noAutofit/>
        </a:bodyPr>
        <a:lstStyle/>
        <a:p>
          <a:pPr lvl="0" algn="just" defTabSz="889000">
            <a:lnSpc>
              <a:spcPct val="90000"/>
            </a:lnSpc>
            <a:spcBef>
              <a:spcPct val="0"/>
            </a:spcBef>
            <a:spcAft>
              <a:spcPct val="35000"/>
            </a:spcAft>
          </a:pPr>
          <a:r>
            <a:rPr lang="es-MX" sz="2000" b="1" kern="1200" dirty="0" smtClean="0"/>
            <a:t>Los problemas de acceso a sitios tan remotos dificultan el mantenimiento preventivo y correctivo de estos sistemas y por lo tanto su funcionamiento.</a:t>
          </a:r>
          <a:endParaRPr lang="es-MX" sz="2000" kern="1200" dirty="0"/>
        </a:p>
      </dsp:txBody>
      <dsp:txXfrm>
        <a:off x="414801" y="2225198"/>
        <a:ext cx="8296030" cy="882876"/>
      </dsp:txXfrm>
    </dsp:sp>
    <dsp:sp modelId="{22F294B0-F85F-4A61-BA70-7137032FE2C5}">
      <dsp:nvSpPr>
        <dsp:cNvPr id="0" name=""/>
        <dsp:cNvSpPr/>
      </dsp:nvSpPr>
      <dsp:spPr>
        <a:xfrm>
          <a:off x="0" y="3420432"/>
          <a:ext cx="8712968" cy="378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409488FA-1E3E-460B-9ACE-3EA0853BB421}">
      <dsp:nvSpPr>
        <dsp:cNvPr id="0" name=""/>
        <dsp:cNvSpPr/>
      </dsp:nvSpPr>
      <dsp:spPr>
        <a:xfrm>
          <a:off x="414801" y="3345674"/>
          <a:ext cx="8296030" cy="296157"/>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531" tIns="0" rIns="230531" bIns="0" numCol="1" spcCol="1270" anchor="ctr" anchorCtr="0">
          <a:noAutofit/>
        </a:bodyPr>
        <a:lstStyle/>
        <a:p>
          <a:pPr lvl="0" algn="just" defTabSz="889000">
            <a:lnSpc>
              <a:spcPct val="90000"/>
            </a:lnSpc>
            <a:spcBef>
              <a:spcPct val="0"/>
            </a:spcBef>
            <a:spcAft>
              <a:spcPct val="35000"/>
            </a:spcAft>
          </a:pPr>
          <a:r>
            <a:rPr lang="es-MX" sz="2000" b="1" kern="1200" dirty="0" smtClean="0"/>
            <a:t>La deficiente infraestructura vial, imposibilita la conexión.</a:t>
          </a:r>
          <a:endParaRPr lang="es-MX" sz="2000" kern="1200" dirty="0"/>
        </a:p>
      </dsp:txBody>
      <dsp:txXfrm>
        <a:off x="414801" y="3345674"/>
        <a:ext cx="8296030" cy="296157"/>
      </dsp:txXfrm>
    </dsp:sp>
    <dsp:sp modelId="{7EF07961-45AA-4478-9813-D38ABBD6DA98}">
      <dsp:nvSpPr>
        <dsp:cNvPr id="0" name=""/>
        <dsp:cNvSpPr/>
      </dsp:nvSpPr>
      <dsp:spPr>
        <a:xfrm>
          <a:off x="0" y="4900565"/>
          <a:ext cx="8712968" cy="378000"/>
        </a:xfrm>
        <a:prstGeom prst="rect">
          <a:avLst/>
        </a:prstGeom>
        <a:solidFill>
          <a:schemeClr val="dk1">
            <a:alpha val="90000"/>
            <a:tint val="40000"/>
            <a:hueOff val="0"/>
            <a:satOff val="0"/>
            <a:lumOff val="0"/>
            <a:alphaOff val="0"/>
          </a:schemeClr>
        </a:solidFill>
        <a:ln w="9525" cap="flat" cmpd="sng" algn="ctr">
          <a:solidFill>
            <a:schemeClr val="dk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C9C64693-91FA-471D-8EB1-4CEC81DE00D3}">
      <dsp:nvSpPr>
        <dsp:cNvPr id="0" name=""/>
        <dsp:cNvSpPr/>
      </dsp:nvSpPr>
      <dsp:spPr>
        <a:xfrm>
          <a:off x="414801" y="3879432"/>
          <a:ext cx="8296030" cy="1242532"/>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0531" tIns="0" rIns="230531" bIns="0" numCol="1" spcCol="1270" anchor="ctr" anchorCtr="0">
          <a:noAutofit/>
        </a:bodyPr>
        <a:lstStyle/>
        <a:p>
          <a:pPr lvl="0" algn="just" defTabSz="889000">
            <a:lnSpc>
              <a:spcPct val="90000"/>
            </a:lnSpc>
            <a:spcBef>
              <a:spcPct val="0"/>
            </a:spcBef>
            <a:spcAft>
              <a:spcPct val="35000"/>
            </a:spcAft>
          </a:pPr>
          <a:r>
            <a:rPr lang="es-MX" sz="2000" b="1" kern="1200" dirty="0" smtClean="0"/>
            <a:t>La alta dispersión de la población y la baja capacidad de pago que se presentan en las áreas rurales limitan la implementación de los típicos sistemas de comunicación, ya que se requiere de una alta demanda para recuperar el valor de las inversiones realizadas. </a:t>
          </a:r>
          <a:endParaRPr lang="es-MX" sz="2000" kern="1200" dirty="0"/>
        </a:p>
      </dsp:txBody>
      <dsp:txXfrm>
        <a:off x="414801" y="3879432"/>
        <a:ext cx="8296030" cy="1242532"/>
      </dsp:txXfrm>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02FF372-241B-4DD9-A4FE-E2AA4C829B3A}">
      <dsp:nvSpPr>
        <dsp:cNvPr id="0" name=""/>
        <dsp:cNvSpPr/>
      </dsp:nvSpPr>
      <dsp:spPr>
        <a:xfrm>
          <a:off x="0" y="2036917"/>
          <a:ext cx="8712968" cy="327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9E8E8B-B4C5-475C-95FC-95527E01DB57}">
      <dsp:nvSpPr>
        <dsp:cNvPr id="0" name=""/>
        <dsp:cNvSpPr/>
      </dsp:nvSpPr>
      <dsp:spPr>
        <a:xfrm>
          <a:off x="414801" y="139217"/>
          <a:ext cx="8296030" cy="217118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31" tIns="0" rIns="230531" bIns="0" numCol="1" spcCol="1270" anchor="ctr" anchorCtr="0">
          <a:noAutofit/>
        </a:bodyPr>
        <a:lstStyle/>
        <a:p>
          <a:pPr lvl="0" algn="just" defTabSz="800100">
            <a:lnSpc>
              <a:spcPct val="90000"/>
            </a:lnSpc>
            <a:spcBef>
              <a:spcPct val="0"/>
            </a:spcBef>
            <a:spcAft>
              <a:spcPct val="35000"/>
            </a:spcAft>
          </a:pPr>
          <a:r>
            <a:rPr lang="es-EC" sz="1800" kern="1200" dirty="0" smtClean="0"/>
            <a:t>Mediante la encuesta, se ha podido identificar el problema de acceso a las Tecnologías de Información y Comunicación, reflejado en la ausencia de un centro de computo en la parroquia, cuyos habitantes realizan un solo viaje por semana o la ocasión que lo amerite al centro más cercano localizado a 30Km de esta, siendo el servicio de </a:t>
          </a:r>
          <a:r>
            <a:rPr lang="es-EC" sz="1800" kern="1200" dirty="0" err="1" smtClean="0"/>
            <a:t>television</a:t>
          </a:r>
          <a:r>
            <a:rPr lang="es-EC" sz="1800" kern="1200" dirty="0" smtClean="0"/>
            <a:t> el de mayor consumo con el 42.25% con </a:t>
          </a:r>
          <a:r>
            <a:rPr lang="es-EC" sz="1800" kern="1200" dirty="0" err="1" smtClean="0"/>
            <a:t>relacion</a:t>
          </a:r>
          <a:r>
            <a:rPr lang="es-EC" sz="1800" kern="1200" dirty="0" smtClean="0"/>
            <a:t> al servicio de telefonía celular y fija, y mas aun el servicio de internet con un mínimo del 6.95% de la población considerándolo en su mayoría de baja calidad. Sin embargo el 17.11% considera tener disponibilidad en invertir en la implementación de nuevos servicios.</a:t>
          </a:r>
          <a:endParaRPr lang="es-MX" sz="1800" kern="1200" dirty="0"/>
        </a:p>
      </dsp:txBody>
      <dsp:txXfrm>
        <a:off x="414801" y="139217"/>
        <a:ext cx="8296030" cy="2171183"/>
      </dsp:txXfrm>
    </dsp:sp>
    <dsp:sp modelId="{AE25A7BD-5AA5-4685-8768-9FD435EC0807}">
      <dsp:nvSpPr>
        <dsp:cNvPr id="0" name=""/>
        <dsp:cNvSpPr/>
      </dsp:nvSpPr>
      <dsp:spPr>
        <a:xfrm>
          <a:off x="0" y="3312369"/>
          <a:ext cx="8712968" cy="327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3CA366C-A4D0-41A3-9BA6-C09F2401970D}">
      <dsp:nvSpPr>
        <dsp:cNvPr id="0" name=""/>
        <dsp:cNvSpPr/>
      </dsp:nvSpPr>
      <dsp:spPr>
        <a:xfrm>
          <a:off x="416937" y="2592290"/>
          <a:ext cx="8296030" cy="99566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31" tIns="0" rIns="230531" bIns="0" numCol="1" spcCol="1270" anchor="ctr" anchorCtr="0">
          <a:noAutofit/>
        </a:bodyPr>
        <a:lstStyle/>
        <a:p>
          <a:pPr lvl="0" algn="just" defTabSz="800100">
            <a:lnSpc>
              <a:spcPct val="90000"/>
            </a:lnSpc>
            <a:spcBef>
              <a:spcPct val="0"/>
            </a:spcBef>
            <a:spcAft>
              <a:spcPct val="35000"/>
            </a:spcAft>
          </a:pPr>
          <a:r>
            <a:rPr lang="es-EC" sz="1800" kern="1200" dirty="0" smtClean="0"/>
            <a:t>El proyecto se ha enfocado principalmente en las Escuelas que se encuentran distribuidas a lo largo de la parroquia, además de la Junta Parroquial, y Centro de salud en la zona más poblada como puntos estratégicos, que gozan de caminos accesibles y sistema de suministro de energía eléctrica.   </a:t>
          </a:r>
          <a:endParaRPr lang="es-MX" sz="1800" kern="1200" dirty="0"/>
        </a:p>
      </dsp:txBody>
      <dsp:txXfrm>
        <a:off x="416937" y="2592290"/>
        <a:ext cx="8296030" cy="995669"/>
      </dsp:txXfrm>
    </dsp:sp>
    <dsp:sp modelId="{A9D6293A-99EC-4606-96B4-62A3D1DA5349}">
      <dsp:nvSpPr>
        <dsp:cNvPr id="0" name=""/>
        <dsp:cNvSpPr/>
      </dsp:nvSpPr>
      <dsp:spPr>
        <a:xfrm>
          <a:off x="0" y="5544615"/>
          <a:ext cx="8712968" cy="3276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77E30B-950E-4F22-BD07-A61DD4CD3A4C}">
      <dsp:nvSpPr>
        <dsp:cNvPr id="0" name=""/>
        <dsp:cNvSpPr/>
      </dsp:nvSpPr>
      <dsp:spPr>
        <a:xfrm>
          <a:off x="416937" y="3816425"/>
          <a:ext cx="8296030" cy="198381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531" tIns="0" rIns="230531" bIns="0" numCol="1" spcCol="1270" anchor="ctr" anchorCtr="0">
          <a:noAutofit/>
        </a:bodyPr>
        <a:lstStyle/>
        <a:p>
          <a:pPr lvl="0" algn="just" defTabSz="800100">
            <a:lnSpc>
              <a:spcPct val="90000"/>
            </a:lnSpc>
            <a:spcBef>
              <a:spcPct val="0"/>
            </a:spcBef>
            <a:spcAft>
              <a:spcPct val="35000"/>
            </a:spcAft>
          </a:pPr>
          <a:r>
            <a:rPr lang="es-ES" sz="1800" kern="1200" dirty="0" smtClean="0"/>
            <a:t>Con la ayuda del Radio Mobile, se pudo concluir que el diseño de red es factible técnicamente, ya que para un vano que oscila entre 1.88Km y 500m de distancia, se ha obtenido una potencia de recepción de -52.70dBm a -44dBm  respectivamente, con una mínima probabilidad de desvanecimiento que se traduce a una confiabilidad del 99.99% todo el tiempo</a:t>
          </a:r>
          <a:r>
            <a:rPr lang="es-EC" sz="1800" kern="1200" dirty="0" smtClean="0"/>
            <a:t>. Además, los niveles de recepción describen una tasa de transferencia de 54Mbps que representa un esquema de codificación de 64QAM, permitiendo mayor</a:t>
          </a:r>
          <a:r>
            <a:rPr lang="es-MX" sz="1800" kern="1200" dirty="0" smtClean="0"/>
            <a:t> cantidad de información transmitida utilizando el mismo ancho de banda.</a:t>
          </a:r>
          <a:endParaRPr lang="es-MX" sz="1800" kern="1200" dirty="0"/>
        </a:p>
      </dsp:txBody>
      <dsp:txXfrm>
        <a:off x="416937" y="3816425"/>
        <a:ext cx="8296030" cy="1983816"/>
      </dsp:txXfrm>
    </dsp:sp>
  </dsp:spTree>
</dsp:drawing>
</file>

<file path=ppt/diagrams/drawing1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B920F78-D2A1-4A63-A9B8-0F8CFEDCD0D6}">
      <dsp:nvSpPr>
        <dsp:cNvPr id="0" name=""/>
        <dsp:cNvSpPr/>
      </dsp:nvSpPr>
      <dsp:spPr>
        <a:xfrm>
          <a:off x="0" y="2398932"/>
          <a:ext cx="8640960" cy="6552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4022FC-34BC-4C03-B811-A4C3A85F9813}">
      <dsp:nvSpPr>
        <dsp:cNvPr id="0" name=""/>
        <dsp:cNvSpPr/>
      </dsp:nvSpPr>
      <dsp:spPr>
        <a:xfrm>
          <a:off x="413875" y="457385"/>
          <a:ext cx="8227084" cy="250052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800100">
            <a:lnSpc>
              <a:spcPct val="90000"/>
            </a:lnSpc>
            <a:spcBef>
              <a:spcPct val="0"/>
            </a:spcBef>
            <a:spcAft>
              <a:spcPct val="35000"/>
            </a:spcAft>
          </a:pPr>
          <a:r>
            <a:rPr lang="es-EC" sz="1800" kern="1200" dirty="0" smtClean="0"/>
            <a:t>De acuerdo al análisis de estimación de tasa de bits consumido por nodo y último enlace más congestionado, se ha concluido que la red está en condiciones de soportar una demanda inicial conformada por las instituciones educativas, junta parroquial y centro de salud, para que más tarde se sume el 42% de la población que goza de un computador propio, hasta tener una demanda total de los usuarios potenciales iniciales, cuyo crecimiento del 17.11% anual se presenta en 6años, sin embargo se requiere de 15 años para que el crecimiento de usuarios cope la red. Por lo tanto, la topología de red establecida, está en condiciones de ofrecer los servicios de internet y </a:t>
          </a:r>
          <a:r>
            <a:rPr lang="es-EC" sz="1800" kern="1200" dirty="0" err="1" smtClean="0"/>
            <a:t>VoIP</a:t>
          </a:r>
          <a:r>
            <a:rPr lang="es-EC" sz="1800" kern="1200" dirty="0" smtClean="0"/>
            <a:t> a 1851 usuarios potenciales actuales y 7235 futuros.</a:t>
          </a:r>
          <a:endParaRPr lang="es-MX" sz="1800" kern="1200" dirty="0"/>
        </a:p>
      </dsp:txBody>
      <dsp:txXfrm>
        <a:off x="413875" y="457385"/>
        <a:ext cx="8227084" cy="2500526"/>
      </dsp:txXfrm>
    </dsp:sp>
    <dsp:sp modelId="{47C64FD3-0C58-4990-92B4-C2C8A6580A57}">
      <dsp:nvSpPr>
        <dsp:cNvPr id="0" name=""/>
        <dsp:cNvSpPr/>
      </dsp:nvSpPr>
      <dsp:spPr>
        <a:xfrm>
          <a:off x="0" y="3855096"/>
          <a:ext cx="8640960" cy="6552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5920B1-06E0-4D98-B925-75FD4354F749}">
      <dsp:nvSpPr>
        <dsp:cNvPr id="0" name=""/>
        <dsp:cNvSpPr/>
      </dsp:nvSpPr>
      <dsp:spPr>
        <a:xfrm>
          <a:off x="413491" y="3161684"/>
          <a:ext cx="8227468" cy="126150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800100">
            <a:lnSpc>
              <a:spcPct val="90000"/>
            </a:lnSpc>
            <a:spcBef>
              <a:spcPct val="0"/>
            </a:spcBef>
            <a:spcAft>
              <a:spcPct val="35000"/>
            </a:spcAft>
          </a:pPr>
          <a:r>
            <a:rPr lang="es-EC" sz="1800" kern="1200" dirty="0" smtClean="0"/>
            <a:t>Debido a la disminución de los parámetros de </a:t>
          </a:r>
          <a:r>
            <a:rPr lang="es-EC" sz="1800" kern="1200" dirty="0" err="1" smtClean="0"/>
            <a:t>QoS</a:t>
          </a:r>
          <a:r>
            <a:rPr lang="es-EC" sz="1800" kern="1200" dirty="0" smtClean="0"/>
            <a:t> que se presenta en la transmisión de voz en un ambiente inalámbrico, y la saturación del ancho de banda por el uso de los canales de voz cuando esta se vuelve muy numerosa, se ha limitado su ubicación únicamente en 6 nodos de los 20 totales, y se ha restringido para un uso auxiliar o secundario.</a:t>
          </a:r>
          <a:endParaRPr lang="es-MX" sz="1800" kern="1200" dirty="0"/>
        </a:p>
      </dsp:txBody>
      <dsp:txXfrm>
        <a:off x="413491" y="3161684"/>
        <a:ext cx="8227468" cy="1261503"/>
      </dsp:txXfrm>
    </dsp:sp>
    <dsp:sp modelId="{FBDD789B-A394-4DBF-9158-2D21ECEC7C13}">
      <dsp:nvSpPr>
        <dsp:cNvPr id="0" name=""/>
        <dsp:cNvSpPr/>
      </dsp:nvSpPr>
      <dsp:spPr>
        <a:xfrm>
          <a:off x="0" y="5172575"/>
          <a:ext cx="8640960" cy="6552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5E68BEB-B296-4493-B6F0-EE90B38837E0}">
      <dsp:nvSpPr>
        <dsp:cNvPr id="0" name=""/>
        <dsp:cNvSpPr/>
      </dsp:nvSpPr>
      <dsp:spPr>
        <a:xfrm>
          <a:off x="413491" y="4617850"/>
          <a:ext cx="8227468" cy="1036919"/>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25" tIns="0" rIns="228625" bIns="0" numCol="1" spcCol="1270" anchor="ctr" anchorCtr="0">
          <a:noAutofit/>
        </a:bodyPr>
        <a:lstStyle/>
        <a:p>
          <a:pPr lvl="0" algn="just" defTabSz="800100">
            <a:lnSpc>
              <a:spcPct val="90000"/>
            </a:lnSpc>
            <a:spcBef>
              <a:spcPct val="0"/>
            </a:spcBef>
            <a:spcAft>
              <a:spcPct val="35000"/>
            </a:spcAft>
          </a:pPr>
          <a:r>
            <a:rPr lang="es-EC" sz="1800" kern="1200" dirty="0" smtClean="0"/>
            <a:t>Un cambio en el uso del tipo de códec en el servicio de </a:t>
          </a:r>
          <a:r>
            <a:rPr lang="es-EC" sz="1800" kern="1200" dirty="0" err="1" smtClean="0"/>
            <a:t>VoIP</a:t>
          </a:r>
          <a:r>
            <a:rPr lang="es-EC" sz="1800" kern="1200" dirty="0" smtClean="0"/>
            <a:t> (G711, G726, G729) corresponde a una ganancia o eliminación de usuarios, de entre 32 usuarios para un códec de alta calidad a mediana calidad y 24 usuarios para un códec de mediana calidad a baja calidad de audio.</a:t>
          </a:r>
          <a:endParaRPr lang="es-MX" sz="1800" kern="1200" dirty="0"/>
        </a:p>
      </dsp:txBody>
      <dsp:txXfrm>
        <a:off x="413491" y="4617850"/>
        <a:ext cx="8227468" cy="1036919"/>
      </dsp:txXfrm>
    </dsp:sp>
  </dsp:spTree>
</dsp:drawing>
</file>

<file path=ppt/diagrams/drawing1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570CE597-3D69-404B-B4B1-F9303D266C3E}">
      <dsp:nvSpPr>
        <dsp:cNvPr id="0" name=""/>
        <dsp:cNvSpPr/>
      </dsp:nvSpPr>
      <dsp:spPr>
        <a:xfrm>
          <a:off x="0" y="912303"/>
          <a:ext cx="8229600" cy="868492"/>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B18A7-B051-4235-AEA3-C1870C2654BE}">
      <dsp:nvSpPr>
        <dsp:cNvPr id="0" name=""/>
        <dsp:cNvSpPr/>
      </dsp:nvSpPr>
      <dsp:spPr>
        <a:xfrm>
          <a:off x="370382" y="403690"/>
          <a:ext cx="7835792" cy="1108478"/>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just" defTabSz="800100">
            <a:lnSpc>
              <a:spcPct val="90000"/>
            </a:lnSpc>
            <a:spcBef>
              <a:spcPct val="0"/>
            </a:spcBef>
            <a:spcAft>
              <a:spcPct val="35000"/>
            </a:spcAft>
          </a:pPr>
          <a:r>
            <a:rPr lang="es-EC" sz="1800" kern="1200" dirty="0" smtClean="0"/>
            <a:t>Desde el punto de vista económico, se ha establecido que el proyecto es viable pues se ha obtenido una tasa interna de retorno de 76% superior a la tasa alternativa referencial y el valor actual neto obtenido es positivo con USD434,724.</a:t>
          </a:r>
        </a:p>
      </dsp:txBody>
      <dsp:txXfrm>
        <a:off x="370382" y="403690"/>
        <a:ext cx="7835792" cy="1108478"/>
      </dsp:txXfrm>
    </dsp:sp>
    <dsp:sp modelId="{4D72C1EA-5D26-4A6A-BEA0-A1C064667CDB}">
      <dsp:nvSpPr>
        <dsp:cNvPr id="0" name=""/>
        <dsp:cNvSpPr/>
      </dsp:nvSpPr>
      <dsp:spPr>
        <a:xfrm>
          <a:off x="0" y="2779803"/>
          <a:ext cx="8229600" cy="997694"/>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2E0A8CF-0ECD-4061-AE72-92AC7E4EEBF9}">
      <dsp:nvSpPr>
        <dsp:cNvPr id="0" name=""/>
        <dsp:cNvSpPr/>
      </dsp:nvSpPr>
      <dsp:spPr>
        <a:xfrm>
          <a:off x="370382" y="1977294"/>
          <a:ext cx="7835792" cy="159804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just" defTabSz="800100">
            <a:lnSpc>
              <a:spcPct val="90000"/>
            </a:lnSpc>
            <a:spcBef>
              <a:spcPct val="0"/>
            </a:spcBef>
            <a:spcAft>
              <a:spcPct val="35000"/>
            </a:spcAft>
          </a:pPr>
          <a:r>
            <a:rPr lang="es-EC" sz="1800" kern="1200" dirty="0" smtClean="0"/>
            <a:t>Gracias a las características de rápida y fácil configuración, despliegue, además de tener una alta confiabilidad reflejado con un tiempo fuera de servicio no mayor a los 10 segundos, y bajo costo en inversión que puede ser asumida por las economías rurales, se convierte en una opción muy ventajosa con respecto a los costos de inversión que implica el uso de otras tecnologías como por ejemplo: WIMAX, XPON, etc.</a:t>
          </a:r>
          <a:endParaRPr lang="es-MX" sz="1800" kern="1200" dirty="0"/>
        </a:p>
      </dsp:txBody>
      <dsp:txXfrm>
        <a:off x="370382" y="1977294"/>
        <a:ext cx="7835792" cy="1598047"/>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D3C77782-4DAA-4224-9ED8-2D7A144CAC4F}">
      <dsp:nvSpPr>
        <dsp:cNvPr id="0" name=""/>
        <dsp:cNvSpPr/>
      </dsp:nvSpPr>
      <dsp:spPr>
        <a:xfrm>
          <a:off x="0" y="0"/>
          <a:ext cx="7704856" cy="4622913"/>
        </a:xfrm>
        <a:prstGeom prst="rect">
          <a:avLst/>
        </a:prstGeom>
        <a:gradFill rotWithShape="0">
          <a:gsLst>
            <a:gs pos="0">
              <a:schemeClr val="accent3">
                <a:lumMod val="60000"/>
                <a:lumOff val="4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just" defTabSz="1066800">
            <a:lnSpc>
              <a:spcPct val="90000"/>
            </a:lnSpc>
            <a:spcBef>
              <a:spcPct val="0"/>
            </a:spcBef>
            <a:spcAft>
              <a:spcPct val="35000"/>
            </a:spcAft>
          </a:pPr>
          <a:r>
            <a:rPr lang="es-MX" sz="2400" b="1" kern="1200" dirty="0" smtClean="0"/>
            <a:t>Es por eso que el presente proyecto </a:t>
          </a:r>
          <a:r>
            <a:rPr lang="es-EC" sz="2400" b="1" kern="1200" dirty="0" smtClean="0"/>
            <a:t>describe la solución que representa el uso de las </a:t>
          </a:r>
          <a:r>
            <a:rPr lang="es-EC" sz="2400" b="1" i="1" kern="1200" dirty="0" smtClean="0"/>
            <a:t>redes  inalámbricas malladas con características </a:t>
          </a:r>
          <a:r>
            <a:rPr lang="es-EC" sz="2400" b="1" i="1" kern="1200" dirty="0" err="1" smtClean="0"/>
            <a:t>multi</a:t>
          </a:r>
          <a:r>
            <a:rPr lang="es-EC" sz="2400" b="1" i="1" kern="1200" dirty="0" smtClean="0"/>
            <a:t>-radio </a:t>
          </a:r>
          <a:r>
            <a:rPr lang="es-EC" sz="2400" b="1" i="1" kern="1200" dirty="0" err="1" smtClean="0"/>
            <a:t>multi</a:t>
          </a:r>
          <a:r>
            <a:rPr lang="es-EC" sz="2400" b="1" i="1" kern="1200" dirty="0" smtClean="0"/>
            <a:t>-canal</a:t>
          </a:r>
          <a:r>
            <a:rPr lang="es-EC" sz="2400" b="1" kern="1200" dirty="0" smtClean="0"/>
            <a:t>, y comunicación </a:t>
          </a:r>
          <a:r>
            <a:rPr lang="es-EC" sz="2400" b="1" kern="1200" dirty="0" err="1" smtClean="0"/>
            <a:t>multi</a:t>
          </a:r>
          <a:r>
            <a:rPr lang="es-EC" sz="2400" b="1" kern="1200" dirty="0" smtClean="0"/>
            <a:t>-salto de extremo a extremo, para minimizar los problemas de exclusión tecnológica que sufre la Parroquia Rural de </a:t>
          </a:r>
          <a:r>
            <a:rPr lang="es-EC" sz="2400" b="1" kern="1200" dirty="0" err="1" smtClean="0"/>
            <a:t>Taracoa</a:t>
          </a:r>
          <a:r>
            <a:rPr lang="es-EC" sz="2400" b="1" kern="1200" dirty="0" smtClean="0"/>
            <a:t>, y que gracias a las características de rápida y fácil configuración, despliegue, y bajo costo en inversión, se convierte en una opción muy ventajosa con respecto a los costos de inversión que implica el uso de otras tecnologías como por ejemplo: WIMAX, XPON, </a:t>
          </a:r>
          <a:r>
            <a:rPr lang="es-EC" sz="2400" b="1" kern="1200" dirty="0" err="1" smtClean="0"/>
            <a:t>etc</a:t>
          </a:r>
          <a:r>
            <a:rPr lang="es-EC" sz="2400" b="1" kern="1200" dirty="0" smtClean="0"/>
            <a:t>, que no pueden </a:t>
          </a:r>
          <a:r>
            <a:rPr lang="es-MX" sz="2400" b="1" kern="1200" dirty="0" smtClean="0"/>
            <a:t>asumir las economías rurales.</a:t>
          </a:r>
          <a:endParaRPr lang="es-MX" sz="2400" kern="1200" dirty="0"/>
        </a:p>
      </dsp:txBody>
      <dsp:txXfrm>
        <a:off x="0" y="0"/>
        <a:ext cx="7704856" cy="4622913"/>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8E514E7-6E40-4F01-A098-B2AF63FBC8CA}">
      <dsp:nvSpPr>
        <dsp:cNvPr id="0" name=""/>
        <dsp:cNvSpPr/>
      </dsp:nvSpPr>
      <dsp:spPr>
        <a:xfrm>
          <a:off x="0" y="489163"/>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3418294-A619-4B60-B1F8-2E99884B7886}">
      <dsp:nvSpPr>
        <dsp:cNvPr id="0" name=""/>
        <dsp:cNvSpPr/>
      </dsp:nvSpPr>
      <dsp:spPr>
        <a:xfrm>
          <a:off x="404517" y="121781"/>
          <a:ext cx="8090343" cy="574021"/>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rtl="0">
            <a:lnSpc>
              <a:spcPct val="90000"/>
            </a:lnSpc>
            <a:spcBef>
              <a:spcPct val="0"/>
            </a:spcBef>
            <a:spcAft>
              <a:spcPct val="35000"/>
            </a:spcAft>
          </a:pP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Realizar</a:t>
          </a:r>
          <a:r>
            <a:rPr kumimoji="0" lang="es-EC" sz="2000" b="0" i="0" u="none" strike="noStrike" kern="1200" cap="none" normalizeH="0" dirty="0" smtClean="0">
              <a:ln/>
              <a:solidFill>
                <a:schemeClr val="tx1"/>
              </a:solidFill>
              <a:effectLst/>
              <a:latin typeface="Tahoma" pitchFamily="34" charset="0"/>
              <a:ea typeface="Tahoma" pitchFamily="34" charset="0"/>
              <a:cs typeface="Tahoma" pitchFamily="34" charset="0"/>
            </a:rPr>
            <a:t> el estudio teórico de </a:t>
          </a: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las topologías,</a:t>
          </a:r>
          <a:r>
            <a:rPr kumimoji="0" lang="es-EC" sz="2000" b="0" i="0" u="none" strike="noStrike" kern="1200" cap="none" normalizeH="0" dirty="0" smtClean="0">
              <a:ln/>
              <a:solidFill>
                <a:schemeClr val="tx1"/>
              </a:solidFill>
              <a:effectLst/>
              <a:latin typeface="Tahoma" pitchFamily="34" charset="0"/>
              <a:ea typeface="Tahoma" pitchFamily="34" charset="0"/>
              <a:cs typeface="Tahoma" pitchFamily="34" charset="0"/>
            </a:rPr>
            <a:t> arquitectura, y evolución de las redes inalámbricas.</a:t>
          </a:r>
          <a:endParaRPr kumimoji="0" lang="es-MX" sz="2000" b="0" i="0" u="none" strike="noStrike" kern="1200" cap="none" normalizeH="0" baseline="0" dirty="0" smtClean="0">
            <a:ln/>
            <a:solidFill>
              <a:schemeClr val="tx1"/>
            </a:solidFill>
            <a:effectLst/>
            <a:latin typeface="Tahoma" pitchFamily="34" charset="0"/>
            <a:ea typeface="Tahoma" pitchFamily="34" charset="0"/>
            <a:cs typeface="Tahoma" pitchFamily="34" charset="0"/>
          </a:endParaRPr>
        </a:p>
      </dsp:txBody>
      <dsp:txXfrm>
        <a:off x="404517" y="121781"/>
        <a:ext cx="8090343" cy="574021"/>
      </dsp:txXfrm>
    </dsp:sp>
    <dsp:sp modelId="{90699564-2009-4706-B0DC-ADF6D5FE8B3B}">
      <dsp:nvSpPr>
        <dsp:cNvPr id="0" name=""/>
        <dsp:cNvSpPr/>
      </dsp:nvSpPr>
      <dsp:spPr>
        <a:xfrm>
          <a:off x="0" y="1294445"/>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8EAA53D-D462-4540-905D-ECB6A7D30706}">
      <dsp:nvSpPr>
        <dsp:cNvPr id="0" name=""/>
        <dsp:cNvSpPr/>
      </dsp:nvSpPr>
      <dsp:spPr>
        <a:xfrm>
          <a:off x="404517" y="917563"/>
          <a:ext cx="8090343" cy="58352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latin typeface="Tahoma" pitchFamily="34" charset="0"/>
              <a:ea typeface="Tahoma" pitchFamily="34" charset="0"/>
              <a:cs typeface="Tahoma" pitchFamily="34" charset="0"/>
            </a:rPr>
            <a:t>Analizar  la </a:t>
          </a:r>
          <a:r>
            <a:rPr lang="es-MX" sz="2000" kern="1200" dirty="0" err="1" smtClean="0">
              <a:solidFill>
                <a:schemeClr val="tx1"/>
              </a:solidFill>
              <a:latin typeface="Tahoma" pitchFamily="34" charset="0"/>
              <a:ea typeface="Tahoma" pitchFamily="34" charset="0"/>
              <a:cs typeface="Tahoma" pitchFamily="34" charset="0"/>
            </a:rPr>
            <a:t>situacion</a:t>
          </a:r>
          <a:r>
            <a:rPr lang="es-MX" sz="2000" kern="1200" dirty="0" smtClean="0">
              <a:solidFill>
                <a:schemeClr val="tx1"/>
              </a:solidFill>
              <a:latin typeface="Tahoma" pitchFamily="34" charset="0"/>
              <a:ea typeface="Tahoma" pitchFamily="34" charset="0"/>
              <a:cs typeface="Tahoma" pitchFamily="34" charset="0"/>
            </a:rPr>
            <a:t> inicial de los servicios de telecomunicaciones y sus principales  necesidades.</a:t>
          </a:r>
          <a:endParaRPr lang="es-MX" sz="2000" kern="1200" dirty="0">
            <a:solidFill>
              <a:schemeClr val="tx1"/>
            </a:solidFill>
            <a:latin typeface="Tahoma" pitchFamily="34" charset="0"/>
            <a:ea typeface="Tahoma" pitchFamily="34" charset="0"/>
            <a:cs typeface="Tahoma" pitchFamily="34" charset="0"/>
          </a:endParaRPr>
        </a:p>
      </dsp:txBody>
      <dsp:txXfrm>
        <a:off x="404517" y="917563"/>
        <a:ext cx="8090343" cy="583522"/>
      </dsp:txXfrm>
    </dsp:sp>
    <dsp:sp modelId="{F179571B-2541-424F-9565-333BFCC13F03}">
      <dsp:nvSpPr>
        <dsp:cNvPr id="0" name=""/>
        <dsp:cNvSpPr/>
      </dsp:nvSpPr>
      <dsp:spPr>
        <a:xfrm>
          <a:off x="0" y="1900163"/>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20C1EAB-124E-458E-B0C0-4E7ACC3E8B5E}">
      <dsp:nvSpPr>
        <dsp:cNvPr id="0" name=""/>
        <dsp:cNvSpPr/>
      </dsp:nvSpPr>
      <dsp:spPr>
        <a:xfrm>
          <a:off x="404517" y="1722845"/>
          <a:ext cx="8090343" cy="383957"/>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a:lnSpc>
              <a:spcPct val="90000"/>
            </a:lnSpc>
            <a:spcBef>
              <a:spcPct val="0"/>
            </a:spcBef>
            <a:spcAft>
              <a:spcPct val="35000"/>
            </a:spcAft>
          </a:pP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Planificar </a:t>
          </a:r>
          <a:r>
            <a:rPr lang="es-EC" sz="2000" kern="1200" dirty="0" smtClean="0">
              <a:solidFill>
                <a:schemeClr val="tx1"/>
              </a:solidFill>
              <a:latin typeface="Tahoma" pitchFamily="34" charset="0"/>
              <a:ea typeface="Tahoma" pitchFamily="34" charset="0"/>
              <a:cs typeface="Tahoma" pitchFamily="34" charset="0"/>
            </a:rPr>
            <a:t>el esquema de red </a:t>
          </a: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mediante criterios de diseño</a:t>
          </a:r>
          <a:endParaRPr lang="es-MX" sz="2000" kern="1200" dirty="0">
            <a:solidFill>
              <a:schemeClr val="tx1"/>
            </a:solidFill>
            <a:latin typeface="Tahoma" pitchFamily="34" charset="0"/>
            <a:ea typeface="Tahoma" pitchFamily="34" charset="0"/>
            <a:cs typeface="Tahoma" pitchFamily="34" charset="0"/>
          </a:endParaRPr>
        </a:p>
      </dsp:txBody>
      <dsp:txXfrm>
        <a:off x="404517" y="1722845"/>
        <a:ext cx="8090343" cy="383957"/>
      </dsp:txXfrm>
    </dsp:sp>
    <dsp:sp modelId="{8048038F-2A4B-47E0-B19B-17679E6DD9EE}">
      <dsp:nvSpPr>
        <dsp:cNvPr id="0" name=""/>
        <dsp:cNvSpPr/>
      </dsp:nvSpPr>
      <dsp:spPr>
        <a:xfrm>
          <a:off x="0" y="2914395"/>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532ECD-A28C-4384-A218-C0247F0ED785}">
      <dsp:nvSpPr>
        <dsp:cNvPr id="0" name=""/>
        <dsp:cNvSpPr/>
      </dsp:nvSpPr>
      <dsp:spPr>
        <a:xfrm>
          <a:off x="404517" y="2328563"/>
          <a:ext cx="8090343" cy="79247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rtl="0">
            <a:lnSpc>
              <a:spcPct val="90000"/>
            </a:lnSpc>
            <a:spcBef>
              <a:spcPct val="0"/>
            </a:spcBef>
            <a:spcAft>
              <a:spcPct val="35000"/>
            </a:spcAft>
          </a:pPr>
          <a:r>
            <a:rPr kumimoji="0" lang="es-EC" sz="2000" b="0" i="0" u="none" strike="noStrike" kern="1200" cap="none" normalizeH="0" dirty="0" smtClean="0">
              <a:ln/>
              <a:solidFill>
                <a:schemeClr val="tx1"/>
              </a:solidFill>
              <a:effectLst/>
              <a:latin typeface="Tahoma" pitchFamily="34" charset="0"/>
              <a:ea typeface="Tahoma" pitchFamily="34" charset="0"/>
              <a:cs typeface="Tahoma" pitchFamily="34" charset="0"/>
            </a:rPr>
            <a:t>Determinar la confiabilidad de la red, mediante el uso de parámetros de propagación  y </a:t>
          </a:r>
          <a:r>
            <a:rPr lang="es-EC" sz="2000" kern="1200" dirty="0" smtClean="0">
              <a:solidFill>
                <a:schemeClr val="tx1"/>
              </a:solidFill>
              <a:latin typeface="Tahoma" pitchFamily="34" charset="0"/>
              <a:ea typeface="Tahoma" pitchFamily="34" charset="0"/>
              <a:cs typeface="Tahoma" pitchFamily="34" charset="0"/>
            </a:rPr>
            <a:t>cálculos de porcentaje de desvanecimiento.</a:t>
          </a:r>
          <a:endParaRPr lang="es-MX" sz="2000" kern="1200" dirty="0">
            <a:solidFill>
              <a:schemeClr val="tx1"/>
            </a:solidFill>
            <a:latin typeface="Tahoma" pitchFamily="34" charset="0"/>
            <a:ea typeface="Tahoma" pitchFamily="34" charset="0"/>
            <a:cs typeface="Tahoma" pitchFamily="34" charset="0"/>
          </a:endParaRPr>
        </a:p>
      </dsp:txBody>
      <dsp:txXfrm>
        <a:off x="404517" y="2328563"/>
        <a:ext cx="8090343" cy="792472"/>
      </dsp:txXfrm>
    </dsp:sp>
    <dsp:sp modelId="{B3A76798-3E66-417A-9E8D-A3055B13DBD5}">
      <dsp:nvSpPr>
        <dsp:cNvPr id="0" name=""/>
        <dsp:cNvSpPr/>
      </dsp:nvSpPr>
      <dsp:spPr>
        <a:xfrm>
          <a:off x="0" y="3734329"/>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F65E43-E0A4-4961-98FD-989BEBE42A5F}">
      <dsp:nvSpPr>
        <dsp:cNvPr id="0" name=""/>
        <dsp:cNvSpPr/>
      </dsp:nvSpPr>
      <dsp:spPr>
        <a:xfrm>
          <a:off x="404517" y="3342795"/>
          <a:ext cx="8090343" cy="59817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rtl="0">
            <a:lnSpc>
              <a:spcPct val="90000"/>
            </a:lnSpc>
            <a:spcBef>
              <a:spcPct val="0"/>
            </a:spcBef>
            <a:spcAft>
              <a:spcPct val="35000"/>
            </a:spcAft>
          </a:pPr>
          <a:r>
            <a:rPr lang="es-EC" sz="2000" kern="1200" baseline="0" dirty="0" smtClean="0">
              <a:solidFill>
                <a:schemeClr val="tx1"/>
              </a:solidFill>
              <a:latin typeface="Tahoma" pitchFamily="34" charset="0"/>
              <a:ea typeface="Tahoma" pitchFamily="34" charset="0"/>
              <a:cs typeface="Tahoma" pitchFamily="34" charset="0"/>
            </a:rPr>
            <a:t>Seleccionar</a:t>
          </a:r>
          <a:r>
            <a:rPr lang="es-EC" sz="2000" kern="1200" dirty="0" smtClean="0">
              <a:solidFill>
                <a:schemeClr val="tx1"/>
              </a:solidFill>
              <a:latin typeface="Tahoma" pitchFamily="34" charset="0"/>
              <a:ea typeface="Tahoma" pitchFamily="34" charset="0"/>
              <a:cs typeface="Tahoma" pitchFamily="34" charset="0"/>
            </a:rPr>
            <a:t> los parámetros técnicos de los equipos conforme a la norma.</a:t>
          </a:r>
          <a:endParaRPr lang="es-MX" sz="2000" kern="1200" dirty="0">
            <a:solidFill>
              <a:schemeClr val="tx1"/>
            </a:solidFill>
            <a:latin typeface="Tahoma" pitchFamily="34" charset="0"/>
            <a:ea typeface="Tahoma" pitchFamily="34" charset="0"/>
            <a:cs typeface="Tahoma" pitchFamily="34" charset="0"/>
          </a:endParaRPr>
        </a:p>
      </dsp:txBody>
      <dsp:txXfrm>
        <a:off x="404517" y="3342795"/>
        <a:ext cx="8090343" cy="598173"/>
      </dsp:txXfrm>
    </dsp:sp>
    <dsp:sp modelId="{EE08CDBD-1238-4B6B-9E88-2B50B5967BB7}">
      <dsp:nvSpPr>
        <dsp:cNvPr id="0" name=""/>
        <dsp:cNvSpPr/>
      </dsp:nvSpPr>
      <dsp:spPr>
        <a:xfrm>
          <a:off x="0" y="4540153"/>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3BADC78-32A6-43C6-AFD7-585AF62CC0F4}">
      <dsp:nvSpPr>
        <dsp:cNvPr id="0" name=""/>
        <dsp:cNvSpPr/>
      </dsp:nvSpPr>
      <dsp:spPr>
        <a:xfrm>
          <a:off x="404517" y="4162729"/>
          <a:ext cx="8090343" cy="58406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rtl="0">
            <a:lnSpc>
              <a:spcPct val="90000"/>
            </a:lnSpc>
            <a:spcBef>
              <a:spcPct val="0"/>
            </a:spcBef>
            <a:spcAft>
              <a:spcPct val="35000"/>
            </a:spcAft>
          </a:pP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Estimar la capacidad</a:t>
          </a:r>
          <a:r>
            <a:rPr kumimoji="0" lang="es-EC" sz="2000" b="0" i="0" u="none" strike="noStrike" kern="1200" cap="none" normalizeH="0" dirty="0" smtClean="0">
              <a:ln/>
              <a:solidFill>
                <a:schemeClr val="tx1"/>
              </a:solidFill>
              <a:effectLst/>
              <a:latin typeface="Tahoma" pitchFamily="34" charset="0"/>
              <a:ea typeface="Tahoma" pitchFamily="34" charset="0"/>
              <a:cs typeface="Tahoma" pitchFamily="34" charset="0"/>
            </a:rPr>
            <a:t> total de la red mediante el uso de los servicios de internet y telefoní</a:t>
          </a:r>
          <a:r>
            <a:rPr lang="es-EC" sz="2000" kern="1200" dirty="0" smtClean="0">
              <a:solidFill>
                <a:schemeClr val="tx1"/>
              </a:solidFill>
              <a:latin typeface="Tahoma" pitchFamily="34" charset="0"/>
              <a:ea typeface="Tahoma" pitchFamily="34" charset="0"/>
              <a:cs typeface="Tahoma" pitchFamily="34" charset="0"/>
            </a:rPr>
            <a:t>a IP.</a:t>
          </a:r>
          <a:endParaRPr lang="es-MX" sz="2000" kern="1200" dirty="0">
            <a:solidFill>
              <a:schemeClr val="tx1"/>
            </a:solidFill>
            <a:latin typeface="Tahoma" pitchFamily="34" charset="0"/>
            <a:ea typeface="Tahoma" pitchFamily="34" charset="0"/>
            <a:cs typeface="Tahoma" pitchFamily="34" charset="0"/>
          </a:endParaRPr>
        </a:p>
      </dsp:txBody>
      <dsp:txXfrm>
        <a:off x="404517" y="4162729"/>
        <a:ext cx="8090343" cy="584063"/>
      </dsp:txXfrm>
    </dsp:sp>
    <dsp:sp modelId="{AB2CF10D-E1F2-4347-B0F8-B71B7ABB8780}">
      <dsp:nvSpPr>
        <dsp:cNvPr id="0" name=""/>
        <dsp:cNvSpPr/>
      </dsp:nvSpPr>
      <dsp:spPr>
        <a:xfrm>
          <a:off x="0" y="5042650"/>
          <a:ext cx="8496944" cy="352800"/>
        </a:xfrm>
        <a:prstGeom prst="rect">
          <a:avLst/>
        </a:prstGeom>
        <a:solidFill>
          <a:schemeClr val="dk1">
            <a:alpha val="90000"/>
            <a:tint val="40000"/>
            <a:hueOff val="0"/>
            <a:satOff val="0"/>
            <a:lumOff val="0"/>
            <a:alphaOff val="0"/>
          </a:schemeClr>
        </a:solidFill>
        <a:ln w="25400" cap="flat" cmpd="sng" algn="ctr">
          <a:solidFill>
            <a:schemeClr val="dk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868988-8001-4F90-BE82-9E5CD3E32B5F}">
      <dsp:nvSpPr>
        <dsp:cNvPr id="0" name=""/>
        <dsp:cNvSpPr/>
      </dsp:nvSpPr>
      <dsp:spPr>
        <a:xfrm>
          <a:off x="404517" y="4968553"/>
          <a:ext cx="8090343" cy="280736"/>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4815" tIns="0" rIns="224815" bIns="0" numCol="1" spcCol="1270" anchor="ctr" anchorCtr="0">
          <a:noAutofit/>
        </a:bodyPr>
        <a:lstStyle/>
        <a:p>
          <a:pPr lvl="0" algn="just" defTabSz="889000" rtl="0">
            <a:lnSpc>
              <a:spcPct val="90000"/>
            </a:lnSpc>
            <a:spcBef>
              <a:spcPct val="0"/>
            </a:spcBef>
            <a:spcAft>
              <a:spcPct val="35000"/>
            </a:spcAft>
          </a:pPr>
          <a:r>
            <a:rPr kumimoji="0" lang="es-EC" sz="2000" b="0" i="0" u="none" strike="noStrike" kern="1200" cap="none" normalizeH="0" baseline="0" dirty="0" smtClean="0">
              <a:ln/>
              <a:solidFill>
                <a:schemeClr val="tx1"/>
              </a:solidFill>
              <a:effectLst/>
              <a:latin typeface="Tahoma" pitchFamily="34" charset="0"/>
              <a:ea typeface="Tahoma" pitchFamily="34" charset="0"/>
              <a:cs typeface="Tahoma" pitchFamily="34" charset="0"/>
            </a:rPr>
            <a:t>Determinar la factibilidad</a:t>
          </a:r>
          <a:r>
            <a:rPr kumimoji="0" lang="es-EC" sz="2000" b="0" i="0" u="none" strike="noStrike" kern="1200" cap="none" normalizeH="0" dirty="0" smtClean="0">
              <a:ln/>
              <a:solidFill>
                <a:schemeClr val="tx1"/>
              </a:solidFill>
              <a:effectLst/>
              <a:latin typeface="Tahoma" pitchFamily="34" charset="0"/>
              <a:ea typeface="Tahoma" pitchFamily="34" charset="0"/>
              <a:cs typeface="Tahoma" pitchFamily="34" charset="0"/>
            </a:rPr>
            <a:t> técnica y económica del </a:t>
          </a:r>
          <a:r>
            <a:rPr lang="es-EC" sz="2000" kern="1200" dirty="0" smtClean="0">
              <a:solidFill>
                <a:schemeClr val="tx1"/>
              </a:solidFill>
              <a:latin typeface="Tahoma" pitchFamily="34" charset="0"/>
              <a:ea typeface="Tahoma" pitchFamily="34" charset="0"/>
              <a:cs typeface="Tahoma" pitchFamily="34" charset="0"/>
            </a:rPr>
            <a:t>proyecto.</a:t>
          </a:r>
          <a:endParaRPr lang="es-MX" sz="2000" kern="1200" dirty="0">
            <a:solidFill>
              <a:schemeClr val="tx1"/>
            </a:solidFill>
            <a:latin typeface="Tahoma" pitchFamily="34" charset="0"/>
            <a:ea typeface="Tahoma" pitchFamily="34" charset="0"/>
            <a:cs typeface="Tahoma" pitchFamily="34" charset="0"/>
          </a:endParaRPr>
        </a:p>
      </dsp:txBody>
      <dsp:txXfrm>
        <a:off x="404517" y="4968553"/>
        <a:ext cx="8090343" cy="280736"/>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7133608-8C1E-4CAD-92B8-1DE598217726}">
      <dsp:nvSpPr>
        <dsp:cNvPr id="0" name=""/>
        <dsp:cNvSpPr/>
      </dsp:nvSpPr>
      <dsp:spPr>
        <a:xfrm>
          <a:off x="0" y="1690032"/>
          <a:ext cx="7620000" cy="161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266830-15F1-4CE5-9D63-F45A2CF161DF}">
      <dsp:nvSpPr>
        <dsp:cNvPr id="0" name=""/>
        <dsp:cNvSpPr/>
      </dsp:nvSpPr>
      <dsp:spPr>
        <a:xfrm>
          <a:off x="362768" y="745391"/>
          <a:ext cx="7255363" cy="1889280"/>
        </a:xfrm>
        <a:prstGeom prst="roundRect">
          <a:avLst/>
        </a:prstGeom>
        <a:solidFill>
          <a:schemeClr val="bg1"/>
        </a:solidFill>
        <a:ln w="25400" cap="flat" cmpd="sng" algn="ctr">
          <a:gradFill flip="none" rotWithShape="1">
            <a:gsLst>
              <a:gs pos="0">
                <a:schemeClr val="accent3">
                  <a:lumMod val="50000"/>
                </a:schemeClr>
              </a:gs>
              <a:gs pos="50000">
                <a:schemeClr val="accent1">
                  <a:tint val="44500"/>
                  <a:satMod val="160000"/>
                </a:schemeClr>
              </a:gs>
              <a:gs pos="100000">
                <a:schemeClr val="accent1">
                  <a:tint val="23500"/>
                  <a:satMod val="160000"/>
                </a:schemeClr>
              </a:gs>
            </a:gsLst>
            <a:lin ang="10800000" scaled="1"/>
            <a:tileRect/>
          </a:gradFill>
          <a:prstDash val="solid"/>
        </a:ln>
        <a:effectLst>
          <a:innerShdw blurRad="63500" dist="50800">
            <a:prstClr val="black">
              <a:alpha val="50000"/>
            </a:prstClr>
          </a:innerShdw>
        </a:effectLst>
      </dsp:spPr>
      <dsp:style>
        <a:lnRef idx="2">
          <a:scrgbClr r="0" g="0" b="0"/>
        </a:lnRef>
        <a:fillRef idx="1">
          <a:scrgbClr r="0" g="0" b="0"/>
        </a:fillRef>
        <a:effectRef idx="0">
          <a:scrgbClr r="0" g="0" b="0"/>
        </a:effectRef>
        <a:fontRef idx="minor">
          <a:schemeClr val="lt1"/>
        </a:fontRef>
      </dsp:style>
      <dsp:txBody>
        <a:bodyPr spcFirstLastPara="0" vert="horz" wrap="square" lIns="201613" tIns="0" rIns="201613" bIns="0" numCol="1" spcCol="1270" anchor="ctr" anchorCtr="0">
          <a:noAutofit/>
        </a:bodyPr>
        <a:lstStyle/>
        <a:p>
          <a:pPr lvl="0" algn="just" defTabSz="1066800">
            <a:lnSpc>
              <a:spcPct val="90000"/>
            </a:lnSpc>
            <a:spcBef>
              <a:spcPct val="0"/>
            </a:spcBef>
            <a:spcAft>
              <a:spcPct val="35000"/>
            </a:spcAft>
          </a:pPr>
          <a:r>
            <a:rPr lang="es-EC" sz="2400" b="1" kern="1200" dirty="0" smtClean="0">
              <a:solidFill>
                <a:schemeClr val="tx1"/>
              </a:solidFill>
              <a:latin typeface="Segoe UI Semibold" pitchFamily="34" charset="0"/>
              <a:ea typeface="Calibri" pitchFamily="34" charset="0"/>
              <a:cs typeface="Times New Roman" pitchFamily="18" charset="0"/>
            </a:rPr>
            <a:t>Estudio de factibilidad de una red inalámbrica mallada </a:t>
          </a:r>
          <a:r>
            <a:rPr lang="es-EC" sz="2400" b="1" kern="1200" dirty="0" err="1" smtClean="0">
              <a:solidFill>
                <a:schemeClr val="tx1"/>
              </a:solidFill>
              <a:latin typeface="Segoe UI Semibold" pitchFamily="34" charset="0"/>
              <a:ea typeface="Calibri" pitchFamily="34" charset="0"/>
              <a:cs typeface="Times New Roman" pitchFamily="18" charset="0"/>
            </a:rPr>
            <a:t>multiradio</a:t>
          </a:r>
          <a:r>
            <a:rPr lang="es-EC" sz="2400" b="1" kern="1200" dirty="0" smtClean="0">
              <a:solidFill>
                <a:schemeClr val="tx1"/>
              </a:solidFill>
              <a:latin typeface="Segoe UI Semibold" pitchFamily="34" charset="0"/>
              <a:ea typeface="Calibri" pitchFamily="34" charset="0"/>
              <a:cs typeface="Times New Roman" pitchFamily="18" charset="0"/>
            </a:rPr>
            <a:t> multicanal, para brindar servicios de telefonía IP e Internet a la Parroquia rural de </a:t>
          </a:r>
          <a:r>
            <a:rPr lang="es-EC" sz="2400" b="1" kern="1200" dirty="0" err="1" smtClean="0">
              <a:solidFill>
                <a:schemeClr val="tx1"/>
              </a:solidFill>
              <a:latin typeface="Segoe UI Semibold" pitchFamily="34" charset="0"/>
              <a:ea typeface="Calibri" pitchFamily="34" charset="0"/>
              <a:cs typeface="Times New Roman" pitchFamily="18" charset="0"/>
            </a:rPr>
            <a:t>Taracoa</a:t>
          </a:r>
          <a:endParaRPr lang="es-MX" sz="2400" kern="1200" dirty="0">
            <a:solidFill>
              <a:schemeClr val="tx1"/>
            </a:solidFill>
          </a:endParaRPr>
        </a:p>
      </dsp:txBody>
      <dsp:txXfrm>
        <a:off x="362768" y="745391"/>
        <a:ext cx="7255363" cy="1889280"/>
      </dsp:txXfrm>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319FA664-258C-4E71-896B-018DD3B68256}">
      <dsp:nvSpPr>
        <dsp:cNvPr id="0" name=""/>
        <dsp:cNvSpPr/>
      </dsp:nvSpPr>
      <dsp:spPr>
        <a:xfrm>
          <a:off x="3618" y="1195"/>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kern="1200" dirty="0" smtClean="0">
              <a:latin typeface="Arial Black" pitchFamily="34" charset="0"/>
            </a:rPr>
            <a:t>Mapa topográfico del IGM y Google </a:t>
          </a:r>
          <a:r>
            <a:rPr lang="es-MX" sz="2400" kern="1200" dirty="0" err="1" smtClean="0">
              <a:latin typeface="Arial Black" pitchFamily="34" charset="0"/>
            </a:rPr>
            <a:t>Earth</a:t>
          </a:r>
          <a:endParaRPr lang="es-MX" sz="2400" kern="1200" dirty="0">
            <a:latin typeface="Arial Black" pitchFamily="34" charset="0"/>
          </a:endParaRPr>
        </a:p>
      </dsp:txBody>
      <dsp:txXfrm>
        <a:off x="3618" y="1195"/>
        <a:ext cx="7409586" cy="695942"/>
      </dsp:txXfrm>
    </dsp:sp>
    <dsp:sp modelId="{CECDE57B-1071-4A04-920C-0D48D6B4D6DD}">
      <dsp:nvSpPr>
        <dsp:cNvPr id="0" name=""/>
        <dsp:cNvSpPr/>
      </dsp:nvSpPr>
      <dsp:spPr>
        <a:xfrm>
          <a:off x="3618" y="731935"/>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b="1" kern="1200" dirty="0" smtClean="0">
              <a:latin typeface="Arial Black" pitchFamily="34" charset="0"/>
            </a:rPr>
            <a:t>Tablas estadísticas del INEC-2001</a:t>
          </a:r>
          <a:endParaRPr lang="es-MX" sz="2400" b="1" kern="1200" dirty="0">
            <a:latin typeface="Arial Black" pitchFamily="34" charset="0"/>
          </a:endParaRPr>
        </a:p>
      </dsp:txBody>
      <dsp:txXfrm>
        <a:off x="3618" y="731935"/>
        <a:ext cx="7409586" cy="695942"/>
      </dsp:txXfrm>
    </dsp:sp>
    <dsp:sp modelId="{8272D9DB-F29A-4947-82FB-A7C6EA229818}">
      <dsp:nvSpPr>
        <dsp:cNvPr id="0" name=""/>
        <dsp:cNvSpPr/>
      </dsp:nvSpPr>
      <dsp:spPr>
        <a:xfrm>
          <a:off x="3618" y="1462674"/>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kern="1200" dirty="0" smtClean="0">
              <a:latin typeface="Arial Black" pitchFamily="34" charset="0"/>
            </a:rPr>
            <a:t>Encuesta</a:t>
          </a:r>
          <a:endParaRPr lang="es-MX" sz="2400" kern="1200" dirty="0">
            <a:latin typeface="Arial Black" pitchFamily="34" charset="0"/>
          </a:endParaRPr>
        </a:p>
      </dsp:txBody>
      <dsp:txXfrm>
        <a:off x="3618" y="1462674"/>
        <a:ext cx="7409586" cy="695942"/>
      </dsp:txXfrm>
    </dsp:sp>
    <dsp:sp modelId="{B3730146-B836-41DA-9231-52ACE068F3CD}">
      <dsp:nvSpPr>
        <dsp:cNvPr id="0" name=""/>
        <dsp:cNvSpPr/>
      </dsp:nvSpPr>
      <dsp:spPr>
        <a:xfrm>
          <a:off x="3618" y="2193414"/>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kern="1200" dirty="0" smtClean="0">
              <a:latin typeface="Arial Black" pitchFamily="34" charset="0"/>
            </a:rPr>
            <a:t>Radio Mobile</a:t>
          </a:r>
          <a:endParaRPr lang="es-MX" sz="2400" kern="1200" dirty="0">
            <a:latin typeface="Arial Black" pitchFamily="34" charset="0"/>
          </a:endParaRPr>
        </a:p>
      </dsp:txBody>
      <dsp:txXfrm>
        <a:off x="3618" y="2193414"/>
        <a:ext cx="7409586" cy="695942"/>
      </dsp:txXfrm>
    </dsp:sp>
    <dsp:sp modelId="{86D77248-C24A-4421-9FC0-AC9810C933BC}">
      <dsp:nvSpPr>
        <dsp:cNvPr id="0" name=""/>
        <dsp:cNvSpPr/>
      </dsp:nvSpPr>
      <dsp:spPr>
        <a:xfrm>
          <a:off x="3618" y="2924154"/>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kern="1200" dirty="0" smtClean="0">
              <a:latin typeface="Arial Black" pitchFamily="34" charset="0"/>
            </a:rPr>
            <a:t>NS2</a:t>
          </a:r>
          <a:endParaRPr lang="es-MX" sz="2400" kern="1200" dirty="0">
            <a:latin typeface="Arial Black" pitchFamily="34" charset="0"/>
          </a:endParaRPr>
        </a:p>
      </dsp:txBody>
      <dsp:txXfrm>
        <a:off x="3618" y="2924154"/>
        <a:ext cx="7409586" cy="695942"/>
      </dsp:txXfrm>
    </dsp:sp>
    <dsp:sp modelId="{D73994F5-00AC-42CD-84F0-CD40500D123F}">
      <dsp:nvSpPr>
        <dsp:cNvPr id="0" name=""/>
        <dsp:cNvSpPr/>
      </dsp:nvSpPr>
      <dsp:spPr>
        <a:xfrm>
          <a:off x="3618" y="3654894"/>
          <a:ext cx="7409586" cy="695942"/>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a:lnSpc>
              <a:spcPct val="90000"/>
            </a:lnSpc>
            <a:spcBef>
              <a:spcPct val="0"/>
            </a:spcBef>
            <a:spcAft>
              <a:spcPct val="35000"/>
            </a:spcAft>
          </a:pPr>
          <a:r>
            <a:rPr lang="es-MX" sz="2400" kern="1200" dirty="0" err="1" smtClean="0">
              <a:latin typeface="Arial Black" pitchFamily="34" charset="0"/>
            </a:rPr>
            <a:t>NCTUns</a:t>
          </a:r>
          <a:endParaRPr lang="es-MX" sz="2400" kern="1200" dirty="0">
            <a:latin typeface="Arial Black" pitchFamily="34" charset="0"/>
          </a:endParaRPr>
        </a:p>
      </dsp:txBody>
      <dsp:txXfrm>
        <a:off x="3618" y="3654894"/>
        <a:ext cx="7409586" cy="695942"/>
      </dsp:txXfrm>
    </dsp:sp>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F8BFE06-2F38-4111-9954-97F9C42622AF}">
      <dsp:nvSpPr>
        <dsp:cNvPr id="0" name=""/>
        <dsp:cNvSpPr/>
      </dsp:nvSpPr>
      <dsp:spPr>
        <a:xfrm>
          <a:off x="0" y="-90727"/>
          <a:ext cx="6336704" cy="107723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Recopilación de datos estadística del </a:t>
          </a:r>
          <a:r>
            <a:rPr lang="es-MX" sz="2000" b="1" i="1" kern="1200" dirty="0" smtClean="0">
              <a:solidFill>
                <a:schemeClr val="tx1"/>
              </a:solidFill>
            </a:rPr>
            <a:t>censo poblacional y vivienda-2001</a:t>
          </a:r>
          <a:r>
            <a:rPr lang="es-MX" sz="2000" kern="1200" dirty="0" smtClean="0">
              <a:solidFill>
                <a:schemeClr val="tx1"/>
              </a:solidFill>
            </a:rPr>
            <a:t>,y </a:t>
          </a:r>
          <a:r>
            <a:rPr lang="es-MX" sz="2000" b="1" i="1" kern="1200" dirty="0" smtClean="0">
              <a:solidFill>
                <a:schemeClr val="tx1"/>
              </a:solidFill>
            </a:rPr>
            <a:t>ciencia y tecnología </a:t>
          </a:r>
          <a:r>
            <a:rPr lang="es-MX" sz="2000" kern="1200" dirty="0" smtClean="0">
              <a:solidFill>
                <a:schemeClr val="tx1"/>
              </a:solidFill>
            </a:rPr>
            <a:t>a nivel de parroquia y provincia.</a:t>
          </a:r>
          <a:endParaRPr lang="es-MX" sz="2000" kern="1200" dirty="0"/>
        </a:p>
      </dsp:txBody>
      <dsp:txXfrm>
        <a:off x="0" y="-90727"/>
        <a:ext cx="5146354" cy="1077239"/>
      </dsp:txXfrm>
    </dsp:sp>
    <dsp:sp modelId="{1A63FD40-5CB4-43DA-B289-4ED3B8E20673}">
      <dsp:nvSpPr>
        <dsp:cNvPr id="0" name=""/>
        <dsp:cNvSpPr/>
      </dsp:nvSpPr>
      <dsp:spPr>
        <a:xfrm>
          <a:off x="530698" y="1182373"/>
          <a:ext cx="6336704" cy="1077239"/>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Análisis situacional de los servicios de telecomunicaciones al área en estudio mediante la ejecución de la encuesta</a:t>
          </a:r>
          <a:endParaRPr lang="es-MX" sz="2000" kern="1200" dirty="0">
            <a:solidFill>
              <a:schemeClr val="tx1"/>
            </a:solidFill>
          </a:endParaRPr>
        </a:p>
      </dsp:txBody>
      <dsp:txXfrm>
        <a:off x="530698" y="1182373"/>
        <a:ext cx="5105799" cy="1077239"/>
      </dsp:txXfrm>
    </dsp:sp>
    <dsp:sp modelId="{00DF84A2-6351-427C-BA6B-6940A90063C7}">
      <dsp:nvSpPr>
        <dsp:cNvPr id="0" name=""/>
        <dsp:cNvSpPr/>
      </dsp:nvSpPr>
      <dsp:spPr>
        <a:xfrm>
          <a:off x="1008106" y="2448268"/>
          <a:ext cx="6336704" cy="743123"/>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Determinación de puntos más relevantes en función de criterios de diseño.</a:t>
          </a:r>
        </a:p>
      </dsp:txBody>
      <dsp:txXfrm>
        <a:off x="1008106" y="2448268"/>
        <a:ext cx="5113720" cy="743123"/>
      </dsp:txXfrm>
    </dsp:sp>
    <dsp:sp modelId="{18EC19B8-D1CE-488A-9F8E-BF30C99485B7}">
      <dsp:nvSpPr>
        <dsp:cNvPr id="0" name=""/>
        <dsp:cNvSpPr/>
      </dsp:nvSpPr>
      <dsp:spPr>
        <a:xfrm>
          <a:off x="1440142" y="3384371"/>
          <a:ext cx="6336704" cy="1440150"/>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Asignación de parámetros técnicos en conformidad a los límites establecidos por la  norma y a las bandas de frecuencia determinadas por la CONATEL. </a:t>
          </a:r>
        </a:p>
      </dsp:txBody>
      <dsp:txXfrm>
        <a:off x="1440142" y="3384371"/>
        <a:ext cx="5105799" cy="1440150"/>
      </dsp:txXfrm>
    </dsp:sp>
    <dsp:sp modelId="{A5403FC1-A308-408C-9F2C-A4FF53195BCF}">
      <dsp:nvSpPr>
        <dsp:cNvPr id="0" name=""/>
        <dsp:cNvSpPr/>
      </dsp:nvSpPr>
      <dsp:spPr>
        <a:xfrm>
          <a:off x="5636498" y="734339"/>
          <a:ext cx="700205" cy="700205"/>
        </a:xfrm>
        <a:prstGeom prst="downArrow">
          <a:avLst>
            <a:gd name="adj1" fmla="val 55000"/>
            <a:gd name="adj2" fmla="val 45000"/>
          </a:avLst>
        </a:prstGeom>
        <a:gradFill flip="none" rotWithShape="1">
          <a:gsLst>
            <a:gs pos="0">
              <a:schemeClr val="accent3">
                <a:lumMod val="50000"/>
              </a:schemeClr>
            </a:gs>
            <a:gs pos="50000">
              <a:schemeClr val="accent1">
                <a:tint val="44500"/>
                <a:satMod val="160000"/>
              </a:schemeClr>
            </a:gs>
            <a:gs pos="100000">
              <a:schemeClr val="accent1">
                <a:tint val="23500"/>
                <a:satMod val="160000"/>
              </a:schemeClr>
            </a:gs>
          </a:gsLst>
          <a:lin ang="5400000" scaled="1"/>
          <a:tileRect/>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MX" sz="3200" kern="1200"/>
        </a:p>
      </dsp:txBody>
      <dsp:txXfrm>
        <a:off x="5636498" y="734339"/>
        <a:ext cx="700205" cy="700205"/>
      </dsp:txXfrm>
    </dsp:sp>
    <dsp:sp modelId="{D65A37D2-2264-4F8E-8EB3-C3AF697E5A7B}">
      <dsp:nvSpPr>
        <dsp:cNvPr id="0" name=""/>
        <dsp:cNvSpPr/>
      </dsp:nvSpPr>
      <dsp:spPr>
        <a:xfrm>
          <a:off x="6167197" y="2007441"/>
          <a:ext cx="700205" cy="700205"/>
        </a:xfrm>
        <a:prstGeom prst="downArrow">
          <a:avLst>
            <a:gd name="adj1" fmla="val 55000"/>
            <a:gd name="adj2" fmla="val 45000"/>
          </a:avLst>
        </a:prstGeom>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MX" sz="3200" kern="1200"/>
        </a:p>
      </dsp:txBody>
      <dsp:txXfrm>
        <a:off x="6167197" y="2007441"/>
        <a:ext cx="700205" cy="700205"/>
      </dsp:txXfrm>
    </dsp:sp>
    <dsp:sp modelId="{BAD5FAA8-7812-4554-A04D-A482160052F5}">
      <dsp:nvSpPr>
        <dsp:cNvPr id="0" name=""/>
        <dsp:cNvSpPr/>
      </dsp:nvSpPr>
      <dsp:spPr>
        <a:xfrm>
          <a:off x="6696746" y="3096346"/>
          <a:ext cx="700205" cy="700205"/>
        </a:xfrm>
        <a:prstGeom prst="downArrow">
          <a:avLst>
            <a:gd name="adj1" fmla="val 55000"/>
            <a:gd name="adj2" fmla="val 45000"/>
          </a:avLst>
        </a:prstGeom>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640" tIns="40640" rIns="40640" bIns="40640" numCol="1" spcCol="1270" anchor="ctr" anchorCtr="0">
          <a:noAutofit/>
        </a:bodyPr>
        <a:lstStyle/>
        <a:p>
          <a:pPr lvl="0" algn="ctr" defTabSz="1422400">
            <a:lnSpc>
              <a:spcPct val="90000"/>
            </a:lnSpc>
            <a:spcBef>
              <a:spcPct val="0"/>
            </a:spcBef>
            <a:spcAft>
              <a:spcPct val="35000"/>
            </a:spcAft>
          </a:pPr>
          <a:endParaRPr lang="es-MX" sz="3200" kern="1200"/>
        </a:p>
      </dsp:txBody>
      <dsp:txXfrm>
        <a:off x="6696746" y="3096346"/>
        <a:ext cx="700205" cy="700205"/>
      </dsp:txXfrm>
    </dsp:sp>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1301B97-CE3F-4A0F-821A-A1A30C82C29D}">
      <dsp:nvSpPr>
        <dsp:cNvPr id="0" name=""/>
        <dsp:cNvSpPr/>
      </dsp:nvSpPr>
      <dsp:spPr>
        <a:xfrm>
          <a:off x="0" y="0"/>
          <a:ext cx="6538732" cy="114060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Diseño de la topología utilizada.</a:t>
          </a:r>
        </a:p>
      </dsp:txBody>
      <dsp:txXfrm>
        <a:off x="0" y="0"/>
        <a:ext cx="5278362" cy="1140606"/>
      </dsp:txXfrm>
    </dsp:sp>
    <dsp:sp modelId="{48B83C7A-9499-4EDD-A5AF-CAF927C3A0AB}">
      <dsp:nvSpPr>
        <dsp:cNvPr id="0" name=""/>
        <dsp:cNvSpPr/>
      </dsp:nvSpPr>
      <dsp:spPr>
        <a:xfrm>
          <a:off x="547618" y="1347989"/>
          <a:ext cx="6538732" cy="114060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MX" sz="2000" kern="1200" dirty="0" smtClean="0">
              <a:solidFill>
                <a:schemeClr val="tx1"/>
              </a:solidFill>
            </a:rPr>
            <a:t>Análisis de confiabilidad de propagación de la red diseñada mediante Radio Mobile y cálculo de probabilidad de desvanecimiento de </a:t>
          </a:r>
          <a:r>
            <a:rPr lang="es-MX" sz="2000" kern="1200" dirty="0" err="1" smtClean="0">
              <a:solidFill>
                <a:schemeClr val="tx1"/>
              </a:solidFill>
            </a:rPr>
            <a:t>Mojoli</a:t>
          </a:r>
          <a:r>
            <a:rPr lang="es-MX" sz="2000" kern="1200" dirty="0" smtClean="0">
              <a:solidFill>
                <a:schemeClr val="tx1"/>
              </a:solidFill>
            </a:rPr>
            <a:t>.</a:t>
          </a:r>
        </a:p>
      </dsp:txBody>
      <dsp:txXfrm>
        <a:off x="547618" y="1347989"/>
        <a:ext cx="5249719" cy="1140606"/>
      </dsp:txXfrm>
    </dsp:sp>
    <dsp:sp modelId="{1173A65B-4E88-4D1F-8700-4ADB7C617A2E}">
      <dsp:nvSpPr>
        <dsp:cNvPr id="0" name=""/>
        <dsp:cNvSpPr/>
      </dsp:nvSpPr>
      <dsp:spPr>
        <a:xfrm>
          <a:off x="1087064" y="2695979"/>
          <a:ext cx="6538732" cy="114060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s-MX" sz="2000" b="0" kern="1200" dirty="0" smtClean="0">
              <a:solidFill>
                <a:schemeClr val="tx1"/>
              </a:solidFill>
            </a:rPr>
            <a:t>Estimación de la capacidad de la red por nodo y enlace más congestionado.</a:t>
          </a:r>
        </a:p>
      </dsp:txBody>
      <dsp:txXfrm>
        <a:off x="1087064" y="2695979"/>
        <a:ext cx="5257892" cy="1140606"/>
      </dsp:txXfrm>
    </dsp:sp>
    <dsp:sp modelId="{93BBFD4F-9673-494D-B4F7-EE811588F1A8}">
      <dsp:nvSpPr>
        <dsp:cNvPr id="0" name=""/>
        <dsp:cNvSpPr/>
      </dsp:nvSpPr>
      <dsp:spPr>
        <a:xfrm>
          <a:off x="1634683" y="4043969"/>
          <a:ext cx="6538732" cy="1140606"/>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MX" sz="1800" kern="1200" dirty="0" smtClean="0">
              <a:solidFill>
                <a:schemeClr val="tx1"/>
              </a:solidFill>
            </a:rPr>
            <a:t>Análisis de factibilidad técnica y económica de la red diseñada.</a:t>
          </a:r>
          <a:endParaRPr lang="es-MX" sz="2000" kern="1200" dirty="0">
            <a:solidFill>
              <a:schemeClr val="tx1"/>
            </a:solidFill>
          </a:endParaRPr>
        </a:p>
      </dsp:txBody>
      <dsp:txXfrm>
        <a:off x="1634683" y="4043969"/>
        <a:ext cx="5249719" cy="1140606"/>
      </dsp:txXfrm>
    </dsp:sp>
    <dsp:sp modelId="{7E686309-8FF1-4F2C-AAE7-DF3DED1BC7A9}">
      <dsp:nvSpPr>
        <dsp:cNvPr id="0" name=""/>
        <dsp:cNvSpPr/>
      </dsp:nvSpPr>
      <dsp:spPr>
        <a:xfrm>
          <a:off x="5797338" y="873601"/>
          <a:ext cx="741394" cy="741394"/>
        </a:xfrm>
        <a:prstGeom prst="downArrow">
          <a:avLst>
            <a:gd name="adj1" fmla="val 55000"/>
            <a:gd name="adj2" fmla="val 45000"/>
          </a:avLst>
        </a:prstGeom>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s-MX" sz="3300" kern="1200"/>
        </a:p>
      </dsp:txBody>
      <dsp:txXfrm>
        <a:off x="5797338" y="873601"/>
        <a:ext cx="741394" cy="741394"/>
      </dsp:txXfrm>
    </dsp:sp>
    <dsp:sp modelId="{6FD93595-D63F-4383-901D-0E3211882922}">
      <dsp:nvSpPr>
        <dsp:cNvPr id="0" name=""/>
        <dsp:cNvSpPr/>
      </dsp:nvSpPr>
      <dsp:spPr>
        <a:xfrm>
          <a:off x="6344957" y="2221590"/>
          <a:ext cx="741394" cy="741394"/>
        </a:xfrm>
        <a:prstGeom prst="downArrow">
          <a:avLst>
            <a:gd name="adj1" fmla="val 55000"/>
            <a:gd name="adj2" fmla="val 45000"/>
          </a:avLst>
        </a:prstGeom>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s-MX" sz="3300" kern="1200"/>
        </a:p>
      </dsp:txBody>
      <dsp:txXfrm>
        <a:off x="6344957" y="2221590"/>
        <a:ext cx="741394" cy="741394"/>
      </dsp:txXfrm>
    </dsp:sp>
    <dsp:sp modelId="{E1A9C75B-BA28-49F0-A43E-037BB01A0A50}">
      <dsp:nvSpPr>
        <dsp:cNvPr id="0" name=""/>
        <dsp:cNvSpPr/>
      </dsp:nvSpPr>
      <dsp:spPr>
        <a:xfrm>
          <a:off x="6884402" y="3569580"/>
          <a:ext cx="741394" cy="741394"/>
        </a:xfrm>
        <a:prstGeom prst="downArrow">
          <a:avLst>
            <a:gd name="adj1" fmla="val 55000"/>
            <a:gd name="adj2" fmla="val 45000"/>
          </a:avLst>
        </a:prstGeom>
        <a:gradFill rotWithShape="0">
          <a:gsLst>
            <a:gs pos="0">
              <a:schemeClr val="accent3">
                <a:lumMod val="50000"/>
              </a:schemeClr>
            </a:gs>
            <a:gs pos="50000">
              <a:schemeClr val="accent1">
                <a:tint val="44500"/>
                <a:satMod val="160000"/>
              </a:schemeClr>
            </a:gs>
            <a:gs pos="100000">
              <a:schemeClr val="accent1">
                <a:tint val="23500"/>
                <a:satMod val="160000"/>
              </a:schemeClr>
            </a:gs>
          </a:gsLst>
          <a:lin ang="5400000" scaled="1"/>
        </a:gradFill>
        <a:ln w="25400" cap="flat" cmpd="sng" algn="ctr">
          <a:solidFill>
            <a:schemeClr val="dk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lvl="0" algn="ctr" defTabSz="1466850">
            <a:lnSpc>
              <a:spcPct val="90000"/>
            </a:lnSpc>
            <a:spcBef>
              <a:spcPct val="0"/>
            </a:spcBef>
            <a:spcAft>
              <a:spcPct val="35000"/>
            </a:spcAft>
          </a:pPr>
          <a:endParaRPr lang="es-MX" sz="3300" kern="1200"/>
        </a:p>
      </dsp:txBody>
      <dsp:txXfrm>
        <a:off x="6884402" y="3569580"/>
        <a:ext cx="741394" cy="741394"/>
      </dsp:txXfrm>
    </dsp:sp>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pList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F97E398-8E76-4E61-8FC0-63141B11B209}" type="datetimeFigureOut">
              <a:rPr lang="es-MX" smtClean="0"/>
              <a:pPr/>
              <a:t>29/08/2011</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736C34-C381-4B5C-8BAF-11F61CAA19D7}" type="slidenum">
              <a:rPr lang="es-MX" smtClean="0"/>
              <a:pPr/>
              <a:t>‹Nº›</a:t>
            </a:fld>
            <a:endParaRPr lang="es-MX"/>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89736C34-C381-4B5C-8BAF-11F61CAA19D7}" type="slidenum">
              <a:rPr lang="es-MX" smtClean="0"/>
              <a:pPr/>
              <a:t>7</a:t>
            </a:fld>
            <a:endParaRPr lang="es-MX"/>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0F8BB1E-6655-4A51-B1A9-EB0478654769}" type="datetimeFigureOut">
              <a:rPr lang="es-MX" smtClean="0"/>
              <a:pPr/>
              <a:t>29/08/2011</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348312F5-B64F-49B1-A749-4F240F121E81}"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8BB1E-6655-4A51-B1A9-EB0478654769}" type="datetimeFigureOut">
              <a:rPr lang="es-MX" smtClean="0"/>
              <a:pPr/>
              <a:t>29/08/2011</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8312F5-B64F-49B1-A749-4F240F121E81}"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diagramLayout" Target="../diagrams/layout8.xml"/><Relationship Id="rId7" Type="http://schemas.openxmlformats.org/officeDocument/2006/relationships/image" Target="../media/image13.png"/><Relationship Id="rId2" Type="http://schemas.openxmlformats.org/officeDocument/2006/relationships/diagramData" Target="../diagrams/data8.xml"/><Relationship Id="rId1" Type="http://schemas.openxmlformats.org/officeDocument/2006/relationships/slideLayout" Target="../slideLayouts/slideLayout6.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8" Type="http://schemas.openxmlformats.org/officeDocument/2006/relationships/chart" Target="../charts/chart2.xml"/><Relationship Id="rId13" Type="http://schemas.openxmlformats.org/officeDocument/2006/relationships/chart" Target="../charts/chart7.xml"/><Relationship Id="rId3" Type="http://schemas.openxmlformats.org/officeDocument/2006/relationships/diagramLayout" Target="../diagrams/layout9.xml"/><Relationship Id="rId7" Type="http://schemas.openxmlformats.org/officeDocument/2006/relationships/image" Target="../media/image15.png"/><Relationship Id="rId12" Type="http://schemas.openxmlformats.org/officeDocument/2006/relationships/chart" Target="../charts/chart6.xml"/><Relationship Id="rId2" Type="http://schemas.openxmlformats.org/officeDocument/2006/relationships/diagramData" Target="../diagrams/data9.xml"/><Relationship Id="rId1" Type="http://schemas.openxmlformats.org/officeDocument/2006/relationships/slideLayout" Target="../slideLayouts/slideLayout6.xml"/><Relationship Id="rId6" Type="http://schemas.microsoft.com/office/2007/relationships/diagramDrawing" Target="../diagrams/drawing9.xml"/><Relationship Id="rId11" Type="http://schemas.openxmlformats.org/officeDocument/2006/relationships/chart" Target="../charts/chart5.xml"/><Relationship Id="rId5" Type="http://schemas.openxmlformats.org/officeDocument/2006/relationships/diagramColors" Target="../diagrams/colors9.xml"/><Relationship Id="rId15" Type="http://schemas.openxmlformats.org/officeDocument/2006/relationships/chart" Target="../charts/chart9.xml"/><Relationship Id="rId10" Type="http://schemas.openxmlformats.org/officeDocument/2006/relationships/chart" Target="../charts/chart4.xml"/><Relationship Id="rId4" Type="http://schemas.openxmlformats.org/officeDocument/2006/relationships/diagramQuickStyle" Target="../diagrams/quickStyle9.xml"/><Relationship Id="rId9" Type="http://schemas.openxmlformats.org/officeDocument/2006/relationships/chart" Target="../charts/chart3.xml"/><Relationship Id="rId14" Type="http://schemas.openxmlformats.org/officeDocument/2006/relationships/chart" Target="../charts/chart8.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6.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7.xml"/><Relationship Id="rId3" Type="http://schemas.openxmlformats.org/officeDocument/2006/relationships/diagramLayout" Target="../diagrams/layout6.xml"/><Relationship Id="rId7" Type="http://schemas.openxmlformats.org/officeDocument/2006/relationships/diagramData" Target="../diagrams/data7.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11" Type="http://schemas.microsoft.com/office/2007/relationships/diagramDrawing" Target="../diagrams/drawing7.xml"/><Relationship Id="rId5" Type="http://schemas.openxmlformats.org/officeDocument/2006/relationships/diagramColors" Target="../diagrams/colors6.xml"/><Relationship Id="rId10" Type="http://schemas.openxmlformats.org/officeDocument/2006/relationships/diagramColors" Target="../diagrams/colors7.xml"/><Relationship Id="rId4" Type="http://schemas.openxmlformats.org/officeDocument/2006/relationships/diagramQuickStyle" Target="../diagrams/quickStyle6.xml"/><Relationship Id="rId9" Type="http://schemas.openxmlformats.org/officeDocument/2006/relationships/diagramQuickStyle" Target="../diagrams/quickStyle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8.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6" name="Picture 4" descr="http://www.espe.edu.ec/academico/images/login/logo_espe.jpg"/>
          <p:cNvPicPr>
            <a:picLocks noChangeAspect="1" noChangeArrowheads="1"/>
          </p:cNvPicPr>
          <p:nvPr/>
        </p:nvPicPr>
        <p:blipFill>
          <a:blip r:embed="rId2" cstate="print"/>
          <a:srcRect/>
          <a:stretch>
            <a:fillRect/>
          </a:stretch>
        </p:blipFill>
        <p:spPr bwMode="auto">
          <a:xfrm>
            <a:off x="0" y="0"/>
            <a:ext cx="9144000" cy="2132856"/>
          </a:xfrm>
          <a:prstGeom prst="rect">
            <a:avLst/>
          </a:prstGeom>
          <a:noFill/>
        </p:spPr>
      </p:pic>
      <p:sp>
        <p:nvSpPr>
          <p:cNvPr id="8" name="7 Rectángulo"/>
          <p:cNvSpPr/>
          <p:nvPr/>
        </p:nvSpPr>
        <p:spPr>
          <a:xfrm>
            <a:off x="0" y="2132856"/>
            <a:ext cx="9144000" cy="4401205"/>
          </a:xfrm>
          <a:prstGeom prst="rect">
            <a:avLst/>
          </a:prstGeom>
        </p:spPr>
        <p:txBody>
          <a:bodyPr wrap="square">
            <a:spAutoFit/>
          </a:bodyPr>
          <a:lstStyle/>
          <a:p>
            <a:pPr algn="ctr"/>
            <a:endParaRPr lang="es-ES" sz="2000" b="1" dirty="0" smtClean="0">
              <a:latin typeface="Arial Black" pitchFamily="34" charset="0"/>
            </a:endParaRPr>
          </a:p>
          <a:p>
            <a:pPr algn="ctr"/>
            <a:r>
              <a:rPr lang="es-ES" sz="2000" b="1" dirty="0" smtClean="0">
                <a:latin typeface="Arial Black" pitchFamily="34" charset="0"/>
              </a:rPr>
              <a:t>DEPARTAMENTO DE ELÉCTRICA Y ELECTRÓNICA</a:t>
            </a:r>
            <a:br>
              <a:rPr lang="es-ES" sz="2000" b="1" dirty="0" smtClean="0">
                <a:latin typeface="Arial Black" pitchFamily="34" charset="0"/>
              </a:rPr>
            </a:br>
            <a:r>
              <a:rPr lang="es-ES" sz="2000" b="1" dirty="0" smtClean="0">
                <a:latin typeface="Arial Black" pitchFamily="34" charset="0"/>
              </a:rPr>
              <a:t> </a:t>
            </a:r>
            <a:br>
              <a:rPr lang="es-ES" sz="2000" b="1" dirty="0" smtClean="0">
                <a:latin typeface="Arial Black" pitchFamily="34" charset="0"/>
              </a:rPr>
            </a:br>
            <a:r>
              <a:rPr lang="es-ES" sz="2000" b="1" dirty="0" smtClean="0">
                <a:latin typeface="Arial Black" pitchFamily="34" charset="0"/>
              </a:rPr>
              <a:t> CARRERA DE INGENIERÍA EN ELECTRÓNICA Y TELECOMUNICACIONES</a:t>
            </a:r>
            <a:br>
              <a:rPr lang="es-ES" sz="2000" b="1" dirty="0" smtClean="0">
                <a:latin typeface="Arial Black" pitchFamily="34" charset="0"/>
              </a:rPr>
            </a:br>
            <a:r>
              <a:rPr lang="es-ES" sz="2000" b="1" dirty="0" smtClean="0">
                <a:latin typeface="Arial Black" pitchFamily="34" charset="0"/>
              </a:rPr>
              <a:t>  </a:t>
            </a:r>
            <a:br>
              <a:rPr lang="es-ES" sz="2000" b="1" dirty="0" smtClean="0">
                <a:latin typeface="Arial Black" pitchFamily="34" charset="0"/>
              </a:rPr>
            </a:br>
            <a:r>
              <a:rPr lang="es-ES" sz="2000" b="1" dirty="0" smtClean="0">
                <a:latin typeface="Arial Black" pitchFamily="34" charset="0"/>
              </a:rPr>
              <a:t>PROYECTO DE GRADO PARA LA OBTENCIÓN DEL TÍTULO DE INGENIERÍA</a:t>
            </a:r>
            <a:br>
              <a:rPr lang="es-ES" sz="2000" b="1" dirty="0" smtClean="0">
                <a:latin typeface="Arial Black" pitchFamily="34" charset="0"/>
              </a:rPr>
            </a:br>
            <a:r>
              <a:rPr lang="es-ES" sz="2000" b="1" dirty="0" smtClean="0">
                <a:latin typeface="Arial Black" pitchFamily="34" charset="0"/>
              </a:rPr>
              <a:t> </a:t>
            </a:r>
            <a:br>
              <a:rPr lang="es-ES" sz="2000" b="1" dirty="0" smtClean="0">
                <a:latin typeface="Arial Black" pitchFamily="34" charset="0"/>
              </a:rPr>
            </a:br>
            <a:r>
              <a:rPr lang="es-ES" sz="2000" b="1" dirty="0" smtClean="0">
                <a:latin typeface="Arial Black" pitchFamily="34" charset="0"/>
                <a:cs typeface="Aharoni" pitchFamily="2" charset="-79"/>
              </a:rPr>
              <a:t>ANDREA CAROLINA FLORES RODRÍGUEZ</a:t>
            </a:r>
            <a:r>
              <a:rPr lang="es-ES" sz="2000" b="1" dirty="0" smtClean="0">
                <a:latin typeface="Arial Black" pitchFamily="34" charset="0"/>
              </a:rPr>
              <a:t/>
            </a:r>
            <a:br>
              <a:rPr lang="es-ES" sz="2000" b="1" dirty="0" smtClean="0">
                <a:latin typeface="Arial Black" pitchFamily="34" charset="0"/>
              </a:rPr>
            </a:br>
            <a:r>
              <a:rPr lang="es-ES" sz="2000" b="1" dirty="0" smtClean="0">
                <a:latin typeface="Arial Black" pitchFamily="34" charset="0"/>
              </a:rPr>
              <a:t> </a:t>
            </a:r>
            <a:br>
              <a:rPr lang="es-ES" sz="2000" b="1" dirty="0" smtClean="0">
                <a:latin typeface="Arial Black" pitchFamily="34" charset="0"/>
              </a:rPr>
            </a:br>
            <a:r>
              <a:rPr lang="es-ES" sz="2000" b="1" dirty="0" smtClean="0">
                <a:latin typeface="Arial Black" pitchFamily="34" charset="0"/>
              </a:rPr>
              <a:t>SANGOLQUÍ – ECUADOR</a:t>
            </a:r>
            <a:br>
              <a:rPr lang="es-ES" sz="2000" b="1" dirty="0" smtClean="0">
                <a:latin typeface="Arial Black" pitchFamily="34" charset="0"/>
              </a:rPr>
            </a:br>
            <a:r>
              <a:rPr lang="es-ES" sz="2000" b="1" dirty="0" smtClean="0">
                <a:latin typeface="Arial Black" pitchFamily="34" charset="0"/>
              </a:rPr>
              <a:t/>
            </a:r>
            <a:br>
              <a:rPr lang="es-ES" sz="2000" b="1" dirty="0" smtClean="0">
                <a:latin typeface="Arial Black" pitchFamily="34" charset="0"/>
              </a:rPr>
            </a:br>
            <a:r>
              <a:rPr lang="es-ES" sz="2000" b="1" dirty="0" smtClean="0">
                <a:latin typeface="Arial Black" pitchFamily="34" charset="0"/>
              </a:rPr>
              <a:t> SEPTIEMBRE 2011</a:t>
            </a:r>
            <a:endParaRPr lang="es-MX" sz="2000" dirty="0">
              <a:latin typeface="Arial Black"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0" y="548680"/>
          <a:ext cx="8964488" cy="6048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3 Imagen"/>
          <p:cNvPicPr/>
          <p:nvPr/>
        </p:nvPicPr>
        <p:blipFill>
          <a:blip r:embed="rId7" cstate="print"/>
          <a:srcRect l="20603" t="31525" b="39421"/>
          <a:stretch>
            <a:fillRect/>
          </a:stretch>
        </p:blipFill>
        <p:spPr bwMode="auto">
          <a:xfrm>
            <a:off x="323185" y="2557130"/>
            <a:ext cx="8497629" cy="1743740"/>
          </a:xfrm>
          <a:prstGeom prst="rect">
            <a:avLst/>
          </a:prstGeom>
          <a:noFill/>
          <a:ln w="9525">
            <a:noFill/>
            <a:miter lim="800000"/>
            <a:headEnd/>
            <a:tailEnd/>
          </a:ln>
        </p:spPr>
      </p:pic>
      <p:pic>
        <p:nvPicPr>
          <p:cNvPr id="5" name="4 Imagen"/>
          <p:cNvPicPr/>
          <p:nvPr/>
        </p:nvPicPr>
        <p:blipFill>
          <a:blip r:embed="rId8" cstate="print"/>
          <a:srcRect l="35614" t="10638" r="24617" b="12553"/>
          <a:stretch>
            <a:fillRect/>
          </a:stretch>
        </p:blipFill>
        <p:spPr bwMode="auto">
          <a:xfrm>
            <a:off x="899592" y="908720"/>
            <a:ext cx="6984776" cy="5688632"/>
          </a:xfrm>
          <a:prstGeom prst="rect">
            <a:avLst/>
          </a:prstGeom>
          <a:noFill/>
          <a:ln w="9525">
            <a:noFill/>
            <a:miter lim="800000"/>
            <a:headEnd/>
            <a:tailEnd/>
          </a:ln>
        </p:spPr>
      </p:pic>
      <p:sp>
        <p:nvSpPr>
          <p:cNvPr id="6" name="5 Rectángulo"/>
          <p:cNvSpPr/>
          <p:nvPr/>
        </p:nvSpPr>
        <p:spPr>
          <a:xfrm>
            <a:off x="179512" y="188640"/>
            <a:ext cx="4046301"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3   ESTUDIO DE CAMPO</a:t>
            </a:r>
            <a:endParaRPr lang="es-MX" sz="2400" dirty="0"/>
          </a:p>
        </p:txBody>
      </p:sp>
      <p:sp>
        <p:nvSpPr>
          <p:cNvPr id="7" name="6 Rectángulo"/>
          <p:cNvSpPr/>
          <p:nvPr/>
        </p:nvSpPr>
        <p:spPr>
          <a:xfrm>
            <a:off x="179512" y="188640"/>
            <a:ext cx="4355680"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4   PUNTOS RELEVANTES</a:t>
            </a:r>
            <a:endParaRPr lang="es-MX" sz="2400"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2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20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xit" presetSubtype="0" fill="hold" nodeType="clickEffect">
                                  <p:stCondLst>
                                    <p:cond delay="0"/>
                                  </p:stCondLst>
                                  <p:childTnLst>
                                    <p:anim calcmode="lin" valueType="num">
                                      <p:cBhvr>
                                        <p:cTn id="30" dur="1000"/>
                                        <p:tgtEl>
                                          <p:spTgt spid="4"/>
                                        </p:tgtEl>
                                        <p:attrNameLst>
                                          <p:attrName>ppt_w</p:attrName>
                                        </p:attrNameLst>
                                      </p:cBhvr>
                                      <p:tavLst>
                                        <p:tav tm="0">
                                          <p:val>
                                            <p:strVal val="ppt_w"/>
                                          </p:val>
                                        </p:tav>
                                        <p:tav tm="100000">
                                          <p:val>
                                            <p:strVal val="ppt_w*0.70"/>
                                          </p:val>
                                        </p:tav>
                                      </p:tavLst>
                                    </p:anim>
                                    <p:anim calcmode="lin" valueType="num">
                                      <p:cBhvr>
                                        <p:cTn id="31" dur="1000"/>
                                        <p:tgtEl>
                                          <p:spTgt spid="4"/>
                                        </p:tgtEl>
                                        <p:attrNameLst>
                                          <p:attrName>ppt_h</p:attrName>
                                        </p:attrNameLst>
                                      </p:cBhvr>
                                      <p:tavLst>
                                        <p:tav tm="0">
                                          <p:val>
                                            <p:strVal val="ppt_h"/>
                                          </p:val>
                                        </p:tav>
                                        <p:tav tm="100000">
                                          <p:val>
                                            <p:strVal val="ppt_h"/>
                                          </p:val>
                                        </p:tav>
                                      </p:tavLst>
                                    </p:anim>
                                    <p:animEffect transition="out" filter="fade">
                                      <p:cBhvr>
                                        <p:cTn id="32" dur="1000"/>
                                        <p:tgtEl>
                                          <p:spTgt spid="4"/>
                                        </p:tgtEl>
                                      </p:cBhvr>
                                    </p:animEffect>
                                    <p:set>
                                      <p:cBhvr>
                                        <p:cTn id="33" dur="1" fill="hold">
                                          <p:stCondLst>
                                            <p:cond delay="9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xit" presetSubtype="0" fill="hold" nodeType="clickEffect">
                                  <p:stCondLst>
                                    <p:cond delay="0"/>
                                  </p:stCondLst>
                                  <p:childTnLst>
                                    <p:anim calcmode="lin" valueType="num">
                                      <p:cBhvr>
                                        <p:cTn id="42" dur="1000"/>
                                        <p:tgtEl>
                                          <p:spTgt spid="5"/>
                                        </p:tgtEl>
                                        <p:attrNameLst>
                                          <p:attrName>ppt_w</p:attrName>
                                        </p:attrNameLst>
                                      </p:cBhvr>
                                      <p:tavLst>
                                        <p:tav tm="0">
                                          <p:val>
                                            <p:strVal val="ppt_w"/>
                                          </p:val>
                                        </p:tav>
                                        <p:tav tm="100000">
                                          <p:val>
                                            <p:strVal val="ppt_w*0.70"/>
                                          </p:val>
                                        </p:tav>
                                      </p:tavLst>
                                    </p:anim>
                                    <p:anim calcmode="lin" valueType="num">
                                      <p:cBhvr>
                                        <p:cTn id="43" dur="1000"/>
                                        <p:tgtEl>
                                          <p:spTgt spid="5"/>
                                        </p:tgtEl>
                                        <p:attrNameLst>
                                          <p:attrName>ppt_h</p:attrName>
                                        </p:attrNameLst>
                                      </p:cBhvr>
                                      <p:tavLst>
                                        <p:tav tm="0">
                                          <p:val>
                                            <p:strVal val="ppt_h"/>
                                          </p:val>
                                        </p:tav>
                                        <p:tav tm="100000">
                                          <p:val>
                                            <p:strVal val="ppt_h"/>
                                          </p:val>
                                        </p:tav>
                                      </p:tavLst>
                                    </p:anim>
                                    <p:animEffect transition="out" filter="fade">
                                      <p:cBhvr>
                                        <p:cTn id="44" dur="1000"/>
                                        <p:tgtEl>
                                          <p:spTgt spid="5"/>
                                        </p:tgtEl>
                                      </p:cBhvr>
                                    </p:animEffect>
                                    <p:set>
                                      <p:cBhvr>
                                        <p:cTn id="45"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P spid="6" grpId="0"/>
      <p:bldP spid="6" grpId="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Título"/>
          <p:cNvSpPr txBox="1">
            <a:spLocks/>
          </p:cNvSpPr>
          <p:nvPr/>
        </p:nvSpPr>
        <p:spPr>
          <a:xfrm>
            <a:off x="755576" y="1340768"/>
            <a:ext cx="3816424" cy="490736"/>
          </a:xfrm>
          <a:prstGeom prst="rect">
            <a:avLst/>
          </a:prstGeom>
        </p:spPr>
        <p:txBody>
          <a:bodyPr vert="horz" anchor="ctr">
            <a:normAutofit fontScale="77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2400" b="1" i="0" u="none" strike="noStrike" kern="1200" cap="none" spc="0" normalizeH="0" baseline="0" noProof="0" dirty="0" smtClean="0">
                <a:ln>
                  <a:noFill/>
                </a:ln>
                <a:solidFill>
                  <a:schemeClr val="tx2"/>
                </a:solidFill>
                <a:effectLst/>
                <a:uLnTx/>
                <a:uFillTx/>
                <a:latin typeface="+mj-lt"/>
                <a:ea typeface="+mj-ea"/>
                <a:cs typeface="+mj-cs"/>
              </a:rPr>
              <a:t>7.5.1    OBJETIVOS DE LA ENCUESTA</a:t>
            </a:r>
            <a:endParaRPr kumimoji="0" lang="es-MX" sz="2400" b="1" i="0" u="none" strike="noStrike" kern="1200" cap="none" spc="0" normalizeH="0" baseline="0" noProof="0" dirty="0">
              <a:ln>
                <a:noFill/>
              </a:ln>
              <a:solidFill>
                <a:schemeClr val="tx2"/>
              </a:solidFill>
              <a:effectLst/>
              <a:uLnTx/>
              <a:uFillTx/>
              <a:latin typeface="+mj-lt"/>
              <a:ea typeface="+mj-ea"/>
              <a:cs typeface="+mj-cs"/>
            </a:endParaRPr>
          </a:p>
        </p:txBody>
      </p:sp>
      <p:sp>
        <p:nvSpPr>
          <p:cNvPr id="5" name="4 Rectángulo"/>
          <p:cNvSpPr/>
          <p:nvPr/>
        </p:nvSpPr>
        <p:spPr>
          <a:xfrm>
            <a:off x="179512" y="188640"/>
            <a:ext cx="7856638" cy="523220"/>
          </a:xfrm>
          <a:prstGeom prst="rect">
            <a:avLst/>
          </a:prstGeom>
        </p:spPr>
        <p:txBody>
          <a:bodyPr wrap="none">
            <a:spAutoFit/>
          </a:bodyPr>
          <a:lstStyle/>
          <a:p>
            <a:r>
              <a:rPr lang="es-MX" sz="2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7.5   SITUACION ACTUAL DE LA PARROQUIA</a:t>
            </a:r>
            <a:endParaRPr lang="es-MX" sz="2800" dirty="0"/>
          </a:p>
        </p:txBody>
      </p:sp>
      <p:graphicFrame>
        <p:nvGraphicFramePr>
          <p:cNvPr id="7" name="6 Diagrama"/>
          <p:cNvGraphicFramePr/>
          <p:nvPr/>
        </p:nvGraphicFramePr>
        <p:xfrm>
          <a:off x="251520" y="1916832"/>
          <a:ext cx="8712968"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7 Tabla"/>
          <p:cNvGraphicFramePr>
            <a:graphicFrameLocks noGrp="1"/>
          </p:cNvGraphicFramePr>
          <p:nvPr/>
        </p:nvGraphicFramePr>
        <p:xfrm>
          <a:off x="467544" y="1700808"/>
          <a:ext cx="8389438" cy="864096"/>
        </p:xfrm>
        <a:graphic>
          <a:graphicData uri="http://schemas.openxmlformats.org/drawingml/2006/table">
            <a:tbl>
              <a:tblPr>
                <a:tableStyleId>{284E427A-3D55-4303-BF80-6455036E1DE7}</a:tableStyleId>
              </a:tblPr>
              <a:tblGrid>
                <a:gridCol w="1075248"/>
                <a:gridCol w="731419"/>
                <a:gridCol w="731419"/>
                <a:gridCol w="731419"/>
                <a:gridCol w="731419"/>
                <a:gridCol w="731419"/>
                <a:gridCol w="731419"/>
                <a:gridCol w="731419"/>
                <a:gridCol w="731419"/>
                <a:gridCol w="731419"/>
                <a:gridCol w="731419"/>
              </a:tblGrid>
              <a:tr h="535226">
                <a:tc>
                  <a:txBody>
                    <a:bodyPr/>
                    <a:lstStyle/>
                    <a:p>
                      <a:pPr algn="ctr" fontAlgn="base">
                        <a:spcAft>
                          <a:spcPts val="0"/>
                        </a:spcAft>
                      </a:pPr>
                      <a:r>
                        <a:rPr lang="es-EC" sz="1200" b="1" kern="150" dirty="0"/>
                        <a:t>Nivel de confianza</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99.7 %</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99%</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98%</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96%</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95.45%</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solidFill>
                            <a:srgbClr val="FF0000"/>
                          </a:solidFill>
                        </a:rPr>
                        <a:t>95%</a:t>
                      </a:r>
                      <a:endParaRPr lang="es-MX" sz="1800" b="1" kern="150" dirty="0">
                        <a:solidFill>
                          <a:srgbClr val="FF0000"/>
                        </a:solidFill>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90%</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80%</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6827%</a:t>
                      </a:r>
                      <a:endParaRPr lang="es-MX" sz="1800" b="1"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200" b="1" kern="150" dirty="0"/>
                        <a:t>50%</a:t>
                      </a:r>
                      <a:endParaRPr lang="es-MX" sz="1800" b="1" kern="150" dirty="0">
                        <a:latin typeface="Times New Roman"/>
                        <a:ea typeface="Calibri"/>
                        <a:cs typeface="Times New Roman"/>
                      </a:endParaRPr>
                    </a:p>
                  </a:txBody>
                  <a:tcPr marL="68580" marR="68580" marT="0" marB="0" anchor="ctr"/>
                </a:tc>
              </a:tr>
              <a:tr h="328870">
                <a:tc>
                  <a:txBody>
                    <a:bodyPr/>
                    <a:lstStyle/>
                    <a:p>
                      <a:pPr algn="ctr" fontAlgn="base">
                        <a:spcAft>
                          <a:spcPts val="0"/>
                        </a:spcAft>
                      </a:pPr>
                      <a:r>
                        <a:rPr lang="es-MX" sz="1600" kern="150" baseline="-25000" dirty="0" err="1"/>
                        <a:t>Zc</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a:t>3.00</a:t>
                      </a:r>
                      <a:endParaRPr lang="es-MX" sz="2400" kern="15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a:t>2.58</a:t>
                      </a:r>
                      <a:endParaRPr lang="es-MX" sz="2400" kern="15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2.33</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2.05</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2.00</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solidFill>
                            <a:srgbClr val="FF0000"/>
                          </a:solidFill>
                        </a:rPr>
                        <a:t>1.96</a:t>
                      </a:r>
                      <a:endParaRPr lang="es-MX" sz="2400" kern="150" dirty="0">
                        <a:solidFill>
                          <a:srgbClr val="FF0000"/>
                        </a:solidFill>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1.645</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1.28</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1.00</a:t>
                      </a:r>
                      <a:endParaRPr lang="es-MX" sz="2400" kern="150" dirty="0">
                        <a:latin typeface="Times New Roman"/>
                        <a:ea typeface="Calibri"/>
                        <a:cs typeface="Times New Roman"/>
                      </a:endParaRPr>
                    </a:p>
                  </a:txBody>
                  <a:tcPr marL="68580" marR="68580" marT="0" marB="0" anchor="ctr"/>
                </a:tc>
                <a:tc>
                  <a:txBody>
                    <a:bodyPr/>
                    <a:lstStyle/>
                    <a:p>
                      <a:pPr algn="ctr" fontAlgn="base">
                        <a:spcAft>
                          <a:spcPts val="0"/>
                        </a:spcAft>
                      </a:pPr>
                      <a:r>
                        <a:rPr lang="es-EC" sz="1600" kern="150" dirty="0"/>
                        <a:t>0.674</a:t>
                      </a:r>
                      <a:endParaRPr lang="es-MX" sz="2400" kern="150" dirty="0">
                        <a:latin typeface="Times New Roman"/>
                        <a:ea typeface="Calibri"/>
                        <a:cs typeface="Times New Roman"/>
                      </a:endParaRPr>
                    </a:p>
                  </a:txBody>
                  <a:tcPr marL="68580" marR="68580" marT="0" marB="0" anchor="ctr"/>
                </a:tc>
              </a:tr>
            </a:tbl>
          </a:graphicData>
        </a:graphic>
      </p:graphicFrame>
      <p:sp>
        <p:nvSpPr>
          <p:cNvPr id="9"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10"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2987824" y="2708920"/>
            <a:ext cx="3600400" cy="964393"/>
          </a:xfrm>
          <a:prstGeom prst="rect">
            <a:avLst/>
          </a:prstGeom>
          <a:ln>
            <a:noFill/>
          </a:ln>
          <a:effectLst>
            <a:outerShdw blurRad="292100" dist="139700" dir="2700000" algn="tl" rotWithShape="0">
              <a:srgbClr val="333333">
                <a:alpha val="65000"/>
              </a:srgbClr>
            </a:outerShdw>
          </a:effectLst>
        </p:spPr>
      </p:pic>
      <p:graphicFrame>
        <p:nvGraphicFramePr>
          <p:cNvPr id="11" name="10 Tabla"/>
          <p:cNvGraphicFramePr>
            <a:graphicFrameLocks noGrp="1"/>
          </p:cNvGraphicFramePr>
          <p:nvPr/>
        </p:nvGraphicFramePr>
        <p:xfrm>
          <a:off x="2051720" y="5445224"/>
          <a:ext cx="5166360" cy="731520"/>
        </p:xfrm>
        <a:graphic>
          <a:graphicData uri="http://schemas.openxmlformats.org/drawingml/2006/table">
            <a:tbl>
              <a:tblPr/>
              <a:tblGrid>
                <a:gridCol w="746760"/>
                <a:gridCol w="822960"/>
                <a:gridCol w="594360"/>
                <a:gridCol w="594360"/>
                <a:gridCol w="746760"/>
                <a:gridCol w="1661160"/>
              </a:tblGrid>
              <a:tr h="190500">
                <a:tc>
                  <a:txBody>
                    <a:bodyPr/>
                    <a:lstStyle/>
                    <a:p>
                      <a:pPr algn="ctr" fontAlgn="base">
                        <a:spcAft>
                          <a:spcPts val="0"/>
                        </a:spcAft>
                      </a:pPr>
                      <a:r>
                        <a:rPr lang="es-EC" sz="2400" b="1" kern="150" dirty="0" err="1">
                          <a:solidFill>
                            <a:srgbClr val="000000"/>
                          </a:solidFill>
                          <a:latin typeface="Times New Roman"/>
                          <a:ea typeface="Times New Roman"/>
                          <a:cs typeface="Times New Roman"/>
                        </a:rPr>
                        <a:t>zc</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dirty="0">
                          <a:solidFill>
                            <a:srgbClr val="000000"/>
                          </a:solidFill>
                          <a:latin typeface="Times New Roman"/>
                          <a:ea typeface="Times New Roman"/>
                          <a:cs typeface="Times New Roman"/>
                        </a:rPr>
                        <a:t>N</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a:solidFill>
                            <a:srgbClr val="000000"/>
                          </a:solidFill>
                          <a:latin typeface="Times New Roman"/>
                          <a:ea typeface="Times New Roman"/>
                          <a:cs typeface="Times New Roman"/>
                        </a:rPr>
                        <a:t>p</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a:solidFill>
                            <a:srgbClr val="000000"/>
                          </a:solidFill>
                          <a:latin typeface="Times New Roman"/>
                          <a:ea typeface="Times New Roman"/>
                          <a:cs typeface="Times New Roman"/>
                        </a:rPr>
                        <a:t>q</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dirty="0">
                          <a:solidFill>
                            <a:srgbClr val="000000"/>
                          </a:solidFill>
                          <a:latin typeface="Times New Roman"/>
                          <a:ea typeface="Times New Roman"/>
                          <a:cs typeface="Times New Roman"/>
                        </a:rPr>
                        <a:t>e</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dirty="0">
                          <a:solidFill>
                            <a:srgbClr val="000000"/>
                          </a:solidFill>
                          <a:latin typeface="Times New Roman"/>
                          <a:ea typeface="Times New Roman"/>
                          <a:cs typeface="Times New Roman"/>
                        </a:rPr>
                        <a:t>#muestras</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r>
              <a:tr h="190500">
                <a:tc>
                  <a:txBody>
                    <a:bodyPr/>
                    <a:lstStyle/>
                    <a:p>
                      <a:pPr algn="ctr" fontAlgn="base">
                        <a:spcAft>
                          <a:spcPts val="0"/>
                        </a:spcAft>
                      </a:pPr>
                      <a:r>
                        <a:rPr lang="es-EC" sz="2400" i="1" kern="150">
                          <a:solidFill>
                            <a:srgbClr val="000000"/>
                          </a:solidFill>
                          <a:latin typeface="Times New Roman"/>
                          <a:ea typeface="Times New Roman"/>
                          <a:cs typeface="Times New Roman"/>
                        </a:rPr>
                        <a:t>1.96</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i="1" kern="150">
                          <a:solidFill>
                            <a:srgbClr val="000000"/>
                          </a:solidFill>
                          <a:latin typeface="Times New Roman"/>
                          <a:ea typeface="Times New Roman"/>
                          <a:cs typeface="Times New Roman"/>
                        </a:rPr>
                        <a:t>4041</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i="1" kern="150">
                          <a:solidFill>
                            <a:srgbClr val="000000"/>
                          </a:solidFill>
                          <a:latin typeface="Times New Roman"/>
                          <a:ea typeface="Times New Roman"/>
                          <a:cs typeface="Times New Roman"/>
                        </a:rPr>
                        <a:t>0.5</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i="1" kern="150">
                          <a:solidFill>
                            <a:srgbClr val="000000"/>
                          </a:solidFill>
                          <a:latin typeface="Times New Roman"/>
                          <a:ea typeface="Times New Roman"/>
                          <a:cs typeface="Times New Roman"/>
                        </a:rPr>
                        <a:t>0.5</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i="1" kern="150">
                          <a:solidFill>
                            <a:srgbClr val="000000"/>
                          </a:solidFill>
                          <a:latin typeface="Times New Roman"/>
                          <a:ea typeface="Times New Roman"/>
                          <a:cs typeface="Times New Roman"/>
                        </a:rPr>
                        <a:t>0.07</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b="1" i="1" kern="150" dirty="0">
                          <a:solidFill>
                            <a:srgbClr val="000000"/>
                          </a:solidFill>
                          <a:latin typeface="Times New Roman"/>
                          <a:ea typeface="Times New Roman"/>
                          <a:cs typeface="Times New Roman"/>
                        </a:rPr>
                        <a:t>186.933207</a:t>
                      </a:r>
                      <a:endParaRPr lang="es-MX" sz="2400" b="1"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bl>
          </a:graphicData>
        </a:graphic>
      </p:graphicFrame>
      <p:sp>
        <p:nvSpPr>
          <p:cNvPr id="12" name="11 Rectángulo"/>
          <p:cNvSpPr/>
          <p:nvPr/>
        </p:nvSpPr>
        <p:spPr>
          <a:xfrm>
            <a:off x="2339752" y="1268760"/>
            <a:ext cx="4473148" cy="400110"/>
          </a:xfrm>
          <a:prstGeom prst="rect">
            <a:avLst/>
          </a:prstGeom>
        </p:spPr>
        <p:txBody>
          <a:bodyPr wrap="none">
            <a:spAutoFit/>
          </a:bodyPr>
          <a:lstStyle/>
          <a:p>
            <a:r>
              <a:rPr lang="es-EC" sz="2000" dirty="0" smtClean="0">
                <a:latin typeface="Arial" pitchFamily="34" charset="0"/>
                <a:ea typeface="Calibri" pitchFamily="34" charset="0"/>
                <a:cs typeface="Times New Roman" pitchFamily="18" charset="0"/>
              </a:rPr>
              <a:t>TABLA DE DISTRIBUCIÓN NORMAL</a:t>
            </a:r>
            <a:endParaRPr lang="es-MX" sz="2000" dirty="0"/>
          </a:p>
        </p:txBody>
      </p:sp>
      <p:sp>
        <p:nvSpPr>
          <p:cNvPr id="13" name="Rectangle 1"/>
          <p:cNvSpPr>
            <a:spLocks noChangeArrowheads="1"/>
          </p:cNvSpPr>
          <p:nvPr/>
        </p:nvSpPr>
        <p:spPr bwMode="auto">
          <a:xfrm>
            <a:off x="827584" y="3753036"/>
            <a:ext cx="3744416" cy="1631216"/>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Char char="•"/>
              <a:tabLst/>
            </a:pPr>
            <a:r>
              <a:rPr kumimoji="0" lang="es-MX" sz="20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Zc</a:t>
            </a:r>
            <a:r>
              <a:rPr kumimoji="0" lang="es-MX"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desviación</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p</a:t>
            </a:r>
            <a:r>
              <a:rPr kumimoji="0" lang="es-MX"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probabilidad de ocurrencia.</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q</a:t>
            </a:r>
            <a:r>
              <a:rPr kumimoji="0" lang="es-MX"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probabilidad de no ocurrencia. </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MX"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a:t>
            </a:r>
            <a:r>
              <a:rPr kumimoji="0" lang="es-MX"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error m</a:t>
            </a:r>
            <a:r>
              <a:rPr kumimoji="0" lang="es-MX" sz="2000" b="0" i="0" u="none" strike="noStrike" cap="none" normalizeH="0" baseline="0" dirty="0" smtClean="0">
                <a:ln>
                  <a:noFill/>
                </a:ln>
                <a:solidFill>
                  <a:schemeClr val="tx1"/>
                </a:solidFill>
                <a:effectLst/>
                <a:latin typeface="Calibri"/>
                <a:ea typeface="Calibri" pitchFamily="34" charset="0"/>
                <a:cs typeface="Times New Roman" pitchFamily="18" charset="0"/>
              </a:rPr>
              <a:t>á</a:t>
            </a:r>
            <a:r>
              <a:rPr kumimoji="0" lang="es-MX"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ximo.</a:t>
            </a:r>
            <a:endParaRPr kumimoji="0" lang="es-MX" sz="12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s-EC"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
            </a:r>
            <a:r>
              <a:rPr kumimoji="0" lang="es-EC"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tama</a:t>
            </a:r>
            <a:r>
              <a:rPr kumimoji="0" lang="es-EC" sz="2000" b="0" i="0" u="none" strike="noStrike" cap="none" normalizeH="0" baseline="0" dirty="0" smtClean="0">
                <a:ln>
                  <a:noFill/>
                </a:ln>
                <a:solidFill>
                  <a:schemeClr val="tx1"/>
                </a:solidFill>
                <a:effectLst/>
                <a:latin typeface="Calibri"/>
                <a:ea typeface="Calibri" pitchFamily="34" charset="0"/>
                <a:cs typeface="Times New Roman" pitchFamily="18" charset="0"/>
              </a:rPr>
              <a:t>ñ</a:t>
            </a:r>
            <a:r>
              <a:rPr kumimoji="0" lang="es-EC"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 de la poblaci</a:t>
            </a:r>
            <a:r>
              <a:rPr kumimoji="0" lang="es-EC" sz="2000" b="0" i="0" u="none" strike="noStrike" cap="none" normalizeH="0" baseline="0" dirty="0" smtClean="0">
                <a:ln>
                  <a:noFill/>
                </a:ln>
                <a:solidFill>
                  <a:schemeClr val="tx1"/>
                </a:solidFill>
                <a:effectLst/>
                <a:latin typeface="Calibri"/>
                <a:ea typeface="Calibri" pitchFamily="34" charset="0"/>
                <a:cs typeface="Times New Roman" pitchFamily="18" charset="0"/>
              </a:rPr>
              <a:t>ó</a:t>
            </a:r>
            <a:r>
              <a:rPr kumimoji="0" lang="es-EC" sz="20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n</a:t>
            </a:r>
            <a:endParaRPr kumimoji="0" lang="es-EC" sz="36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2 Título"/>
          <p:cNvSpPr txBox="1">
            <a:spLocks/>
          </p:cNvSpPr>
          <p:nvPr/>
        </p:nvSpPr>
        <p:spPr>
          <a:xfrm>
            <a:off x="323528" y="692696"/>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7.5.2   DETERMINACION DE LA MUESTRA</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graphicFrame>
        <p:nvGraphicFramePr>
          <p:cNvPr id="15" name="14 Gráfico"/>
          <p:cNvGraphicFramePr/>
          <p:nvPr/>
        </p:nvGraphicFramePr>
        <p:xfrm>
          <a:off x="547936" y="2429272"/>
          <a:ext cx="8136904" cy="2664296"/>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6" name="15 Gráfico"/>
          <p:cNvGraphicFramePr/>
          <p:nvPr/>
        </p:nvGraphicFramePr>
        <p:xfrm>
          <a:off x="475928" y="2717304"/>
          <a:ext cx="8352928" cy="220091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7" name="16 Gráfico"/>
          <p:cNvGraphicFramePr/>
          <p:nvPr/>
        </p:nvGraphicFramePr>
        <p:xfrm>
          <a:off x="475928" y="2501280"/>
          <a:ext cx="8352928" cy="2276847"/>
        </p:xfrm>
        <a:graphic>
          <a:graphicData uri="http://schemas.openxmlformats.org/drawingml/2006/chart">
            <c:chart xmlns:c="http://schemas.openxmlformats.org/drawingml/2006/chart" xmlns:r="http://schemas.openxmlformats.org/officeDocument/2006/relationships" r:id="rId10"/>
          </a:graphicData>
        </a:graphic>
      </p:graphicFrame>
      <p:sp>
        <p:nvSpPr>
          <p:cNvPr id="18" name="17 Rectángulo"/>
          <p:cNvSpPr/>
          <p:nvPr/>
        </p:nvSpPr>
        <p:spPr>
          <a:xfrm>
            <a:off x="1051992" y="1421160"/>
            <a:ext cx="7128792" cy="369332"/>
          </a:xfrm>
          <a:prstGeom prst="rect">
            <a:avLst/>
          </a:prstGeom>
        </p:spPr>
        <p:txBody>
          <a:bodyPr wrap="square">
            <a:spAutoFit/>
          </a:bodyPr>
          <a:lstStyle/>
          <a:p>
            <a:r>
              <a:rPr lang="es-EC" b="1" dirty="0" smtClean="0">
                <a:solidFill>
                  <a:srgbClr val="FF0000"/>
                </a:solidFill>
              </a:rPr>
              <a:t>TENENCIA DE SERVICIOS DE TELECOMUNICACIONES</a:t>
            </a:r>
            <a:endParaRPr lang="es-MX" b="1" dirty="0">
              <a:solidFill>
                <a:srgbClr val="FF0000"/>
              </a:solidFill>
            </a:endParaRPr>
          </a:p>
        </p:txBody>
      </p:sp>
      <p:sp>
        <p:nvSpPr>
          <p:cNvPr id="19" name="18 Rectángulo"/>
          <p:cNvSpPr/>
          <p:nvPr/>
        </p:nvSpPr>
        <p:spPr>
          <a:xfrm>
            <a:off x="2420144" y="1565176"/>
            <a:ext cx="4104456" cy="369332"/>
          </a:xfrm>
          <a:prstGeom prst="rect">
            <a:avLst/>
          </a:prstGeom>
        </p:spPr>
        <p:txBody>
          <a:bodyPr wrap="square">
            <a:spAutoFit/>
          </a:bodyPr>
          <a:lstStyle/>
          <a:p>
            <a:r>
              <a:rPr lang="es-EC" b="1" dirty="0" smtClean="0">
                <a:solidFill>
                  <a:srgbClr val="FF0000"/>
                </a:solidFill>
              </a:rPr>
              <a:t>TENENCIA DE COMPUTADOR</a:t>
            </a:r>
            <a:endParaRPr lang="es-MX" b="1" dirty="0">
              <a:solidFill>
                <a:srgbClr val="FF0000"/>
              </a:solidFill>
            </a:endParaRPr>
          </a:p>
        </p:txBody>
      </p:sp>
      <p:sp>
        <p:nvSpPr>
          <p:cNvPr id="20" name="19 Rectángulo"/>
          <p:cNvSpPr/>
          <p:nvPr/>
        </p:nvSpPr>
        <p:spPr>
          <a:xfrm>
            <a:off x="1556048" y="1493168"/>
            <a:ext cx="5868914" cy="369332"/>
          </a:xfrm>
          <a:prstGeom prst="rect">
            <a:avLst/>
          </a:prstGeom>
        </p:spPr>
        <p:txBody>
          <a:bodyPr wrap="none">
            <a:spAutoFit/>
          </a:bodyPr>
          <a:lstStyle/>
          <a:p>
            <a:r>
              <a:rPr lang="es-EC" b="1" dirty="0" smtClean="0">
                <a:solidFill>
                  <a:srgbClr val="FF0000"/>
                </a:solidFill>
              </a:rPr>
              <a:t>LOCALIZACIÓN DE UN CENTRO DE COMPUTO</a:t>
            </a:r>
            <a:endParaRPr lang="es-MX" b="1" dirty="0">
              <a:solidFill>
                <a:srgbClr val="FF0000"/>
              </a:solidFill>
            </a:endParaRPr>
          </a:p>
        </p:txBody>
      </p:sp>
      <p:graphicFrame>
        <p:nvGraphicFramePr>
          <p:cNvPr id="21" name="20 Gráfico"/>
          <p:cNvGraphicFramePr/>
          <p:nvPr/>
        </p:nvGraphicFramePr>
        <p:xfrm>
          <a:off x="547936" y="2285256"/>
          <a:ext cx="8136904" cy="230314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22" name="21 Gráfico"/>
          <p:cNvGraphicFramePr/>
          <p:nvPr/>
        </p:nvGraphicFramePr>
        <p:xfrm>
          <a:off x="835968" y="2357264"/>
          <a:ext cx="7920880" cy="215074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3" name="22 Gráfico"/>
          <p:cNvGraphicFramePr/>
          <p:nvPr/>
        </p:nvGraphicFramePr>
        <p:xfrm>
          <a:off x="547936" y="2429272"/>
          <a:ext cx="8136904" cy="2117973"/>
        </p:xfrm>
        <a:graphic>
          <a:graphicData uri="http://schemas.openxmlformats.org/drawingml/2006/chart">
            <c:chart xmlns:c="http://schemas.openxmlformats.org/drawingml/2006/chart" xmlns:r="http://schemas.openxmlformats.org/officeDocument/2006/relationships" r:id="rId13"/>
          </a:graphicData>
        </a:graphic>
      </p:graphicFrame>
      <p:sp>
        <p:nvSpPr>
          <p:cNvPr id="24" name="23 Rectángulo"/>
          <p:cNvSpPr/>
          <p:nvPr/>
        </p:nvSpPr>
        <p:spPr>
          <a:xfrm>
            <a:off x="2276128" y="1637184"/>
            <a:ext cx="4477508" cy="369332"/>
          </a:xfrm>
          <a:prstGeom prst="rect">
            <a:avLst/>
          </a:prstGeom>
        </p:spPr>
        <p:txBody>
          <a:bodyPr wrap="none">
            <a:spAutoFit/>
          </a:bodyPr>
          <a:lstStyle/>
          <a:p>
            <a:r>
              <a:rPr lang="es-EC" b="1" dirty="0" smtClean="0">
                <a:solidFill>
                  <a:srgbClr val="FF0000"/>
                </a:solidFill>
              </a:rPr>
              <a:t>VISISTA AL CENTRO DE COMPUTO</a:t>
            </a:r>
            <a:endParaRPr lang="es-MX" b="1" dirty="0">
              <a:solidFill>
                <a:srgbClr val="FF0000"/>
              </a:solidFill>
            </a:endParaRPr>
          </a:p>
        </p:txBody>
      </p:sp>
      <p:sp>
        <p:nvSpPr>
          <p:cNvPr id="25" name="24 Rectángulo"/>
          <p:cNvSpPr/>
          <p:nvPr/>
        </p:nvSpPr>
        <p:spPr>
          <a:xfrm>
            <a:off x="3500264" y="1637184"/>
            <a:ext cx="2207656" cy="369332"/>
          </a:xfrm>
          <a:prstGeom prst="rect">
            <a:avLst/>
          </a:prstGeom>
        </p:spPr>
        <p:txBody>
          <a:bodyPr wrap="none">
            <a:spAutoFit/>
          </a:bodyPr>
          <a:lstStyle/>
          <a:p>
            <a:r>
              <a:rPr lang="es-EC" b="1" dirty="0" smtClean="0">
                <a:solidFill>
                  <a:srgbClr val="FF0000"/>
                </a:solidFill>
              </a:rPr>
              <a:t>TIEMPO DE USO</a:t>
            </a:r>
            <a:endParaRPr lang="es-MX" b="1" dirty="0">
              <a:solidFill>
                <a:srgbClr val="FF0000"/>
              </a:solidFill>
            </a:endParaRPr>
          </a:p>
        </p:txBody>
      </p:sp>
      <p:sp>
        <p:nvSpPr>
          <p:cNvPr id="26" name="25 Rectángulo"/>
          <p:cNvSpPr/>
          <p:nvPr/>
        </p:nvSpPr>
        <p:spPr>
          <a:xfrm>
            <a:off x="2924200" y="1709192"/>
            <a:ext cx="3294492" cy="369332"/>
          </a:xfrm>
          <a:prstGeom prst="rect">
            <a:avLst/>
          </a:prstGeom>
        </p:spPr>
        <p:txBody>
          <a:bodyPr wrap="none">
            <a:spAutoFit/>
          </a:bodyPr>
          <a:lstStyle/>
          <a:p>
            <a:r>
              <a:rPr lang="es-EC" b="1" dirty="0" smtClean="0">
                <a:solidFill>
                  <a:srgbClr val="FF0000"/>
                </a:solidFill>
              </a:rPr>
              <a:t>SERVICIOS MÁS USADOS</a:t>
            </a:r>
            <a:endParaRPr lang="es-MX" b="1" dirty="0">
              <a:solidFill>
                <a:srgbClr val="FF0000"/>
              </a:solidFill>
            </a:endParaRPr>
          </a:p>
        </p:txBody>
      </p:sp>
      <p:graphicFrame>
        <p:nvGraphicFramePr>
          <p:cNvPr id="27" name="26 Gráfico"/>
          <p:cNvGraphicFramePr/>
          <p:nvPr/>
        </p:nvGraphicFramePr>
        <p:xfrm>
          <a:off x="835968" y="2717304"/>
          <a:ext cx="7632848" cy="2167299"/>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28" name="27 Gráfico"/>
          <p:cNvGraphicFramePr/>
          <p:nvPr/>
        </p:nvGraphicFramePr>
        <p:xfrm>
          <a:off x="835968" y="2861320"/>
          <a:ext cx="7776864" cy="1872208"/>
        </p:xfrm>
        <a:graphic>
          <a:graphicData uri="http://schemas.openxmlformats.org/drawingml/2006/chart">
            <c:chart xmlns:c="http://schemas.openxmlformats.org/drawingml/2006/chart" xmlns:r="http://schemas.openxmlformats.org/officeDocument/2006/relationships" r:id="rId15"/>
          </a:graphicData>
        </a:graphic>
      </p:graphicFrame>
      <p:sp>
        <p:nvSpPr>
          <p:cNvPr id="29" name="28 Rectángulo"/>
          <p:cNvSpPr/>
          <p:nvPr/>
        </p:nvSpPr>
        <p:spPr>
          <a:xfrm>
            <a:off x="2924200" y="1997224"/>
            <a:ext cx="3344185" cy="369332"/>
          </a:xfrm>
          <a:prstGeom prst="rect">
            <a:avLst/>
          </a:prstGeom>
        </p:spPr>
        <p:txBody>
          <a:bodyPr wrap="none">
            <a:spAutoFit/>
          </a:bodyPr>
          <a:lstStyle/>
          <a:p>
            <a:r>
              <a:rPr lang="es-EC" b="1" dirty="0" smtClean="0">
                <a:solidFill>
                  <a:srgbClr val="FF0000"/>
                </a:solidFill>
              </a:rPr>
              <a:t>CONOCIMIENTO DE VOIP</a:t>
            </a:r>
            <a:endParaRPr lang="es-MX" b="1" dirty="0">
              <a:solidFill>
                <a:srgbClr val="FF0000"/>
              </a:solidFill>
            </a:endParaRPr>
          </a:p>
        </p:txBody>
      </p:sp>
      <p:sp>
        <p:nvSpPr>
          <p:cNvPr id="30" name="29 Rectángulo"/>
          <p:cNvSpPr/>
          <p:nvPr/>
        </p:nvSpPr>
        <p:spPr>
          <a:xfrm>
            <a:off x="691952" y="1781200"/>
            <a:ext cx="7848872" cy="646331"/>
          </a:xfrm>
          <a:prstGeom prst="rect">
            <a:avLst/>
          </a:prstGeom>
        </p:spPr>
        <p:txBody>
          <a:bodyPr wrap="square">
            <a:spAutoFit/>
          </a:bodyPr>
          <a:lstStyle/>
          <a:p>
            <a:r>
              <a:rPr lang="es-EC" b="1" dirty="0" smtClean="0">
                <a:solidFill>
                  <a:srgbClr val="FF0000"/>
                </a:solidFill>
              </a:rPr>
              <a:t>DISPONIBILIDAD ECONÓMICA EN LA IMPLEMENTACIÓN DE NUEVOS SERVICIOS</a:t>
            </a:r>
            <a:endParaRPr lang="es-MX" b="1" dirty="0">
              <a:solidFill>
                <a:srgbClr val="FF0000"/>
              </a:solidFill>
            </a:endParaRPr>
          </a:p>
        </p:txBody>
      </p:sp>
      <p:sp>
        <p:nvSpPr>
          <p:cNvPr id="31" name="2 Título"/>
          <p:cNvSpPr txBox="1">
            <a:spLocks/>
          </p:cNvSpPr>
          <p:nvPr/>
        </p:nvSpPr>
        <p:spPr>
          <a:xfrm>
            <a:off x="475928" y="845096"/>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7.5.3   RESULTADOS DE LA ENCUESTA</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grpId="3"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20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7"/>
                                        </p:tgtEl>
                                      </p:cBhvr>
                                    </p:animEffect>
                                    <p:set>
                                      <p:cBhvr>
                                        <p:cTn id="18" dur="1" fill="hold">
                                          <p:stCondLst>
                                            <p:cond delay="1999"/>
                                          </p:stCondLst>
                                        </p:cTn>
                                        <p:tgtEl>
                                          <p:spTgt spid="7"/>
                                        </p:tgtEl>
                                        <p:attrNameLst>
                                          <p:attrName>style.visibility</p:attrName>
                                        </p:attrNameLst>
                                      </p:cBhvr>
                                      <p:to>
                                        <p:strVal val="hidden"/>
                                      </p:to>
                                    </p:set>
                                  </p:childTnLst>
                                </p:cTn>
                              </p:par>
                              <p:par>
                                <p:cTn id="19" presetID="10" presetClass="exit" presetSubtype="0" fill="hold" grpId="2" nodeType="withEffect">
                                  <p:stCondLst>
                                    <p:cond delay="0"/>
                                  </p:stCondLst>
                                  <p:childTnLst>
                                    <p:animEffect transition="out" filter="fade">
                                      <p:cBhvr>
                                        <p:cTn id="20" dur="2000"/>
                                        <p:tgtEl>
                                          <p:spTgt spid="4"/>
                                        </p:tgtEl>
                                      </p:cBhvr>
                                    </p:animEffect>
                                    <p:set>
                                      <p:cBhvr>
                                        <p:cTn id="21" dur="1" fill="hold">
                                          <p:stCondLst>
                                            <p:cond delay="19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2000"/>
                                        <p:tgtEl>
                                          <p:spTgt spid="12"/>
                                        </p:tgtEl>
                                      </p:cBhvr>
                                    </p:animEffect>
                                  </p:childTnLst>
                                </p:cTn>
                              </p:par>
                              <p:par>
                                <p:cTn id="27" presetID="10"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000"/>
                                        <p:tgtEl>
                                          <p:spTgt spid="8"/>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000"/>
                                        <p:tgtEl>
                                          <p:spTgt spid="1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2000"/>
                                        <p:tgtEl>
                                          <p:spTgt spid="13"/>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0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20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0"/>
                                        <p:tgtEl>
                                          <p:spTgt spid="14"/>
                                        </p:tgtEl>
                                      </p:cBhvr>
                                    </p:animEffect>
                                    <p:set>
                                      <p:cBhvr>
                                        <p:cTn id="46" dur="1" fill="hold">
                                          <p:stCondLst>
                                            <p:cond delay="1999"/>
                                          </p:stCondLst>
                                        </p:cTn>
                                        <p:tgtEl>
                                          <p:spTgt spid="14"/>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2000"/>
                                        <p:tgtEl>
                                          <p:spTgt spid="8"/>
                                        </p:tgtEl>
                                      </p:cBhvr>
                                    </p:animEffect>
                                    <p:set>
                                      <p:cBhvr>
                                        <p:cTn id="52" dur="1" fill="hold">
                                          <p:stCondLst>
                                            <p:cond delay="1999"/>
                                          </p:stCondLst>
                                        </p:cTn>
                                        <p:tgtEl>
                                          <p:spTgt spid="8"/>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2000"/>
                                        <p:tgtEl>
                                          <p:spTgt spid="10"/>
                                        </p:tgtEl>
                                      </p:cBhvr>
                                    </p:animEffect>
                                    <p:set>
                                      <p:cBhvr>
                                        <p:cTn id="55" dur="1" fill="hold">
                                          <p:stCondLst>
                                            <p:cond delay="19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2000"/>
                                        <p:tgtEl>
                                          <p:spTgt spid="13"/>
                                        </p:tgtEl>
                                      </p:cBhvr>
                                    </p:animEffect>
                                    <p:set>
                                      <p:cBhvr>
                                        <p:cTn id="58" dur="1" fill="hold">
                                          <p:stCondLst>
                                            <p:cond delay="1999"/>
                                          </p:stCondLst>
                                        </p:cTn>
                                        <p:tgtEl>
                                          <p:spTgt spid="13"/>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2000"/>
                                        <p:tgtEl>
                                          <p:spTgt spid="11"/>
                                        </p:tgtEl>
                                      </p:cBhvr>
                                    </p:animEffect>
                                    <p:set>
                                      <p:cBhvr>
                                        <p:cTn id="61" dur="1" fill="hold">
                                          <p:stCondLst>
                                            <p:cond delay="1999"/>
                                          </p:stCondLst>
                                        </p:cTn>
                                        <p:tgtEl>
                                          <p:spTgt spid="11"/>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fade">
                                      <p:cBhvr>
                                        <p:cTn id="64" dur="2000"/>
                                        <p:tgtEl>
                                          <p:spTgt spid="31"/>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8"/>
                                        </p:tgtEl>
                                        <p:attrNameLst>
                                          <p:attrName>style.visibility</p:attrName>
                                        </p:attrNameLst>
                                      </p:cBhvr>
                                      <p:to>
                                        <p:strVal val="visible"/>
                                      </p:to>
                                    </p:set>
                                  </p:childTnLst>
                                </p:cTn>
                              </p:par>
                              <p:par>
                                <p:cTn id="69" presetID="10" presetClass="entr" presetSubtype="0" fill="hold" grpId="0"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fade">
                                      <p:cBhvr>
                                        <p:cTn id="71" dur="2000"/>
                                        <p:tgtEl>
                                          <p:spTgt spid="15"/>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xit" presetSubtype="4" fill="hold" grpId="1" nodeType="clickEffect">
                                  <p:stCondLst>
                                    <p:cond delay="0"/>
                                  </p:stCondLst>
                                  <p:childTnLst>
                                    <p:animEffect transition="out" filter="wipe(down)">
                                      <p:cBhvr>
                                        <p:cTn id="75" dur="500"/>
                                        <p:tgtEl>
                                          <p:spTgt spid="18"/>
                                        </p:tgtEl>
                                      </p:cBhvr>
                                    </p:animEffect>
                                    <p:set>
                                      <p:cBhvr>
                                        <p:cTn id="76" dur="1" fill="hold">
                                          <p:stCondLst>
                                            <p:cond delay="499"/>
                                          </p:stCondLst>
                                        </p:cTn>
                                        <p:tgtEl>
                                          <p:spTgt spid="18"/>
                                        </p:tgtEl>
                                        <p:attrNameLst>
                                          <p:attrName>style.visibility</p:attrName>
                                        </p:attrNameLst>
                                      </p:cBhvr>
                                      <p:to>
                                        <p:strVal val="hidden"/>
                                      </p:to>
                                    </p:set>
                                  </p:childTnLst>
                                </p:cTn>
                              </p:par>
                              <p:par>
                                <p:cTn id="77" presetID="22" presetClass="exit" presetSubtype="4" fill="hold" grpId="1" nodeType="withEffect">
                                  <p:stCondLst>
                                    <p:cond delay="0"/>
                                  </p:stCondLst>
                                  <p:childTnLst>
                                    <p:animEffect transition="out" filter="wipe(down)">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19"/>
                                        </p:tgtEl>
                                        <p:attrNameLst>
                                          <p:attrName>style.visibility</p:attrName>
                                        </p:attrNameLst>
                                      </p:cBhvr>
                                      <p:to>
                                        <p:strVal val="visible"/>
                                      </p:to>
                                    </p:set>
                                  </p:childTnLst>
                                </p:cTn>
                              </p:par>
                              <p:par>
                                <p:cTn id="84" presetID="10" presetClass="entr" presetSubtype="0" fill="hold" grpId="0" nodeType="withEffect">
                                  <p:stCondLst>
                                    <p:cond delay="0"/>
                                  </p:stCondLst>
                                  <p:childTnLst>
                                    <p:set>
                                      <p:cBhvr>
                                        <p:cTn id="85" dur="1" fill="hold">
                                          <p:stCondLst>
                                            <p:cond delay="0"/>
                                          </p:stCondLst>
                                        </p:cTn>
                                        <p:tgtEl>
                                          <p:spTgt spid="16"/>
                                        </p:tgtEl>
                                        <p:attrNameLst>
                                          <p:attrName>style.visibility</p:attrName>
                                        </p:attrNameLst>
                                      </p:cBhvr>
                                      <p:to>
                                        <p:strVal val="visible"/>
                                      </p:to>
                                    </p:set>
                                    <p:animEffect transition="in" filter="fade">
                                      <p:cBhvr>
                                        <p:cTn id="86" dur="2000"/>
                                        <p:tgtEl>
                                          <p:spTgt spid="16"/>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xit" presetSubtype="4" fill="hold" grpId="1" nodeType="clickEffect">
                                  <p:stCondLst>
                                    <p:cond delay="0"/>
                                  </p:stCondLst>
                                  <p:childTnLst>
                                    <p:animEffect transition="out" filter="wipe(down)">
                                      <p:cBhvr>
                                        <p:cTn id="90" dur="500"/>
                                        <p:tgtEl>
                                          <p:spTgt spid="19"/>
                                        </p:tgtEl>
                                      </p:cBhvr>
                                    </p:animEffect>
                                    <p:set>
                                      <p:cBhvr>
                                        <p:cTn id="91" dur="1" fill="hold">
                                          <p:stCondLst>
                                            <p:cond delay="499"/>
                                          </p:stCondLst>
                                        </p:cTn>
                                        <p:tgtEl>
                                          <p:spTgt spid="19"/>
                                        </p:tgtEl>
                                        <p:attrNameLst>
                                          <p:attrName>style.visibility</p:attrName>
                                        </p:attrNameLst>
                                      </p:cBhvr>
                                      <p:to>
                                        <p:strVal val="hidden"/>
                                      </p:to>
                                    </p:set>
                                  </p:childTnLst>
                                </p:cTn>
                              </p:par>
                              <p:par>
                                <p:cTn id="92" presetID="22" presetClass="exit" presetSubtype="4" fill="hold" grpId="1" nodeType="withEffect">
                                  <p:stCondLst>
                                    <p:cond delay="0"/>
                                  </p:stCondLst>
                                  <p:childTnLst>
                                    <p:animEffect transition="out" filter="wipe(down)">
                                      <p:cBhvr>
                                        <p:cTn id="93" dur="500"/>
                                        <p:tgtEl>
                                          <p:spTgt spid="16"/>
                                        </p:tgtEl>
                                      </p:cBhvr>
                                    </p:animEffect>
                                    <p:set>
                                      <p:cBhvr>
                                        <p:cTn id="94" dur="1" fill="hold">
                                          <p:stCondLst>
                                            <p:cond delay="499"/>
                                          </p:stCondLst>
                                        </p:cTn>
                                        <p:tgtEl>
                                          <p:spTgt spid="16"/>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20"/>
                                        </p:tgtEl>
                                        <p:attrNameLst>
                                          <p:attrName>style.visibility</p:attrName>
                                        </p:attrNameLst>
                                      </p:cBhvr>
                                      <p:to>
                                        <p:strVal val="visible"/>
                                      </p:to>
                                    </p:set>
                                  </p:childTnLst>
                                </p:cTn>
                              </p:par>
                              <p:par>
                                <p:cTn id="99" presetID="10" presetClass="entr" presetSubtype="0" fill="hold" grpId="0" nodeType="withEffect">
                                  <p:stCondLst>
                                    <p:cond delay="0"/>
                                  </p:stCondLst>
                                  <p:childTnLst>
                                    <p:set>
                                      <p:cBhvr>
                                        <p:cTn id="100" dur="1" fill="hold">
                                          <p:stCondLst>
                                            <p:cond delay="0"/>
                                          </p:stCondLst>
                                        </p:cTn>
                                        <p:tgtEl>
                                          <p:spTgt spid="17"/>
                                        </p:tgtEl>
                                        <p:attrNameLst>
                                          <p:attrName>style.visibility</p:attrName>
                                        </p:attrNameLst>
                                      </p:cBhvr>
                                      <p:to>
                                        <p:strVal val="visible"/>
                                      </p:to>
                                    </p:set>
                                    <p:animEffect transition="in" filter="fade">
                                      <p:cBhvr>
                                        <p:cTn id="101" dur="2000"/>
                                        <p:tgtEl>
                                          <p:spTgt spid="17"/>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xit" presetSubtype="4" fill="hold" grpId="1" nodeType="clickEffect">
                                  <p:stCondLst>
                                    <p:cond delay="0"/>
                                  </p:stCondLst>
                                  <p:childTnLst>
                                    <p:animEffect transition="out" filter="wipe(down)">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par>
                                <p:cTn id="107" presetID="22" presetClass="exit" presetSubtype="4" fill="hold" grpId="1" nodeType="withEffect">
                                  <p:stCondLst>
                                    <p:cond delay="0"/>
                                  </p:stCondLst>
                                  <p:childTnLst>
                                    <p:animEffect transition="out" filter="wipe(down)">
                                      <p:cBhvr>
                                        <p:cTn id="108" dur="500"/>
                                        <p:tgtEl>
                                          <p:spTgt spid="17"/>
                                        </p:tgtEl>
                                      </p:cBhvr>
                                    </p:animEffect>
                                    <p:set>
                                      <p:cBhvr>
                                        <p:cTn id="109" dur="1" fill="hold">
                                          <p:stCondLst>
                                            <p:cond delay="499"/>
                                          </p:stCondLst>
                                        </p:cTn>
                                        <p:tgtEl>
                                          <p:spTgt spid="17"/>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grpId="0" nodeType="clickEffect">
                                  <p:stCondLst>
                                    <p:cond delay="0"/>
                                  </p:stCondLst>
                                  <p:childTnLst>
                                    <p:set>
                                      <p:cBhvr>
                                        <p:cTn id="113" dur="1" fill="hold">
                                          <p:stCondLst>
                                            <p:cond delay="0"/>
                                          </p:stCondLst>
                                        </p:cTn>
                                        <p:tgtEl>
                                          <p:spTgt spid="24"/>
                                        </p:tgtEl>
                                        <p:attrNameLst>
                                          <p:attrName>style.visibility</p:attrName>
                                        </p:attrNameLst>
                                      </p:cBhvr>
                                      <p:to>
                                        <p:strVal val="visible"/>
                                      </p:to>
                                    </p:set>
                                  </p:childTnLst>
                                </p:cTn>
                              </p:par>
                              <p:par>
                                <p:cTn id="114" presetID="10" presetClass="entr" presetSubtype="0" fill="hold" grpId="0" nodeType="withEffect">
                                  <p:stCondLst>
                                    <p:cond delay="0"/>
                                  </p:stCondLst>
                                  <p:childTnLst>
                                    <p:set>
                                      <p:cBhvr>
                                        <p:cTn id="115" dur="1" fill="hold">
                                          <p:stCondLst>
                                            <p:cond delay="0"/>
                                          </p:stCondLst>
                                        </p:cTn>
                                        <p:tgtEl>
                                          <p:spTgt spid="21"/>
                                        </p:tgtEl>
                                        <p:attrNameLst>
                                          <p:attrName>style.visibility</p:attrName>
                                        </p:attrNameLst>
                                      </p:cBhvr>
                                      <p:to>
                                        <p:strVal val="visible"/>
                                      </p:to>
                                    </p:set>
                                    <p:animEffect transition="in" filter="fade">
                                      <p:cBhvr>
                                        <p:cTn id="116" dur="2000"/>
                                        <p:tgtEl>
                                          <p:spTgt spid="21"/>
                                        </p:tgtEl>
                                      </p:cBhvr>
                                    </p:animEffect>
                                  </p:childTnLst>
                                </p:cTn>
                              </p:par>
                            </p:childTnLst>
                          </p:cTn>
                        </p:par>
                      </p:childTnLst>
                    </p:cTn>
                  </p:par>
                  <p:par>
                    <p:cTn id="117" fill="hold">
                      <p:stCondLst>
                        <p:cond delay="indefinite"/>
                      </p:stCondLst>
                      <p:childTnLst>
                        <p:par>
                          <p:cTn id="118" fill="hold">
                            <p:stCondLst>
                              <p:cond delay="0"/>
                            </p:stCondLst>
                            <p:childTnLst>
                              <p:par>
                                <p:cTn id="119" presetID="22" presetClass="exit" presetSubtype="4" fill="hold" grpId="1" nodeType="clickEffect">
                                  <p:stCondLst>
                                    <p:cond delay="0"/>
                                  </p:stCondLst>
                                  <p:childTnLst>
                                    <p:animEffect transition="out" filter="wipe(down)">
                                      <p:cBhvr>
                                        <p:cTn id="120" dur="500"/>
                                        <p:tgtEl>
                                          <p:spTgt spid="24"/>
                                        </p:tgtEl>
                                      </p:cBhvr>
                                    </p:animEffect>
                                    <p:set>
                                      <p:cBhvr>
                                        <p:cTn id="121" dur="1" fill="hold">
                                          <p:stCondLst>
                                            <p:cond delay="499"/>
                                          </p:stCondLst>
                                        </p:cTn>
                                        <p:tgtEl>
                                          <p:spTgt spid="24"/>
                                        </p:tgtEl>
                                        <p:attrNameLst>
                                          <p:attrName>style.visibility</p:attrName>
                                        </p:attrNameLst>
                                      </p:cBhvr>
                                      <p:to>
                                        <p:strVal val="hidden"/>
                                      </p:to>
                                    </p:set>
                                  </p:childTnLst>
                                </p:cTn>
                              </p:par>
                              <p:par>
                                <p:cTn id="122" presetID="22" presetClass="exit" presetSubtype="4" fill="hold" grpId="1" nodeType="withEffect">
                                  <p:stCondLst>
                                    <p:cond delay="0"/>
                                  </p:stCondLst>
                                  <p:childTnLst>
                                    <p:animEffect transition="out" filter="wipe(down)">
                                      <p:cBhvr>
                                        <p:cTn id="123" dur="500"/>
                                        <p:tgtEl>
                                          <p:spTgt spid="21"/>
                                        </p:tgtEl>
                                      </p:cBhvr>
                                    </p:animEffect>
                                    <p:set>
                                      <p:cBhvr>
                                        <p:cTn id="124" dur="1" fill="hold">
                                          <p:stCondLst>
                                            <p:cond delay="499"/>
                                          </p:stCondLst>
                                        </p:cTn>
                                        <p:tgtEl>
                                          <p:spTgt spid="21"/>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5"/>
                                        </p:tgtEl>
                                        <p:attrNameLst>
                                          <p:attrName>style.visibility</p:attrName>
                                        </p:attrNameLst>
                                      </p:cBhvr>
                                      <p:to>
                                        <p:strVal val="visible"/>
                                      </p:to>
                                    </p:set>
                                  </p:childTnLst>
                                </p:cTn>
                              </p:par>
                              <p:par>
                                <p:cTn id="129" presetID="10" presetClass="entr" presetSubtype="0" fill="hold" grpId="0" nodeType="withEffect">
                                  <p:stCondLst>
                                    <p:cond delay="0"/>
                                  </p:stCondLst>
                                  <p:childTnLst>
                                    <p:set>
                                      <p:cBhvr>
                                        <p:cTn id="130" dur="1" fill="hold">
                                          <p:stCondLst>
                                            <p:cond delay="0"/>
                                          </p:stCondLst>
                                        </p:cTn>
                                        <p:tgtEl>
                                          <p:spTgt spid="22"/>
                                        </p:tgtEl>
                                        <p:attrNameLst>
                                          <p:attrName>style.visibility</p:attrName>
                                        </p:attrNameLst>
                                      </p:cBhvr>
                                      <p:to>
                                        <p:strVal val="visible"/>
                                      </p:to>
                                    </p:set>
                                    <p:animEffect transition="in" filter="fade">
                                      <p:cBhvr>
                                        <p:cTn id="131" dur="2000"/>
                                        <p:tgtEl>
                                          <p:spTgt spid="22"/>
                                        </p:tgtEl>
                                      </p:cBhvr>
                                    </p:animEffect>
                                  </p:childTnLst>
                                </p:cTn>
                              </p:par>
                            </p:childTnLst>
                          </p:cTn>
                        </p:par>
                      </p:childTnLst>
                    </p:cTn>
                  </p:par>
                  <p:par>
                    <p:cTn id="132" fill="hold">
                      <p:stCondLst>
                        <p:cond delay="indefinite"/>
                      </p:stCondLst>
                      <p:childTnLst>
                        <p:par>
                          <p:cTn id="133" fill="hold">
                            <p:stCondLst>
                              <p:cond delay="0"/>
                            </p:stCondLst>
                            <p:childTnLst>
                              <p:par>
                                <p:cTn id="134" presetID="22" presetClass="exit" presetSubtype="4" fill="hold" grpId="1" nodeType="clickEffect">
                                  <p:stCondLst>
                                    <p:cond delay="0"/>
                                  </p:stCondLst>
                                  <p:childTnLst>
                                    <p:animEffect transition="out" filter="wipe(down)">
                                      <p:cBhvr>
                                        <p:cTn id="135" dur="500"/>
                                        <p:tgtEl>
                                          <p:spTgt spid="25"/>
                                        </p:tgtEl>
                                      </p:cBhvr>
                                    </p:animEffect>
                                    <p:set>
                                      <p:cBhvr>
                                        <p:cTn id="136" dur="1" fill="hold">
                                          <p:stCondLst>
                                            <p:cond delay="499"/>
                                          </p:stCondLst>
                                        </p:cTn>
                                        <p:tgtEl>
                                          <p:spTgt spid="25"/>
                                        </p:tgtEl>
                                        <p:attrNameLst>
                                          <p:attrName>style.visibility</p:attrName>
                                        </p:attrNameLst>
                                      </p:cBhvr>
                                      <p:to>
                                        <p:strVal val="hidden"/>
                                      </p:to>
                                    </p:set>
                                  </p:childTnLst>
                                </p:cTn>
                              </p:par>
                              <p:par>
                                <p:cTn id="137" presetID="22" presetClass="exit" presetSubtype="4" fill="hold" grpId="1" nodeType="withEffect">
                                  <p:stCondLst>
                                    <p:cond delay="0"/>
                                  </p:stCondLst>
                                  <p:childTnLst>
                                    <p:animEffect transition="out" filter="wipe(down)">
                                      <p:cBhvr>
                                        <p:cTn id="138" dur="500"/>
                                        <p:tgtEl>
                                          <p:spTgt spid="22"/>
                                        </p:tgtEl>
                                      </p:cBhvr>
                                    </p:animEffect>
                                    <p:set>
                                      <p:cBhvr>
                                        <p:cTn id="139" dur="1" fill="hold">
                                          <p:stCondLst>
                                            <p:cond delay="499"/>
                                          </p:stCondLst>
                                        </p:cTn>
                                        <p:tgtEl>
                                          <p:spTgt spid="22"/>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 presetClass="entr" presetSubtype="0" fill="hold" grpId="0" nodeType="clickEffect">
                                  <p:stCondLst>
                                    <p:cond delay="0"/>
                                  </p:stCondLst>
                                  <p:childTnLst>
                                    <p:set>
                                      <p:cBhvr>
                                        <p:cTn id="143" dur="1" fill="hold">
                                          <p:stCondLst>
                                            <p:cond delay="0"/>
                                          </p:stCondLst>
                                        </p:cTn>
                                        <p:tgtEl>
                                          <p:spTgt spid="26"/>
                                        </p:tgtEl>
                                        <p:attrNameLst>
                                          <p:attrName>style.visibility</p:attrName>
                                        </p:attrNameLst>
                                      </p:cBhvr>
                                      <p:to>
                                        <p:strVal val="visible"/>
                                      </p:to>
                                    </p:set>
                                  </p:childTnLst>
                                </p:cTn>
                              </p:par>
                              <p:par>
                                <p:cTn id="144" presetID="10" presetClass="entr" presetSubtype="0" fill="hold" grpId="0" nodeType="withEffect">
                                  <p:stCondLst>
                                    <p:cond delay="0"/>
                                  </p:stCondLst>
                                  <p:childTnLst>
                                    <p:set>
                                      <p:cBhvr>
                                        <p:cTn id="145" dur="1" fill="hold">
                                          <p:stCondLst>
                                            <p:cond delay="0"/>
                                          </p:stCondLst>
                                        </p:cTn>
                                        <p:tgtEl>
                                          <p:spTgt spid="23"/>
                                        </p:tgtEl>
                                        <p:attrNameLst>
                                          <p:attrName>style.visibility</p:attrName>
                                        </p:attrNameLst>
                                      </p:cBhvr>
                                      <p:to>
                                        <p:strVal val="visible"/>
                                      </p:to>
                                    </p:set>
                                    <p:animEffect transition="in" filter="fade">
                                      <p:cBhvr>
                                        <p:cTn id="146" dur="2000"/>
                                        <p:tgtEl>
                                          <p:spTgt spid="23"/>
                                        </p:tgtEl>
                                      </p:cBhvr>
                                    </p:animEffect>
                                  </p:childTnLst>
                                </p:cTn>
                              </p:par>
                            </p:childTnLst>
                          </p:cTn>
                        </p:par>
                      </p:childTnLst>
                    </p:cTn>
                  </p:par>
                  <p:par>
                    <p:cTn id="147" fill="hold">
                      <p:stCondLst>
                        <p:cond delay="indefinite"/>
                      </p:stCondLst>
                      <p:childTnLst>
                        <p:par>
                          <p:cTn id="148" fill="hold">
                            <p:stCondLst>
                              <p:cond delay="0"/>
                            </p:stCondLst>
                            <p:childTnLst>
                              <p:par>
                                <p:cTn id="149" presetID="22" presetClass="exit" presetSubtype="4" fill="hold" grpId="1" nodeType="clickEffect">
                                  <p:stCondLst>
                                    <p:cond delay="0"/>
                                  </p:stCondLst>
                                  <p:childTnLst>
                                    <p:animEffect transition="out" filter="wipe(down)">
                                      <p:cBhvr>
                                        <p:cTn id="150" dur="500"/>
                                        <p:tgtEl>
                                          <p:spTgt spid="26"/>
                                        </p:tgtEl>
                                      </p:cBhvr>
                                    </p:animEffect>
                                    <p:set>
                                      <p:cBhvr>
                                        <p:cTn id="151" dur="1" fill="hold">
                                          <p:stCondLst>
                                            <p:cond delay="499"/>
                                          </p:stCondLst>
                                        </p:cTn>
                                        <p:tgtEl>
                                          <p:spTgt spid="26"/>
                                        </p:tgtEl>
                                        <p:attrNameLst>
                                          <p:attrName>style.visibility</p:attrName>
                                        </p:attrNameLst>
                                      </p:cBhvr>
                                      <p:to>
                                        <p:strVal val="hidden"/>
                                      </p:to>
                                    </p:set>
                                  </p:childTnLst>
                                </p:cTn>
                              </p:par>
                              <p:par>
                                <p:cTn id="152" presetID="22" presetClass="exit" presetSubtype="4" fill="hold" grpId="1" nodeType="withEffect">
                                  <p:stCondLst>
                                    <p:cond delay="0"/>
                                  </p:stCondLst>
                                  <p:childTnLst>
                                    <p:animEffect transition="out" filter="wipe(down)">
                                      <p:cBhvr>
                                        <p:cTn id="153" dur="500"/>
                                        <p:tgtEl>
                                          <p:spTgt spid="23"/>
                                        </p:tgtEl>
                                      </p:cBhvr>
                                    </p:animEffect>
                                    <p:set>
                                      <p:cBhvr>
                                        <p:cTn id="154" dur="1" fill="hold">
                                          <p:stCondLst>
                                            <p:cond delay="499"/>
                                          </p:stCondLst>
                                        </p:cTn>
                                        <p:tgtEl>
                                          <p:spTgt spid="23"/>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grpId="0" nodeType="clickEffect">
                                  <p:stCondLst>
                                    <p:cond delay="0"/>
                                  </p:stCondLst>
                                  <p:childTnLst>
                                    <p:set>
                                      <p:cBhvr>
                                        <p:cTn id="158" dur="1" fill="hold">
                                          <p:stCondLst>
                                            <p:cond delay="0"/>
                                          </p:stCondLst>
                                        </p:cTn>
                                        <p:tgtEl>
                                          <p:spTgt spid="29"/>
                                        </p:tgtEl>
                                        <p:attrNameLst>
                                          <p:attrName>style.visibility</p:attrName>
                                        </p:attrNameLst>
                                      </p:cBhvr>
                                      <p:to>
                                        <p:strVal val="visible"/>
                                      </p:to>
                                    </p:set>
                                  </p:childTnLst>
                                </p:cTn>
                              </p:par>
                              <p:par>
                                <p:cTn id="159" presetID="10" presetClass="entr" presetSubtype="0" fill="hold" grpId="0" nodeType="withEffect">
                                  <p:stCondLst>
                                    <p:cond delay="0"/>
                                  </p:stCondLst>
                                  <p:childTnLst>
                                    <p:set>
                                      <p:cBhvr>
                                        <p:cTn id="160" dur="1" fill="hold">
                                          <p:stCondLst>
                                            <p:cond delay="0"/>
                                          </p:stCondLst>
                                        </p:cTn>
                                        <p:tgtEl>
                                          <p:spTgt spid="27"/>
                                        </p:tgtEl>
                                        <p:attrNameLst>
                                          <p:attrName>style.visibility</p:attrName>
                                        </p:attrNameLst>
                                      </p:cBhvr>
                                      <p:to>
                                        <p:strVal val="visible"/>
                                      </p:to>
                                    </p:set>
                                    <p:animEffect transition="in" filter="fade">
                                      <p:cBhvr>
                                        <p:cTn id="161" dur="2000"/>
                                        <p:tgtEl>
                                          <p:spTgt spid="27"/>
                                        </p:tgtEl>
                                      </p:cBhvr>
                                    </p:animEffect>
                                  </p:childTnLst>
                                </p:cTn>
                              </p:par>
                            </p:childTnLst>
                          </p:cTn>
                        </p:par>
                      </p:childTnLst>
                    </p:cTn>
                  </p:par>
                  <p:par>
                    <p:cTn id="162" fill="hold">
                      <p:stCondLst>
                        <p:cond delay="indefinite"/>
                      </p:stCondLst>
                      <p:childTnLst>
                        <p:par>
                          <p:cTn id="163" fill="hold">
                            <p:stCondLst>
                              <p:cond delay="0"/>
                            </p:stCondLst>
                            <p:childTnLst>
                              <p:par>
                                <p:cTn id="164" presetID="22" presetClass="exit" presetSubtype="4" fill="hold" grpId="1" nodeType="clickEffect">
                                  <p:stCondLst>
                                    <p:cond delay="0"/>
                                  </p:stCondLst>
                                  <p:childTnLst>
                                    <p:animEffect transition="out" filter="wipe(down)">
                                      <p:cBhvr>
                                        <p:cTn id="165" dur="500"/>
                                        <p:tgtEl>
                                          <p:spTgt spid="29"/>
                                        </p:tgtEl>
                                      </p:cBhvr>
                                    </p:animEffect>
                                    <p:set>
                                      <p:cBhvr>
                                        <p:cTn id="166" dur="1" fill="hold">
                                          <p:stCondLst>
                                            <p:cond delay="499"/>
                                          </p:stCondLst>
                                        </p:cTn>
                                        <p:tgtEl>
                                          <p:spTgt spid="29"/>
                                        </p:tgtEl>
                                        <p:attrNameLst>
                                          <p:attrName>style.visibility</p:attrName>
                                        </p:attrNameLst>
                                      </p:cBhvr>
                                      <p:to>
                                        <p:strVal val="hidden"/>
                                      </p:to>
                                    </p:set>
                                  </p:childTnLst>
                                </p:cTn>
                              </p:par>
                              <p:par>
                                <p:cTn id="167" presetID="22" presetClass="exit" presetSubtype="4" fill="hold" grpId="1" nodeType="withEffect">
                                  <p:stCondLst>
                                    <p:cond delay="0"/>
                                  </p:stCondLst>
                                  <p:childTnLst>
                                    <p:animEffect transition="out" filter="wipe(down)">
                                      <p:cBhvr>
                                        <p:cTn id="168" dur="500"/>
                                        <p:tgtEl>
                                          <p:spTgt spid="27"/>
                                        </p:tgtEl>
                                      </p:cBhvr>
                                    </p:animEffect>
                                    <p:set>
                                      <p:cBhvr>
                                        <p:cTn id="169" dur="1" fill="hold">
                                          <p:stCondLst>
                                            <p:cond delay="499"/>
                                          </p:stCondLst>
                                        </p:cTn>
                                        <p:tgtEl>
                                          <p:spTgt spid="27"/>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30"/>
                                        </p:tgtEl>
                                        <p:attrNameLst>
                                          <p:attrName>style.visibility</p:attrName>
                                        </p:attrNameLst>
                                      </p:cBhvr>
                                      <p:to>
                                        <p:strVal val="visible"/>
                                      </p:to>
                                    </p:set>
                                  </p:childTnLst>
                                </p:cTn>
                              </p:par>
                              <p:par>
                                <p:cTn id="174" presetID="10" presetClass="entr" presetSubtype="0" fill="hold" grpId="0" nodeType="withEffect">
                                  <p:stCondLst>
                                    <p:cond delay="0"/>
                                  </p:stCondLst>
                                  <p:childTnLst>
                                    <p:set>
                                      <p:cBhvr>
                                        <p:cTn id="175" dur="1" fill="hold">
                                          <p:stCondLst>
                                            <p:cond delay="0"/>
                                          </p:stCondLst>
                                        </p:cTn>
                                        <p:tgtEl>
                                          <p:spTgt spid="28"/>
                                        </p:tgtEl>
                                        <p:attrNameLst>
                                          <p:attrName>style.visibility</p:attrName>
                                        </p:attrNameLst>
                                      </p:cBhvr>
                                      <p:to>
                                        <p:strVal val="visible"/>
                                      </p:to>
                                    </p:set>
                                    <p:animEffect transition="in" filter="fade">
                                      <p:cBhvr>
                                        <p:cTn id="176" dur="2000"/>
                                        <p:tgtEl>
                                          <p:spTgt spid="28"/>
                                        </p:tgtEl>
                                      </p:cBhvr>
                                    </p:animEffect>
                                  </p:childTnLst>
                                </p:cTn>
                              </p:par>
                            </p:childTnLst>
                          </p:cTn>
                        </p:par>
                      </p:childTnLst>
                    </p:cTn>
                  </p:par>
                  <p:par>
                    <p:cTn id="177" fill="hold">
                      <p:stCondLst>
                        <p:cond delay="indefinite"/>
                      </p:stCondLst>
                      <p:childTnLst>
                        <p:par>
                          <p:cTn id="178" fill="hold">
                            <p:stCondLst>
                              <p:cond delay="0"/>
                            </p:stCondLst>
                            <p:childTnLst>
                              <p:par>
                                <p:cTn id="179" presetID="22" presetClass="exit" presetSubtype="4" fill="hold" grpId="1" nodeType="clickEffect">
                                  <p:stCondLst>
                                    <p:cond delay="0"/>
                                  </p:stCondLst>
                                  <p:childTnLst>
                                    <p:animEffect transition="out" filter="wipe(down)">
                                      <p:cBhvr>
                                        <p:cTn id="180" dur="500"/>
                                        <p:tgtEl>
                                          <p:spTgt spid="30"/>
                                        </p:tgtEl>
                                      </p:cBhvr>
                                    </p:animEffect>
                                    <p:set>
                                      <p:cBhvr>
                                        <p:cTn id="181" dur="1" fill="hold">
                                          <p:stCondLst>
                                            <p:cond delay="499"/>
                                          </p:stCondLst>
                                        </p:cTn>
                                        <p:tgtEl>
                                          <p:spTgt spid="30"/>
                                        </p:tgtEl>
                                        <p:attrNameLst>
                                          <p:attrName>style.visibility</p:attrName>
                                        </p:attrNameLst>
                                      </p:cBhvr>
                                      <p:to>
                                        <p:strVal val="hidden"/>
                                      </p:to>
                                    </p:set>
                                  </p:childTnLst>
                                </p:cTn>
                              </p:par>
                              <p:par>
                                <p:cTn id="182" presetID="22" presetClass="exit" presetSubtype="4" fill="hold" grpId="1" nodeType="withEffect">
                                  <p:stCondLst>
                                    <p:cond delay="0"/>
                                  </p:stCondLst>
                                  <p:childTnLst>
                                    <p:animEffect transition="out" filter="wipe(down)">
                                      <p:cBhvr>
                                        <p:cTn id="183" dur="500"/>
                                        <p:tgtEl>
                                          <p:spTgt spid="28"/>
                                        </p:tgtEl>
                                      </p:cBhvr>
                                    </p:animEffect>
                                    <p:set>
                                      <p:cBhvr>
                                        <p:cTn id="18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2"/>
      <p:bldP spid="4" grpId="3"/>
      <p:bldP spid="5" grpId="0"/>
      <p:bldGraphic spid="7" grpId="0">
        <p:bldAsOne/>
      </p:bldGraphic>
      <p:bldGraphic spid="7" grpId="1">
        <p:bldAsOne/>
      </p:bldGraphic>
      <p:bldP spid="12" grpId="0"/>
      <p:bldP spid="12" grpId="1"/>
      <p:bldP spid="13" grpId="0" animBg="1"/>
      <p:bldP spid="13" grpId="1" animBg="1"/>
      <p:bldP spid="14" grpId="0"/>
      <p:bldP spid="14" grpId="1"/>
      <p:bldGraphic spid="15" grpId="0">
        <p:bldAsOne/>
      </p:bldGraphic>
      <p:bldGraphic spid="15" grpId="1">
        <p:bldAsOne/>
      </p:bldGraphic>
      <p:bldGraphic spid="16" grpId="0">
        <p:bldAsOne/>
      </p:bldGraphic>
      <p:bldGraphic spid="16" grpId="1">
        <p:bldAsOne/>
      </p:bldGraphic>
      <p:bldGraphic spid="17" grpId="0">
        <p:bldAsOne/>
      </p:bldGraphic>
      <p:bldGraphic spid="17" grpId="1">
        <p:bldAsOne/>
      </p:bldGraphic>
      <p:bldP spid="18" grpId="0"/>
      <p:bldP spid="18" grpId="1"/>
      <p:bldP spid="19" grpId="0"/>
      <p:bldP spid="19" grpId="1"/>
      <p:bldP spid="20" grpId="0"/>
      <p:bldP spid="20" grpId="1"/>
      <p:bldGraphic spid="21" grpId="0">
        <p:bldAsOne/>
      </p:bldGraphic>
      <p:bldGraphic spid="21" grpId="1">
        <p:bldAsOne/>
      </p:bldGraphic>
      <p:bldGraphic spid="22" grpId="0">
        <p:bldAsOne/>
      </p:bldGraphic>
      <p:bldGraphic spid="22" grpId="1">
        <p:bldAsOne/>
      </p:bldGraphic>
      <p:bldGraphic spid="23" grpId="0">
        <p:bldAsOne/>
      </p:bldGraphic>
      <p:bldGraphic spid="23" grpId="1">
        <p:bldAsOne/>
      </p:bldGraphic>
      <p:bldP spid="24" grpId="0"/>
      <p:bldP spid="24" grpId="1"/>
      <p:bldP spid="25" grpId="0"/>
      <p:bldP spid="25" grpId="1"/>
      <p:bldP spid="26" grpId="0"/>
      <p:bldP spid="26" grpId="1"/>
      <p:bldGraphic spid="27" grpId="0">
        <p:bldAsOne/>
      </p:bldGraphic>
      <p:bldGraphic spid="27" grpId="1">
        <p:bldAsOne/>
      </p:bldGraphic>
      <p:bldGraphic spid="28" grpId="0">
        <p:bldAsOne/>
      </p:bldGraphic>
      <p:bldGraphic spid="28" grpId="1">
        <p:bldAsOne/>
      </p:bldGraphic>
      <p:bldP spid="29" grpId="0"/>
      <p:bldP spid="29" grpId="1"/>
      <p:bldP spid="30" grpId="0"/>
      <p:bldP spid="30" grpId="1"/>
      <p:bldP spid="31"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48129" name="Object 1"/>
          <p:cNvGraphicFramePr>
            <a:graphicFrameLocks noChangeAspect="1"/>
          </p:cNvGraphicFramePr>
          <p:nvPr/>
        </p:nvGraphicFramePr>
        <p:xfrm>
          <a:off x="323528" y="908720"/>
          <a:ext cx="8314886" cy="5184576"/>
        </p:xfrm>
        <a:graphic>
          <a:graphicData uri="http://schemas.openxmlformats.org/presentationml/2006/ole">
            <p:oleObj spid="_x0000_s144386" name="Visio" r:id="rId3" imgW="9532962" imgH="7380794" progId="Visio.Drawing.11">
              <p:embed/>
            </p:oleObj>
          </a:graphicData>
        </a:graphic>
      </p:graphicFrame>
      <p:sp>
        <p:nvSpPr>
          <p:cNvPr id="1443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6" name="5 Rectángulo"/>
          <p:cNvSpPr/>
          <p:nvPr/>
        </p:nvSpPr>
        <p:spPr>
          <a:xfrm>
            <a:off x="179512" y="188640"/>
            <a:ext cx="3740126"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6   Esquema de red</a:t>
            </a:r>
            <a:endParaRPr lang="es-MX" sz="2400"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 presetClass="entr" presetSubtype="0" fill="hold" nodeType="withEffect">
                                  <p:stCondLst>
                                    <p:cond delay="0"/>
                                  </p:stCondLst>
                                  <p:childTnLst>
                                    <p:set>
                                      <p:cBhvr>
                                        <p:cTn id="9" dur="1" fill="hold">
                                          <p:stCondLst>
                                            <p:cond delay="499"/>
                                          </p:stCondLst>
                                        </p:cTn>
                                        <p:tgtEl>
                                          <p:spTgt spid="48129">
                                            <p:subSp spid="_x0000_s144386"/>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467544" y="1268760"/>
          <a:ext cx="8352928" cy="4273884"/>
        </p:xfrm>
        <a:graphic>
          <a:graphicData uri="http://schemas.openxmlformats.org/drawingml/2006/table">
            <a:tbl>
              <a:tblPr/>
              <a:tblGrid>
                <a:gridCol w="2491655"/>
                <a:gridCol w="3319845"/>
                <a:gridCol w="2408996"/>
                <a:gridCol w="132432"/>
              </a:tblGrid>
              <a:tr h="335525">
                <a:tc>
                  <a:txBody>
                    <a:bodyPr/>
                    <a:lstStyle/>
                    <a:p>
                      <a:pPr algn="ctr" fontAlgn="base">
                        <a:spcAft>
                          <a:spcPts val="0"/>
                        </a:spcAft>
                      </a:pPr>
                      <a:endParaRPr lang="es-MX" sz="2000" kern="150" dirty="0">
                        <a:latin typeface="Times New Roman"/>
                        <a:ea typeface="Calibri"/>
                        <a:cs typeface="Times New Roman"/>
                      </a:endParaRPr>
                    </a:p>
                  </a:txBody>
                  <a:tcPr marL="68580" marR="68580" marT="0" marB="0" anchor="ctr">
                    <a:lnL>
                      <a:noFill/>
                    </a:lnL>
                    <a:lnR w="12700" cap="flat" cmpd="sng" algn="ctr">
                      <a:solidFill>
                        <a:srgbClr val="9BBB59"/>
                      </a:solidFill>
                      <a:prstDash val="solid"/>
                      <a:round/>
                      <a:headEnd type="none" w="med" len="med"/>
                      <a:tailEnd type="none" w="med" len="med"/>
                    </a:lnR>
                    <a:lnT>
                      <a:noFill/>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MX" sz="2000" b="1" kern="150" dirty="0">
                          <a:latin typeface="Times New Roman"/>
                          <a:ea typeface="Times New Roman"/>
                          <a:cs typeface="Times New Roman"/>
                        </a:rPr>
                        <a:t>Red de Transporte</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no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spcAft>
                          <a:spcPts val="0"/>
                        </a:spcAft>
                      </a:pPr>
                      <a:r>
                        <a:rPr lang="es-MX" sz="2000" b="1" kern="150">
                          <a:latin typeface="Times New Roman"/>
                          <a:ea typeface="Times New Roman"/>
                          <a:cs typeface="Times New Roman"/>
                        </a:rPr>
                        <a:t>Red de Acceso</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nSpc>
                          <a:spcPct val="115000"/>
                        </a:lnSpc>
                        <a:spcAft>
                          <a:spcPts val="1000"/>
                        </a:spcAft>
                      </a:pPr>
                      <a:r>
                        <a:rPr lang="es-MX" sz="1800" kern="150">
                          <a:latin typeface="Calibri"/>
                          <a:ea typeface="Calibri"/>
                          <a:cs typeface="Times New Roman"/>
                        </a:rPr>
                        <a:t> </a:t>
                      </a:r>
                    </a:p>
                  </a:txBody>
                  <a:tcPr marL="0" marR="0" marT="0" marB="0" anchor="ctr">
                    <a:lnL w="12700" cap="flat" cmpd="sng" algn="ctr">
                      <a:solidFill>
                        <a:srgbClr val="9BBB59"/>
                      </a:solidFill>
                      <a:prstDash val="solid"/>
                      <a:round/>
                      <a:headEnd type="none" w="med" len="med"/>
                      <a:tailEnd type="none" w="med" len="med"/>
                    </a:lnL>
                    <a:lnR>
                      <a:noFill/>
                    </a:lnR>
                    <a:lnT>
                      <a:noFill/>
                    </a:lnT>
                    <a:lnB w="12700" cap="flat" cmpd="sng" algn="ctr">
                      <a:solidFill>
                        <a:srgbClr val="9BBB59"/>
                      </a:solidFill>
                      <a:prstDash val="solid"/>
                      <a:round/>
                      <a:headEnd type="none" w="med" len="med"/>
                      <a:tailEnd type="none" w="med" len="med"/>
                    </a:lnB>
                  </a:tcPr>
                </a:tc>
              </a:tr>
              <a:tr h="317544">
                <a:tc>
                  <a:txBody>
                    <a:bodyPr/>
                    <a:lstStyle/>
                    <a:p>
                      <a:pPr algn="ctr" fontAlgn="base">
                        <a:spcAft>
                          <a:spcPts val="0"/>
                        </a:spcAft>
                      </a:pPr>
                      <a:r>
                        <a:rPr lang="es-MX" sz="2000" b="1" kern="150" dirty="0">
                          <a:latin typeface="Times New Roman"/>
                          <a:ea typeface="Times New Roman"/>
                          <a:cs typeface="Times New Roman"/>
                        </a:rPr>
                        <a:t>Banda de Frecuencia</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MX" sz="2000" kern="150">
                          <a:latin typeface="Times New Roman"/>
                          <a:ea typeface="DejaVu Sans"/>
                          <a:cs typeface="Times New Roman"/>
                        </a:rPr>
                        <a:t>5.20-5.825 GHz</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gridSpan="2">
                  <a:txBody>
                    <a:bodyPr/>
                    <a:lstStyle/>
                    <a:p>
                      <a:pPr algn="ctr" fontAlgn="base">
                        <a:spcAft>
                          <a:spcPts val="0"/>
                        </a:spcAft>
                      </a:pPr>
                      <a:r>
                        <a:rPr lang="es-MX" sz="2000" kern="150">
                          <a:latin typeface="Times New Roman"/>
                          <a:ea typeface="DejaVu Sans"/>
                          <a:cs typeface="Times New Roman"/>
                        </a:rPr>
                        <a:t>2.411-2.462 GHz</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MX"/>
                    </a:p>
                  </a:txBody>
                  <a:tcPr/>
                </a:tc>
              </a:tr>
              <a:tr h="259054">
                <a:tc>
                  <a:txBody>
                    <a:bodyPr/>
                    <a:lstStyle/>
                    <a:p>
                      <a:pPr algn="ctr" fontAlgn="base">
                        <a:spcAft>
                          <a:spcPts val="0"/>
                        </a:spcAft>
                      </a:pPr>
                      <a:r>
                        <a:rPr lang="es-MX" sz="2000" b="1" kern="150">
                          <a:latin typeface="Times New Roman"/>
                          <a:ea typeface="Times New Roman"/>
                          <a:cs typeface="Times New Roman"/>
                        </a:rPr>
                        <a:t>Estándar</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spcAft>
                          <a:spcPts val="0"/>
                        </a:spcAft>
                      </a:pPr>
                      <a:r>
                        <a:rPr lang="es-MX" sz="2000" kern="150">
                          <a:latin typeface="Times New Roman"/>
                          <a:ea typeface="DejaVu Sans"/>
                          <a:cs typeface="Times New Roman"/>
                        </a:rPr>
                        <a:t>802.11a</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2">
                  <a:txBody>
                    <a:bodyPr/>
                    <a:lstStyle/>
                    <a:p>
                      <a:pPr algn="ctr" fontAlgn="base">
                        <a:spcAft>
                          <a:spcPts val="0"/>
                        </a:spcAft>
                      </a:pPr>
                      <a:r>
                        <a:rPr lang="es-MX" sz="2000" kern="150">
                          <a:latin typeface="Times New Roman"/>
                          <a:ea typeface="DejaVu Sans"/>
                          <a:cs typeface="Times New Roman"/>
                        </a:rPr>
                        <a:t>802.11b/11.g</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MX"/>
                    </a:p>
                  </a:txBody>
                  <a:tcPr/>
                </a:tc>
              </a:tr>
              <a:tr h="518108">
                <a:tc>
                  <a:txBody>
                    <a:bodyPr/>
                    <a:lstStyle/>
                    <a:p>
                      <a:pPr algn="ctr" fontAlgn="base">
                        <a:spcAft>
                          <a:spcPts val="0"/>
                        </a:spcAft>
                      </a:pPr>
                      <a:r>
                        <a:rPr lang="es-MX" sz="2000" b="1" kern="150">
                          <a:latin typeface="Times New Roman"/>
                          <a:ea typeface="Times New Roman"/>
                          <a:cs typeface="Times New Roman"/>
                        </a:rPr>
                        <a:t>Enrutador inalámbrico</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MX" sz="2000" kern="150" dirty="0" err="1">
                          <a:latin typeface="Times New Roman"/>
                          <a:ea typeface="DejaVu Sans"/>
                          <a:cs typeface="Times New Roman"/>
                        </a:rPr>
                        <a:t>Ubiquiti</a:t>
                      </a:r>
                      <a:r>
                        <a:rPr lang="es-MX" sz="2000" kern="150" dirty="0">
                          <a:latin typeface="Times New Roman"/>
                          <a:ea typeface="DejaVu Sans"/>
                          <a:cs typeface="Times New Roman"/>
                        </a:rPr>
                        <a:t> modelo SR5</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gridSpan="2">
                  <a:txBody>
                    <a:bodyPr/>
                    <a:lstStyle/>
                    <a:p>
                      <a:pPr algn="ctr" fontAlgn="base">
                        <a:spcAft>
                          <a:spcPts val="0"/>
                        </a:spcAft>
                      </a:pPr>
                      <a:r>
                        <a:rPr lang="es-MX" sz="2000" kern="150" dirty="0" err="1">
                          <a:latin typeface="Times New Roman"/>
                          <a:ea typeface="DejaVu Sans"/>
                          <a:cs typeface="Times New Roman"/>
                        </a:rPr>
                        <a:t>Ubiquiti</a:t>
                      </a:r>
                      <a:r>
                        <a:rPr lang="es-MX" sz="2000" kern="150" dirty="0">
                          <a:latin typeface="Times New Roman"/>
                          <a:ea typeface="DejaVu Sans"/>
                          <a:cs typeface="Times New Roman"/>
                        </a:rPr>
                        <a:t> modelo SR2</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MX"/>
                    </a:p>
                  </a:txBody>
                  <a:tcPr/>
                </a:tc>
              </a:tr>
              <a:tr h="518108">
                <a:tc>
                  <a:txBody>
                    <a:bodyPr/>
                    <a:lstStyle/>
                    <a:p>
                      <a:pPr algn="ctr" fontAlgn="base">
                        <a:spcAft>
                          <a:spcPts val="0"/>
                        </a:spcAft>
                      </a:pPr>
                      <a:r>
                        <a:rPr lang="es-MX" sz="2000" b="1" kern="150">
                          <a:latin typeface="Times New Roman"/>
                          <a:ea typeface="Times New Roman"/>
                          <a:cs typeface="Times New Roman"/>
                        </a:rPr>
                        <a:t>Potencia Tx</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spcAft>
                          <a:spcPts val="0"/>
                        </a:spcAft>
                      </a:pPr>
                      <a:r>
                        <a:rPr lang="es-MX" sz="2000" kern="150">
                          <a:latin typeface="Times New Roman"/>
                          <a:ea typeface="DejaVu Sans"/>
                          <a:cs typeface="Times New Roman"/>
                        </a:rPr>
                        <a:t>21dBm (54Mbps), 26dBm (6Mbps)</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2">
                  <a:txBody>
                    <a:bodyPr/>
                    <a:lstStyle/>
                    <a:p>
                      <a:pPr algn="ctr" fontAlgn="base">
                        <a:spcAft>
                          <a:spcPts val="0"/>
                        </a:spcAft>
                      </a:pPr>
                      <a:r>
                        <a:rPr lang="en-US" sz="2000" kern="150">
                          <a:latin typeface="Times New Roman"/>
                          <a:ea typeface="DejaVu Sans"/>
                          <a:cs typeface="Times New Roman"/>
                        </a:rPr>
                        <a:t>21dBm(54Mbps, 11.g), 26dBm(11Mbps, 11.b)</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MX"/>
                    </a:p>
                  </a:txBody>
                  <a:tcPr/>
                </a:tc>
              </a:tr>
              <a:tr h="518108">
                <a:tc>
                  <a:txBody>
                    <a:bodyPr/>
                    <a:lstStyle/>
                    <a:p>
                      <a:pPr algn="ctr" fontAlgn="base">
                        <a:spcAft>
                          <a:spcPts val="0"/>
                        </a:spcAft>
                      </a:pPr>
                      <a:r>
                        <a:rPr lang="es-MX" sz="2000" b="1" kern="150">
                          <a:latin typeface="Times New Roman"/>
                          <a:ea typeface="Times New Roman"/>
                          <a:cs typeface="Times New Roman"/>
                        </a:rPr>
                        <a:t>Sensibilidad</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MX" sz="2000" kern="150">
                          <a:latin typeface="Times New Roman"/>
                          <a:ea typeface="DejaVu Sans"/>
                          <a:cs typeface="Times New Roman"/>
                        </a:rPr>
                        <a:t>-74dBm(54Mbps),</a:t>
                      </a:r>
                      <a:endParaRPr lang="es-MX" sz="2000" kern="150">
                        <a:latin typeface="Times New Roman"/>
                        <a:ea typeface="Calibri"/>
                        <a:cs typeface="Times New Roman"/>
                      </a:endParaRPr>
                    </a:p>
                    <a:p>
                      <a:pPr algn="ctr" fontAlgn="base">
                        <a:spcAft>
                          <a:spcPts val="0"/>
                        </a:spcAft>
                      </a:pPr>
                      <a:r>
                        <a:rPr lang="es-MX" sz="2000" kern="150">
                          <a:latin typeface="Times New Roman"/>
                          <a:ea typeface="DejaVu Sans"/>
                          <a:cs typeface="Times New Roman"/>
                        </a:rPr>
                        <a:t>-94dBm (6Mbps)</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gridSpan="2">
                  <a:txBody>
                    <a:bodyPr/>
                    <a:lstStyle/>
                    <a:p>
                      <a:pPr algn="ctr" fontAlgn="base">
                        <a:spcAft>
                          <a:spcPts val="0"/>
                        </a:spcAft>
                      </a:pPr>
                      <a:r>
                        <a:rPr lang="en-US" sz="2000" kern="150">
                          <a:latin typeface="Times New Roman"/>
                          <a:ea typeface="DejaVu Sans"/>
                          <a:cs typeface="Times New Roman"/>
                        </a:rPr>
                        <a:t>-74dBm(54Mbps,11.g),</a:t>
                      </a:r>
                      <a:endParaRPr lang="es-MX" sz="2000" kern="150">
                        <a:latin typeface="Times New Roman"/>
                        <a:ea typeface="Calibri"/>
                        <a:cs typeface="Times New Roman"/>
                      </a:endParaRPr>
                    </a:p>
                    <a:p>
                      <a:pPr algn="ctr" fontAlgn="base">
                        <a:spcAft>
                          <a:spcPts val="0"/>
                        </a:spcAft>
                      </a:pPr>
                      <a:r>
                        <a:rPr lang="en-US" sz="2000" kern="150">
                          <a:latin typeface="Times New Roman"/>
                          <a:ea typeface="DejaVu Sans"/>
                          <a:cs typeface="Times New Roman"/>
                        </a:rPr>
                        <a:t>-92dBm(11Mbps,11.b)</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MX"/>
                    </a:p>
                  </a:txBody>
                  <a:tcPr/>
                </a:tc>
              </a:tr>
              <a:tr h="777162">
                <a:tc>
                  <a:txBody>
                    <a:bodyPr/>
                    <a:lstStyle/>
                    <a:p>
                      <a:pPr algn="ctr" fontAlgn="base">
                        <a:spcAft>
                          <a:spcPts val="0"/>
                        </a:spcAft>
                      </a:pPr>
                      <a:r>
                        <a:rPr lang="es-MX" sz="2000" b="1" kern="150">
                          <a:latin typeface="Times New Roman"/>
                          <a:ea typeface="Times New Roman"/>
                          <a:cs typeface="Times New Roman"/>
                        </a:rPr>
                        <a:t>Tipo de antena</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spcAft>
                          <a:spcPts val="0"/>
                        </a:spcAft>
                      </a:pPr>
                      <a:r>
                        <a:rPr lang="es-MX" sz="2000" kern="150" dirty="0">
                          <a:latin typeface="Times New Roman"/>
                          <a:ea typeface="DejaVu Sans"/>
                          <a:cs typeface="Times New Roman"/>
                        </a:rPr>
                        <a:t>Directiva </a:t>
                      </a:r>
                      <a:r>
                        <a:rPr lang="es-MX" sz="2000" kern="150" dirty="0" err="1">
                          <a:solidFill>
                            <a:srgbClr val="000000"/>
                          </a:solidFill>
                          <a:latin typeface="Times New Roman"/>
                          <a:ea typeface="Times New Roman"/>
                          <a:cs typeface="Times New Roman"/>
                        </a:rPr>
                        <a:t>HyperLink</a:t>
                      </a:r>
                      <a:r>
                        <a:rPr lang="es-MX" sz="2000" kern="150" dirty="0">
                          <a:solidFill>
                            <a:srgbClr val="000000"/>
                          </a:solidFill>
                          <a:latin typeface="Times New Roman"/>
                          <a:ea typeface="Times New Roman"/>
                          <a:cs typeface="Times New Roman"/>
                        </a:rPr>
                        <a:t> HG5829D</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2">
                  <a:txBody>
                    <a:bodyPr/>
                    <a:lstStyle/>
                    <a:p>
                      <a:pPr algn="ctr" fontAlgn="base">
                        <a:spcAft>
                          <a:spcPts val="0"/>
                        </a:spcAft>
                      </a:pPr>
                      <a:r>
                        <a:rPr lang="es-MX" sz="2000" kern="150">
                          <a:latin typeface="Times New Roman"/>
                          <a:ea typeface="DejaVu Sans"/>
                          <a:cs typeface="Times New Roman"/>
                        </a:rPr>
                        <a:t>Omnidireccional </a:t>
                      </a:r>
                      <a:r>
                        <a:rPr lang="es-MX" sz="2000" kern="150">
                          <a:solidFill>
                            <a:srgbClr val="000000"/>
                          </a:solidFill>
                          <a:latin typeface="Times New Roman"/>
                          <a:ea typeface="Times New Roman"/>
                          <a:cs typeface="Times New Roman"/>
                        </a:rPr>
                        <a:t>HyperGain HG2415U.PRO</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MX"/>
                    </a:p>
                  </a:txBody>
                  <a:tcPr/>
                </a:tc>
              </a:tr>
              <a:tr h="572815">
                <a:tc>
                  <a:txBody>
                    <a:bodyPr/>
                    <a:lstStyle/>
                    <a:p>
                      <a:pPr algn="ctr" fontAlgn="base">
                        <a:spcAft>
                          <a:spcPts val="0"/>
                        </a:spcAft>
                      </a:pPr>
                      <a:r>
                        <a:rPr lang="es-MX" sz="2000" b="1" kern="150">
                          <a:latin typeface="Times New Roman"/>
                          <a:ea typeface="Times New Roman"/>
                          <a:cs typeface="Times New Roman"/>
                        </a:rPr>
                        <a:t>Ganancia de antena</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MX" sz="2000" kern="150">
                          <a:latin typeface="Times New Roman"/>
                          <a:ea typeface="DejaVu Sans"/>
                          <a:cs typeface="Times New Roman"/>
                        </a:rPr>
                        <a:t>29dBi</a:t>
                      </a:r>
                      <a:endParaRPr lang="es-MX" sz="20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gridSpan="2">
                  <a:txBody>
                    <a:bodyPr/>
                    <a:lstStyle/>
                    <a:p>
                      <a:pPr algn="ctr" fontAlgn="base">
                        <a:spcAft>
                          <a:spcPts val="0"/>
                        </a:spcAft>
                      </a:pPr>
                      <a:r>
                        <a:rPr lang="en-US" sz="2000" kern="150" dirty="0">
                          <a:latin typeface="Times New Roman"/>
                          <a:ea typeface="DejaVu Sans"/>
                          <a:cs typeface="Times New Roman"/>
                        </a:rPr>
                        <a:t>15dBi</a:t>
                      </a:r>
                      <a:endParaRPr lang="es-MX" sz="20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hMerge="1">
                  <a:txBody>
                    <a:bodyPr/>
                    <a:lstStyle/>
                    <a:p>
                      <a:endParaRPr lang="es-MX"/>
                    </a:p>
                  </a:txBody>
                  <a:tcPr/>
                </a:tc>
              </a:tr>
            </a:tbl>
          </a:graphicData>
        </a:graphic>
      </p:graphicFrame>
      <p:sp>
        <p:nvSpPr>
          <p:cNvPr id="4" name="3 Rectángulo redondeado"/>
          <p:cNvSpPr/>
          <p:nvPr/>
        </p:nvSpPr>
        <p:spPr>
          <a:xfrm>
            <a:off x="611560" y="3140968"/>
            <a:ext cx="8136904" cy="7920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sz="2800" dirty="0" smtClean="0">
                <a:solidFill>
                  <a:srgbClr val="FF0000"/>
                </a:solidFill>
              </a:rPr>
              <a:t>RESOLUCIÓN 417-15-CONATEL-2005</a:t>
            </a:r>
            <a:endParaRPr lang="es-MX" sz="2800" dirty="0">
              <a:solidFill>
                <a:srgbClr val="FF0000"/>
              </a:solidFill>
            </a:endParaRPr>
          </a:p>
        </p:txBody>
      </p:sp>
      <p:graphicFrame>
        <p:nvGraphicFramePr>
          <p:cNvPr id="5" name="4 Tabla"/>
          <p:cNvGraphicFramePr>
            <a:graphicFrameLocks noGrp="1"/>
          </p:cNvGraphicFramePr>
          <p:nvPr/>
        </p:nvGraphicFramePr>
        <p:xfrm>
          <a:off x="395536" y="1052736"/>
          <a:ext cx="8352928" cy="4937760"/>
        </p:xfrm>
        <a:graphic>
          <a:graphicData uri="http://schemas.openxmlformats.org/drawingml/2006/table">
            <a:tbl>
              <a:tblPr/>
              <a:tblGrid>
                <a:gridCol w="4176464"/>
                <a:gridCol w="4176464"/>
              </a:tblGrid>
              <a:tr h="62914">
                <a:tc gridSpan="2">
                  <a:txBody>
                    <a:bodyPr/>
                    <a:lstStyle/>
                    <a:p>
                      <a:pPr algn="ctr" fontAlgn="base">
                        <a:spcAft>
                          <a:spcPts val="0"/>
                        </a:spcAft>
                      </a:pPr>
                      <a:r>
                        <a:rPr lang="es-EC" sz="1800" b="1" i="1" kern="150" dirty="0">
                          <a:solidFill>
                            <a:srgbClr val="000000"/>
                          </a:solidFill>
                          <a:latin typeface="Times New Roman"/>
                          <a:ea typeface="DejaVu Sans"/>
                          <a:cs typeface="Times New Roman"/>
                        </a:rPr>
                        <a:t>ANEXO 1</a:t>
                      </a:r>
                      <a:endParaRPr lang="es-MX" sz="1800" kern="150" dirty="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hMerge="1">
                  <a:txBody>
                    <a:bodyPr/>
                    <a:lstStyle/>
                    <a:p>
                      <a:endParaRPr lang="es-MX"/>
                    </a:p>
                  </a:txBody>
                  <a:tcPr/>
                </a:tc>
              </a:tr>
              <a:tr h="73499">
                <a:tc gridSpan="2">
                  <a:txBody>
                    <a:bodyPr/>
                    <a:lstStyle/>
                    <a:p>
                      <a:pPr algn="ctr" fontAlgn="base">
                        <a:spcAft>
                          <a:spcPts val="0"/>
                        </a:spcAft>
                      </a:pPr>
                      <a:r>
                        <a:rPr lang="es-EC" sz="1800" b="1" i="1" kern="150" dirty="0">
                          <a:solidFill>
                            <a:srgbClr val="000000"/>
                          </a:solidFill>
                          <a:latin typeface="Times New Roman"/>
                          <a:ea typeface="DejaVu Sans"/>
                          <a:cs typeface="Times New Roman"/>
                        </a:rPr>
                        <a:t>Características Técnicas de los Sistemas de Modulación Digital de Banda Ancha</a:t>
                      </a:r>
                      <a:endParaRPr lang="es-MX" sz="1800" kern="150" dirty="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hMerge="1">
                  <a:txBody>
                    <a:bodyPr/>
                    <a:lstStyle/>
                    <a:p>
                      <a:endParaRPr lang="es-MX"/>
                    </a:p>
                  </a:txBody>
                  <a:tcPr/>
                </a:tc>
              </a:tr>
              <a:tr h="62914">
                <a:tc>
                  <a:txBody>
                    <a:bodyPr/>
                    <a:lstStyle/>
                    <a:p>
                      <a:pPr algn="ctr" fontAlgn="base">
                        <a:spcAft>
                          <a:spcPts val="0"/>
                        </a:spcAft>
                      </a:pPr>
                      <a:r>
                        <a:rPr lang="es-MX" sz="1800" b="1" kern="150">
                          <a:solidFill>
                            <a:srgbClr val="000000"/>
                          </a:solidFill>
                          <a:latin typeface="Times New Roman"/>
                          <a:ea typeface="DejaVu Sans"/>
                          <a:cs typeface="Times New Roman"/>
                        </a:rPr>
                        <a:t>2400 – 2483.5 MHz</a:t>
                      </a:r>
                      <a:endParaRPr lang="es-MX" sz="1800" kern="15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c>
                  <a:txBody>
                    <a:bodyPr/>
                    <a:lstStyle/>
                    <a:p>
                      <a:pPr algn="ctr" fontAlgn="base">
                        <a:spcAft>
                          <a:spcPts val="0"/>
                        </a:spcAft>
                      </a:pPr>
                      <a:r>
                        <a:rPr lang="es-MX" sz="1800" b="1" kern="150">
                          <a:solidFill>
                            <a:srgbClr val="000000"/>
                          </a:solidFill>
                          <a:latin typeface="Times New Roman"/>
                          <a:ea typeface="DejaVu Sans"/>
                          <a:cs typeface="Times New Roman"/>
                        </a:rPr>
                        <a:t>5725 - 5850 MHz</a:t>
                      </a:r>
                      <a:endParaRPr lang="es-MX" sz="1800" kern="15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AF1DD"/>
                    </a:solidFill>
                  </a:tcPr>
                </a:tc>
              </a:tr>
              <a:tr h="188742">
                <a:tc>
                  <a:txBody>
                    <a:bodyPr/>
                    <a:lstStyle/>
                    <a:p>
                      <a:pPr algn="just" fontAlgn="base">
                        <a:spcAft>
                          <a:spcPts val="0"/>
                        </a:spcAft>
                      </a:pPr>
                      <a:r>
                        <a:rPr lang="es-MX" sz="1800" kern="150" dirty="0">
                          <a:latin typeface="Times New Roman"/>
                          <a:ea typeface="DejaVu Sans"/>
                          <a:cs typeface="Times New Roman"/>
                        </a:rPr>
                        <a:t>Para configuraciones punto a punto, punto multipunto y móviles, la </a:t>
                      </a:r>
                      <a:r>
                        <a:rPr lang="es-EC" sz="1800" kern="150" dirty="0">
                          <a:solidFill>
                            <a:srgbClr val="000000"/>
                          </a:solidFill>
                          <a:latin typeface="Times New Roman"/>
                          <a:ea typeface="DejaVu Sans"/>
                          <a:cs typeface="Times New Roman"/>
                        </a:rPr>
                        <a:t>Potencia Pico Máxima del Transmisor debe ser 1000 </a:t>
                      </a:r>
                      <a:r>
                        <a:rPr lang="es-EC" sz="1800" kern="150" dirty="0" err="1">
                          <a:solidFill>
                            <a:srgbClr val="000000"/>
                          </a:solidFill>
                          <a:latin typeface="Times New Roman"/>
                          <a:ea typeface="DejaVu Sans"/>
                          <a:cs typeface="Times New Roman"/>
                        </a:rPr>
                        <a:t>mW</a:t>
                      </a:r>
                      <a:endParaRPr lang="es-MX" sz="1800" kern="150" dirty="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c>
                  <a:txBody>
                    <a:bodyPr/>
                    <a:lstStyle/>
                    <a:p>
                      <a:pPr algn="just" fontAlgn="base">
                        <a:spcAft>
                          <a:spcPts val="0"/>
                        </a:spcAft>
                      </a:pPr>
                      <a:r>
                        <a:rPr lang="es-MX" sz="1800" kern="150">
                          <a:latin typeface="Times New Roman"/>
                          <a:ea typeface="DejaVu Sans"/>
                          <a:cs typeface="Times New Roman"/>
                        </a:rPr>
                        <a:t>Para configuraciones punto a punto, punto multipunto y móviles, la </a:t>
                      </a:r>
                      <a:r>
                        <a:rPr lang="es-EC" sz="1800" kern="150">
                          <a:solidFill>
                            <a:srgbClr val="000000"/>
                          </a:solidFill>
                          <a:latin typeface="Times New Roman"/>
                          <a:ea typeface="DejaVu Sans"/>
                          <a:cs typeface="Times New Roman"/>
                        </a:rPr>
                        <a:t>Potencia Pico Máxima del Transmisor es 1000 mW</a:t>
                      </a:r>
                      <a:endParaRPr lang="es-MX" sz="1800" kern="15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r>
              <a:tr h="692053">
                <a:tc>
                  <a:txBody>
                    <a:bodyPr/>
                    <a:lstStyle/>
                    <a:p>
                      <a:pPr algn="just" fontAlgn="base">
                        <a:spcAft>
                          <a:spcPts val="0"/>
                        </a:spcAft>
                      </a:pPr>
                      <a:r>
                        <a:rPr lang="es-MX" sz="1800" i="1" kern="150" dirty="0" err="1">
                          <a:solidFill>
                            <a:srgbClr val="000000"/>
                          </a:solidFill>
                          <a:latin typeface="Times New Roman"/>
                          <a:ea typeface="DejaVu Sans"/>
                          <a:cs typeface="Times New Roman"/>
                        </a:rPr>
                        <a:t>i.</a:t>
                      </a:r>
                      <a:r>
                        <a:rPr lang="es-MX" sz="1800" kern="150" dirty="0" err="1">
                          <a:solidFill>
                            <a:srgbClr val="000000"/>
                          </a:solidFill>
                          <a:latin typeface="Times New Roman"/>
                          <a:ea typeface="DejaVu Sans"/>
                          <a:cs typeface="Times New Roman"/>
                        </a:rPr>
                        <a:t>Si</a:t>
                      </a:r>
                      <a:r>
                        <a:rPr lang="es-MX" sz="1800" kern="150" dirty="0">
                          <a:solidFill>
                            <a:srgbClr val="000000"/>
                          </a:solidFill>
                          <a:latin typeface="Times New Roman"/>
                          <a:ea typeface="DejaVu Sans"/>
                          <a:cs typeface="Times New Roman"/>
                        </a:rPr>
                        <a:t> la ganancia de la antena direccional empleada exclusivamente en los sistemas fijos punto - punto y que operan en la banda 2400 – 2483.5 MHz es superior a 6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 deberá reducirse la potencia máxima de salida del transmisor, esto es 1 Watt, en 1dB por cada 3 dB de ganancia de la antena que exceda los 6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 </a:t>
                      </a:r>
                      <a:endParaRPr lang="es-MX" sz="1800" kern="150" dirty="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c>
                  <a:txBody>
                    <a:bodyPr/>
                    <a:lstStyle/>
                    <a:p>
                      <a:pPr algn="just" fontAlgn="base">
                        <a:spcAft>
                          <a:spcPts val="0"/>
                        </a:spcAft>
                      </a:pPr>
                      <a:r>
                        <a:rPr lang="es-MX" sz="1800" i="1" kern="150" dirty="0" err="1">
                          <a:solidFill>
                            <a:srgbClr val="000000"/>
                          </a:solidFill>
                          <a:latin typeface="Times New Roman"/>
                          <a:ea typeface="DejaVu Sans"/>
                          <a:cs typeface="Times New Roman"/>
                        </a:rPr>
                        <a:t>vii.</a:t>
                      </a:r>
                      <a:r>
                        <a:rPr lang="es-MX" sz="1800" kern="150" dirty="0" err="1">
                          <a:solidFill>
                            <a:srgbClr val="000000"/>
                          </a:solidFill>
                          <a:latin typeface="Times New Roman"/>
                          <a:ea typeface="DejaVu Sans"/>
                          <a:cs typeface="Times New Roman"/>
                        </a:rPr>
                        <a:t>Los</a:t>
                      </a:r>
                      <a:r>
                        <a:rPr lang="es-MX" sz="1800" kern="150" dirty="0">
                          <a:solidFill>
                            <a:srgbClr val="000000"/>
                          </a:solidFill>
                          <a:latin typeface="Times New Roman"/>
                          <a:ea typeface="DejaVu Sans"/>
                          <a:cs typeface="Times New Roman"/>
                        </a:rPr>
                        <a:t> sistemas que operen en la banda de 5725 - 5850 MHz pueden emplear antenas de transmisión con ganancia direccional mayor a 6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 y de hasta 23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 sin la correspondiente reducción en la potencia pico de salida del transmisor. Si emplean ganancia direccional en la antena mayor a 23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 será requerida una reducción de 1 dB en la potencia pico del transmisor y en la densidad espectral de potencia pico por cada dB que la ganancia de la antena exceda a los 23 </a:t>
                      </a:r>
                      <a:r>
                        <a:rPr lang="es-MX" sz="1800" kern="150" dirty="0" err="1">
                          <a:solidFill>
                            <a:srgbClr val="000000"/>
                          </a:solidFill>
                          <a:latin typeface="Times New Roman"/>
                          <a:ea typeface="DejaVu Sans"/>
                          <a:cs typeface="Times New Roman"/>
                        </a:rPr>
                        <a:t>dBi</a:t>
                      </a:r>
                      <a:r>
                        <a:rPr lang="es-MX" sz="1800" kern="150" dirty="0">
                          <a:solidFill>
                            <a:srgbClr val="000000"/>
                          </a:solidFill>
                          <a:latin typeface="Times New Roman"/>
                          <a:ea typeface="DejaVu Sans"/>
                          <a:cs typeface="Times New Roman"/>
                        </a:rPr>
                        <a:t>.</a:t>
                      </a:r>
                      <a:endParaRPr lang="es-MX" sz="1800" kern="150" dirty="0">
                        <a:latin typeface="Times New Roman"/>
                        <a:ea typeface="Calibri"/>
                        <a:cs typeface="Times New Roman"/>
                      </a:endParaRPr>
                    </a:p>
                  </a:txBody>
                  <a:tcPr marL="68580" marR="68580" marT="0" marB="0">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FFFFFF"/>
                    </a:solidFill>
                  </a:tcPr>
                </a:tc>
              </a:tr>
            </a:tbl>
          </a:graphicData>
        </a:graphic>
      </p:graphicFrame>
      <p:sp>
        <p:nvSpPr>
          <p:cNvPr id="6" name="5 Rectángulo"/>
          <p:cNvSpPr/>
          <p:nvPr/>
        </p:nvSpPr>
        <p:spPr>
          <a:xfrm>
            <a:off x="179512" y="188640"/>
            <a:ext cx="5602816"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7   especificaciones técnicas</a:t>
            </a:r>
            <a:endParaRPr lang="es-MX" sz="2400" dirty="0"/>
          </a:p>
        </p:txBody>
      </p:sp>
      <p:pic>
        <p:nvPicPr>
          <p:cNvPr id="7" name="Picture 2"/>
          <p:cNvPicPr>
            <a:picLocks noChangeAspect="1" noChangeArrowheads="1"/>
          </p:cNvPicPr>
          <p:nvPr/>
        </p:nvPicPr>
        <p:blipFill>
          <a:blip r:embed="rId2" cstate="print"/>
          <a:srcRect l="24070" t="18329" r="25567" b="46234"/>
          <a:stretch>
            <a:fillRect/>
          </a:stretch>
        </p:blipFill>
        <p:spPr bwMode="auto">
          <a:xfrm>
            <a:off x="1331640" y="836712"/>
            <a:ext cx="6552728" cy="2592288"/>
          </a:xfrm>
          <a:prstGeom prst="rect">
            <a:avLst/>
          </a:prstGeom>
          <a:ln>
            <a:noFill/>
          </a:ln>
          <a:effectLst>
            <a:outerShdw blurRad="292100" dist="139700" dir="2700000" algn="tl" rotWithShape="0">
              <a:srgbClr val="333333">
                <a:alpha val="65000"/>
              </a:srgbClr>
            </a:outerShdw>
          </a:effectLst>
        </p:spPr>
      </p:pic>
      <p:pic>
        <p:nvPicPr>
          <p:cNvPr id="8" name="Picture 3"/>
          <p:cNvPicPr>
            <a:picLocks noChangeAspect="1" noChangeArrowheads="1"/>
          </p:cNvPicPr>
          <p:nvPr/>
        </p:nvPicPr>
        <p:blipFill>
          <a:blip r:embed="rId2" cstate="print"/>
          <a:srcRect l="23988" t="52953" r="25096" b="14563"/>
          <a:stretch>
            <a:fillRect/>
          </a:stretch>
        </p:blipFill>
        <p:spPr bwMode="auto">
          <a:xfrm>
            <a:off x="1259632" y="3645024"/>
            <a:ext cx="6624736" cy="2376264"/>
          </a:xfrm>
          <a:prstGeom prst="rect">
            <a:avLst/>
          </a:prstGeom>
          <a:ln>
            <a:noFill/>
          </a:ln>
          <a:effectLst>
            <a:outerShdw blurRad="292100" dist="139700" dir="2700000" algn="tl" rotWithShape="0">
              <a:srgbClr val="333333">
                <a:alpha val="65000"/>
              </a:srgbClr>
            </a:outerShdw>
          </a:effectLst>
        </p:spPr>
      </p:pic>
      <p:graphicFrame>
        <p:nvGraphicFramePr>
          <p:cNvPr id="9" name="8 Tabla"/>
          <p:cNvGraphicFramePr>
            <a:graphicFrameLocks noGrp="1"/>
          </p:cNvGraphicFramePr>
          <p:nvPr/>
        </p:nvGraphicFramePr>
        <p:xfrm>
          <a:off x="467543" y="1298541"/>
          <a:ext cx="8280921" cy="5047488"/>
        </p:xfrm>
        <a:graphic>
          <a:graphicData uri="http://schemas.openxmlformats.org/drawingml/2006/table">
            <a:tbl>
              <a:tblPr/>
              <a:tblGrid>
                <a:gridCol w="2058731"/>
                <a:gridCol w="2598712"/>
                <a:gridCol w="3623478"/>
              </a:tblGrid>
              <a:tr h="312308">
                <a:tc>
                  <a:txBody>
                    <a:bodyPr/>
                    <a:lstStyle/>
                    <a:p>
                      <a:pPr algn="ctr" fontAlgn="base">
                        <a:lnSpc>
                          <a:spcPct val="115000"/>
                        </a:lnSpc>
                        <a:spcAft>
                          <a:spcPts val="0"/>
                        </a:spcAft>
                      </a:pPr>
                      <a:endParaRPr lang="es-MX" sz="2400" kern="150" dirty="0">
                        <a:latin typeface="Times New Roman"/>
                        <a:ea typeface="Times New Roman"/>
                        <a:cs typeface="Times New Roman"/>
                      </a:endParaRPr>
                    </a:p>
                  </a:txBody>
                  <a:tcPr marL="68580" marR="68580" marT="0" marB="0" anchor="ctr">
                    <a:lnL>
                      <a:noFill/>
                    </a:lnL>
                    <a:lnR w="12700" cap="flat" cmpd="sng" algn="ctr">
                      <a:solidFill>
                        <a:srgbClr val="9BBB59"/>
                      </a:solidFill>
                      <a:prstDash val="solid"/>
                      <a:round/>
                      <a:headEnd type="none" w="med" len="med"/>
                      <a:tailEnd type="none" w="med" len="med"/>
                    </a:lnR>
                    <a:lnT>
                      <a:noFill/>
                    </a:lnT>
                    <a:lnB w="28575"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b="1" kern="150">
                          <a:latin typeface="Times New Roman"/>
                          <a:ea typeface="Times New Roman"/>
                          <a:cs typeface="Times New Roman"/>
                        </a:rPr>
                        <a:t>Red de Transporte</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b="1" kern="150">
                          <a:latin typeface="Times New Roman"/>
                          <a:ea typeface="Times New Roman"/>
                          <a:cs typeface="Times New Roman"/>
                        </a:rPr>
                        <a:t>Red de acceso</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28575" cap="flat" cmpd="sng" algn="ctr">
                      <a:solidFill>
                        <a:srgbClr val="9BBB59"/>
                      </a:solidFill>
                      <a:prstDash val="solid"/>
                      <a:round/>
                      <a:headEnd type="none" w="med" len="med"/>
                      <a:tailEnd type="none" w="med" len="med"/>
                    </a:lnB>
                  </a:tcPr>
                </a:tc>
              </a:tr>
              <a:tr h="645704">
                <a:tc>
                  <a:txBody>
                    <a:bodyPr/>
                    <a:lstStyle/>
                    <a:p>
                      <a:pPr algn="ctr" fontAlgn="base">
                        <a:lnSpc>
                          <a:spcPct val="115000"/>
                        </a:lnSpc>
                        <a:spcAft>
                          <a:spcPts val="0"/>
                        </a:spcAft>
                      </a:pPr>
                      <a:r>
                        <a:rPr lang="es-MX" sz="2400" b="1" kern="150">
                          <a:latin typeface="Times New Roman"/>
                          <a:ea typeface="Times New Roman"/>
                          <a:cs typeface="Times New Roman"/>
                        </a:rPr>
                        <a:t>Banda de Frecuencia</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2400" kern="150" dirty="0">
                          <a:latin typeface="Times New Roman"/>
                          <a:ea typeface="DejaVu Sans"/>
                          <a:cs typeface="Times New Roman"/>
                        </a:rPr>
                        <a:t>5.20-5.825 GHz</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2400" kern="150" dirty="0">
                          <a:latin typeface="Times New Roman"/>
                          <a:ea typeface="DejaVu Sans"/>
                          <a:cs typeface="Times New Roman"/>
                        </a:rPr>
                        <a:t>2.411-2.462 GHz</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312308">
                <a:tc>
                  <a:txBody>
                    <a:bodyPr/>
                    <a:lstStyle/>
                    <a:p>
                      <a:pPr algn="ctr" fontAlgn="base">
                        <a:lnSpc>
                          <a:spcPct val="115000"/>
                        </a:lnSpc>
                        <a:spcAft>
                          <a:spcPts val="0"/>
                        </a:spcAft>
                      </a:pPr>
                      <a:r>
                        <a:rPr lang="es-MX" sz="2400" b="1" kern="150">
                          <a:latin typeface="Times New Roman"/>
                          <a:ea typeface="Times New Roman"/>
                          <a:cs typeface="Times New Roman"/>
                        </a:rPr>
                        <a:t>Estándar</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kern="150">
                          <a:latin typeface="Times New Roman"/>
                          <a:ea typeface="DejaVu Sans"/>
                          <a:cs typeface="Times New Roman"/>
                        </a:rPr>
                        <a:t>802.11a</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kern="150">
                          <a:latin typeface="Times New Roman"/>
                          <a:ea typeface="DejaVu Sans"/>
                          <a:cs typeface="Times New Roman"/>
                        </a:rPr>
                        <a:t>802.11b/11.g</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645704">
                <a:tc>
                  <a:txBody>
                    <a:bodyPr/>
                    <a:lstStyle/>
                    <a:p>
                      <a:pPr algn="ctr" fontAlgn="base">
                        <a:lnSpc>
                          <a:spcPct val="115000"/>
                        </a:lnSpc>
                        <a:spcAft>
                          <a:spcPts val="0"/>
                        </a:spcAft>
                      </a:pPr>
                      <a:r>
                        <a:rPr lang="es-MX" sz="2400" b="1" kern="150">
                          <a:latin typeface="Times New Roman"/>
                          <a:ea typeface="Times New Roman"/>
                          <a:cs typeface="Times New Roman"/>
                        </a:rPr>
                        <a:t>Tipo de antena</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2400" kern="150" dirty="0">
                          <a:latin typeface="Times New Roman"/>
                          <a:ea typeface="DejaVu Sans"/>
                          <a:cs typeface="Times New Roman"/>
                        </a:rPr>
                        <a:t>Directiva</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2400" kern="150">
                          <a:latin typeface="Times New Roman"/>
                          <a:ea typeface="DejaVu Sans"/>
                          <a:cs typeface="Times New Roman"/>
                        </a:rPr>
                        <a:t>Omnidireccional</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645704">
                <a:tc>
                  <a:txBody>
                    <a:bodyPr/>
                    <a:lstStyle/>
                    <a:p>
                      <a:pPr algn="ctr" fontAlgn="base">
                        <a:lnSpc>
                          <a:spcPct val="115000"/>
                        </a:lnSpc>
                        <a:spcAft>
                          <a:spcPts val="0"/>
                        </a:spcAft>
                      </a:pPr>
                      <a:r>
                        <a:rPr lang="es-MX" sz="2400" b="1" kern="150">
                          <a:latin typeface="Times New Roman"/>
                          <a:ea typeface="Times New Roman"/>
                          <a:cs typeface="Times New Roman"/>
                        </a:rPr>
                        <a:t>Ganancia de antena</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kern="150">
                          <a:latin typeface="Times New Roman"/>
                          <a:ea typeface="DejaVu Sans"/>
                          <a:cs typeface="Times New Roman"/>
                        </a:rPr>
                        <a:t>29dBi</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kern="150">
                          <a:latin typeface="Times New Roman"/>
                          <a:ea typeface="DejaVu Sans"/>
                          <a:cs typeface="Times New Roman"/>
                        </a:rPr>
                        <a:t>15dBi</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645704">
                <a:tc>
                  <a:txBody>
                    <a:bodyPr/>
                    <a:lstStyle/>
                    <a:p>
                      <a:pPr algn="ctr" fontAlgn="base">
                        <a:lnSpc>
                          <a:spcPct val="115000"/>
                        </a:lnSpc>
                        <a:spcAft>
                          <a:spcPts val="0"/>
                        </a:spcAft>
                      </a:pPr>
                      <a:r>
                        <a:rPr lang="es-MX" sz="2400" b="1" kern="150">
                          <a:latin typeface="Times New Roman"/>
                          <a:ea typeface="Times New Roman"/>
                          <a:cs typeface="Times New Roman"/>
                        </a:rPr>
                        <a:t>Potencia max de Tx</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2400" kern="150">
                          <a:latin typeface="Times New Roman"/>
                          <a:ea typeface="DejaVu Sans"/>
                          <a:cs typeface="Times New Roman"/>
                        </a:rPr>
                        <a:t>15dBm (54Mbps),</a:t>
                      </a:r>
                      <a:endParaRPr lang="es-MX" sz="2000" kern="150">
                        <a:latin typeface="Calibri"/>
                        <a:ea typeface="Calibri"/>
                        <a:cs typeface="Times New Roman"/>
                      </a:endParaRPr>
                    </a:p>
                    <a:p>
                      <a:pPr algn="ctr" fontAlgn="base">
                        <a:lnSpc>
                          <a:spcPct val="115000"/>
                        </a:lnSpc>
                        <a:spcAft>
                          <a:spcPts val="0"/>
                        </a:spcAft>
                      </a:pPr>
                      <a:r>
                        <a:rPr lang="es-MX" sz="2400" kern="150">
                          <a:latin typeface="Times New Roman"/>
                          <a:ea typeface="DejaVu Sans"/>
                          <a:cs typeface="Times New Roman"/>
                        </a:rPr>
                        <a:t>20dBm (6Mbps)</a:t>
                      </a:r>
                      <a:endParaRPr lang="es-MX" sz="20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n-US" sz="2400" kern="150" dirty="0">
                          <a:latin typeface="Times New Roman"/>
                          <a:ea typeface="DejaVu Sans"/>
                          <a:cs typeface="Times New Roman"/>
                        </a:rPr>
                        <a:t>18dBm(54Mbps, 11.g), 23dBm(11Mbps, 11.b)</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645704">
                <a:tc>
                  <a:txBody>
                    <a:bodyPr/>
                    <a:lstStyle/>
                    <a:p>
                      <a:pPr algn="ctr" fontAlgn="base">
                        <a:lnSpc>
                          <a:spcPct val="115000"/>
                        </a:lnSpc>
                        <a:spcAft>
                          <a:spcPts val="0"/>
                        </a:spcAft>
                      </a:pPr>
                      <a:r>
                        <a:rPr lang="es-MX" sz="2400" b="1" kern="150" dirty="0">
                          <a:latin typeface="Times New Roman"/>
                          <a:ea typeface="Times New Roman"/>
                          <a:cs typeface="Times New Roman"/>
                        </a:rPr>
                        <a:t>Sensibilidad</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400" kern="150" dirty="0">
                          <a:latin typeface="Times New Roman"/>
                          <a:ea typeface="DejaVu Sans"/>
                          <a:cs typeface="Times New Roman"/>
                        </a:rPr>
                        <a:t>-74dBm(54Mbps),</a:t>
                      </a:r>
                      <a:endParaRPr lang="es-MX" sz="2000" kern="150" dirty="0">
                        <a:latin typeface="Calibri"/>
                        <a:ea typeface="Calibri"/>
                        <a:cs typeface="Times New Roman"/>
                      </a:endParaRPr>
                    </a:p>
                    <a:p>
                      <a:pPr algn="ctr" fontAlgn="base">
                        <a:lnSpc>
                          <a:spcPct val="115000"/>
                        </a:lnSpc>
                        <a:spcAft>
                          <a:spcPts val="0"/>
                        </a:spcAft>
                      </a:pPr>
                      <a:r>
                        <a:rPr lang="es-MX" sz="2400" kern="150" dirty="0">
                          <a:latin typeface="Times New Roman"/>
                          <a:ea typeface="DejaVu Sans"/>
                          <a:cs typeface="Times New Roman"/>
                        </a:rPr>
                        <a:t>-94dBm (6Mbps)</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n-US" sz="2400" kern="150" dirty="0">
                          <a:latin typeface="Times New Roman"/>
                          <a:ea typeface="DejaVu Sans"/>
                          <a:cs typeface="Times New Roman"/>
                        </a:rPr>
                        <a:t>-74dBm(54Mbps,11.g),</a:t>
                      </a:r>
                      <a:endParaRPr lang="es-MX" sz="2000" kern="150" dirty="0">
                        <a:latin typeface="Calibri"/>
                        <a:ea typeface="Calibri"/>
                        <a:cs typeface="Times New Roman"/>
                      </a:endParaRPr>
                    </a:p>
                    <a:p>
                      <a:pPr algn="ctr" fontAlgn="base">
                        <a:lnSpc>
                          <a:spcPct val="115000"/>
                        </a:lnSpc>
                        <a:spcAft>
                          <a:spcPts val="0"/>
                        </a:spcAft>
                      </a:pPr>
                      <a:r>
                        <a:rPr lang="en-US" sz="2400" kern="150" dirty="0">
                          <a:latin typeface="Times New Roman"/>
                          <a:ea typeface="DejaVu Sans"/>
                          <a:cs typeface="Times New Roman"/>
                        </a:rPr>
                        <a:t>-92dBm(11Mbps,11.b)</a:t>
                      </a:r>
                      <a:endParaRPr lang="es-MX" sz="20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xit" presetSubtype="0" fill="hold" nodeType="clickEffect">
                                  <p:stCondLst>
                                    <p:cond delay="0"/>
                                  </p:stCondLst>
                                  <p:childTnLst>
                                    <p:anim calcmode="lin" valueType="num">
                                      <p:cBhvr>
                                        <p:cTn id="14" dur="1000"/>
                                        <p:tgtEl>
                                          <p:spTgt spid="2"/>
                                        </p:tgtEl>
                                        <p:attrNameLst>
                                          <p:attrName>ppt_w</p:attrName>
                                        </p:attrNameLst>
                                      </p:cBhvr>
                                      <p:tavLst>
                                        <p:tav tm="0">
                                          <p:val>
                                            <p:strVal val="ppt_w"/>
                                          </p:val>
                                        </p:tav>
                                        <p:tav tm="100000">
                                          <p:val>
                                            <p:strVal val="ppt_w*0.70"/>
                                          </p:val>
                                        </p:tav>
                                      </p:tavLst>
                                    </p:anim>
                                    <p:anim calcmode="lin" valueType="num">
                                      <p:cBhvr>
                                        <p:cTn id="15" dur="1000"/>
                                        <p:tgtEl>
                                          <p:spTgt spid="2"/>
                                        </p:tgtEl>
                                        <p:attrNameLst>
                                          <p:attrName>ppt_h</p:attrName>
                                        </p:attrNameLst>
                                      </p:cBhvr>
                                      <p:tavLst>
                                        <p:tav tm="0">
                                          <p:val>
                                            <p:strVal val="ppt_h"/>
                                          </p:val>
                                        </p:tav>
                                        <p:tav tm="100000">
                                          <p:val>
                                            <p:strVal val="ppt_h"/>
                                          </p:val>
                                        </p:tav>
                                      </p:tavLst>
                                    </p:anim>
                                    <p:animEffect transition="out" filter="fade">
                                      <p:cBhvr>
                                        <p:cTn id="16" dur="1000"/>
                                        <p:tgtEl>
                                          <p:spTgt spid="2"/>
                                        </p:tgtEl>
                                      </p:cBhvr>
                                    </p:animEffect>
                                    <p:set>
                                      <p:cBhvr>
                                        <p:cTn id="17" dur="1" fill="hold">
                                          <p:stCondLst>
                                            <p:cond delay="999"/>
                                          </p:stCondLst>
                                        </p:cTn>
                                        <p:tgtEl>
                                          <p:spTgt spid="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grpId="1" nodeType="clickEffect">
                                  <p:stCondLst>
                                    <p:cond delay="0"/>
                                  </p:stCondLst>
                                  <p:childTnLst>
                                    <p:animEffect transition="out" filter="wipe(down)">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5" presetClass="exit" presetSubtype="0" fill="hold" nodeType="clickEffect">
                                  <p:stCondLst>
                                    <p:cond delay="0"/>
                                  </p:stCondLst>
                                  <p:childTnLst>
                                    <p:anim calcmode="lin" valueType="num">
                                      <p:cBhvr>
                                        <p:cTn id="34" dur="1000"/>
                                        <p:tgtEl>
                                          <p:spTgt spid="5"/>
                                        </p:tgtEl>
                                        <p:attrNameLst>
                                          <p:attrName>ppt_w</p:attrName>
                                        </p:attrNameLst>
                                      </p:cBhvr>
                                      <p:tavLst>
                                        <p:tav tm="0">
                                          <p:val>
                                            <p:strVal val="ppt_w"/>
                                          </p:val>
                                        </p:tav>
                                        <p:tav tm="100000">
                                          <p:val>
                                            <p:strVal val="ppt_w*0.70"/>
                                          </p:val>
                                        </p:tav>
                                      </p:tavLst>
                                    </p:anim>
                                    <p:anim calcmode="lin" valueType="num">
                                      <p:cBhvr>
                                        <p:cTn id="35" dur="1000"/>
                                        <p:tgtEl>
                                          <p:spTgt spid="5"/>
                                        </p:tgtEl>
                                        <p:attrNameLst>
                                          <p:attrName>ppt_h</p:attrName>
                                        </p:attrNameLst>
                                      </p:cBhvr>
                                      <p:tavLst>
                                        <p:tav tm="0">
                                          <p:val>
                                            <p:strVal val="ppt_h"/>
                                          </p:val>
                                        </p:tav>
                                        <p:tav tm="100000">
                                          <p:val>
                                            <p:strVal val="ppt_h"/>
                                          </p:val>
                                        </p:tav>
                                      </p:tavLst>
                                    </p:anim>
                                    <p:animEffect transition="out" filter="fade">
                                      <p:cBhvr>
                                        <p:cTn id="36" dur="1000"/>
                                        <p:tgtEl>
                                          <p:spTgt spid="5"/>
                                        </p:tgtEl>
                                      </p:cBhvr>
                                    </p:animEffect>
                                    <p:set>
                                      <p:cBhvr>
                                        <p:cTn id="37" dur="1" fill="hold">
                                          <p:stCondLst>
                                            <p:cond delay="999"/>
                                          </p:stCondLst>
                                        </p:cTn>
                                        <p:tgtEl>
                                          <p:spTgt spid="5"/>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2000"/>
                                        <p:tgtEl>
                                          <p:spTgt spid="7"/>
                                        </p:tgtEl>
                                      </p:cBhvr>
                                    </p:animEffect>
                                  </p:childTnLst>
                                </p:cTn>
                              </p:par>
                              <p:par>
                                <p:cTn id="43" presetID="10"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2000"/>
                                        <p:tgtEl>
                                          <p:spTgt spid="8"/>
                                        </p:tgtEl>
                                      </p:cBhvr>
                                    </p:animEffect>
                                  </p:childTnLst>
                                </p:cTn>
                              </p:par>
                            </p:childTnLst>
                          </p:cTn>
                        </p:par>
                      </p:childTnLst>
                    </p:cTn>
                  </p:par>
                  <p:par>
                    <p:cTn id="46" fill="hold">
                      <p:stCondLst>
                        <p:cond delay="indefinite"/>
                      </p:stCondLst>
                      <p:childTnLst>
                        <p:par>
                          <p:cTn id="47" fill="hold">
                            <p:stCondLst>
                              <p:cond delay="0"/>
                            </p:stCondLst>
                            <p:childTnLst>
                              <p:par>
                                <p:cTn id="48" presetID="55" presetClass="exit" presetSubtype="0" fill="hold" nodeType="clickEffect">
                                  <p:stCondLst>
                                    <p:cond delay="0"/>
                                  </p:stCondLst>
                                  <p:childTnLst>
                                    <p:anim calcmode="lin" valueType="num">
                                      <p:cBhvr>
                                        <p:cTn id="49" dur="1000"/>
                                        <p:tgtEl>
                                          <p:spTgt spid="7"/>
                                        </p:tgtEl>
                                        <p:attrNameLst>
                                          <p:attrName>ppt_w</p:attrName>
                                        </p:attrNameLst>
                                      </p:cBhvr>
                                      <p:tavLst>
                                        <p:tav tm="0">
                                          <p:val>
                                            <p:strVal val="ppt_w"/>
                                          </p:val>
                                        </p:tav>
                                        <p:tav tm="100000">
                                          <p:val>
                                            <p:strVal val="ppt_w*0.70"/>
                                          </p:val>
                                        </p:tav>
                                      </p:tavLst>
                                    </p:anim>
                                    <p:anim calcmode="lin" valueType="num">
                                      <p:cBhvr>
                                        <p:cTn id="50" dur="1000"/>
                                        <p:tgtEl>
                                          <p:spTgt spid="7"/>
                                        </p:tgtEl>
                                        <p:attrNameLst>
                                          <p:attrName>ppt_h</p:attrName>
                                        </p:attrNameLst>
                                      </p:cBhvr>
                                      <p:tavLst>
                                        <p:tav tm="0">
                                          <p:val>
                                            <p:strVal val="ppt_h"/>
                                          </p:val>
                                        </p:tav>
                                        <p:tav tm="100000">
                                          <p:val>
                                            <p:strVal val="ppt_h"/>
                                          </p:val>
                                        </p:tav>
                                      </p:tavLst>
                                    </p:anim>
                                    <p:animEffect transition="out" filter="fade">
                                      <p:cBhvr>
                                        <p:cTn id="51" dur="1000"/>
                                        <p:tgtEl>
                                          <p:spTgt spid="7"/>
                                        </p:tgtEl>
                                      </p:cBhvr>
                                    </p:animEffect>
                                    <p:set>
                                      <p:cBhvr>
                                        <p:cTn id="52" dur="1" fill="hold">
                                          <p:stCondLst>
                                            <p:cond delay="999"/>
                                          </p:stCondLst>
                                        </p:cTn>
                                        <p:tgtEl>
                                          <p:spTgt spid="7"/>
                                        </p:tgtEl>
                                        <p:attrNameLst>
                                          <p:attrName>style.visibility</p:attrName>
                                        </p:attrNameLst>
                                      </p:cBhvr>
                                      <p:to>
                                        <p:strVal val="hidden"/>
                                      </p:to>
                                    </p:set>
                                  </p:childTnLst>
                                </p:cTn>
                              </p:par>
                              <p:par>
                                <p:cTn id="53" presetID="55" presetClass="exit" presetSubtype="0" fill="hold" nodeType="withEffect">
                                  <p:stCondLst>
                                    <p:cond delay="0"/>
                                  </p:stCondLst>
                                  <p:childTnLst>
                                    <p:anim calcmode="lin" valueType="num">
                                      <p:cBhvr>
                                        <p:cTn id="54" dur="1000"/>
                                        <p:tgtEl>
                                          <p:spTgt spid="8"/>
                                        </p:tgtEl>
                                        <p:attrNameLst>
                                          <p:attrName>ppt_w</p:attrName>
                                        </p:attrNameLst>
                                      </p:cBhvr>
                                      <p:tavLst>
                                        <p:tav tm="0">
                                          <p:val>
                                            <p:strVal val="ppt_w"/>
                                          </p:val>
                                        </p:tav>
                                        <p:tav tm="100000">
                                          <p:val>
                                            <p:strVal val="ppt_w*0.70"/>
                                          </p:val>
                                        </p:tav>
                                      </p:tavLst>
                                    </p:anim>
                                    <p:anim calcmode="lin" valueType="num">
                                      <p:cBhvr>
                                        <p:cTn id="55" dur="1000"/>
                                        <p:tgtEl>
                                          <p:spTgt spid="8"/>
                                        </p:tgtEl>
                                        <p:attrNameLst>
                                          <p:attrName>ppt_h</p:attrName>
                                        </p:attrNameLst>
                                      </p:cBhvr>
                                      <p:tavLst>
                                        <p:tav tm="0">
                                          <p:val>
                                            <p:strVal val="ppt_h"/>
                                          </p:val>
                                        </p:tav>
                                        <p:tav tm="100000">
                                          <p:val>
                                            <p:strVal val="ppt_h"/>
                                          </p:val>
                                        </p:tav>
                                      </p:tavLst>
                                    </p:anim>
                                    <p:animEffect transition="out" filter="fade">
                                      <p:cBhvr>
                                        <p:cTn id="56" dur="1000"/>
                                        <p:tgtEl>
                                          <p:spTgt spid="8"/>
                                        </p:tgtEl>
                                      </p:cBhvr>
                                    </p:animEffect>
                                    <p:set>
                                      <p:cBhvr>
                                        <p:cTn id="57" dur="1" fill="hold">
                                          <p:stCondLst>
                                            <p:cond delay="999"/>
                                          </p:stCondLst>
                                        </p:cTn>
                                        <p:tgtEl>
                                          <p:spTgt spid="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23 Imagen" descr="saltos1.png"/>
          <p:cNvPicPr/>
          <p:nvPr/>
        </p:nvPicPr>
        <p:blipFill>
          <a:blip r:embed="rId2" cstate="print"/>
          <a:srcRect l="22105" t="20297" r="45729" b="40842"/>
          <a:stretch>
            <a:fillRect/>
          </a:stretch>
        </p:blipFill>
        <p:spPr>
          <a:xfrm>
            <a:off x="1475656" y="1196752"/>
            <a:ext cx="6408712" cy="4437112"/>
          </a:xfrm>
          <a:prstGeom prst="rect">
            <a:avLst/>
          </a:prstGeom>
          <a:ln>
            <a:noFill/>
          </a:ln>
          <a:effectLst>
            <a:outerShdw blurRad="292100" dist="139700" dir="2700000" algn="tl" rotWithShape="0">
              <a:srgbClr val="333333">
                <a:alpha val="65000"/>
              </a:srgbClr>
            </a:outerShdw>
          </a:effectLst>
        </p:spPr>
      </p:pic>
      <p:sp>
        <p:nvSpPr>
          <p:cNvPr id="4" name="3 Rectángulo"/>
          <p:cNvSpPr/>
          <p:nvPr/>
        </p:nvSpPr>
        <p:spPr>
          <a:xfrm>
            <a:off x="179512" y="188640"/>
            <a:ext cx="8477001"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8   trafico en redes inalámbricas con </a:t>
            </a:r>
            <a:r>
              <a:rPr lang="es-MX" sz="24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nctu</a:t>
            </a:r>
            <a:r>
              <a:rPr lang="es-MX" sz="2400" b="1"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ns</a:t>
            </a:r>
            <a:endParaRPr lang="es-MX" sz="2400" dirty="0"/>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2" y="188640"/>
            <a:ext cx="7568097"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9   propagación de red con radio </a:t>
            </a:r>
            <a:r>
              <a:rPr lang="es-MX" sz="24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mobile</a:t>
            </a:r>
            <a:endParaRPr lang="es-MX" sz="2400" dirty="0"/>
          </a:p>
        </p:txBody>
      </p:sp>
      <p:pic>
        <p:nvPicPr>
          <p:cNvPr id="6" name="5 Imagen"/>
          <p:cNvPicPr/>
          <p:nvPr/>
        </p:nvPicPr>
        <p:blipFill>
          <a:blip r:embed="rId2" cstate="print"/>
          <a:srcRect t="10483" b="5036"/>
          <a:stretch>
            <a:fillRect/>
          </a:stretch>
        </p:blipFill>
        <p:spPr bwMode="auto">
          <a:xfrm>
            <a:off x="323528" y="1340768"/>
            <a:ext cx="8496944" cy="4464496"/>
          </a:xfrm>
          <a:prstGeom prst="rect">
            <a:avLst/>
          </a:prstGeom>
          <a:ln>
            <a:noFill/>
          </a:ln>
          <a:effectLst/>
        </p:spPr>
      </p:pic>
      <p:graphicFrame>
        <p:nvGraphicFramePr>
          <p:cNvPr id="7" name="6 Tabla"/>
          <p:cNvGraphicFramePr>
            <a:graphicFrameLocks noGrp="1"/>
          </p:cNvGraphicFramePr>
          <p:nvPr/>
        </p:nvGraphicFramePr>
        <p:xfrm>
          <a:off x="827584" y="836712"/>
          <a:ext cx="7704854" cy="5643372"/>
        </p:xfrm>
        <a:graphic>
          <a:graphicData uri="http://schemas.openxmlformats.org/drawingml/2006/table">
            <a:tbl>
              <a:tblPr/>
              <a:tblGrid>
                <a:gridCol w="1048434"/>
                <a:gridCol w="399857"/>
                <a:gridCol w="399857"/>
                <a:gridCol w="560113"/>
                <a:gridCol w="399857"/>
                <a:gridCol w="399857"/>
                <a:gridCol w="588386"/>
                <a:gridCol w="3908493"/>
              </a:tblGrid>
              <a:tr h="229710">
                <a:tc rowSpan="3">
                  <a:txBody>
                    <a:bodyPr/>
                    <a:lstStyle/>
                    <a:p>
                      <a:pPr algn="ctr" fontAlgn="base">
                        <a:lnSpc>
                          <a:spcPct val="115000"/>
                        </a:lnSpc>
                        <a:spcAft>
                          <a:spcPts val="0"/>
                        </a:spcAft>
                      </a:pPr>
                      <a:r>
                        <a:rPr lang="es-MX" sz="1400" b="1" kern="150" dirty="0">
                          <a:latin typeface="Times New Roman"/>
                          <a:ea typeface="Times New Roman"/>
                          <a:cs typeface="Times New Roman"/>
                        </a:rPr>
                        <a:t>PUNTOS</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6">
                  <a:txBody>
                    <a:bodyPr/>
                    <a:lstStyle/>
                    <a:p>
                      <a:pPr algn="ctr" fontAlgn="base">
                        <a:lnSpc>
                          <a:spcPct val="115000"/>
                        </a:lnSpc>
                        <a:spcAft>
                          <a:spcPts val="0"/>
                        </a:spcAft>
                      </a:pPr>
                      <a:r>
                        <a:rPr lang="es-MX" sz="1400" b="1" kern="150" dirty="0">
                          <a:latin typeface="Times New Roman"/>
                          <a:ea typeface="Times New Roman"/>
                          <a:cs typeface="Times New Roman"/>
                        </a:rPr>
                        <a:t>COORDENADAS</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a:noFill/>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fontAlgn="base">
                        <a:lnSpc>
                          <a:spcPct val="115000"/>
                        </a:lnSpc>
                        <a:spcAft>
                          <a:spcPts val="0"/>
                        </a:spcAft>
                      </a:pPr>
                      <a:r>
                        <a:rPr lang="es-MX" sz="1400" b="1" kern="150" dirty="0">
                          <a:latin typeface="Times New Roman"/>
                          <a:ea typeface="Times New Roman"/>
                          <a:cs typeface="Times New Roman"/>
                        </a:rPr>
                        <a:t>Altura(m)</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vMerge="1">
                  <a:txBody>
                    <a:bodyPr/>
                    <a:lstStyle/>
                    <a:p>
                      <a:endParaRPr lang="es-MX"/>
                    </a:p>
                  </a:txBody>
                  <a:tcPr/>
                </a:tc>
                <a:tc gridSpan="3">
                  <a:txBody>
                    <a:bodyPr/>
                    <a:lstStyle/>
                    <a:p>
                      <a:pPr algn="ctr" fontAlgn="base">
                        <a:lnSpc>
                          <a:spcPct val="115000"/>
                        </a:lnSpc>
                        <a:spcAft>
                          <a:spcPts val="0"/>
                        </a:spcAft>
                      </a:pPr>
                      <a:r>
                        <a:rPr lang="es-MX" sz="1400" b="1" kern="150">
                          <a:latin typeface="Times New Roman"/>
                          <a:ea typeface="DejaVu Sans"/>
                          <a:cs typeface="Times New Roman"/>
                        </a:rPr>
                        <a:t>Latitud  (S)</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base">
                        <a:lnSpc>
                          <a:spcPct val="115000"/>
                        </a:lnSpc>
                        <a:spcAft>
                          <a:spcPts val="0"/>
                        </a:spcAft>
                      </a:pPr>
                      <a:r>
                        <a:rPr lang="es-MX" sz="1400" b="1" kern="150" dirty="0">
                          <a:latin typeface="Times New Roman"/>
                          <a:ea typeface="DejaVu Sans"/>
                          <a:cs typeface="Times New Roman"/>
                        </a:rPr>
                        <a:t>Longitud (O)</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a:noFill/>
                    </a:lnT>
                    <a:lnB w="12700" cap="flat" cmpd="sng" algn="ctr">
                      <a:solidFill>
                        <a:srgbClr val="9BBB59"/>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vMerge="1">
                  <a:txBody>
                    <a:bodyPr/>
                    <a:lstStyle/>
                    <a:p>
                      <a:endParaRPr lang="es-MX"/>
                    </a:p>
                  </a:txBody>
                  <a:tcPr/>
                </a:tc>
              </a:tr>
              <a:tr h="229710">
                <a:tc vMerge="1">
                  <a:txBody>
                    <a:bodyPr/>
                    <a:lstStyle/>
                    <a:p>
                      <a:endParaRPr lang="es-MX"/>
                    </a:p>
                  </a:txBody>
                  <a:tcPr/>
                </a:tc>
                <a:tc>
                  <a:txBody>
                    <a:bodyPr/>
                    <a:lstStyle/>
                    <a:p>
                      <a:pPr algn="ctr" fontAlgn="base">
                        <a:lnSpc>
                          <a:spcPct val="115000"/>
                        </a:lnSpc>
                        <a:spcAft>
                          <a:spcPts val="0"/>
                        </a:spcAft>
                      </a:pPr>
                      <a:r>
                        <a:rPr lang="es-MX" sz="1400" b="1" kern="150">
                          <a:latin typeface="Times New Roman"/>
                          <a:ea typeface="DejaVu Sans"/>
                          <a:cs typeface="Times New Roman"/>
                        </a:rPr>
                        <a:t>°</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latin typeface="Times New Roman"/>
                          <a:ea typeface="DejaVu Sans"/>
                          <a:cs typeface="Times New Roman"/>
                        </a:rPr>
                        <a:t>‘</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latin typeface="Times New Roman"/>
                          <a:ea typeface="DejaVu Sans"/>
                          <a:cs typeface="Times New Roman"/>
                        </a:rPr>
                        <a:t>‘’</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latin typeface="Times New Roman"/>
                          <a:ea typeface="DejaVu Sans"/>
                          <a:cs typeface="Times New Roman"/>
                        </a:rPr>
                        <a:t>°</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latin typeface="Times New Roman"/>
                          <a:ea typeface="DejaVu Sans"/>
                          <a:cs typeface="Times New Roman"/>
                        </a:rPr>
                        <a:t>‘</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latin typeface="Times New Roman"/>
                          <a:ea typeface="DejaVu Sans"/>
                          <a:cs typeface="Times New Roman"/>
                        </a:rPr>
                        <a:t>‘’</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vMerge="1">
                  <a:txBody>
                    <a:bodyPr/>
                    <a:lstStyle/>
                    <a:p>
                      <a:endParaRPr lang="es-MX"/>
                    </a:p>
                  </a:txBody>
                  <a:tcPr/>
                </a:tc>
              </a:tr>
              <a:tr h="229710">
                <a:tc>
                  <a:txBody>
                    <a:bodyPr/>
                    <a:lstStyle/>
                    <a:p>
                      <a:pPr algn="ctr" fontAlgn="base">
                        <a:lnSpc>
                          <a:spcPct val="115000"/>
                        </a:lnSpc>
                        <a:spcAft>
                          <a:spcPts val="0"/>
                        </a:spcAft>
                      </a:pPr>
                      <a:r>
                        <a:rPr lang="es-MX" sz="1400" b="1" i="1" kern="150" dirty="0">
                          <a:solidFill>
                            <a:srgbClr val="FF0000"/>
                          </a:solidFill>
                          <a:latin typeface="Times New Roman"/>
                          <a:ea typeface="Times New Roman"/>
                          <a:cs typeface="Times New Roman"/>
                        </a:rPr>
                        <a:t>T1</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00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29</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29.2</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76</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53</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26.5</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smtClean="0">
                          <a:solidFill>
                            <a:srgbClr val="FF0000"/>
                          </a:solidFill>
                          <a:latin typeface="Times New Roman"/>
                          <a:ea typeface="DejaVu Sans"/>
                          <a:cs typeface="Times New Roman"/>
                        </a:rPr>
                        <a:t>298(ESCUELA1)</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latin typeface="Times New Roman"/>
                          <a:ea typeface="Times New Roman"/>
                          <a:cs typeface="Times New Roman"/>
                        </a:rPr>
                        <a:t>T2</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20.5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53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dirty="0">
                          <a:latin typeface="Times New Roman"/>
                          <a:ea typeface="DejaVu Sans"/>
                          <a:cs typeface="Times New Roman"/>
                        </a:rPr>
                        <a:t>5.5</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dirty="0">
                          <a:latin typeface="Times New Roman"/>
                          <a:ea typeface="DejaVu Sans"/>
                          <a:cs typeface="Times New Roman"/>
                        </a:rPr>
                        <a:t>291.9</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24.8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52</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36.8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268</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solidFill>
                            <a:srgbClr val="FF0000"/>
                          </a:solidFill>
                          <a:latin typeface="Times New Roman"/>
                          <a:ea typeface="Times New Roman"/>
                          <a:cs typeface="Times New Roman"/>
                        </a:rPr>
                        <a:t>T4</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00</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29</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27.8</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76</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52</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5.2</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smtClean="0">
                          <a:solidFill>
                            <a:srgbClr val="FF0000"/>
                          </a:solidFill>
                          <a:latin typeface="Times New Roman"/>
                          <a:ea typeface="DejaVu Sans"/>
                          <a:cs typeface="Times New Roman"/>
                        </a:rPr>
                        <a:t>259.6(ESCUELA2)</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27.5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35.9</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281</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latin typeface="Times New Roman"/>
                          <a:ea typeface="Times New Roman"/>
                          <a:cs typeface="Times New Roman"/>
                        </a:rPr>
                        <a:t>T6</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dirty="0">
                          <a:latin typeface="Times New Roman"/>
                          <a:ea typeface="DejaVu Sans"/>
                          <a:cs typeface="Times New Roman"/>
                        </a:rPr>
                        <a:t>00</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35.1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51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8.3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269.7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51.1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51.7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278.8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55.5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50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26.9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264</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47.2</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50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259.7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solidFill>
                            <a:srgbClr val="FF0000"/>
                          </a:solidFill>
                          <a:latin typeface="Times New Roman"/>
                          <a:ea typeface="Times New Roman"/>
                          <a:cs typeface="Times New Roman"/>
                        </a:rPr>
                        <a:t>T10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00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29</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34.3</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76</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49</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46.4</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smtClean="0">
                          <a:solidFill>
                            <a:srgbClr val="FF0000"/>
                          </a:solidFill>
                          <a:latin typeface="Times New Roman"/>
                          <a:ea typeface="DejaVu Sans"/>
                          <a:cs typeface="Times New Roman"/>
                        </a:rPr>
                        <a:t>283(ESCUELA3)</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36.3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24.1</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285</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T12</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24.8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49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8.6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290.3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17.1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296.1</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T14</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28.7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48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27.2</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303</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40.4</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48</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3.9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dirty="0">
                          <a:latin typeface="Times New Roman"/>
                          <a:ea typeface="DejaVu Sans"/>
                          <a:cs typeface="Times New Roman"/>
                        </a:rPr>
                        <a:t>284.5</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33.6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47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40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273.4</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a:latin typeface="Times New Roman"/>
                          <a:ea typeface="Times New Roman"/>
                          <a:cs typeface="Times New Roman"/>
                        </a:rPr>
                        <a:t>T17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47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20.4</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kern="150">
                          <a:latin typeface="Times New Roman"/>
                          <a:ea typeface="DejaVu Sans"/>
                          <a:cs typeface="Times New Roman"/>
                        </a:rPr>
                        <a:t>249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latin typeface="Times New Roman"/>
                          <a:ea typeface="Times New Roman"/>
                          <a:cs typeface="Times New Roman"/>
                        </a:rPr>
                        <a:t>T18</a:t>
                      </a:r>
                      <a:endParaRPr lang="es-MX" sz="1200" kern="150" dirty="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00</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28.5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76</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47</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2.5</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latin typeface="Times New Roman"/>
                          <a:ea typeface="DejaVu Sans"/>
                          <a:cs typeface="Times New Roman"/>
                        </a:rPr>
                        <a:t>249</a:t>
                      </a:r>
                      <a:endParaRPr lang="es-MX" sz="1200" kern="150">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29710">
                <a:tc>
                  <a:txBody>
                    <a:bodyPr/>
                    <a:lstStyle/>
                    <a:p>
                      <a:pPr algn="ctr" fontAlgn="base">
                        <a:lnSpc>
                          <a:spcPct val="115000"/>
                        </a:lnSpc>
                        <a:spcAft>
                          <a:spcPts val="0"/>
                        </a:spcAft>
                      </a:pPr>
                      <a:r>
                        <a:rPr lang="es-MX" sz="1400" b="1" i="1" kern="150" dirty="0">
                          <a:solidFill>
                            <a:srgbClr val="FF0000"/>
                          </a:solidFill>
                          <a:latin typeface="Times New Roman"/>
                          <a:ea typeface="Times New Roman"/>
                          <a:cs typeface="Times New Roman"/>
                        </a:rPr>
                        <a:t>T19</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00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29</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30.9</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76</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46</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46.4</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lnSpc>
                          <a:spcPct val="115000"/>
                        </a:lnSpc>
                        <a:spcAft>
                          <a:spcPts val="0"/>
                        </a:spcAft>
                      </a:pPr>
                      <a:r>
                        <a:rPr lang="es-MX" sz="1400" b="1" kern="150" dirty="0" smtClean="0">
                          <a:solidFill>
                            <a:srgbClr val="FF0000"/>
                          </a:solidFill>
                          <a:latin typeface="Times New Roman"/>
                          <a:ea typeface="DejaVu Sans"/>
                          <a:cs typeface="Times New Roman"/>
                        </a:rPr>
                        <a:t>249(ESCUELA 4)</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29710">
                <a:tc>
                  <a:txBody>
                    <a:bodyPr/>
                    <a:lstStyle/>
                    <a:p>
                      <a:pPr algn="ctr" fontAlgn="base">
                        <a:lnSpc>
                          <a:spcPct val="115000"/>
                        </a:lnSpc>
                        <a:spcAft>
                          <a:spcPts val="0"/>
                        </a:spcAft>
                      </a:pPr>
                      <a:r>
                        <a:rPr lang="es-MX" sz="1400" b="1" i="1" kern="150" dirty="0">
                          <a:solidFill>
                            <a:srgbClr val="FF0000"/>
                          </a:solidFill>
                          <a:latin typeface="Times New Roman"/>
                          <a:ea typeface="Times New Roman"/>
                          <a:cs typeface="Times New Roman"/>
                        </a:rPr>
                        <a:t>T20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00</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29</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a:solidFill>
                            <a:srgbClr val="FF0000"/>
                          </a:solidFill>
                          <a:latin typeface="Times New Roman"/>
                          <a:ea typeface="DejaVu Sans"/>
                          <a:cs typeface="Times New Roman"/>
                        </a:rPr>
                        <a:t>42.6</a:t>
                      </a:r>
                      <a:endParaRPr lang="es-MX" sz="1200" b="1" kern="15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76</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46</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a:solidFill>
                            <a:srgbClr val="FF0000"/>
                          </a:solidFill>
                          <a:latin typeface="Times New Roman"/>
                          <a:ea typeface="DejaVu Sans"/>
                          <a:cs typeface="Times New Roman"/>
                        </a:rPr>
                        <a:t>35.2</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b="1" kern="150" dirty="0" smtClean="0">
                          <a:solidFill>
                            <a:srgbClr val="FF0000"/>
                          </a:solidFill>
                          <a:latin typeface="Times New Roman"/>
                          <a:ea typeface="DejaVu Sans"/>
                          <a:cs typeface="Times New Roman"/>
                        </a:rPr>
                        <a:t>245(CENTRO SALUD, JUNTA PARROQUIAL)</a:t>
                      </a:r>
                      <a:endParaRPr lang="es-MX" sz="1200" b="1" kern="150" dirty="0">
                        <a:solidFill>
                          <a:srgbClr val="FF0000"/>
                        </a:solidFill>
                        <a:latin typeface="Calibri"/>
                        <a:ea typeface="Calibri"/>
                        <a:cs typeface="Times New Roman"/>
                      </a:endParaRPr>
                    </a:p>
                  </a:txBody>
                  <a:tcPr marL="57618" marR="57618"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sp>
        <p:nvSpPr>
          <p:cNvPr id="8" name="2 Título"/>
          <p:cNvSpPr txBox="1">
            <a:spLocks/>
          </p:cNvSpPr>
          <p:nvPr/>
        </p:nvSpPr>
        <p:spPr>
          <a:xfrm>
            <a:off x="395536" y="1196752"/>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7.9.1   RED DE TRANSPORTE</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pic>
        <p:nvPicPr>
          <p:cNvPr id="9" name="8 Imagen"/>
          <p:cNvPicPr/>
          <p:nvPr/>
        </p:nvPicPr>
        <p:blipFill>
          <a:blip r:embed="rId3" cstate="print"/>
          <a:srcRect t="32716" b="35185"/>
          <a:stretch>
            <a:fillRect/>
          </a:stretch>
        </p:blipFill>
        <p:spPr bwMode="auto">
          <a:xfrm>
            <a:off x="323528" y="2420888"/>
            <a:ext cx="8424936" cy="1872208"/>
          </a:xfrm>
          <a:prstGeom prst="rect">
            <a:avLst/>
          </a:prstGeom>
          <a:noFill/>
          <a:ln w="9525">
            <a:noFill/>
            <a:miter lim="800000"/>
            <a:headEnd/>
            <a:tailEnd/>
          </a:ln>
        </p:spPr>
      </p:pic>
      <p:pic>
        <p:nvPicPr>
          <p:cNvPr id="10" name="9 Imagen"/>
          <p:cNvPicPr/>
          <p:nvPr/>
        </p:nvPicPr>
        <p:blipFill>
          <a:blip r:embed="rId4" cstate="print"/>
          <a:srcRect l="1564" t="10508" r="1445" b="19322"/>
          <a:stretch>
            <a:fillRect/>
          </a:stretch>
        </p:blipFill>
        <p:spPr bwMode="auto">
          <a:xfrm>
            <a:off x="179512" y="1844824"/>
            <a:ext cx="8784976" cy="4464496"/>
          </a:xfrm>
          <a:prstGeom prst="rect">
            <a:avLst/>
          </a:prstGeom>
          <a:noFill/>
          <a:ln w="9525">
            <a:noFill/>
            <a:miter lim="800000"/>
            <a:headEnd/>
            <a:tailEnd/>
          </a:ln>
        </p:spPr>
      </p:pic>
      <p:sp>
        <p:nvSpPr>
          <p:cNvPr id="11" name="2 Título"/>
          <p:cNvSpPr txBox="1">
            <a:spLocks/>
          </p:cNvSpPr>
          <p:nvPr/>
        </p:nvSpPr>
        <p:spPr>
          <a:xfrm>
            <a:off x="467544" y="1124744"/>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7.9.9   RED DE ACCESO</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pic>
        <p:nvPicPr>
          <p:cNvPr id="12" name="11 Imagen"/>
          <p:cNvPicPr/>
          <p:nvPr/>
        </p:nvPicPr>
        <p:blipFill>
          <a:blip r:embed="rId5" cstate="print"/>
          <a:srcRect l="990" t="10169" r="1451" b="25763"/>
          <a:stretch>
            <a:fillRect/>
          </a:stretch>
        </p:blipFill>
        <p:spPr bwMode="auto">
          <a:xfrm>
            <a:off x="179512" y="1844824"/>
            <a:ext cx="8784976" cy="4320480"/>
          </a:xfrm>
          <a:prstGeom prst="rect">
            <a:avLst/>
          </a:prstGeom>
          <a:noFill/>
          <a:ln w="9525">
            <a:noFill/>
            <a:miter lim="800000"/>
            <a:headEnd/>
            <a:tailEnd/>
          </a:ln>
        </p:spPr>
      </p:pic>
      <p:graphicFrame>
        <p:nvGraphicFramePr>
          <p:cNvPr id="13" name="12 Tabla"/>
          <p:cNvGraphicFramePr>
            <a:graphicFrameLocks noGrp="1"/>
          </p:cNvGraphicFramePr>
          <p:nvPr/>
        </p:nvGraphicFramePr>
        <p:xfrm>
          <a:off x="683568" y="836712"/>
          <a:ext cx="7958121" cy="5433060"/>
        </p:xfrm>
        <a:graphic>
          <a:graphicData uri="http://schemas.openxmlformats.org/drawingml/2006/table">
            <a:tbl>
              <a:tblPr/>
              <a:tblGrid>
                <a:gridCol w="662913"/>
                <a:gridCol w="662913"/>
                <a:gridCol w="722684"/>
                <a:gridCol w="819405"/>
                <a:gridCol w="682836"/>
                <a:gridCol w="751121"/>
                <a:gridCol w="955972"/>
                <a:gridCol w="751121"/>
                <a:gridCol w="1949156"/>
              </a:tblGrid>
              <a:tr h="120853">
                <a:tc>
                  <a:txBody>
                    <a:bodyPr/>
                    <a:lstStyle/>
                    <a:p>
                      <a:pPr algn="ctr" fontAlgn="auto">
                        <a:lnSpc>
                          <a:spcPct val="115000"/>
                        </a:lnSpc>
                        <a:spcAft>
                          <a:spcPts val="0"/>
                        </a:spcAft>
                      </a:pPr>
                      <a:r>
                        <a:rPr lang="es-EC" sz="1000" b="1" kern="150" dirty="0">
                          <a:solidFill>
                            <a:srgbClr val="000000"/>
                          </a:solidFill>
                          <a:latin typeface="Times New Roman"/>
                          <a:ea typeface="Times New Roman"/>
                          <a:cs typeface="Times New Roman"/>
                        </a:rPr>
                        <a:t>Vano</a:t>
                      </a:r>
                      <a:endParaRPr lang="es-MX" sz="10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a:solidFill>
                            <a:srgbClr val="000000"/>
                          </a:solidFill>
                          <a:latin typeface="Times New Roman"/>
                          <a:ea typeface="Times New Roman"/>
                          <a:cs typeface="Times New Roman"/>
                        </a:rPr>
                        <a:t>Dist. [km]</a:t>
                      </a:r>
                      <a:endParaRPr lang="es-MX" sz="10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dirty="0">
                          <a:solidFill>
                            <a:srgbClr val="000000"/>
                          </a:solidFill>
                          <a:latin typeface="Times New Roman"/>
                          <a:ea typeface="Times New Roman"/>
                          <a:cs typeface="Times New Roman"/>
                        </a:rPr>
                        <a:t>Pérdida </a:t>
                      </a:r>
                      <a:r>
                        <a:rPr lang="es-EC" sz="1000" b="1" kern="150" dirty="0" smtClean="0">
                          <a:solidFill>
                            <a:srgbClr val="000000"/>
                          </a:solidFill>
                          <a:latin typeface="Times New Roman"/>
                          <a:ea typeface="Times New Roman"/>
                          <a:cs typeface="Times New Roman"/>
                        </a:rPr>
                        <a:t>Propagación </a:t>
                      </a:r>
                      <a:r>
                        <a:rPr lang="es-EC" sz="1000" b="1" kern="150" dirty="0">
                          <a:solidFill>
                            <a:srgbClr val="000000"/>
                          </a:solidFill>
                          <a:latin typeface="Times New Roman"/>
                          <a:ea typeface="Times New Roman"/>
                          <a:cs typeface="Times New Roman"/>
                        </a:rPr>
                        <a:t>[dB]</a:t>
                      </a:r>
                      <a:endParaRPr lang="es-MX" sz="10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dirty="0" err="1">
                          <a:solidFill>
                            <a:srgbClr val="000000"/>
                          </a:solidFill>
                          <a:latin typeface="Times New Roman"/>
                          <a:ea typeface="Times New Roman"/>
                          <a:cs typeface="Times New Roman"/>
                        </a:rPr>
                        <a:t>P.Rx</a:t>
                      </a:r>
                      <a:r>
                        <a:rPr lang="es-EC" sz="1000" b="1" kern="150" dirty="0">
                          <a:solidFill>
                            <a:srgbClr val="000000"/>
                          </a:solidFill>
                          <a:latin typeface="Times New Roman"/>
                          <a:ea typeface="Times New Roman"/>
                          <a:cs typeface="Times New Roman"/>
                        </a:rPr>
                        <a:t> [</a:t>
                      </a:r>
                      <a:r>
                        <a:rPr lang="es-EC" sz="1000" b="1" kern="150" dirty="0" err="1">
                          <a:solidFill>
                            <a:srgbClr val="000000"/>
                          </a:solidFill>
                          <a:latin typeface="Times New Roman"/>
                          <a:ea typeface="Times New Roman"/>
                          <a:cs typeface="Times New Roman"/>
                        </a:rPr>
                        <a:t>dBm</a:t>
                      </a:r>
                      <a:r>
                        <a:rPr lang="es-EC" sz="1000" b="1" kern="150" dirty="0">
                          <a:solidFill>
                            <a:srgbClr val="000000"/>
                          </a:solidFill>
                          <a:latin typeface="Times New Roman"/>
                          <a:ea typeface="Times New Roman"/>
                          <a:cs typeface="Times New Roman"/>
                        </a:rPr>
                        <a:t>]</a:t>
                      </a:r>
                      <a:endParaRPr lang="es-MX" sz="10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dirty="0">
                          <a:solidFill>
                            <a:srgbClr val="000000"/>
                          </a:solidFill>
                          <a:latin typeface="Times New Roman"/>
                          <a:ea typeface="Times New Roman"/>
                          <a:cs typeface="Times New Roman"/>
                        </a:rPr>
                        <a:t>M</a:t>
                      </a:r>
                      <a:r>
                        <a:rPr lang="es-EC" sz="1000" b="1" kern="150" baseline="-25000" dirty="0">
                          <a:solidFill>
                            <a:srgbClr val="000000"/>
                          </a:solidFill>
                          <a:latin typeface="Times New Roman"/>
                          <a:ea typeface="Times New Roman"/>
                          <a:cs typeface="Times New Roman"/>
                        </a:rPr>
                        <a:t>u</a:t>
                      </a:r>
                      <a:r>
                        <a:rPr lang="es-EC" sz="1000" b="1" kern="150" dirty="0">
                          <a:solidFill>
                            <a:srgbClr val="000000"/>
                          </a:solidFill>
                          <a:latin typeface="Times New Roman"/>
                          <a:ea typeface="Times New Roman"/>
                          <a:cs typeface="Times New Roman"/>
                        </a:rPr>
                        <a:t> [</a:t>
                      </a:r>
                      <a:r>
                        <a:rPr lang="es-EC" sz="1000" b="1" kern="150" dirty="0" err="1">
                          <a:solidFill>
                            <a:srgbClr val="000000"/>
                          </a:solidFill>
                          <a:latin typeface="Times New Roman"/>
                          <a:ea typeface="Times New Roman"/>
                          <a:cs typeface="Times New Roman"/>
                        </a:rPr>
                        <a:t>dBm</a:t>
                      </a:r>
                      <a:r>
                        <a:rPr lang="es-EC" sz="1000" b="1" kern="150" dirty="0">
                          <a:solidFill>
                            <a:srgbClr val="000000"/>
                          </a:solidFill>
                          <a:latin typeface="Times New Roman"/>
                          <a:ea typeface="Times New Roman"/>
                          <a:cs typeface="Times New Roman"/>
                        </a:rPr>
                        <a:t>]</a:t>
                      </a:r>
                      <a:endParaRPr lang="es-MX" sz="10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a:solidFill>
                            <a:srgbClr val="000000"/>
                          </a:solidFill>
                          <a:latin typeface="Times New Roman"/>
                          <a:ea typeface="Times New Roman"/>
                          <a:cs typeface="Times New Roman"/>
                        </a:rPr>
                        <a:t>F</a:t>
                      </a:r>
                      <a:r>
                        <a:rPr lang="es-EC" sz="1000" b="1" kern="150" baseline="-25000">
                          <a:solidFill>
                            <a:srgbClr val="000000"/>
                          </a:solidFill>
                          <a:latin typeface="Times New Roman"/>
                          <a:ea typeface="Times New Roman"/>
                          <a:cs typeface="Times New Roman"/>
                        </a:rPr>
                        <a:t>M</a:t>
                      </a:r>
                      <a:r>
                        <a:rPr lang="es-EC" sz="1000" b="1" kern="150">
                          <a:solidFill>
                            <a:srgbClr val="000000"/>
                          </a:solidFill>
                          <a:latin typeface="Times New Roman"/>
                          <a:ea typeface="Times New Roman"/>
                          <a:cs typeface="Times New Roman"/>
                        </a:rPr>
                        <a:t> [dB]</a:t>
                      </a:r>
                      <a:endParaRPr lang="es-MX" sz="10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dirty="0">
                          <a:solidFill>
                            <a:srgbClr val="000000"/>
                          </a:solidFill>
                          <a:latin typeface="Times New Roman"/>
                          <a:ea typeface="Times New Roman"/>
                          <a:cs typeface="Times New Roman"/>
                        </a:rPr>
                        <a:t>P(F) %</a:t>
                      </a:r>
                      <a:endParaRPr lang="es-MX" sz="10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a:solidFill>
                            <a:srgbClr val="000000"/>
                          </a:solidFill>
                          <a:latin typeface="Times New Roman"/>
                          <a:ea typeface="Times New Roman"/>
                          <a:cs typeface="Times New Roman"/>
                        </a:rPr>
                        <a:t>I(p)</a:t>
                      </a:r>
                      <a:endParaRPr lang="es-MX" sz="10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EC" sz="1000" b="1" kern="150">
                          <a:solidFill>
                            <a:srgbClr val="000000"/>
                          </a:solidFill>
                          <a:latin typeface="Times New Roman"/>
                          <a:ea typeface="Times New Roman"/>
                          <a:cs typeface="Times New Roman"/>
                        </a:rPr>
                        <a:t>Conf %</a:t>
                      </a:r>
                      <a:endParaRPr lang="es-MX" sz="10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147709">
                <a:tc>
                  <a:txBody>
                    <a:bodyPr/>
                    <a:lstStyle/>
                    <a:p>
                      <a:pPr algn="ctr" fontAlgn="auto">
                        <a:lnSpc>
                          <a:spcPct val="115000"/>
                        </a:lnSpc>
                        <a:spcAft>
                          <a:spcPts val="0"/>
                        </a:spcAft>
                      </a:pPr>
                      <a:r>
                        <a:rPr lang="en-US" sz="1400" b="1" i="1" kern="150" dirty="0">
                          <a:solidFill>
                            <a:srgbClr val="000000"/>
                          </a:solidFill>
                          <a:latin typeface="Times New Roman"/>
                          <a:ea typeface="Times New Roman"/>
                          <a:cs typeface="Times New Roman"/>
                        </a:rPr>
                        <a:t>T1-T2</a:t>
                      </a:r>
                      <a:endParaRPr lang="es-MX" sz="14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0.70</a:t>
                      </a:r>
                      <a:endParaRPr lang="es-MX" sz="14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119.90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-40.90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33.10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24.95</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1.76E-05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5.40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99.99998240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n-US" sz="1400" b="1" i="1" kern="150">
                          <a:solidFill>
                            <a:srgbClr val="548DD4"/>
                          </a:solidFill>
                          <a:latin typeface="Times New Roman"/>
                          <a:ea typeface="Times New Roman"/>
                          <a:cs typeface="Times New Roman"/>
                        </a:rPr>
                        <a:t>T1-T3</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1.54</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137.90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dirty="0">
                          <a:solidFill>
                            <a:srgbClr val="548DD4"/>
                          </a:solidFill>
                          <a:latin typeface="Times New Roman"/>
                          <a:ea typeface="Times New Roman"/>
                          <a:cs typeface="Times New Roman"/>
                        </a:rPr>
                        <a:t>-60.20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13.80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dirty="0">
                          <a:solidFill>
                            <a:srgbClr val="548DD4"/>
                          </a:solidFill>
                          <a:latin typeface="Times New Roman"/>
                          <a:ea typeface="Times New Roman"/>
                          <a:cs typeface="Times New Roman"/>
                        </a:rPr>
                        <a:t>22.43</a:t>
                      </a:r>
                      <a:endParaRPr lang="es-MX" sz="1400" kern="150" dirty="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3.86E-05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12.16</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99.99996142</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n-US" sz="1400" b="1" i="1" kern="150">
                          <a:solidFill>
                            <a:srgbClr val="000000"/>
                          </a:solidFill>
                          <a:latin typeface="Times New Roman"/>
                          <a:ea typeface="Times New Roman"/>
                          <a:cs typeface="Times New Roman"/>
                        </a:rPr>
                        <a:t>T2-T3</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0.90</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122.80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-46.50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27.50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22.40</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2.24E-05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7.07</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99.99997756</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n-US" sz="1400" b="1" i="1" kern="150" dirty="0">
                          <a:solidFill>
                            <a:srgbClr val="548DD4"/>
                          </a:solidFill>
                          <a:latin typeface="Times New Roman"/>
                          <a:ea typeface="Times New Roman"/>
                          <a:cs typeface="Times New Roman"/>
                        </a:rPr>
                        <a:t>T2-T4</a:t>
                      </a:r>
                      <a:endParaRPr lang="es-MX" sz="14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b="1" kern="150" dirty="0">
                          <a:solidFill>
                            <a:srgbClr val="FF0000"/>
                          </a:solidFill>
                          <a:latin typeface="Times New Roman"/>
                          <a:ea typeface="Times New Roman"/>
                          <a:cs typeface="Times New Roman"/>
                        </a:rPr>
                        <a:t>1.88</a:t>
                      </a:r>
                      <a:endParaRPr lang="es-MX" sz="1400" b="1" kern="150" dirty="0">
                        <a:solidFill>
                          <a:srgbClr val="FF0000"/>
                        </a:solidFill>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129.10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b="1" kern="150" dirty="0">
                          <a:solidFill>
                            <a:srgbClr val="FF0000"/>
                          </a:solidFill>
                          <a:latin typeface="Times New Roman"/>
                          <a:ea typeface="Times New Roman"/>
                          <a:cs typeface="Times New Roman"/>
                        </a:rPr>
                        <a:t>-52.70</a:t>
                      </a:r>
                      <a:endParaRPr lang="es-MX" sz="1400" b="1" kern="150" dirty="0">
                        <a:solidFill>
                          <a:srgbClr val="FF0000"/>
                        </a:solidFill>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dirty="0">
                          <a:solidFill>
                            <a:srgbClr val="548DD4"/>
                          </a:solidFill>
                          <a:latin typeface="Times New Roman"/>
                          <a:ea typeface="Times New Roman"/>
                          <a:cs typeface="Times New Roman"/>
                        </a:rPr>
                        <a:t>21.30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29.25</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4.70E-05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32.46</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99.99000000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n-US" sz="1400" b="1" i="1" kern="150">
                          <a:solidFill>
                            <a:srgbClr val="000000"/>
                          </a:solidFill>
                          <a:latin typeface="Times New Roman"/>
                          <a:ea typeface="Times New Roman"/>
                          <a:cs typeface="Times New Roman"/>
                        </a:rPr>
                        <a:t>T3-T4</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0.98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128.60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-52.30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21.70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23.61</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2.45E-05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7.74</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99.99997546</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n-US" sz="1400" b="1" i="1" kern="150">
                          <a:solidFill>
                            <a:srgbClr val="548DD4"/>
                          </a:solidFill>
                          <a:latin typeface="Times New Roman"/>
                          <a:ea typeface="Times New Roman"/>
                          <a:cs typeface="Times New Roman"/>
                        </a:rPr>
                        <a:t>T3-T5</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1.88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137.40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-61.10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12.90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27.12</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4.71E-05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25.56</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99.99000000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n-US" sz="1400" b="1" i="1" kern="150">
                          <a:solidFill>
                            <a:srgbClr val="000000"/>
                          </a:solidFill>
                          <a:latin typeface="Times New Roman"/>
                          <a:ea typeface="Times New Roman"/>
                          <a:cs typeface="Times New Roman"/>
                        </a:rPr>
                        <a:t>T4-T5</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0.90</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127.30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-50.90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23.10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20.05</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2.26E-05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7.13</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99.99997737</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n-US" sz="1400" b="1" i="1" kern="150">
                          <a:solidFill>
                            <a:srgbClr val="548DD4"/>
                          </a:solidFill>
                          <a:latin typeface="Times New Roman"/>
                          <a:ea typeface="Times New Roman"/>
                          <a:cs typeface="Times New Roman"/>
                        </a:rPr>
                        <a:t>T4-T6</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1.77</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127.90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-50.30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23.70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26.45</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4.44E-05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27.18</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99.99000000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n-US" sz="1400" b="1" i="1" kern="150">
                          <a:solidFill>
                            <a:srgbClr val="000000"/>
                          </a:solidFill>
                          <a:latin typeface="Times New Roman"/>
                          <a:ea typeface="Times New Roman"/>
                          <a:cs typeface="Times New Roman"/>
                        </a:rPr>
                        <a:t>T5-T6</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0.89</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126.80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-50.50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23.50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17.86</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dirty="0">
                          <a:solidFill>
                            <a:srgbClr val="000000"/>
                          </a:solidFill>
                          <a:latin typeface="Times New Roman"/>
                          <a:ea typeface="Times New Roman"/>
                          <a:cs typeface="Times New Roman"/>
                        </a:rPr>
                        <a:t>2.22E-05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6.99</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99.99997784</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n-US" sz="1400" b="1" i="1" kern="150">
                          <a:solidFill>
                            <a:srgbClr val="548DD4"/>
                          </a:solidFill>
                          <a:latin typeface="Times New Roman"/>
                          <a:ea typeface="Times New Roman"/>
                          <a:cs typeface="Times New Roman"/>
                        </a:rPr>
                        <a:t>T5-T7</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dirty="0">
                          <a:solidFill>
                            <a:srgbClr val="548DD4"/>
                          </a:solidFill>
                          <a:latin typeface="Times New Roman"/>
                          <a:ea typeface="Times New Roman"/>
                          <a:cs typeface="Times New Roman"/>
                        </a:rPr>
                        <a:t>1.55</a:t>
                      </a:r>
                      <a:endParaRPr lang="es-MX" sz="14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135.30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-58.90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15.10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22.92</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3.87E-05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12.21</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99.99996127</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s-EC" sz="1400" b="1" i="1" kern="150">
                          <a:solidFill>
                            <a:srgbClr val="000000"/>
                          </a:solidFill>
                          <a:latin typeface="Times New Roman"/>
                          <a:ea typeface="Times New Roman"/>
                          <a:cs typeface="Times New Roman"/>
                        </a:rPr>
                        <a:t>T6-T7</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0.71</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119.60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-43.30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30.70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18.42</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1.78E-05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dirty="0">
                          <a:solidFill>
                            <a:srgbClr val="000000"/>
                          </a:solidFill>
                          <a:latin typeface="Times New Roman"/>
                          <a:ea typeface="Times New Roman"/>
                          <a:cs typeface="Times New Roman"/>
                        </a:rPr>
                        <a:t>5.61</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99.99998218</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s-EC" sz="1400" b="1" i="1" kern="150">
                          <a:solidFill>
                            <a:srgbClr val="548DD4"/>
                          </a:solidFill>
                          <a:latin typeface="Times New Roman"/>
                          <a:ea typeface="Times New Roman"/>
                          <a:cs typeface="Times New Roman"/>
                        </a:rPr>
                        <a:t>T6-T8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a:solidFill>
                            <a:srgbClr val="548DD4"/>
                          </a:solidFill>
                          <a:latin typeface="Times New Roman"/>
                          <a:ea typeface="Times New Roman"/>
                          <a:cs typeface="Times New Roman"/>
                        </a:rPr>
                        <a:t>1.42</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dirty="0">
                          <a:solidFill>
                            <a:srgbClr val="548DD4"/>
                          </a:solidFill>
                          <a:latin typeface="Times New Roman"/>
                          <a:ea typeface="Times New Roman"/>
                          <a:cs typeface="Times New Roman"/>
                        </a:rPr>
                        <a:t>127.20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a:solidFill>
                            <a:srgbClr val="548DD4"/>
                          </a:solidFill>
                          <a:latin typeface="Times New Roman"/>
                          <a:ea typeface="Times New Roman"/>
                          <a:cs typeface="Times New Roman"/>
                        </a:rPr>
                        <a:t>-50.90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a:solidFill>
                            <a:srgbClr val="548DD4"/>
                          </a:solidFill>
                          <a:latin typeface="Times New Roman"/>
                          <a:ea typeface="Times New Roman"/>
                          <a:cs typeface="Times New Roman"/>
                        </a:rPr>
                        <a:t>23.10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a:solidFill>
                            <a:srgbClr val="548DD4"/>
                          </a:solidFill>
                          <a:latin typeface="Times New Roman"/>
                          <a:ea typeface="Times New Roman"/>
                          <a:cs typeface="Times New Roman"/>
                        </a:rPr>
                        <a:t>23.67</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n-US" sz="1400" kern="150">
                          <a:solidFill>
                            <a:srgbClr val="548DD4"/>
                          </a:solidFill>
                          <a:latin typeface="Times New Roman"/>
                          <a:ea typeface="Times New Roman"/>
                          <a:cs typeface="Times New Roman"/>
                        </a:rPr>
                        <a:t>3.56E-05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EC" sz="1400" kern="150" dirty="0">
                          <a:solidFill>
                            <a:srgbClr val="548DD4"/>
                          </a:solidFill>
                          <a:latin typeface="Times New Roman"/>
                          <a:ea typeface="Times New Roman"/>
                          <a:cs typeface="Times New Roman"/>
                        </a:rPr>
                        <a:t>11.24</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99.99996436</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s-EC" sz="1400" b="1" i="1" kern="150">
                          <a:solidFill>
                            <a:srgbClr val="000000"/>
                          </a:solidFill>
                          <a:latin typeface="Times New Roman"/>
                          <a:ea typeface="Times New Roman"/>
                          <a:cs typeface="Times New Roman"/>
                        </a:rPr>
                        <a:t>T7-T8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0.78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120.70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-44.40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29.60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a:solidFill>
                            <a:srgbClr val="000000"/>
                          </a:solidFill>
                          <a:latin typeface="Times New Roman"/>
                          <a:ea typeface="Times New Roman"/>
                          <a:cs typeface="Times New Roman"/>
                        </a:rPr>
                        <a:t>21.21</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n-US" sz="1400" kern="150">
                          <a:solidFill>
                            <a:srgbClr val="000000"/>
                          </a:solidFill>
                          <a:latin typeface="Times New Roman"/>
                          <a:ea typeface="Times New Roman"/>
                          <a:cs typeface="Times New Roman"/>
                        </a:rPr>
                        <a:t>1.95E-05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EC" sz="1400" kern="150" dirty="0">
                          <a:solidFill>
                            <a:srgbClr val="000000"/>
                          </a:solidFill>
                          <a:latin typeface="Times New Roman"/>
                          <a:ea typeface="Times New Roman"/>
                          <a:cs typeface="Times New Roman"/>
                        </a:rPr>
                        <a:t>6.14</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99.99998053</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s-MX" sz="1400" b="1" i="1" kern="150">
                          <a:solidFill>
                            <a:srgbClr val="548DD4"/>
                          </a:solidFill>
                          <a:latin typeface="Times New Roman"/>
                          <a:ea typeface="Times New Roman"/>
                          <a:cs typeface="Times New Roman"/>
                        </a:rPr>
                        <a:t>T7-T9</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1.37</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138.30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-62.00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12.00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23.59</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3.44E-05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10.83</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99.99996564</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s-MX" sz="1400" b="1" i="1" kern="150">
                          <a:solidFill>
                            <a:srgbClr val="000000"/>
                          </a:solidFill>
                          <a:latin typeface="Times New Roman"/>
                          <a:ea typeface="Times New Roman"/>
                          <a:cs typeface="Times New Roman"/>
                        </a:rPr>
                        <a:t>T8-T9</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0.65</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127.30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-51.00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23.00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24.08</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1.64E-05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5.15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99.99998365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base">
                        <a:lnSpc>
                          <a:spcPct val="115000"/>
                        </a:lnSpc>
                        <a:spcAft>
                          <a:spcPts val="0"/>
                        </a:spcAft>
                      </a:pPr>
                      <a:r>
                        <a:rPr lang="es-MX" sz="1400" b="1" i="1" kern="150">
                          <a:solidFill>
                            <a:srgbClr val="548DD4"/>
                          </a:solidFill>
                          <a:latin typeface="Times New Roman"/>
                          <a:ea typeface="Times New Roman"/>
                          <a:cs typeface="Times New Roman"/>
                        </a:rPr>
                        <a:t>T8-T10</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1.35</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133.50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-58.00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16.00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21.94</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dirty="0">
                          <a:solidFill>
                            <a:srgbClr val="548DD4"/>
                          </a:solidFill>
                          <a:latin typeface="Times New Roman"/>
                          <a:ea typeface="Times New Roman"/>
                          <a:cs typeface="Times New Roman"/>
                        </a:rPr>
                        <a:t>1.70E-05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a:solidFill>
                            <a:srgbClr val="548DD4"/>
                          </a:solidFill>
                          <a:latin typeface="Times New Roman"/>
                          <a:ea typeface="Times New Roman"/>
                          <a:cs typeface="Times New Roman"/>
                        </a:rPr>
                        <a:t>8.62</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400" kern="150" dirty="0">
                          <a:solidFill>
                            <a:srgbClr val="548DD4"/>
                          </a:solidFill>
                          <a:latin typeface="Times New Roman"/>
                          <a:ea typeface="Times New Roman"/>
                          <a:cs typeface="Times New Roman"/>
                        </a:rPr>
                        <a:t>99.99997530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s-MX" sz="1400" b="1" i="1" kern="150">
                          <a:solidFill>
                            <a:srgbClr val="000000"/>
                          </a:solidFill>
                          <a:latin typeface="Times New Roman"/>
                          <a:ea typeface="Times New Roman"/>
                          <a:cs typeface="Times New Roman"/>
                        </a:rPr>
                        <a:t>T9-T10</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0.76</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122.60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-46.30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27.70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18.81</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1.91E-05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6.02</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99.99998092</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s-MX" sz="1400" b="1" i="1" kern="150">
                          <a:solidFill>
                            <a:srgbClr val="548DD4"/>
                          </a:solidFill>
                          <a:latin typeface="Times New Roman"/>
                          <a:ea typeface="Times New Roman"/>
                          <a:cs typeface="Times New Roman"/>
                        </a:rPr>
                        <a:t>T9-T11</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1.38</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135.40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-59.00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15.00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23.91</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3.46E-05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10.91</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99.99996540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147709">
                <a:tc>
                  <a:txBody>
                    <a:bodyPr/>
                    <a:lstStyle/>
                    <a:p>
                      <a:pPr algn="ctr" fontAlgn="auto">
                        <a:lnSpc>
                          <a:spcPct val="115000"/>
                        </a:lnSpc>
                        <a:spcAft>
                          <a:spcPts val="0"/>
                        </a:spcAft>
                      </a:pPr>
                      <a:r>
                        <a:rPr lang="es-MX" sz="1400" b="1" i="1" kern="150">
                          <a:solidFill>
                            <a:srgbClr val="000000"/>
                          </a:solidFill>
                          <a:latin typeface="Times New Roman"/>
                          <a:ea typeface="Times New Roman"/>
                          <a:cs typeface="Times New Roman"/>
                        </a:rPr>
                        <a:t>T10-T11</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0.69</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124.50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-48.10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25.90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21.97</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1.73E-05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a:solidFill>
                            <a:srgbClr val="000000"/>
                          </a:solidFill>
                          <a:latin typeface="Times New Roman"/>
                          <a:ea typeface="Times New Roman"/>
                          <a:cs typeface="Times New Roman"/>
                        </a:rPr>
                        <a:t>5.47</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400" kern="150" dirty="0">
                          <a:solidFill>
                            <a:srgbClr val="000000"/>
                          </a:solidFill>
                          <a:latin typeface="Times New Roman"/>
                          <a:ea typeface="Times New Roman"/>
                          <a:cs typeface="Times New Roman"/>
                        </a:rPr>
                        <a:t>99.99998265</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47709">
                <a:tc>
                  <a:txBody>
                    <a:bodyPr/>
                    <a:lstStyle/>
                    <a:p>
                      <a:pPr algn="ctr" fontAlgn="auto">
                        <a:lnSpc>
                          <a:spcPct val="115000"/>
                        </a:lnSpc>
                        <a:spcAft>
                          <a:spcPts val="0"/>
                        </a:spcAft>
                      </a:pPr>
                      <a:r>
                        <a:rPr lang="es-MX" sz="1400" b="1" i="1" kern="150">
                          <a:solidFill>
                            <a:srgbClr val="548DD4"/>
                          </a:solidFill>
                          <a:latin typeface="Times New Roman"/>
                          <a:ea typeface="Times New Roman"/>
                          <a:cs typeface="Times New Roman"/>
                        </a:rPr>
                        <a:t>T10-T12</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1.20</a:t>
                      </a:r>
                      <a:endParaRPr lang="es-MX" sz="14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128.90</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-52.50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21.50</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25.91</a:t>
                      </a:r>
                      <a:endParaRPr lang="es-MX" sz="14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3.02E-05</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a:solidFill>
                            <a:srgbClr val="548DD4"/>
                          </a:solidFill>
                          <a:latin typeface="Times New Roman"/>
                          <a:ea typeface="Times New Roman"/>
                          <a:cs typeface="Times New Roman"/>
                        </a:rPr>
                        <a:t>9.51</a:t>
                      </a:r>
                      <a:endParaRPr lang="es-MX" sz="14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400" kern="150" dirty="0">
                          <a:solidFill>
                            <a:srgbClr val="548DD4"/>
                          </a:solidFill>
                          <a:latin typeface="Times New Roman"/>
                          <a:ea typeface="Times New Roman"/>
                          <a:cs typeface="Times New Roman"/>
                        </a:rPr>
                        <a:t>99.99996984</a:t>
                      </a:r>
                      <a:endParaRPr lang="es-MX" sz="14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graphicFrame>
        <p:nvGraphicFramePr>
          <p:cNvPr id="14" name="13 Tabla"/>
          <p:cNvGraphicFramePr>
            <a:graphicFrameLocks noGrp="1"/>
          </p:cNvGraphicFramePr>
          <p:nvPr/>
        </p:nvGraphicFramePr>
        <p:xfrm>
          <a:off x="1043608" y="764704"/>
          <a:ext cx="7150514" cy="5678424"/>
        </p:xfrm>
        <a:graphic>
          <a:graphicData uri="http://schemas.openxmlformats.org/drawingml/2006/table">
            <a:tbl>
              <a:tblPr/>
              <a:tblGrid>
                <a:gridCol w="1144416"/>
                <a:gridCol w="418659"/>
                <a:gridCol w="687216"/>
                <a:gridCol w="649116"/>
                <a:gridCol w="572916"/>
                <a:gridCol w="572916"/>
                <a:gridCol w="915816"/>
                <a:gridCol w="572916"/>
                <a:gridCol w="1616543"/>
              </a:tblGrid>
              <a:tr h="250133">
                <a:tc>
                  <a:txBody>
                    <a:bodyPr/>
                    <a:lstStyle/>
                    <a:p>
                      <a:pPr algn="ctr" fontAlgn="auto">
                        <a:lnSpc>
                          <a:spcPct val="115000"/>
                        </a:lnSpc>
                        <a:spcAft>
                          <a:spcPts val="0"/>
                        </a:spcAft>
                      </a:pPr>
                      <a:r>
                        <a:rPr lang="es-MX" sz="1800" b="1" i="1" kern="150" dirty="0">
                          <a:solidFill>
                            <a:srgbClr val="000000"/>
                          </a:solidFill>
                          <a:latin typeface="Times New Roman"/>
                          <a:ea typeface="Times New Roman"/>
                          <a:cs typeface="Times New Roman"/>
                        </a:rPr>
                        <a:t>T11-T12</a:t>
                      </a:r>
                      <a:endParaRPr lang="es-MX" sz="18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0.59</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126.60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-50.30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23.70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20.02</a:t>
                      </a:r>
                      <a:endParaRPr lang="es-MX" sz="1800" kern="150" dirty="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1.49E-05</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4.69</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99.99998513</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dirty="0">
                          <a:solidFill>
                            <a:srgbClr val="548DD4"/>
                          </a:solidFill>
                          <a:latin typeface="Times New Roman"/>
                          <a:ea typeface="Times New Roman"/>
                          <a:cs typeface="Times New Roman"/>
                        </a:rPr>
                        <a:t>T11-T13</a:t>
                      </a:r>
                      <a:endParaRPr lang="es-MX" sz="18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1.27</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128.60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-52.30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21.70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23.29</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3.18E-05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10.03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dirty="0">
                          <a:solidFill>
                            <a:srgbClr val="548DD4"/>
                          </a:solidFill>
                          <a:latin typeface="Times New Roman"/>
                          <a:ea typeface="Times New Roman"/>
                          <a:cs typeface="Times New Roman"/>
                        </a:rPr>
                        <a:t>99.99996818</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T12-T13</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0.69</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120.60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-44.30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29.70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21.31</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1.73E-05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5.44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99.99998274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T12-T14</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1.28</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135.70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-59.40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14.60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24.51</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3.21E-05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10.13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99.99996786</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T13-T14</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0.73</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121.20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-44.90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29.10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19.71</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1.82E-05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5.74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99.99998179</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base">
                        <a:lnSpc>
                          <a:spcPct val="115000"/>
                        </a:lnSpc>
                        <a:spcAft>
                          <a:spcPts val="0"/>
                        </a:spcAft>
                      </a:pPr>
                      <a:r>
                        <a:rPr lang="es-MX" sz="1800" b="1" i="1" kern="150">
                          <a:solidFill>
                            <a:srgbClr val="548DD4"/>
                          </a:solidFill>
                          <a:latin typeface="Times New Roman"/>
                          <a:ea typeface="Times New Roman"/>
                          <a:cs typeface="Times New Roman"/>
                        </a:rPr>
                        <a:t>T13-T15</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1.25</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130.50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dirty="0">
                          <a:solidFill>
                            <a:srgbClr val="548DD4"/>
                          </a:solidFill>
                          <a:latin typeface="Times New Roman"/>
                          <a:ea typeface="Times New Roman"/>
                          <a:cs typeface="Times New Roman"/>
                        </a:rPr>
                        <a:t>-58.30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15.70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20.84</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1.60E-05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8.65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1800" kern="150">
                          <a:solidFill>
                            <a:srgbClr val="548DD4"/>
                          </a:solidFill>
                          <a:latin typeface="Times New Roman"/>
                          <a:ea typeface="Times New Roman"/>
                          <a:cs typeface="Times New Roman"/>
                        </a:rPr>
                        <a:t>99.99998530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T14-T15</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0.80</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124.60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-48.30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25.70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21.70</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2.02E-05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6.35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99.99997984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T14-T16</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1.46</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130.10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-53.80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20.20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21.84</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3.67E-05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11.56</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99.99996333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T15-T16</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0.77</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122.70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-46.40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27.60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18.16</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1.02E-05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6.05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99.99998081</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T15-T17</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1.40</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dirty="0">
                          <a:solidFill>
                            <a:srgbClr val="548DD4"/>
                          </a:solidFill>
                          <a:latin typeface="Times New Roman"/>
                          <a:ea typeface="Times New Roman"/>
                          <a:cs typeface="Times New Roman"/>
                        </a:rPr>
                        <a:t>128.70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dirty="0">
                          <a:solidFill>
                            <a:srgbClr val="548DD4"/>
                          </a:solidFill>
                          <a:latin typeface="Times New Roman"/>
                          <a:ea typeface="Times New Roman"/>
                          <a:cs typeface="Times New Roman"/>
                        </a:rPr>
                        <a:t>-52.40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21.60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21.34</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3.51E-05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11.07</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99.99996487</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T16-T17</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0.64</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dirty="0">
                          <a:solidFill>
                            <a:srgbClr val="000000"/>
                          </a:solidFill>
                          <a:latin typeface="Times New Roman"/>
                          <a:ea typeface="Times New Roman"/>
                          <a:cs typeface="Times New Roman"/>
                        </a:rPr>
                        <a:t>120.20</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-43.90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30.10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13.97</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1.60E-05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5.03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99.99998405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T16-T18</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1.17</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124.70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-48.30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25.70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19.68</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2.93E-05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9.23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99.99997073</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T17-T18</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0.56</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123.80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-47.50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26.50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22.70</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1.39E-05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4.39</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99.99998607</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T17-T19</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1.06</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122.60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-46.30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27.70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29.85</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2.65E-05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8.34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99.99997352</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T18-T19</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0.50</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115.90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-39.50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34.50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27.55</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1.26E-05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3.96</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99.99998744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250133">
                <a:tc>
                  <a:txBody>
                    <a:bodyPr/>
                    <a:lstStyle/>
                    <a:p>
                      <a:pPr algn="ctr" fontAlgn="auto">
                        <a:lnSpc>
                          <a:spcPct val="115000"/>
                        </a:lnSpc>
                        <a:spcAft>
                          <a:spcPts val="0"/>
                        </a:spcAft>
                      </a:pPr>
                      <a:r>
                        <a:rPr lang="es-MX" sz="1800" b="1" i="1" kern="150">
                          <a:solidFill>
                            <a:srgbClr val="548DD4"/>
                          </a:solidFill>
                          <a:latin typeface="Times New Roman"/>
                          <a:ea typeface="Times New Roman"/>
                          <a:cs typeface="Times New Roman"/>
                        </a:rPr>
                        <a:t>T18-T20</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0.95</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122.70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-46.30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27.70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26.44</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2.37E-05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7.48</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auto">
                        <a:lnSpc>
                          <a:spcPct val="115000"/>
                        </a:lnSpc>
                        <a:spcAft>
                          <a:spcPts val="0"/>
                        </a:spcAft>
                      </a:pPr>
                      <a:r>
                        <a:rPr lang="es-MX" sz="1800" kern="150">
                          <a:solidFill>
                            <a:srgbClr val="548DD4"/>
                          </a:solidFill>
                          <a:latin typeface="Times New Roman"/>
                          <a:ea typeface="Times New Roman"/>
                          <a:cs typeface="Times New Roman"/>
                        </a:rPr>
                        <a:t>99.99997626</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250133">
                <a:tc>
                  <a:txBody>
                    <a:bodyPr/>
                    <a:lstStyle/>
                    <a:p>
                      <a:pPr algn="ctr" fontAlgn="auto">
                        <a:lnSpc>
                          <a:spcPct val="115000"/>
                        </a:lnSpc>
                        <a:spcAft>
                          <a:spcPts val="0"/>
                        </a:spcAft>
                      </a:pPr>
                      <a:r>
                        <a:rPr lang="es-MX" sz="1800" b="1" i="1" kern="150">
                          <a:solidFill>
                            <a:srgbClr val="000000"/>
                          </a:solidFill>
                          <a:latin typeface="Times New Roman"/>
                          <a:ea typeface="Times New Roman"/>
                          <a:cs typeface="Times New Roman"/>
                        </a:rPr>
                        <a:t>T19-T20</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b="1" kern="150" dirty="0">
                          <a:solidFill>
                            <a:srgbClr val="FF0000"/>
                          </a:solidFill>
                          <a:latin typeface="Times New Roman"/>
                          <a:ea typeface="Times New Roman"/>
                          <a:cs typeface="Times New Roman"/>
                        </a:rPr>
                        <a:t>0.50</a:t>
                      </a:r>
                      <a:endParaRPr lang="es-MX" sz="1800" b="1" kern="150" dirty="0">
                        <a:solidFill>
                          <a:srgbClr val="FF0000"/>
                        </a:solidFill>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120.30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b="1" kern="150" dirty="0">
                          <a:solidFill>
                            <a:srgbClr val="FF0000"/>
                          </a:solidFill>
                          <a:latin typeface="Times New Roman"/>
                          <a:ea typeface="Times New Roman"/>
                          <a:cs typeface="Times New Roman"/>
                        </a:rPr>
                        <a:t>-44.00</a:t>
                      </a:r>
                      <a:endParaRPr lang="es-MX" sz="1800" b="1" kern="150" dirty="0">
                        <a:solidFill>
                          <a:srgbClr val="FF0000"/>
                        </a:solidFill>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30.00</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22.87</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1.25E-05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3.94</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c>
                  <a:txBody>
                    <a:bodyPr/>
                    <a:lstStyle/>
                    <a:p>
                      <a:pPr algn="ctr" fontAlgn="auto">
                        <a:lnSpc>
                          <a:spcPct val="115000"/>
                        </a:lnSpc>
                        <a:spcAft>
                          <a:spcPts val="0"/>
                        </a:spcAft>
                      </a:pPr>
                      <a:r>
                        <a:rPr lang="es-MX" sz="1800" kern="150">
                          <a:solidFill>
                            <a:srgbClr val="000000"/>
                          </a:solidFill>
                          <a:latin typeface="Times New Roman"/>
                          <a:ea typeface="Times New Roman"/>
                          <a:cs typeface="Times New Roman"/>
                        </a:rPr>
                        <a:t>99.99998749</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E6EED5"/>
                    </a:solidFill>
                  </a:tcPr>
                </a:tc>
              </a:tr>
              <a:tr h="143700">
                <a:tc>
                  <a:txBody>
                    <a:bodyPr/>
                    <a:lstStyle/>
                    <a:p>
                      <a:pPr algn="ctr" fontAlgn="auto">
                        <a:lnSpc>
                          <a:spcPct val="115000"/>
                        </a:lnSpc>
                        <a:spcAft>
                          <a:spcPts val="0"/>
                        </a:spcAft>
                      </a:pPr>
                      <a:r>
                        <a:rPr lang="es-MX" sz="1600" b="1" i="1" kern="150" dirty="0">
                          <a:solidFill>
                            <a:srgbClr val="000000"/>
                          </a:solidFill>
                          <a:latin typeface="Times New Roman"/>
                          <a:ea typeface="Times New Roman"/>
                          <a:cs typeface="Times New Roman"/>
                        </a:rPr>
                        <a:t>PROMEDIO</a:t>
                      </a:r>
                      <a:endParaRPr lang="es-MX" sz="1600" kern="150" dirty="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9BBB59"/>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1.04</a:t>
                      </a:r>
                      <a:endParaRPr lang="es-MX" sz="1800" kern="150">
                        <a:latin typeface="Calibri"/>
                        <a:ea typeface="Calibri"/>
                        <a:cs typeface="Times New Roman"/>
                      </a:endParaRPr>
                    </a:p>
                  </a:txBody>
                  <a:tcPr marL="3089" marR="3089" marT="0" marB="0" anchor="ctr">
                    <a:lnL w="19050" cap="flat" cmpd="sng" algn="ctr">
                      <a:solidFill>
                        <a:srgbClr val="000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126.47</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-49.99</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24.01</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38100" cap="flat" cmpd="sng" algn="ctr">
                      <a:solidFill>
                        <a:srgbClr val="008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22.67</a:t>
                      </a:r>
                      <a:endParaRPr lang="es-MX" sz="1800" kern="150">
                        <a:latin typeface="Calibri"/>
                        <a:ea typeface="Calibri"/>
                        <a:cs typeface="Times New Roman"/>
                      </a:endParaRPr>
                    </a:p>
                  </a:txBody>
                  <a:tcPr marL="3089" marR="3089" marT="0" marB="0" anchor="ctr">
                    <a:lnL w="38100" cap="flat" cmpd="sng" algn="ctr">
                      <a:solidFill>
                        <a:srgbClr val="008000"/>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2.57E-05</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a:solidFill>
                            <a:srgbClr val="000000"/>
                          </a:solidFill>
                          <a:latin typeface="Times New Roman"/>
                          <a:ea typeface="Times New Roman"/>
                          <a:cs typeface="Times New Roman"/>
                        </a:rPr>
                        <a:t>9.38</a:t>
                      </a:r>
                      <a:endParaRPr lang="es-MX" sz="1800" kern="15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auto">
                        <a:lnSpc>
                          <a:spcPct val="115000"/>
                        </a:lnSpc>
                        <a:spcAft>
                          <a:spcPts val="0"/>
                        </a:spcAft>
                      </a:pPr>
                      <a:r>
                        <a:rPr lang="es-MX" sz="1800" b="1" kern="150" dirty="0">
                          <a:solidFill>
                            <a:srgbClr val="000000"/>
                          </a:solidFill>
                          <a:latin typeface="Times New Roman"/>
                          <a:ea typeface="Times New Roman"/>
                          <a:cs typeface="Times New Roman"/>
                        </a:rPr>
                        <a:t>99.9991208159</a:t>
                      </a:r>
                      <a:endParaRPr lang="es-MX" sz="1800" kern="150" dirty="0">
                        <a:latin typeface="Calibri"/>
                        <a:ea typeface="Calibri"/>
                        <a:cs typeface="Times New Roman"/>
                      </a:endParaRPr>
                    </a:p>
                  </a:txBody>
                  <a:tcPr marL="3089" marR="3089" marT="0" marB="0" anchor="ctr">
                    <a:lnL w="12700" cap="flat" cmpd="sng" algn="ctr">
                      <a:solidFill>
                        <a:srgbClr val="9BBB59"/>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bl>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xit" presetSubtype="4" fill="hold" nodeType="clickEffect">
                                  <p:stCondLst>
                                    <p:cond delay="0"/>
                                  </p:stCondLst>
                                  <p:childTnLst>
                                    <p:animEffect transition="out" filter="wipe(down)">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grpId="1" nodeType="clickEffect">
                                  <p:stCondLst>
                                    <p:cond delay="0"/>
                                  </p:stCondLst>
                                  <p:childTnLst>
                                    <p:animEffect transition="out" filter="fade">
                                      <p:cBhvr>
                                        <p:cTn id="34" dur="2000"/>
                                        <p:tgtEl>
                                          <p:spTgt spid="8"/>
                                        </p:tgtEl>
                                      </p:cBhvr>
                                    </p:animEffect>
                                    <p:set>
                                      <p:cBhvr>
                                        <p:cTn id="35" dur="1" fill="hold">
                                          <p:stCondLst>
                                            <p:cond delay="1999"/>
                                          </p:stCondLst>
                                        </p:cTn>
                                        <p:tgtEl>
                                          <p:spTgt spid="8"/>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2000"/>
                                        <p:tgtEl>
                                          <p:spTgt spid="9"/>
                                        </p:tgtEl>
                                      </p:cBhvr>
                                    </p:animEffect>
                                    <p:set>
                                      <p:cBhvr>
                                        <p:cTn id="38" dur="1" fill="hold">
                                          <p:stCondLst>
                                            <p:cond delay="1999"/>
                                          </p:stCondLst>
                                        </p:cTn>
                                        <p:tgtEl>
                                          <p:spTgt spid="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2000"/>
                                        <p:tgtEl>
                                          <p:spTgt spid="11"/>
                                        </p:tgtEl>
                                      </p:cBhvr>
                                    </p:animEffect>
                                  </p:childTnLst>
                                </p:cTn>
                              </p:par>
                              <p:par>
                                <p:cTn id="44" presetID="1"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7" presetClass="exit" presetSubtype="8" fill="hold" nodeType="clickEffect">
                                  <p:stCondLst>
                                    <p:cond delay="0"/>
                                  </p:stCondLst>
                                  <p:childTnLst>
                                    <p:anim calcmode="lin" valueType="num">
                                      <p:cBhvr>
                                        <p:cTn id="49" dur="500"/>
                                        <p:tgtEl>
                                          <p:spTgt spid="10"/>
                                        </p:tgtEl>
                                        <p:attrNameLst>
                                          <p:attrName>ppt_x</p:attrName>
                                        </p:attrNameLst>
                                      </p:cBhvr>
                                      <p:tavLst>
                                        <p:tav tm="0">
                                          <p:val>
                                            <p:strVal val="ppt_x"/>
                                          </p:val>
                                        </p:tav>
                                        <p:tav tm="100000">
                                          <p:val>
                                            <p:strVal val="ppt_x-ppt_w/2"/>
                                          </p:val>
                                        </p:tav>
                                      </p:tavLst>
                                    </p:anim>
                                    <p:anim calcmode="lin" valueType="num">
                                      <p:cBhvr>
                                        <p:cTn id="50" dur="500"/>
                                        <p:tgtEl>
                                          <p:spTgt spid="10"/>
                                        </p:tgtEl>
                                        <p:attrNameLst>
                                          <p:attrName>ppt_y</p:attrName>
                                        </p:attrNameLst>
                                      </p:cBhvr>
                                      <p:tavLst>
                                        <p:tav tm="0">
                                          <p:val>
                                            <p:strVal val="ppt_y"/>
                                          </p:val>
                                        </p:tav>
                                        <p:tav tm="100000">
                                          <p:val>
                                            <p:strVal val="ppt_y"/>
                                          </p:val>
                                        </p:tav>
                                      </p:tavLst>
                                    </p:anim>
                                    <p:anim calcmode="lin" valueType="num">
                                      <p:cBhvr>
                                        <p:cTn id="51" dur="500"/>
                                        <p:tgtEl>
                                          <p:spTgt spid="10"/>
                                        </p:tgtEl>
                                        <p:attrNameLst>
                                          <p:attrName>ppt_w</p:attrName>
                                        </p:attrNameLst>
                                      </p:cBhvr>
                                      <p:tavLst>
                                        <p:tav tm="0">
                                          <p:val>
                                            <p:strVal val="ppt_w"/>
                                          </p:val>
                                        </p:tav>
                                        <p:tav tm="100000">
                                          <p:val>
                                            <p:fltVal val="0"/>
                                          </p:val>
                                        </p:tav>
                                      </p:tavLst>
                                    </p:anim>
                                    <p:anim calcmode="lin" valueType="num">
                                      <p:cBhvr>
                                        <p:cTn id="52" dur="500"/>
                                        <p:tgtEl>
                                          <p:spTgt spid="10"/>
                                        </p:tgtEl>
                                        <p:attrNameLst>
                                          <p:attrName>ppt_h</p:attrName>
                                        </p:attrNameLst>
                                      </p:cBhvr>
                                      <p:tavLst>
                                        <p:tav tm="0">
                                          <p:val>
                                            <p:strVal val="ppt_h"/>
                                          </p:val>
                                        </p:tav>
                                        <p:tav tm="100000">
                                          <p:val>
                                            <p:strVal val="ppt_h"/>
                                          </p:val>
                                        </p:tav>
                                      </p:tavLst>
                                    </p:anim>
                                    <p:set>
                                      <p:cBhvr>
                                        <p:cTn id="53" dur="1" fill="hold">
                                          <p:stCondLst>
                                            <p:cond delay="499"/>
                                          </p:stCondLst>
                                        </p:cTn>
                                        <p:tgtEl>
                                          <p:spTgt spid="10"/>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fade">
                                      <p:cBhvr>
                                        <p:cTn id="58" dur="20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2000"/>
                                        <p:tgtEl>
                                          <p:spTgt spid="11"/>
                                        </p:tgtEl>
                                      </p:cBhvr>
                                    </p:animEffect>
                                    <p:set>
                                      <p:cBhvr>
                                        <p:cTn id="63" dur="1" fill="hold">
                                          <p:stCondLst>
                                            <p:cond delay="1999"/>
                                          </p:stCondLst>
                                        </p:cTn>
                                        <p:tgtEl>
                                          <p:spTgt spid="11"/>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5" presetClass="exit" presetSubtype="0" fill="hold" nodeType="clickEffect">
                                  <p:stCondLst>
                                    <p:cond delay="0"/>
                                  </p:stCondLst>
                                  <p:childTnLst>
                                    <p:anim calcmode="lin" valueType="num">
                                      <p:cBhvr>
                                        <p:cTn id="67" dur="1000"/>
                                        <p:tgtEl>
                                          <p:spTgt spid="12"/>
                                        </p:tgtEl>
                                        <p:attrNameLst>
                                          <p:attrName>ppt_w</p:attrName>
                                        </p:attrNameLst>
                                      </p:cBhvr>
                                      <p:tavLst>
                                        <p:tav tm="0">
                                          <p:val>
                                            <p:strVal val="ppt_w"/>
                                          </p:val>
                                        </p:tav>
                                        <p:tav tm="100000">
                                          <p:val>
                                            <p:strVal val="ppt_w*0.70"/>
                                          </p:val>
                                        </p:tav>
                                      </p:tavLst>
                                    </p:anim>
                                    <p:anim calcmode="lin" valueType="num">
                                      <p:cBhvr>
                                        <p:cTn id="68" dur="1000"/>
                                        <p:tgtEl>
                                          <p:spTgt spid="12"/>
                                        </p:tgtEl>
                                        <p:attrNameLst>
                                          <p:attrName>ppt_h</p:attrName>
                                        </p:attrNameLst>
                                      </p:cBhvr>
                                      <p:tavLst>
                                        <p:tav tm="0">
                                          <p:val>
                                            <p:strVal val="ppt_h"/>
                                          </p:val>
                                        </p:tav>
                                        <p:tav tm="100000">
                                          <p:val>
                                            <p:strVal val="ppt_h"/>
                                          </p:val>
                                        </p:tav>
                                      </p:tavLst>
                                    </p:anim>
                                    <p:animEffect transition="out" filter="fade">
                                      <p:cBhvr>
                                        <p:cTn id="69" dur="1000"/>
                                        <p:tgtEl>
                                          <p:spTgt spid="12"/>
                                        </p:tgtEl>
                                      </p:cBhvr>
                                    </p:animEffect>
                                    <p:set>
                                      <p:cBhvr>
                                        <p:cTn id="70" dur="1" fill="hold">
                                          <p:stCondLst>
                                            <p:cond delay="999"/>
                                          </p:stCondLst>
                                        </p:cTn>
                                        <p:tgtEl>
                                          <p:spTgt spid="12"/>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20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17" presetClass="exit" presetSubtype="8" fill="hold" nodeType="clickEffect">
                                  <p:stCondLst>
                                    <p:cond delay="0"/>
                                  </p:stCondLst>
                                  <p:childTnLst>
                                    <p:anim calcmode="lin" valueType="num">
                                      <p:cBhvr>
                                        <p:cTn id="79" dur="500"/>
                                        <p:tgtEl>
                                          <p:spTgt spid="13"/>
                                        </p:tgtEl>
                                        <p:attrNameLst>
                                          <p:attrName>ppt_x</p:attrName>
                                        </p:attrNameLst>
                                      </p:cBhvr>
                                      <p:tavLst>
                                        <p:tav tm="0">
                                          <p:val>
                                            <p:strVal val="ppt_x"/>
                                          </p:val>
                                        </p:tav>
                                        <p:tav tm="100000">
                                          <p:val>
                                            <p:strVal val="ppt_x-ppt_w/2"/>
                                          </p:val>
                                        </p:tav>
                                      </p:tavLst>
                                    </p:anim>
                                    <p:anim calcmode="lin" valueType="num">
                                      <p:cBhvr>
                                        <p:cTn id="80" dur="500"/>
                                        <p:tgtEl>
                                          <p:spTgt spid="13"/>
                                        </p:tgtEl>
                                        <p:attrNameLst>
                                          <p:attrName>ppt_y</p:attrName>
                                        </p:attrNameLst>
                                      </p:cBhvr>
                                      <p:tavLst>
                                        <p:tav tm="0">
                                          <p:val>
                                            <p:strVal val="ppt_y"/>
                                          </p:val>
                                        </p:tav>
                                        <p:tav tm="100000">
                                          <p:val>
                                            <p:strVal val="ppt_y"/>
                                          </p:val>
                                        </p:tav>
                                      </p:tavLst>
                                    </p:anim>
                                    <p:anim calcmode="lin" valueType="num">
                                      <p:cBhvr>
                                        <p:cTn id="81" dur="500"/>
                                        <p:tgtEl>
                                          <p:spTgt spid="13"/>
                                        </p:tgtEl>
                                        <p:attrNameLst>
                                          <p:attrName>ppt_w</p:attrName>
                                        </p:attrNameLst>
                                      </p:cBhvr>
                                      <p:tavLst>
                                        <p:tav tm="0">
                                          <p:val>
                                            <p:strVal val="ppt_w"/>
                                          </p:val>
                                        </p:tav>
                                        <p:tav tm="100000">
                                          <p:val>
                                            <p:fltVal val="0"/>
                                          </p:val>
                                        </p:tav>
                                      </p:tavLst>
                                    </p:anim>
                                    <p:anim calcmode="lin" valueType="num">
                                      <p:cBhvr>
                                        <p:cTn id="82" dur="500"/>
                                        <p:tgtEl>
                                          <p:spTgt spid="13"/>
                                        </p:tgtEl>
                                        <p:attrNameLst>
                                          <p:attrName>ppt_h</p:attrName>
                                        </p:attrNameLst>
                                      </p:cBhvr>
                                      <p:tavLst>
                                        <p:tav tm="0">
                                          <p:val>
                                            <p:strVal val="ppt_h"/>
                                          </p:val>
                                        </p:tav>
                                        <p:tav tm="100000">
                                          <p:val>
                                            <p:strVal val="ppt_h"/>
                                          </p:val>
                                        </p:tav>
                                      </p:tavLst>
                                    </p:anim>
                                    <p:set>
                                      <p:cBhvr>
                                        <p:cTn id="83" dur="1" fill="hold">
                                          <p:stCondLst>
                                            <p:cond delay="499"/>
                                          </p:stCondLst>
                                        </p:cTn>
                                        <p:tgtEl>
                                          <p:spTgt spid="13"/>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2000"/>
                                        <p:tgtEl>
                                          <p:spTgt spid="14"/>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xit" presetSubtype="0" fill="hold" nodeType="clickEffect">
                                  <p:stCondLst>
                                    <p:cond delay="0"/>
                                  </p:stCondLst>
                                  <p:childTnLst>
                                    <p:animEffect transition="out" filter="fade">
                                      <p:cBhvr>
                                        <p:cTn id="92" dur="2000"/>
                                        <p:tgtEl>
                                          <p:spTgt spid="14"/>
                                        </p:tgtEl>
                                      </p:cBhvr>
                                    </p:animEffect>
                                    <p:set>
                                      <p:cBhvr>
                                        <p:cTn id="93"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11" grpId="0"/>
      <p:bldP spid="11"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2" cstate="print"/>
          <a:srcRect/>
          <a:stretch>
            <a:fillRect/>
          </a:stretch>
        </p:blipFill>
        <p:spPr bwMode="auto">
          <a:xfrm>
            <a:off x="1187624" y="1383058"/>
            <a:ext cx="6690046" cy="4566222"/>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l="29051" t="14194" r="42170" b="82656"/>
          <a:stretch>
            <a:fillRect/>
          </a:stretch>
        </p:blipFill>
        <p:spPr bwMode="auto">
          <a:xfrm>
            <a:off x="2627784" y="1988840"/>
            <a:ext cx="6336704" cy="504056"/>
          </a:xfrm>
          <a:prstGeom prst="rect">
            <a:avLst/>
          </a:prstGeom>
          <a:noFill/>
          <a:ln w="9525">
            <a:noFill/>
            <a:miter lim="800000"/>
            <a:headEnd/>
            <a:tailEnd/>
          </a:ln>
        </p:spPr>
      </p:pic>
      <p:pic>
        <p:nvPicPr>
          <p:cNvPr id="4" name="Picture 3"/>
          <p:cNvPicPr>
            <a:picLocks noChangeAspect="1" noChangeArrowheads="1"/>
          </p:cNvPicPr>
          <p:nvPr/>
        </p:nvPicPr>
        <p:blipFill>
          <a:blip r:embed="rId3" cstate="print"/>
          <a:srcRect l="43359" t="6688" r="43359" b="87405"/>
          <a:stretch>
            <a:fillRect/>
          </a:stretch>
        </p:blipFill>
        <p:spPr bwMode="auto">
          <a:xfrm>
            <a:off x="3131840" y="1340768"/>
            <a:ext cx="2736304" cy="684076"/>
          </a:xfrm>
          <a:prstGeom prst="rect">
            <a:avLst/>
          </a:prstGeom>
          <a:noFill/>
          <a:ln w="9525">
            <a:noFill/>
            <a:miter lim="800000"/>
            <a:headEnd/>
            <a:tailEnd/>
          </a:ln>
        </p:spPr>
      </p:pic>
      <p:sp>
        <p:nvSpPr>
          <p:cNvPr id="5" name="4 Rectángulo redondeado"/>
          <p:cNvSpPr/>
          <p:nvPr/>
        </p:nvSpPr>
        <p:spPr>
          <a:xfrm>
            <a:off x="1763688" y="3356992"/>
            <a:ext cx="5832648" cy="936104"/>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sz="4000"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BARNETT-VIGNANT</a:t>
            </a:r>
            <a:endParaRPr lang="es-MX" sz="4000"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6" name="5 Elipse"/>
          <p:cNvSpPr/>
          <p:nvPr/>
        </p:nvSpPr>
        <p:spPr>
          <a:xfrm>
            <a:off x="1907704" y="2708920"/>
            <a:ext cx="5616624" cy="252028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400" dirty="0" smtClean="0"/>
              <a:t>1-R: factor de confiabilidad</a:t>
            </a:r>
          </a:p>
          <a:p>
            <a:pPr algn="ctr"/>
            <a:r>
              <a:rPr lang="es-MX" sz="1400" dirty="0" smtClean="0"/>
              <a:t>FM: margen de desvanecimiento</a:t>
            </a:r>
          </a:p>
          <a:p>
            <a:pPr algn="ctr"/>
            <a:r>
              <a:rPr lang="es-MX" sz="1400" dirty="0" smtClean="0"/>
              <a:t>d:distancia entre </a:t>
            </a:r>
            <a:r>
              <a:rPr lang="es-MX" sz="1400" dirty="0" err="1" smtClean="0"/>
              <a:t>tx</a:t>
            </a:r>
            <a:r>
              <a:rPr lang="es-MX" sz="1400" dirty="0" smtClean="0"/>
              <a:t> y </a:t>
            </a:r>
            <a:r>
              <a:rPr lang="es-MX" sz="1400" dirty="0" err="1" smtClean="0"/>
              <a:t>rx</a:t>
            </a:r>
            <a:endParaRPr lang="es-MX" sz="1400" dirty="0" smtClean="0"/>
          </a:p>
          <a:p>
            <a:pPr algn="ctr"/>
            <a:r>
              <a:rPr lang="es-MX" sz="1400" dirty="0" smtClean="0"/>
              <a:t>f: frecuencia </a:t>
            </a:r>
            <a:r>
              <a:rPr lang="es-MX" sz="1400" dirty="0" err="1" smtClean="0"/>
              <a:t>Ghz</a:t>
            </a:r>
            <a:endParaRPr lang="es-MX" sz="1400" dirty="0" smtClean="0"/>
          </a:p>
          <a:p>
            <a:pPr algn="ctr"/>
            <a:r>
              <a:rPr lang="es-MX" sz="1400" dirty="0" smtClean="0"/>
              <a:t>a: </a:t>
            </a:r>
            <a:r>
              <a:rPr lang="es-MX" sz="1400" i="1" dirty="0" smtClean="0"/>
              <a:t>factor de rugosidad. 4 sobre agua o sobre un terreno muy liso, 1 sobre un terreno promedio, 0.25sobre un terreno muy áspero y montañoso. </a:t>
            </a:r>
          </a:p>
          <a:p>
            <a:pPr algn="ctr"/>
            <a:r>
              <a:rPr lang="es-MX" sz="1400" i="1" dirty="0" smtClean="0"/>
              <a:t>b: 0.5 para áreas calientes y húmedas, 0.25 para áreas continentales promedio, 0.125 para áreas muy secas o montañosas. </a:t>
            </a:r>
            <a:endParaRPr lang="es-MX" sz="1400" dirty="0" smtClean="0"/>
          </a:p>
          <a:p>
            <a:pPr algn="ctr"/>
            <a:endParaRPr lang="es-MX" sz="1400" dirty="0"/>
          </a:p>
        </p:txBody>
      </p:sp>
      <p:sp>
        <p:nvSpPr>
          <p:cNvPr id="7" name="6 Rectángulo"/>
          <p:cNvSpPr/>
          <p:nvPr/>
        </p:nvSpPr>
        <p:spPr>
          <a:xfrm>
            <a:off x="1979712" y="5589240"/>
            <a:ext cx="5544616" cy="523220"/>
          </a:xfrm>
          <a:prstGeom prst="rect">
            <a:avLst/>
          </a:prstGeom>
        </p:spPr>
        <p:txBody>
          <a:bodyPr wrap="square">
            <a:spAutoFit/>
          </a:bodyPr>
          <a:lstStyle/>
          <a:p>
            <a:pPr algn="ctr"/>
            <a:r>
              <a:rPr lang="es-MX" sz="2800" b="1" dirty="0" smtClean="0">
                <a:solidFill>
                  <a:srgbClr val="FF0000"/>
                </a:solidFill>
                <a:effectLst>
                  <a:outerShdw blurRad="38100" dist="38100" dir="2700000" algn="tl">
                    <a:srgbClr val="000000">
                      <a:alpha val="43137"/>
                    </a:srgbClr>
                  </a:outerShdw>
                </a:effectLst>
              </a:rPr>
              <a:t>M u   &gt;  F  M </a:t>
            </a:r>
            <a:endParaRPr lang="es-MX" sz="2800" b="1" dirty="0">
              <a:solidFill>
                <a:srgbClr val="FF0000"/>
              </a:solidFill>
              <a:effectLst>
                <a:outerShdw blurRad="38100" dist="38100" dir="2700000" algn="tl">
                  <a:srgbClr val="000000">
                    <a:alpha val="43137"/>
                  </a:srgbClr>
                </a:outerShdw>
              </a:effectLst>
            </a:endParaRPr>
          </a:p>
        </p:txBody>
      </p:sp>
      <p:sp>
        <p:nvSpPr>
          <p:cNvPr id="8" name="7 Rectángulo"/>
          <p:cNvSpPr/>
          <p:nvPr/>
        </p:nvSpPr>
        <p:spPr>
          <a:xfrm>
            <a:off x="179512" y="1844824"/>
            <a:ext cx="2448272"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MARGEN DE DESVANECIMIENTO</a:t>
            </a:r>
            <a:endParaRPr lang="es-MX" dirty="0"/>
          </a:p>
        </p:txBody>
      </p:sp>
      <p:pic>
        <p:nvPicPr>
          <p:cNvPr id="9" name="Picture 2"/>
          <p:cNvPicPr>
            <a:picLocks noChangeAspect="1" noChangeArrowheads="1"/>
          </p:cNvPicPr>
          <p:nvPr/>
        </p:nvPicPr>
        <p:blipFill>
          <a:blip r:embed="rId4" cstate="print"/>
          <a:srcRect l="35139" t="23250" r="46598" b="70844"/>
          <a:stretch>
            <a:fillRect/>
          </a:stretch>
        </p:blipFill>
        <p:spPr bwMode="auto">
          <a:xfrm>
            <a:off x="3491880" y="980728"/>
            <a:ext cx="3960440" cy="720080"/>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l="44547" t="30141" r="44384" b="49187"/>
          <a:stretch>
            <a:fillRect/>
          </a:stretch>
        </p:blipFill>
        <p:spPr bwMode="auto">
          <a:xfrm>
            <a:off x="3419872" y="1700808"/>
            <a:ext cx="2160240" cy="2268252"/>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l="37824" t="28344" r="46126" b="66734"/>
          <a:stretch>
            <a:fillRect/>
          </a:stretch>
        </p:blipFill>
        <p:spPr bwMode="auto">
          <a:xfrm>
            <a:off x="3419872" y="4149080"/>
            <a:ext cx="3758818" cy="648072"/>
          </a:xfrm>
          <a:prstGeom prst="rect">
            <a:avLst/>
          </a:prstGeom>
          <a:noFill/>
          <a:ln w="9525">
            <a:noFill/>
            <a:miter lim="800000"/>
            <a:headEnd/>
            <a:tailEnd/>
          </a:ln>
        </p:spPr>
      </p:pic>
      <p:pic>
        <p:nvPicPr>
          <p:cNvPr id="12" name="Picture 5"/>
          <p:cNvPicPr>
            <a:picLocks noChangeAspect="1" noChangeArrowheads="1"/>
          </p:cNvPicPr>
          <p:nvPr/>
        </p:nvPicPr>
        <p:blipFill>
          <a:blip r:embed="rId6" cstate="print"/>
          <a:srcRect l="39485" t="49016" r="48893" b="47047"/>
          <a:stretch>
            <a:fillRect/>
          </a:stretch>
        </p:blipFill>
        <p:spPr bwMode="auto">
          <a:xfrm>
            <a:off x="3059832" y="5589240"/>
            <a:ext cx="2646294" cy="504056"/>
          </a:xfrm>
          <a:prstGeom prst="rect">
            <a:avLst/>
          </a:prstGeom>
          <a:noFill/>
          <a:ln w="9525">
            <a:noFill/>
            <a:miter lim="800000"/>
            <a:headEnd/>
            <a:tailEnd/>
          </a:ln>
        </p:spPr>
      </p:pic>
      <p:sp>
        <p:nvSpPr>
          <p:cNvPr id="13" name="12 Rectángulo"/>
          <p:cNvSpPr/>
          <p:nvPr/>
        </p:nvSpPr>
        <p:spPr>
          <a:xfrm>
            <a:off x="179512" y="4005064"/>
            <a:ext cx="2808312" cy="100811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PROBABILIDAD DE REBASAR UN DESVANECIMIENTO F</a:t>
            </a:r>
            <a:endParaRPr lang="es-MX" dirty="0"/>
          </a:p>
        </p:txBody>
      </p:sp>
      <p:sp>
        <p:nvSpPr>
          <p:cNvPr id="14" name="13 Flecha derecha"/>
          <p:cNvSpPr/>
          <p:nvPr/>
        </p:nvSpPr>
        <p:spPr>
          <a:xfrm>
            <a:off x="2987824" y="4437112"/>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Rectángulo"/>
          <p:cNvSpPr/>
          <p:nvPr/>
        </p:nvSpPr>
        <p:spPr>
          <a:xfrm>
            <a:off x="251520" y="980728"/>
            <a:ext cx="29523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FACTOR DE APARICION DE DESVANECIMIENTO</a:t>
            </a:r>
            <a:endParaRPr lang="es-MX" dirty="0"/>
          </a:p>
        </p:txBody>
      </p:sp>
      <p:sp>
        <p:nvSpPr>
          <p:cNvPr id="16" name="15 Flecha derecha"/>
          <p:cNvSpPr/>
          <p:nvPr/>
        </p:nvSpPr>
        <p:spPr>
          <a:xfrm>
            <a:off x="3203848" y="1268760"/>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16 Elipse"/>
          <p:cNvSpPr/>
          <p:nvPr/>
        </p:nvSpPr>
        <p:spPr>
          <a:xfrm>
            <a:off x="6012160" y="1916832"/>
            <a:ext cx="2880320" cy="201622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MX" sz="1400" b="1" i="1" dirty="0" smtClean="0"/>
              <a:t>a: factor climático</a:t>
            </a:r>
          </a:p>
          <a:p>
            <a:pPr algn="ctr"/>
            <a:r>
              <a:rPr lang="es-MX" sz="1400" b="1" i="1" dirty="0" smtClean="0"/>
              <a:t>b: influencia del terreno</a:t>
            </a:r>
          </a:p>
          <a:p>
            <a:pPr algn="ctr"/>
            <a:r>
              <a:rPr lang="es-MX" sz="1400" b="1" i="1" dirty="0" smtClean="0"/>
              <a:t>S:ondulación del terreno</a:t>
            </a:r>
          </a:p>
          <a:p>
            <a:pPr algn="ctr"/>
            <a:r>
              <a:rPr lang="es-MX" sz="1400" b="1" i="1" dirty="0" smtClean="0"/>
              <a:t>f:frecuencia en </a:t>
            </a:r>
            <a:r>
              <a:rPr lang="es-MX" sz="1400" b="1" i="1" dirty="0" err="1" smtClean="0"/>
              <a:t>Ghz</a:t>
            </a:r>
            <a:endParaRPr lang="es-MX" sz="1400" b="1" i="1" dirty="0" smtClean="0"/>
          </a:p>
          <a:p>
            <a:pPr algn="ctr"/>
            <a:r>
              <a:rPr lang="es-MX" sz="1400" b="1" i="1" dirty="0" smtClean="0"/>
              <a:t>d: distancia en km</a:t>
            </a:r>
            <a:endParaRPr lang="es-MX" sz="1400" b="1" i="1" dirty="0"/>
          </a:p>
        </p:txBody>
      </p:sp>
      <p:sp>
        <p:nvSpPr>
          <p:cNvPr id="18" name="17 Rectángulo"/>
          <p:cNvSpPr/>
          <p:nvPr/>
        </p:nvSpPr>
        <p:spPr>
          <a:xfrm>
            <a:off x="683568" y="5517232"/>
            <a:ext cx="20882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CONFIABILIDAD</a:t>
            </a:r>
            <a:endParaRPr lang="es-MX" dirty="0"/>
          </a:p>
        </p:txBody>
      </p:sp>
      <p:sp>
        <p:nvSpPr>
          <p:cNvPr id="19" name="18 Rectángulo redondeado"/>
          <p:cNvSpPr/>
          <p:nvPr/>
        </p:nvSpPr>
        <p:spPr>
          <a:xfrm>
            <a:off x="3779912" y="4725144"/>
            <a:ext cx="2232248"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b="1" dirty="0" smtClean="0"/>
              <a:t>Indisponibilidad </a:t>
            </a:r>
            <a:endParaRPr lang="es-MX" b="1" dirty="0"/>
          </a:p>
        </p:txBody>
      </p:sp>
      <p:sp>
        <p:nvSpPr>
          <p:cNvPr id="20" name="19 Flecha derecha"/>
          <p:cNvSpPr/>
          <p:nvPr/>
        </p:nvSpPr>
        <p:spPr>
          <a:xfrm>
            <a:off x="2771800" y="5661248"/>
            <a:ext cx="288032"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20 Rectángulo"/>
          <p:cNvSpPr/>
          <p:nvPr/>
        </p:nvSpPr>
        <p:spPr>
          <a:xfrm>
            <a:off x="1619672" y="2996952"/>
            <a:ext cx="6192688" cy="936104"/>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MX" sz="4000" b="1" dirty="0" smtClean="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rPr>
              <a:t>METODO DE MOJOLI</a:t>
            </a:r>
            <a:endParaRPr lang="es-MX" sz="4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chemeClr val="accent6">
                  <a:tint val="15000"/>
                  <a:satMod val="200000"/>
                </a:schemeClr>
              </a:solidFill>
              <a:effectLst>
                <a:outerShdw blurRad="50800" dist="40000" dir="5400000" algn="tl" rotWithShape="0">
                  <a:srgbClr val="000000">
                    <a:shade val="5000"/>
                    <a:satMod val="120000"/>
                    <a:alpha val="33000"/>
                  </a:srgbClr>
                </a:outerShdw>
              </a:effectLst>
            </a:endParaRPr>
          </a:p>
        </p:txBody>
      </p:sp>
      <p:graphicFrame>
        <p:nvGraphicFramePr>
          <p:cNvPr id="22" name="21 Tabla"/>
          <p:cNvGraphicFramePr>
            <a:graphicFrameLocks noGrp="1"/>
          </p:cNvGraphicFramePr>
          <p:nvPr/>
        </p:nvGraphicFramePr>
        <p:xfrm>
          <a:off x="1115616" y="1556792"/>
          <a:ext cx="6912768" cy="4023360"/>
        </p:xfrm>
        <a:graphic>
          <a:graphicData uri="http://schemas.openxmlformats.org/drawingml/2006/table">
            <a:tbl>
              <a:tblPr/>
              <a:tblGrid>
                <a:gridCol w="3456384"/>
                <a:gridCol w="3456384"/>
              </a:tblGrid>
              <a:tr h="0">
                <a:tc>
                  <a:txBody>
                    <a:bodyPr/>
                    <a:lstStyle/>
                    <a:p>
                      <a:pPr algn="ctr">
                        <a:spcAft>
                          <a:spcPts val="0"/>
                        </a:spcAft>
                      </a:pPr>
                      <a:r>
                        <a:rPr lang="es-EC" sz="2400" b="1" i="1" dirty="0">
                          <a:latin typeface="Times New Roman"/>
                          <a:ea typeface="Calibri"/>
                          <a:cs typeface="Times New Roman"/>
                        </a:rPr>
                        <a:t>Distancia[Km]</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dirty="0">
                          <a:latin typeface="Times New Roman"/>
                          <a:ea typeface="Calibri"/>
                          <a:cs typeface="Times New Roman"/>
                        </a:rPr>
                        <a:t>1.04</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dirty="0">
                          <a:latin typeface="Times New Roman"/>
                          <a:ea typeface="Calibri"/>
                          <a:cs typeface="Times New Roman"/>
                        </a:rPr>
                        <a:t>Perdida total [dB]</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a:latin typeface="Times New Roman"/>
                          <a:ea typeface="Calibri"/>
                          <a:cs typeface="Times New Roman"/>
                        </a:rPr>
                        <a:t>126.47</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dirty="0">
                          <a:latin typeface="Times New Roman"/>
                          <a:ea typeface="Calibri"/>
                          <a:cs typeface="Times New Roman"/>
                        </a:rPr>
                        <a:t>Potencia de </a:t>
                      </a:r>
                      <a:r>
                        <a:rPr lang="es-EC" sz="2400" b="1" i="1" dirty="0" err="1">
                          <a:latin typeface="Times New Roman"/>
                          <a:ea typeface="Calibri"/>
                          <a:cs typeface="Times New Roman"/>
                        </a:rPr>
                        <a:t>Rx</a:t>
                      </a:r>
                      <a:r>
                        <a:rPr lang="es-EC" sz="2400" b="1" i="1" dirty="0">
                          <a:latin typeface="Times New Roman"/>
                          <a:ea typeface="Calibri"/>
                          <a:cs typeface="Times New Roman"/>
                        </a:rPr>
                        <a:t>[</a:t>
                      </a:r>
                      <a:r>
                        <a:rPr lang="es-EC" sz="2400" b="1" i="1" dirty="0" err="1">
                          <a:latin typeface="Times New Roman"/>
                          <a:ea typeface="Calibri"/>
                          <a:cs typeface="Times New Roman"/>
                        </a:rPr>
                        <a:t>dBm</a:t>
                      </a:r>
                      <a:r>
                        <a:rPr lang="es-EC" sz="2400" b="1" i="1" dirty="0">
                          <a:latin typeface="Times New Roman"/>
                          <a:ea typeface="Calibri"/>
                          <a:cs typeface="Times New Roman"/>
                        </a:rPr>
                        <a:t>]</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a:latin typeface="Times New Roman"/>
                          <a:ea typeface="Calibri"/>
                          <a:cs typeface="Times New Roman"/>
                        </a:rPr>
                        <a:t>-49.99</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a:latin typeface="Times New Roman"/>
                          <a:ea typeface="Calibri"/>
                          <a:cs typeface="Times New Roman"/>
                        </a:rPr>
                        <a:t>Margen de umbral[dBm]</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a:latin typeface="Times New Roman"/>
                          <a:ea typeface="Calibri"/>
                          <a:cs typeface="Times New Roman"/>
                        </a:rPr>
                        <a:t>24.01</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dirty="0">
                          <a:latin typeface="Times New Roman"/>
                          <a:ea typeface="Calibri"/>
                          <a:cs typeface="Times New Roman"/>
                        </a:rPr>
                        <a:t>Margen de </a:t>
                      </a:r>
                      <a:r>
                        <a:rPr lang="es-EC" sz="2400" b="1" i="1" dirty="0" err="1">
                          <a:latin typeface="Times New Roman"/>
                          <a:ea typeface="Calibri"/>
                          <a:cs typeface="Times New Roman"/>
                        </a:rPr>
                        <a:t>de</a:t>
                      </a:r>
                      <a:r>
                        <a:rPr lang="es-EC" sz="2400" b="1" i="1" dirty="0">
                          <a:latin typeface="Times New Roman"/>
                          <a:ea typeface="Calibri"/>
                          <a:cs typeface="Times New Roman"/>
                        </a:rPr>
                        <a:t> desvanecimiento[dB]</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a:latin typeface="Times New Roman"/>
                          <a:ea typeface="Calibri"/>
                          <a:cs typeface="Times New Roman"/>
                        </a:rPr>
                        <a:t>22.67</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a:latin typeface="Times New Roman"/>
                          <a:ea typeface="Calibri"/>
                          <a:cs typeface="Times New Roman"/>
                        </a:rPr>
                        <a:t>probabilidad de rebasar un desvanecimiento[%]</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a:latin typeface="Times New Roman"/>
                          <a:ea typeface="Calibri"/>
                          <a:cs typeface="Times New Roman"/>
                        </a:rPr>
                        <a:t>2.57E-05</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a:latin typeface="Times New Roman"/>
                          <a:ea typeface="Calibri"/>
                          <a:cs typeface="Times New Roman"/>
                        </a:rPr>
                        <a:t>Indisponibilidad de propagación [seg.]</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dirty="0">
                          <a:latin typeface="Times New Roman"/>
                          <a:ea typeface="Calibri"/>
                          <a:cs typeface="Times New Roman"/>
                        </a:rPr>
                        <a:t>9.38</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spcAft>
                          <a:spcPts val="0"/>
                        </a:spcAft>
                      </a:pPr>
                      <a:r>
                        <a:rPr lang="es-EC" sz="2400" b="1" i="1">
                          <a:latin typeface="Times New Roman"/>
                          <a:ea typeface="Calibri"/>
                          <a:cs typeface="Times New Roman"/>
                        </a:rPr>
                        <a:t>Confiabilidad de red [%]</a:t>
                      </a:r>
                      <a:endParaRPr lang="es-MX" sz="360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2400" dirty="0">
                          <a:latin typeface="Times New Roman"/>
                          <a:ea typeface="Calibri"/>
                          <a:cs typeface="Times New Roman"/>
                        </a:rPr>
                        <a:t>99.9991208159</a:t>
                      </a:r>
                      <a:endParaRPr lang="es-MX" sz="3600" dirty="0">
                        <a:latin typeface="Times New Roman"/>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3" name="2 Título"/>
          <p:cNvSpPr txBox="1">
            <a:spLocks/>
          </p:cNvSpPr>
          <p:nvPr/>
        </p:nvSpPr>
        <p:spPr>
          <a:xfrm>
            <a:off x="611560" y="836712"/>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7.9.3  VALORES</a:t>
            </a:r>
            <a:r>
              <a:rPr kumimoji="0" lang="es-MX" sz="1600" b="1" i="0" u="none" strike="noStrike" kern="1200" cap="none" spc="0" normalizeH="0" noProof="0" dirty="0" smtClean="0">
                <a:ln>
                  <a:noFill/>
                </a:ln>
                <a:solidFill>
                  <a:schemeClr val="tx2"/>
                </a:solidFill>
                <a:effectLst/>
                <a:uLnTx/>
                <a:uFillTx/>
                <a:latin typeface="+mj-lt"/>
                <a:ea typeface="+mj-ea"/>
                <a:cs typeface="+mj-cs"/>
              </a:rPr>
              <a:t> PROMEDIOS</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346"/>
                                        </p:tgtEl>
                                        <p:attrNameLst>
                                          <p:attrName>style.visibility</p:attrName>
                                        </p:attrNameLst>
                                      </p:cBhvr>
                                      <p:to>
                                        <p:strVal val="visible"/>
                                      </p:to>
                                    </p:set>
                                    <p:animEffect transition="in" filter="fade">
                                      <p:cBhvr>
                                        <p:cTn id="7" dur="2000"/>
                                        <p:tgtEl>
                                          <p:spTgt spid="18534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nodeType="clickEffect">
                                  <p:stCondLst>
                                    <p:cond delay="0"/>
                                  </p:stCondLst>
                                  <p:childTnLst>
                                    <p:anim calcmode="lin" valueType="num">
                                      <p:cBhvr>
                                        <p:cTn id="11" dur="1000"/>
                                        <p:tgtEl>
                                          <p:spTgt spid="185346"/>
                                        </p:tgtEl>
                                        <p:attrNameLst>
                                          <p:attrName>ppt_w</p:attrName>
                                        </p:attrNameLst>
                                      </p:cBhvr>
                                      <p:tavLst>
                                        <p:tav tm="0">
                                          <p:val>
                                            <p:strVal val="ppt_w"/>
                                          </p:val>
                                        </p:tav>
                                        <p:tav tm="100000">
                                          <p:val>
                                            <p:strVal val="ppt_w*0.70"/>
                                          </p:val>
                                        </p:tav>
                                      </p:tavLst>
                                    </p:anim>
                                    <p:anim calcmode="lin" valueType="num">
                                      <p:cBhvr>
                                        <p:cTn id="12" dur="1000"/>
                                        <p:tgtEl>
                                          <p:spTgt spid="185346"/>
                                        </p:tgtEl>
                                        <p:attrNameLst>
                                          <p:attrName>ppt_h</p:attrName>
                                        </p:attrNameLst>
                                      </p:cBhvr>
                                      <p:tavLst>
                                        <p:tav tm="0">
                                          <p:val>
                                            <p:strVal val="ppt_h"/>
                                          </p:val>
                                        </p:tav>
                                        <p:tav tm="100000">
                                          <p:val>
                                            <p:strVal val="ppt_h"/>
                                          </p:val>
                                        </p:tav>
                                      </p:tavLst>
                                    </p:anim>
                                    <p:animEffect transition="out" filter="fade">
                                      <p:cBhvr>
                                        <p:cTn id="13" dur="1000"/>
                                        <p:tgtEl>
                                          <p:spTgt spid="185346"/>
                                        </p:tgtEl>
                                      </p:cBhvr>
                                    </p:animEffect>
                                    <p:set>
                                      <p:cBhvr>
                                        <p:cTn id="14" dur="1" fill="hold">
                                          <p:stCondLst>
                                            <p:cond delay="999"/>
                                          </p:stCondLst>
                                        </p:cTn>
                                        <p:tgtEl>
                                          <p:spTgt spid="18534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xit" presetSubtype="0" fill="hold" grpId="1" nodeType="clickEffect">
                                  <p:stCondLst>
                                    <p:cond delay="0"/>
                                  </p:stCondLst>
                                  <p:childTnLst>
                                    <p:anim calcmode="lin" valueType="num">
                                      <p:cBhvr>
                                        <p:cTn id="23" dur="1000"/>
                                        <p:tgtEl>
                                          <p:spTgt spid="5"/>
                                        </p:tgtEl>
                                        <p:attrNameLst>
                                          <p:attrName>ppt_w</p:attrName>
                                        </p:attrNameLst>
                                      </p:cBhvr>
                                      <p:tavLst>
                                        <p:tav tm="0">
                                          <p:val>
                                            <p:strVal val="ppt_w"/>
                                          </p:val>
                                        </p:tav>
                                        <p:tav tm="100000">
                                          <p:val>
                                            <p:strVal val="ppt_w*0.70"/>
                                          </p:val>
                                        </p:tav>
                                      </p:tavLst>
                                    </p:anim>
                                    <p:anim calcmode="lin" valueType="num">
                                      <p:cBhvr>
                                        <p:cTn id="24" dur="1000"/>
                                        <p:tgtEl>
                                          <p:spTgt spid="5"/>
                                        </p:tgtEl>
                                        <p:attrNameLst>
                                          <p:attrName>ppt_h</p:attrName>
                                        </p:attrNameLst>
                                      </p:cBhvr>
                                      <p:tavLst>
                                        <p:tav tm="0">
                                          <p:val>
                                            <p:strVal val="ppt_h"/>
                                          </p:val>
                                        </p:tav>
                                        <p:tav tm="100000">
                                          <p:val>
                                            <p:strVal val="ppt_h"/>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20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1" nodeType="clickEffect">
                                  <p:stCondLst>
                                    <p:cond delay="0"/>
                                  </p:stCondLst>
                                  <p:iterate type="lt">
                                    <p:tmAbs val="0"/>
                                  </p:iterate>
                                  <p:childTnLst>
                                    <p:set>
                                      <p:cBhvr>
                                        <p:cTn id="47" dur="1" fill="hold">
                                          <p:stCondLst>
                                            <p:cond delay="0"/>
                                          </p:stCondLst>
                                        </p:cTn>
                                        <p:tgtEl>
                                          <p:spTgt spid="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6" presetClass="emph" presetSubtype="0" fill="hold" grpId="0" nodeType="clickEffect">
                                  <p:stCondLst>
                                    <p:cond delay="0"/>
                                  </p:stCondLst>
                                  <p:iterate type="lt">
                                    <p:tmPct val="0"/>
                                  </p:iterate>
                                  <p:childTnLst>
                                    <p:animScale>
                                      <p:cBhvr>
                                        <p:cTn id="51" dur="2000" fill="hold"/>
                                        <p:tgtEl>
                                          <p:spTgt spid="7"/>
                                        </p:tgtEl>
                                      </p:cBhvr>
                                      <p:by x="150000" y="150000"/>
                                    </p:animScale>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2000"/>
                                        <p:tgtEl>
                                          <p:spTgt spid="4"/>
                                        </p:tgtEl>
                                      </p:cBhvr>
                                    </p:animEffect>
                                    <p:set>
                                      <p:cBhvr>
                                        <p:cTn id="56" dur="1" fill="hold">
                                          <p:stCondLst>
                                            <p:cond delay="1999"/>
                                          </p:stCondLst>
                                        </p:cTn>
                                        <p:tgtEl>
                                          <p:spTgt spid="4"/>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2000"/>
                                        <p:tgtEl>
                                          <p:spTgt spid="8"/>
                                        </p:tgtEl>
                                      </p:cBhvr>
                                    </p:animEffect>
                                    <p:set>
                                      <p:cBhvr>
                                        <p:cTn id="59" dur="1" fill="hold">
                                          <p:stCondLst>
                                            <p:cond delay="1999"/>
                                          </p:stCondLst>
                                        </p:cTn>
                                        <p:tgtEl>
                                          <p:spTgt spid="8"/>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2000"/>
                                        <p:tgtEl>
                                          <p:spTgt spid="3"/>
                                        </p:tgtEl>
                                      </p:cBhvr>
                                    </p:animEffect>
                                    <p:set>
                                      <p:cBhvr>
                                        <p:cTn id="62" dur="1" fill="hold">
                                          <p:stCondLst>
                                            <p:cond delay="1999"/>
                                          </p:stCondLst>
                                        </p:cTn>
                                        <p:tgtEl>
                                          <p:spTgt spid="3"/>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2000"/>
                                        <p:tgtEl>
                                          <p:spTgt spid="6"/>
                                        </p:tgtEl>
                                      </p:cBhvr>
                                    </p:animEffect>
                                    <p:set>
                                      <p:cBhvr>
                                        <p:cTn id="65" dur="1" fill="hold">
                                          <p:stCondLst>
                                            <p:cond delay="1999"/>
                                          </p:stCondLst>
                                        </p:cTn>
                                        <p:tgtEl>
                                          <p:spTgt spid="6"/>
                                        </p:tgtEl>
                                        <p:attrNameLst>
                                          <p:attrName>style.visibility</p:attrName>
                                        </p:attrNameLst>
                                      </p:cBhvr>
                                      <p:to>
                                        <p:strVal val="hidden"/>
                                      </p:to>
                                    </p:set>
                                  </p:childTnLst>
                                </p:cTn>
                              </p:par>
                              <p:par>
                                <p:cTn id="66" presetID="10" presetClass="exit" presetSubtype="0" fill="hold" grpId="2" nodeType="withEffect">
                                  <p:stCondLst>
                                    <p:cond delay="0"/>
                                  </p:stCondLst>
                                  <p:iterate type="lt">
                                    <p:tmPct val="0"/>
                                  </p:iterate>
                                  <p:childTnLst>
                                    <p:animEffect transition="out" filter="fade">
                                      <p:cBhvr>
                                        <p:cTn id="67" dur="2000"/>
                                        <p:tgtEl>
                                          <p:spTgt spid="7"/>
                                        </p:tgtEl>
                                      </p:cBhvr>
                                    </p:animEffect>
                                    <p:set>
                                      <p:cBhvr>
                                        <p:cTn id="68" dur="1" fill="hold">
                                          <p:stCondLst>
                                            <p:cond delay="1999"/>
                                          </p:stCondLst>
                                        </p:cTn>
                                        <p:tgtEl>
                                          <p:spTgt spid="7"/>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2000"/>
                                        <p:tgtEl>
                                          <p:spTgt spid="21"/>
                                        </p:tgtEl>
                                      </p:cBhvr>
                                    </p:animEffect>
                                  </p:childTnLst>
                                </p:cTn>
                              </p:par>
                            </p:childTnLst>
                          </p:cTn>
                        </p:par>
                      </p:childTnLst>
                    </p:cTn>
                  </p:par>
                  <p:par>
                    <p:cTn id="74" fill="hold">
                      <p:stCondLst>
                        <p:cond delay="indefinite"/>
                      </p:stCondLst>
                      <p:childTnLst>
                        <p:par>
                          <p:cTn id="75" fill="hold">
                            <p:stCondLst>
                              <p:cond delay="0"/>
                            </p:stCondLst>
                            <p:childTnLst>
                              <p:par>
                                <p:cTn id="76" presetID="55" presetClass="exit" presetSubtype="0" fill="hold" grpId="1" nodeType="clickEffect">
                                  <p:stCondLst>
                                    <p:cond delay="0"/>
                                  </p:stCondLst>
                                  <p:childTnLst>
                                    <p:anim calcmode="lin" valueType="num">
                                      <p:cBhvr>
                                        <p:cTn id="77" dur="1000"/>
                                        <p:tgtEl>
                                          <p:spTgt spid="21"/>
                                        </p:tgtEl>
                                        <p:attrNameLst>
                                          <p:attrName>ppt_w</p:attrName>
                                        </p:attrNameLst>
                                      </p:cBhvr>
                                      <p:tavLst>
                                        <p:tav tm="0">
                                          <p:val>
                                            <p:strVal val="ppt_w"/>
                                          </p:val>
                                        </p:tav>
                                        <p:tav tm="100000">
                                          <p:val>
                                            <p:strVal val="ppt_w*0.70"/>
                                          </p:val>
                                        </p:tav>
                                      </p:tavLst>
                                    </p:anim>
                                    <p:anim calcmode="lin" valueType="num">
                                      <p:cBhvr>
                                        <p:cTn id="78" dur="1000"/>
                                        <p:tgtEl>
                                          <p:spTgt spid="21"/>
                                        </p:tgtEl>
                                        <p:attrNameLst>
                                          <p:attrName>ppt_h</p:attrName>
                                        </p:attrNameLst>
                                      </p:cBhvr>
                                      <p:tavLst>
                                        <p:tav tm="0">
                                          <p:val>
                                            <p:strVal val="ppt_h"/>
                                          </p:val>
                                        </p:tav>
                                        <p:tav tm="100000">
                                          <p:val>
                                            <p:strVal val="ppt_h"/>
                                          </p:val>
                                        </p:tav>
                                      </p:tavLst>
                                    </p:anim>
                                    <p:animEffect transition="out" filter="fade">
                                      <p:cBhvr>
                                        <p:cTn id="79" dur="1000"/>
                                        <p:tgtEl>
                                          <p:spTgt spid="21"/>
                                        </p:tgtEl>
                                      </p:cBhvr>
                                    </p:animEffect>
                                    <p:set>
                                      <p:cBhvr>
                                        <p:cTn id="80" dur="1" fill="hold">
                                          <p:stCondLst>
                                            <p:cond delay="999"/>
                                          </p:stCondLst>
                                        </p:cTn>
                                        <p:tgtEl>
                                          <p:spTgt spid="21"/>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9"/>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1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3"/>
                                        </p:tgtEl>
                                        <p:attrNameLst>
                                          <p:attrName>style.visibility</p:attrName>
                                        </p:attrNameLst>
                                      </p:cBhvr>
                                      <p:to>
                                        <p:strVal val="visible"/>
                                      </p:to>
                                    </p:set>
                                    <p:animEffect transition="in" filter="fade">
                                      <p:cBhvr>
                                        <p:cTn id="105" dur="2000"/>
                                        <p:tgtEl>
                                          <p:spTgt spid="13"/>
                                        </p:tgtEl>
                                      </p:cBhvr>
                                    </p:animEffec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childTnLst>
                                </p:cTn>
                              </p:par>
                            </p:childTnLst>
                          </p:cTn>
                        </p:par>
                      </p:childTnLst>
                    </p:cTn>
                  </p:par>
                  <p:par>
                    <p:cTn id="110" fill="hold">
                      <p:stCondLst>
                        <p:cond delay="indefinite"/>
                      </p:stCondLst>
                      <p:childTnLst>
                        <p:par>
                          <p:cTn id="111" fill="hold">
                            <p:stCondLst>
                              <p:cond delay="0"/>
                            </p:stCondLst>
                            <p:childTnLst>
                              <p:par>
                                <p:cTn id="112" presetID="1" presetClass="entr" presetSubtype="0" fill="hold" nodeType="clickEffect">
                                  <p:stCondLst>
                                    <p:cond delay="0"/>
                                  </p:stCondLst>
                                  <p:childTnLst>
                                    <p:set>
                                      <p:cBhvr>
                                        <p:cTn id="113" dur="1" fill="hold">
                                          <p:stCondLst>
                                            <p:cond delay="0"/>
                                          </p:stCondLst>
                                        </p:cTn>
                                        <p:tgtEl>
                                          <p:spTgt spid="11"/>
                                        </p:tgtEl>
                                        <p:attrNameLst>
                                          <p:attrName>style.visibility</p:attrName>
                                        </p:attrNameLst>
                                      </p:cBhvr>
                                      <p:to>
                                        <p:strVal val="visible"/>
                                      </p:to>
                                    </p:se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9"/>
                                        </p:tgtEl>
                                        <p:attrNameLst>
                                          <p:attrName>style.visibility</p:attrName>
                                        </p:attrNameLst>
                                      </p:cBhvr>
                                      <p:to>
                                        <p:strVal val="visible"/>
                                      </p:to>
                                    </p:set>
                                    <p:animEffect transition="in" filter="fade">
                                      <p:cBhvr>
                                        <p:cTn id="118" dur="2000"/>
                                        <p:tgtEl>
                                          <p:spTgt spid="19"/>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8"/>
                                        </p:tgtEl>
                                        <p:attrNameLst>
                                          <p:attrName>style.visibility</p:attrName>
                                        </p:attrNameLst>
                                      </p:cBhvr>
                                      <p:to>
                                        <p:strVal val="visible"/>
                                      </p:to>
                                    </p:set>
                                    <p:animEffect transition="in" filter="fade">
                                      <p:cBhvr>
                                        <p:cTn id="123" dur="2000"/>
                                        <p:tgtEl>
                                          <p:spTgt spid="18"/>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2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nodeType="clickEffect">
                                  <p:stCondLst>
                                    <p:cond delay="0"/>
                                  </p:stCondLst>
                                  <p:childTnLst>
                                    <p:set>
                                      <p:cBhvr>
                                        <p:cTn id="131" dur="1" fill="hold">
                                          <p:stCondLst>
                                            <p:cond delay="0"/>
                                          </p:stCondLst>
                                        </p:cTn>
                                        <p:tgtEl>
                                          <p:spTgt spid="12"/>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childTnLst>
                                    <p:animEffect transition="out" filter="fade">
                                      <p:cBhvr>
                                        <p:cTn id="135" dur="2000"/>
                                        <p:tgtEl>
                                          <p:spTgt spid="15"/>
                                        </p:tgtEl>
                                      </p:cBhvr>
                                    </p:animEffect>
                                    <p:set>
                                      <p:cBhvr>
                                        <p:cTn id="136" dur="1" fill="hold">
                                          <p:stCondLst>
                                            <p:cond delay="1999"/>
                                          </p:stCondLst>
                                        </p:cTn>
                                        <p:tgtEl>
                                          <p:spTgt spid="15"/>
                                        </p:tgtEl>
                                        <p:attrNameLst>
                                          <p:attrName>style.visibility</p:attrName>
                                        </p:attrNameLst>
                                      </p:cBhvr>
                                      <p:to>
                                        <p:strVal val="hidden"/>
                                      </p:to>
                                    </p:set>
                                  </p:childTnLst>
                                </p:cTn>
                              </p:par>
                              <p:par>
                                <p:cTn id="137" presetID="10" presetClass="exit" presetSubtype="0" fill="hold" nodeType="withEffect">
                                  <p:stCondLst>
                                    <p:cond delay="0"/>
                                  </p:stCondLst>
                                  <p:childTnLst>
                                    <p:animEffect transition="out" filter="fade">
                                      <p:cBhvr>
                                        <p:cTn id="138" dur="2000"/>
                                        <p:tgtEl>
                                          <p:spTgt spid="9"/>
                                        </p:tgtEl>
                                      </p:cBhvr>
                                    </p:animEffect>
                                    <p:set>
                                      <p:cBhvr>
                                        <p:cTn id="139" dur="1" fill="hold">
                                          <p:stCondLst>
                                            <p:cond delay="1999"/>
                                          </p:stCondLst>
                                        </p:cTn>
                                        <p:tgtEl>
                                          <p:spTgt spid="9"/>
                                        </p:tgtEl>
                                        <p:attrNameLst>
                                          <p:attrName>style.visibility</p:attrName>
                                        </p:attrNameLst>
                                      </p:cBhvr>
                                      <p:to>
                                        <p:strVal val="hidden"/>
                                      </p:to>
                                    </p:set>
                                  </p:childTnLst>
                                </p:cTn>
                              </p:par>
                              <p:par>
                                <p:cTn id="140" presetID="10" presetClass="exit" presetSubtype="0" fill="hold" nodeType="withEffect">
                                  <p:stCondLst>
                                    <p:cond delay="0"/>
                                  </p:stCondLst>
                                  <p:childTnLst>
                                    <p:animEffect transition="out" filter="fade">
                                      <p:cBhvr>
                                        <p:cTn id="141" dur="2000"/>
                                        <p:tgtEl>
                                          <p:spTgt spid="10"/>
                                        </p:tgtEl>
                                      </p:cBhvr>
                                    </p:animEffect>
                                    <p:set>
                                      <p:cBhvr>
                                        <p:cTn id="142" dur="1" fill="hold">
                                          <p:stCondLst>
                                            <p:cond delay="1999"/>
                                          </p:stCondLst>
                                        </p:cTn>
                                        <p:tgtEl>
                                          <p:spTgt spid="10"/>
                                        </p:tgtEl>
                                        <p:attrNameLst>
                                          <p:attrName>style.visibility</p:attrName>
                                        </p:attrNameLst>
                                      </p:cBhvr>
                                      <p:to>
                                        <p:strVal val="hidden"/>
                                      </p:to>
                                    </p:set>
                                  </p:childTnLst>
                                </p:cTn>
                              </p:par>
                              <p:par>
                                <p:cTn id="143" presetID="10" presetClass="exit" presetSubtype="0" fill="hold" grpId="1" nodeType="withEffect">
                                  <p:stCondLst>
                                    <p:cond delay="0"/>
                                  </p:stCondLst>
                                  <p:childTnLst>
                                    <p:animEffect transition="out" filter="fade">
                                      <p:cBhvr>
                                        <p:cTn id="144" dur="2000"/>
                                        <p:tgtEl>
                                          <p:spTgt spid="17"/>
                                        </p:tgtEl>
                                      </p:cBhvr>
                                    </p:animEffect>
                                    <p:set>
                                      <p:cBhvr>
                                        <p:cTn id="145" dur="1" fill="hold">
                                          <p:stCondLst>
                                            <p:cond delay="1999"/>
                                          </p:stCondLst>
                                        </p:cTn>
                                        <p:tgtEl>
                                          <p:spTgt spid="17"/>
                                        </p:tgtEl>
                                        <p:attrNameLst>
                                          <p:attrName>style.visibility</p:attrName>
                                        </p:attrNameLst>
                                      </p:cBhvr>
                                      <p:to>
                                        <p:strVal val="hidden"/>
                                      </p:to>
                                    </p:set>
                                  </p:childTnLst>
                                </p:cTn>
                              </p:par>
                              <p:par>
                                <p:cTn id="146" presetID="10" presetClass="exit" presetSubtype="0" fill="hold" grpId="1" nodeType="withEffect">
                                  <p:stCondLst>
                                    <p:cond delay="0"/>
                                  </p:stCondLst>
                                  <p:childTnLst>
                                    <p:animEffect transition="out" filter="fade">
                                      <p:cBhvr>
                                        <p:cTn id="147" dur="2000"/>
                                        <p:tgtEl>
                                          <p:spTgt spid="13"/>
                                        </p:tgtEl>
                                      </p:cBhvr>
                                    </p:animEffect>
                                    <p:set>
                                      <p:cBhvr>
                                        <p:cTn id="148" dur="1" fill="hold">
                                          <p:stCondLst>
                                            <p:cond delay="1999"/>
                                          </p:stCondLst>
                                        </p:cTn>
                                        <p:tgtEl>
                                          <p:spTgt spid="13"/>
                                        </p:tgtEl>
                                        <p:attrNameLst>
                                          <p:attrName>style.visibility</p:attrName>
                                        </p:attrNameLst>
                                      </p:cBhvr>
                                      <p:to>
                                        <p:strVal val="hidden"/>
                                      </p:to>
                                    </p:set>
                                  </p:childTnLst>
                                </p:cTn>
                              </p:par>
                              <p:par>
                                <p:cTn id="149" presetID="10" presetClass="exit" presetSubtype="0" fill="hold" nodeType="withEffect">
                                  <p:stCondLst>
                                    <p:cond delay="0"/>
                                  </p:stCondLst>
                                  <p:childTnLst>
                                    <p:animEffect transition="out" filter="fade">
                                      <p:cBhvr>
                                        <p:cTn id="150" dur="2000"/>
                                        <p:tgtEl>
                                          <p:spTgt spid="11"/>
                                        </p:tgtEl>
                                      </p:cBhvr>
                                    </p:animEffect>
                                    <p:set>
                                      <p:cBhvr>
                                        <p:cTn id="151" dur="1" fill="hold">
                                          <p:stCondLst>
                                            <p:cond delay="1999"/>
                                          </p:stCondLst>
                                        </p:cTn>
                                        <p:tgtEl>
                                          <p:spTgt spid="11"/>
                                        </p:tgtEl>
                                        <p:attrNameLst>
                                          <p:attrName>style.visibility</p:attrName>
                                        </p:attrNameLst>
                                      </p:cBhvr>
                                      <p:to>
                                        <p:strVal val="hidden"/>
                                      </p:to>
                                    </p:set>
                                  </p:childTnLst>
                                </p:cTn>
                              </p:par>
                              <p:par>
                                <p:cTn id="152" presetID="10" presetClass="exit" presetSubtype="0" fill="hold" grpId="1" nodeType="withEffect">
                                  <p:stCondLst>
                                    <p:cond delay="0"/>
                                  </p:stCondLst>
                                  <p:childTnLst>
                                    <p:animEffect transition="out" filter="fade">
                                      <p:cBhvr>
                                        <p:cTn id="153" dur="2000"/>
                                        <p:tgtEl>
                                          <p:spTgt spid="19"/>
                                        </p:tgtEl>
                                      </p:cBhvr>
                                    </p:animEffect>
                                    <p:set>
                                      <p:cBhvr>
                                        <p:cTn id="154" dur="1" fill="hold">
                                          <p:stCondLst>
                                            <p:cond delay="1999"/>
                                          </p:stCondLst>
                                        </p:cTn>
                                        <p:tgtEl>
                                          <p:spTgt spid="19"/>
                                        </p:tgtEl>
                                        <p:attrNameLst>
                                          <p:attrName>style.visibility</p:attrName>
                                        </p:attrNameLst>
                                      </p:cBhvr>
                                      <p:to>
                                        <p:strVal val="hidden"/>
                                      </p:to>
                                    </p:set>
                                  </p:childTnLst>
                                </p:cTn>
                              </p:par>
                              <p:par>
                                <p:cTn id="155" presetID="10" presetClass="exit" presetSubtype="0" fill="hold" nodeType="withEffect">
                                  <p:stCondLst>
                                    <p:cond delay="0"/>
                                  </p:stCondLst>
                                  <p:childTnLst>
                                    <p:animEffect transition="out" filter="fade">
                                      <p:cBhvr>
                                        <p:cTn id="156" dur="2000"/>
                                        <p:tgtEl>
                                          <p:spTgt spid="12"/>
                                        </p:tgtEl>
                                      </p:cBhvr>
                                    </p:animEffect>
                                    <p:set>
                                      <p:cBhvr>
                                        <p:cTn id="157" dur="1" fill="hold">
                                          <p:stCondLst>
                                            <p:cond delay="1999"/>
                                          </p:stCondLst>
                                        </p:cTn>
                                        <p:tgtEl>
                                          <p:spTgt spid="12"/>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2000"/>
                                        <p:tgtEl>
                                          <p:spTgt spid="18"/>
                                        </p:tgtEl>
                                      </p:cBhvr>
                                    </p:animEffect>
                                    <p:set>
                                      <p:cBhvr>
                                        <p:cTn id="160" dur="1" fill="hold">
                                          <p:stCondLst>
                                            <p:cond delay="1999"/>
                                          </p:stCondLst>
                                        </p:cTn>
                                        <p:tgtEl>
                                          <p:spTgt spid="18"/>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2000"/>
                                        <p:tgtEl>
                                          <p:spTgt spid="16"/>
                                        </p:tgtEl>
                                      </p:cBhvr>
                                    </p:animEffect>
                                    <p:set>
                                      <p:cBhvr>
                                        <p:cTn id="163" dur="1" fill="hold">
                                          <p:stCondLst>
                                            <p:cond delay="1999"/>
                                          </p:stCondLst>
                                        </p:cTn>
                                        <p:tgtEl>
                                          <p:spTgt spid="16"/>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2000"/>
                                        <p:tgtEl>
                                          <p:spTgt spid="14"/>
                                        </p:tgtEl>
                                      </p:cBhvr>
                                    </p:animEffect>
                                    <p:set>
                                      <p:cBhvr>
                                        <p:cTn id="166" dur="1" fill="hold">
                                          <p:stCondLst>
                                            <p:cond delay="1999"/>
                                          </p:stCondLst>
                                        </p:cTn>
                                        <p:tgtEl>
                                          <p:spTgt spid="14"/>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2000"/>
                                        <p:tgtEl>
                                          <p:spTgt spid="20"/>
                                        </p:tgtEl>
                                      </p:cBhvr>
                                    </p:animEffect>
                                    <p:set>
                                      <p:cBhvr>
                                        <p:cTn id="169" dur="1" fill="hold">
                                          <p:stCondLst>
                                            <p:cond delay="1999"/>
                                          </p:stCondLst>
                                        </p:cTn>
                                        <p:tgtEl>
                                          <p:spTgt spid="20"/>
                                        </p:tgtEl>
                                        <p:attrNameLst>
                                          <p:attrName>style.visibility</p:attrName>
                                        </p:attrNameLst>
                                      </p:cBhvr>
                                      <p:to>
                                        <p:strVal val="hidden"/>
                                      </p:to>
                                    </p:set>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nodeType="clickEffect">
                                  <p:stCondLst>
                                    <p:cond delay="0"/>
                                  </p:stCondLst>
                                  <p:childTnLst>
                                    <p:set>
                                      <p:cBhvr>
                                        <p:cTn id="173" dur="1" fill="hold">
                                          <p:stCondLst>
                                            <p:cond delay="0"/>
                                          </p:stCondLst>
                                        </p:cTn>
                                        <p:tgtEl>
                                          <p:spTgt spid="22"/>
                                        </p:tgtEl>
                                        <p:attrNameLst>
                                          <p:attrName>style.visibility</p:attrName>
                                        </p:attrNameLst>
                                      </p:cBhvr>
                                      <p:to>
                                        <p:strVal val="visible"/>
                                      </p:to>
                                    </p:set>
                                    <p:animEffect transition="in" filter="fade">
                                      <p:cBhvr>
                                        <p:cTn id="174" dur="2000"/>
                                        <p:tgtEl>
                                          <p:spTgt spid="22"/>
                                        </p:tgtEl>
                                      </p:cBhvr>
                                    </p:animEffect>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grpId="0" nodeType="clickEffect">
                                  <p:stCondLst>
                                    <p:cond delay="0"/>
                                  </p:stCondLst>
                                  <p:childTnLst>
                                    <p:set>
                                      <p:cBhvr>
                                        <p:cTn id="178" dur="1" fill="hold">
                                          <p:stCondLst>
                                            <p:cond delay="0"/>
                                          </p:stCondLst>
                                        </p:cTn>
                                        <p:tgtEl>
                                          <p:spTgt spid="23"/>
                                        </p:tgtEl>
                                        <p:attrNameLst>
                                          <p:attrName>style.visibility</p:attrName>
                                        </p:attrNameLst>
                                      </p:cBhvr>
                                      <p:to>
                                        <p:strVal val="visible"/>
                                      </p:to>
                                    </p:set>
                                    <p:animEffect transition="in" filter="fade">
                                      <p:cBhvr>
                                        <p:cTn id="179" dur="2000"/>
                                        <p:tgtEl>
                                          <p:spTgt spid="23"/>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xit" presetSubtype="0" fill="hold" grpId="1" nodeType="clickEffect">
                                  <p:stCondLst>
                                    <p:cond delay="0"/>
                                  </p:stCondLst>
                                  <p:childTnLst>
                                    <p:animEffect transition="out" filter="fade">
                                      <p:cBhvr>
                                        <p:cTn id="183" dur="2000"/>
                                        <p:tgtEl>
                                          <p:spTgt spid="23"/>
                                        </p:tgtEl>
                                      </p:cBhvr>
                                    </p:animEffect>
                                    <p:set>
                                      <p:cBhvr>
                                        <p:cTn id="184" dur="1" fill="hold">
                                          <p:stCondLst>
                                            <p:cond delay="19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p:bldP spid="7" grpId="1"/>
      <p:bldP spid="7" grpId="2"/>
      <p:bldP spid="8" grpId="0" animBg="1"/>
      <p:bldP spid="8"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3" grpId="0"/>
      <p:bldP spid="23"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611560" y="1988840"/>
          <a:ext cx="7992888" cy="3507472"/>
        </p:xfrm>
        <a:graphic>
          <a:graphicData uri="http://schemas.openxmlformats.org/drawingml/2006/table">
            <a:tbl>
              <a:tblPr>
                <a:tableStyleId>{22838BEF-8BB2-4498-84A7-C5851F593DF1}</a:tableStyleId>
              </a:tblPr>
              <a:tblGrid>
                <a:gridCol w="2040572"/>
                <a:gridCol w="2616231"/>
                <a:gridCol w="1895925"/>
                <a:gridCol w="1440160"/>
              </a:tblGrid>
              <a:tr h="504056">
                <a:tc>
                  <a:txBody>
                    <a:bodyPr/>
                    <a:lstStyle/>
                    <a:p>
                      <a:pPr algn="ctr">
                        <a:spcAft>
                          <a:spcPts val="0"/>
                        </a:spcAft>
                      </a:pPr>
                      <a:r>
                        <a:rPr lang="es-EC" sz="1600" b="1" dirty="0"/>
                        <a:t>APLICACIÓN</a:t>
                      </a:r>
                      <a:endParaRPr lang="es-MX" sz="3200" b="1" dirty="0">
                        <a:latin typeface="Times New Roman"/>
                        <a:ea typeface="Calibri"/>
                        <a:cs typeface="Times New Roman"/>
                      </a:endParaRPr>
                    </a:p>
                  </a:txBody>
                  <a:tcPr marL="68580" marR="68580" marT="0" marB="0" anchor="ctr">
                    <a:solidFill>
                      <a:schemeClr val="bg1"/>
                    </a:solidFill>
                  </a:tcPr>
                </a:tc>
                <a:tc>
                  <a:txBody>
                    <a:bodyPr/>
                    <a:lstStyle/>
                    <a:p>
                      <a:pPr algn="ctr">
                        <a:spcAft>
                          <a:spcPts val="0"/>
                        </a:spcAft>
                      </a:pPr>
                      <a:r>
                        <a:rPr lang="es-EC" sz="1600" b="1" dirty="0"/>
                        <a:t>TAMAÑO PROMEDIO</a:t>
                      </a:r>
                      <a:endParaRPr lang="es-MX" sz="3200" b="1" dirty="0">
                        <a:latin typeface="Times New Roman"/>
                        <a:ea typeface="Calibri"/>
                        <a:cs typeface="Times New Roman"/>
                      </a:endParaRPr>
                    </a:p>
                  </a:txBody>
                  <a:tcPr marL="68580" marR="68580" marT="0" marB="0" anchor="ctr">
                    <a:solidFill>
                      <a:schemeClr val="bg1"/>
                    </a:solidFill>
                  </a:tcPr>
                </a:tc>
                <a:tc>
                  <a:txBody>
                    <a:bodyPr/>
                    <a:lstStyle/>
                    <a:p>
                      <a:pPr algn="ctr">
                        <a:spcAft>
                          <a:spcPts val="0"/>
                        </a:spcAft>
                      </a:pPr>
                      <a:r>
                        <a:rPr lang="es-EC" sz="1600" b="1" dirty="0"/>
                        <a:t>USO/H:</a:t>
                      </a:r>
                      <a:endParaRPr lang="es-MX" sz="3200" b="1" dirty="0">
                        <a:latin typeface="Times New Roman"/>
                        <a:ea typeface="Calibri"/>
                        <a:cs typeface="Times New Roman"/>
                      </a:endParaRPr>
                    </a:p>
                  </a:txBody>
                  <a:tcPr marL="68580" marR="68580" marT="0" marB="0" anchor="ctr">
                    <a:solidFill>
                      <a:schemeClr val="bg1"/>
                    </a:solidFill>
                  </a:tcPr>
                </a:tc>
                <a:tc>
                  <a:txBody>
                    <a:bodyPr/>
                    <a:lstStyle/>
                    <a:p>
                      <a:pPr algn="ctr">
                        <a:spcAft>
                          <a:spcPts val="0"/>
                        </a:spcAft>
                      </a:pPr>
                      <a:r>
                        <a:rPr lang="es-EC" sz="1600" b="1" dirty="0"/>
                        <a:t>AB</a:t>
                      </a:r>
                      <a:endParaRPr lang="es-MX" sz="3200" b="1" dirty="0"/>
                    </a:p>
                    <a:p>
                      <a:pPr algn="ctr">
                        <a:spcAft>
                          <a:spcPts val="0"/>
                        </a:spcAft>
                      </a:pPr>
                      <a:r>
                        <a:rPr lang="es-EC" sz="1600" b="1" dirty="0"/>
                        <a:t>/USUARIO</a:t>
                      </a:r>
                      <a:endParaRPr lang="es-MX" sz="3200" b="1" dirty="0">
                        <a:latin typeface="Times New Roman"/>
                        <a:ea typeface="Calibri"/>
                        <a:cs typeface="Times New Roman"/>
                      </a:endParaRPr>
                    </a:p>
                  </a:txBody>
                  <a:tcPr marL="68580" marR="68580" marT="0" marB="0" anchor="ctr">
                    <a:solidFill>
                      <a:schemeClr val="bg1"/>
                    </a:solidFill>
                  </a:tcPr>
                </a:tc>
              </a:tr>
              <a:tr h="504056">
                <a:tc>
                  <a:txBody>
                    <a:bodyPr/>
                    <a:lstStyle/>
                    <a:p>
                      <a:pPr algn="ctr">
                        <a:spcAft>
                          <a:spcPts val="0"/>
                        </a:spcAft>
                      </a:pPr>
                      <a:r>
                        <a:rPr lang="es-EC" sz="2400" b="1" dirty="0"/>
                        <a:t>E-MAIL</a:t>
                      </a:r>
                      <a:endParaRPr lang="es-MX" sz="4400" b="1" dirty="0">
                        <a:latin typeface="Times New Roman"/>
                        <a:ea typeface="Calibri"/>
                        <a:cs typeface="Times New Roman"/>
                      </a:endParaRPr>
                    </a:p>
                  </a:txBody>
                  <a:tcPr marL="68580" marR="68580" marT="0" marB="0" anchor="ctr"/>
                </a:tc>
                <a:tc>
                  <a:txBody>
                    <a:bodyPr/>
                    <a:lstStyle/>
                    <a:p>
                      <a:pPr algn="ctr">
                        <a:spcAft>
                          <a:spcPts val="0"/>
                        </a:spcAft>
                      </a:pPr>
                      <a:r>
                        <a:rPr lang="es-EC" sz="2400" dirty="0"/>
                        <a:t>30KB-750KB(textos)</a:t>
                      </a:r>
                      <a:endParaRPr lang="es-MX" sz="4400" dirty="0"/>
                    </a:p>
                    <a:p>
                      <a:pPr algn="ctr">
                        <a:spcAft>
                          <a:spcPts val="0"/>
                        </a:spcAft>
                      </a:pPr>
                      <a:r>
                        <a:rPr lang="es-EC" sz="2400" dirty="0"/>
                        <a:t>2.4MB(fotos)</a:t>
                      </a:r>
                      <a:endParaRPr lang="es-MX" sz="4400" dirty="0">
                        <a:latin typeface="Times New Roman"/>
                        <a:ea typeface="Calibri"/>
                        <a:cs typeface="Times New Roman"/>
                      </a:endParaRPr>
                    </a:p>
                  </a:txBody>
                  <a:tcPr marL="68580" marR="68580" marT="0" marB="0" anchor="ctr"/>
                </a:tc>
                <a:tc>
                  <a:txBody>
                    <a:bodyPr/>
                    <a:lstStyle/>
                    <a:p>
                      <a:pPr algn="ctr">
                        <a:spcAft>
                          <a:spcPts val="0"/>
                        </a:spcAft>
                      </a:pPr>
                      <a:r>
                        <a:rPr lang="es-EC" sz="2400" dirty="0"/>
                        <a:t>5emails/h</a:t>
                      </a:r>
                      <a:endParaRPr lang="es-MX" sz="4400" dirty="0">
                        <a:latin typeface="Times New Roman"/>
                        <a:ea typeface="Calibri"/>
                        <a:cs typeface="Times New Roman"/>
                      </a:endParaRPr>
                    </a:p>
                  </a:txBody>
                  <a:tcPr marL="68580" marR="68580" marT="0" marB="0" anchor="ctr"/>
                </a:tc>
                <a:tc>
                  <a:txBody>
                    <a:bodyPr/>
                    <a:lstStyle/>
                    <a:p>
                      <a:pPr algn="ctr">
                        <a:spcAft>
                          <a:spcPts val="0"/>
                        </a:spcAft>
                      </a:pPr>
                      <a:r>
                        <a:rPr lang="es-EC" sz="2400" dirty="0">
                          <a:solidFill>
                            <a:srgbClr val="FF0000"/>
                          </a:solidFill>
                        </a:rPr>
                        <a:t>5.5Kbps</a:t>
                      </a:r>
                      <a:endParaRPr lang="es-MX" sz="4400" dirty="0">
                        <a:solidFill>
                          <a:srgbClr val="FF0000"/>
                        </a:solidFill>
                        <a:latin typeface="Times New Roman"/>
                        <a:ea typeface="Calibri"/>
                        <a:cs typeface="Times New Roman"/>
                      </a:endParaRPr>
                    </a:p>
                  </a:txBody>
                  <a:tcPr marL="68580" marR="68580" marT="0" marB="0" anchor="ctr"/>
                </a:tc>
              </a:tr>
              <a:tr h="504056">
                <a:tc>
                  <a:txBody>
                    <a:bodyPr/>
                    <a:lstStyle/>
                    <a:p>
                      <a:pPr algn="ctr">
                        <a:spcAft>
                          <a:spcPts val="0"/>
                        </a:spcAft>
                      </a:pPr>
                      <a:r>
                        <a:rPr lang="es-EC" sz="2400" b="1" dirty="0"/>
                        <a:t>Multimedia</a:t>
                      </a:r>
                      <a:endParaRPr lang="es-MX" sz="4400" b="1" dirty="0">
                        <a:latin typeface="Times New Roman"/>
                        <a:ea typeface="Calibri"/>
                        <a:cs typeface="Times New Roman"/>
                      </a:endParaRPr>
                    </a:p>
                  </a:txBody>
                  <a:tcPr marL="68580" marR="68580" marT="0" marB="0" anchor="ctr"/>
                </a:tc>
                <a:tc>
                  <a:txBody>
                    <a:bodyPr/>
                    <a:lstStyle/>
                    <a:p>
                      <a:pPr algn="ctr">
                        <a:spcAft>
                          <a:spcPts val="0"/>
                        </a:spcAft>
                      </a:pPr>
                      <a:r>
                        <a:rPr lang="es-EC" sz="2400"/>
                        <a:t>28.3MB(video)</a:t>
                      </a:r>
                      <a:endParaRPr lang="es-MX" sz="4400">
                        <a:latin typeface="Times New Roman"/>
                        <a:ea typeface="Calibri"/>
                        <a:cs typeface="Times New Roman"/>
                      </a:endParaRPr>
                    </a:p>
                  </a:txBody>
                  <a:tcPr marL="68580" marR="68580" marT="0" marB="0" anchor="ctr"/>
                </a:tc>
                <a:tc>
                  <a:txBody>
                    <a:bodyPr/>
                    <a:lstStyle/>
                    <a:p>
                      <a:pPr algn="ctr">
                        <a:spcAft>
                          <a:spcPts val="0"/>
                        </a:spcAft>
                      </a:pPr>
                      <a:r>
                        <a:rPr lang="es-EC" sz="2400"/>
                        <a:t>1video/h</a:t>
                      </a:r>
                      <a:endParaRPr lang="es-MX" sz="4400">
                        <a:latin typeface="Times New Roman"/>
                        <a:ea typeface="Calibri"/>
                        <a:cs typeface="Times New Roman"/>
                      </a:endParaRPr>
                    </a:p>
                  </a:txBody>
                  <a:tcPr marL="68580" marR="68580" marT="0" marB="0" anchor="ctr"/>
                </a:tc>
                <a:tc>
                  <a:txBody>
                    <a:bodyPr/>
                    <a:lstStyle/>
                    <a:p>
                      <a:pPr algn="ctr">
                        <a:spcAft>
                          <a:spcPts val="0"/>
                        </a:spcAft>
                      </a:pPr>
                      <a:r>
                        <a:rPr lang="es-EC" sz="2400" dirty="0">
                          <a:solidFill>
                            <a:srgbClr val="FF0000"/>
                          </a:solidFill>
                        </a:rPr>
                        <a:t>62.8Kbps</a:t>
                      </a:r>
                      <a:endParaRPr lang="es-MX" sz="4400" dirty="0">
                        <a:solidFill>
                          <a:srgbClr val="FF0000"/>
                        </a:solidFill>
                        <a:latin typeface="Times New Roman"/>
                        <a:ea typeface="Calibri"/>
                        <a:cs typeface="Times New Roman"/>
                      </a:endParaRPr>
                    </a:p>
                  </a:txBody>
                  <a:tcPr marL="68580" marR="68580" marT="0" marB="0" anchor="ctr"/>
                </a:tc>
              </a:tr>
              <a:tr h="288032">
                <a:tc>
                  <a:txBody>
                    <a:bodyPr/>
                    <a:lstStyle/>
                    <a:p>
                      <a:pPr algn="ctr">
                        <a:spcAft>
                          <a:spcPts val="0"/>
                        </a:spcAft>
                      </a:pPr>
                      <a:r>
                        <a:rPr lang="es-EC" sz="2400" b="1" dirty="0"/>
                        <a:t>HTML</a:t>
                      </a:r>
                      <a:endParaRPr lang="es-MX" sz="4400" b="1" dirty="0">
                        <a:latin typeface="Times New Roman"/>
                        <a:ea typeface="Calibri"/>
                        <a:cs typeface="Times New Roman"/>
                      </a:endParaRPr>
                    </a:p>
                  </a:txBody>
                  <a:tcPr marL="68580" marR="68580" marT="0" marB="0" anchor="ctr"/>
                </a:tc>
                <a:tc>
                  <a:txBody>
                    <a:bodyPr/>
                    <a:lstStyle/>
                    <a:p>
                      <a:pPr algn="ctr">
                        <a:spcAft>
                          <a:spcPts val="0"/>
                        </a:spcAft>
                      </a:pPr>
                      <a:r>
                        <a:rPr lang="es-EC" sz="2400" dirty="0"/>
                        <a:t>16KB-158KB</a:t>
                      </a:r>
                      <a:r>
                        <a:rPr lang="es-EC" sz="2000" dirty="0"/>
                        <a:t>(</a:t>
                      </a:r>
                      <a:r>
                        <a:rPr lang="es-EC" sz="2000" dirty="0" err="1"/>
                        <a:t>pag.cargada</a:t>
                      </a:r>
                      <a:r>
                        <a:rPr lang="es-EC" sz="2000" dirty="0"/>
                        <a:t> de imágenes y texto)</a:t>
                      </a:r>
                      <a:endParaRPr lang="es-MX" sz="4400" dirty="0">
                        <a:latin typeface="Times New Roman"/>
                        <a:ea typeface="Calibri"/>
                        <a:cs typeface="Times New Roman"/>
                      </a:endParaRPr>
                    </a:p>
                  </a:txBody>
                  <a:tcPr marL="68580" marR="68580" marT="0" marB="0" anchor="ctr"/>
                </a:tc>
                <a:tc>
                  <a:txBody>
                    <a:bodyPr/>
                    <a:lstStyle/>
                    <a:p>
                      <a:pPr algn="ctr">
                        <a:spcAft>
                          <a:spcPts val="0"/>
                        </a:spcAft>
                      </a:pPr>
                      <a:r>
                        <a:rPr lang="es-EC" sz="2400"/>
                        <a:t>10pagweb/h</a:t>
                      </a:r>
                      <a:endParaRPr lang="es-MX" sz="4400">
                        <a:latin typeface="Times New Roman"/>
                        <a:ea typeface="Calibri"/>
                        <a:cs typeface="Times New Roman"/>
                      </a:endParaRPr>
                    </a:p>
                  </a:txBody>
                  <a:tcPr marL="68580" marR="68580" marT="0" marB="0" anchor="ctr"/>
                </a:tc>
                <a:tc>
                  <a:txBody>
                    <a:bodyPr/>
                    <a:lstStyle/>
                    <a:p>
                      <a:pPr algn="ctr">
                        <a:spcAft>
                          <a:spcPts val="0"/>
                        </a:spcAft>
                      </a:pPr>
                      <a:r>
                        <a:rPr lang="es-EC" sz="2400" dirty="0">
                          <a:solidFill>
                            <a:srgbClr val="FF0000"/>
                          </a:solidFill>
                        </a:rPr>
                        <a:t>2.2.kbps</a:t>
                      </a:r>
                      <a:endParaRPr lang="es-MX" sz="4400" dirty="0">
                        <a:solidFill>
                          <a:srgbClr val="FF0000"/>
                        </a:solidFill>
                        <a:latin typeface="Times New Roman"/>
                        <a:ea typeface="Calibri"/>
                        <a:cs typeface="Times New Roman"/>
                      </a:endParaRPr>
                    </a:p>
                  </a:txBody>
                  <a:tcPr marL="68580" marR="68580" marT="0" marB="0" anchor="ctr"/>
                </a:tc>
              </a:tr>
              <a:tr h="293360">
                <a:tc>
                  <a:txBody>
                    <a:bodyPr/>
                    <a:lstStyle/>
                    <a:p>
                      <a:pPr algn="ctr">
                        <a:spcAft>
                          <a:spcPts val="0"/>
                        </a:spcAft>
                      </a:pPr>
                      <a:r>
                        <a:rPr lang="es-EC" sz="2400" b="1" dirty="0"/>
                        <a:t>MSN</a:t>
                      </a:r>
                      <a:endParaRPr lang="es-MX" sz="4400" b="1" dirty="0">
                        <a:latin typeface="Times New Roman"/>
                        <a:ea typeface="Calibri"/>
                        <a:cs typeface="Times New Roman"/>
                      </a:endParaRPr>
                    </a:p>
                  </a:txBody>
                  <a:tcPr marL="68580" marR="68580" marT="0" marB="0" anchor="ctr"/>
                </a:tc>
                <a:tc>
                  <a:txBody>
                    <a:bodyPr/>
                    <a:lstStyle/>
                    <a:p>
                      <a:pPr algn="ctr">
                        <a:spcAft>
                          <a:spcPts val="0"/>
                        </a:spcAft>
                      </a:pPr>
                      <a:r>
                        <a:rPr lang="es-EC" sz="2400" dirty="0"/>
                        <a:t>Requisito del programa</a:t>
                      </a:r>
                      <a:endParaRPr lang="es-MX" sz="4400" dirty="0">
                        <a:latin typeface="Times New Roman"/>
                        <a:ea typeface="Calibri"/>
                        <a:cs typeface="Times New Roman"/>
                      </a:endParaRPr>
                    </a:p>
                  </a:txBody>
                  <a:tcPr marL="68580" marR="68580" marT="0" marB="0" anchor="ctr"/>
                </a:tc>
                <a:tc gridSpan="2">
                  <a:txBody>
                    <a:bodyPr/>
                    <a:lstStyle/>
                    <a:p>
                      <a:pPr algn="ctr">
                        <a:lnSpc>
                          <a:spcPct val="115000"/>
                        </a:lnSpc>
                        <a:spcAft>
                          <a:spcPts val="0"/>
                        </a:spcAft>
                      </a:pPr>
                      <a:r>
                        <a:rPr lang="en-US" sz="2400" dirty="0">
                          <a:solidFill>
                            <a:srgbClr val="FF0000"/>
                          </a:solidFill>
                        </a:rPr>
                        <a:t>16Kbps</a:t>
                      </a:r>
                      <a:endParaRPr lang="es-MX" sz="4000" dirty="0">
                        <a:solidFill>
                          <a:srgbClr val="FF0000"/>
                        </a:solidFill>
                        <a:latin typeface="Calibri"/>
                        <a:ea typeface="Calibri"/>
                        <a:cs typeface="Times New Roman"/>
                      </a:endParaRPr>
                    </a:p>
                  </a:txBody>
                  <a:tcPr marL="68580" marR="68580" marT="0" marB="0" anchor="ctr"/>
                </a:tc>
                <a:tc hMerge="1">
                  <a:txBody>
                    <a:bodyPr/>
                    <a:lstStyle/>
                    <a:p>
                      <a:endParaRPr lang="es-MX"/>
                    </a:p>
                  </a:txBody>
                  <a:tcPr/>
                </a:tc>
              </a:tr>
            </a:tbl>
          </a:graphicData>
        </a:graphic>
      </p:graphicFrame>
      <p:sp>
        <p:nvSpPr>
          <p:cNvPr id="6" name="2 Título"/>
          <p:cNvSpPr txBox="1">
            <a:spLocks/>
          </p:cNvSpPr>
          <p:nvPr/>
        </p:nvSpPr>
        <p:spPr>
          <a:xfrm>
            <a:off x="475928" y="845096"/>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7.10.1  SERVICIO DE INTERNET</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7" name="6 Rectángulo"/>
          <p:cNvSpPr/>
          <p:nvPr/>
        </p:nvSpPr>
        <p:spPr>
          <a:xfrm>
            <a:off x="179512" y="188640"/>
            <a:ext cx="7143302"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10   ESTIMACION DE LA CAPACIDAD DE RED</a:t>
            </a:r>
            <a:endParaRPr lang="es-MX" sz="2400" dirty="0"/>
          </a:p>
        </p:txBody>
      </p:sp>
      <p:sp>
        <p:nvSpPr>
          <p:cNvPr id="10" name="2 Título"/>
          <p:cNvSpPr txBox="1">
            <a:spLocks/>
          </p:cNvSpPr>
          <p:nvPr/>
        </p:nvSpPr>
        <p:spPr>
          <a:xfrm>
            <a:off x="611560" y="836712"/>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7.10.2  SERVICIO DE TELEFONÍA IP</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grpSp>
        <p:nvGrpSpPr>
          <p:cNvPr id="11" name="10 Grupo"/>
          <p:cNvGrpSpPr/>
          <p:nvPr/>
        </p:nvGrpSpPr>
        <p:grpSpPr>
          <a:xfrm>
            <a:off x="323528" y="1988840"/>
            <a:ext cx="8496944" cy="1656184"/>
            <a:chOff x="323528" y="2060848"/>
            <a:chExt cx="8496944" cy="1656184"/>
          </a:xfrm>
        </p:grpSpPr>
        <p:pic>
          <p:nvPicPr>
            <p:cNvPr id="12" name="11 Imagen"/>
            <p:cNvPicPr/>
            <p:nvPr/>
          </p:nvPicPr>
          <p:blipFill>
            <a:blip r:embed="rId2" cstate="print"/>
            <a:srcRect t="39098" b="29563"/>
            <a:stretch>
              <a:fillRect/>
            </a:stretch>
          </p:blipFill>
          <p:spPr bwMode="auto">
            <a:xfrm>
              <a:off x="323528" y="2060848"/>
              <a:ext cx="8496944" cy="1656184"/>
            </a:xfrm>
            <a:prstGeom prst="rect">
              <a:avLst/>
            </a:prstGeom>
            <a:ln>
              <a:noFill/>
            </a:ln>
            <a:effectLst/>
          </p:spPr>
        </p:pic>
        <p:sp>
          <p:nvSpPr>
            <p:cNvPr id="13" name="12 Elipse"/>
            <p:cNvSpPr/>
            <p:nvPr/>
          </p:nvSpPr>
          <p:spPr>
            <a:xfrm>
              <a:off x="395536" y="2852936"/>
              <a:ext cx="288032"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smtClean="0"/>
                <a:t>T</a:t>
              </a:r>
              <a:endParaRPr lang="es-MX" dirty="0"/>
            </a:p>
          </p:txBody>
        </p:sp>
        <p:sp>
          <p:nvSpPr>
            <p:cNvPr id="14" name="13 Elipse"/>
            <p:cNvSpPr/>
            <p:nvPr/>
          </p:nvSpPr>
          <p:spPr>
            <a:xfrm>
              <a:off x="1979712" y="2852936"/>
              <a:ext cx="288032"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smtClean="0"/>
                <a:t>T</a:t>
              </a:r>
              <a:endParaRPr lang="es-MX" dirty="0"/>
            </a:p>
          </p:txBody>
        </p:sp>
        <p:sp>
          <p:nvSpPr>
            <p:cNvPr id="15" name="14 Elipse"/>
            <p:cNvSpPr/>
            <p:nvPr/>
          </p:nvSpPr>
          <p:spPr>
            <a:xfrm>
              <a:off x="4716016" y="2996952"/>
              <a:ext cx="288032"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smtClean="0"/>
                <a:t>T</a:t>
              </a:r>
              <a:endParaRPr lang="es-MX" dirty="0"/>
            </a:p>
          </p:txBody>
        </p:sp>
        <p:sp>
          <p:nvSpPr>
            <p:cNvPr id="16" name="15 Elipse"/>
            <p:cNvSpPr/>
            <p:nvPr/>
          </p:nvSpPr>
          <p:spPr>
            <a:xfrm>
              <a:off x="6660232" y="3140968"/>
              <a:ext cx="288032"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smtClean="0"/>
                <a:t>T</a:t>
              </a:r>
              <a:endParaRPr lang="es-MX" dirty="0"/>
            </a:p>
          </p:txBody>
        </p:sp>
        <p:sp>
          <p:nvSpPr>
            <p:cNvPr id="17" name="16 Elipse"/>
            <p:cNvSpPr/>
            <p:nvPr/>
          </p:nvSpPr>
          <p:spPr>
            <a:xfrm>
              <a:off x="8316416" y="3140968"/>
              <a:ext cx="288032" cy="288032"/>
            </a:xfrm>
            <a:prstGeom prst="ellipse">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s-MX" dirty="0" smtClean="0"/>
                <a:t>T</a:t>
              </a:r>
              <a:endParaRPr lang="es-MX" dirty="0"/>
            </a:p>
          </p:txBody>
        </p:sp>
      </p:grpSp>
      <p:pic>
        <p:nvPicPr>
          <p:cNvPr id="18" name="Picture 2"/>
          <p:cNvPicPr>
            <a:picLocks noChangeAspect="1" noChangeArrowheads="1"/>
          </p:cNvPicPr>
          <p:nvPr/>
        </p:nvPicPr>
        <p:blipFill>
          <a:blip r:embed="rId3" cstate="print"/>
          <a:srcRect l="45654" t="39984" r="39957" b="39344"/>
          <a:stretch>
            <a:fillRect/>
          </a:stretch>
        </p:blipFill>
        <p:spPr bwMode="auto">
          <a:xfrm>
            <a:off x="3491880" y="3789040"/>
            <a:ext cx="2304256" cy="1645106"/>
          </a:xfrm>
          <a:prstGeom prst="rect">
            <a:avLst/>
          </a:prstGeom>
          <a:ln>
            <a:noFill/>
          </a:ln>
          <a:effectLst>
            <a:outerShdw blurRad="292100" dist="139700" dir="2700000" algn="tl" rotWithShape="0">
              <a:srgbClr val="333333">
                <a:alpha val="65000"/>
              </a:srgbClr>
            </a:outerShdw>
          </a:effectLst>
        </p:spPr>
      </p:pic>
      <p:sp>
        <p:nvSpPr>
          <p:cNvPr id="19"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20" name="19 Elipse"/>
          <p:cNvSpPr/>
          <p:nvPr/>
        </p:nvSpPr>
        <p:spPr>
          <a:xfrm>
            <a:off x="323528" y="1340768"/>
            <a:ext cx="2160240" cy="1512168"/>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400" b="1" dirty="0" smtClean="0">
                <a:solidFill>
                  <a:schemeClr val="tx1"/>
                </a:solidFill>
              </a:rPr>
              <a:t>TASA DE BITS CONSUMIDO TOTAL/NODO</a:t>
            </a:r>
            <a:endParaRPr lang="es-MX" sz="1400" b="1" dirty="0">
              <a:solidFill>
                <a:schemeClr val="tx1"/>
              </a:solidFill>
            </a:endParaRPr>
          </a:p>
        </p:txBody>
      </p:sp>
      <p:sp>
        <p:nvSpPr>
          <p:cNvPr id="21" name="20 Flecha derecha"/>
          <p:cNvSpPr/>
          <p:nvPr/>
        </p:nvSpPr>
        <p:spPr>
          <a:xfrm>
            <a:off x="2627784" y="1916832"/>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2" name="21 Rectángulo redondeado"/>
          <p:cNvSpPr/>
          <p:nvPr/>
        </p:nvSpPr>
        <p:spPr>
          <a:xfrm>
            <a:off x="3131840" y="1268760"/>
            <a:ext cx="2088232" cy="14401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TASA DE BITS CONSUMIDO POR </a:t>
            </a:r>
            <a:r>
              <a:rPr lang="es-MX" b="1" dirty="0" smtClean="0"/>
              <a:t>SERVICIO DE INTERNET</a:t>
            </a:r>
            <a:endParaRPr lang="es-MX" b="1" dirty="0"/>
          </a:p>
        </p:txBody>
      </p:sp>
      <p:sp>
        <p:nvSpPr>
          <p:cNvPr id="23" name="22 Rectángulo redondeado"/>
          <p:cNvSpPr/>
          <p:nvPr/>
        </p:nvSpPr>
        <p:spPr>
          <a:xfrm>
            <a:off x="6012160" y="1268760"/>
            <a:ext cx="2232248" cy="144016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TASA DE BITS CONSUMIDO POR </a:t>
            </a:r>
            <a:r>
              <a:rPr lang="es-MX" b="1" dirty="0" smtClean="0"/>
              <a:t>SERVICIO DE TELEFONÍA IP</a:t>
            </a:r>
            <a:endParaRPr lang="es-MX" b="1" dirty="0"/>
          </a:p>
        </p:txBody>
      </p:sp>
      <p:sp>
        <p:nvSpPr>
          <p:cNvPr id="24" name="23 Cruz"/>
          <p:cNvSpPr/>
          <p:nvPr/>
        </p:nvSpPr>
        <p:spPr>
          <a:xfrm>
            <a:off x="5364088" y="1772816"/>
            <a:ext cx="504056" cy="504056"/>
          </a:xfrm>
          <a:prstGeom prst="plus">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s-MX"/>
          </a:p>
        </p:txBody>
      </p:sp>
      <p:sp>
        <p:nvSpPr>
          <p:cNvPr id="25" name="24 Rectángulo redondeado"/>
          <p:cNvSpPr/>
          <p:nvPr/>
        </p:nvSpPr>
        <p:spPr>
          <a:xfrm>
            <a:off x="2843808" y="2852936"/>
            <a:ext cx="2808312"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smtClean="0"/>
              <a:t>80%usuarios*</a:t>
            </a:r>
            <a:r>
              <a:rPr lang="es-MX" dirty="0" err="1" smtClean="0"/>
              <a:t>ABusuario</a:t>
            </a:r>
            <a:endParaRPr lang="es-MX" b="1" dirty="0"/>
          </a:p>
        </p:txBody>
      </p:sp>
      <p:sp>
        <p:nvSpPr>
          <p:cNvPr id="26" name="25 Rectángulo redondeado"/>
          <p:cNvSpPr/>
          <p:nvPr/>
        </p:nvSpPr>
        <p:spPr>
          <a:xfrm>
            <a:off x="6372200" y="2852936"/>
            <a:ext cx="1656184" cy="43204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MX" dirty="0" err="1" smtClean="0"/>
              <a:t>ABcódec</a:t>
            </a:r>
            <a:endParaRPr lang="es-MX" b="1" dirty="0"/>
          </a:p>
        </p:txBody>
      </p:sp>
      <p:sp>
        <p:nvSpPr>
          <p:cNvPr id="27" name="26 Elipse"/>
          <p:cNvSpPr/>
          <p:nvPr/>
        </p:nvSpPr>
        <p:spPr>
          <a:xfrm>
            <a:off x="5076056" y="4293096"/>
            <a:ext cx="2123728" cy="1296144"/>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MX" sz="1600" dirty="0" smtClean="0"/>
              <a:t>TASA DE BITS CONSUMIDO TOTAL/nodo</a:t>
            </a:r>
            <a:endParaRPr lang="es-MX" sz="1600" dirty="0"/>
          </a:p>
        </p:txBody>
      </p:sp>
      <p:sp>
        <p:nvSpPr>
          <p:cNvPr id="28" name="27 Elipse"/>
          <p:cNvSpPr/>
          <p:nvPr/>
        </p:nvSpPr>
        <p:spPr>
          <a:xfrm>
            <a:off x="1691680" y="4149080"/>
            <a:ext cx="2160240" cy="1440160"/>
          </a:xfrm>
          <a:prstGeom prst="ellips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MX" sz="1400" b="1" dirty="0" smtClean="0">
                <a:solidFill>
                  <a:srgbClr val="FF0000"/>
                </a:solidFill>
              </a:rPr>
              <a:t>TASA DE BITS COSUMIDO EN EL ULTIMO ENLACE</a:t>
            </a:r>
            <a:endParaRPr lang="es-MX" sz="1400" b="1" dirty="0">
              <a:solidFill>
                <a:srgbClr val="FF0000"/>
              </a:solidFill>
            </a:endParaRPr>
          </a:p>
        </p:txBody>
      </p:sp>
      <p:sp>
        <p:nvSpPr>
          <p:cNvPr id="29" name="28 Flecha derecha"/>
          <p:cNvSpPr/>
          <p:nvPr/>
        </p:nvSpPr>
        <p:spPr>
          <a:xfrm>
            <a:off x="3995936" y="4869160"/>
            <a:ext cx="360040"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0"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pic>
        <p:nvPicPr>
          <p:cNvPr id="31" name="Picture 3"/>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4283968" y="4365104"/>
            <a:ext cx="1374698" cy="1296144"/>
          </a:xfrm>
          <a:prstGeom prst="rect">
            <a:avLst/>
          </a:prstGeom>
          <a:noFill/>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2000"/>
                                        <p:tgtEl>
                                          <p:spTgt spid="6"/>
                                        </p:tgtEl>
                                      </p:cBhvr>
                                    </p:animEffect>
                                    <p:set>
                                      <p:cBhvr>
                                        <p:cTn id="18" dur="1" fill="hold">
                                          <p:stCondLst>
                                            <p:cond delay="1999"/>
                                          </p:stCondLst>
                                        </p:cTn>
                                        <p:tgtEl>
                                          <p:spTgt spid="6"/>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
                                        </p:tgtEl>
                                      </p:cBhvr>
                                    </p:animEffect>
                                    <p:set>
                                      <p:cBhvr>
                                        <p:cTn id="21" dur="1" fill="hold">
                                          <p:stCondLst>
                                            <p:cond delay="1999"/>
                                          </p:stCondLst>
                                        </p:cTn>
                                        <p:tgtEl>
                                          <p:spTgt spid="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2000"/>
                                        <p:tgtEl>
                                          <p:spTgt spid="11"/>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20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2000"/>
                                        <p:tgtEl>
                                          <p:spTgt spid="10"/>
                                        </p:tgtEl>
                                      </p:cBhvr>
                                    </p:animEffect>
                                    <p:set>
                                      <p:cBhvr>
                                        <p:cTn id="39" dur="1" fill="hold">
                                          <p:stCondLst>
                                            <p:cond delay="1999"/>
                                          </p:stCondLst>
                                        </p:cTn>
                                        <p:tgtEl>
                                          <p:spTgt spid="10"/>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000"/>
                                        <p:tgtEl>
                                          <p:spTgt spid="11"/>
                                        </p:tgtEl>
                                      </p:cBhvr>
                                    </p:animEffect>
                                    <p:set>
                                      <p:cBhvr>
                                        <p:cTn id="42" dur="1" fill="hold">
                                          <p:stCondLst>
                                            <p:cond delay="1999"/>
                                          </p:stCondLst>
                                        </p:cTn>
                                        <p:tgtEl>
                                          <p:spTgt spid="11"/>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000"/>
                                        <p:tgtEl>
                                          <p:spTgt spid="18"/>
                                        </p:tgtEl>
                                      </p:cBhvr>
                                    </p:animEffect>
                                    <p:set>
                                      <p:cBhvr>
                                        <p:cTn id="45" dur="1" fill="hold">
                                          <p:stCondLst>
                                            <p:cond delay="1999"/>
                                          </p:stCondLst>
                                        </p:cTn>
                                        <p:tgtEl>
                                          <p:spTgt spid="1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fade">
                                      <p:cBhvr>
                                        <p:cTn id="50" dur="2000"/>
                                        <p:tgtEl>
                                          <p:spTgt spid="2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2000"/>
                                        <p:tgtEl>
                                          <p:spTgt spid="21"/>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fade">
                                      <p:cBhvr>
                                        <p:cTn id="58" dur="2000"/>
                                        <p:tgtEl>
                                          <p:spTgt spid="2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9"/>
                                        </p:tgtEl>
                                        <p:attrNameLst>
                                          <p:attrName>style.visibility</p:attrName>
                                        </p:attrNameLst>
                                      </p:cBhvr>
                                      <p:to>
                                        <p:strVal val="visible"/>
                                      </p:to>
                                    </p:set>
                                    <p:animEffect transition="in" filter="fade">
                                      <p:cBhvr>
                                        <p:cTn id="61" dur="2000"/>
                                        <p:tgtEl>
                                          <p:spTgt spid="29"/>
                                        </p:tgtEl>
                                      </p:cBhvr>
                                    </p:animEffect>
                                  </p:childTnLst>
                                </p:cTn>
                              </p:par>
                            </p:childTnLst>
                          </p:cTn>
                        </p:par>
                      </p:childTnLst>
                    </p:cTn>
                  </p:par>
                  <p:par>
                    <p:cTn id="62" fill="hold">
                      <p:stCondLst>
                        <p:cond delay="indefinite"/>
                      </p:stCondLst>
                      <p:childTnLst>
                        <p:par>
                          <p:cTn id="63" fill="hold">
                            <p:stCondLst>
                              <p:cond delay="0"/>
                            </p:stCondLst>
                            <p:childTnLst>
                              <p:par>
                                <p:cTn id="64" presetID="55" presetClass="entr" presetSubtype="0" fill="hold" grpId="0" nodeType="click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1000" fill="hold"/>
                                        <p:tgtEl>
                                          <p:spTgt spid="24"/>
                                        </p:tgtEl>
                                        <p:attrNameLst>
                                          <p:attrName>ppt_w</p:attrName>
                                        </p:attrNameLst>
                                      </p:cBhvr>
                                      <p:tavLst>
                                        <p:tav tm="0">
                                          <p:val>
                                            <p:strVal val="#ppt_w*0.70"/>
                                          </p:val>
                                        </p:tav>
                                        <p:tav tm="100000">
                                          <p:val>
                                            <p:strVal val="#ppt_w"/>
                                          </p:val>
                                        </p:tav>
                                      </p:tavLst>
                                    </p:anim>
                                    <p:anim calcmode="lin" valueType="num">
                                      <p:cBhvr>
                                        <p:cTn id="67" dur="1000" fill="hold"/>
                                        <p:tgtEl>
                                          <p:spTgt spid="24"/>
                                        </p:tgtEl>
                                        <p:attrNameLst>
                                          <p:attrName>ppt_h</p:attrName>
                                        </p:attrNameLst>
                                      </p:cBhvr>
                                      <p:tavLst>
                                        <p:tav tm="0">
                                          <p:val>
                                            <p:strVal val="#ppt_h"/>
                                          </p:val>
                                        </p:tav>
                                        <p:tav tm="100000">
                                          <p:val>
                                            <p:strVal val="#ppt_h"/>
                                          </p:val>
                                        </p:tav>
                                      </p:tavLst>
                                    </p:anim>
                                    <p:animEffect transition="in" filter="fade">
                                      <p:cBhvr>
                                        <p:cTn id="68" dur="10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24" presetClass="entr" presetSubtype="0"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to="" calcmode="lin" valueType="num">
                                      <p:cBhvr>
                                        <p:cTn id="73" dur="1" fill="hold"/>
                                        <p:tgtEl>
                                          <p:spTgt spid="22"/>
                                        </p:tgtEl>
                                        <p:attrNameLst>
                                          <p:attrName/>
                                        </p:attrNameLst>
                                      </p:cBhvr>
                                    </p:anim>
                                  </p:childTnLst>
                                </p:cTn>
                              </p:par>
                            </p:childTnLst>
                          </p:cTn>
                        </p:par>
                      </p:childTnLst>
                    </p:cTn>
                  </p:par>
                  <p:par>
                    <p:cTn id="74" fill="hold">
                      <p:stCondLst>
                        <p:cond delay="indefinite"/>
                      </p:stCondLst>
                      <p:childTnLst>
                        <p:par>
                          <p:cTn id="75" fill="hold">
                            <p:stCondLst>
                              <p:cond delay="0"/>
                            </p:stCondLst>
                            <p:childTnLst>
                              <p:par>
                                <p:cTn id="76" presetID="24"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 to="" calcmode="lin" valueType="num">
                                      <p:cBhvr>
                                        <p:cTn id="78" dur="1" fill="hold"/>
                                        <p:tgtEl>
                                          <p:spTgt spid="25"/>
                                        </p:tgtEl>
                                        <p:attrNameLst>
                                          <p:attrName/>
                                        </p:attrNameLst>
                                      </p:cBhvr>
                                    </p:anim>
                                  </p:childTnLst>
                                </p:cTn>
                              </p:par>
                            </p:childTnLst>
                          </p:cTn>
                        </p:par>
                      </p:childTnLst>
                    </p:cTn>
                  </p:par>
                  <p:par>
                    <p:cTn id="79" fill="hold">
                      <p:stCondLst>
                        <p:cond delay="indefinite"/>
                      </p:stCondLst>
                      <p:childTnLst>
                        <p:par>
                          <p:cTn id="80" fill="hold">
                            <p:stCondLst>
                              <p:cond delay="0"/>
                            </p:stCondLst>
                            <p:childTnLst>
                              <p:par>
                                <p:cTn id="81" presetID="24" presetClass="entr" presetSubtype="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 to="" calcmode="lin" valueType="num">
                                      <p:cBhvr>
                                        <p:cTn id="83" dur="1" fill="hold"/>
                                        <p:tgtEl>
                                          <p:spTgt spid="23"/>
                                        </p:tgtEl>
                                        <p:attrNameLst>
                                          <p:attrName/>
                                        </p:attrNameLst>
                                      </p:cBhvr>
                                    </p:anim>
                                  </p:childTnLst>
                                </p:cTn>
                              </p:par>
                            </p:childTnLst>
                          </p:cTn>
                        </p:par>
                      </p:childTnLst>
                    </p:cTn>
                  </p:par>
                  <p:par>
                    <p:cTn id="84" fill="hold">
                      <p:stCondLst>
                        <p:cond delay="indefinite"/>
                      </p:stCondLst>
                      <p:childTnLst>
                        <p:par>
                          <p:cTn id="85" fill="hold">
                            <p:stCondLst>
                              <p:cond delay="0"/>
                            </p:stCondLst>
                            <p:childTnLst>
                              <p:par>
                                <p:cTn id="86" presetID="24" presetClass="entr" presetSubtype="0" fill="hold" grpId="0" nodeType="clickEffect">
                                  <p:stCondLst>
                                    <p:cond delay="0"/>
                                  </p:stCondLst>
                                  <p:childTnLst>
                                    <p:set>
                                      <p:cBhvr>
                                        <p:cTn id="87" dur="1" fill="hold">
                                          <p:stCondLst>
                                            <p:cond delay="0"/>
                                          </p:stCondLst>
                                        </p:cTn>
                                        <p:tgtEl>
                                          <p:spTgt spid="26"/>
                                        </p:tgtEl>
                                        <p:attrNameLst>
                                          <p:attrName>style.visibility</p:attrName>
                                        </p:attrNameLst>
                                      </p:cBhvr>
                                      <p:to>
                                        <p:strVal val="visible"/>
                                      </p:to>
                                    </p:set>
                                    <p:anim to="" calcmode="lin" valueType="num">
                                      <p:cBhvr>
                                        <p:cTn id="88" dur="1" fill="hold"/>
                                        <p:tgtEl>
                                          <p:spTgt spid="26"/>
                                        </p:tgtEl>
                                        <p:attrNameLst>
                                          <p:attrName/>
                                        </p:attrNameLst>
                                      </p:cBhvr>
                                    </p:anim>
                                  </p:childTnLst>
                                </p:cTn>
                              </p:par>
                            </p:childTnLst>
                          </p:cTn>
                        </p:par>
                      </p:childTnLst>
                    </p:cTn>
                  </p:par>
                  <p:par>
                    <p:cTn id="89" fill="hold">
                      <p:stCondLst>
                        <p:cond delay="indefinite"/>
                      </p:stCondLst>
                      <p:childTnLst>
                        <p:par>
                          <p:cTn id="90" fill="hold">
                            <p:stCondLst>
                              <p:cond delay="0"/>
                            </p:stCondLst>
                            <p:childTnLst>
                              <p:par>
                                <p:cTn id="91" presetID="24" presetClass="entr" presetSubtype="0" fill="hold" nodeType="clickEffect">
                                  <p:stCondLst>
                                    <p:cond delay="0"/>
                                  </p:stCondLst>
                                  <p:childTnLst>
                                    <p:set>
                                      <p:cBhvr>
                                        <p:cTn id="92" dur="1" fill="hold">
                                          <p:stCondLst>
                                            <p:cond delay="0"/>
                                          </p:stCondLst>
                                        </p:cTn>
                                        <p:tgtEl>
                                          <p:spTgt spid="31"/>
                                        </p:tgtEl>
                                        <p:attrNameLst>
                                          <p:attrName>style.visibility</p:attrName>
                                        </p:attrNameLst>
                                      </p:cBhvr>
                                      <p:to>
                                        <p:strVal val="visible"/>
                                      </p:to>
                                    </p:set>
                                    <p:anim to="" calcmode="lin" valueType="num">
                                      <p:cBhvr>
                                        <p:cTn id="93" dur="1" fill="hold"/>
                                        <p:tgtEl>
                                          <p:spTgt spid="31"/>
                                        </p:tgtEl>
                                        <p:attrNameLst>
                                          <p:attrName/>
                                        </p:attrNameLst>
                                      </p:cBhvr>
                                    </p:anim>
                                  </p:childTnLst>
                                </p:cTn>
                              </p:par>
                              <p:par>
                                <p:cTn id="94" presetID="24" presetClass="entr" presetSubtype="0" fill="hold" grpId="0" nodeType="withEffect">
                                  <p:stCondLst>
                                    <p:cond delay="0"/>
                                  </p:stCondLst>
                                  <p:childTnLst>
                                    <p:set>
                                      <p:cBhvr>
                                        <p:cTn id="95" dur="1" fill="hold">
                                          <p:stCondLst>
                                            <p:cond delay="0"/>
                                          </p:stCondLst>
                                        </p:cTn>
                                        <p:tgtEl>
                                          <p:spTgt spid="27"/>
                                        </p:tgtEl>
                                        <p:attrNameLst>
                                          <p:attrName>style.visibility</p:attrName>
                                        </p:attrNameLst>
                                      </p:cBhvr>
                                      <p:to>
                                        <p:strVal val="visible"/>
                                      </p:to>
                                    </p:set>
                                    <p:anim to="" calcmode="lin" valueType="num">
                                      <p:cBhvr>
                                        <p:cTn id="96" dur="1" fill="hold"/>
                                        <p:tgtEl>
                                          <p:spTgt spid="2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10" grpId="0"/>
      <p:bldP spid="10" grpId="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nvGraphicFramePr>
        <p:xfrm>
          <a:off x="179512" y="1556792"/>
          <a:ext cx="8784976" cy="4427200"/>
        </p:xfrm>
        <a:graphic>
          <a:graphicData uri="http://schemas.openxmlformats.org/drawingml/2006/table">
            <a:tbl>
              <a:tblPr/>
              <a:tblGrid>
                <a:gridCol w="1368151"/>
                <a:gridCol w="531812"/>
                <a:gridCol w="1008112"/>
                <a:gridCol w="936104"/>
                <a:gridCol w="936104"/>
                <a:gridCol w="483933"/>
                <a:gridCol w="493713"/>
                <a:gridCol w="387350"/>
                <a:gridCol w="867253"/>
                <a:gridCol w="864096"/>
                <a:gridCol w="908348"/>
              </a:tblGrid>
              <a:tr h="212651">
                <a:tc>
                  <a:txBody>
                    <a:bodyPr/>
                    <a:lstStyle/>
                    <a:p>
                      <a:pPr algn="ctr" fontAlgn="ctr"/>
                      <a:endParaRPr lang="es-MX" sz="1400" b="0" i="0" u="none" strike="noStrike" dirty="0">
                        <a:solidFill>
                          <a:srgbClr val="000000"/>
                        </a:solidFill>
                        <a:latin typeface="Times New Roman"/>
                      </a:endParaRPr>
                    </a:p>
                  </a:txBody>
                  <a:tcPr marL="0" marR="0" marT="0" marB="0" anchor="ctr">
                    <a:lnL>
                      <a:noFill/>
                    </a:lnL>
                    <a:lnR w="6350" cap="flat" cmpd="sng" algn="ctr">
                      <a:solidFill>
                        <a:srgbClr val="000000"/>
                      </a:solidFill>
                      <a:prstDash val="solid"/>
                      <a:round/>
                      <a:headEnd type="none" w="med" len="med"/>
                      <a:tailEnd type="none" w="med" len="med"/>
                    </a:lnR>
                    <a:lnT>
                      <a:noFill/>
                    </a:lnT>
                    <a:lnB>
                      <a:noFill/>
                    </a:lnB>
                  </a:tcPr>
                </a:tc>
                <a:tc rowSpan="2">
                  <a:txBody>
                    <a:bodyPr/>
                    <a:lstStyle/>
                    <a:p>
                      <a:pPr algn="ctr" fontAlgn="ctr"/>
                      <a:r>
                        <a:rPr lang="es-MX" sz="1100" b="1" i="0" u="none" strike="noStrike">
                          <a:solidFill>
                            <a:srgbClr val="000000"/>
                          </a:solidFill>
                          <a:latin typeface="Times New Roman"/>
                        </a:rPr>
                        <a:t>NODOS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100" b="1" i="0" u="none" strike="noStrike" dirty="0">
                          <a:solidFill>
                            <a:srgbClr val="000000"/>
                          </a:solidFill>
                          <a:latin typeface="Times New Roman"/>
                        </a:rPr>
                        <a:t>SERVICIOS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100" b="1" i="0" u="none" strike="noStrike" dirty="0">
                          <a:solidFill>
                            <a:srgbClr val="000000"/>
                          </a:solidFill>
                          <a:latin typeface="Times New Roman"/>
                        </a:rPr>
                        <a:t>USUARIOS TIC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3175"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s-MX" sz="1100" b="1" i="0" u="none" strike="noStrike" dirty="0">
                          <a:solidFill>
                            <a:srgbClr val="000000"/>
                          </a:solidFill>
                          <a:latin typeface="Times New Roman"/>
                        </a:rPr>
                        <a:t>INTERNET HORAS PICO [</a:t>
                      </a:r>
                      <a:r>
                        <a:rPr lang="es-MX" sz="1100" b="1" i="0" u="none" strike="noStrike" dirty="0" err="1">
                          <a:solidFill>
                            <a:srgbClr val="000000"/>
                          </a:solidFill>
                          <a:latin typeface="Times New Roman"/>
                        </a:rPr>
                        <a:t>kbps</a:t>
                      </a:r>
                      <a:r>
                        <a:rPr lang="es-MX" sz="1100" b="1" i="0" u="none" strike="noStrike" dirty="0">
                          <a:solidFill>
                            <a:srgbClr val="000000"/>
                          </a:solidFill>
                          <a:latin typeface="Times New Roman"/>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es-MX" sz="1400" b="1" i="0" u="none" strike="noStrike">
                          <a:solidFill>
                            <a:srgbClr val="000000"/>
                          </a:solidFill>
                          <a:latin typeface="Times New Roman"/>
                        </a:rPr>
                        <a:t>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gridSpan="3">
                  <a:txBody>
                    <a:bodyPr/>
                    <a:lstStyle/>
                    <a:p>
                      <a:pPr algn="ctr" fontAlgn="ctr"/>
                      <a:r>
                        <a:rPr lang="es-MX" sz="1400" b="1" i="0" u="none" strike="noStrike" dirty="0">
                          <a:solidFill>
                            <a:srgbClr val="000000"/>
                          </a:solidFill>
                          <a:latin typeface="Times New Roman"/>
                        </a:rPr>
                        <a:t>TASA DE BITS CONSUMIDO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r>
              <a:tr h="1013440">
                <a:tc>
                  <a:txBody>
                    <a:bodyPr/>
                    <a:lstStyle/>
                    <a:p>
                      <a:pPr algn="ctr" fontAlgn="ctr"/>
                      <a:endParaRPr lang="es-MX" sz="1100" b="0" i="0" u="none" strike="noStrike">
                        <a:solidFill>
                          <a:srgbClr val="000000"/>
                        </a:solidFill>
                        <a:latin typeface="Times New Roman"/>
                      </a:endParaRPr>
                    </a:p>
                  </a:txBody>
                  <a:tcPr marL="0" marR="0" marT="0"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ctr"/>
                      <a:r>
                        <a:rPr lang="es-MX" sz="1100" b="1" i="0" u="none" strike="noStrike">
                          <a:solidFill>
                            <a:srgbClr val="000000"/>
                          </a:solidFill>
                          <a:latin typeface="Times New Roman"/>
                        </a:rPr>
                        <a:t>G.711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a:solidFill>
                            <a:srgbClr val="000000"/>
                          </a:solidFill>
                          <a:latin typeface="Times New Roman"/>
                        </a:rPr>
                        <a:t>G.726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a:solidFill>
                            <a:srgbClr val="000000"/>
                          </a:solidFill>
                          <a:latin typeface="Times New Roman"/>
                        </a:rPr>
                        <a:t>G.729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1" i="0" u="none" strike="noStrike">
                          <a:solidFill>
                            <a:srgbClr val="000000"/>
                          </a:solidFill>
                          <a:latin typeface="Times New Roman"/>
                        </a:rPr>
                        <a:t>INTERNET Y BUENA QoS EN VOZ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1" i="0" u="none" strike="noStrike" dirty="0">
                          <a:solidFill>
                            <a:srgbClr val="000000"/>
                          </a:solidFill>
                          <a:latin typeface="Times New Roman"/>
                        </a:rPr>
                        <a:t>INTERNET Y MEDIA </a:t>
                      </a:r>
                      <a:r>
                        <a:rPr lang="es-MX" sz="1100" b="1" i="0" u="none" strike="noStrike" dirty="0" err="1">
                          <a:solidFill>
                            <a:srgbClr val="000000"/>
                          </a:solidFill>
                          <a:latin typeface="Times New Roman"/>
                        </a:rPr>
                        <a:t>QoS</a:t>
                      </a:r>
                      <a:r>
                        <a:rPr lang="es-MX" sz="1100" b="1" i="0" u="none" strike="noStrike" dirty="0">
                          <a:solidFill>
                            <a:srgbClr val="000000"/>
                          </a:solidFill>
                          <a:latin typeface="Times New Roman"/>
                        </a:rPr>
                        <a:t> EN VOZ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MX" sz="1100" b="1" i="0" u="none" strike="noStrike" dirty="0">
                          <a:solidFill>
                            <a:srgbClr val="000000"/>
                          </a:solidFill>
                          <a:latin typeface="Times New Roman"/>
                        </a:rPr>
                        <a:t>INTERNET Y BAJA </a:t>
                      </a:r>
                      <a:r>
                        <a:rPr lang="es-MX" sz="1100" b="1" i="0" u="none" strike="noStrike" dirty="0" err="1">
                          <a:solidFill>
                            <a:srgbClr val="000000"/>
                          </a:solidFill>
                          <a:latin typeface="Times New Roman"/>
                        </a:rPr>
                        <a:t>QoS</a:t>
                      </a:r>
                      <a:r>
                        <a:rPr lang="es-MX" sz="1100" b="1" i="0" u="none" strike="noStrike" dirty="0">
                          <a:solidFill>
                            <a:srgbClr val="000000"/>
                          </a:solidFill>
                          <a:latin typeface="Times New Roman"/>
                        </a:rPr>
                        <a:t> EN VOZ</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11642">
                <a:tc>
                  <a:txBody>
                    <a:bodyPr/>
                    <a:lstStyle/>
                    <a:p>
                      <a:pPr algn="ctr" fontAlgn="ctr"/>
                      <a:r>
                        <a:rPr lang="es-MX" sz="1600" b="1" i="1" u="none" strike="noStrike" dirty="0">
                          <a:solidFill>
                            <a:srgbClr val="000000"/>
                          </a:solidFill>
                          <a:latin typeface="Times New Roman"/>
                        </a:rPr>
                        <a:t>Escuela1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internet, 1VoIP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dirty="0">
                          <a:solidFill>
                            <a:srgbClr val="000000"/>
                          </a:solidFill>
                          <a:latin typeface="Times New Roman"/>
                        </a:rPr>
                        <a:t>116.80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84.80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dirty="0">
                          <a:solidFill>
                            <a:srgbClr val="000000"/>
                          </a:solidFill>
                          <a:latin typeface="Times New Roman"/>
                        </a:rPr>
                        <a:t>60.80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1" u="none" strike="noStrike" dirty="0">
                          <a:solidFill>
                            <a:srgbClr val="000000"/>
                          </a:solidFill>
                          <a:latin typeface="Times New Roman"/>
                        </a:rPr>
                        <a:t>Escuela2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internet, 1VoIP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a:solidFill>
                            <a:srgbClr val="000000"/>
                          </a:solidFill>
                          <a:latin typeface="Times New Roman"/>
                        </a:rPr>
                        <a:t>116.80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84.80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dirty="0">
                          <a:solidFill>
                            <a:srgbClr val="000000"/>
                          </a:solidFill>
                          <a:latin typeface="Times New Roman"/>
                        </a:rPr>
                        <a:t>60.80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1" u="none" strike="noStrike">
                          <a:solidFill>
                            <a:srgbClr val="000000"/>
                          </a:solidFill>
                          <a:latin typeface="Times New Roman"/>
                        </a:rPr>
                        <a:t>Escuela3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a:solidFill>
                            <a:srgbClr val="000000"/>
                          </a:solidFill>
                          <a:latin typeface="Times New Roman"/>
                        </a:rPr>
                        <a:t>internet, 1VoIP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latin typeface="Times New Roma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a:solidFill>
                            <a:srgbClr val="000000"/>
                          </a:solidFill>
                          <a:latin typeface="Times New Roman"/>
                        </a:rPr>
                        <a:t>116.80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84.80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60.80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1" u="none" strike="noStrike" dirty="0" smtClean="0">
                          <a:solidFill>
                            <a:srgbClr val="000000"/>
                          </a:solidFill>
                          <a:latin typeface="Times New Roman"/>
                        </a:rPr>
                        <a:t>punto</a:t>
                      </a:r>
                      <a:endParaRPr lang="es-MX" sz="1600" b="1" i="1"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1VoIP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30.00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a:solidFill>
                            <a:srgbClr val="000000"/>
                          </a:solidFill>
                          <a:latin typeface="Times New Roman"/>
                        </a:rPr>
                        <a:t>64.00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32.00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8.00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1" u="none" strike="noStrike" dirty="0" err="1">
                          <a:solidFill>
                            <a:srgbClr val="000000"/>
                          </a:solidFill>
                          <a:latin typeface="Times New Roman"/>
                        </a:rPr>
                        <a:t>ColegioNE</a:t>
                      </a:r>
                      <a:endParaRPr lang="es-MX" sz="1600" b="1" i="1"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internet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20.00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800" b="0" i="0" u="none" strike="noStrike" dirty="0">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a:solidFill>
                            <a:srgbClr val="000000"/>
                          </a:solidFill>
                          <a:latin typeface="Times New Roman"/>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52.80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1" u="none" strike="noStrike" dirty="0">
                          <a:solidFill>
                            <a:srgbClr val="000000"/>
                          </a:solidFill>
                          <a:latin typeface="Times New Roman"/>
                        </a:rPr>
                        <a:t>Junta Parroquial, Centro Salud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1" u="none" strike="noStrike" dirty="0">
                          <a:solidFill>
                            <a:srgbClr val="000000"/>
                          </a:solidFill>
                          <a:latin typeface="Times New Roman"/>
                        </a:rPr>
                        <a:t>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internet, 1VoIP</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a:solidFill>
                            <a:srgbClr val="000000"/>
                          </a:solidFill>
                          <a:latin typeface="Times New Roman"/>
                        </a:rPr>
                        <a:t>140.00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800" b="0" i="0" u="none" strike="noStrike" dirty="0">
                          <a:solidFill>
                            <a:srgbClr val="000000"/>
                          </a:solidFill>
                          <a:latin typeface="Times New Roman"/>
                        </a:rPr>
                        <a:t>123.20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64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32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ctr"/>
                      <a:r>
                        <a:rPr lang="es-MX" sz="1800" b="0" i="0" u="none" strike="noStrike" dirty="0">
                          <a:solidFill>
                            <a:srgbClr val="000000"/>
                          </a:solidFill>
                          <a:latin typeface="Times New Roman"/>
                        </a:rPr>
                        <a: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s-MX" sz="1800" b="0" i="0" u="none" strike="noStrike">
                          <a:solidFill>
                            <a:srgbClr val="000000"/>
                          </a:solidFill>
                          <a:latin typeface="Times New Roman"/>
                        </a:rPr>
                        <a:t>187.20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155.20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es-MX" sz="1800" b="0" i="0" u="none" strike="noStrike">
                          <a:solidFill>
                            <a:srgbClr val="000000"/>
                          </a:solidFill>
                          <a:latin typeface="Times New Roman"/>
                        </a:rPr>
                        <a:t>131.20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20000"/>
                        <a:lumOff val="80000"/>
                      </a:schemeClr>
                    </a:solidFill>
                  </a:tcPr>
                </a:tc>
              </a:tr>
              <a:tr h="111642">
                <a:tc>
                  <a:txBody>
                    <a:bodyPr/>
                    <a:lstStyle/>
                    <a:p>
                      <a:pPr algn="ctr" fontAlgn="ctr"/>
                      <a:r>
                        <a:rPr lang="es-MX" sz="1600" b="1" i="0" u="none" strike="noStrike" dirty="0">
                          <a:solidFill>
                            <a:srgbClr val="000000"/>
                          </a:solidFill>
                          <a:latin typeface="Times New Roman"/>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MX" sz="1800" b="0" i="0" u="none" strike="noStrike">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1800" b="0" i="0" u="none" strike="noStrike">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1800" b="0" i="0" u="none" strike="noStrike">
                        <a:solidFill>
                          <a:srgbClr val="000000"/>
                        </a:solidFill>
                        <a:latin typeface="Times New Roman"/>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s-MX" sz="1800" b="1" i="0" u="none" strike="noStrike" dirty="0">
                          <a:solidFill>
                            <a:srgbClr val="000000"/>
                          </a:solidFill>
                          <a:latin typeface="Times New Roman"/>
                        </a:rPr>
                        <a:t>334.40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endParaRPr lang="es-MX" sz="1800" b="0"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endParaRPr lang="es-MX" sz="1800" b="0" i="0" u="none" strike="noStrike" dirty="0">
                        <a:solidFill>
                          <a:srgbClr val="000000"/>
                        </a:solidFill>
                        <a:latin typeface="Times New Roman"/>
                      </a:endParaRPr>
                    </a:p>
                  </a:txBody>
                  <a:tcPr marL="0" marR="0" marT="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endParaRPr lang="es-MX" sz="1800" b="0" i="0" u="none" strike="noStrike">
                        <a:solidFill>
                          <a:srgbClr val="000000"/>
                        </a:solidFill>
                        <a:latin typeface="Times New Roman"/>
                      </a:endParaRPr>
                    </a:p>
                  </a:txBody>
                  <a:tcPr marL="0" marR="0" marT="0"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b"/>
                      <a:r>
                        <a:rPr lang="es-MX" sz="1800" b="1" i="0" u="none" strike="noStrike" dirty="0">
                          <a:solidFill>
                            <a:srgbClr val="FF0000"/>
                          </a:solidFill>
                          <a:latin typeface="Times New Roman"/>
                        </a:rPr>
                        <a:t>654.40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D8D4"/>
                    </a:solidFill>
                  </a:tcPr>
                </a:tc>
                <a:tc>
                  <a:txBody>
                    <a:bodyPr/>
                    <a:lstStyle/>
                    <a:p>
                      <a:pPr algn="ctr" fontAlgn="b"/>
                      <a:r>
                        <a:rPr lang="es-MX" sz="1800" b="1" i="0" u="none" strike="noStrike" dirty="0">
                          <a:solidFill>
                            <a:srgbClr val="FF0000"/>
                          </a:solidFill>
                          <a:latin typeface="Times New Roman"/>
                        </a:rPr>
                        <a:t>494.40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D8D4"/>
                    </a:solidFill>
                  </a:tcPr>
                </a:tc>
                <a:tc>
                  <a:txBody>
                    <a:bodyPr/>
                    <a:lstStyle/>
                    <a:p>
                      <a:pPr algn="ctr" fontAlgn="b"/>
                      <a:r>
                        <a:rPr lang="es-MX" sz="1800" b="1" i="0" u="none" strike="noStrike" dirty="0">
                          <a:solidFill>
                            <a:srgbClr val="FF0000"/>
                          </a:solidFill>
                          <a:latin typeface="Times New Roman"/>
                        </a:rPr>
                        <a:t>374.40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AD8D4"/>
                    </a:solidFill>
                  </a:tcPr>
                </a:tc>
              </a:tr>
            </a:tbl>
          </a:graphicData>
        </a:graphic>
      </p:graphicFrame>
      <p:sp>
        <p:nvSpPr>
          <p:cNvPr id="6" name="5 Rectángulo redondeado"/>
          <p:cNvSpPr/>
          <p:nvPr/>
        </p:nvSpPr>
        <p:spPr>
          <a:xfrm>
            <a:off x="1475656" y="2852936"/>
            <a:ext cx="6192688" cy="1656184"/>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r>
              <a:rPr lang="es-MX" b="1" dirty="0" smtClean="0"/>
              <a:t>INSTITUCIONES EDUCATIVAS</a:t>
            </a:r>
            <a:r>
              <a:rPr lang="es-MX" b="1" dirty="0" smtClean="0">
                <a:sym typeface="Wingdings" pitchFamily="2" charset="2"/>
              </a:rPr>
              <a:t>HTML(2.2kbps)</a:t>
            </a:r>
          </a:p>
          <a:p>
            <a:r>
              <a:rPr lang="es-MX" b="1" dirty="0" smtClean="0">
                <a:sym typeface="Wingdings" pitchFamily="2" charset="2"/>
              </a:rPr>
              <a:t>JUNTA PARROQUIAL</a:t>
            </a:r>
          </a:p>
          <a:p>
            <a:r>
              <a:rPr lang="es-MX" b="1" dirty="0" smtClean="0">
                <a:sym typeface="Wingdings" pitchFamily="2" charset="2"/>
              </a:rPr>
              <a:t> Y CENTRO DE SALUDHTML, EMAIL(5.5kbps)</a:t>
            </a:r>
            <a:endParaRPr lang="es-MX" b="1" dirty="0"/>
          </a:p>
        </p:txBody>
      </p:sp>
      <p:sp>
        <p:nvSpPr>
          <p:cNvPr id="7" name="2 Título"/>
          <p:cNvSpPr txBox="1">
            <a:spLocks/>
          </p:cNvSpPr>
          <p:nvPr/>
        </p:nvSpPr>
        <p:spPr>
          <a:xfrm>
            <a:off x="611560" y="836712"/>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7.10.3  PRIMERA DEMANDA</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par>
                                <p:cTn id="8" presetID="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2000"/>
                                        <p:tgtEl>
                                          <p:spTgt spid="6"/>
                                        </p:tgtEl>
                                      </p:cBhvr>
                                    </p:animEffect>
                                    <p:set>
                                      <p:cBhvr>
                                        <p:cTn id="16" dur="1" fill="hold">
                                          <p:stCondLst>
                                            <p:cond delay="19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2000"/>
                                        <p:tgtEl>
                                          <p:spTgt spid="7"/>
                                        </p:tgtEl>
                                      </p:cBhvr>
                                    </p:animEffect>
                                    <p:set>
                                      <p:cBhvr>
                                        <p:cTn id="25" dur="1" fill="hold">
                                          <p:stCondLst>
                                            <p:cond delay="19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2000"/>
                                        <p:tgtEl>
                                          <p:spTgt spid="5"/>
                                        </p:tgtEl>
                                      </p:cBhvr>
                                    </p:animEffect>
                                    <p:set>
                                      <p:cBhvr>
                                        <p:cTn id="28"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p:bldP spid="7"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627784" y="764704"/>
          <a:ext cx="3522218" cy="1892808"/>
        </p:xfrm>
        <a:graphic>
          <a:graphicData uri="http://schemas.openxmlformats.org/drawingml/2006/table">
            <a:tbl>
              <a:tblPr/>
              <a:tblGrid>
                <a:gridCol w="1619250"/>
                <a:gridCol w="925068"/>
                <a:gridCol w="488950"/>
                <a:gridCol w="488950"/>
              </a:tblGrid>
              <a:tr h="144016">
                <a:tc rowSpan="2">
                  <a:txBody>
                    <a:bodyPr/>
                    <a:lstStyle/>
                    <a:p>
                      <a:pPr algn="ctr">
                        <a:lnSpc>
                          <a:spcPct val="115000"/>
                        </a:lnSpc>
                        <a:spcAft>
                          <a:spcPts val="0"/>
                        </a:spcAft>
                      </a:pPr>
                      <a:r>
                        <a:rPr lang="es-MX" sz="1800" b="1" dirty="0">
                          <a:latin typeface="Times New Roman"/>
                          <a:ea typeface="Calibri"/>
                          <a:cs typeface="Times New Roman"/>
                        </a:rPr>
                        <a:t>CATEGORÍA</a:t>
                      </a:r>
                      <a:endParaRPr lang="es-MX" sz="1800" dirty="0">
                        <a:latin typeface="Times New Roman"/>
                        <a:ea typeface="Calibri"/>
                        <a:cs typeface="Times New Roman"/>
                      </a:endParaRPr>
                    </a:p>
                  </a:txBody>
                  <a:tcPr marL="44450" marR="44450"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gridSpan="3">
                  <a:txBody>
                    <a:bodyPr/>
                    <a:lstStyle/>
                    <a:p>
                      <a:pPr algn="ctr">
                        <a:lnSpc>
                          <a:spcPct val="115000"/>
                        </a:lnSpc>
                        <a:spcAft>
                          <a:spcPts val="0"/>
                        </a:spcAft>
                      </a:pPr>
                      <a:r>
                        <a:rPr lang="es-MX" sz="1800" b="1" dirty="0" smtClean="0">
                          <a:latin typeface="Times New Roman"/>
                          <a:ea typeface="Calibri"/>
                          <a:cs typeface="Times New Roman"/>
                        </a:rPr>
                        <a:t>TARACOA 2001</a:t>
                      </a:r>
                      <a:endParaRPr lang="es-MX" sz="1800" dirty="0">
                        <a:latin typeface="Times New Roman"/>
                        <a:ea typeface="Calibri"/>
                        <a:cs typeface="Times New Roman"/>
                      </a:endParaRPr>
                    </a:p>
                  </a:txBody>
                  <a:tcPr marL="44450" marR="44450"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r>
              <a:tr h="116580">
                <a:tc vMerge="1">
                  <a:txBody>
                    <a:bodyPr/>
                    <a:lstStyle/>
                    <a:p>
                      <a:endParaRPr lang="es-MX"/>
                    </a:p>
                  </a:txBody>
                  <a:tcPr/>
                </a:tc>
                <a:tc>
                  <a:txBody>
                    <a:bodyPr/>
                    <a:lstStyle/>
                    <a:p>
                      <a:pPr algn="ctr">
                        <a:lnSpc>
                          <a:spcPct val="115000"/>
                        </a:lnSpc>
                        <a:spcAft>
                          <a:spcPts val="0"/>
                        </a:spcAft>
                      </a:pPr>
                      <a:r>
                        <a:rPr lang="es-MX" sz="1800" b="1">
                          <a:latin typeface="Times New Roman"/>
                          <a:ea typeface="Calibri"/>
                          <a:cs typeface="Times New Roman"/>
                        </a:rPr>
                        <a:t>TOTAL</a:t>
                      </a:r>
                      <a:endParaRPr lang="es-MX" sz="1800">
                        <a:latin typeface="Times New Roman"/>
                        <a:ea typeface="Calibri"/>
                        <a:cs typeface="Times New Roman"/>
                      </a:endParaRPr>
                    </a:p>
                  </a:txBody>
                  <a:tcPr marL="44450" marR="44450"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1800" b="1">
                          <a:latin typeface="Times New Roman"/>
                          <a:ea typeface="Calibri"/>
                          <a:cs typeface="Times New Roman"/>
                        </a:rPr>
                        <a:t>H</a:t>
                      </a:r>
                      <a:endParaRPr lang="es-MX" sz="1800">
                        <a:latin typeface="Times New Roman"/>
                        <a:ea typeface="Calibri"/>
                        <a:cs typeface="Times New Roman"/>
                      </a:endParaRPr>
                    </a:p>
                  </a:txBody>
                  <a:tcPr marL="44450" marR="44450"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1800" b="1" dirty="0">
                          <a:latin typeface="Times New Roman"/>
                          <a:ea typeface="Calibri"/>
                          <a:cs typeface="Times New Roman"/>
                        </a:rPr>
                        <a:t>M</a:t>
                      </a:r>
                      <a:endParaRPr lang="es-MX" sz="1800" dirty="0">
                        <a:latin typeface="Times New Roman"/>
                        <a:ea typeface="Calibri"/>
                        <a:cs typeface="Times New Roman"/>
                      </a:endParaRPr>
                    </a:p>
                  </a:txBody>
                  <a:tcPr marL="44450" marR="44450"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r>
              <a:tr h="139690">
                <a:tc>
                  <a:txBody>
                    <a:bodyPr/>
                    <a:lstStyle/>
                    <a:p>
                      <a:pPr algn="ctr">
                        <a:lnSpc>
                          <a:spcPct val="115000"/>
                        </a:lnSpc>
                        <a:spcAft>
                          <a:spcPts val="0"/>
                        </a:spcAft>
                      </a:pPr>
                      <a:r>
                        <a:rPr lang="es-MX" sz="1800">
                          <a:latin typeface="Times New Roman"/>
                          <a:ea typeface="Calibri"/>
                          <a:cs typeface="Times New Roman"/>
                        </a:rPr>
                        <a:t>De 10 a 14 años</a:t>
                      </a: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dirty="0">
                          <a:latin typeface="Times New Roman"/>
                          <a:ea typeface="Calibri"/>
                          <a:cs typeface="Times New Roman"/>
                        </a:rPr>
                        <a:t>456</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218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238</a:t>
                      </a: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37527">
                <a:tc>
                  <a:txBody>
                    <a:bodyPr/>
                    <a:lstStyle/>
                    <a:p>
                      <a:pPr algn="ctr">
                        <a:lnSpc>
                          <a:spcPct val="115000"/>
                        </a:lnSpc>
                        <a:spcAft>
                          <a:spcPts val="0"/>
                        </a:spcAft>
                      </a:pPr>
                      <a:r>
                        <a:rPr lang="es-MX" sz="1800">
                          <a:latin typeface="Times New Roman"/>
                          <a:ea typeface="Calibri"/>
                          <a:cs typeface="Times New Roman"/>
                        </a:rPr>
                        <a:t>De 15 a 19 años</a:t>
                      </a: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338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178</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160</a:t>
                      </a: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63356">
                <a:tc>
                  <a:txBody>
                    <a:bodyPr/>
                    <a:lstStyle/>
                    <a:p>
                      <a:pPr algn="ctr">
                        <a:lnSpc>
                          <a:spcPct val="115000"/>
                        </a:lnSpc>
                        <a:spcAft>
                          <a:spcPts val="0"/>
                        </a:spcAft>
                      </a:pPr>
                      <a:r>
                        <a:rPr lang="es-MX" sz="1800">
                          <a:latin typeface="Times New Roman"/>
                          <a:ea typeface="Calibri"/>
                          <a:cs typeface="Times New Roman"/>
                        </a:rPr>
                        <a:t>De 20 a 24 años</a:t>
                      </a: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379</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dirty="0">
                          <a:latin typeface="Times New Roman"/>
                          <a:ea typeface="Calibri"/>
                          <a:cs typeface="Times New Roman"/>
                        </a:rPr>
                        <a:t>241</a:t>
                      </a: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a:latin typeface="Times New Roman"/>
                          <a:ea typeface="Calibri"/>
                          <a:cs typeface="Times New Roman"/>
                        </a:rPr>
                        <a:t>138</a:t>
                      </a:r>
                    </a:p>
                  </a:txBody>
                  <a:tcPr marL="44450" marR="4445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33201">
                <a:tc>
                  <a:txBody>
                    <a:bodyPr/>
                    <a:lstStyle/>
                    <a:p>
                      <a:pPr algn="ctr">
                        <a:lnSpc>
                          <a:spcPct val="115000"/>
                        </a:lnSpc>
                        <a:spcAft>
                          <a:spcPts val="0"/>
                        </a:spcAft>
                      </a:pPr>
                      <a:r>
                        <a:rPr lang="es-MX" sz="1800" b="1">
                          <a:latin typeface="Times New Roman"/>
                          <a:ea typeface="Calibri"/>
                          <a:cs typeface="Times New Roman"/>
                        </a:rPr>
                        <a:t>TOTAL</a:t>
                      </a:r>
                      <a:endParaRPr lang="es-MX" sz="1800">
                        <a:latin typeface="Times New Roman"/>
                        <a:ea typeface="Calibri"/>
                        <a:cs typeface="Times New Roman"/>
                      </a:endParaRPr>
                    </a:p>
                  </a:txBody>
                  <a:tcPr marL="44450" marR="4445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b="1">
                          <a:solidFill>
                            <a:srgbClr val="FF0000"/>
                          </a:solidFill>
                          <a:latin typeface="Times New Roman"/>
                          <a:ea typeface="Calibri"/>
                          <a:cs typeface="Times New Roman"/>
                        </a:rPr>
                        <a:t>1,173</a:t>
                      </a:r>
                      <a:endParaRPr lang="es-MX" sz="1800">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b="1">
                          <a:latin typeface="Times New Roman"/>
                          <a:ea typeface="Calibri"/>
                          <a:cs typeface="Times New Roman"/>
                        </a:rPr>
                        <a:t>637</a:t>
                      </a:r>
                      <a:endParaRPr lang="es-MX" sz="1800">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800" b="1" dirty="0">
                          <a:latin typeface="Times New Roman"/>
                          <a:ea typeface="Calibri"/>
                          <a:cs typeface="Times New Roman"/>
                        </a:rPr>
                        <a:t>536</a:t>
                      </a:r>
                      <a:endParaRPr lang="es-MX" sz="1800" dirty="0">
                        <a:latin typeface="Times New Roman"/>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
        <p:nvSpPr>
          <p:cNvPr id="624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sp>
        <p:nvSpPr>
          <p:cNvPr id="6246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s-MX"/>
          </a:p>
        </p:txBody>
      </p:sp>
      <p:graphicFrame>
        <p:nvGraphicFramePr>
          <p:cNvPr id="7" name="6 Tabla"/>
          <p:cNvGraphicFramePr>
            <a:graphicFrameLocks noGrp="1"/>
          </p:cNvGraphicFramePr>
          <p:nvPr/>
        </p:nvGraphicFramePr>
        <p:xfrm>
          <a:off x="1331640" y="2708920"/>
          <a:ext cx="6096000" cy="1097280"/>
        </p:xfrm>
        <a:graphic>
          <a:graphicData uri="http://schemas.openxmlformats.org/drawingml/2006/table">
            <a:tbl>
              <a:tblPr/>
              <a:tblGrid>
                <a:gridCol w="2032000"/>
                <a:gridCol w="2032000"/>
                <a:gridCol w="2032000"/>
              </a:tblGrid>
              <a:tr h="0">
                <a:tc rowSpan="2">
                  <a:txBody>
                    <a:bodyPr/>
                    <a:lstStyle/>
                    <a:p>
                      <a:pPr algn="ctr" fontAlgn="base">
                        <a:spcAft>
                          <a:spcPts val="0"/>
                        </a:spcAft>
                      </a:pPr>
                      <a:r>
                        <a:rPr lang="es-EC" sz="2400" b="1" kern="150" dirty="0">
                          <a:latin typeface="Times New Roman"/>
                          <a:ea typeface="Times New Roman"/>
                          <a:cs typeface="Times New Roman"/>
                        </a:rPr>
                        <a:t>INDICADOR</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gridSpan="2">
                  <a:txBody>
                    <a:bodyPr/>
                    <a:lstStyle/>
                    <a:p>
                      <a:pPr algn="ctr" fontAlgn="base">
                        <a:spcAft>
                          <a:spcPts val="0"/>
                        </a:spcAft>
                      </a:pPr>
                      <a:r>
                        <a:rPr lang="es-EC" sz="2400" b="1" kern="150" dirty="0">
                          <a:latin typeface="Times New Roman"/>
                          <a:ea typeface="Times New Roman"/>
                          <a:cs typeface="DejaVu Sans"/>
                        </a:rPr>
                        <a:t>USUARIOS TIC</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hMerge="1">
                  <a:txBody>
                    <a:bodyPr/>
                    <a:lstStyle/>
                    <a:p>
                      <a:endParaRPr lang="es-MX"/>
                    </a:p>
                  </a:txBody>
                  <a:tcPr/>
                </a:tc>
              </a:tr>
              <a:tr h="0">
                <a:tc vMerge="1">
                  <a:txBody>
                    <a:bodyPr/>
                    <a:lstStyle/>
                    <a:p>
                      <a:endParaRPr lang="es-MX"/>
                    </a:p>
                  </a:txBody>
                  <a:tcPr/>
                </a:tc>
                <a:tc>
                  <a:txBody>
                    <a:bodyPr/>
                    <a:lstStyle/>
                    <a:p>
                      <a:pPr algn="ctr" fontAlgn="base">
                        <a:spcAft>
                          <a:spcPts val="0"/>
                        </a:spcAft>
                      </a:pPr>
                      <a:r>
                        <a:rPr lang="es-EC" sz="2400" b="1" kern="150">
                          <a:latin typeface="Times New Roman"/>
                          <a:ea typeface="Times New Roman"/>
                          <a:cs typeface="DejaVu Sans"/>
                        </a:rPr>
                        <a:t>2001</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spcAft>
                          <a:spcPts val="0"/>
                        </a:spcAft>
                      </a:pPr>
                      <a:r>
                        <a:rPr lang="es-EC" sz="2400" b="1" kern="150">
                          <a:latin typeface="Times New Roman"/>
                          <a:ea typeface="Times New Roman"/>
                          <a:cs typeface="DejaVu Sans"/>
                        </a:rPr>
                        <a:t>2010</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r h="0">
                <a:tc>
                  <a:txBody>
                    <a:bodyPr/>
                    <a:lstStyle/>
                    <a:p>
                      <a:pPr algn="ctr" fontAlgn="base">
                        <a:spcAft>
                          <a:spcPts val="0"/>
                        </a:spcAft>
                      </a:pPr>
                      <a:r>
                        <a:rPr lang="es-EC" sz="2400" b="1" kern="150">
                          <a:latin typeface="Times New Roman"/>
                          <a:ea typeface="Times New Roman"/>
                          <a:cs typeface="Times New Roman"/>
                        </a:rPr>
                        <a:t>Taracoa</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kern="150">
                          <a:latin typeface="Times New Roman"/>
                          <a:ea typeface="Times New Roman"/>
                          <a:cs typeface="DejaVu Sans"/>
                        </a:rPr>
                        <a:t>1173</a:t>
                      </a:r>
                      <a:endParaRPr lang="es-MX" sz="2400" kern="15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2400" b="1" kern="150" dirty="0">
                          <a:solidFill>
                            <a:srgbClr val="FF0000"/>
                          </a:solidFill>
                          <a:latin typeface="Times New Roman"/>
                          <a:ea typeface="Times New Roman"/>
                          <a:cs typeface="DejaVu Sans"/>
                        </a:rPr>
                        <a:t>1851</a:t>
                      </a:r>
                      <a:endParaRPr lang="es-MX" sz="2400" kern="150" dirty="0">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bl>
          </a:graphicData>
        </a:graphic>
      </p:graphicFrame>
      <p:sp>
        <p:nvSpPr>
          <p:cNvPr id="9" name="8 Rectángulo redondeado"/>
          <p:cNvSpPr/>
          <p:nvPr/>
        </p:nvSpPr>
        <p:spPr>
          <a:xfrm>
            <a:off x="611560" y="4005064"/>
            <a:ext cx="5544616" cy="43204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smtClean="0"/>
              <a:t>1851*0.42=777</a:t>
            </a:r>
            <a:r>
              <a:rPr lang="es-MX" b="1" dirty="0" smtClean="0"/>
              <a:t>  POSEEN UN COMPUTADOR PROPIO</a:t>
            </a:r>
            <a:endParaRPr lang="es-MX" b="1" dirty="0"/>
          </a:p>
        </p:txBody>
      </p:sp>
      <p:sp>
        <p:nvSpPr>
          <p:cNvPr id="10" name="9 Rectángulo redondeado"/>
          <p:cNvSpPr/>
          <p:nvPr/>
        </p:nvSpPr>
        <p:spPr>
          <a:xfrm>
            <a:off x="611560" y="4509120"/>
            <a:ext cx="5544616" cy="158417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MX" sz="2000" b="1" dirty="0" smtClean="0"/>
              <a:t>46%</a:t>
            </a:r>
            <a:r>
              <a:rPr lang="es-MX" sz="2000" b="1" dirty="0" smtClean="0">
                <a:sym typeface="Wingdings" pitchFamily="2" charset="2"/>
              </a:rPr>
              <a:t>HTML(2.2kbps)</a:t>
            </a:r>
            <a:endParaRPr lang="es-MX" sz="2000" b="1" dirty="0" smtClean="0"/>
          </a:p>
          <a:p>
            <a:pPr algn="ctr"/>
            <a:r>
              <a:rPr lang="es-MX" sz="2000" b="1" dirty="0" smtClean="0"/>
              <a:t>32%</a:t>
            </a:r>
            <a:r>
              <a:rPr lang="es-MX" sz="2000" b="1" dirty="0" smtClean="0">
                <a:sym typeface="Wingdings" pitchFamily="2" charset="2"/>
              </a:rPr>
              <a:t>EMAIL(5.5kbps)</a:t>
            </a:r>
            <a:endParaRPr lang="es-MX" sz="2000" b="1" dirty="0" smtClean="0"/>
          </a:p>
          <a:p>
            <a:pPr algn="ctr"/>
            <a:r>
              <a:rPr lang="es-MX" sz="2000" b="1" dirty="0" smtClean="0"/>
              <a:t>14%</a:t>
            </a:r>
            <a:r>
              <a:rPr lang="es-MX" sz="2000" b="1" dirty="0" smtClean="0">
                <a:sym typeface="Wingdings" pitchFamily="2" charset="2"/>
              </a:rPr>
              <a:t>CHAT(16kbps)</a:t>
            </a:r>
            <a:endParaRPr lang="es-MX" sz="2000" b="1" dirty="0" smtClean="0"/>
          </a:p>
          <a:p>
            <a:pPr algn="ctr"/>
            <a:r>
              <a:rPr lang="es-MX" sz="2000" b="1" dirty="0" smtClean="0"/>
              <a:t>8%</a:t>
            </a:r>
            <a:r>
              <a:rPr lang="es-MX" sz="2000" b="1" dirty="0" smtClean="0">
                <a:sym typeface="Wingdings" pitchFamily="2" charset="2"/>
              </a:rPr>
              <a:t>MULTIMEDIA(62kbps)</a:t>
            </a:r>
            <a:endParaRPr lang="es-MX" sz="2000" b="1" dirty="0" smtClean="0"/>
          </a:p>
        </p:txBody>
      </p:sp>
      <p:sp>
        <p:nvSpPr>
          <p:cNvPr id="12" name="2 Título"/>
          <p:cNvSpPr txBox="1">
            <a:spLocks/>
          </p:cNvSpPr>
          <p:nvPr/>
        </p:nvSpPr>
        <p:spPr>
          <a:xfrm>
            <a:off x="539552" y="260648"/>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7.10.3  SEGUNDA DEMANDA</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sp>
        <p:nvSpPr>
          <p:cNvPr id="13" name="12 Cerrar llave"/>
          <p:cNvSpPr/>
          <p:nvPr/>
        </p:nvSpPr>
        <p:spPr>
          <a:xfrm>
            <a:off x="6300192" y="4005064"/>
            <a:ext cx="216024" cy="2088232"/>
          </a:xfrm>
          <a:prstGeom prst="rightBrace">
            <a:avLst/>
          </a:prstGeom>
        </p:spPr>
        <p:style>
          <a:lnRef idx="2">
            <a:schemeClr val="accent3"/>
          </a:lnRef>
          <a:fillRef idx="0">
            <a:schemeClr val="accent3"/>
          </a:fillRef>
          <a:effectRef idx="1">
            <a:schemeClr val="accent3"/>
          </a:effectRef>
          <a:fontRef idx="minor">
            <a:schemeClr val="tx1"/>
          </a:fontRef>
        </p:style>
        <p:txBody>
          <a:bodyPr rtlCol="0" anchor="ctr"/>
          <a:lstStyle/>
          <a:p>
            <a:pPr algn="ctr"/>
            <a:endParaRPr lang="es-MX"/>
          </a:p>
        </p:txBody>
      </p:sp>
      <p:sp>
        <p:nvSpPr>
          <p:cNvPr id="14" name="13 Elipse"/>
          <p:cNvSpPr/>
          <p:nvPr/>
        </p:nvSpPr>
        <p:spPr>
          <a:xfrm>
            <a:off x="6804248" y="4653136"/>
            <a:ext cx="1728192" cy="50405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s-MX" dirty="0" smtClean="0"/>
              <a:t>ENCUESTA</a:t>
            </a:r>
            <a:endParaRPr lang="es-MX" dirty="0"/>
          </a:p>
        </p:txBody>
      </p:sp>
      <p:graphicFrame>
        <p:nvGraphicFramePr>
          <p:cNvPr id="15" name="14 Tabla"/>
          <p:cNvGraphicFramePr>
            <a:graphicFrameLocks noGrp="1"/>
          </p:cNvGraphicFramePr>
          <p:nvPr/>
        </p:nvGraphicFramePr>
        <p:xfrm>
          <a:off x="1475656" y="692696"/>
          <a:ext cx="5753165" cy="5974080"/>
        </p:xfrm>
        <a:graphic>
          <a:graphicData uri="http://schemas.openxmlformats.org/drawingml/2006/table">
            <a:tbl>
              <a:tblPr/>
              <a:tblGrid>
                <a:gridCol w="388937"/>
                <a:gridCol w="631825"/>
                <a:gridCol w="609600"/>
                <a:gridCol w="609600"/>
                <a:gridCol w="1700080"/>
                <a:gridCol w="801687"/>
                <a:gridCol w="1011436"/>
              </a:tblGrid>
              <a:tr h="647063">
                <a:tc>
                  <a:txBody>
                    <a:bodyPr/>
                    <a:lstStyle/>
                    <a:p>
                      <a:pPr algn="ctr" fontAlgn="ctr"/>
                      <a:r>
                        <a:rPr lang="es-MX" sz="1100" b="1" i="0" u="none" strike="noStrike" dirty="0">
                          <a:solidFill>
                            <a:srgbClr val="000000"/>
                          </a:solidFill>
                          <a:latin typeface="Times New Roman"/>
                        </a:rPr>
                        <a:t>Nodo</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smtClean="0">
                          <a:solidFill>
                            <a:srgbClr val="000000"/>
                          </a:solidFill>
                          <a:latin typeface="Times New Roman"/>
                        </a:rPr>
                        <a:t>10-24años</a:t>
                      </a:r>
                      <a:endParaRPr lang="es-MX" sz="1100" b="1"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smtClean="0">
                          <a:solidFill>
                            <a:srgbClr val="000000"/>
                          </a:solidFill>
                          <a:latin typeface="Times New Roman"/>
                        </a:rPr>
                        <a:t>42%</a:t>
                      </a:r>
                      <a:endParaRPr lang="es-MX" sz="1100" b="1"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smtClean="0">
                          <a:solidFill>
                            <a:srgbClr val="000000"/>
                          </a:solidFill>
                          <a:latin typeface="Times New Roman"/>
                        </a:rPr>
                        <a:t>80%</a:t>
                      </a:r>
                      <a:endParaRPr lang="es-MX" sz="1100" b="1" i="0" u="none" strike="noStrike" dirty="0">
                        <a:solidFill>
                          <a:srgbClr val="000000"/>
                        </a:solidFill>
                        <a:latin typeface="Times New Roman"/>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400" b="1" i="0" u="none" strike="noStrike" dirty="0" err="1">
                          <a:solidFill>
                            <a:srgbClr val="000000"/>
                          </a:solidFill>
                          <a:latin typeface="Times New Roman"/>
                        </a:rPr>
                        <a:t>html</a:t>
                      </a:r>
                      <a:r>
                        <a:rPr lang="es-MX" sz="1400" b="1" i="0" u="none" strike="noStrike" dirty="0">
                          <a:solidFill>
                            <a:srgbClr val="000000"/>
                          </a:solidFill>
                          <a:latin typeface="Times New Roman"/>
                        </a:rPr>
                        <a:t>(46%)_</a:t>
                      </a:r>
                      <a:r>
                        <a:rPr lang="es-MX" sz="1400" b="1" i="0" u="none" strike="noStrike" dirty="0" smtClean="0">
                          <a:solidFill>
                            <a:srgbClr val="000000"/>
                          </a:solidFill>
                          <a:latin typeface="Times New Roman"/>
                        </a:rPr>
                        <a:t>2.2kbps</a:t>
                      </a:r>
                    </a:p>
                    <a:p>
                      <a:pPr algn="ctr" fontAlgn="ctr"/>
                      <a:r>
                        <a:rPr lang="es-MX" sz="1400" b="1" i="0" u="none" strike="noStrike" dirty="0" smtClean="0">
                          <a:solidFill>
                            <a:srgbClr val="000000"/>
                          </a:solidFill>
                          <a:latin typeface="Times New Roman"/>
                        </a:rPr>
                        <a:t>+email(32</a:t>
                      </a:r>
                      <a:r>
                        <a:rPr lang="es-MX" sz="1400" b="1" i="0" u="none" strike="noStrike" dirty="0">
                          <a:solidFill>
                            <a:srgbClr val="000000"/>
                          </a:solidFill>
                          <a:latin typeface="Times New Roman"/>
                        </a:rPr>
                        <a:t>%)_5.5kbps+chat(14%)_</a:t>
                      </a:r>
                      <a:r>
                        <a:rPr lang="es-MX" sz="1400" b="1" i="0" u="none" strike="noStrike" dirty="0" smtClean="0">
                          <a:solidFill>
                            <a:srgbClr val="000000"/>
                          </a:solidFill>
                          <a:latin typeface="Times New Roman"/>
                        </a:rPr>
                        <a:t>16kbps</a:t>
                      </a:r>
                    </a:p>
                    <a:p>
                      <a:pPr algn="ctr" fontAlgn="ctr"/>
                      <a:r>
                        <a:rPr lang="es-MX" sz="1400" b="1" i="0" u="none" strike="noStrike" dirty="0" smtClean="0">
                          <a:solidFill>
                            <a:srgbClr val="000000"/>
                          </a:solidFill>
                          <a:latin typeface="Times New Roman"/>
                        </a:rPr>
                        <a:t>+</a:t>
                      </a:r>
                      <a:r>
                        <a:rPr lang="es-MX" sz="1400" b="1" i="0" u="none" strike="noStrike" dirty="0">
                          <a:solidFill>
                            <a:srgbClr val="000000"/>
                          </a:solidFill>
                          <a:latin typeface="Times New Roman"/>
                        </a:rPr>
                        <a:t>videos(8%)_62kbps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100" b="1" i="0" u="none" strike="noStrike" dirty="0" smtClean="0">
                          <a:solidFill>
                            <a:srgbClr val="000000"/>
                          </a:solidFill>
                          <a:latin typeface="Calibri"/>
                        </a:rPr>
                        <a:t>PUNTOS</a:t>
                      </a:r>
                    </a:p>
                    <a:p>
                      <a:pPr algn="ctr" fontAlgn="ctr"/>
                      <a:r>
                        <a:rPr lang="es-MX" sz="1100" b="1" i="0" u="none" strike="noStrike" baseline="0" dirty="0" smtClean="0">
                          <a:solidFill>
                            <a:srgbClr val="000000"/>
                          </a:solidFill>
                          <a:latin typeface="Calibri"/>
                        </a:rPr>
                        <a:t> RELEVANTES</a:t>
                      </a:r>
                      <a:endParaRPr lang="es-MX" sz="11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100" b="1" i="0" u="none" strike="noStrike" dirty="0" smtClean="0">
                          <a:solidFill>
                            <a:srgbClr val="000000"/>
                          </a:solidFill>
                          <a:latin typeface="Calibri"/>
                        </a:rPr>
                        <a:t>TOTAL</a:t>
                      </a:r>
                    </a:p>
                    <a:p>
                      <a:pPr algn="ctr" fontAlgn="ctr"/>
                      <a:r>
                        <a:rPr lang="es-MX" sz="1100" b="1" i="0" u="none" strike="noStrike" dirty="0" smtClean="0">
                          <a:solidFill>
                            <a:srgbClr val="000000"/>
                          </a:solidFill>
                          <a:latin typeface="Calibri"/>
                        </a:rPr>
                        <a:t>SERVICIO</a:t>
                      </a:r>
                      <a:r>
                        <a:rPr lang="es-MX" sz="1100" b="1" i="0" u="none" strike="noStrike" baseline="0" dirty="0" smtClean="0">
                          <a:solidFill>
                            <a:srgbClr val="000000"/>
                          </a:solidFill>
                          <a:latin typeface="Calibri"/>
                        </a:rPr>
                        <a:t> INTERNET</a:t>
                      </a:r>
                      <a:endParaRPr lang="es-MX" sz="1100" b="1" i="0" u="none" strike="noStrike" dirty="0">
                        <a:solidFill>
                          <a:srgbClr val="000000"/>
                        </a:solidFill>
                        <a:latin typeface="Calibri"/>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9363">
                <a:tc>
                  <a:txBody>
                    <a:bodyPr/>
                    <a:lstStyle/>
                    <a:p>
                      <a:pPr algn="ctr" fontAlgn="ctr"/>
                      <a:r>
                        <a:rPr lang="es-MX" sz="1600" b="1" i="0" u="none" strike="noStrike" dirty="0">
                          <a:solidFill>
                            <a:srgbClr val="000000"/>
                          </a:solidFill>
                          <a:latin typeface="Times New Roman"/>
                        </a:rPr>
                        <a:t>T1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29.40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23.52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234.54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MX" sz="1600" b="0" i="0" u="none" strike="noStrike">
                          <a:solidFill>
                            <a:srgbClr val="000000"/>
                          </a:solidFill>
                          <a:latin typeface="Calibri"/>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287.34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29.40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23.52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234.54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234.54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201.04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MX" sz="1600" b="0" i="0" u="none" strike="noStrike">
                          <a:solidFill>
                            <a:srgbClr val="000000"/>
                          </a:solidFill>
                          <a:latin typeface="Calibri"/>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253.84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a:solidFill>
                            <a:srgbClr val="000000"/>
                          </a:solidFill>
                          <a:latin typeface="Times New Roman"/>
                        </a:rPr>
                        <a:t>T5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201.04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12.60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10.08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100.52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12.60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10.08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100.52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100.52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134.02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134.02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201.04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66898">
                <a:tc>
                  <a:txBody>
                    <a:bodyPr/>
                    <a:lstStyle/>
                    <a:p>
                      <a:pPr algn="ctr" fontAlgn="ctr"/>
                      <a:r>
                        <a:rPr lang="es-MX" sz="1600" b="1" i="0" u="none" strike="noStrike" dirty="0">
                          <a:solidFill>
                            <a:srgbClr val="000000"/>
                          </a:solidFill>
                          <a:latin typeface="Times New Roman"/>
                        </a:rPr>
                        <a:t>T10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MX" sz="1600" b="0" i="0" u="none" strike="noStrike">
                          <a:solidFill>
                            <a:srgbClr val="000000"/>
                          </a:solidFill>
                          <a:latin typeface="Calibri"/>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a:solidFill>
                            <a:srgbClr val="000000"/>
                          </a:solidFill>
                          <a:latin typeface="Calibri"/>
                        </a:rPr>
                        <a:t>253.84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066">
                <a:tc>
                  <a:txBody>
                    <a:bodyPr/>
                    <a:lstStyle/>
                    <a:p>
                      <a:pPr algn="ctr" fontAlgn="ctr"/>
                      <a:r>
                        <a:rPr lang="es-MX" sz="1600" b="1" i="0" u="none" strike="noStrike">
                          <a:solidFill>
                            <a:srgbClr val="000000"/>
                          </a:solidFill>
                          <a:latin typeface="Times New Roman"/>
                        </a:rPr>
                        <a:t>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25.20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201.04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a:solidFill>
                            <a:srgbClr val="000000"/>
                          </a:solidFill>
                          <a:latin typeface="Calibri"/>
                        </a:rPr>
                        <a:t>201.04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dirty="0">
                          <a:solidFill>
                            <a:srgbClr val="000000"/>
                          </a:solidFill>
                          <a:latin typeface="Times New Roman"/>
                        </a:rPr>
                        <a:t>134.02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a:solidFill>
                            <a:srgbClr val="000000"/>
                          </a:solidFill>
                          <a:latin typeface="Calibri"/>
                        </a:rPr>
                        <a:t>134.02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T13</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8.40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67.01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8.40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67.01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67.01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16.80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13.44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134.02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134.02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63.42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50.74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505.94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505.94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75.60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60.48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603.11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603.11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99363">
                <a:tc>
                  <a:txBody>
                    <a:bodyPr/>
                    <a:lstStyle/>
                    <a:p>
                      <a:pPr algn="ctr" fontAlgn="ctr"/>
                      <a:r>
                        <a:rPr lang="es-MX" sz="1600" b="1" i="0" u="none" strike="noStrike" dirty="0">
                          <a:solidFill>
                            <a:srgbClr val="000000"/>
                          </a:solidFill>
                          <a:latin typeface="Times New Roman"/>
                        </a:rPr>
                        <a:t>T18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200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84.00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670.12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0" i="0" u="none" strike="noStrike" dirty="0">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670.12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45595">
                <a:tc>
                  <a:txBody>
                    <a:bodyPr/>
                    <a:lstStyle/>
                    <a:p>
                      <a:pPr algn="ctr" fontAlgn="ctr"/>
                      <a:r>
                        <a:rPr lang="es-MX" sz="1600" b="1" i="0" u="none" strike="noStrike" dirty="0">
                          <a:solidFill>
                            <a:srgbClr val="000000"/>
                          </a:solidFill>
                          <a:latin typeface="Times New Roman"/>
                        </a:rPr>
                        <a:t>T19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126.00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MX" sz="1600" b="0" i="0" u="none" strike="noStrike">
                          <a:solidFill>
                            <a:srgbClr val="000000"/>
                          </a:solidFill>
                          <a:latin typeface="Calibri"/>
                        </a:rPr>
                        <a:t>52.8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1057.98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50747">
                <a:tc>
                  <a:txBody>
                    <a:bodyPr/>
                    <a:lstStyle/>
                    <a:p>
                      <a:pPr algn="ctr" fontAlgn="ctr"/>
                      <a:r>
                        <a:rPr lang="es-MX" sz="1600" b="1" i="0" u="none" strike="noStrike" dirty="0">
                          <a:solidFill>
                            <a:srgbClr val="000000"/>
                          </a:solidFill>
                          <a:latin typeface="Times New Roman"/>
                        </a:rPr>
                        <a:t>T20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300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126.00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0" i="0" u="none" strike="noStrike">
                          <a:solidFill>
                            <a:srgbClr val="000000"/>
                          </a:solidFill>
                          <a:latin typeface="Times New Roman"/>
                        </a:rPr>
                        <a:t>1005.18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r" fontAlgn="b"/>
                      <a:r>
                        <a:rPr lang="es-MX" sz="1600" b="0" i="0" u="none" strike="noStrike">
                          <a:solidFill>
                            <a:srgbClr val="000000"/>
                          </a:solidFill>
                          <a:latin typeface="Calibri"/>
                        </a:rPr>
                        <a:t>123.2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0" i="0" u="none" strike="noStrike" dirty="0">
                          <a:solidFill>
                            <a:srgbClr val="000000"/>
                          </a:solidFill>
                          <a:latin typeface="Calibri"/>
                        </a:rPr>
                        <a:t>1128.38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r h="111883">
                <a:tc>
                  <a:txBody>
                    <a:bodyPr/>
                    <a:lstStyle/>
                    <a:p>
                      <a:pPr algn="ctr" fontAlgn="ctr"/>
                      <a:r>
                        <a:rPr lang="es-MX" sz="900" b="0" i="0" u="none" strike="noStrike" dirty="0">
                          <a:solidFill>
                            <a:srgbClr val="000000"/>
                          </a:solidFill>
                          <a:latin typeface="Times New Roman"/>
                        </a:rPr>
                        <a:t>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1" i="0" u="none" strike="noStrike">
                          <a:solidFill>
                            <a:srgbClr val="000000"/>
                          </a:solidFill>
                          <a:latin typeface="Times New Roman"/>
                        </a:rPr>
                        <a:t>1851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1" i="0" u="none" strike="noStrike">
                          <a:solidFill>
                            <a:srgbClr val="000000"/>
                          </a:solidFill>
                          <a:latin typeface="Times New Roman"/>
                        </a:rPr>
                        <a:t>777.42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1" i="0" u="none" strike="noStrike">
                          <a:solidFill>
                            <a:srgbClr val="000000"/>
                          </a:solidFill>
                          <a:latin typeface="Times New Roman"/>
                        </a:rPr>
                        <a:t>621.94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s-MX" sz="1600" b="1" i="0" u="none" strike="noStrike">
                          <a:solidFill>
                            <a:srgbClr val="000000"/>
                          </a:solidFill>
                          <a:latin typeface="Times New Roman"/>
                        </a:rPr>
                        <a:t>6201.95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s-MX" sz="1600" b="1"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MX" sz="1600" b="1" i="0" u="none" strike="noStrike" dirty="0">
                          <a:solidFill>
                            <a:srgbClr val="000000"/>
                          </a:solidFill>
                          <a:latin typeface="Calibri"/>
                        </a:rPr>
                        <a:t>6536.35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3">
                        <a:lumMod val="20000"/>
                        <a:lumOff val="80000"/>
                      </a:schemeClr>
                    </a:solidFill>
                  </a:tcPr>
                </a:tc>
              </a:tr>
            </a:tbl>
          </a:graphicData>
        </a:graphic>
      </p:graphicFrame>
      <p:graphicFrame>
        <p:nvGraphicFramePr>
          <p:cNvPr id="16" name="15 Tabla"/>
          <p:cNvGraphicFramePr>
            <a:graphicFrameLocks noGrp="1"/>
          </p:cNvGraphicFramePr>
          <p:nvPr/>
        </p:nvGraphicFramePr>
        <p:xfrm>
          <a:off x="251520" y="619017"/>
          <a:ext cx="8640959" cy="5993892"/>
        </p:xfrm>
        <a:graphic>
          <a:graphicData uri="http://schemas.openxmlformats.org/drawingml/2006/table">
            <a:tbl>
              <a:tblPr/>
              <a:tblGrid>
                <a:gridCol w="694100"/>
                <a:gridCol w="1032473"/>
                <a:gridCol w="1391090"/>
                <a:gridCol w="493967"/>
                <a:gridCol w="545447"/>
                <a:gridCol w="1094363"/>
                <a:gridCol w="1094363"/>
                <a:gridCol w="1147578"/>
                <a:gridCol w="1147578"/>
              </a:tblGrid>
              <a:tr h="167200">
                <a:tc rowSpan="2">
                  <a:txBody>
                    <a:bodyPr/>
                    <a:lstStyle/>
                    <a:p>
                      <a:endParaRPr lang="es-MX" sz="1400" kern="150" dirty="0">
                        <a:latin typeface="Liberation Serif"/>
                        <a:ea typeface="DejaVu Sans"/>
                        <a:cs typeface="DejaVu Sans"/>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rowSpan="2">
                  <a:txBody>
                    <a:bodyPr/>
                    <a:lstStyle/>
                    <a:p>
                      <a:pPr algn="ctr" fontAlgn="base">
                        <a:lnSpc>
                          <a:spcPct val="115000"/>
                        </a:lnSpc>
                        <a:spcAft>
                          <a:spcPts val="0"/>
                        </a:spcAft>
                      </a:pPr>
                      <a:r>
                        <a:rPr lang="es-MX" sz="1200" b="1" kern="150" dirty="0">
                          <a:solidFill>
                            <a:srgbClr val="000000"/>
                          </a:solidFill>
                          <a:latin typeface="Times New Roman"/>
                          <a:ea typeface="Times New Roman"/>
                          <a:cs typeface="Times New Roman"/>
                        </a:rPr>
                        <a:t>SERVICIOS</a:t>
                      </a:r>
                      <a:endParaRPr lang="es-MX" sz="11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rowSpan="2">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INTERNET HORAS PICO [kbps]</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3">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gridSpan="3">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TASA DE BITS CONSUMIDO</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r>
              <a:tr h="547682">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G.711</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G.726</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b="1" kern="150" dirty="0">
                          <a:solidFill>
                            <a:srgbClr val="000000"/>
                          </a:solidFill>
                          <a:latin typeface="Times New Roman"/>
                          <a:ea typeface="Times New Roman"/>
                          <a:cs typeface="Times New Roman"/>
                        </a:rPr>
                        <a:t>G.729</a:t>
                      </a:r>
                      <a:endParaRPr lang="es-MX" sz="11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INTERNET Y BUENA QoS EN VOZ</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INTERNET Y MEDIA QoS EN VOZ</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INTERNET Y BAJA QoS EN VOZ</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r>
              <a:tr h="98651">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 1VoIP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287.34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64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32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351.34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319.34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295.34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T2</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234.54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234.54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234.54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234.54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T3</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201.04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201.04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4909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T4</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 1VoIP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253.84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64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32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317.84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285.84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261.84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T5</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201.04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201.04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T6</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T7</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100.52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T8</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T9</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4909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T10</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 1VoIP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253.84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64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32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317.84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285.84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261.84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T11</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201.04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201.04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T12</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134.02</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T13</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67.01</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T14</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67.01</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67.01</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4909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T15</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 1VoIP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134.02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64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32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198.02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166.02</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142.02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T16</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505.94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505.94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505.94</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505.94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T17</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603.11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603.11</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603.11</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603.11</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T18</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670.12</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670.12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6720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T19</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1057.98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0</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0</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1057.98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1057.98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1057.98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106111">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T20</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MX" sz="1200" kern="150">
                          <a:solidFill>
                            <a:srgbClr val="000000"/>
                          </a:solidFill>
                          <a:latin typeface="Times New Roman"/>
                          <a:ea typeface="Times New Roman"/>
                          <a:cs typeface="Times New Roman"/>
                        </a:rPr>
                        <a:t>internet, 1VoIP</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1128.38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64</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a:solidFill>
                            <a:srgbClr val="000000"/>
                          </a:solidFill>
                          <a:latin typeface="Times New Roman"/>
                          <a:ea typeface="Times New Roman"/>
                          <a:cs typeface="Times New Roman"/>
                        </a:rPr>
                        <a:t>32</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MX" sz="1400" kern="150" dirty="0">
                          <a:solidFill>
                            <a:srgbClr val="000000"/>
                          </a:solidFill>
                          <a:latin typeface="Times New Roman"/>
                          <a:ea typeface="Times New Roman"/>
                          <a:cs typeface="Times New Roman"/>
                        </a:rPr>
                        <a:t>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fontAlgn="base">
                        <a:lnSpc>
                          <a:spcPct val="115000"/>
                        </a:lnSpc>
                        <a:spcAft>
                          <a:spcPts val="0"/>
                        </a:spcAft>
                      </a:pPr>
                      <a:r>
                        <a:rPr lang="es-EC" sz="1400" kern="150">
                          <a:solidFill>
                            <a:srgbClr val="000000"/>
                          </a:solidFill>
                          <a:latin typeface="Times New Roman"/>
                          <a:ea typeface="DejaVu Sans"/>
                          <a:cs typeface="Times New Roman"/>
                        </a:rPr>
                        <a:t>1192.38</a:t>
                      </a:r>
                      <a:endParaRPr lang="es-MX" sz="12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1160.38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ase">
                        <a:lnSpc>
                          <a:spcPct val="115000"/>
                        </a:lnSpc>
                        <a:spcAft>
                          <a:spcPts val="0"/>
                        </a:spcAft>
                      </a:pPr>
                      <a:r>
                        <a:rPr lang="es-EC" sz="1400" kern="150" dirty="0">
                          <a:solidFill>
                            <a:srgbClr val="000000"/>
                          </a:solidFill>
                          <a:latin typeface="Times New Roman"/>
                          <a:ea typeface="DejaVu Sans"/>
                          <a:cs typeface="Times New Roman"/>
                        </a:rPr>
                        <a:t>1136.38</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6">
                        <a:lumMod val="20000"/>
                        <a:lumOff val="80000"/>
                      </a:schemeClr>
                    </a:solidFill>
                  </a:tcPr>
                </a:tc>
              </a:tr>
              <a:tr h="84120">
                <a:tc>
                  <a:txBody>
                    <a:bodyPr/>
                    <a:lstStyle/>
                    <a:p>
                      <a:pPr algn="ctr" fontAlgn="base">
                        <a:lnSpc>
                          <a:spcPct val="115000"/>
                        </a:lnSpc>
                        <a:spcAft>
                          <a:spcPts val="0"/>
                        </a:spcAft>
                      </a:pPr>
                      <a:r>
                        <a:rPr lang="es-MX" sz="1200" b="1" kern="150">
                          <a:solidFill>
                            <a:srgbClr val="000000"/>
                          </a:solidFill>
                          <a:latin typeface="Times New Roman"/>
                          <a:ea typeface="Times New Roman"/>
                          <a:cs typeface="Times New Roman"/>
                        </a:rPr>
                        <a:t>TOTAL</a:t>
                      </a:r>
                      <a:endParaRPr lang="es-MX" sz="1100" kern="15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gridSpan="5">
                  <a:txBody>
                    <a:bodyPr/>
                    <a:lstStyle/>
                    <a:p>
                      <a:endParaRPr lang="es-MX" sz="1400" kern="150">
                        <a:latin typeface="Liberation Serif"/>
                        <a:ea typeface="DejaVu Sans"/>
                        <a:cs typeface="DejaVu Sans"/>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fontAlgn="base">
                        <a:lnSpc>
                          <a:spcPct val="115000"/>
                        </a:lnSpc>
                        <a:spcAft>
                          <a:spcPts val="0"/>
                        </a:spcAft>
                      </a:pPr>
                      <a:r>
                        <a:rPr lang="es-EC" sz="1400" b="1" kern="150" dirty="0">
                          <a:solidFill>
                            <a:srgbClr val="FF0000"/>
                          </a:solidFill>
                          <a:latin typeface="Times New Roman"/>
                          <a:ea typeface="DejaVu Sans"/>
                          <a:cs typeface="Times New Roman"/>
                        </a:rPr>
                        <a:t>6856.35</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AD8D4"/>
                    </a:solidFill>
                  </a:tcPr>
                </a:tc>
                <a:tc>
                  <a:txBody>
                    <a:bodyPr/>
                    <a:lstStyle/>
                    <a:p>
                      <a:pPr algn="ctr" fontAlgn="base">
                        <a:lnSpc>
                          <a:spcPct val="115000"/>
                        </a:lnSpc>
                        <a:spcAft>
                          <a:spcPts val="0"/>
                        </a:spcAft>
                      </a:pPr>
                      <a:r>
                        <a:rPr lang="es-EC" sz="1400" b="1" kern="150" dirty="0">
                          <a:solidFill>
                            <a:srgbClr val="FF0000"/>
                          </a:solidFill>
                          <a:latin typeface="Times New Roman"/>
                          <a:ea typeface="DejaVu Sans"/>
                          <a:cs typeface="Times New Roman"/>
                        </a:rPr>
                        <a:t>6696.35</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AD8D4"/>
                    </a:solidFill>
                  </a:tcPr>
                </a:tc>
                <a:tc>
                  <a:txBody>
                    <a:bodyPr/>
                    <a:lstStyle/>
                    <a:p>
                      <a:pPr algn="ctr" fontAlgn="base">
                        <a:lnSpc>
                          <a:spcPct val="115000"/>
                        </a:lnSpc>
                        <a:spcAft>
                          <a:spcPts val="0"/>
                        </a:spcAft>
                      </a:pPr>
                      <a:r>
                        <a:rPr lang="es-EC" sz="1400" b="1" kern="150" dirty="0">
                          <a:solidFill>
                            <a:srgbClr val="FF0000"/>
                          </a:solidFill>
                          <a:latin typeface="Times New Roman"/>
                          <a:ea typeface="DejaVu Sans"/>
                          <a:cs typeface="Times New Roman"/>
                        </a:rPr>
                        <a:t>6576.35</a:t>
                      </a:r>
                      <a:endParaRPr lang="es-MX" sz="1200" kern="150" dirty="0">
                        <a:latin typeface="Calibri"/>
                        <a:ea typeface="Calibri"/>
                        <a:cs typeface="Times New Roman"/>
                      </a:endParaRPr>
                    </a:p>
                  </a:txBody>
                  <a:tcPr marL="44174" marR="44174"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FAD8D4"/>
                    </a:solidFill>
                  </a:tcPr>
                </a:tc>
              </a:tr>
            </a:tbl>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000"/>
                                        <p:tgtEl>
                                          <p:spTgt spid="10"/>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1000" fill="hold"/>
                                        <p:tgtEl>
                                          <p:spTgt spid="13"/>
                                        </p:tgtEl>
                                        <p:attrNameLst>
                                          <p:attrName>ppt_w</p:attrName>
                                        </p:attrNameLst>
                                      </p:cBhvr>
                                      <p:tavLst>
                                        <p:tav tm="0">
                                          <p:val>
                                            <p:strVal val="#ppt_w*0.70"/>
                                          </p:val>
                                        </p:tav>
                                        <p:tav tm="100000">
                                          <p:val>
                                            <p:strVal val="#ppt_w"/>
                                          </p:val>
                                        </p:tav>
                                      </p:tavLst>
                                    </p:anim>
                                    <p:anim calcmode="lin" valueType="num">
                                      <p:cBhvr>
                                        <p:cTn id="25" dur="1000" fill="hold"/>
                                        <p:tgtEl>
                                          <p:spTgt spid="13"/>
                                        </p:tgtEl>
                                        <p:attrNameLst>
                                          <p:attrName>ppt_h</p:attrName>
                                        </p:attrNameLst>
                                      </p:cBhvr>
                                      <p:tavLst>
                                        <p:tav tm="0">
                                          <p:val>
                                            <p:strVal val="#ppt_h"/>
                                          </p:val>
                                        </p:tav>
                                        <p:tav tm="100000">
                                          <p:val>
                                            <p:strVal val="#ppt_h"/>
                                          </p:val>
                                        </p:tav>
                                      </p:tavLst>
                                    </p:anim>
                                    <p:animEffect transition="in" filter="fade">
                                      <p:cBhvr>
                                        <p:cTn id="26" dur="1000"/>
                                        <p:tgtEl>
                                          <p:spTgt spid="13"/>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2000"/>
                                        <p:tgtEl>
                                          <p:spTgt spid="2"/>
                                        </p:tgtEl>
                                      </p:cBhvr>
                                    </p:animEffect>
                                    <p:set>
                                      <p:cBhvr>
                                        <p:cTn id="34" dur="1" fill="hold">
                                          <p:stCondLst>
                                            <p:cond delay="1999"/>
                                          </p:stCondLst>
                                        </p:cTn>
                                        <p:tgtEl>
                                          <p:spTgt spid="2"/>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2000"/>
                                        <p:tgtEl>
                                          <p:spTgt spid="7"/>
                                        </p:tgtEl>
                                      </p:cBhvr>
                                    </p:animEffect>
                                    <p:set>
                                      <p:cBhvr>
                                        <p:cTn id="37" dur="1" fill="hold">
                                          <p:stCondLst>
                                            <p:cond delay="1999"/>
                                          </p:stCondLst>
                                        </p:cTn>
                                        <p:tgtEl>
                                          <p:spTgt spid="7"/>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2000"/>
                                        <p:tgtEl>
                                          <p:spTgt spid="10"/>
                                        </p:tgtEl>
                                      </p:cBhvr>
                                    </p:animEffect>
                                    <p:set>
                                      <p:cBhvr>
                                        <p:cTn id="43" dur="1" fill="hold">
                                          <p:stCondLst>
                                            <p:cond delay="1999"/>
                                          </p:stCondLst>
                                        </p:cTn>
                                        <p:tgtEl>
                                          <p:spTgt spid="10"/>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2000"/>
                                        <p:tgtEl>
                                          <p:spTgt spid="13"/>
                                        </p:tgtEl>
                                      </p:cBhvr>
                                    </p:animEffect>
                                    <p:set>
                                      <p:cBhvr>
                                        <p:cTn id="46" dur="1" fill="hold">
                                          <p:stCondLst>
                                            <p:cond delay="1999"/>
                                          </p:stCondLst>
                                        </p:cTn>
                                        <p:tgtEl>
                                          <p:spTgt spid="1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2000"/>
                                        <p:tgtEl>
                                          <p:spTgt spid="14"/>
                                        </p:tgtEl>
                                      </p:cBhvr>
                                    </p:animEffect>
                                    <p:set>
                                      <p:cBhvr>
                                        <p:cTn id="49" dur="1" fill="hold">
                                          <p:stCondLst>
                                            <p:cond delay="1999"/>
                                          </p:stCondLst>
                                        </p:cTn>
                                        <p:tgtEl>
                                          <p:spTgt spid="1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fade">
                                      <p:cBhvr>
                                        <p:cTn id="54" dur="2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nodeType="clickEffect">
                                  <p:stCondLst>
                                    <p:cond delay="0"/>
                                  </p:stCondLst>
                                  <p:childTnLst>
                                    <p:animEffect transition="out" filter="fade">
                                      <p:cBhvr>
                                        <p:cTn id="58" dur="2000"/>
                                        <p:tgtEl>
                                          <p:spTgt spid="15"/>
                                        </p:tgtEl>
                                      </p:cBhvr>
                                    </p:animEffect>
                                    <p:set>
                                      <p:cBhvr>
                                        <p:cTn id="59" dur="1" fill="hold">
                                          <p:stCondLst>
                                            <p:cond delay="1999"/>
                                          </p:stCondLst>
                                        </p:cTn>
                                        <p:tgtEl>
                                          <p:spTgt spid="15"/>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2" grpId="0"/>
      <p:bldP spid="13" grpId="0" animBg="1"/>
      <p:bldP spid="13" grpId="1" animBg="1"/>
      <p:bldP spid="14" grpId="0" animBg="1"/>
      <p:bldP spid="14"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56"/>
          <p:cNvSpPr/>
          <p:nvPr/>
        </p:nvSpPr>
        <p:spPr>
          <a:xfrm rot="10800000">
            <a:off x="539552" y="260648"/>
            <a:ext cx="8136903" cy="6408711"/>
          </a:xfrm>
          <a:prstGeom prst="roundRect">
            <a:avLst>
              <a:gd name="adj" fmla="val 1580"/>
            </a:avLst>
          </a:prstGeom>
          <a:solidFill>
            <a:srgbClr val="408C44"/>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white"/>
              </a:solidFill>
            </a:endParaRPr>
          </a:p>
        </p:txBody>
      </p:sp>
      <p:sp>
        <p:nvSpPr>
          <p:cNvPr id="23" name="Inside-right"/>
          <p:cNvSpPr/>
          <p:nvPr/>
        </p:nvSpPr>
        <p:spPr>
          <a:xfrm rot="10800000">
            <a:off x="611560" y="332655"/>
            <a:ext cx="7776864" cy="6264695"/>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28" name="Straight Connector 114"/>
          <p:cNvCxnSpPr/>
          <p:nvPr/>
        </p:nvCxnSpPr>
        <p:spPr>
          <a:xfrm rot="5400000">
            <a:off x="5221501" y="3499579"/>
            <a:ext cx="6192690" cy="2860"/>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31" name="Straight Connector 117"/>
          <p:cNvCxnSpPr/>
          <p:nvPr/>
        </p:nvCxnSpPr>
        <p:spPr>
          <a:xfrm rot="5400000">
            <a:off x="3428761" y="6856570"/>
            <a:ext cx="5601705" cy="2860"/>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nvGrpSpPr>
          <p:cNvPr id="2" name="Inside-right page 2"/>
          <p:cNvGrpSpPr/>
          <p:nvPr/>
        </p:nvGrpSpPr>
        <p:grpSpPr>
          <a:xfrm>
            <a:off x="611560" y="332656"/>
            <a:ext cx="7675511" cy="6264697"/>
            <a:chOff x="566685" y="4497936"/>
            <a:chExt cx="3612731" cy="5010611"/>
          </a:xfrm>
        </p:grpSpPr>
        <p:sp>
          <p:nvSpPr>
            <p:cNvPr id="54" name="Inside-right"/>
            <p:cNvSpPr/>
            <p:nvPr/>
          </p:nvSpPr>
          <p:spPr>
            <a:xfrm rot="10800000">
              <a:off x="566685" y="4497937"/>
              <a:ext cx="3457078" cy="5010610"/>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nvGrpSpPr>
            <p:cNvPr id="3" name="Group 119"/>
            <p:cNvGrpSpPr/>
            <p:nvPr/>
          </p:nvGrpSpPr>
          <p:grpSpPr>
            <a:xfrm>
              <a:off x="4057656" y="4497936"/>
              <a:ext cx="121760" cy="5002212"/>
              <a:chOff x="4210056" y="4650336"/>
              <a:chExt cx="121760" cy="5002212"/>
            </a:xfrm>
          </p:grpSpPr>
          <p:cxnSp>
            <p:nvCxnSpPr>
              <p:cNvPr id="56" name="Straight Connector 113"/>
              <p:cNvCxnSpPr/>
              <p:nvPr/>
            </p:nvCxnSpPr>
            <p:spPr>
              <a:xfrm rot="16200000" flipH="1">
                <a:off x="1806128" y="7122050"/>
                <a:ext cx="4944617" cy="1190"/>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7" name="Straight Connector 114"/>
              <p:cNvCxnSpPr/>
              <p:nvPr/>
            </p:nvCxnSpPr>
            <p:spPr>
              <a:xfrm rot="5400000">
                <a:off x="1849467" y="7170198"/>
                <a:ext cx="4944617" cy="20081"/>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8" name="Straight Connector 115"/>
              <p:cNvCxnSpPr/>
              <p:nvPr/>
            </p:nvCxnSpPr>
            <p:spPr>
              <a:xfrm rot="5400000">
                <a:off x="1817876" y="7110303"/>
                <a:ext cx="4944617" cy="24685"/>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59" name="Straight Connector 116"/>
              <p:cNvCxnSpPr/>
              <p:nvPr/>
            </p:nvCxnSpPr>
            <p:spPr>
              <a:xfrm rot="16200000" flipH="1">
                <a:off x="1740049" y="7120344"/>
                <a:ext cx="4944618" cy="4604"/>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0" name="Straight Connector 117"/>
              <p:cNvCxnSpPr/>
              <p:nvPr/>
            </p:nvCxnSpPr>
            <p:spPr>
              <a:xfrm rot="5400000">
                <a:off x="1803003" y="7114983"/>
                <a:ext cx="4814106" cy="0"/>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cxnSp>
            <p:nvCxnSpPr>
              <p:cNvPr id="61" name="Straight Connector 118"/>
              <p:cNvCxnSpPr/>
              <p:nvPr/>
            </p:nvCxnSpPr>
            <p:spPr>
              <a:xfrm rot="16200000" flipH="1">
                <a:off x="1775649" y="7176230"/>
                <a:ext cx="4944618" cy="8017"/>
              </a:xfrm>
              <a:prstGeom prst="line">
                <a:avLst/>
              </a:prstGeom>
              <a:ln w="9525">
                <a:solidFill>
                  <a:schemeClr val="bg1">
                    <a:lumMod val="85000"/>
                  </a:schemeClr>
                </a:solidFill>
              </a:ln>
              <a:effectLst/>
            </p:spPr>
            <p:style>
              <a:lnRef idx="1">
                <a:schemeClr val="accent1"/>
              </a:lnRef>
              <a:fillRef idx="0">
                <a:schemeClr val="accent1"/>
              </a:fillRef>
              <a:effectRef idx="0">
                <a:schemeClr val="accent1"/>
              </a:effectRef>
              <a:fontRef idx="minor">
                <a:schemeClr val="tx1"/>
              </a:fontRef>
            </p:style>
          </p:cxnSp>
        </p:grpSp>
      </p:grpSp>
      <p:sp>
        <p:nvSpPr>
          <p:cNvPr id="18" name="Inside-right"/>
          <p:cNvSpPr/>
          <p:nvPr/>
        </p:nvSpPr>
        <p:spPr>
          <a:xfrm rot="10800000">
            <a:off x="611560" y="332656"/>
            <a:ext cx="7344815" cy="6264696"/>
          </a:xfrm>
          <a:prstGeom prst="rect">
            <a:avLst/>
          </a:prstGeom>
          <a:gradFill flip="none" rotWithShape="1">
            <a:gsLst>
              <a:gs pos="0">
                <a:schemeClr val="bg1">
                  <a:lumMod val="65000"/>
                </a:schemeClr>
              </a:gs>
              <a:gs pos="5000">
                <a:schemeClr val="bg1"/>
              </a:gs>
              <a:gs pos="18000">
                <a:schemeClr val="bg1">
                  <a:lumMod val="95000"/>
                </a:schemeClr>
              </a:gs>
              <a:gs pos="38000">
                <a:schemeClr val="bg1"/>
              </a:gs>
              <a:gs pos="100000">
                <a:schemeClr val="bg1"/>
              </a:gs>
            </a:gsLst>
            <a:lin ang="10800000" scaled="1"/>
            <a:tileRect/>
          </a:gra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9" name="TextBox 80"/>
          <p:cNvSpPr txBox="1"/>
          <p:nvPr/>
        </p:nvSpPr>
        <p:spPr>
          <a:xfrm>
            <a:off x="1043608" y="1628800"/>
            <a:ext cx="6925896" cy="3108543"/>
          </a:xfrm>
          <a:prstGeom prst="rect">
            <a:avLst/>
          </a:prstGeom>
          <a:noFill/>
        </p:spPr>
        <p:txBody>
          <a:bodyPr wrap="square" rtlCol="0">
            <a:spAutoFit/>
          </a:bodyPr>
          <a:lstStyle/>
          <a:p>
            <a:pPr algn="ctr"/>
            <a:r>
              <a:rPr lang="es-EC" sz="2800" b="1" i="1" u="sng" dirty="0" smtClean="0">
                <a:solidFill>
                  <a:srgbClr val="002060"/>
                </a:solidFill>
                <a:effectLst>
                  <a:outerShdw blurRad="38100" dist="38100" dir="2700000" algn="tl">
                    <a:srgbClr val="000000">
                      <a:alpha val="43137"/>
                    </a:srgbClr>
                  </a:outerShdw>
                </a:effectLst>
                <a:latin typeface="Book Antiqua" pitchFamily="18" charset="0"/>
                <a:cs typeface="Browallia New" pitchFamily="34" charset="-34"/>
              </a:rPr>
              <a:t>“ESTUDIO DE FACTIBILIDAD DE UNA RED INALAMBRICA PARA LA PARROQUIA TARACOA-CANTON FRANCISCO DE ORELLANA PARA PROVEER SERVICIOS DE TELEFONIA IP E INTERNET”</a:t>
            </a:r>
            <a:endParaRPr lang="es-MX" sz="2800" b="1" dirty="0" smtClean="0">
              <a:solidFill>
                <a:srgbClr val="002060"/>
              </a:solidFill>
              <a:effectLst>
                <a:outerShdw blurRad="38100" dist="38100" dir="2700000" algn="tl">
                  <a:srgbClr val="000000">
                    <a:alpha val="43137"/>
                  </a:srgbClr>
                </a:outerShdw>
              </a:effectLst>
              <a:latin typeface="Book Antiqua" pitchFamily="18" charset="0"/>
            </a:endParaRPr>
          </a:p>
          <a:p>
            <a:pPr algn="ctr"/>
            <a:endParaRPr lang="es-ES" sz="2800" b="1" dirty="0" smtClean="0">
              <a:effectLst>
                <a:outerShdw blurRad="38100" dist="38100" dir="2700000" algn="tl">
                  <a:srgbClr val="000000">
                    <a:alpha val="43137"/>
                  </a:srgbClr>
                </a:outerShdw>
              </a:effectLst>
            </a:endParaRPr>
          </a:p>
        </p:txBody>
      </p:sp>
      <p:sp>
        <p:nvSpPr>
          <p:cNvPr id="20" name="19 Rectángulo redondeado"/>
          <p:cNvSpPr/>
          <p:nvPr/>
        </p:nvSpPr>
        <p:spPr>
          <a:xfrm>
            <a:off x="1331640" y="836712"/>
            <a:ext cx="6336704" cy="504056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MX" sz="3200" b="1" dirty="0" smtClean="0"/>
          </a:p>
          <a:p>
            <a:pPr algn="ctr"/>
            <a:r>
              <a:rPr lang="es-MX" sz="3200" b="1" dirty="0" smtClean="0"/>
              <a:t>CONTENIDO DE PRESENTACIÓN:</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Justificación</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Objetivos</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Materiales</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Metodología</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WMN</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Servicio de voz en redes inalámbricas</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Diseño de WMN</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Factibilidad de la red</a:t>
            </a:r>
          </a:p>
          <a:p>
            <a:pPr marL="1714500" lvl="3" indent="-342900">
              <a:buFont typeface="+mj-lt"/>
              <a:buAutoNum type="arabicPeriod"/>
            </a:pPr>
            <a:r>
              <a:rPr lang="es-MX" sz="3200" b="1" dirty="0" smtClean="0">
                <a:latin typeface="Arial Unicode MS" pitchFamily="34" charset="-128"/>
                <a:ea typeface="Arial Unicode MS" pitchFamily="34" charset="-128"/>
                <a:cs typeface="Arial Unicode MS" pitchFamily="34" charset="-128"/>
              </a:rPr>
              <a:t>Conclusiones</a:t>
            </a:r>
          </a:p>
          <a:p>
            <a:pPr marL="1714500" lvl="3" indent="-342900">
              <a:buFont typeface="+mj-lt"/>
              <a:buAutoNum type="arabicPeriod"/>
            </a:pPr>
            <a:endParaRPr lang="es-MX" sz="3200" b="1" dirty="0" smtClean="0"/>
          </a:p>
          <a:p>
            <a:pPr marL="342900" indent="-342900" algn="ctr">
              <a:buFont typeface="+mj-lt"/>
              <a:buAutoNum type="arabicPeriod"/>
            </a:pPr>
            <a:endParaRPr lang="es-MX" sz="1400" dirty="0"/>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xit" presetSubtype="8" fill="hold" grpId="0" nodeType="clickEffect">
                                  <p:stCondLst>
                                    <p:cond delay="0"/>
                                  </p:stCondLst>
                                  <p:childTnLst>
                                    <p:anim calcmode="lin" valueType="num">
                                      <p:cBhvr>
                                        <p:cTn id="6" dur="500"/>
                                        <p:tgtEl>
                                          <p:spTgt spid="18"/>
                                        </p:tgtEl>
                                        <p:attrNameLst>
                                          <p:attrName>ppt_x</p:attrName>
                                        </p:attrNameLst>
                                      </p:cBhvr>
                                      <p:tavLst>
                                        <p:tav tm="0">
                                          <p:val>
                                            <p:strVal val="ppt_x"/>
                                          </p:val>
                                        </p:tav>
                                        <p:tav tm="100000">
                                          <p:val>
                                            <p:strVal val="ppt_x-ppt_w/2"/>
                                          </p:val>
                                        </p:tav>
                                      </p:tavLst>
                                    </p:anim>
                                    <p:anim calcmode="lin" valueType="num">
                                      <p:cBhvr>
                                        <p:cTn id="7" dur="500"/>
                                        <p:tgtEl>
                                          <p:spTgt spid="18"/>
                                        </p:tgtEl>
                                        <p:attrNameLst>
                                          <p:attrName>ppt_y</p:attrName>
                                        </p:attrNameLst>
                                      </p:cBhvr>
                                      <p:tavLst>
                                        <p:tav tm="0">
                                          <p:val>
                                            <p:strVal val="ppt_y"/>
                                          </p:val>
                                        </p:tav>
                                        <p:tav tm="100000">
                                          <p:val>
                                            <p:strVal val="ppt_y"/>
                                          </p:val>
                                        </p:tav>
                                      </p:tavLst>
                                    </p:anim>
                                    <p:anim calcmode="lin" valueType="num">
                                      <p:cBhvr>
                                        <p:cTn id="8" dur="500"/>
                                        <p:tgtEl>
                                          <p:spTgt spid="18"/>
                                        </p:tgtEl>
                                        <p:attrNameLst>
                                          <p:attrName>ppt_w</p:attrName>
                                        </p:attrNameLst>
                                      </p:cBhvr>
                                      <p:tavLst>
                                        <p:tav tm="0">
                                          <p:val>
                                            <p:strVal val="ppt_w"/>
                                          </p:val>
                                        </p:tav>
                                        <p:tav tm="100000">
                                          <p:val>
                                            <p:fltVal val="0"/>
                                          </p:val>
                                        </p:tav>
                                      </p:tavLst>
                                    </p:anim>
                                    <p:anim calcmode="lin" valueType="num">
                                      <p:cBhvr>
                                        <p:cTn id="9" dur="500"/>
                                        <p:tgtEl>
                                          <p:spTgt spid="18"/>
                                        </p:tgtEl>
                                        <p:attrNameLst>
                                          <p:attrName>ppt_h</p:attrName>
                                        </p:attrNameLst>
                                      </p:cBhvr>
                                      <p:tavLst>
                                        <p:tav tm="0">
                                          <p:val>
                                            <p:strVal val="ppt_h"/>
                                          </p:val>
                                        </p:tav>
                                        <p:tav tm="100000">
                                          <p:val>
                                            <p:strVal val="ppt_h"/>
                                          </p:val>
                                        </p:tav>
                                      </p:tavLst>
                                    </p:anim>
                                    <p:set>
                                      <p:cBhvr>
                                        <p:cTn id="10" dur="1" fill="hold">
                                          <p:stCondLst>
                                            <p:cond delay="499"/>
                                          </p:stCondLst>
                                        </p:cTn>
                                        <p:tgtEl>
                                          <p:spTgt spid="1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2"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xit" presetSubtype="0" fill="hold" grpId="1" nodeType="clickEffect">
                                  <p:stCondLst>
                                    <p:cond delay="0"/>
                                  </p:stCondLst>
                                  <p:childTnLst>
                                    <p:anim calcmode="lin" valueType="num">
                                      <p:cBhvr>
                                        <p:cTn id="19" dur="1000"/>
                                        <p:tgtEl>
                                          <p:spTgt spid="19"/>
                                        </p:tgtEl>
                                        <p:attrNameLst>
                                          <p:attrName>ppt_w</p:attrName>
                                        </p:attrNameLst>
                                      </p:cBhvr>
                                      <p:tavLst>
                                        <p:tav tm="0">
                                          <p:val>
                                            <p:strVal val="ppt_w"/>
                                          </p:val>
                                        </p:tav>
                                        <p:tav tm="100000">
                                          <p:val>
                                            <p:strVal val="ppt_w*0.70"/>
                                          </p:val>
                                        </p:tav>
                                      </p:tavLst>
                                    </p:anim>
                                    <p:anim calcmode="lin" valueType="num">
                                      <p:cBhvr>
                                        <p:cTn id="20" dur="1000"/>
                                        <p:tgtEl>
                                          <p:spTgt spid="19"/>
                                        </p:tgtEl>
                                        <p:attrNameLst>
                                          <p:attrName>ppt_h</p:attrName>
                                        </p:attrNameLst>
                                      </p:cBhvr>
                                      <p:tavLst>
                                        <p:tav tm="0">
                                          <p:val>
                                            <p:strVal val="ppt_h"/>
                                          </p:val>
                                        </p:tav>
                                        <p:tav tm="100000">
                                          <p:val>
                                            <p:strVal val="ppt_h"/>
                                          </p:val>
                                        </p:tav>
                                      </p:tavLst>
                                    </p:anim>
                                    <p:animEffect transition="out" filter="fade">
                                      <p:cBhvr>
                                        <p:cTn id="21" dur="1000"/>
                                        <p:tgtEl>
                                          <p:spTgt spid="19"/>
                                        </p:tgtEl>
                                      </p:cBhvr>
                                    </p:animEffect>
                                    <p:set>
                                      <p:cBhvr>
                                        <p:cTn id="22" dur="1" fill="hold">
                                          <p:stCondLst>
                                            <p:cond delay="999"/>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7" presetClass="exit" presetSubtype="8" fill="hold" nodeType="clickEffect">
                                  <p:stCondLst>
                                    <p:cond delay="0"/>
                                  </p:stCondLst>
                                  <p:childTnLst>
                                    <p:anim calcmode="lin" valueType="num">
                                      <p:cBhvr>
                                        <p:cTn id="26" dur="1000"/>
                                        <p:tgtEl>
                                          <p:spTgt spid="2"/>
                                        </p:tgtEl>
                                        <p:attrNameLst>
                                          <p:attrName>ppt_x</p:attrName>
                                        </p:attrNameLst>
                                      </p:cBhvr>
                                      <p:tavLst>
                                        <p:tav tm="0">
                                          <p:val>
                                            <p:strVal val="ppt_x"/>
                                          </p:val>
                                        </p:tav>
                                        <p:tav tm="100000">
                                          <p:val>
                                            <p:strVal val="ppt_x-ppt_w/2"/>
                                          </p:val>
                                        </p:tav>
                                      </p:tavLst>
                                    </p:anim>
                                    <p:anim calcmode="lin" valueType="num">
                                      <p:cBhvr>
                                        <p:cTn id="27" dur="1000"/>
                                        <p:tgtEl>
                                          <p:spTgt spid="2"/>
                                        </p:tgtEl>
                                        <p:attrNameLst>
                                          <p:attrName>ppt_y</p:attrName>
                                        </p:attrNameLst>
                                      </p:cBhvr>
                                      <p:tavLst>
                                        <p:tav tm="0">
                                          <p:val>
                                            <p:strVal val="ppt_y"/>
                                          </p:val>
                                        </p:tav>
                                        <p:tav tm="100000">
                                          <p:val>
                                            <p:strVal val="ppt_y"/>
                                          </p:val>
                                        </p:tav>
                                      </p:tavLst>
                                    </p:anim>
                                    <p:anim calcmode="lin" valueType="num">
                                      <p:cBhvr>
                                        <p:cTn id="28" dur="1000"/>
                                        <p:tgtEl>
                                          <p:spTgt spid="2"/>
                                        </p:tgtEl>
                                        <p:attrNameLst>
                                          <p:attrName>ppt_w</p:attrName>
                                        </p:attrNameLst>
                                      </p:cBhvr>
                                      <p:tavLst>
                                        <p:tav tm="0">
                                          <p:val>
                                            <p:strVal val="ppt_w"/>
                                          </p:val>
                                        </p:tav>
                                        <p:tav tm="100000">
                                          <p:val>
                                            <p:fltVal val="0"/>
                                          </p:val>
                                        </p:tav>
                                      </p:tavLst>
                                    </p:anim>
                                    <p:anim calcmode="lin" valueType="num">
                                      <p:cBhvr>
                                        <p:cTn id="29" dur="1000"/>
                                        <p:tgtEl>
                                          <p:spTgt spid="2"/>
                                        </p:tgtEl>
                                        <p:attrNameLst>
                                          <p:attrName>ppt_h</p:attrName>
                                        </p:attrNameLst>
                                      </p:cBhvr>
                                      <p:tavLst>
                                        <p:tav tm="0">
                                          <p:val>
                                            <p:strVal val="ppt_h"/>
                                          </p:val>
                                        </p:tav>
                                        <p:tav tm="100000">
                                          <p:val>
                                            <p:strVal val="ppt_h"/>
                                          </p:val>
                                        </p:tav>
                                      </p:tavLst>
                                    </p:anim>
                                    <p:set>
                                      <p:cBhvr>
                                        <p:cTn id="30" dur="1" fill="hold">
                                          <p:stCondLst>
                                            <p:cond delay="999"/>
                                          </p:stCondLst>
                                        </p:cTn>
                                        <p:tgtEl>
                                          <p:spTgt spid="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1"/>
      <p:bldP spid="19" grpId="2"/>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835696" y="1124744"/>
            <a:ext cx="6984776" cy="4832092"/>
          </a:xfrm>
          <a:prstGeom prst="rect">
            <a:avLst/>
          </a:prstGeom>
        </p:spPr>
        <p:txBody>
          <a:bodyPr wrap="square">
            <a:spAutoFit/>
          </a:bodyPr>
          <a:lstStyle/>
          <a:p>
            <a:pPr algn="just"/>
            <a:r>
              <a:rPr lang="en-US" sz="2800" dirty="0" smtClean="0"/>
              <a:t>Los </a:t>
            </a:r>
            <a:r>
              <a:rPr lang="en-US" sz="2800" dirty="0" err="1" smtClean="0"/>
              <a:t>beneficios</a:t>
            </a:r>
            <a:r>
              <a:rPr lang="en-US" sz="2800" dirty="0" smtClean="0"/>
              <a:t> </a:t>
            </a:r>
            <a:r>
              <a:rPr lang="en-US" sz="2800" dirty="0" err="1" smtClean="0"/>
              <a:t>que</a:t>
            </a:r>
            <a:r>
              <a:rPr lang="en-US" sz="2800" dirty="0" smtClean="0"/>
              <a:t> </a:t>
            </a:r>
            <a:r>
              <a:rPr lang="en-US" sz="2800" dirty="0" err="1" smtClean="0"/>
              <a:t>representa</a:t>
            </a:r>
            <a:r>
              <a:rPr lang="en-US" sz="2800" dirty="0" smtClean="0"/>
              <a:t> la </a:t>
            </a:r>
            <a:r>
              <a:rPr lang="en-US" sz="2800" dirty="0" err="1" smtClean="0"/>
              <a:t>utilización</a:t>
            </a:r>
            <a:r>
              <a:rPr lang="en-US" sz="2800" dirty="0" smtClean="0"/>
              <a:t> de </a:t>
            </a:r>
            <a:r>
              <a:rPr lang="en-US" sz="2800" dirty="0" err="1" smtClean="0"/>
              <a:t>las</a:t>
            </a:r>
            <a:r>
              <a:rPr lang="en-US" sz="2800" dirty="0" smtClean="0"/>
              <a:t> </a:t>
            </a:r>
            <a:r>
              <a:rPr lang="en-US" sz="2800" dirty="0" err="1" smtClean="0"/>
              <a:t>tecnologías</a:t>
            </a:r>
            <a:r>
              <a:rPr lang="en-US" sz="2800" dirty="0" smtClean="0"/>
              <a:t> en la </a:t>
            </a:r>
            <a:r>
              <a:rPr lang="en-US" sz="2800" dirty="0" err="1" smtClean="0"/>
              <a:t>población</a:t>
            </a:r>
            <a:r>
              <a:rPr lang="en-US" sz="2800" dirty="0" smtClean="0"/>
              <a:t>, se </a:t>
            </a:r>
            <a:r>
              <a:rPr lang="en-US" sz="2800" dirty="0" err="1" smtClean="0"/>
              <a:t>refleja</a:t>
            </a:r>
            <a:r>
              <a:rPr lang="en-US" sz="2800" dirty="0" smtClean="0"/>
              <a:t> en la </a:t>
            </a:r>
            <a:r>
              <a:rPr lang="en-US" sz="2800" dirty="0" err="1" smtClean="0"/>
              <a:t>adición</a:t>
            </a:r>
            <a:r>
              <a:rPr lang="en-US" sz="2800" dirty="0" smtClean="0"/>
              <a:t> de </a:t>
            </a:r>
            <a:r>
              <a:rPr lang="en-US" sz="2800" dirty="0" err="1" smtClean="0"/>
              <a:t>usuarios</a:t>
            </a:r>
            <a:r>
              <a:rPr lang="en-US" sz="2800" dirty="0" smtClean="0"/>
              <a:t> a la red. </a:t>
            </a:r>
            <a:r>
              <a:rPr lang="en-US" sz="2800" dirty="0" err="1" smtClean="0"/>
              <a:t>Teniendo</a:t>
            </a:r>
            <a:r>
              <a:rPr lang="en-US" sz="2800" dirty="0" smtClean="0"/>
              <a:t> en </a:t>
            </a:r>
            <a:r>
              <a:rPr lang="en-US" sz="2800" dirty="0" err="1" smtClean="0"/>
              <a:t>cuenta</a:t>
            </a:r>
            <a:r>
              <a:rPr lang="en-US" sz="2800" dirty="0" smtClean="0"/>
              <a:t> la </a:t>
            </a:r>
            <a:r>
              <a:rPr lang="en-US" sz="2800" dirty="0" err="1" smtClean="0"/>
              <a:t>baja</a:t>
            </a:r>
            <a:r>
              <a:rPr lang="en-US" sz="2800" dirty="0" smtClean="0"/>
              <a:t> </a:t>
            </a:r>
            <a:r>
              <a:rPr lang="en-US" sz="2800" dirty="0" err="1" smtClean="0"/>
              <a:t>disponibilidad</a:t>
            </a:r>
            <a:r>
              <a:rPr lang="en-US" sz="2800" dirty="0" smtClean="0"/>
              <a:t> </a:t>
            </a:r>
            <a:r>
              <a:rPr lang="en-US" sz="2800" dirty="0" err="1" smtClean="0"/>
              <a:t>económica</a:t>
            </a:r>
            <a:r>
              <a:rPr lang="en-US" sz="2800" dirty="0" smtClean="0"/>
              <a:t> de la </a:t>
            </a:r>
            <a:r>
              <a:rPr lang="en-US" sz="2800" dirty="0" err="1" smtClean="0"/>
              <a:t>población</a:t>
            </a:r>
            <a:r>
              <a:rPr lang="en-US" sz="2800" dirty="0" smtClean="0"/>
              <a:t>, se ha </a:t>
            </a:r>
            <a:r>
              <a:rPr lang="en-US" sz="2800" dirty="0" err="1" smtClean="0"/>
              <a:t>estimado</a:t>
            </a:r>
            <a:r>
              <a:rPr lang="en-US" sz="2800" dirty="0" smtClean="0"/>
              <a:t> un </a:t>
            </a:r>
            <a:r>
              <a:rPr lang="en-US" sz="2800" b="1" dirty="0" err="1" smtClean="0"/>
              <a:t>crecimiento</a:t>
            </a:r>
            <a:r>
              <a:rPr lang="en-US" sz="2800" b="1" dirty="0" smtClean="0"/>
              <a:t> </a:t>
            </a:r>
            <a:r>
              <a:rPr lang="en-US" sz="2800" b="1" dirty="0" err="1" smtClean="0"/>
              <a:t>anual</a:t>
            </a:r>
            <a:r>
              <a:rPr lang="en-US" sz="2800" b="1" dirty="0" smtClean="0"/>
              <a:t> del 17.11% </a:t>
            </a:r>
            <a:r>
              <a:rPr lang="en-US" sz="2800" dirty="0" smtClean="0"/>
              <a:t>de los </a:t>
            </a:r>
            <a:r>
              <a:rPr lang="en-US" sz="2800" dirty="0" err="1" smtClean="0"/>
              <a:t>usuarios</a:t>
            </a:r>
            <a:r>
              <a:rPr lang="en-US" sz="2800" dirty="0" smtClean="0"/>
              <a:t> </a:t>
            </a:r>
            <a:r>
              <a:rPr lang="en-US" sz="2800" dirty="0" err="1" smtClean="0"/>
              <a:t>potenciales</a:t>
            </a:r>
            <a:r>
              <a:rPr lang="en-US" sz="2800" dirty="0" smtClean="0"/>
              <a:t> (</a:t>
            </a:r>
            <a:r>
              <a:rPr lang="en-US" sz="2800" dirty="0" err="1" smtClean="0"/>
              <a:t>usuariosTIC+usuariosTIC</a:t>
            </a:r>
            <a:r>
              <a:rPr lang="en-US" sz="2800" dirty="0" smtClean="0"/>
              <a:t>*0.1711), </a:t>
            </a:r>
            <a:r>
              <a:rPr lang="en-US" sz="2800" dirty="0" err="1" smtClean="0"/>
              <a:t>que</a:t>
            </a:r>
            <a:r>
              <a:rPr lang="en-US" sz="2800" dirty="0" smtClean="0"/>
              <a:t> </a:t>
            </a:r>
            <a:r>
              <a:rPr lang="en-US" sz="2800" dirty="0" err="1" smtClean="0"/>
              <a:t>representa</a:t>
            </a:r>
            <a:r>
              <a:rPr lang="en-US" sz="2800" dirty="0" smtClean="0"/>
              <a:t> </a:t>
            </a:r>
            <a:r>
              <a:rPr lang="en-US" sz="2800" b="1" dirty="0" smtClean="0"/>
              <a:t>un </a:t>
            </a:r>
            <a:r>
              <a:rPr lang="en-US" sz="2800" b="1" dirty="0" err="1" smtClean="0"/>
              <a:t>aumento</a:t>
            </a:r>
            <a:r>
              <a:rPr lang="en-US" sz="2800" b="1" dirty="0" smtClean="0"/>
              <a:t> de 6 a 60 </a:t>
            </a:r>
            <a:r>
              <a:rPr lang="en-US" sz="2800" b="1" dirty="0" err="1" smtClean="0"/>
              <a:t>usuarios</a:t>
            </a:r>
            <a:r>
              <a:rPr lang="en-US" sz="2800" b="1" dirty="0" smtClean="0"/>
              <a:t> </a:t>
            </a:r>
            <a:r>
              <a:rPr lang="en-US" sz="2800" b="1" dirty="0" err="1" smtClean="0"/>
              <a:t>por</a:t>
            </a:r>
            <a:r>
              <a:rPr lang="en-US" sz="2800" b="1" dirty="0" smtClean="0"/>
              <a:t> </a:t>
            </a:r>
            <a:r>
              <a:rPr lang="en-US" sz="2800" b="1" dirty="0" err="1" smtClean="0"/>
              <a:t>zona</a:t>
            </a:r>
            <a:r>
              <a:rPr lang="en-US" sz="2800" dirty="0" smtClean="0"/>
              <a:t> (</a:t>
            </a:r>
            <a:r>
              <a:rPr lang="en-US" sz="2800" dirty="0" err="1" smtClean="0"/>
              <a:t>usuariosTIC</a:t>
            </a:r>
            <a:r>
              <a:rPr lang="en-US" sz="2800" dirty="0" smtClean="0"/>
              <a:t>*0.1711/20)</a:t>
            </a:r>
            <a:endParaRPr lang="es-MX" sz="2800" dirty="0"/>
          </a:p>
        </p:txBody>
      </p:sp>
      <p:cxnSp>
        <p:nvCxnSpPr>
          <p:cNvPr id="5" name="4 Conector angular"/>
          <p:cNvCxnSpPr/>
          <p:nvPr/>
        </p:nvCxnSpPr>
        <p:spPr>
          <a:xfrm>
            <a:off x="395536" y="1124744"/>
            <a:ext cx="1224136" cy="1008112"/>
          </a:xfrm>
          <a:prstGeom prst="bentConnector3">
            <a:avLst>
              <a:gd name="adj1" fmla="val 50000"/>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1 Tabla"/>
          <p:cNvGraphicFramePr>
            <a:graphicFrameLocks noGrp="1"/>
          </p:cNvGraphicFramePr>
          <p:nvPr/>
        </p:nvGraphicFramePr>
        <p:xfrm>
          <a:off x="251520" y="1196752"/>
          <a:ext cx="8496945" cy="4746128"/>
        </p:xfrm>
        <a:graphic>
          <a:graphicData uri="http://schemas.openxmlformats.org/drawingml/2006/table">
            <a:tbl>
              <a:tblPr/>
              <a:tblGrid>
                <a:gridCol w="840155"/>
                <a:gridCol w="1559702"/>
                <a:gridCol w="1439913"/>
                <a:gridCol w="959942"/>
                <a:gridCol w="1252908"/>
                <a:gridCol w="1513154"/>
                <a:gridCol w="931171"/>
              </a:tblGrid>
              <a:tr h="187176">
                <a:tc row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Tiempo</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escuelas, Junta parroquial, centro salud</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usuarios TIC</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row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Total de usuarios</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gridSpan="3">
                  <a:txBody>
                    <a:bodyPr/>
                    <a:lstStyle/>
                    <a:p>
                      <a:pPr algn="ctr">
                        <a:lnSpc>
                          <a:spcPct val="115000"/>
                        </a:lnSpc>
                        <a:spcAft>
                          <a:spcPts val="0"/>
                        </a:spcAft>
                      </a:pPr>
                      <a:r>
                        <a:rPr lang="es-MX" sz="1400" b="1">
                          <a:solidFill>
                            <a:srgbClr val="000000"/>
                          </a:solidFill>
                          <a:latin typeface="Times New Roman"/>
                          <a:ea typeface="Times New Roman"/>
                          <a:cs typeface="Times New Roman"/>
                        </a:rPr>
                        <a:t>Internet</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r>
              <a:tr h="504803">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VoIP buena QoS</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VoIP media QoS</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VoIP baja QoS</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tcPr>
                </a:tc>
              </a:tr>
              <a:tr h="189301">
                <a:tc rowSpan="2">
                  <a:txBody>
                    <a:bodyPr/>
                    <a:lstStyle/>
                    <a:p>
                      <a:pPr algn="ctr">
                        <a:lnSpc>
                          <a:spcPct val="115000"/>
                        </a:lnSpc>
                        <a:spcAft>
                          <a:spcPts val="0"/>
                        </a:spcAft>
                      </a:pPr>
                      <a:r>
                        <a:rPr lang="es-MX" sz="1400" b="1">
                          <a:solidFill>
                            <a:srgbClr val="000000"/>
                          </a:solidFill>
                          <a:latin typeface="Times New Roman"/>
                          <a:ea typeface="Times New Roman"/>
                          <a:cs typeface="Times New Roman"/>
                        </a:rPr>
                        <a:t>1er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654.4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494.4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374.4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176">
                <a:tc vMerge="1">
                  <a:txBody>
                    <a:bodyPr/>
                    <a:lstStyle/>
                    <a:p>
                      <a:endParaRPr lang="es-MX"/>
                    </a:p>
                  </a:txBody>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777</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917</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6856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6696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6576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2do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910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1050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7597.50</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7437.49872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7317.49872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3er año</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1066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1206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8840.21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8680.21491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8560.21491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4to año</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1249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1389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10295.56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10135.5598</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10015.5598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5to año</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1462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1602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11999.91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11839.9143</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11719.9143</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dirty="0">
                          <a:solidFill>
                            <a:srgbClr val="FFC000"/>
                          </a:solidFill>
                          <a:latin typeface="Times New Roman"/>
                          <a:ea typeface="Times New Roman"/>
                          <a:cs typeface="Times New Roman"/>
                        </a:rPr>
                        <a:t>6to año</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C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dirty="0">
                          <a:solidFill>
                            <a:srgbClr val="FFC000"/>
                          </a:solidFill>
                          <a:latin typeface="Times New Roman"/>
                          <a:ea typeface="Times New Roman"/>
                          <a:cs typeface="Times New Roman"/>
                        </a:rPr>
                        <a:t>1712</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C000"/>
                          </a:solidFill>
                          <a:latin typeface="Times New Roman"/>
                          <a:ea typeface="Times New Roman"/>
                          <a:cs typeface="Times New Roman"/>
                        </a:rPr>
                        <a:t>1852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C000"/>
                          </a:solidFill>
                          <a:latin typeface="Times New Roman"/>
                          <a:ea typeface="Times New Roman"/>
                          <a:cs typeface="Times New Roman"/>
                        </a:rPr>
                        <a:t>13995.88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C000"/>
                          </a:solidFill>
                          <a:latin typeface="Times New Roman"/>
                          <a:ea typeface="Times New Roman"/>
                          <a:cs typeface="Times New Roman"/>
                        </a:rPr>
                        <a:t>13835.8838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C000"/>
                          </a:solidFill>
                          <a:latin typeface="Times New Roman"/>
                          <a:ea typeface="Times New Roman"/>
                          <a:cs typeface="Times New Roman"/>
                        </a:rPr>
                        <a:t>13715.8838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7mo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2005</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2145</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16333.36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16173.3637</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16053.3637</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8vo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2349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2489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19070.79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18910.7863</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18790.7863</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9no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2750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2890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22276.58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22116.582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21996.582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10mo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3221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3361</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26030.89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25870.8894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25750.8894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11vo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3772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3912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30427.56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30267.5587</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30147.5587</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391">
                <a:tc>
                  <a:txBody>
                    <a:bodyPr/>
                    <a:lstStyle/>
                    <a:p>
                      <a:pPr algn="ctr">
                        <a:lnSpc>
                          <a:spcPct val="115000"/>
                        </a:lnSpc>
                        <a:spcAft>
                          <a:spcPts val="0"/>
                        </a:spcAft>
                      </a:pPr>
                      <a:r>
                        <a:rPr lang="es-MX" sz="1400" b="1">
                          <a:solidFill>
                            <a:srgbClr val="000000"/>
                          </a:solidFill>
                          <a:latin typeface="Times New Roman"/>
                          <a:ea typeface="Times New Roman"/>
                          <a:cs typeface="Times New Roman"/>
                        </a:rPr>
                        <a:t>12vo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4418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4558</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35576.50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35416.4982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35296.4982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13vo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5173</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5313</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41606.42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41446.4212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41326.4212</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5338">
                <a:tc>
                  <a:txBody>
                    <a:bodyPr/>
                    <a:lstStyle/>
                    <a:p>
                      <a:pPr algn="ctr">
                        <a:lnSpc>
                          <a:spcPct val="115000"/>
                        </a:lnSpc>
                        <a:spcAft>
                          <a:spcPts val="0"/>
                        </a:spcAft>
                      </a:pPr>
                      <a:r>
                        <a:rPr lang="es-MX" sz="1400" b="1">
                          <a:solidFill>
                            <a:srgbClr val="000000"/>
                          </a:solidFill>
                          <a:latin typeface="Times New Roman"/>
                          <a:ea typeface="Times New Roman"/>
                          <a:cs typeface="Times New Roman"/>
                        </a:rPr>
                        <a:t>14vo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6059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6199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48668.06</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48508.064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48388.064</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5501">
                <a:tc>
                  <a:txBody>
                    <a:bodyPr/>
                    <a:lstStyle/>
                    <a:p>
                      <a:pPr algn="ctr">
                        <a:lnSpc>
                          <a:spcPct val="115000"/>
                        </a:lnSpc>
                        <a:spcAft>
                          <a:spcPts val="0"/>
                        </a:spcAft>
                      </a:pPr>
                      <a:r>
                        <a:rPr lang="es-MX" sz="1400" b="1">
                          <a:solidFill>
                            <a:srgbClr val="FF0000"/>
                          </a:solidFill>
                          <a:latin typeface="Times New Roman"/>
                          <a:ea typeface="Times New Roman"/>
                          <a:cs typeface="Times New Roman"/>
                        </a:rPr>
                        <a:t>15vo año</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0000"/>
                          </a:solidFill>
                          <a:latin typeface="Times New Roman"/>
                          <a:ea typeface="Times New Roman"/>
                          <a:cs typeface="Times New Roman"/>
                        </a:rPr>
                        <a:t>140</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dirty="0">
                          <a:solidFill>
                            <a:srgbClr val="FF0000"/>
                          </a:solidFill>
                          <a:latin typeface="Times New Roman"/>
                          <a:ea typeface="Times New Roman"/>
                          <a:cs typeface="Times New Roman"/>
                        </a:rPr>
                        <a:t>7095</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0000"/>
                          </a:solidFill>
                          <a:latin typeface="Times New Roman"/>
                          <a:ea typeface="Times New Roman"/>
                          <a:cs typeface="Times New Roman"/>
                        </a:rPr>
                        <a:t>7235</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0000"/>
                          </a:solidFill>
                          <a:latin typeface="Times New Roman"/>
                          <a:ea typeface="Times New Roman"/>
                          <a:cs typeface="Times New Roman"/>
                        </a:rPr>
                        <a:t>56937.95</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a:solidFill>
                            <a:srgbClr val="FF0000"/>
                          </a:solidFill>
                          <a:latin typeface="Times New Roman"/>
                          <a:ea typeface="Times New Roman"/>
                          <a:cs typeface="Times New Roman"/>
                        </a:rPr>
                        <a:t>56777.9539</a:t>
                      </a:r>
                      <a:endParaRPr lang="es-MX" sz="140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400" b="1" dirty="0">
                          <a:solidFill>
                            <a:srgbClr val="FF0000"/>
                          </a:solidFill>
                          <a:latin typeface="Times New Roman"/>
                          <a:ea typeface="Times New Roman"/>
                          <a:cs typeface="Times New Roman"/>
                        </a:rPr>
                        <a:t>56657.9539</a:t>
                      </a:r>
                      <a:endParaRPr lang="es-MX" sz="1400" dirty="0">
                        <a:latin typeface="Calibri"/>
                        <a:ea typeface="Calibri"/>
                        <a:cs typeface="Times New Roman"/>
                      </a:endParaRPr>
                    </a:p>
                  </a:txBody>
                  <a:tcPr marL="10312" marR="1031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2 Título"/>
          <p:cNvSpPr txBox="1">
            <a:spLocks/>
          </p:cNvSpPr>
          <p:nvPr/>
        </p:nvSpPr>
        <p:spPr>
          <a:xfrm>
            <a:off x="611560" y="476672"/>
            <a:ext cx="3816424" cy="490736"/>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MX" sz="1600" b="1" i="0" u="none" strike="noStrike" kern="1200" cap="none" spc="0" normalizeH="0" baseline="0" noProof="0" dirty="0" smtClean="0">
                <a:ln>
                  <a:noFill/>
                </a:ln>
                <a:solidFill>
                  <a:schemeClr val="tx2"/>
                </a:solidFill>
                <a:effectLst/>
                <a:uLnTx/>
                <a:uFillTx/>
                <a:latin typeface="+mj-lt"/>
                <a:ea typeface="+mj-ea"/>
                <a:cs typeface="+mj-cs"/>
              </a:rPr>
              <a:t>7.10.4  CRECIMIENTO</a:t>
            </a:r>
            <a:r>
              <a:rPr kumimoji="0" lang="es-MX" sz="1600" b="1" i="0" u="none" strike="noStrike" kern="1200" cap="none" spc="0" normalizeH="0" noProof="0" dirty="0" smtClean="0">
                <a:ln>
                  <a:noFill/>
                </a:ln>
                <a:solidFill>
                  <a:schemeClr val="tx2"/>
                </a:solidFill>
                <a:effectLst/>
                <a:uLnTx/>
                <a:uFillTx/>
                <a:latin typeface="+mj-lt"/>
                <a:ea typeface="+mj-ea"/>
                <a:cs typeface="+mj-cs"/>
              </a:rPr>
              <a:t> DE LA</a:t>
            </a:r>
            <a:r>
              <a:rPr kumimoji="0" lang="es-MX" sz="1600" b="1" i="0" u="none" strike="noStrike" kern="1200" cap="none" spc="0" normalizeH="0" baseline="0" noProof="0" dirty="0" smtClean="0">
                <a:ln>
                  <a:noFill/>
                </a:ln>
                <a:solidFill>
                  <a:schemeClr val="tx2"/>
                </a:solidFill>
                <a:effectLst/>
                <a:uLnTx/>
                <a:uFillTx/>
                <a:latin typeface="+mj-lt"/>
                <a:ea typeface="+mj-ea"/>
                <a:cs typeface="+mj-cs"/>
              </a:rPr>
              <a:t> DEMANDA</a:t>
            </a:r>
            <a:endParaRPr kumimoji="0" lang="es-MX" sz="1600" b="1" i="0" u="none" strike="noStrike" kern="1200" cap="none" spc="0" normalizeH="0" baseline="0" noProof="0" dirty="0">
              <a:ln>
                <a:noFill/>
              </a:ln>
              <a:solidFill>
                <a:schemeClr val="tx2"/>
              </a:solidFill>
              <a:effectLst/>
              <a:uLnTx/>
              <a:uFillTx/>
              <a:latin typeface="+mj-lt"/>
              <a:ea typeface="+mj-ea"/>
              <a:cs typeface="+mj-cs"/>
            </a:endParaRPr>
          </a:p>
        </p:txBody>
      </p:sp>
      <p:pic>
        <p:nvPicPr>
          <p:cNvPr id="6" name="5 Imagen"/>
          <p:cNvPicPr/>
          <p:nvPr/>
        </p:nvPicPr>
        <p:blipFill>
          <a:blip r:embed="rId2" cstate="print"/>
          <a:srcRect l="25263" t="30130" r="25024" b="16842"/>
          <a:stretch>
            <a:fillRect/>
          </a:stretch>
        </p:blipFill>
        <p:spPr bwMode="auto">
          <a:xfrm>
            <a:off x="683568" y="1196752"/>
            <a:ext cx="7812360" cy="4896544"/>
          </a:xfrm>
          <a:prstGeom prst="rect">
            <a:avLst/>
          </a:prstGeom>
          <a:noFill/>
          <a:ln w="9525">
            <a:noFill/>
            <a:miter lim="800000"/>
            <a:headEnd/>
            <a:tailEnd/>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9632" y="3244334"/>
            <a:ext cx="8136904" cy="461665"/>
          </a:xfrm>
          <a:prstGeom prst="rect">
            <a:avLst/>
          </a:prstGeom>
        </p:spPr>
        <p:txBody>
          <a:bodyPr wrap="square">
            <a:spAutoFit/>
          </a:bodyPr>
          <a:lstStyle/>
          <a:p>
            <a:pPr algn="ctr"/>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8.   FACTIBILIDAD DE LA RED</a:t>
            </a:r>
            <a:endParaRPr lang="es-MX" sz="2400" dirty="0"/>
          </a:p>
        </p:txBody>
      </p:sp>
      <p:graphicFrame>
        <p:nvGraphicFramePr>
          <p:cNvPr id="4" name="3 Tabla"/>
          <p:cNvGraphicFramePr>
            <a:graphicFrameLocks noGrp="1"/>
          </p:cNvGraphicFramePr>
          <p:nvPr/>
        </p:nvGraphicFramePr>
        <p:xfrm>
          <a:off x="539552" y="1484784"/>
          <a:ext cx="8208909" cy="3868096"/>
        </p:xfrm>
        <a:graphic>
          <a:graphicData uri="http://schemas.openxmlformats.org/drawingml/2006/table">
            <a:tbl>
              <a:tblPr/>
              <a:tblGrid>
                <a:gridCol w="2995488"/>
                <a:gridCol w="2860523"/>
                <a:gridCol w="887768"/>
                <a:gridCol w="529026"/>
                <a:gridCol w="936104"/>
              </a:tblGrid>
              <a:tr h="306932">
                <a:tc gridSpan="2">
                  <a:txBody>
                    <a:bodyPr/>
                    <a:lstStyle/>
                    <a:p>
                      <a:pPr algn="ctr">
                        <a:lnSpc>
                          <a:spcPct val="115000"/>
                        </a:lnSpc>
                        <a:spcAft>
                          <a:spcPts val="0"/>
                        </a:spcAft>
                      </a:pPr>
                      <a:r>
                        <a:rPr lang="es-MX" sz="1600" b="1" dirty="0">
                          <a:solidFill>
                            <a:srgbClr val="000000"/>
                          </a:solidFill>
                          <a:latin typeface="Times New Roman"/>
                          <a:ea typeface="Times New Roman"/>
                          <a:cs typeface="Times New Roman"/>
                        </a:rPr>
                        <a:t>EQUIPOS</a:t>
                      </a:r>
                      <a:endParaRPr lang="es-MX" sz="12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MX"/>
                    </a:p>
                  </a:txBody>
                  <a:tcPr/>
                </a:tc>
                <a:tc>
                  <a:txBody>
                    <a:bodyPr/>
                    <a:lstStyle/>
                    <a:p>
                      <a:pPr>
                        <a:lnSpc>
                          <a:spcPct val="115000"/>
                        </a:lnSpc>
                        <a:spcAft>
                          <a:spcPts val="0"/>
                        </a:spcAft>
                      </a:pPr>
                      <a:r>
                        <a:rPr lang="es-MX" sz="1600" b="1">
                          <a:solidFill>
                            <a:srgbClr val="000000"/>
                          </a:solidFill>
                          <a:latin typeface="Times New Roman"/>
                          <a:ea typeface="Times New Roman"/>
                          <a:cs typeface="Times New Roman"/>
                        </a:rPr>
                        <a:t>Precio/u</a:t>
                      </a:r>
                      <a:endParaRPr lang="es-MX" sz="12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MX" sz="1600" b="1" dirty="0">
                          <a:solidFill>
                            <a:srgbClr val="000000"/>
                          </a:solidFill>
                          <a:latin typeface="Times New Roman"/>
                          <a:ea typeface="Times New Roman"/>
                          <a:cs typeface="Times New Roman"/>
                        </a:rPr>
                        <a:t>Cantidad</a:t>
                      </a:r>
                      <a:endParaRPr lang="es-MX" sz="12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nSpc>
                          <a:spcPct val="115000"/>
                        </a:lnSpc>
                        <a:spcAft>
                          <a:spcPts val="0"/>
                        </a:spcAft>
                      </a:pPr>
                      <a:r>
                        <a:rPr lang="es-MX" sz="1600" b="1" dirty="0">
                          <a:solidFill>
                            <a:srgbClr val="000000"/>
                          </a:solidFill>
                          <a:latin typeface="Times New Roman"/>
                          <a:ea typeface="Times New Roman"/>
                          <a:cs typeface="Times New Roman"/>
                        </a:rPr>
                        <a:t>Precio total</a:t>
                      </a:r>
                      <a:endParaRPr lang="es-MX" sz="12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468052">
                <a:tc gridSpan="4">
                  <a:txBody>
                    <a:bodyPr/>
                    <a:lstStyle/>
                    <a:p>
                      <a:pPr algn="ctr">
                        <a:lnSpc>
                          <a:spcPct val="115000"/>
                        </a:lnSpc>
                        <a:spcAft>
                          <a:spcPts val="0"/>
                        </a:spcAft>
                      </a:pPr>
                      <a:r>
                        <a:rPr lang="es-MX" sz="1800" b="1" dirty="0" smtClean="0">
                          <a:solidFill>
                            <a:srgbClr val="000000"/>
                          </a:solidFill>
                          <a:latin typeface="Times New Roman"/>
                          <a:ea typeface="Times New Roman"/>
                          <a:cs typeface="Times New Roman"/>
                        </a:rPr>
                        <a:t>ESTACION </a:t>
                      </a:r>
                      <a:r>
                        <a:rPr lang="es-MX" sz="1800" b="1" dirty="0">
                          <a:solidFill>
                            <a:srgbClr val="000000"/>
                          </a:solidFill>
                          <a:latin typeface="Times New Roman"/>
                          <a:ea typeface="Times New Roman"/>
                          <a:cs typeface="Times New Roman"/>
                        </a:rPr>
                        <a:t>REPETIDORA</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r">
                        <a:lnSpc>
                          <a:spcPct val="115000"/>
                        </a:lnSpc>
                        <a:spcAft>
                          <a:spcPts val="0"/>
                        </a:spcAft>
                      </a:pPr>
                      <a:r>
                        <a:rPr lang="es-MX" sz="1800" b="1">
                          <a:solidFill>
                            <a:srgbClr val="FF0000"/>
                          </a:solidFill>
                          <a:latin typeface="Times New Roman"/>
                          <a:ea typeface="Times New Roman"/>
                          <a:cs typeface="Times New Roman"/>
                        </a:rPr>
                        <a:t>37491.7</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180020">
                <a:tc>
                  <a:txBody>
                    <a:bodyPr/>
                    <a:lstStyle/>
                    <a:p>
                      <a:pPr>
                        <a:lnSpc>
                          <a:spcPct val="115000"/>
                        </a:lnSpc>
                        <a:spcAft>
                          <a:spcPts val="0"/>
                        </a:spcAft>
                      </a:pPr>
                      <a:r>
                        <a:rPr lang="es-MX" sz="1800" b="1">
                          <a:solidFill>
                            <a:srgbClr val="000000"/>
                          </a:solidFill>
                          <a:latin typeface="Times New Roman"/>
                          <a:ea typeface="Times New Roman"/>
                          <a:cs typeface="Times New Roman"/>
                        </a:rPr>
                        <a:t>PLACA</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a:solidFill>
                            <a:srgbClr val="000000"/>
                          </a:solidFill>
                          <a:latin typeface="Times New Roman"/>
                          <a:ea typeface="Times New Roman"/>
                          <a:cs typeface="Times New Roman"/>
                        </a:rPr>
                        <a:t>ALIX.2D2</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154</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56</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8624</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16602">
                <a:tc>
                  <a:txBody>
                    <a:bodyPr/>
                    <a:lstStyle/>
                    <a:p>
                      <a:pPr>
                        <a:lnSpc>
                          <a:spcPct val="115000"/>
                        </a:lnSpc>
                        <a:spcAft>
                          <a:spcPts val="0"/>
                        </a:spcAft>
                      </a:pPr>
                      <a:r>
                        <a:rPr lang="es-MX" sz="1800" b="1">
                          <a:solidFill>
                            <a:srgbClr val="000000"/>
                          </a:solidFill>
                          <a:latin typeface="Times New Roman"/>
                          <a:ea typeface="Times New Roman"/>
                          <a:cs typeface="Times New Roman"/>
                        </a:rPr>
                        <a:t>MEMORIA</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800" dirty="0">
                          <a:solidFill>
                            <a:srgbClr val="000000"/>
                          </a:solidFill>
                          <a:latin typeface="Times New Roman"/>
                          <a:ea typeface="Times New Roman"/>
                          <a:cs typeface="Times New Roman"/>
                        </a:rPr>
                        <a:t>ICF4000 Industrial Compact Disk 2GB</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n-US" sz="1800">
                          <a:solidFill>
                            <a:srgbClr val="000000"/>
                          </a:solidFill>
                          <a:latin typeface="Times New Roman"/>
                          <a:ea typeface="Times New Roman"/>
                          <a:cs typeface="Times New Roman"/>
                        </a:rPr>
                        <a:t>20</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56</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1120</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09724">
                <a:tc rowSpan="2">
                  <a:txBody>
                    <a:bodyPr/>
                    <a:lstStyle/>
                    <a:p>
                      <a:pPr>
                        <a:lnSpc>
                          <a:spcPct val="115000"/>
                        </a:lnSpc>
                        <a:spcAft>
                          <a:spcPts val="0"/>
                        </a:spcAft>
                      </a:pPr>
                      <a:r>
                        <a:rPr lang="es-MX" sz="1800" b="1">
                          <a:solidFill>
                            <a:srgbClr val="000000"/>
                          </a:solidFill>
                          <a:latin typeface="Times New Roman"/>
                          <a:ea typeface="Times New Roman"/>
                          <a:cs typeface="Times New Roman"/>
                        </a:rPr>
                        <a:t>TARJETAS DE RADIO</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dirty="0" err="1">
                          <a:solidFill>
                            <a:srgbClr val="000000"/>
                          </a:solidFill>
                          <a:latin typeface="Times New Roman"/>
                          <a:ea typeface="Times New Roman"/>
                          <a:cs typeface="Times New Roman"/>
                        </a:rPr>
                        <a:t>ubiquiti</a:t>
                      </a:r>
                      <a:r>
                        <a:rPr lang="es-MX" sz="1800" dirty="0">
                          <a:solidFill>
                            <a:srgbClr val="000000"/>
                          </a:solidFill>
                          <a:latin typeface="Times New Roman"/>
                          <a:ea typeface="Times New Roman"/>
                          <a:cs typeface="Times New Roman"/>
                        </a:rPr>
                        <a:t> modelo SR2(</a:t>
                      </a:r>
                      <a:r>
                        <a:rPr lang="es-MX" sz="1800" dirty="0" err="1">
                          <a:solidFill>
                            <a:srgbClr val="000000"/>
                          </a:solidFill>
                          <a:latin typeface="Times New Roman"/>
                          <a:ea typeface="Times New Roman"/>
                          <a:cs typeface="Times New Roman"/>
                        </a:rPr>
                        <a:t>Super</a:t>
                      </a:r>
                      <a:r>
                        <a:rPr lang="es-MX" sz="1800" dirty="0">
                          <a:solidFill>
                            <a:srgbClr val="000000"/>
                          </a:solidFill>
                          <a:latin typeface="Times New Roman"/>
                          <a:ea typeface="Times New Roman"/>
                          <a:cs typeface="Times New Roman"/>
                        </a:rPr>
                        <a:t> </a:t>
                      </a:r>
                      <a:r>
                        <a:rPr lang="es-MX" sz="1800" dirty="0" err="1">
                          <a:solidFill>
                            <a:srgbClr val="000000"/>
                          </a:solidFill>
                          <a:latin typeface="Times New Roman"/>
                          <a:ea typeface="Times New Roman"/>
                          <a:cs typeface="Times New Roman"/>
                        </a:rPr>
                        <a:t>Range</a:t>
                      </a:r>
                      <a:r>
                        <a:rPr lang="es-MX" sz="1800" dirty="0">
                          <a:solidFill>
                            <a:srgbClr val="000000"/>
                          </a:solidFill>
                          <a:latin typeface="Times New Roman"/>
                          <a:ea typeface="Times New Roman"/>
                          <a:cs typeface="Times New Roman"/>
                        </a:rPr>
                        <a:t> 2.4Ghz)</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C" sz="1800" dirty="0">
                          <a:solidFill>
                            <a:srgbClr val="000000"/>
                          </a:solidFill>
                          <a:latin typeface="Times New Roman"/>
                          <a:ea typeface="Times New Roman"/>
                          <a:cs typeface="Times New Roman"/>
                        </a:rPr>
                        <a:t>84.22</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20</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1684.4</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846">
                <a:tc vMerge="1">
                  <a:txBody>
                    <a:bodyPr/>
                    <a:lstStyle/>
                    <a:p>
                      <a:endParaRPr lang="es-MX"/>
                    </a:p>
                  </a:txBody>
                  <a:tcPr/>
                </a:tc>
                <a:tc>
                  <a:txBody>
                    <a:bodyPr/>
                    <a:lstStyle/>
                    <a:p>
                      <a:pPr>
                        <a:lnSpc>
                          <a:spcPct val="115000"/>
                        </a:lnSpc>
                        <a:spcAft>
                          <a:spcPts val="0"/>
                        </a:spcAft>
                      </a:pPr>
                      <a:r>
                        <a:rPr lang="es-MX" sz="1800" dirty="0" err="1">
                          <a:solidFill>
                            <a:srgbClr val="000000"/>
                          </a:solidFill>
                          <a:latin typeface="Times New Roman"/>
                          <a:ea typeface="Times New Roman"/>
                          <a:cs typeface="Times New Roman"/>
                        </a:rPr>
                        <a:t>ubiquiti</a:t>
                      </a:r>
                      <a:r>
                        <a:rPr lang="es-MX" sz="1800" dirty="0">
                          <a:solidFill>
                            <a:srgbClr val="000000"/>
                          </a:solidFill>
                          <a:latin typeface="Times New Roman"/>
                          <a:ea typeface="Times New Roman"/>
                          <a:cs typeface="Times New Roman"/>
                        </a:rPr>
                        <a:t> modelo SR5(</a:t>
                      </a:r>
                      <a:r>
                        <a:rPr lang="es-MX" sz="1800" dirty="0" err="1">
                          <a:solidFill>
                            <a:srgbClr val="000000"/>
                          </a:solidFill>
                          <a:latin typeface="Times New Roman"/>
                          <a:ea typeface="Times New Roman"/>
                          <a:cs typeface="Times New Roman"/>
                        </a:rPr>
                        <a:t>Super</a:t>
                      </a:r>
                      <a:r>
                        <a:rPr lang="es-MX" sz="1800" dirty="0">
                          <a:solidFill>
                            <a:srgbClr val="000000"/>
                          </a:solidFill>
                          <a:latin typeface="Times New Roman"/>
                          <a:ea typeface="Times New Roman"/>
                          <a:cs typeface="Times New Roman"/>
                        </a:rPr>
                        <a:t> </a:t>
                      </a:r>
                      <a:r>
                        <a:rPr lang="es-MX" sz="1800" dirty="0" err="1">
                          <a:solidFill>
                            <a:srgbClr val="000000"/>
                          </a:solidFill>
                          <a:latin typeface="Times New Roman"/>
                          <a:ea typeface="Times New Roman"/>
                          <a:cs typeface="Times New Roman"/>
                        </a:rPr>
                        <a:t>Range</a:t>
                      </a:r>
                      <a:r>
                        <a:rPr lang="es-MX" sz="1800" dirty="0">
                          <a:solidFill>
                            <a:srgbClr val="000000"/>
                          </a:solidFill>
                          <a:latin typeface="Times New Roman"/>
                          <a:ea typeface="Times New Roman"/>
                          <a:cs typeface="Times New Roman"/>
                        </a:rPr>
                        <a:t> 5.8Ghz)</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dirty="0">
                          <a:solidFill>
                            <a:srgbClr val="000000"/>
                          </a:solidFill>
                          <a:latin typeface="Times New Roman"/>
                          <a:ea typeface="Times New Roman"/>
                          <a:cs typeface="Times New Roman"/>
                        </a:rPr>
                        <a:t>90.45</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dirty="0">
                          <a:solidFill>
                            <a:srgbClr val="000000"/>
                          </a:solidFill>
                          <a:latin typeface="Times New Roman"/>
                          <a:ea typeface="Times New Roman"/>
                          <a:cs typeface="Times New Roman"/>
                        </a:rPr>
                        <a:t>74</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6693.3</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rowSpan="2">
                  <a:txBody>
                    <a:bodyPr/>
                    <a:lstStyle/>
                    <a:p>
                      <a:pPr>
                        <a:lnSpc>
                          <a:spcPct val="115000"/>
                        </a:lnSpc>
                        <a:spcAft>
                          <a:spcPts val="0"/>
                        </a:spcAft>
                      </a:pPr>
                      <a:r>
                        <a:rPr lang="es-MX" sz="1800" b="1">
                          <a:solidFill>
                            <a:srgbClr val="000000"/>
                          </a:solidFill>
                          <a:latin typeface="Times New Roman"/>
                          <a:ea typeface="Times New Roman"/>
                          <a:cs typeface="Times New Roman"/>
                        </a:rPr>
                        <a:t>ANTENAS</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800">
                          <a:solidFill>
                            <a:srgbClr val="000000"/>
                          </a:solidFill>
                          <a:latin typeface="Times New Roman"/>
                          <a:ea typeface="Times New Roman"/>
                          <a:cs typeface="Times New Roman"/>
                        </a:rPr>
                        <a:t>HyperLink HG5829D</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235</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74</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dirty="0">
                          <a:solidFill>
                            <a:srgbClr val="000000"/>
                          </a:solidFill>
                          <a:latin typeface="Times New Roman"/>
                          <a:ea typeface="Times New Roman"/>
                          <a:cs typeface="Times New Roman"/>
                        </a:rPr>
                        <a:t>17390</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42">
                <a:tc vMerge="1">
                  <a:txBody>
                    <a:bodyPr/>
                    <a:lstStyle/>
                    <a:p>
                      <a:endParaRPr lang="es-MX"/>
                    </a:p>
                  </a:txBody>
                  <a:tcPr/>
                </a:tc>
                <a:tc>
                  <a:txBody>
                    <a:bodyPr/>
                    <a:lstStyle/>
                    <a:p>
                      <a:pPr>
                        <a:lnSpc>
                          <a:spcPct val="115000"/>
                        </a:lnSpc>
                        <a:spcAft>
                          <a:spcPts val="0"/>
                        </a:spcAft>
                      </a:pPr>
                      <a:r>
                        <a:rPr lang="es-MX" sz="1800">
                          <a:solidFill>
                            <a:srgbClr val="000000"/>
                          </a:solidFill>
                          <a:latin typeface="Times New Roman"/>
                          <a:ea typeface="Times New Roman"/>
                          <a:cs typeface="Times New Roman"/>
                        </a:rPr>
                        <a:t>HyperGain HG2415U.PRO</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99</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a:solidFill>
                            <a:srgbClr val="000000"/>
                          </a:solidFill>
                          <a:latin typeface="Times New Roman"/>
                          <a:ea typeface="Times New Roman"/>
                          <a:cs typeface="Times New Roman"/>
                        </a:rPr>
                        <a:t>20</a:t>
                      </a:r>
                      <a:endParaRPr lang="es-MX" sz="140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800" dirty="0">
                          <a:solidFill>
                            <a:srgbClr val="000000"/>
                          </a:solidFill>
                          <a:latin typeface="Times New Roman"/>
                          <a:ea typeface="Times New Roman"/>
                          <a:cs typeface="Times New Roman"/>
                        </a:rPr>
                        <a:t>1980</a:t>
                      </a:r>
                      <a:endParaRPr lang="es-MX" sz="1400" dirty="0">
                        <a:latin typeface="Calibri"/>
                        <a:ea typeface="Calibri"/>
                        <a:cs typeface="Times New Roman"/>
                      </a:endParaRPr>
                    </a:p>
                  </a:txBody>
                  <a:tcPr marL="40352" marR="4035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5" name="4 Tabla"/>
          <p:cNvGraphicFramePr>
            <a:graphicFrameLocks noGrp="1"/>
          </p:cNvGraphicFramePr>
          <p:nvPr/>
        </p:nvGraphicFramePr>
        <p:xfrm>
          <a:off x="179512" y="2204864"/>
          <a:ext cx="8670836" cy="2173224"/>
        </p:xfrm>
        <a:graphic>
          <a:graphicData uri="http://schemas.openxmlformats.org/drawingml/2006/table">
            <a:tbl>
              <a:tblPr/>
              <a:tblGrid>
                <a:gridCol w="2880320"/>
                <a:gridCol w="2880320"/>
                <a:gridCol w="864096"/>
                <a:gridCol w="930435"/>
                <a:gridCol w="1115665"/>
              </a:tblGrid>
              <a:tr h="144016">
                <a:tc gridSpan="2">
                  <a:txBody>
                    <a:bodyPr/>
                    <a:lstStyle/>
                    <a:p>
                      <a:pPr algn="ctr">
                        <a:lnSpc>
                          <a:spcPct val="115000"/>
                        </a:lnSpc>
                        <a:spcAft>
                          <a:spcPts val="0"/>
                        </a:spcAft>
                      </a:pPr>
                      <a:r>
                        <a:rPr lang="es-MX" sz="1600" b="1" dirty="0">
                          <a:solidFill>
                            <a:srgbClr val="000000"/>
                          </a:solidFill>
                          <a:latin typeface="Times New Roman"/>
                          <a:ea typeface="Times New Roman"/>
                          <a:cs typeface="Times New Roman"/>
                        </a:rPr>
                        <a:t>EQUIPOS</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MX"/>
                    </a:p>
                  </a:txBody>
                  <a:tcPr/>
                </a:tc>
                <a:tc>
                  <a:txBody>
                    <a:bodyPr/>
                    <a:lstStyle/>
                    <a:p>
                      <a:pPr algn="ctr">
                        <a:lnSpc>
                          <a:spcPct val="115000"/>
                        </a:lnSpc>
                        <a:spcAft>
                          <a:spcPts val="0"/>
                        </a:spcAft>
                      </a:pPr>
                      <a:r>
                        <a:rPr lang="es-MX" sz="1600" b="1" dirty="0">
                          <a:solidFill>
                            <a:srgbClr val="000000"/>
                          </a:solidFill>
                          <a:latin typeface="Times New Roman"/>
                          <a:ea typeface="Times New Roman"/>
                          <a:cs typeface="Times New Roman"/>
                        </a:rPr>
                        <a:t>Precio/u</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s-MX" sz="1600" b="1" dirty="0">
                          <a:solidFill>
                            <a:srgbClr val="000000"/>
                          </a:solidFill>
                          <a:latin typeface="Times New Roman"/>
                          <a:ea typeface="Times New Roman"/>
                          <a:cs typeface="Times New Roman"/>
                        </a:rPr>
                        <a:t>Cantidad</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s-MX" sz="1600" b="1" dirty="0">
                          <a:solidFill>
                            <a:srgbClr val="000000"/>
                          </a:solidFill>
                          <a:latin typeface="Times New Roman"/>
                          <a:ea typeface="Times New Roman"/>
                          <a:cs typeface="Times New Roman"/>
                        </a:rPr>
                        <a:t>Precio total</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130233">
                <a:tc gridSpan="4">
                  <a:txBody>
                    <a:bodyPr/>
                    <a:lstStyle/>
                    <a:p>
                      <a:pPr algn="ctr">
                        <a:lnSpc>
                          <a:spcPct val="115000"/>
                        </a:lnSpc>
                        <a:spcAft>
                          <a:spcPts val="0"/>
                        </a:spcAft>
                      </a:pPr>
                      <a:r>
                        <a:rPr lang="es-MX" sz="1800" b="1" dirty="0" smtClean="0">
                          <a:solidFill>
                            <a:srgbClr val="000000"/>
                          </a:solidFill>
                          <a:latin typeface="Times New Roman"/>
                          <a:ea typeface="Times New Roman"/>
                          <a:cs typeface="Times New Roman"/>
                        </a:rPr>
                        <a:t>ESTACION </a:t>
                      </a:r>
                      <a:r>
                        <a:rPr lang="es-MX" sz="1800" b="1" dirty="0">
                          <a:solidFill>
                            <a:srgbClr val="000000"/>
                          </a:solidFill>
                          <a:latin typeface="Times New Roman"/>
                          <a:ea typeface="Times New Roman"/>
                          <a:cs typeface="Times New Roman"/>
                        </a:rPr>
                        <a:t>PASARELA</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600" b="1">
                          <a:solidFill>
                            <a:srgbClr val="FF0000"/>
                          </a:solidFill>
                          <a:latin typeface="Calibri"/>
                          <a:ea typeface="Times New Roman"/>
                          <a:cs typeface="Calibri"/>
                        </a:rPr>
                        <a:t>1180.64</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194807">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SERVIDOR</a:t>
                      </a:r>
                      <a:r>
                        <a:rPr lang="es-MX" sz="1400" dirty="0">
                          <a:solidFill>
                            <a:srgbClr val="000000"/>
                          </a:solidFill>
                          <a:latin typeface="NimbusRomNo9L-Regu"/>
                          <a:ea typeface="Times New Roman"/>
                          <a:cs typeface="Times New Roman"/>
                        </a:rPr>
                        <a:t> </a:t>
                      </a:r>
                      <a:r>
                        <a:rPr lang="es-MX" sz="1400" b="1" dirty="0">
                          <a:solidFill>
                            <a:srgbClr val="000000"/>
                          </a:solidFill>
                          <a:latin typeface="Times New Roman"/>
                          <a:ea typeface="Times New Roman"/>
                          <a:cs typeface="Times New Roman"/>
                        </a:rPr>
                        <a:t>VOIP ASTERISK</a:t>
                      </a:r>
                      <a:endParaRPr lang="es-MX" sz="12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Times New Roman"/>
                          <a:ea typeface="Times New Roman"/>
                          <a:cs typeface="Times New Roman"/>
                        </a:rPr>
                        <a:t>CPU</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dirty="0">
                          <a:solidFill>
                            <a:srgbClr val="000000"/>
                          </a:solidFill>
                          <a:latin typeface="Times New Roman"/>
                          <a:ea typeface="Times New Roman"/>
                          <a:cs typeface="Times New Roman"/>
                        </a:rPr>
                        <a:t>599</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solidFill>
                            <a:srgbClr val="000000"/>
                          </a:solidFill>
                          <a:latin typeface="Calibri"/>
                          <a:ea typeface="Times New Roman"/>
                          <a:cs typeface="Calibri"/>
                        </a:rPr>
                        <a:t>1</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solidFill>
                            <a:srgbClr val="000000"/>
                          </a:solidFill>
                          <a:latin typeface="Calibri"/>
                          <a:ea typeface="Times New Roman"/>
                          <a:cs typeface="Calibri"/>
                        </a:rPr>
                        <a:t>599</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373">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ADICIONAL</a:t>
                      </a:r>
                      <a:endParaRPr lang="es-MX" sz="12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Times New Roman"/>
                          <a:ea typeface="Times New Roman"/>
                          <a:cs typeface="Times New Roman"/>
                        </a:rPr>
                        <a:t>Monitor, mouse, teclado.</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Times New Roman"/>
                          <a:ea typeface="Times New Roman"/>
                          <a:cs typeface="Times New Roman"/>
                        </a:rPr>
                        <a:t>110</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solidFill>
                            <a:srgbClr val="000000"/>
                          </a:solidFill>
                          <a:latin typeface="Calibri"/>
                          <a:ea typeface="Times New Roman"/>
                          <a:cs typeface="Calibri"/>
                        </a:rPr>
                        <a:t>1</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Calibri"/>
                          <a:ea typeface="Times New Roman"/>
                          <a:cs typeface="Calibri"/>
                        </a:rPr>
                        <a:t>110</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9939">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CONECTIVIDAD A INTERNET</a:t>
                      </a:r>
                      <a:endParaRPr lang="es-MX" sz="12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a:solidFill>
                            <a:srgbClr val="000000"/>
                          </a:solidFill>
                          <a:latin typeface="Times New Roman"/>
                          <a:ea typeface="Times New Roman"/>
                          <a:cs typeface="Times New Roman"/>
                        </a:rPr>
                        <a:t>D-Link Módem-router ADSL2</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1800">
                          <a:solidFill>
                            <a:srgbClr val="000000"/>
                          </a:solidFill>
                          <a:latin typeface="Times New Roman"/>
                          <a:ea typeface="Times New Roman"/>
                          <a:cs typeface="Times New Roman"/>
                        </a:rPr>
                        <a:t>60.64</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solidFill>
                            <a:srgbClr val="000000"/>
                          </a:solidFill>
                          <a:latin typeface="Calibri"/>
                          <a:ea typeface="Times New Roman"/>
                          <a:cs typeface="Calibri"/>
                        </a:rPr>
                        <a:t>1</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Calibri"/>
                          <a:ea typeface="Times New Roman"/>
                          <a:cs typeface="Calibri"/>
                        </a:rPr>
                        <a:t>60.64</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5069">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COMUNICACIÓN CON LA RTPC</a:t>
                      </a:r>
                      <a:endParaRPr lang="es-MX" sz="12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Times New Roman"/>
                          <a:ea typeface="Times New Roman"/>
                          <a:cs typeface="Times New Roman"/>
                        </a:rPr>
                        <a:t>Tarjeta PCI Digium TDM13B</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EC" sz="1800">
                          <a:solidFill>
                            <a:srgbClr val="000000"/>
                          </a:solidFill>
                          <a:latin typeface="Times New Roman"/>
                          <a:ea typeface="Times New Roman"/>
                          <a:cs typeface="Times New Roman"/>
                        </a:rPr>
                        <a:t>411</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a:solidFill>
                            <a:srgbClr val="000000"/>
                          </a:solidFill>
                          <a:latin typeface="Calibri"/>
                          <a:ea typeface="Times New Roman"/>
                          <a:cs typeface="Calibri"/>
                        </a:rPr>
                        <a:t>1</a:t>
                      </a:r>
                      <a:endParaRPr lang="es-MX" sz="160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s-MX" sz="1600" dirty="0">
                          <a:solidFill>
                            <a:srgbClr val="000000"/>
                          </a:solidFill>
                          <a:latin typeface="Calibri"/>
                          <a:ea typeface="Times New Roman"/>
                          <a:cs typeface="Calibri"/>
                        </a:rPr>
                        <a:t>411</a:t>
                      </a:r>
                      <a:endParaRPr lang="es-MX" sz="1600" dirty="0">
                        <a:latin typeface="Calibri"/>
                        <a:ea typeface="Calibri"/>
                        <a:cs typeface="Times New Roman"/>
                      </a:endParaRPr>
                    </a:p>
                  </a:txBody>
                  <a:tcPr marL="35799" marR="3579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323528" y="1772816"/>
          <a:ext cx="8496945" cy="2291572"/>
        </p:xfrm>
        <a:graphic>
          <a:graphicData uri="http://schemas.openxmlformats.org/drawingml/2006/table">
            <a:tbl>
              <a:tblPr/>
              <a:tblGrid>
                <a:gridCol w="3307852"/>
                <a:gridCol w="3035781"/>
                <a:gridCol w="623086"/>
                <a:gridCol w="642117"/>
                <a:gridCol w="888109"/>
              </a:tblGrid>
              <a:tr h="288032">
                <a:tc gridSpan="2">
                  <a:txBody>
                    <a:bodyPr/>
                    <a:lstStyle/>
                    <a:p>
                      <a:pPr algn="ctr">
                        <a:lnSpc>
                          <a:spcPct val="115000"/>
                        </a:lnSpc>
                        <a:spcAft>
                          <a:spcPts val="0"/>
                        </a:spcAft>
                      </a:pPr>
                      <a:r>
                        <a:rPr lang="es-MX" sz="1200" b="1" dirty="0">
                          <a:solidFill>
                            <a:srgbClr val="000000"/>
                          </a:solidFill>
                          <a:latin typeface="Times New Roman"/>
                          <a:ea typeface="Times New Roman"/>
                          <a:cs typeface="Times New Roman"/>
                        </a:rPr>
                        <a:t>EQUIPOS</a:t>
                      </a:r>
                      <a:endParaRPr lang="es-MX" sz="11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MX"/>
                    </a:p>
                  </a:txBody>
                  <a:tcPr/>
                </a:tc>
                <a:tc>
                  <a:txBody>
                    <a:bodyPr/>
                    <a:lstStyle/>
                    <a:p>
                      <a:pPr algn="r">
                        <a:lnSpc>
                          <a:spcPct val="115000"/>
                        </a:lnSpc>
                        <a:spcAft>
                          <a:spcPts val="0"/>
                        </a:spcAft>
                      </a:pPr>
                      <a:r>
                        <a:rPr lang="es-MX" sz="1200" b="1" dirty="0">
                          <a:solidFill>
                            <a:srgbClr val="000000"/>
                          </a:solidFill>
                          <a:latin typeface="Times New Roman"/>
                          <a:ea typeface="Times New Roman"/>
                          <a:cs typeface="Times New Roman"/>
                        </a:rPr>
                        <a:t>Precio/u</a:t>
                      </a:r>
                      <a:endParaRPr lang="es-MX" sz="11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s-MX" sz="1100" b="1" dirty="0">
                          <a:solidFill>
                            <a:srgbClr val="000000"/>
                          </a:solidFill>
                          <a:latin typeface="Times New Roman"/>
                          <a:ea typeface="Times New Roman"/>
                          <a:cs typeface="Times New Roman"/>
                        </a:rPr>
                        <a:t>Cantidad</a:t>
                      </a:r>
                      <a:endParaRPr lang="es-MX" sz="11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r">
                        <a:lnSpc>
                          <a:spcPct val="115000"/>
                        </a:lnSpc>
                        <a:spcAft>
                          <a:spcPts val="0"/>
                        </a:spcAft>
                      </a:pPr>
                      <a:r>
                        <a:rPr lang="es-MX" sz="1100" b="1" dirty="0">
                          <a:solidFill>
                            <a:srgbClr val="000000"/>
                          </a:solidFill>
                          <a:latin typeface="Times New Roman"/>
                          <a:ea typeface="Times New Roman"/>
                          <a:cs typeface="Times New Roman"/>
                        </a:rPr>
                        <a:t>Precio total</a:t>
                      </a:r>
                      <a:endParaRPr lang="es-MX" sz="11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144016">
                <a:tc gridSpan="3">
                  <a:txBody>
                    <a:bodyPr/>
                    <a:lstStyle/>
                    <a:p>
                      <a:pPr algn="ctr">
                        <a:lnSpc>
                          <a:spcPct val="115000"/>
                        </a:lnSpc>
                        <a:spcAft>
                          <a:spcPts val="0"/>
                        </a:spcAft>
                      </a:pPr>
                      <a:r>
                        <a:rPr lang="es-MX" sz="1600" b="1" dirty="0" smtClean="0">
                          <a:solidFill>
                            <a:srgbClr val="000000"/>
                          </a:solidFill>
                          <a:latin typeface="Times New Roman"/>
                          <a:ea typeface="Times New Roman"/>
                          <a:cs typeface="Times New Roman"/>
                        </a:rPr>
                        <a:t>ESTACION </a:t>
                      </a:r>
                      <a:r>
                        <a:rPr lang="es-MX" sz="1600" b="1" dirty="0">
                          <a:solidFill>
                            <a:srgbClr val="000000"/>
                          </a:solidFill>
                          <a:latin typeface="Times New Roman"/>
                          <a:ea typeface="Times New Roman"/>
                          <a:cs typeface="Times New Roman"/>
                        </a:rPr>
                        <a:t>FINAL </a:t>
                      </a:r>
                      <a:r>
                        <a:rPr lang="es-MX" sz="1600" b="1" dirty="0" err="1">
                          <a:solidFill>
                            <a:srgbClr val="000000"/>
                          </a:solidFill>
                          <a:latin typeface="Times New Roman"/>
                          <a:ea typeface="Times New Roman"/>
                          <a:cs typeface="Times New Roman"/>
                        </a:rPr>
                        <a:t>VoIP</a:t>
                      </a:r>
                      <a:endParaRPr lang="es-MX" sz="14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hMerge="1">
                  <a:txBody>
                    <a:bodyPr/>
                    <a:lstStyle/>
                    <a:p>
                      <a:endParaRPr lang="es-MX"/>
                    </a:p>
                  </a:txBody>
                  <a:tcPr/>
                </a:tc>
                <a:tc hMerge="1">
                  <a:txBody>
                    <a:bodyPr/>
                    <a:lstStyle/>
                    <a:p>
                      <a:endParaRPr lang="es-MX"/>
                    </a:p>
                  </a:txBody>
                  <a:tcPr/>
                </a:tc>
                <a:tc>
                  <a:txBody>
                    <a:bodyPr/>
                    <a:lstStyle/>
                    <a:p>
                      <a:pPr algn="ctr">
                        <a:lnSpc>
                          <a:spcPct val="115000"/>
                        </a:lnSpc>
                        <a:spcAft>
                          <a:spcPts val="0"/>
                        </a:spcAft>
                      </a:pPr>
                      <a:r>
                        <a:rPr lang="es-MX" sz="1600" b="1">
                          <a:solidFill>
                            <a:srgbClr val="000000"/>
                          </a:solidFill>
                          <a:latin typeface="Times New Roman"/>
                          <a:ea typeface="Times New Roman"/>
                          <a:cs typeface="Times New Roman"/>
                        </a:rPr>
                        <a:t>inicial</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6E3BC"/>
                    </a:solidFill>
                  </a:tcPr>
                </a:tc>
                <a:tc>
                  <a:txBody>
                    <a:bodyPr/>
                    <a:lstStyle/>
                    <a:p>
                      <a:pPr algn="r">
                        <a:lnSpc>
                          <a:spcPct val="115000"/>
                        </a:lnSpc>
                        <a:spcAft>
                          <a:spcPts val="0"/>
                        </a:spcAft>
                      </a:pPr>
                      <a:r>
                        <a:rPr lang="es-MX" sz="1400" b="1">
                          <a:solidFill>
                            <a:srgbClr val="FF0000"/>
                          </a:solidFill>
                          <a:latin typeface="Calibri"/>
                          <a:ea typeface="Times New Roman"/>
                          <a:cs typeface="Calibri"/>
                        </a:rPr>
                        <a:t>2274</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313428">
                <a:tc>
                  <a:txBody>
                    <a:bodyPr/>
                    <a:lstStyle/>
                    <a:p>
                      <a:pPr>
                        <a:lnSpc>
                          <a:spcPct val="115000"/>
                        </a:lnSpc>
                        <a:spcAft>
                          <a:spcPts val="0"/>
                        </a:spcAft>
                      </a:pPr>
                      <a:r>
                        <a:rPr lang="es-MX" sz="1600" b="1">
                          <a:solidFill>
                            <a:srgbClr val="000000"/>
                          </a:solidFill>
                          <a:latin typeface="Times New Roman"/>
                          <a:ea typeface="Times New Roman"/>
                          <a:cs typeface="Times New Roman"/>
                        </a:rPr>
                        <a:t>ENRUTADOR INALAMBRICO</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solidFill>
                            <a:srgbClr val="000000"/>
                          </a:solidFill>
                          <a:latin typeface="Times New Roman"/>
                          <a:ea typeface="Times New Roman"/>
                          <a:cs typeface="Times New Roman"/>
                        </a:rPr>
                        <a:t>Linksys WRT54GL</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i="1" dirty="0">
                          <a:solidFill>
                            <a:srgbClr val="000000"/>
                          </a:solidFill>
                          <a:latin typeface="Times New Roman"/>
                          <a:ea typeface="Times New Roman"/>
                          <a:cs typeface="Times New Roman"/>
                        </a:rPr>
                        <a:t>90</a:t>
                      </a:r>
                      <a:endParaRPr lang="es-MX" sz="14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6</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540</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nSpc>
                          <a:spcPct val="115000"/>
                        </a:lnSpc>
                        <a:spcAft>
                          <a:spcPts val="0"/>
                        </a:spcAft>
                      </a:pPr>
                      <a:r>
                        <a:rPr lang="es-MX" sz="1600" b="1">
                          <a:solidFill>
                            <a:srgbClr val="000000"/>
                          </a:solidFill>
                          <a:latin typeface="Times New Roman"/>
                          <a:ea typeface="Times New Roman"/>
                          <a:cs typeface="Times New Roman"/>
                        </a:rPr>
                        <a:t>ANTENA</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dirty="0">
                          <a:solidFill>
                            <a:srgbClr val="000000"/>
                          </a:solidFill>
                          <a:latin typeface="Times New Roman"/>
                          <a:ea typeface="Times New Roman"/>
                          <a:cs typeface="Times New Roman"/>
                        </a:rPr>
                        <a:t>HG2424G 24dBi, 2400-2500 MHz</a:t>
                      </a:r>
                      <a:endParaRPr lang="es-MX" sz="14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i="1">
                          <a:solidFill>
                            <a:srgbClr val="000000"/>
                          </a:solidFill>
                          <a:latin typeface="Times New Roman"/>
                          <a:ea typeface="Times New Roman"/>
                          <a:cs typeface="Times New Roman"/>
                        </a:rPr>
                        <a:t>149</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6</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894</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8032">
                <a:tc>
                  <a:txBody>
                    <a:bodyPr/>
                    <a:lstStyle/>
                    <a:p>
                      <a:pPr>
                        <a:lnSpc>
                          <a:spcPct val="115000"/>
                        </a:lnSpc>
                        <a:spcAft>
                          <a:spcPts val="0"/>
                        </a:spcAft>
                      </a:pPr>
                      <a:r>
                        <a:rPr lang="es-MX" sz="1600" b="1">
                          <a:solidFill>
                            <a:srgbClr val="000000"/>
                          </a:solidFill>
                          <a:latin typeface="Times New Roman"/>
                          <a:ea typeface="Times New Roman"/>
                          <a:cs typeface="Times New Roman"/>
                        </a:rPr>
                        <a:t>PIGTAIL</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solidFill>
                            <a:srgbClr val="000000"/>
                          </a:solidFill>
                          <a:latin typeface="Times New Roman"/>
                          <a:ea typeface="Times New Roman"/>
                          <a:cs typeface="Times New Roman"/>
                        </a:rPr>
                        <a:t>PIGTAIL RP-TNC HEMBRA_NMACHO</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i="1">
                          <a:solidFill>
                            <a:srgbClr val="000000"/>
                          </a:solidFill>
                          <a:latin typeface="Times New Roman"/>
                          <a:ea typeface="Times New Roman"/>
                          <a:cs typeface="Times New Roman"/>
                        </a:rPr>
                        <a:t>25</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6</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150</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65060">
                <a:tc>
                  <a:txBody>
                    <a:bodyPr/>
                    <a:lstStyle/>
                    <a:p>
                      <a:pPr>
                        <a:lnSpc>
                          <a:spcPct val="115000"/>
                        </a:lnSpc>
                        <a:spcAft>
                          <a:spcPts val="0"/>
                        </a:spcAft>
                      </a:pPr>
                      <a:r>
                        <a:rPr lang="es-MX" sz="1600" b="1">
                          <a:solidFill>
                            <a:srgbClr val="000000"/>
                          </a:solidFill>
                          <a:latin typeface="Times New Roman"/>
                          <a:ea typeface="Times New Roman"/>
                          <a:cs typeface="Times New Roman"/>
                        </a:rPr>
                        <a:t>ADAPTADOR TELEFONICO ANÁLOGO</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600">
                          <a:solidFill>
                            <a:srgbClr val="000000"/>
                          </a:solidFill>
                          <a:latin typeface="Times New Roman"/>
                          <a:ea typeface="Times New Roman"/>
                          <a:cs typeface="Times New Roman"/>
                        </a:rPr>
                        <a:t>Sipura SPA-2100 2 Port ATA</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600" i="1">
                          <a:solidFill>
                            <a:srgbClr val="000000"/>
                          </a:solidFill>
                          <a:latin typeface="Times New Roman"/>
                          <a:ea typeface="Times New Roman"/>
                          <a:cs typeface="Times New Roman"/>
                        </a:rPr>
                        <a:t>115</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Calibri"/>
                          <a:ea typeface="Times New Roman"/>
                          <a:cs typeface="Calibri"/>
                        </a:rPr>
                        <a:t>6</a:t>
                      </a:r>
                      <a:endParaRPr lang="es-MX" sz="140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dirty="0">
                          <a:solidFill>
                            <a:srgbClr val="000000"/>
                          </a:solidFill>
                          <a:latin typeface="Calibri"/>
                          <a:ea typeface="Times New Roman"/>
                          <a:cs typeface="Calibri"/>
                        </a:rPr>
                        <a:t>690</a:t>
                      </a:r>
                      <a:endParaRPr lang="es-MX" sz="1400" dirty="0">
                        <a:latin typeface="Calibri"/>
                        <a:ea typeface="Calibri"/>
                        <a:cs typeface="Times New Roman"/>
                      </a:endParaRPr>
                    </a:p>
                  </a:txBody>
                  <a:tcPr marL="35398" marR="353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7" name="6 Tabla"/>
          <p:cNvGraphicFramePr>
            <a:graphicFrameLocks noGrp="1"/>
          </p:cNvGraphicFramePr>
          <p:nvPr/>
        </p:nvGraphicFramePr>
        <p:xfrm>
          <a:off x="251520" y="1268760"/>
          <a:ext cx="8568951" cy="3888435"/>
        </p:xfrm>
        <a:graphic>
          <a:graphicData uri="http://schemas.openxmlformats.org/drawingml/2006/table">
            <a:tbl>
              <a:tblPr/>
              <a:tblGrid>
                <a:gridCol w="2952328"/>
                <a:gridCol w="3673646"/>
                <a:gridCol w="597379"/>
                <a:gridCol w="672799"/>
                <a:gridCol w="672799"/>
              </a:tblGrid>
              <a:tr h="518458">
                <a:tc grid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EQUIPOS</a:t>
                      </a:r>
                      <a:endParaRPr lang="es-MX" sz="1200" dirty="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hMerge="1">
                  <a:txBody>
                    <a:bodyPr/>
                    <a:lstStyle/>
                    <a:p>
                      <a:endParaRPr lang="es-MX"/>
                    </a:p>
                  </a:txBody>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Precio/u</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Cantidad</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Precio total</a:t>
                      </a:r>
                      <a:endParaRPr lang="es-MX" sz="1200" dirty="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AF1DD"/>
                    </a:solidFill>
                  </a:tcPr>
                </a:tc>
              </a:tr>
              <a:tr h="259229">
                <a:tc gridSpan="4">
                  <a:txBody>
                    <a:bodyPr/>
                    <a:lstStyle/>
                    <a:p>
                      <a:pPr algn="ctr">
                        <a:lnSpc>
                          <a:spcPct val="115000"/>
                        </a:lnSpc>
                        <a:spcAft>
                          <a:spcPts val="0"/>
                        </a:spcAft>
                      </a:pPr>
                      <a:r>
                        <a:rPr lang="es-MX" sz="1400" b="1">
                          <a:solidFill>
                            <a:srgbClr val="000000"/>
                          </a:solidFill>
                          <a:latin typeface="Times New Roman"/>
                          <a:ea typeface="Times New Roman"/>
                          <a:cs typeface="Times New Roman"/>
                        </a:rPr>
                        <a:t>d. MATERIAL ADICIONAL</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c hMerge="1">
                  <a:txBody>
                    <a:bodyPr/>
                    <a:lstStyle/>
                    <a:p>
                      <a:endParaRPr lang="es-MX"/>
                    </a:p>
                  </a:txBody>
                  <a:tcPr/>
                </a:tc>
                <a:tc hMerge="1">
                  <a:txBody>
                    <a:bodyPr/>
                    <a:lstStyle/>
                    <a:p>
                      <a:endParaRPr lang="es-MX"/>
                    </a:p>
                  </a:txBody>
                  <a:tcPr/>
                </a:tc>
                <a:tc hMerge="1">
                  <a:txBody>
                    <a:bodyPr/>
                    <a:lstStyle/>
                    <a:p>
                      <a:endParaRPr lang="es-MX"/>
                    </a:p>
                  </a:txBody>
                  <a:tcPr/>
                </a:tc>
                <a:tc>
                  <a:txBody>
                    <a:bodyPr/>
                    <a:lstStyle/>
                    <a:p>
                      <a:pPr algn="r">
                        <a:lnSpc>
                          <a:spcPct val="115000"/>
                        </a:lnSpc>
                        <a:spcAft>
                          <a:spcPts val="0"/>
                        </a:spcAft>
                      </a:pPr>
                      <a:r>
                        <a:rPr lang="es-MX" sz="1200" b="1">
                          <a:solidFill>
                            <a:srgbClr val="FF0000"/>
                          </a:solidFill>
                          <a:latin typeface="Calibri"/>
                          <a:ea typeface="Times New Roman"/>
                          <a:cs typeface="Calibri"/>
                        </a:rPr>
                        <a:t>20739.49</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7E4BC"/>
                    </a:solidFill>
                  </a:tcPr>
                </a:tc>
              </a:tr>
              <a:tr h="259229">
                <a:tc rowSpan="4">
                  <a:txBody>
                    <a:bodyPr/>
                    <a:lstStyle/>
                    <a:p>
                      <a:pPr>
                        <a:lnSpc>
                          <a:spcPct val="115000"/>
                        </a:lnSpc>
                        <a:spcAft>
                          <a:spcPts val="0"/>
                        </a:spcAft>
                      </a:pPr>
                      <a:r>
                        <a:rPr lang="es-MX" sz="1400" b="1" dirty="0">
                          <a:solidFill>
                            <a:srgbClr val="000000"/>
                          </a:solidFill>
                          <a:latin typeface="Times New Roman"/>
                          <a:ea typeface="Times New Roman"/>
                          <a:cs typeface="Times New Roman"/>
                        </a:rPr>
                        <a:t>CABLES</a:t>
                      </a:r>
                      <a:endParaRPr lang="es-MX" sz="1200" dirty="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dirty="0" err="1">
                          <a:solidFill>
                            <a:srgbClr val="000000"/>
                          </a:solidFill>
                          <a:latin typeface="Times New Roman"/>
                          <a:ea typeface="Times New Roman"/>
                          <a:cs typeface="Times New Roman"/>
                        </a:rPr>
                        <a:t>pigtail</a:t>
                      </a:r>
                      <a:r>
                        <a:rPr lang="es-MX" sz="1400" dirty="0">
                          <a:solidFill>
                            <a:srgbClr val="000000"/>
                          </a:solidFill>
                          <a:latin typeface="Times New Roman"/>
                          <a:ea typeface="Times New Roman"/>
                          <a:cs typeface="Times New Roman"/>
                        </a:rPr>
                        <a:t> UFL/N MACHO</a:t>
                      </a:r>
                      <a:endParaRPr lang="es-MX" sz="1200" dirty="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29</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130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3770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vMerge="1">
                  <a:txBody>
                    <a:bodyPr/>
                    <a:lstStyle/>
                    <a:p>
                      <a:endParaRPr lang="es-MX"/>
                    </a:p>
                  </a:txBody>
                  <a:tcPr/>
                </a:tc>
                <a:tc>
                  <a:txBody>
                    <a:bodyPr/>
                    <a:lstStyle/>
                    <a:p>
                      <a:pPr>
                        <a:lnSpc>
                          <a:spcPct val="115000"/>
                        </a:lnSpc>
                        <a:spcAft>
                          <a:spcPts val="0"/>
                        </a:spcAft>
                      </a:pPr>
                      <a:r>
                        <a:rPr lang="es-MX" sz="1400">
                          <a:solidFill>
                            <a:srgbClr val="000000"/>
                          </a:solidFill>
                          <a:latin typeface="Times New Roman"/>
                          <a:ea typeface="Times New Roman"/>
                          <a:cs typeface="Times New Roman"/>
                        </a:rPr>
                        <a:t>PATCH CORD</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2</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36</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72</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vMerge="1">
                  <a:txBody>
                    <a:bodyPr/>
                    <a:lstStyle/>
                    <a:p>
                      <a:endParaRPr lang="es-MX"/>
                    </a:p>
                  </a:txBody>
                  <a:tcPr/>
                </a:tc>
                <a:tc>
                  <a:txBody>
                    <a:bodyPr/>
                    <a:lstStyle/>
                    <a:p>
                      <a:pPr>
                        <a:lnSpc>
                          <a:spcPct val="115000"/>
                        </a:lnSpc>
                        <a:spcAft>
                          <a:spcPts val="0"/>
                        </a:spcAft>
                      </a:pPr>
                      <a:r>
                        <a:rPr lang="es-EC" sz="1400">
                          <a:solidFill>
                            <a:srgbClr val="000000"/>
                          </a:solidFill>
                          <a:latin typeface="Times New Roman"/>
                          <a:ea typeface="Times New Roman"/>
                          <a:cs typeface="Times New Roman"/>
                        </a:rPr>
                        <a:t>Rollo De Cable Utp Categoria 5e Gris Anera Cat5e 305 Mts.</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100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2</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200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vMerge="1">
                  <a:txBody>
                    <a:bodyPr/>
                    <a:lstStyle/>
                    <a:p>
                      <a:endParaRPr lang="es-MX"/>
                    </a:p>
                  </a:txBody>
                  <a:tcPr/>
                </a:tc>
                <a:tc>
                  <a:txBody>
                    <a:bodyPr/>
                    <a:lstStyle/>
                    <a:p>
                      <a:pPr>
                        <a:lnSpc>
                          <a:spcPct val="115000"/>
                        </a:lnSpc>
                        <a:spcAft>
                          <a:spcPts val="0"/>
                        </a:spcAft>
                      </a:pPr>
                      <a:r>
                        <a:rPr lang="es-ES" sz="1400">
                          <a:solidFill>
                            <a:srgbClr val="000000"/>
                          </a:solidFill>
                          <a:latin typeface="Times New Roman"/>
                          <a:ea typeface="Times New Roman"/>
                          <a:cs typeface="Times New Roman"/>
                        </a:rPr>
                        <a:t>Roddo Cable De Poder # 4 - Rojo - Rollo 30 Mts</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latin typeface="Times New Roman"/>
                          <a:ea typeface="Times New Roman"/>
                          <a:cs typeface="Times New Roman"/>
                        </a:rPr>
                        <a:t>248.29</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1</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248.29</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nSpc>
                          <a:spcPct val="115000"/>
                        </a:lnSpc>
                        <a:spcAft>
                          <a:spcPts val="0"/>
                        </a:spcAft>
                      </a:pPr>
                      <a:r>
                        <a:rPr lang="es-MX" sz="1400" b="1">
                          <a:solidFill>
                            <a:srgbClr val="000000"/>
                          </a:solidFill>
                          <a:latin typeface="Times New Roman"/>
                          <a:ea typeface="Times New Roman"/>
                          <a:cs typeface="Times New Roman"/>
                        </a:rPr>
                        <a:t>ADAPTADOR DE ENERGÍA</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Times New Roman"/>
                          <a:ea typeface="Times New Roman"/>
                          <a:cs typeface="Times New Roman"/>
                        </a:rPr>
                        <a:t>18POW</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15</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56</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840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nSpc>
                          <a:spcPct val="115000"/>
                        </a:lnSpc>
                        <a:spcAft>
                          <a:spcPts val="0"/>
                        </a:spcAft>
                      </a:pPr>
                      <a:r>
                        <a:rPr lang="es-MX" sz="1400" b="1">
                          <a:solidFill>
                            <a:srgbClr val="000000"/>
                          </a:solidFill>
                          <a:latin typeface="Times New Roman"/>
                          <a:ea typeface="Times New Roman"/>
                          <a:cs typeface="Times New Roman"/>
                        </a:rPr>
                        <a:t>TOMA CORRIENTE</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Times New Roman"/>
                          <a:ea typeface="Times New Roman"/>
                          <a:cs typeface="Times New Roman"/>
                        </a:rPr>
                        <a:t>Superficie Doble Para Enchufe 3 Pines 110v.</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18.65</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36</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671.4</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nSpc>
                          <a:spcPct val="115000"/>
                        </a:lnSpc>
                        <a:spcAft>
                          <a:spcPts val="0"/>
                        </a:spcAft>
                      </a:pPr>
                      <a:r>
                        <a:rPr lang="es-MX" sz="1400" b="1">
                          <a:solidFill>
                            <a:srgbClr val="000000"/>
                          </a:solidFill>
                          <a:latin typeface="Times New Roman"/>
                          <a:ea typeface="Times New Roman"/>
                          <a:cs typeface="Times New Roman"/>
                        </a:rPr>
                        <a:t>ENCHUFE</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rgbClr val="000000"/>
                          </a:solidFill>
                          <a:latin typeface="Times New Roman"/>
                          <a:ea typeface="Times New Roman"/>
                          <a:cs typeface="Times New Roman"/>
                        </a:rPr>
                        <a:t>Enchufe Americano Del Caucho 6-15p, 3 patas</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6.99</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20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139.8</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458">
                <a:tc>
                  <a:txBody>
                    <a:bodyPr/>
                    <a:lstStyle/>
                    <a:p>
                      <a:pPr>
                        <a:lnSpc>
                          <a:spcPct val="115000"/>
                        </a:lnSpc>
                        <a:spcAft>
                          <a:spcPts val="0"/>
                        </a:spcAft>
                      </a:pPr>
                      <a:r>
                        <a:rPr lang="es-MX" sz="1400" b="1">
                          <a:solidFill>
                            <a:srgbClr val="000000"/>
                          </a:solidFill>
                          <a:latin typeface="Times New Roman"/>
                          <a:ea typeface="Times New Roman"/>
                          <a:cs typeface="Times New Roman"/>
                        </a:rPr>
                        <a:t>CAJA DE EXTERIOR METALICA IMPERMEABLE</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Times New Roman"/>
                          <a:ea typeface="Times New Roman"/>
                          <a:cs typeface="Times New Roman"/>
                        </a:rPr>
                        <a:t>NEMA 67</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50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56</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200">
                          <a:solidFill>
                            <a:srgbClr val="000000"/>
                          </a:solidFill>
                          <a:latin typeface="Times New Roman"/>
                          <a:ea typeface="Times New Roman"/>
                          <a:cs typeface="Times New Roman"/>
                        </a:rPr>
                        <a:t>2800</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nSpc>
                          <a:spcPct val="115000"/>
                        </a:lnSpc>
                        <a:spcAft>
                          <a:spcPts val="0"/>
                        </a:spcAft>
                      </a:pPr>
                      <a:r>
                        <a:rPr lang="es-MX" sz="1400" b="1">
                          <a:solidFill>
                            <a:srgbClr val="000000"/>
                          </a:solidFill>
                          <a:latin typeface="Times New Roman"/>
                          <a:ea typeface="Times New Roman"/>
                          <a:cs typeface="Times New Roman"/>
                        </a:rPr>
                        <a:t>TORRE</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Times New Roman"/>
                          <a:ea typeface="Times New Roman"/>
                          <a:cs typeface="Times New Roman"/>
                        </a:rPr>
                        <a:t>Torre galvanizada tramo de 3m, apilable</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ES" sz="1400">
                          <a:solidFill>
                            <a:srgbClr val="000000"/>
                          </a:solidFill>
                          <a:latin typeface="Times New Roman"/>
                          <a:ea typeface="Times New Roman"/>
                          <a:cs typeface="Times New Roman"/>
                        </a:rPr>
                        <a:t>34.99</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10</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349.9</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229">
                <a:tc>
                  <a:txBody>
                    <a:bodyPr/>
                    <a:lstStyle/>
                    <a:p>
                      <a:pPr>
                        <a:lnSpc>
                          <a:spcPct val="115000"/>
                        </a:lnSpc>
                        <a:spcAft>
                          <a:spcPts val="0"/>
                        </a:spcAft>
                      </a:pPr>
                      <a:r>
                        <a:rPr lang="es-MX" sz="1400" b="1">
                          <a:solidFill>
                            <a:srgbClr val="000000"/>
                          </a:solidFill>
                          <a:latin typeface="Times New Roman"/>
                          <a:ea typeface="Times New Roman"/>
                          <a:cs typeface="Times New Roman"/>
                        </a:rPr>
                        <a:t>MUEBLES</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MX" sz="1400">
                          <a:solidFill>
                            <a:srgbClr val="000000"/>
                          </a:solidFill>
                          <a:latin typeface="Times New Roman"/>
                          <a:ea typeface="Times New Roman"/>
                          <a:cs typeface="Times New Roman"/>
                        </a:rPr>
                        <a:t>Muebles de red y de oficina</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 </a:t>
                      </a:r>
                      <a:endParaRPr lang="es-MX" sz="1200">
                        <a:latin typeface="Calibri"/>
                        <a:ea typeface="Calibri"/>
                        <a:cs typeface="Times New Roman"/>
                      </a:endParaRPr>
                    </a:p>
                  </a:txBody>
                  <a:tcPr marL="32820" marR="3282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a:solidFill>
                            <a:srgbClr val="000000"/>
                          </a:solidFill>
                          <a:latin typeface="Times New Roman"/>
                          <a:ea typeface="Times New Roman"/>
                          <a:cs typeface="Times New Roman"/>
                        </a:rPr>
                        <a:t> </a:t>
                      </a:r>
                      <a:endParaRPr lang="es-MX" sz="120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es-MX" sz="1400" dirty="0">
                          <a:solidFill>
                            <a:srgbClr val="000000"/>
                          </a:solidFill>
                          <a:latin typeface="Times New Roman"/>
                          <a:ea typeface="Times New Roman"/>
                          <a:cs typeface="Times New Roman"/>
                        </a:rPr>
                        <a:t>5000</a:t>
                      </a:r>
                      <a:endParaRPr lang="es-MX" sz="1200" dirty="0">
                        <a:latin typeface="Calibri"/>
                        <a:ea typeface="Calibri"/>
                        <a:cs typeface="Times New Roman"/>
                      </a:endParaRPr>
                    </a:p>
                  </a:txBody>
                  <a:tcPr marL="32820" marR="3282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8" name="7 Tabla"/>
          <p:cNvGraphicFramePr>
            <a:graphicFrameLocks noGrp="1"/>
          </p:cNvGraphicFramePr>
          <p:nvPr/>
        </p:nvGraphicFramePr>
        <p:xfrm>
          <a:off x="2195736" y="5445225"/>
          <a:ext cx="5544616" cy="574922"/>
        </p:xfrm>
        <a:graphic>
          <a:graphicData uri="http://schemas.openxmlformats.org/drawingml/2006/table">
            <a:tbl>
              <a:tblPr/>
              <a:tblGrid>
                <a:gridCol w="3024336"/>
                <a:gridCol w="2520280"/>
              </a:tblGrid>
              <a:tr h="172974">
                <a:tc>
                  <a:txBody>
                    <a:bodyPr/>
                    <a:lstStyle/>
                    <a:p>
                      <a:pPr algn="ctr" fontAlgn="base">
                        <a:spcAft>
                          <a:spcPts val="0"/>
                        </a:spcAft>
                      </a:pPr>
                      <a:r>
                        <a:rPr lang="es-EC" sz="1600" b="1" kern="150" dirty="0" smtClean="0">
                          <a:solidFill>
                            <a:schemeClr val="tx1"/>
                          </a:solidFill>
                          <a:latin typeface="Times New Roman"/>
                          <a:ea typeface="Times New Roman"/>
                          <a:cs typeface="Times New Roman"/>
                        </a:rPr>
                        <a:t>Costos de instalación </a:t>
                      </a:r>
                      <a:endParaRPr lang="es-MX" sz="1600" b="1" kern="150" dirty="0">
                        <a:solidFill>
                          <a:schemeClr val="tx1"/>
                        </a:solidFill>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c>
                  <a:txBody>
                    <a:bodyPr/>
                    <a:lstStyle/>
                    <a:p>
                      <a:pPr algn="ctr" fontAlgn="base">
                        <a:spcAft>
                          <a:spcPts val="0"/>
                        </a:spcAft>
                      </a:pPr>
                      <a:r>
                        <a:rPr lang="es-EC" sz="1600" b="0" kern="150" dirty="0" smtClean="0">
                          <a:solidFill>
                            <a:schemeClr val="tx1"/>
                          </a:solidFill>
                          <a:latin typeface="Times New Roman"/>
                          <a:ea typeface="DejaVu Sans"/>
                          <a:cs typeface="DejaVu Sans"/>
                        </a:rPr>
                        <a:t>4280$</a:t>
                      </a:r>
                      <a:endParaRPr lang="es-MX" sz="1600" b="0" kern="150" dirty="0">
                        <a:solidFill>
                          <a:schemeClr val="tx1"/>
                        </a:solidFill>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28575"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331082">
                <a:tc>
                  <a:txBody>
                    <a:bodyPr/>
                    <a:lstStyle/>
                    <a:p>
                      <a:pPr algn="ctr" fontAlgn="base">
                        <a:spcAft>
                          <a:spcPts val="0"/>
                        </a:spcAft>
                      </a:pPr>
                      <a:r>
                        <a:rPr lang="es-EC" sz="1600" b="1" kern="150" dirty="0" smtClean="0">
                          <a:solidFill>
                            <a:schemeClr val="tx1"/>
                          </a:solidFill>
                          <a:latin typeface="Times New Roman"/>
                          <a:ea typeface="Times New Roman"/>
                          <a:cs typeface="Times New Roman"/>
                        </a:rPr>
                        <a:t>Costos de mantenimiento anual</a:t>
                      </a:r>
                      <a:endParaRPr lang="es-MX" sz="1600" b="1" kern="150" dirty="0">
                        <a:solidFill>
                          <a:schemeClr val="tx1"/>
                        </a:solidFill>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spcAft>
                          <a:spcPts val="0"/>
                        </a:spcAft>
                      </a:pPr>
                      <a:r>
                        <a:rPr lang="es-EC" sz="1600" b="0" kern="150" dirty="0" smtClean="0">
                          <a:solidFill>
                            <a:schemeClr val="tx1"/>
                          </a:solidFill>
                          <a:latin typeface="Times New Roman"/>
                          <a:ea typeface="DejaVu Sans"/>
                          <a:cs typeface="DejaVu Sans"/>
                        </a:rPr>
                        <a:t>27888$</a:t>
                      </a:r>
                      <a:endParaRPr lang="es-MX" sz="1600" b="0" kern="150" dirty="0">
                        <a:solidFill>
                          <a:schemeClr val="tx1"/>
                        </a:solidFill>
                        <a:latin typeface="Times New Roman"/>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r>
            </a:tbl>
          </a:graphicData>
        </a:graphic>
      </p:graphicFrame>
      <p:graphicFrame>
        <p:nvGraphicFramePr>
          <p:cNvPr id="9" name="8 Tabla"/>
          <p:cNvGraphicFramePr>
            <a:graphicFrameLocks noGrp="1"/>
          </p:cNvGraphicFramePr>
          <p:nvPr/>
        </p:nvGraphicFramePr>
        <p:xfrm>
          <a:off x="683568" y="2348880"/>
          <a:ext cx="7848872" cy="1051560"/>
        </p:xfrm>
        <a:graphic>
          <a:graphicData uri="http://schemas.openxmlformats.org/drawingml/2006/table">
            <a:tbl>
              <a:tblPr/>
              <a:tblGrid>
                <a:gridCol w="3924436"/>
                <a:gridCol w="3924436"/>
              </a:tblGrid>
              <a:tr h="161925">
                <a:tc>
                  <a:txBody>
                    <a:bodyPr/>
                    <a:lstStyle/>
                    <a:p>
                      <a:pPr algn="ctr" fontAlgn="base">
                        <a:lnSpc>
                          <a:spcPct val="115000"/>
                        </a:lnSpc>
                        <a:spcAft>
                          <a:spcPts val="0"/>
                        </a:spcAft>
                      </a:pPr>
                      <a:r>
                        <a:rPr lang="es-MX" sz="2000" b="1" kern="150" dirty="0">
                          <a:latin typeface="Times New Roman"/>
                          <a:ea typeface="Times New Roman"/>
                          <a:cs typeface="Times New Roman"/>
                        </a:rPr>
                        <a:t>Tasa Interna de Retorno (TIR)</a:t>
                      </a:r>
                      <a:endParaRPr lang="es-MX" sz="18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000" kern="150" dirty="0">
                          <a:latin typeface="Times New Roman"/>
                          <a:ea typeface="Times New Roman"/>
                          <a:cs typeface="Times New Roman"/>
                        </a:rPr>
                        <a:t>76.0%</a:t>
                      </a:r>
                      <a:endParaRPr lang="es-MX" sz="18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61925">
                <a:tc>
                  <a:txBody>
                    <a:bodyPr/>
                    <a:lstStyle/>
                    <a:p>
                      <a:pPr algn="ctr" fontAlgn="base">
                        <a:lnSpc>
                          <a:spcPct val="115000"/>
                        </a:lnSpc>
                        <a:spcAft>
                          <a:spcPts val="0"/>
                        </a:spcAft>
                      </a:pPr>
                      <a:r>
                        <a:rPr lang="es-MX" sz="2000" b="1" kern="150">
                          <a:latin typeface="Times New Roman"/>
                          <a:ea typeface="Times New Roman"/>
                          <a:cs typeface="Times New Roman"/>
                        </a:rPr>
                        <a:t>Valor Actual Neto (VAN)  (US$)</a:t>
                      </a:r>
                      <a:endParaRPr lang="es-MX" sz="1800" kern="15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000" kern="150" dirty="0">
                          <a:latin typeface="Times New Roman"/>
                          <a:ea typeface="Times New Roman"/>
                          <a:cs typeface="Times New Roman"/>
                        </a:rPr>
                        <a:t>434,724</a:t>
                      </a:r>
                      <a:endParaRPr lang="es-MX" sz="18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r h="161925">
                <a:tc>
                  <a:txBody>
                    <a:bodyPr/>
                    <a:lstStyle/>
                    <a:p>
                      <a:pPr algn="ctr" fontAlgn="base">
                        <a:lnSpc>
                          <a:spcPct val="115000"/>
                        </a:lnSpc>
                        <a:spcAft>
                          <a:spcPts val="0"/>
                        </a:spcAft>
                      </a:pPr>
                      <a:r>
                        <a:rPr lang="es-MX" sz="2000" b="1" kern="150" dirty="0">
                          <a:latin typeface="Times New Roman"/>
                          <a:ea typeface="Times New Roman"/>
                          <a:cs typeface="Times New Roman"/>
                        </a:rPr>
                        <a:t>Periodo de Recuperación (Años)</a:t>
                      </a:r>
                      <a:endParaRPr lang="es-MX" sz="18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tcPr>
                </a:tc>
                <a:tc>
                  <a:txBody>
                    <a:bodyPr/>
                    <a:lstStyle/>
                    <a:p>
                      <a:pPr algn="ctr" fontAlgn="base">
                        <a:lnSpc>
                          <a:spcPct val="115000"/>
                        </a:lnSpc>
                        <a:spcAft>
                          <a:spcPts val="0"/>
                        </a:spcAft>
                      </a:pPr>
                      <a:r>
                        <a:rPr lang="es-MX" sz="2000" kern="150" dirty="0">
                          <a:latin typeface="Times New Roman"/>
                          <a:ea typeface="Times New Roman"/>
                          <a:cs typeface="Times New Roman"/>
                        </a:rPr>
                        <a:t>1.56</a:t>
                      </a:r>
                      <a:endParaRPr lang="es-MX" sz="1800" kern="150" dirty="0">
                        <a:latin typeface="Calibri"/>
                        <a:ea typeface="Calibri"/>
                        <a:cs typeface="Times New Roman"/>
                      </a:endParaRPr>
                    </a:p>
                  </a:txBody>
                  <a:tcPr marL="68580" marR="68580" marT="0" marB="0" anchor="ctr">
                    <a:lnL w="12700" cap="flat" cmpd="sng" algn="ctr">
                      <a:solidFill>
                        <a:srgbClr val="9BBB59"/>
                      </a:solidFill>
                      <a:prstDash val="solid"/>
                      <a:round/>
                      <a:headEnd type="none" w="med" len="med"/>
                      <a:tailEnd type="none" w="med" len="med"/>
                    </a:lnL>
                    <a:lnR w="12700" cap="flat" cmpd="sng" algn="ctr">
                      <a:solidFill>
                        <a:srgbClr val="9BBB59"/>
                      </a:solidFill>
                      <a:prstDash val="solid"/>
                      <a:round/>
                      <a:headEnd type="none" w="med" len="med"/>
                      <a:tailEnd type="none" w="med" len="med"/>
                    </a:lnR>
                    <a:lnT w="12700" cap="flat" cmpd="sng" algn="ctr">
                      <a:solidFill>
                        <a:srgbClr val="9BBB59"/>
                      </a:solidFill>
                      <a:prstDash val="solid"/>
                      <a:round/>
                      <a:headEnd type="none" w="med" len="med"/>
                      <a:tailEnd type="none" w="med" len="med"/>
                    </a:lnT>
                    <a:lnB w="12700" cap="flat" cmpd="sng" algn="ctr">
                      <a:solidFill>
                        <a:srgbClr val="9BBB59"/>
                      </a:solidFill>
                      <a:prstDash val="solid"/>
                      <a:round/>
                      <a:headEnd type="none" w="med" len="med"/>
                      <a:tailEnd type="none" w="med" len="med"/>
                    </a:lnB>
                    <a:solidFill>
                      <a:srgbClr val="E6EED5"/>
                    </a:solidFill>
                  </a:tcPr>
                </a:tc>
              </a:tr>
            </a:tbl>
          </a:graphicData>
        </a:graphic>
      </p:graphicFrame>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11111E-6 -2.96296E-6 L -0.31094 -0.44768 " pathEditMode="relative" rAng="0" ptsTypes="AA">
                                      <p:cBhvr>
                                        <p:cTn id="6" dur="2000" fill="hold"/>
                                        <p:tgtEl>
                                          <p:spTgt spid="3"/>
                                        </p:tgtEl>
                                        <p:attrNameLst>
                                          <p:attrName>ppt_x</p:attrName>
                                          <p:attrName>ppt_y</p:attrName>
                                        </p:attrNameLst>
                                      </p:cBhvr>
                                      <p:rCtr x="-156" y="-22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xit" presetSubtype="8" fill="hold" nodeType="clickEffect">
                                  <p:stCondLst>
                                    <p:cond delay="0"/>
                                  </p:stCondLst>
                                  <p:childTnLst>
                                    <p:anim calcmode="lin" valueType="num">
                                      <p:cBhvr>
                                        <p:cTn id="15" dur="500"/>
                                        <p:tgtEl>
                                          <p:spTgt spid="4"/>
                                        </p:tgtEl>
                                        <p:attrNameLst>
                                          <p:attrName>ppt_x</p:attrName>
                                        </p:attrNameLst>
                                      </p:cBhvr>
                                      <p:tavLst>
                                        <p:tav tm="0">
                                          <p:val>
                                            <p:strVal val="ppt_x"/>
                                          </p:val>
                                        </p:tav>
                                        <p:tav tm="100000">
                                          <p:val>
                                            <p:strVal val="ppt_x-ppt_w/2"/>
                                          </p:val>
                                        </p:tav>
                                      </p:tavLst>
                                    </p:anim>
                                    <p:anim calcmode="lin" valueType="num">
                                      <p:cBhvr>
                                        <p:cTn id="16" dur="500"/>
                                        <p:tgtEl>
                                          <p:spTgt spid="4"/>
                                        </p:tgtEl>
                                        <p:attrNameLst>
                                          <p:attrName>ppt_y</p:attrName>
                                        </p:attrNameLst>
                                      </p:cBhvr>
                                      <p:tavLst>
                                        <p:tav tm="0">
                                          <p:val>
                                            <p:strVal val="ppt_y"/>
                                          </p:val>
                                        </p:tav>
                                        <p:tav tm="100000">
                                          <p:val>
                                            <p:strVal val="ppt_y"/>
                                          </p:val>
                                        </p:tav>
                                      </p:tavLst>
                                    </p:anim>
                                    <p:anim calcmode="lin" valueType="num">
                                      <p:cBhvr>
                                        <p:cTn id="17" dur="500"/>
                                        <p:tgtEl>
                                          <p:spTgt spid="4"/>
                                        </p:tgtEl>
                                        <p:attrNameLst>
                                          <p:attrName>ppt_w</p:attrName>
                                        </p:attrNameLst>
                                      </p:cBhvr>
                                      <p:tavLst>
                                        <p:tav tm="0">
                                          <p:val>
                                            <p:strVal val="ppt_w"/>
                                          </p:val>
                                        </p:tav>
                                        <p:tav tm="100000">
                                          <p:val>
                                            <p:fltVal val="0"/>
                                          </p:val>
                                        </p:tav>
                                      </p:tavLst>
                                    </p:anim>
                                    <p:anim calcmode="lin" valueType="num">
                                      <p:cBhvr>
                                        <p:cTn id="18" dur="500"/>
                                        <p:tgtEl>
                                          <p:spTgt spid="4"/>
                                        </p:tgtEl>
                                        <p:attrNameLst>
                                          <p:attrName>ppt_h</p:attrName>
                                        </p:attrNameLst>
                                      </p:cBhvr>
                                      <p:tavLst>
                                        <p:tav tm="0">
                                          <p:val>
                                            <p:strVal val="ppt_h"/>
                                          </p:val>
                                        </p:tav>
                                        <p:tav tm="100000">
                                          <p:val>
                                            <p:strVal val="ppt_h"/>
                                          </p:val>
                                        </p:tav>
                                      </p:tavLst>
                                    </p:anim>
                                    <p:set>
                                      <p:cBhvr>
                                        <p:cTn id="19" dur="1" fill="hold">
                                          <p:stCondLst>
                                            <p:cond delay="499"/>
                                          </p:stCondLst>
                                        </p:cTn>
                                        <p:tgtEl>
                                          <p:spTgt spid="4"/>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0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xit" presetSubtype="8" fill="hold" nodeType="clickEffect">
                                  <p:stCondLst>
                                    <p:cond delay="0"/>
                                  </p:stCondLst>
                                  <p:childTnLst>
                                    <p:anim calcmode="lin" valueType="num">
                                      <p:cBhvr>
                                        <p:cTn id="28" dur="500"/>
                                        <p:tgtEl>
                                          <p:spTgt spid="5"/>
                                        </p:tgtEl>
                                        <p:attrNameLst>
                                          <p:attrName>ppt_x</p:attrName>
                                        </p:attrNameLst>
                                      </p:cBhvr>
                                      <p:tavLst>
                                        <p:tav tm="0">
                                          <p:val>
                                            <p:strVal val="ppt_x"/>
                                          </p:val>
                                        </p:tav>
                                        <p:tav tm="100000">
                                          <p:val>
                                            <p:strVal val="ppt_x-ppt_w/2"/>
                                          </p:val>
                                        </p:tav>
                                      </p:tavLst>
                                    </p:anim>
                                    <p:anim calcmode="lin" valueType="num">
                                      <p:cBhvr>
                                        <p:cTn id="29" dur="500"/>
                                        <p:tgtEl>
                                          <p:spTgt spid="5"/>
                                        </p:tgtEl>
                                        <p:attrNameLst>
                                          <p:attrName>ppt_y</p:attrName>
                                        </p:attrNameLst>
                                      </p:cBhvr>
                                      <p:tavLst>
                                        <p:tav tm="0">
                                          <p:val>
                                            <p:strVal val="ppt_y"/>
                                          </p:val>
                                        </p:tav>
                                        <p:tav tm="100000">
                                          <p:val>
                                            <p:strVal val="ppt_y"/>
                                          </p:val>
                                        </p:tav>
                                      </p:tavLst>
                                    </p:anim>
                                    <p:anim calcmode="lin" valueType="num">
                                      <p:cBhvr>
                                        <p:cTn id="30" dur="500"/>
                                        <p:tgtEl>
                                          <p:spTgt spid="5"/>
                                        </p:tgtEl>
                                        <p:attrNameLst>
                                          <p:attrName>ppt_w</p:attrName>
                                        </p:attrNameLst>
                                      </p:cBhvr>
                                      <p:tavLst>
                                        <p:tav tm="0">
                                          <p:val>
                                            <p:strVal val="ppt_w"/>
                                          </p:val>
                                        </p:tav>
                                        <p:tav tm="100000">
                                          <p:val>
                                            <p:fltVal val="0"/>
                                          </p:val>
                                        </p:tav>
                                      </p:tavLst>
                                    </p:anim>
                                    <p:anim calcmode="lin" valueType="num">
                                      <p:cBhvr>
                                        <p:cTn id="31" dur="500"/>
                                        <p:tgtEl>
                                          <p:spTgt spid="5"/>
                                        </p:tgtEl>
                                        <p:attrNameLst>
                                          <p:attrName>ppt_h</p:attrName>
                                        </p:attrNameLst>
                                      </p:cBhvr>
                                      <p:tavLst>
                                        <p:tav tm="0">
                                          <p:val>
                                            <p:strVal val="ppt_h"/>
                                          </p:val>
                                        </p:tav>
                                        <p:tav tm="100000">
                                          <p:val>
                                            <p:strVal val="ppt_h"/>
                                          </p:val>
                                        </p:tav>
                                      </p:tavLst>
                                    </p:anim>
                                    <p:set>
                                      <p:cBhvr>
                                        <p:cTn id="32" dur="1" fill="hold">
                                          <p:stCondLst>
                                            <p:cond delay="4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20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xit" presetSubtype="8" fill="hold" nodeType="clickEffect">
                                  <p:stCondLst>
                                    <p:cond delay="0"/>
                                  </p:stCondLst>
                                  <p:childTnLst>
                                    <p:anim calcmode="lin" valueType="num">
                                      <p:cBhvr>
                                        <p:cTn id="41" dur="500"/>
                                        <p:tgtEl>
                                          <p:spTgt spid="6"/>
                                        </p:tgtEl>
                                        <p:attrNameLst>
                                          <p:attrName>ppt_x</p:attrName>
                                        </p:attrNameLst>
                                      </p:cBhvr>
                                      <p:tavLst>
                                        <p:tav tm="0">
                                          <p:val>
                                            <p:strVal val="ppt_x"/>
                                          </p:val>
                                        </p:tav>
                                        <p:tav tm="100000">
                                          <p:val>
                                            <p:strVal val="ppt_x-ppt_w/2"/>
                                          </p:val>
                                        </p:tav>
                                      </p:tavLst>
                                    </p:anim>
                                    <p:anim calcmode="lin" valueType="num">
                                      <p:cBhvr>
                                        <p:cTn id="42" dur="500"/>
                                        <p:tgtEl>
                                          <p:spTgt spid="6"/>
                                        </p:tgtEl>
                                        <p:attrNameLst>
                                          <p:attrName>ppt_y</p:attrName>
                                        </p:attrNameLst>
                                      </p:cBhvr>
                                      <p:tavLst>
                                        <p:tav tm="0">
                                          <p:val>
                                            <p:strVal val="ppt_y"/>
                                          </p:val>
                                        </p:tav>
                                        <p:tav tm="100000">
                                          <p:val>
                                            <p:strVal val="ppt_y"/>
                                          </p:val>
                                        </p:tav>
                                      </p:tavLst>
                                    </p:anim>
                                    <p:anim calcmode="lin" valueType="num">
                                      <p:cBhvr>
                                        <p:cTn id="43" dur="500"/>
                                        <p:tgtEl>
                                          <p:spTgt spid="6"/>
                                        </p:tgtEl>
                                        <p:attrNameLst>
                                          <p:attrName>ppt_w</p:attrName>
                                        </p:attrNameLst>
                                      </p:cBhvr>
                                      <p:tavLst>
                                        <p:tav tm="0">
                                          <p:val>
                                            <p:strVal val="ppt_w"/>
                                          </p:val>
                                        </p:tav>
                                        <p:tav tm="100000">
                                          <p:val>
                                            <p:fltVal val="0"/>
                                          </p:val>
                                        </p:tav>
                                      </p:tavLst>
                                    </p:anim>
                                    <p:anim calcmode="lin" valueType="num">
                                      <p:cBhvr>
                                        <p:cTn id="44" dur="500"/>
                                        <p:tgtEl>
                                          <p:spTgt spid="6"/>
                                        </p:tgtEl>
                                        <p:attrNameLst>
                                          <p:attrName>ppt_h</p:attrName>
                                        </p:attrNameLst>
                                      </p:cBhvr>
                                      <p:tavLst>
                                        <p:tav tm="0">
                                          <p:val>
                                            <p:strVal val="ppt_h"/>
                                          </p:val>
                                        </p:tav>
                                        <p:tav tm="100000">
                                          <p:val>
                                            <p:strVal val="ppt_h"/>
                                          </p:val>
                                        </p:tav>
                                      </p:tavLst>
                                    </p:anim>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2000"/>
                                        <p:tgtEl>
                                          <p:spTgt spid="7"/>
                                        </p:tgtEl>
                                      </p:cBhvr>
                                    </p:animEffect>
                                  </p:childTnLst>
                                </p:cTn>
                              </p:par>
                              <p:par>
                                <p:cTn id="51" presetID="10" presetClass="entr" presetSubtype="0" fill="hold"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20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7" presetClass="exit" presetSubtype="8" fill="hold" nodeType="clickEffect">
                                  <p:stCondLst>
                                    <p:cond delay="0"/>
                                  </p:stCondLst>
                                  <p:childTnLst>
                                    <p:anim calcmode="lin" valueType="num">
                                      <p:cBhvr>
                                        <p:cTn id="57" dur="500"/>
                                        <p:tgtEl>
                                          <p:spTgt spid="7"/>
                                        </p:tgtEl>
                                        <p:attrNameLst>
                                          <p:attrName>ppt_x</p:attrName>
                                        </p:attrNameLst>
                                      </p:cBhvr>
                                      <p:tavLst>
                                        <p:tav tm="0">
                                          <p:val>
                                            <p:strVal val="ppt_x"/>
                                          </p:val>
                                        </p:tav>
                                        <p:tav tm="100000">
                                          <p:val>
                                            <p:strVal val="ppt_x-ppt_w/2"/>
                                          </p:val>
                                        </p:tav>
                                      </p:tavLst>
                                    </p:anim>
                                    <p:anim calcmode="lin" valueType="num">
                                      <p:cBhvr>
                                        <p:cTn id="58" dur="500"/>
                                        <p:tgtEl>
                                          <p:spTgt spid="7"/>
                                        </p:tgtEl>
                                        <p:attrNameLst>
                                          <p:attrName>ppt_y</p:attrName>
                                        </p:attrNameLst>
                                      </p:cBhvr>
                                      <p:tavLst>
                                        <p:tav tm="0">
                                          <p:val>
                                            <p:strVal val="ppt_y"/>
                                          </p:val>
                                        </p:tav>
                                        <p:tav tm="100000">
                                          <p:val>
                                            <p:strVal val="ppt_y"/>
                                          </p:val>
                                        </p:tav>
                                      </p:tavLst>
                                    </p:anim>
                                    <p:anim calcmode="lin" valueType="num">
                                      <p:cBhvr>
                                        <p:cTn id="59" dur="500"/>
                                        <p:tgtEl>
                                          <p:spTgt spid="7"/>
                                        </p:tgtEl>
                                        <p:attrNameLst>
                                          <p:attrName>ppt_w</p:attrName>
                                        </p:attrNameLst>
                                      </p:cBhvr>
                                      <p:tavLst>
                                        <p:tav tm="0">
                                          <p:val>
                                            <p:strVal val="ppt_w"/>
                                          </p:val>
                                        </p:tav>
                                        <p:tav tm="100000">
                                          <p:val>
                                            <p:fltVal val="0"/>
                                          </p:val>
                                        </p:tav>
                                      </p:tavLst>
                                    </p:anim>
                                    <p:anim calcmode="lin" valueType="num">
                                      <p:cBhvr>
                                        <p:cTn id="60" dur="500"/>
                                        <p:tgtEl>
                                          <p:spTgt spid="7"/>
                                        </p:tgtEl>
                                        <p:attrNameLst>
                                          <p:attrName>ppt_h</p:attrName>
                                        </p:attrNameLst>
                                      </p:cBhvr>
                                      <p:tavLst>
                                        <p:tav tm="0">
                                          <p:val>
                                            <p:strVal val="ppt_h"/>
                                          </p:val>
                                        </p:tav>
                                        <p:tav tm="100000">
                                          <p:val>
                                            <p:strVal val="ppt_h"/>
                                          </p:val>
                                        </p:tav>
                                      </p:tavLst>
                                    </p:anim>
                                    <p:set>
                                      <p:cBhvr>
                                        <p:cTn id="61" dur="1" fill="hold">
                                          <p:stCondLst>
                                            <p:cond delay="499"/>
                                          </p:stCondLst>
                                        </p:cTn>
                                        <p:tgtEl>
                                          <p:spTgt spid="7"/>
                                        </p:tgtEl>
                                        <p:attrNameLst>
                                          <p:attrName>style.visibility</p:attrName>
                                        </p:attrNameLst>
                                      </p:cBhvr>
                                      <p:to>
                                        <p:strVal val="hidden"/>
                                      </p:to>
                                    </p:set>
                                  </p:childTnLst>
                                </p:cTn>
                              </p:par>
                              <p:par>
                                <p:cTn id="62" presetID="17" presetClass="exit" presetSubtype="8" fill="hold" nodeType="withEffect">
                                  <p:stCondLst>
                                    <p:cond delay="0"/>
                                  </p:stCondLst>
                                  <p:childTnLst>
                                    <p:anim calcmode="lin" valueType="num">
                                      <p:cBhvr>
                                        <p:cTn id="63" dur="500"/>
                                        <p:tgtEl>
                                          <p:spTgt spid="8"/>
                                        </p:tgtEl>
                                        <p:attrNameLst>
                                          <p:attrName>ppt_x</p:attrName>
                                        </p:attrNameLst>
                                      </p:cBhvr>
                                      <p:tavLst>
                                        <p:tav tm="0">
                                          <p:val>
                                            <p:strVal val="ppt_x"/>
                                          </p:val>
                                        </p:tav>
                                        <p:tav tm="100000">
                                          <p:val>
                                            <p:strVal val="ppt_x-ppt_w/2"/>
                                          </p:val>
                                        </p:tav>
                                      </p:tavLst>
                                    </p:anim>
                                    <p:anim calcmode="lin" valueType="num">
                                      <p:cBhvr>
                                        <p:cTn id="64" dur="500"/>
                                        <p:tgtEl>
                                          <p:spTgt spid="8"/>
                                        </p:tgtEl>
                                        <p:attrNameLst>
                                          <p:attrName>ppt_y</p:attrName>
                                        </p:attrNameLst>
                                      </p:cBhvr>
                                      <p:tavLst>
                                        <p:tav tm="0">
                                          <p:val>
                                            <p:strVal val="ppt_y"/>
                                          </p:val>
                                        </p:tav>
                                        <p:tav tm="100000">
                                          <p:val>
                                            <p:strVal val="ppt_y"/>
                                          </p:val>
                                        </p:tav>
                                      </p:tavLst>
                                    </p:anim>
                                    <p:anim calcmode="lin" valueType="num">
                                      <p:cBhvr>
                                        <p:cTn id="65" dur="500"/>
                                        <p:tgtEl>
                                          <p:spTgt spid="8"/>
                                        </p:tgtEl>
                                        <p:attrNameLst>
                                          <p:attrName>ppt_w</p:attrName>
                                        </p:attrNameLst>
                                      </p:cBhvr>
                                      <p:tavLst>
                                        <p:tav tm="0">
                                          <p:val>
                                            <p:strVal val="ppt_w"/>
                                          </p:val>
                                        </p:tav>
                                        <p:tav tm="100000">
                                          <p:val>
                                            <p:fltVal val="0"/>
                                          </p:val>
                                        </p:tav>
                                      </p:tavLst>
                                    </p:anim>
                                    <p:anim calcmode="lin" valueType="num">
                                      <p:cBhvr>
                                        <p:cTn id="66" dur="500"/>
                                        <p:tgtEl>
                                          <p:spTgt spid="8"/>
                                        </p:tgtEl>
                                        <p:attrNameLst>
                                          <p:attrName>ppt_h</p:attrName>
                                        </p:attrNameLst>
                                      </p:cBhvr>
                                      <p:tavLst>
                                        <p:tav tm="0">
                                          <p:val>
                                            <p:strVal val="ppt_h"/>
                                          </p:val>
                                        </p:tav>
                                        <p:tav tm="100000">
                                          <p:val>
                                            <p:strVal val="ppt_h"/>
                                          </p:val>
                                        </p:tav>
                                      </p:tavLst>
                                    </p:anim>
                                    <p:set>
                                      <p:cBhvr>
                                        <p:cTn id="67" dur="1" fill="hold">
                                          <p:stCondLst>
                                            <p:cond delay="499"/>
                                          </p:stCondLst>
                                        </p:cTn>
                                        <p:tgtEl>
                                          <p:spTgt spid="8"/>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iterate type="lt">
                                    <p:tmPct val="0"/>
                                  </p:iterate>
                                  <p:childTnLst>
                                    <p:set>
                                      <p:cBhvr>
                                        <p:cTn id="71" dur="1" fill="hold">
                                          <p:stCondLst>
                                            <p:cond delay="0"/>
                                          </p:stCondLst>
                                        </p:cTn>
                                        <p:tgtEl>
                                          <p:spTgt spid="9"/>
                                        </p:tgtEl>
                                        <p:attrNameLst>
                                          <p:attrName>style.visibility</p:attrName>
                                        </p:attrNameLst>
                                      </p:cBhvr>
                                      <p:to>
                                        <p:strVal val="visible"/>
                                      </p:to>
                                    </p:set>
                                    <p:animEffect transition="in" filter="fade">
                                      <p:cBhvr>
                                        <p:cTn id="72" dur="2000"/>
                                        <p:tgtEl>
                                          <p:spTgt spid="9"/>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ntr" presetSubtype="0" fill="hold" nodeType="clickEffect">
                                  <p:stCondLst>
                                    <p:cond delay="0"/>
                                  </p:stCondLst>
                                  <p:iterate type="lt">
                                    <p:tmPct val="5000"/>
                                  </p:iterate>
                                  <p:childTnLst>
                                    <p:set>
                                      <p:cBhvr>
                                        <p:cTn id="76" dur="1" fill="hold">
                                          <p:stCondLst>
                                            <p:cond delay="0"/>
                                          </p:stCondLst>
                                        </p:cTn>
                                        <p:tgtEl>
                                          <p:spTgt spid="9"/>
                                        </p:tgtEl>
                                        <p:attrNameLst>
                                          <p:attrName>style.visibility</p:attrName>
                                        </p:attrNameLst>
                                      </p:cBhvr>
                                      <p:to>
                                        <p:strVal val="visible"/>
                                      </p:to>
                                    </p:set>
                                    <p:anim calcmode="lin" valueType="num">
                                      <p:cBhvr>
                                        <p:cTn id="77" dur="1000" fill="hold"/>
                                        <p:tgtEl>
                                          <p:spTgt spid="9"/>
                                        </p:tgtEl>
                                        <p:attrNameLst>
                                          <p:attrName>ppt_w</p:attrName>
                                        </p:attrNameLst>
                                      </p:cBhvr>
                                      <p:tavLst>
                                        <p:tav tm="0">
                                          <p:val>
                                            <p:fltVal val="0"/>
                                          </p:val>
                                        </p:tav>
                                        <p:tav tm="100000">
                                          <p:val>
                                            <p:strVal val="#ppt_w"/>
                                          </p:val>
                                        </p:tav>
                                      </p:tavLst>
                                    </p:anim>
                                    <p:anim calcmode="lin" valueType="num">
                                      <p:cBhvr>
                                        <p:cTn id="78" dur="1000" fill="hold"/>
                                        <p:tgtEl>
                                          <p:spTgt spid="9"/>
                                        </p:tgtEl>
                                        <p:attrNameLst>
                                          <p:attrName>ppt_h</p:attrName>
                                        </p:attrNameLst>
                                      </p:cBhvr>
                                      <p:tavLst>
                                        <p:tav tm="0">
                                          <p:val>
                                            <p:fltVal val="0"/>
                                          </p:val>
                                        </p:tav>
                                        <p:tav tm="100000">
                                          <p:val>
                                            <p:strVal val="#ppt_h"/>
                                          </p:val>
                                        </p:tav>
                                      </p:tavLst>
                                    </p:anim>
                                    <p:anim calcmode="lin" valueType="num">
                                      <p:cBhvr>
                                        <p:cTn id="79" dur="1000" fill="hold"/>
                                        <p:tgtEl>
                                          <p:spTgt spid="9"/>
                                        </p:tgtEl>
                                        <p:attrNameLst>
                                          <p:attrName>style.rotation</p:attrName>
                                        </p:attrNameLst>
                                      </p:cBhvr>
                                      <p:tavLst>
                                        <p:tav tm="0">
                                          <p:val>
                                            <p:fltVal val="90"/>
                                          </p:val>
                                        </p:tav>
                                        <p:tav tm="100000">
                                          <p:val>
                                            <p:fltVal val="0"/>
                                          </p:val>
                                        </p:tav>
                                      </p:tavLst>
                                    </p:anim>
                                    <p:animEffect transition="in" filter="fade">
                                      <p:cBhvr>
                                        <p:cTn id="8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Diagrama"/>
          <p:cNvGraphicFramePr/>
          <p:nvPr/>
        </p:nvGraphicFramePr>
        <p:xfrm>
          <a:off x="179512" y="404664"/>
          <a:ext cx="8712968" cy="59766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259632" y="3244334"/>
            <a:ext cx="8136904" cy="461665"/>
          </a:xfrm>
          <a:prstGeom prst="rect">
            <a:avLst/>
          </a:prstGeom>
        </p:spPr>
        <p:txBody>
          <a:bodyPr wrap="square">
            <a:spAutoFit/>
          </a:bodyPr>
          <a:lstStyle/>
          <a:p>
            <a:pPr algn="ctr"/>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9.    conclusiones</a:t>
            </a:r>
            <a:endParaRPr lang="es-MX" sz="2400" dirty="0"/>
          </a:p>
        </p:txBody>
      </p:sp>
      <p:graphicFrame>
        <p:nvGraphicFramePr>
          <p:cNvPr id="6" name="5 Diagrama"/>
          <p:cNvGraphicFramePr/>
          <p:nvPr/>
        </p:nvGraphicFramePr>
        <p:xfrm>
          <a:off x="251520" y="620688"/>
          <a:ext cx="8640960" cy="597666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3 Marcador de contenido"/>
          <p:cNvGraphicFramePr>
            <a:graphicFrameLocks/>
          </p:cNvGraphicFramePr>
          <p:nvPr/>
        </p:nvGraphicFramePr>
        <p:xfrm>
          <a:off x="611560" y="1052736"/>
          <a:ext cx="8229600" cy="4525963"/>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11111E-6 -2.96296E-6 L -0.39757 -0.4581 " pathEditMode="relative" rAng="0" ptsTypes="AA">
                                      <p:cBhvr>
                                        <p:cTn id="6" dur="2000" fill="hold"/>
                                        <p:tgtEl>
                                          <p:spTgt spid="5"/>
                                        </p:tgtEl>
                                        <p:attrNameLst>
                                          <p:attrName>ppt_x</p:attrName>
                                          <p:attrName>ppt_y</p:attrName>
                                        </p:attrNameLst>
                                      </p:cBhvr>
                                      <p:rCtr x="-199" y="-229"/>
                                    </p:animMotion>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dissolv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xit" presetSubtype="8" fill="hold" grpId="1" nodeType="clickEffect">
                                  <p:stCondLst>
                                    <p:cond delay="0"/>
                                  </p:stCondLst>
                                  <p:childTnLst>
                                    <p:anim calcmode="lin" valueType="num">
                                      <p:cBhvr>
                                        <p:cTn id="15" dur="500"/>
                                        <p:tgtEl>
                                          <p:spTgt spid="3"/>
                                        </p:tgtEl>
                                        <p:attrNameLst>
                                          <p:attrName>ppt_x</p:attrName>
                                        </p:attrNameLst>
                                      </p:cBhvr>
                                      <p:tavLst>
                                        <p:tav tm="0">
                                          <p:val>
                                            <p:strVal val="ppt_x"/>
                                          </p:val>
                                        </p:tav>
                                        <p:tav tm="100000">
                                          <p:val>
                                            <p:strVal val="ppt_x-ppt_w/2"/>
                                          </p:val>
                                        </p:tav>
                                      </p:tavLst>
                                    </p:anim>
                                    <p:anim calcmode="lin" valueType="num">
                                      <p:cBhvr>
                                        <p:cTn id="16" dur="500"/>
                                        <p:tgtEl>
                                          <p:spTgt spid="3"/>
                                        </p:tgtEl>
                                        <p:attrNameLst>
                                          <p:attrName>ppt_y</p:attrName>
                                        </p:attrNameLst>
                                      </p:cBhvr>
                                      <p:tavLst>
                                        <p:tav tm="0">
                                          <p:val>
                                            <p:strVal val="ppt_y"/>
                                          </p:val>
                                        </p:tav>
                                        <p:tav tm="100000">
                                          <p:val>
                                            <p:strVal val="ppt_y"/>
                                          </p:val>
                                        </p:tav>
                                      </p:tavLst>
                                    </p:anim>
                                    <p:anim calcmode="lin" valueType="num">
                                      <p:cBhvr>
                                        <p:cTn id="17" dur="500"/>
                                        <p:tgtEl>
                                          <p:spTgt spid="3"/>
                                        </p:tgtEl>
                                        <p:attrNameLst>
                                          <p:attrName>ppt_w</p:attrName>
                                        </p:attrNameLst>
                                      </p:cBhvr>
                                      <p:tavLst>
                                        <p:tav tm="0">
                                          <p:val>
                                            <p:strVal val="ppt_w"/>
                                          </p:val>
                                        </p:tav>
                                        <p:tav tm="100000">
                                          <p:val>
                                            <p:fltVal val="0"/>
                                          </p:val>
                                        </p:tav>
                                      </p:tavLst>
                                    </p:anim>
                                    <p:anim calcmode="lin" valueType="num">
                                      <p:cBhvr>
                                        <p:cTn id="18" dur="500"/>
                                        <p:tgtEl>
                                          <p:spTgt spid="3"/>
                                        </p:tgtEl>
                                        <p:attrNameLst>
                                          <p:attrName>ppt_h</p:attrName>
                                        </p:attrNameLst>
                                      </p:cBhvr>
                                      <p:tavLst>
                                        <p:tav tm="0">
                                          <p:val>
                                            <p:strVal val="ppt_h"/>
                                          </p:val>
                                        </p:tav>
                                        <p:tav tm="100000">
                                          <p:val>
                                            <p:strVal val="ppt_h"/>
                                          </p:val>
                                        </p:tav>
                                      </p:tavLst>
                                    </p:anim>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dissolv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xit" presetSubtype="8" fill="hold" grpId="1" nodeType="clickEffect">
                                  <p:stCondLst>
                                    <p:cond delay="0"/>
                                  </p:stCondLst>
                                  <p:childTnLst>
                                    <p:anim calcmode="lin" valueType="num">
                                      <p:cBhvr>
                                        <p:cTn id="28" dur="500"/>
                                        <p:tgtEl>
                                          <p:spTgt spid="6"/>
                                        </p:tgtEl>
                                        <p:attrNameLst>
                                          <p:attrName>ppt_x</p:attrName>
                                        </p:attrNameLst>
                                      </p:cBhvr>
                                      <p:tavLst>
                                        <p:tav tm="0">
                                          <p:val>
                                            <p:strVal val="ppt_x"/>
                                          </p:val>
                                        </p:tav>
                                        <p:tav tm="100000">
                                          <p:val>
                                            <p:strVal val="ppt_x-ppt_w/2"/>
                                          </p:val>
                                        </p:tav>
                                      </p:tavLst>
                                    </p:anim>
                                    <p:anim calcmode="lin" valueType="num">
                                      <p:cBhvr>
                                        <p:cTn id="29" dur="500"/>
                                        <p:tgtEl>
                                          <p:spTgt spid="6"/>
                                        </p:tgtEl>
                                        <p:attrNameLst>
                                          <p:attrName>ppt_y</p:attrName>
                                        </p:attrNameLst>
                                      </p:cBhvr>
                                      <p:tavLst>
                                        <p:tav tm="0">
                                          <p:val>
                                            <p:strVal val="ppt_y"/>
                                          </p:val>
                                        </p:tav>
                                        <p:tav tm="100000">
                                          <p:val>
                                            <p:strVal val="ppt_y"/>
                                          </p:val>
                                        </p:tav>
                                      </p:tavLst>
                                    </p:anim>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strVal val="ppt_h"/>
                                          </p:val>
                                        </p:tav>
                                      </p:tavLst>
                                    </p:anim>
                                    <p:set>
                                      <p:cBhvr>
                                        <p:cTn id="32" dur="1" fill="hold">
                                          <p:stCondLst>
                                            <p:cond delay="499"/>
                                          </p:stCondLst>
                                        </p:cTn>
                                        <p:tgtEl>
                                          <p:spTgt spid="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dissolv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7" presetClass="exit" presetSubtype="8" fill="hold" grpId="1" nodeType="clickEffect">
                                  <p:stCondLst>
                                    <p:cond delay="0"/>
                                  </p:stCondLst>
                                  <p:childTnLst>
                                    <p:anim calcmode="lin" valueType="num">
                                      <p:cBhvr>
                                        <p:cTn id="41" dur="500"/>
                                        <p:tgtEl>
                                          <p:spTgt spid="7"/>
                                        </p:tgtEl>
                                        <p:attrNameLst>
                                          <p:attrName>ppt_x</p:attrName>
                                        </p:attrNameLst>
                                      </p:cBhvr>
                                      <p:tavLst>
                                        <p:tav tm="0">
                                          <p:val>
                                            <p:strVal val="ppt_x"/>
                                          </p:val>
                                        </p:tav>
                                        <p:tav tm="100000">
                                          <p:val>
                                            <p:strVal val="ppt_x-ppt_w/2"/>
                                          </p:val>
                                        </p:tav>
                                      </p:tavLst>
                                    </p:anim>
                                    <p:anim calcmode="lin" valueType="num">
                                      <p:cBhvr>
                                        <p:cTn id="42" dur="500"/>
                                        <p:tgtEl>
                                          <p:spTgt spid="7"/>
                                        </p:tgtEl>
                                        <p:attrNameLst>
                                          <p:attrName>ppt_y</p:attrName>
                                        </p:attrNameLst>
                                      </p:cBhvr>
                                      <p:tavLst>
                                        <p:tav tm="0">
                                          <p:val>
                                            <p:strVal val="ppt_y"/>
                                          </p:val>
                                        </p:tav>
                                        <p:tav tm="100000">
                                          <p:val>
                                            <p:strVal val="ppt_y"/>
                                          </p:val>
                                        </p:tav>
                                      </p:tavLst>
                                    </p:anim>
                                    <p:anim calcmode="lin" valueType="num">
                                      <p:cBhvr>
                                        <p:cTn id="43" dur="500"/>
                                        <p:tgtEl>
                                          <p:spTgt spid="7"/>
                                        </p:tgtEl>
                                        <p:attrNameLst>
                                          <p:attrName>ppt_w</p:attrName>
                                        </p:attrNameLst>
                                      </p:cBhvr>
                                      <p:tavLst>
                                        <p:tav tm="0">
                                          <p:val>
                                            <p:strVal val="ppt_w"/>
                                          </p:val>
                                        </p:tav>
                                        <p:tav tm="100000">
                                          <p:val>
                                            <p:fltVal val="0"/>
                                          </p:val>
                                        </p:tav>
                                      </p:tavLst>
                                    </p:anim>
                                    <p:anim calcmode="lin" valueType="num">
                                      <p:cBhvr>
                                        <p:cTn id="44" dur="500"/>
                                        <p:tgtEl>
                                          <p:spTgt spid="7"/>
                                        </p:tgtEl>
                                        <p:attrNameLst>
                                          <p:attrName>ppt_h</p:attrName>
                                        </p:attrNameLst>
                                      </p:cBhvr>
                                      <p:tavLst>
                                        <p:tav tm="0">
                                          <p:val>
                                            <p:strVal val="ppt_h"/>
                                          </p:val>
                                        </p:tav>
                                        <p:tav tm="100000">
                                          <p:val>
                                            <p:strVal val="ppt_h"/>
                                          </p:val>
                                        </p:tav>
                                      </p:tavLst>
                                    </p:anim>
                                    <p:set>
                                      <p:cBhvr>
                                        <p:cTn id="45"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Graphic spid="3" grpId="1">
        <p:bldAsOne/>
      </p:bldGraphic>
      <p:bldP spid="5" grpId="0"/>
      <p:bldGraphic spid="6" grpId="0">
        <p:bldAsOne/>
      </p:bldGraphic>
      <p:bldGraphic spid="6" grpId="1">
        <p:bldAsOne/>
      </p:bldGraphic>
      <p:bldGraphic spid="7" grpId="0">
        <p:bldAsOne/>
      </p:bldGraphic>
      <p:bldGraphic spid="7" grpId="1">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2996952"/>
            <a:ext cx="8229600" cy="1143000"/>
          </a:xfrm>
        </p:spPr>
        <p:txBody>
          <a:bodyPr/>
          <a:lstStyle/>
          <a:p>
            <a:r>
              <a:rPr lang="es-MX" dirty="0" smtClean="0"/>
              <a:t>GRACIAS</a:t>
            </a:r>
            <a:endParaRPr lang="es-MX"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755576" y="2852936"/>
            <a:ext cx="7776864" cy="830997"/>
          </a:xfrm>
          <a:prstGeom prst="rect">
            <a:avLst/>
          </a:prstGeom>
        </p:spPr>
        <p:txBody>
          <a:bodyPr wrap="square">
            <a:spAutoFit/>
          </a:bodyPr>
          <a:lstStyle/>
          <a:p>
            <a:pPr marL="1714500" lvl="3" indent="-342900">
              <a:buFont typeface="+mj-lt"/>
              <a:buAutoNum type="arabicPeriod"/>
            </a:pPr>
            <a:r>
              <a:rPr lang="es-MX" sz="4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Justificación</a:t>
            </a:r>
          </a:p>
        </p:txBody>
      </p:sp>
      <p:graphicFrame>
        <p:nvGraphicFramePr>
          <p:cNvPr id="6" name="5 Diagrama"/>
          <p:cNvGraphicFramePr/>
          <p:nvPr/>
        </p:nvGraphicFramePr>
        <p:xfrm>
          <a:off x="179512" y="1340768"/>
          <a:ext cx="8712968"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6 Diagrama"/>
          <p:cNvGraphicFramePr/>
          <p:nvPr/>
        </p:nvGraphicFramePr>
        <p:xfrm>
          <a:off x="827584" y="1556792"/>
          <a:ext cx="7704856" cy="504056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nodeType="clickEffect">
                                  <p:stCondLst>
                                    <p:cond delay="0"/>
                                  </p:stCondLst>
                                  <p:childTnLst>
                                    <p:animMotion origin="layout" path="M -2.5E-6 5.3654E-7 L -0.2283 -0.36471 " pathEditMode="relative" rAng="0" ptsTypes="AA">
                                      <p:cBhvr>
                                        <p:cTn id="6" dur="2000" fill="hold"/>
                                        <p:tgtEl>
                                          <p:spTgt spid="3"/>
                                        </p:tgtEl>
                                        <p:attrNameLst>
                                          <p:attrName>ppt_x</p:attrName>
                                          <p:attrName>ppt_y</p:attrName>
                                        </p:attrNameLst>
                                      </p:cBhvr>
                                      <p:rCtr x="-114" y="-182"/>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xit" presetSubtype="0" fill="hold" grpId="1" nodeType="clickEffect">
                                  <p:stCondLst>
                                    <p:cond delay="0"/>
                                  </p:stCondLst>
                                  <p:childTnLst>
                                    <p:anim calcmode="lin" valueType="num">
                                      <p:cBhvr>
                                        <p:cTn id="15" dur="1000"/>
                                        <p:tgtEl>
                                          <p:spTgt spid="6"/>
                                        </p:tgtEl>
                                        <p:attrNameLst>
                                          <p:attrName>ppt_w</p:attrName>
                                        </p:attrNameLst>
                                      </p:cBhvr>
                                      <p:tavLst>
                                        <p:tav tm="0">
                                          <p:val>
                                            <p:strVal val="ppt_w"/>
                                          </p:val>
                                        </p:tav>
                                        <p:tav tm="100000">
                                          <p:val>
                                            <p:strVal val="ppt_w*0.70"/>
                                          </p:val>
                                        </p:tav>
                                      </p:tavLst>
                                    </p:anim>
                                    <p:anim calcmode="lin" valueType="num">
                                      <p:cBhvr>
                                        <p:cTn id="16" dur="1000"/>
                                        <p:tgtEl>
                                          <p:spTgt spid="6"/>
                                        </p:tgtEl>
                                        <p:attrNameLst>
                                          <p:attrName>ppt_h</p:attrName>
                                        </p:attrNameLst>
                                      </p:cBhvr>
                                      <p:tavLst>
                                        <p:tav tm="0">
                                          <p:val>
                                            <p:strVal val="ppt_h"/>
                                          </p:val>
                                        </p:tav>
                                        <p:tav tm="100000">
                                          <p:val>
                                            <p:strVal val="ppt_h"/>
                                          </p:val>
                                        </p:tav>
                                      </p:tavLst>
                                    </p:anim>
                                    <p:animEffect transition="out" filter="fade">
                                      <p:cBhvr>
                                        <p:cTn id="17" dur="1000"/>
                                        <p:tgtEl>
                                          <p:spTgt spid="6"/>
                                        </p:tgtEl>
                                      </p:cBhvr>
                                    </p:animEffect>
                                    <p:set>
                                      <p:cBhvr>
                                        <p:cTn id="18" dur="1" fill="hold">
                                          <p:stCondLst>
                                            <p:cond delay="99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6" grpId="1">
        <p:bldAsOne/>
      </p:bldGraphic>
      <p:bldGraphic spid="7" grpId="0">
        <p:bldAsOne/>
      </p:bldGraphic>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852936"/>
            <a:ext cx="7776864" cy="830997"/>
          </a:xfrm>
          <a:prstGeom prst="rect">
            <a:avLst/>
          </a:prstGeom>
        </p:spPr>
        <p:txBody>
          <a:bodyPr wrap="square">
            <a:spAutoFit/>
          </a:bodyPr>
          <a:lstStyle/>
          <a:p>
            <a:pPr marL="1714500" lvl="3" indent="-342900"/>
            <a:r>
              <a:rPr lang="es-MX" sz="4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2.  objetivos</a:t>
            </a:r>
          </a:p>
        </p:txBody>
      </p:sp>
      <p:graphicFrame>
        <p:nvGraphicFramePr>
          <p:cNvPr id="4" name="3 Diagrama"/>
          <p:cNvGraphicFramePr/>
          <p:nvPr/>
        </p:nvGraphicFramePr>
        <p:xfrm>
          <a:off x="251520" y="692696"/>
          <a:ext cx="8496944" cy="5517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755576" y="1412776"/>
          <a:ext cx="7620000" cy="404822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grpId="0" nodeType="clickEffect">
                                  <p:stCondLst>
                                    <p:cond delay="0"/>
                                  </p:stCondLst>
                                  <p:childTnLst>
                                    <p:animMotion origin="layout" path="M -2.5E-6 5.3654E-7 L -0.2283 -0.36471 " pathEditMode="relative" rAng="0" ptsTypes="AA">
                                      <p:cBhvr>
                                        <p:cTn id="13" dur="2000" fill="hold"/>
                                        <p:tgtEl>
                                          <p:spTgt spid="2"/>
                                        </p:tgtEl>
                                        <p:attrNameLst>
                                          <p:attrName>ppt_x</p:attrName>
                                          <p:attrName>ppt_y</p:attrName>
                                        </p:attrNameLst>
                                      </p:cBhvr>
                                      <p:rCtr x="-114" y="-182"/>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2000"/>
                                        <p:tgtEl>
                                          <p:spTgt spid="5"/>
                                        </p:tgtEl>
                                      </p:cBhvr>
                                    </p:animEffect>
                                    <p:set>
                                      <p:cBhvr>
                                        <p:cTn id="23" dur="1" fill="hold">
                                          <p:stCondLst>
                                            <p:cond delay="1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1"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Graphic spid="4" grpId="1">
        <p:bldAsOne/>
      </p:bldGraphic>
      <p:bldGraphic spid="5" grpId="0">
        <p:bldAsOne/>
      </p:bldGraphic>
      <p:bldGraphic spid="5" grpId="1">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852936"/>
            <a:ext cx="7776864" cy="830997"/>
          </a:xfrm>
          <a:prstGeom prst="rect">
            <a:avLst/>
          </a:prstGeom>
        </p:spPr>
        <p:txBody>
          <a:bodyPr wrap="square">
            <a:spAutoFit/>
          </a:bodyPr>
          <a:lstStyle/>
          <a:p>
            <a:pPr marL="1714500" lvl="3" indent="-342900"/>
            <a:r>
              <a:rPr lang="es-MX" sz="4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3.  herramientas</a:t>
            </a:r>
          </a:p>
        </p:txBody>
      </p:sp>
      <p:graphicFrame>
        <p:nvGraphicFramePr>
          <p:cNvPr id="3" name="2 Diagrama"/>
          <p:cNvGraphicFramePr/>
          <p:nvPr/>
        </p:nvGraphicFramePr>
        <p:xfrm>
          <a:off x="1259632" y="1556792"/>
          <a:ext cx="7416824" cy="4352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5" name="4 Conector angular"/>
          <p:cNvCxnSpPr/>
          <p:nvPr/>
        </p:nvCxnSpPr>
        <p:spPr>
          <a:xfrm>
            <a:off x="611560" y="1628800"/>
            <a:ext cx="576064" cy="432048"/>
          </a:xfrm>
          <a:prstGeom prst="bentConnector3">
            <a:avLst>
              <a:gd name="adj1" fmla="val 50000"/>
            </a:avLst>
          </a:prstGeom>
          <a:ln>
            <a:tailEnd type="arrow"/>
          </a:ln>
        </p:spPr>
        <p:style>
          <a:lnRef idx="3">
            <a:schemeClr val="accent3"/>
          </a:lnRef>
          <a:fillRef idx="0">
            <a:schemeClr val="accent3"/>
          </a:fillRef>
          <a:effectRef idx="2">
            <a:schemeClr val="accent3"/>
          </a:effectRef>
          <a:fontRef idx="minor">
            <a:schemeClr val="tx1"/>
          </a:fontRef>
        </p:style>
      </p:cxnSp>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grpId="0" nodeType="clickEffect">
                                  <p:stCondLst>
                                    <p:cond delay="0"/>
                                  </p:stCondLst>
                                  <p:childTnLst>
                                    <p:animMotion origin="layout" path="M -2.5E-6 5.3654E-7 L -0.2283 -0.36471 " pathEditMode="relative" rAng="0" ptsTypes="AA">
                                      <p:cBhvr>
                                        <p:cTn id="13" dur="2000" fill="hold"/>
                                        <p:tgtEl>
                                          <p:spTgt spid="2"/>
                                        </p:tgtEl>
                                        <p:attrNameLst>
                                          <p:attrName>ppt_x</p:attrName>
                                          <p:attrName>ppt_y</p:attrName>
                                        </p:attrNameLst>
                                      </p:cBhvr>
                                      <p:rCtr x="-114" y="-182"/>
                                    </p:animMotion>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iterate type="lt">
                                    <p:tmPct val="5000"/>
                                  </p:iterate>
                                  <p:childTnLst>
                                    <p:set>
                                      <p:cBhvr>
                                        <p:cTn id="17" dur="1" fill="hold">
                                          <p:stCondLst>
                                            <p:cond delay="0"/>
                                          </p:stCondLst>
                                        </p:cTn>
                                        <p:tgtEl>
                                          <p:spTgt spid="5"/>
                                        </p:tgtEl>
                                        <p:attrNameLst>
                                          <p:attrName>style.visibility</p:attrName>
                                        </p:attrNameLst>
                                      </p:cBhvr>
                                      <p:to>
                                        <p:strVal val="visible"/>
                                      </p:to>
                                    </p:set>
                                    <p:anim calcmode="lin" valueType="num">
                                      <p:cBhvr>
                                        <p:cTn id="18" dur="1000" fill="hold"/>
                                        <p:tgtEl>
                                          <p:spTgt spid="5"/>
                                        </p:tgtEl>
                                        <p:attrNameLst>
                                          <p:attrName>ppt_w</p:attrName>
                                        </p:attrNameLst>
                                      </p:cBhvr>
                                      <p:tavLst>
                                        <p:tav tm="0">
                                          <p:val>
                                            <p:fltVal val="0"/>
                                          </p:val>
                                        </p:tav>
                                        <p:tav tm="100000">
                                          <p:val>
                                            <p:strVal val="#ppt_w"/>
                                          </p:val>
                                        </p:tav>
                                      </p:tavLst>
                                    </p:anim>
                                    <p:anim calcmode="lin" valueType="num">
                                      <p:cBhvr>
                                        <p:cTn id="19" dur="1000" fill="hold"/>
                                        <p:tgtEl>
                                          <p:spTgt spid="5"/>
                                        </p:tgtEl>
                                        <p:attrNameLst>
                                          <p:attrName>ppt_h</p:attrName>
                                        </p:attrNameLst>
                                      </p:cBhvr>
                                      <p:tavLst>
                                        <p:tav tm="0">
                                          <p:val>
                                            <p:fltVal val="0"/>
                                          </p:val>
                                        </p:tav>
                                        <p:tav tm="100000">
                                          <p:val>
                                            <p:strVal val="#ppt_h"/>
                                          </p:val>
                                        </p:tav>
                                      </p:tavLst>
                                    </p:anim>
                                    <p:anim calcmode="lin" valueType="num">
                                      <p:cBhvr>
                                        <p:cTn id="20" dur="1000" fill="hold"/>
                                        <p:tgtEl>
                                          <p:spTgt spid="5"/>
                                        </p:tgtEl>
                                        <p:attrNameLst>
                                          <p:attrName>style.rotation</p:attrName>
                                        </p:attrNameLst>
                                      </p:cBhvr>
                                      <p:tavLst>
                                        <p:tav tm="0">
                                          <p:val>
                                            <p:fltVal val="90"/>
                                          </p:val>
                                        </p:tav>
                                        <p:tav tm="100000">
                                          <p:val>
                                            <p:fltVal val="0"/>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Graphic spid="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755576" y="2852936"/>
            <a:ext cx="7776864" cy="830997"/>
          </a:xfrm>
          <a:prstGeom prst="rect">
            <a:avLst/>
          </a:prstGeom>
        </p:spPr>
        <p:txBody>
          <a:bodyPr wrap="square">
            <a:spAutoFit/>
          </a:bodyPr>
          <a:lstStyle/>
          <a:p>
            <a:pPr marL="1714500" lvl="3" indent="-342900"/>
            <a:r>
              <a:rPr lang="es-MX" sz="4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4.  </a:t>
            </a:r>
            <a:r>
              <a:rPr lang="es-MX" sz="48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metodologia</a:t>
            </a:r>
            <a:endParaRPr lang="es-MX" sz="48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endParaRPr>
          </a:p>
        </p:txBody>
      </p:sp>
      <p:graphicFrame>
        <p:nvGraphicFramePr>
          <p:cNvPr id="3" name="2 Diagrama"/>
          <p:cNvGraphicFramePr/>
          <p:nvPr/>
        </p:nvGraphicFramePr>
        <p:xfrm>
          <a:off x="611560" y="1556792"/>
          <a:ext cx="7920880" cy="489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3 Diagrama"/>
          <p:cNvGraphicFramePr/>
          <p:nvPr/>
        </p:nvGraphicFramePr>
        <p:xfrm>
          <a:off x="395536" y="1340768"/>
          <a:ext cx="8173416" cy="51845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grpId="0" nodeType="clickEffect">
                                  <p:stCondLst>
                                    <p:cond delay="0"/>
                                  </p:stCondLst>
                                  <p:childTnLst>
                                    <p:animMotion origin="layout" path="M -2.5E-6 5.3654E-7 L -0.2283 -0.36471 " pathEditMode="relative" rAng="0" ptsTypes="AA">
                                      <p:cBhvr>
                                        <p:cTn id="13" dur="2000" fill="hold"/>
                                        <p:tgtEl>
                                          <p:spTgt spid="2"/>
                                        </p:tgtEl>
                                        <p:attrNameLst>
                                          <p:attrName>ppt_x</p:attrName>
                                          <p:attrName>ppt_y</p:attrName>
                                        </p:attrNameLst>
                                      </p:cBhvr>
                                      <p:rCtr x="-114" y="-182"/>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2"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2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xit" presetSubtype="8" fill="hold" grpId="1" nodeType="clickEffect">
                                  <p:stCondLst>
                                    <p:cond delay="0"/>
                                  </p:stCondLst>
                                  <p:childTnLst>
                                    <p:anim calcmode="lin" valueType="num">
                                      <p:cBhvr>
                                        <p:cTn id="22" dur="500"/>
                                        <p:tgtEl>
                                          <p:spTgt spid="3"/>
                                        </p:tgtEl>
                                        <p:attrNameLst>
                                          <p:attrName>ppt_x</p:attrName>
                                        </p:attrNameLst>
                                      </p:cBhvr>
                                      <p:tavLst>
                                        <p:tav tm="0">
                                          <p:val>
                                            <p:strVal val="ppt_x"/>
                                          </p:val>
                                        </p:tav>
                                        <p:tav tm="100000">
                                          <p:val>
                                            <p:strVal val="ppt_x-ppt_w/2"/>
                                          </p:val>
                                        </p:tav>
                                      </p:tavLst>
                                    </p:anim>
                                    <p:anim calcmode="lin" valueType="num">
                                      <p:cBhvr>
                                        <p:cTn id="23" dur="500"/>
                                        <p:tgtEl>
                                          <p:spTgt spid="3"/>
                                        </p:tgtEl>
                                        <p:attrNameLst>
                                          <p:attrName>ppt_y</p:attrName>
                                        </p:attrNameLst>
                                      </p:cBhvr>
                                      <p:tavLst>
                                        <p:tav tm="0">
                                          <p:val>
                                            <p:strVal val="ppt_y"/>
                                          </p:val>
                                        </p:tav>
                                        <p:tav tm="100000">
                                          <p:val>
                                            <p:strVal val="ppt_y"/>
                                          </p:val>
                                        </p:tav>
                                      </p:tavLst>
                                    </p:anim>
                                    <p:anim calcmode="lin" valueType="num">
                                      <p:cBhvr>
                                        <p:cTn id="24" dur="500"/>
                                        <p:tgtEl>
                                          <p:spTgt spid="3"/>
                                        </p:tgtEl>
                                        <p:attrNameLst>
                                          <p:attrName>ppt_w</p:attrName>
                                        </p:attrNameLst>
                                      </p:cBhvr>
                                      <p:tavLst>
                                        <p:tav tm="0">
                                          <p:val>
                                            <p:strVal val="ppt_w"/>
                                          </p:val>
                                        </p:tav>
                                        <p:tav tm="100000">
                                          <p:val>
                                            <p:fltVal val="0"/>
                                          </p:val>
                                        </p:tav>
                                      </p:tavLst>
                                    </p:anim>
                                    <p:anim calcmode="lin" valueType="num">
                                      <p:cBhvr>
                                        <p:cTn id="25" dur="500"/>
                                        <p:tgtEl>
                                          <p:spTgt spid="3"/>
                                        </p:tgtEl>
                                        <p:attrNameLst>
                                          <p:attrName>ppt_h</p:attrName>
                                        </p:attrNameLst>
                                      </p:cBhvr>
                                      <p:tavLst>
                                        <p:tav tm="0">
                                          <p:val>
                                            <p:strVal val="ppt_h"/>
                                          </p:val>
                                        </p:tav>
                                        <p:tav tm="100000">
                                          <p:val>
                                            <p:strVal val="ppt_h"/>
                                          </p:val>
                                        </p:tav>
                                      </p:tavLst>
                                    </p:anim>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Graphic spid="3" grpId="1">
        <p:bldAsOne/>
      </p:bldGraphic>
      <p:bldGraphic spid="3" grpId="2">
        <p:bldAsOne/>
      </p:bldGraphic>
      <p:bldGraphic spid="4"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3" cstate="print"/>
          <a:srcRect l="29981" t="57753" r="47225" b="20449"/>
          <a:stretch>
            <a:fillRect/>
          </a:stretch>
        </p:blipFill>
        <p:spPr bwMode="auto">
          <a:xfrm>
            <a:off x="827584" y="1340768"/>
            <a:ext cx="7344816" cy="5040560"/>
          </a:xfrm>
          <a:prstGeom prst="rect">
            <a:avLst/>
          </a:prstGeom>
          <a:noFill/>
          <a:ln w="9525">
            <a:noFill/>
            <a:miter lim="800000"/>
            <a:headEnd/>
            <a:tailEnd/>
          </a:ln>
        </p:spPr>
      </p:pic>
      <p:pic>
        <p:nvPicPr>
          <p:cNvPr id="3073" name="Picture 1"/>
          <p:cNvPicPr>
            <a:picLocks noChangeAspect="1" noChangeArrowheads="1"/>
          </p:cNvPicPr>
          <p:nvPr/>
        </p:nvPicPr>
        <p:blipFill>
          <a:blip r:embed="rId4" cstate="print"/>
          <a:srcRect/>
          <a:stretch>
            <a:fillRect/>
          </a:stretch>
        </p:blipFill>
        <p:spPr bwMode="auto">
          <a:xfrm>
            <a:off x="971600" y="1484784"/>
            <a:ext cx="6819900" cy="4651251"/>
          </a:xfrm>
          <a:prstGeom prst="rect">
            <a:avLst/>
          </a:prstGeom>
          <a:noFill/>
          <a:ln w="9525">
            <a:noFill/>
            <a:miter lim="800000"/>
            <a:headEnd/>
            <a:tailEnd/>
          </a:ln>
        </p:spPr>
      </p:pic>
      <p:pic>
        <p:nvPicPr>
          <p:cNvPr id="6" name="5 Imagen"/>
          <p:cNvPicPr/>
          <p:nvPr/>
        </p:nvPicPr>
        <p:blipFill>
          <a:blip r:embed="rId5" cstate="print"/>
          <a:srcRect l="27958" t="23595" r="38887" b="42472"/>
          <a:stretch>
            <a:fillRect/>
          </a:stretch>
        </p:blipFill>
        <p:spPr bwMode="auto">
          <a:xfrm>
            <a:off x="971600" y="1196752"/>
            <a:ext cx="7272808" cy="5472608"/>
          </a:xfrm>
          <a:prstGeom prst="rect">
            <a:avLst/>
          </a:prstGeom>
          <a:noFill/>
          <a:ln w="9525">
            <a:noFill/>
            <a:miter lim="800000"/>
            <a:headEnd/>
            <a:tailEnd/>
          </a:ln>
        </p:spPr>
      </p:pic>
      <p:sp>
        <p:nvSpPr>
          <p:cNvPr id="10" name="9 Rectángulo"/>
          <p:cNvSpPr/>
          <p:nvPr/>
        </p:nvSpPr>
        <p:spPr>
          <a:xfrm>
            <a:off x="-577080" y="2780928"/>
            <a:ext cx="9721080" cy="707886"/>
          </a:xfrm>
          <a:prstGeom prst="rect">
            <a:avLst/>
          </a:prstGeom>
        </p:spPr>
        <p:txBody>
          <a:bodyPr wrap="square">
            <a:spAutoFit/>
          </a:bodyPr>
          <a:lstStyle/>
          <a:p>
            <a:pPr marL="1714500" lvl="3" indent="-342900" algn="ctr"/>
            <a:r>
              <a:rPr lang="es-MX" sz="40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5. </a:t>
            </a:r>
            <a:r>
              <a:rPr lang="es-MX" sz="40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Wireless</a:t>
            </a:r>
            <a:r>
              <a:rPr lang="es-MX" sz="40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a:t>
            </a:r>
            <a:r>
              <a:rPr lang="es-MX" sz="40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mesh</a:t>
            </a:r>
            <a:r>
              <a:rPr lang="es-MX" sz="40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a:t>
            </a:r>
            <a:r>
              <a:rPr lang="es-MX" sz="4000" b="1" cap="all" dirty="0" err="1"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network</a:t>
            </a:r>
            <a:endParaRPr lang="es-MX" sz="40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endParaRPr>
          </a:p>
        </p:txBody>
      </p:sp>
      <p:pic>
        <p:nvPicPr>
          <p:cNvPr id="11" name="Picture 2"/>
          <p:cNvPicPr>
            <a:picLocks noChangeAspect="1" noChangeArrowheads="1"/>
          </p:cNvPicPr>
          <p:nvPr/>
        </p:nvPicPr>
        <p:blipFill>
          <a:blip r:embed="rId6" cstate="print"/>
          <a:srcRect/>
          <a:stretch>
            <a:fillRect/>
          </a:stretch>
        </p:blipFill>
        <p:spPr bwMode="auto">
          <a:xfrm>
            <a:off x="467544" y="692696"/>
            <a:ext cx="8496944" cy="5918988"/>
          </a:xfrm>
          <a:prstGeom prst="rect">
            <a:avLst/>
          </a:prstGeom>
          <a:noFill/>
          <a:ln w="9525">
            <a:noFill/>
            <a:miter lim="800000"/>
            <a:headEnd/>
            <a:tailEnd/>
          </a:ln>
        </p:spPr>
      </p:pic>
      <p:pic>
        <p:nvPicPr>
          <p:cNvPr id="12" name="11 Imagen"/>
          <p:cNvPicPr/>
          <p:nvPr/>
        </p:nvPicPr>
        <p:blipFill>
          <a:blip r:embed="rId7" cstate="print"/>
          <a:srcRect l="12792" t="28315" r="11598" b="14607"/>
          <a:stretch>
            <a:fillRect/>
          </a:stretch>
        </p:blipFill>
        <p:spPr bwMode="auto">
          <a:xfrm>
            <a:off x="395536" y="1772816"/>
            <a:ext cx="8496944" cy="3744416"/>
          </a:xfrm>
          <a:prstGeom prst="rect">
            <a:avLst/>
          </a:prstGeom>
          <a:noFill/>
          <a:ln w="9525">
            <a:noFill/>
            <a:miter lim="800000"/>
            <a:headEnd/>
            <a:tailEnd/>
          </a:ln>
        </p:spPr>
      </p:pic>
      <p:sp>
        <p:nvSpPr>
          <p:cNvPr id="13" name="2 Título"/>
          <p:cNvSpPr txBox="1">
            <a:spLocks/>
          </p:cNvSpPr>
          <p:nvPr/>
        </p:nvSpPr>
        <p:spPr>
          <a:xfrm>
            <a:off x="395536" y="2780928"/>
            <a:ext cx="8229600" cy="106984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6000" b="0"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mj-lt"/>
                <a:ea typeface="+mj-ea"/>
                <a:cs typeface="+mj-cs"/>
              </a:rPr>
              <a:t>MR-MC</a:t>
            </a:r>
            <a:endParaRPr kumimoji="0" lang="es-MX" sz="60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6" presetClass="path" presetSubtype="0" accel="50000" decel="50000" fill="hold" grpId="0" nodeType="clickEffect">
                                  <p:stCondLst>
                                    <p:cond delay="0"/>
                                  </p:stCondLst>
                                  <p:childTnLst>
                                    <p:animMotion origin="layout" path="M -2.77778E-6 2.60116E-6 L -0.10225 -0.38729 " pathEditMode="relative" rAng="0" ptsTypes="AA">
                                      <p:cBhvr>
                                        <p:cTn id="13" dur="2000" fill="hold"/>
                                        <p:tgtEl>
                                          <p:spTgt spid="10"/>
                                        </p:tgtEl>
                                        <p:attrNameLst>
                                          <p:attrName>ppt_x</p:attrName>
                                          <p:attrName>ppt_y</p:attrName>
                                        </p:attrNameLst>
                                      </p:cBhvr>
                                      <p:rCtr x="-51" y="-194"/>
                                    </p:animMotion>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xit" presetSubtype="0" fill="hold" nodeType="clickEffect">
                                  <p:stCondLst>
                                    <p:cond delay="0"/>
                                  </p:stCondLst>
                                  <p:childTnLst>
                                    <p:anim calcmode="lin" valueType="num">
                                      <p:cBhvr>
                                        <p:cTn id="22" dur="1000"/>
                                        <p:tgtEl>
                                          <p:spTgt spid="5"/>
                                        </p:tgtEl>
                                        <p:attrNameLst>
                                          <p:attrName>ppt_w</p:attrName>
                                        </p:attrNameLst>
                                      </p:cBhvr>
                                      <p:tavLst>
                                        <p:tav tm="0">
                                          <p:val>
                                            <p:strVal val="ppt_w"/>
                                          </p:val>
                                        </p:tav>
                                        <p:tav tm="100000">
                                          <p:val>
                                            <p:strVal val="ppt_w*0.70"/>
                                          </p:val>
                                        </p:tav>
                                      </p:tavLst>
                                    </p:anim>
                                    <p:anim calcmode="lin" valueType="num">
                                      <p:cBhvr>
                                        <p:cTn id="23" dur="1000"/>
                                        <p:tgtEl>
                                          <p:spTgt spid="5"/>
                                        </p:tgtEl>
                                        <p:attrNameLst>
                                          <p:attrName>ppt_h</p:attrName>
                                        </p:attrNameLst>
                                      </p:cBhvr>
                                      <p:tavLst>
                                        <p:tav tm="0">
                                          <p:val>
                                            <p:strVal val="ppt_h"/>
                                          </p:val>
                                        </p:tav>
                                        <p:tav tm="100000">
                                          <p:val>
                                            <p:strVal val="ppt_h"/>
                                          </p:val>
                                        </p:tav>
                                      </p:tavLst>
                                    </p:anim>
                                    <p:animEffect transition="out" filter="fade">
                                      <p:cBhvr>
                                        <p:cTn id="24" dur="1000"/>
                                        <p:tgtEl>
                                          <p:spTgt spid="5"/>
                                        </p:tgtEl>
                                      </p:cBhvr>
                                    </p:animEffect>
                                    <p:set>
                                      <p:cBhvr>
                                        <p:cTn id="25" dur="1" fill="hold">
                                          <p:stCondLst>
                                            <p:cond delay="9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073"/>
                                        </p:tgtEl>
                                        <p:attrNameLst>
                                          <p:attrName>style.visibility</p:attrName>
                                        </p:attrNameLst>
                                      </p:cBhvr>
                                      <p:to>
                                        <p:strVal val="visible"/>
                                      </p:to>
                                    </p:set>
                                    <p:animEffect transition="in" filter="fade">
                                      <p:cBhvr>
                                        <p:cTn id="30" dur="2000"/>
                                        <p:tgtEl>
                                          <p:spTgt spid="307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2000"/>
                                        <p:tgtEl>
                                          <p:spTgt spid="3073"/>
                                        </p:tgtEl>
                                      </p:cBhvr>
                                    </p:animEffect>
                                    <p:set>
                                      <p:cBhvr>
                                        <p:cTn id="35" dur="1" fill="hold">
                                          <p:stCondLst>
                                            <p:cond delay="1999"/>
                                          </p:stCondLst>
                                        </p:cTn>
                                        <p:tgtEl>
                                          <p:spTgt spid="307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20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xit" presetSubtype="4" fill="hold" nodeType="clickEffect">
                                  <p:stCondLst>
                                    <p:cond delay="0"/>
                                  </p:stCondLst>
                                  <p:childTnLst>
                                    <p:animEffect transition="out" filter="wipe(down)">
                                      <p:cBhvr>
                                        <p:cTn id="44" dur="500"/>
                                        <p:tgtEl>
                                          <p:spTgt spid="6"/>
                                        </p:tgtEl>
                                      </p:cBhvr>
                                    </p:animEffect>
                                    <p:set>
                                      <p:cBhvr>
                                        <p:cTn id="45" dur="1" fill="hold">
                                          <p:stCondLst>
                                            <p:cond delay="499"/>
                                          </p:stCondLst>
                                        </p:cTn>
                                        <p:tgtEl>
                                          <p:spTgt spid="6"/>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000"/>
                                        <p:tgtEl>
                                          <p:spTgt spid="13"/>
                                        </p:tgtEl>
                                      </p:cBhvr>
                                    </p:animEffect>
                                  </p:childTnLst>
                                </p:cTn>
                              </p:par>
                            </p:childTnLst>
                          </p:cTn>
                        </p:par>
                      </p:childTnLst>
                    </p:cTn>
                  </p:par>
                  <p:par>
                    <p:cTn id="51" fill="hold">
                      <p:stCondLst>
                        <p:cond delay="indefinite"/>
                      </p:stCondLst>
                      <p:childTnLst>
                        <p:par>
                          <p:cTn id="52" fill="hold">
                            <p:stCondLst>
                              <p:cond delay="0"/>
                            </p:stCondLst>
                            <p:childTnLst>
                              <p:par>
                                <p:cTn id="53" presetID="55" presetClass="exit" presetSubtype="0" fill="hold" grpId="1" nodeType="clickEffect">
                                  <p:stCondLst>
                                    <p:cond delay="0"/>
                                  </p:stCondLst>
                                  <p:childTnLst>
                                    <p:anim calcmode="lin" valueType="num">
                                      <p:cBhvr>
                                        <p:cTn id="54" dur="1000"/>
                                        <p:tgtEl>
                                          <p:spTgt spid="13"/>
                                        </p:tgtEl>
                                        <p:attrNameLst>
                                          <p:attrName>ppt_w</p:attrName>
                                        </p:attrNameLst>
                                      </p:cBhvr>
                                      <p:tavLst>
                                        <p:tav tm="0">
                                          <p:val>
                                            <p:strVal val="ppt_w"/>
                                          </p:val>
                                        </p:tav>
                                        <p:tav tm="100000">
                                          <p:val>
                                            <p:strVal val="ppt_w*0.70"/>
                                          </p:val>
                                        </p:tav>
                                      </p:tavLst>
                                    </p:anim>
                                    <p:anim calcmode="lin" valueType="num">
                                      <p:cBhvr>
                                        <p:cTn id="55" dur="1000"/>
                                        <p:tgtEl>
                                          <p:spTgt spid="13"/>
                                        </p:tgtEl>
                                        <p:attrNameLst>
                                          <p:attrName>ppt_h</p:attrName>
                                        </p:attrNameLst>
                                      </p:cBhvr>
                                      <p:tavLst>
                                        <p:tav tm="0">
                                          <p:val>
                                            <p:strVal val="ppt_h"/>
                                          </p:val>
                                        </p:tav>
                                        <p:tav tm="100000">
                                          <p:val>
                                            <p:strVal val="ppt_h"/>
                                          </p:val>
                                        </p:tav>
                                      </p:tavLst>
                                    </p:anim>
                                    <p:animEffect transition="out" filter="fade">
                                      <p:cBhvr>
                                        <p:cTn id="56" dur="1000"/>
                                        <p:tgtEl>
                                          <p:spTgt spid="13"/>
                                        </p:tgtEl>
                                      </p:cBhvr>
                                    </p:animEffect>
                                    <p:set>
                                      <p:cBhvr>
                                        <p:cTn id="57" dur="1" fill="hold">
                                          <p:stCondLst>
                                            <p:cond delay="999"/>
                                          </p:stCondLst>
                                        </p:cTn>
                                        <p:tgtEl>
                                          <p:spTgt spid="13"/>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fade">
                                      <p:cBhvr>
                                        <p:cTn id="62" dur="20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2000"/>
                                        <p:tgtEl>
                                          <p:spTgt spid="11"/>
                                        </p:tgtEl>
                                      </p:cBhvr>
                                    </p:animEffect>
                                    <p:set>
                                      <p:cBhvr>
                                        <p:cTn id="67" dur="1" fill="hold">
                                          <p:stCondLst>
                                            <p:cond delay="19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3" grpId="0"/>
      <p:bldP spid="13"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 Imagen"/>
          <p:cNvPicPr/>
          <p:nvPr/>
        </p:nvPicPr>
        <p:blipFill>
          <a:blip r:embed="rId2" cstate="print"/>
          <a:srcRect/>
          <a:stretch>
            <a:fillRect/>
          </a:stretch>
        </p:blipFill>
        <p:spPr bwMode="auto">
          <a:xfrm>
            <a:off x="827584" y="1196752"/>
            <a:ext cx="7344816" cy="4968552"/>
          </a:xfrm>
          <a:prstGeom prst="rect">
            <a:avLst/>
          </a:prstGeom>
          <a:ln>
            <a:noFill/>
          </a:ln>
          <a:effectLst/>
        </p:spPr>
      </p:pic>
      <p:graphicFrame>
        <p:nvGraphicFramePr>
          <p:cNvPr id="5" name="4 Tabla"/>
          <p:cNvGraphicFramePr>
            <a:graphicFrameLocks noGrp="1"/>
          </p:cNvGraphicFramePr>
          <p:nvPr/>
        </p:nvGraphicFramePr>
        <p:xfrm>
          <a:off x="971600" y="1196752"/>
          <a:ext cx="7560839" cy="4979428"/>
        </p:xfrm>
        <a:graphic>
          <a:graphicData uri="http://schemas.openxmlformats.org/drawingml/2006/table">
            <a:tbl>
              <a:tblPr>
                <a:tableStyleId>{69C7853C-536D-4A76-A0AE-DD22124D55A5}</a:tableStyleId>
              </a:tblPr>
              <a:tblGrid>
                <a:gridCol w="3363231"/>
                <a:gridCol w="4197608"/>
              </a:tblGrid>
              <a:tr h="437820">
                <a:tc>
                  <a:txBody>
                    <a:bodyPr/>
                    <a:lstStyle/>
                    <a:p>
                      <a:pPr algn="ctr">
                        <a:spcAft>
                          <a:spcPts val="0"/>
                        </a:spcAft>
                      </a:pPr>
                      <a:r>
                        <a:rPr lang="es-EC" sz="2800" b="1" dirty="0"/>
                        <a:t>PARAMETROS</a:t>
                      </a:r>
                      <a:endParaRPr lang="es-MX" sz="4000" b="1" dirty="0">
                        <a:latin typeface="Times New Roman"/>
                        <a:ea typeface="Calibri"/>
                        <a:cs typeface="Times New Roman"/>
                      </a:endParaRPr>
                    </a:p>
                  </a:txBody>
                  <a:tcPr marL="68580" marR="68580" marT="0" marB="0" anchor="ctr"/>
                </a:tc>
                <a:tc>
                  <a:txBody>
                    <a:bodyPr/>
                    <a:lstStyle/>
                    <a:p>
                      <a:pPr algn="ctr">
                        <a:spcAft>
                          <a:spcPts val="0"/>
                        </a:spcAft>
                      </a:pPr>
                      <a:r>
                        <a:rPr lang="es-EC" sz="2800" b="1" dirty="0"/>
                        <a:t>VALOR</a:t>
                      </a:r>
                      <a:endParaRPr lang="es-MX" sz="4000" b="1" dirty="0">
                        <a:latin typeface="Times New Roman"/>
                        <a:ea typeface="Calibri"/>
                        <a:cs typeface="Times New Roman"/>
                      </a:endParaRPr>
                    </a:p>
                  </a:txBody>
                  <a:tcPr marL="68580" marR="68580" marT="0" marB="0" anchor="ctr"/>
                </a:tc>
              </a:tr>
              <a:tr h="437820">
                <a:tc>
                  <a:txBody>
                    <a:bodyPr/>
                    <a:lstStyle/>
                    <a:p>
                      <a:pPr algn="ctr">
                        <a:spcAft>
                          <a:spcPts val="0"/>
                        </a:spcAft>
                      </a:pPr>
                      <a:r>
                        <a:rPr lang="es-EC" sz="2800" b="1" i="1" dirty="0" err="1"/>
                        <a:t>Delay</a:t>
                      </a:r>
                      <a:endParaRPr lang="es-MX" sz="4000" b="1" i="1" dirty="0">
                        <a:latin typeface="Times New Roman"/>
                        <a:ea typeface="Calibri"/>
                        <a:cs typeface="Times New Roman"/>
                      </a:endParaRPr>
                    </a:p>
                  </a:txBody>
                  <a:tcPr marL="68580" marR="68580" marT="0" marB="0" anchor="ctr">
                    <a:solidFill>
                      <a:schemeClr val="bg2"/>
                    </a:solidFill>
                  </a:tcPr>
                </a:tc>
                <a:tc>
                  <a:txBody>
                    <a:bodyPr/>
                    <a:lstStyle/>
                    <a:p>
                      <a:pPr algn="ctr">
                        <a:spcAft>
                          <a:spcPts val="0"/>
                        </a:spcAft>
                      </a:pPr>
                      <a:r>
                        <a:rPr lang="es-EC" sz="2800" dirty="0"/>
                        <a:t>No mayor a 150ms</a:t>
                      </a:r>
                      <a:endParaRPr lang="es-MX" sz="4000" dirty="0">
                        <a:latin typeface="Times New Roman"/>
                        <a:ea typeface="Calibri"/>
                        <a:cs typeface="Times New Roman"/>
                      </a:endParaRPr>
                    </a:p>
                  </a:txBody>
                  <a:tcPr marL="68580" marR="68580" marT="0" marB="0" anchor="ctr">
                    <a:solidFill>
                      <a:schemeClr val="bg2"/>
                    </a:solidFill>
                  </a:tcPr>
                </a:tc>
              </a:tr>
              <a:tr h="437820">
                <a:tc>
                  <a:txBody>
                    <a:bodyPr/>
                    <a:lstStyle/>
                    <a:p>
                      <a:pPr algn="ctr">
                        <a:spcAft>
                          <a:spcPts val="0"/>
                        </a:spcAft>
                      </a:pPr>
                      <a:r>
                        <a:rPr lang="es-EC" sz="2800" b="1" i="1" dirty="0" err="1"/>
                        <a:t>Jitter</a:t>
                      </a:r>
                      <a:endParaRPr lang="es-MX" sz="4000" b="1" i="1" dirty="0">
                        <a:latin typeface="Times New Roman"/>
                        <a:ea typeface="Calibri"/>
                        <a:cs typeface="Times New Roman"/>
                      </a:endParaRPr>
                    </a:p>
                  </a:txBody>
                  <a:tcPr marL="68580" marR="68580" marT="0" marB="0" anchor="ctr">
                    <a:solidFill>
                      <a:schemeClr val="bg2"/>
                    </a:solidFill>
                  </a:tcPr>
                </a:tc>
                <a:tc>
                  <a:txBody>
                    <a:bodyPr/>
                    <a:lstStyle/>
                    <a:p>
                      <a:pPr algn="ctr">
                        <a:spcAft>
                          <a:spcPts val="0"/>
                        </a:spcAft>
                      </a:pPr>
                      <a:r>
                        <a:rPr lang="es-EC" sz="2800"/>
                        <a:t>No mayor a 30ms</a:t>
                      </a:r>
                      <a:endParaRPr lang="es-MX" sz="4000">
                        <a:latin typeface="Times New Roman"/>
                        <a:ea typeface="Calibri"/>
                        <a:cs typeface="Times New Roman"/>
                      </a:endParaRPr>
                    </a:p>
                  </a:txBody>
                  <a:tcPr marL="68580" marR="68580" marT="0" marB="0" anchor="ctr">
                    <a:solidFill>
                      <a:schemeClr val="bg2"/>
                    </a:solidFill>
                  </a:tcPr>
                </a:tc>
              </a:tr>
              <a:tr h="1970187">
                <a:tc>
                  <a:txBody>
                    <a:bodyPr/>
                    <a:lstStyle/>
                    <a:p>
                      <a:pPr algn="ctr">
                        <a:spcAft>
                          <a:spcPts val="0"/>
                        </a:spcAft>
                      </a:pPr>
                      <a:r>
                        <a:rPr lang="es-EC" sz="2800" b="1" i="1" dirty="0"/>
                        <a:t>Ancho de banda</a:t>
                      </a:r>
                      <a:endParaRPr lang="es-MX" sz="4000" b="1" i="1" dirty="0">
                        <a:latin typeface="Times New Roman"/>
                        <a:ea typeface="Calibri"/>
                        <a:cs typeface="Times New Roman"/>
                      </a:endParaRPr>
                    </a:p>
                  </a:txBody>
                  <a:tcPr marL="68580" marR="68580" marT="0" marB="0" anchor="ctr">
                    <a:solidFill>
                      <a:schemeClr val="bg2"/>
                    </a:solidFill>
                  </a:tcPr>
                </a:tc>
                <a:tc>
                  <a:txBody>
                    <a:bodyPr/>
                    <a:lstStyle/>
                    <a:p>
                      <a:pPr algn="ctr">
                        <a:spcAft>
                          <a:spcPts val="0"/>
                        </a:spcAft>
                      </a:pPr>
                      <a:r>
                        <a:rPr lang="es-EC" sz="2800" dirty="0"/>
                        <a:t>G.711 64kbps</a:t>
                      </a:r>
                      <a:endParaRPr lang="es-MX" sz="4000" dirty="0"/>
                    </a:p>
                    <a:p>
                      <a:pPr algn="ctr">
                        <a:spcAft>
                          <a:spcPts val="0"/>
                        </a:spcAft>
                      </a:pPr>
                      <a:r>
                        <a:rPr lang="es-EC" sz="2800" dirty="0"/>
                        <a:t>G.723 6.4kbps  o 5.3kbps</a:t>
                      </a:r>
                      <a:endParaRPr lang="es-MX" sz="4000" dirty="0"/>
                    </a:p>
                    <a:p>
                      <a:pPr algn="ctr">
                        <a:spcAft>
                          <a:spcPts val="0"/>
                        </a:spcAft>
                      </a:pPr>
                      <a:r>
                        <a:rPr lang="es-EC" sz="2800" dirty="0"/>
                        <a:t>G.726 16/24/32/40kbps</a:t>
                      </a:r>
                      <a:endParaRPr lang="es-MX" sz="4000" dirty="0"/>
                    </a:p>
                    <a:p>
                      <a:pPr algn="ctr">
                        <a:spcAft>
                          <a:spcPts val="0"/>
                        </a:spcAft>
                      </a:pPr>
                      <a:r>
                        <a:rPr lang="es-EC" sz="2800" dirty="0"/>
                        <a:t>G.729 6.4/8/11.8kbps,</a:t>
                      </a:r>
                      <a:endParaRPr lang="es-MX" sz="4000" dirty="0"/>
                    </a:p>
                    <a:p>
                      <a:pPr algn="ctr">
                        <a:spcAft>
                          <a:spcPts val="0"/>
                        </a:spcAft>
                      </a:pPr>
                      <a:r>
                        <a:rPr lang="es-EC" sz="2800" dirty="0" err="1"/>
                        <a:t>etc</a:t>
                      </a:r>
                      <a:endParaRPr lang="es-MX" sz="4000" dirty="0">
                        <a:latin typeface="Times New Roman"/>
                        <a:ea typeface="Calibri"/>
                        <a:cs typeface="Times New Roman"/>
                      </a:endParaRPr>
                    </a:p>
                  </a:txBody>
                  <a:tcPr marL="68580" marR="68580" marT="0" marB="0" anchor="ctr">
                    <a:solidFill>
                      <a:schemeClr val="bg2"/>
                    </a:solidFill>
                  </a:tcPr>
                </a:tc>
              </a:tr>
              <a:tr h="1532368">
                <a:tc>
                  <a:txBody>
                    <a:bodyPr/>
                    <a:lstStyle/>
                    <a:p>
                      <a:pPr algn="ctr">
                        <a:spcAft>
                          <a:spcPts val="0"/>
                        </a:spcAft>
                      </a:pPr>
                      <a:r>
                        <a:rPr lang="es-EC" sz="2800" b="1" i="1" dirty="0" err="1"/>
                        <a:t>Packet</a:t>
                      </a:r>
                      <a:r>
                        <a:rPr lang="es-EC" sz="2800" b="1" i="1" dirty="0"/>
                        <a:t> </a:t>
                      </a:r>
                      <a:r>
                        <a:rPr lang="es-EC" sz="2800" b="1" i="1" dirty="0" err="1"/>
                        <a:t>loss</a:t>
                      </a:r>
                      <a:endParaRPr lang="es-MX" sz="4000" b="1" i="1" dirty="0">
                        <a:latin typeface="Times New Roman"/>
                        <a:ea typeface="Calibri"/>
                        <a:cs typeface="Times New Roman"/>
                      </a:endParaRPr>
                    </a:p>
                  </a:txBody>
                  <a:tcPr marL="68580" marR="68580" marT="0" marB="0" anchor="ctr">
                    <a:solidFill>
                      <a:schemeClr val="bg2"/>
                    </a:solidFill>
                  </a:tcPr>
                </a:tc>
                <a:tc>
                  <a:txBody>
                    <a:bodyPr/>
                    <a:lstStyle/>
                    <a:p>
                      <a:pPr algn="ctr">
                        <a:spcAft>
                          <a:spcPts val="0"/>
                        </a:spcAft>
                      </a:pPr>
                      <a:r>
                        <a:rPr lang="es-EC" sz="2800" dirty="0" smtClean="0"/>
                        <a:t>No mayor a 3%</a:t>
                      </a:r>
                    </a:p>
                    <a:p>
                      <a:pPr algn="ctr">
                        <a:spcAft>
                          <a:spcPts val="0"/>
                        </a:spcAft>
                      </a:pPr>
                      <a:r>
                        <a:rPr lang="es-EC" sz="2800" dirty="0" smtClean="0"/>
                        <a:t>Valor</a:t>
                      </a:r>
                      <a:r>
                        <a:rPr lang="es-EC" sz="2800" baseline="0" dirty="0" smtClean="0"/>
                        <a:t> típico </a:t>
                      </a:r>
                      <a:r>
                        <a:rPr lang="es-EC" sz="2800" dirty="0" smtClean="0"/>
                        <a:t>1%</a:t>
                      </a:r>
                      <a:endParaRPr lang="es-MX" sz="4000" dirty="0">
                        <a:latin typeface="Times New Roman"/>
                        <a:ea typeface="Calibri"/>
                        <a:cs typeface="Times New Roman"/>
                      </a:endParaRPr>
                    </a:p>
                  </a:txBody>
                  <a:tcPr marL="68580" marR="68580" marT="0" marB="0" anchor="ctr">
                    <a:solidFill>
                      <a:schemeClr val="bg2"/>
                    </a:solidFill>
                  </a:tcPr>
                </a:tc>
              </a:tr>
            </a:tbl>
          </a:graphicData>
        </a:graphic>
      </p:graphicFrame>
      <p:sp>
        <p:nvSpPr>
          <p:cNvPr id="6" name="5 Rectángulo"/>
          <p:cNvSpPr/>
          <p:nvPr/>
        </p:nvSpPr>
        <p:spPr>
          <a:xfrm>
            <a:off x="1259632" y="3244334"/>
            <a:ext cx="8136904" cy="461665"/>
          </a:xfrm>
          <a:prstGeom prst="rect">
            <a:avLst/>
          </a:prstGeom>
        </p:spPr>
        <p:txBody>
          <a:bodyPr wrap="squar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6.   SERVICIO DE VOZ EN REDES INALÁMBRICAS</a:t>
            </a:r>
            <a:endParaRPr lang="es-MX" sz="2400" dirty="0"/>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1.11111E-6 2.83237E-6 L -0.11406 -0.44717 " pathEditMode="relative" rAng="0" ptsTypes="AA">
                                      <p:cBhvr>
                                        <p:cTn id="6" dur="2000" fill="hold"/>
                                        <p:tgtEl>
                                          <p:spTgt spid="6"/>
                                        </p:tgtEl>
                                        <p:attrNameLst>
                                          <p:attrName>ppt_x</p:attrName>
                                          <p:attrName>ppt_y</p:attrName>
                                        </p:attrNameLst>
                                      </p:cBhvr>
                                      <p:rCtr x="-57" y="-22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2000"/>
                                        <p:tgtEl>
                                          <p:spTgt spid="3"/>
                                        </p:tgtEl>
                                      </p:cBhvr>
                                    </p:animEffect>
                                    <p:set>
                                      <p:cBhvr>
                                        <p:cTn id="16" dur="1" fill="hold">
                                          <p:stCondLst>
                                            <p:cond delay="1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259632" y="3244334"/>
            <a:ext cx="8136904" cy="461665"/>
          </a:xfrm>
          <a:prstGeom prst="rect">
            <a:avLst/>
          </a:prstGeom>
        </p:spPr>
        <p:txBody>
          <a:bodyPr wrap="square">
            <a:spAutoFit/>
          </a:bodyPr>
          <a:lstStyle/>
          <a:p>
            <a:pPr algn="ctr"/>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 7.1   SITUACION GEOGRAFICA   </a:t>
            </a:r>
            <a:endParaRPr lang="es-MX" sz="2400" dirty="0"/>
          </a:p>
        </p:txBody>
      </p:sp>
      <p:sp>
        <p:nvSpPr>
          <p:cNvPr id="4" name="3 Rectángulo"/>
          <p:cNvSpPr/>
          <p:nvPr/>
        </p:nvSpPr>
        <p:spPr>
          <a:xfrm>
            <a:off x="179512" y="188640"/>
            <a:ext cx="4352474"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2   DATOS ESTADÍSTICOS</a:t>
            </a:r>
            <a:endParaRPr lang="es-MX" sz="2400" dirty="0"/>
          </a:p>
        </p:txBody>
      </p:sp>
      <p:sp>
        <p:nvSpPr>
          <p:cNvPr id="11" name="10 Rectángulo"/>
          <p:cNvSpPr/>
          <p:nvPr/>
        </p:nvSpPr>
        <p:spPr>
          <a:xfrm>
            <a:off x="2915816" y="2924944"/>
            <a:ext cx="3209533" cy="461665"/>
          </a:xfrm>
          <a:prstGeom prst="rect">
            <a:avLst/>
          </a:prstGeom>
        </p:spPr>
        <p:txBody>
          <a:bodyPr wrap="none">
            <a:spAutoFit/>
          </a:bodyPr>
          <a:lstStyle/>
          <a:p>
            <a:r>
              <a:rPr lang="es-MX" sz="2400" b="1" cap="all" dirty="0" smtClean="0">
                <a:ln w="0"/>
                <a:solidFill>
                  <a:schemeClr val="accent3">
                    <a:lumMod val="50000"/>
                  </a:schemeClr>
                </a:solidFill>
                <a:effectLst>
                  <a:reflection blurRad="12700" stA="50000" endPos="50000" dist="5000" dir="5400000" sy="-100000" rotWithShape="0"/>
                </a:effectLst>
                <a:latin typeface="Arial Unicode MS" pitchFamily="34" charset="-128"/>
                <a:ea typeface="Arial Unicode MS" pitchFamily="34" charset="-128"/>
                <a:cs typeface="Arial Unicode MS" pitchFamily="34" charset="-128"/>
              </a:rPr>
              <a:t>7.    DISEÑO DE RED</a:t>
            </a:r>
            <a:endParaRPr lang="es-MX" sz="2400" dirty="0"/>
          </a:p>
        </p:txBody>
      </p:sp>
      <p:pic>
        <p:nvPicPr>
          <p:cNvPr id="12" name="11 Imagen" descr="D:\FRANCISCO DE ORELLANA.tif"/>
          <p:cNvPicPr/>
          <p:nvPr/>
        </p:nvPicPr>
        <p:blipFill>
          <a:blip r:embed="rId2" cstate="print"/>
          <a:srcRect l="10690" t="32689" r="10738" b="30595"/>
          <a:stretch>
            <a:fillRect/>
          </a:stretch>
        </p:blipFill>
        <p:spPr bwMode="auto">
          <a:xfrm>
            <a:off x="323528" y="1628800"/>
            <a:ext cx="8604448" cy="3456384"/>
          </a:xfrm>
          <a:prstGeom prst="rect">
            <a:avLst/>
          </a:prstGeom>
          <a:ln>
            <a:noFill/>
          </a:ln>
          <a:effectLst/>
        </p:spPr>
      </p:pic>
      <p:sp>
        <p:nvSpPr>
          <p:cNvPr id="13" name="12 Rectángulo redondeado"/>
          <p:cNvSpPr/>
          <p:nvPr/>
        </p:nvSpPr>
        <p:spPr>
          <a:xfrm>
            <a:off x="4572000" y="5229200"/>
            <a:ext cx="3456384" cy="4320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PARROQUIA TARACOA</a:t>
            </a:r>
            <a:endParaRPr lang="es-MX"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4" name="13 Rectángulo"/>
          <p:cNvSpPr/>
          <p:nvPr/>
        </p:nvSpPr>
        <p:spPr>
          <a:xfrm>
            <a:off x="3995936" y="3717032"/>
            <a:ext cx="4608512" cy="1440160"/>
          </a:xfrm>
          <a:prstGeom prst="rect">
            <a:avLst/>
          </a:prstGeom>
          <a:noFill/>
          <a:ln w="476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14 Rectángulo"/>
          <p:cNvSpPr/>
          <p:nvPr/>
        </p:nvSpPr>
        <p:spPr>
          <a:xfrm>
            <a:off x="251520" y="2132856"/>
            <a:ext cx="1008112" cy="2664296"/>
          </a:xfrm>
          <a:prstGeom prst="rect">
            <a:avLst/>
          </a:prstGeom>
          <a:noFill/>
          <a:ln w="4762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15 Rectángulo redondeado"/>
          <p:cNvSpPr/>
          <p:nvPr/>
        </p:nvSpPr>
        <p:spPr>
          <a:xfrm>
            <a:off x="179512" y="4869160"/>
            <a:ext cx="1080120" cy="43204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s-MX"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COCA</a:t>
            </a:r>
            <a:endParaRPr lang="es-MX"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17" name="9 Título"/>
          <p:cNvSpPr txBox="1">
            <a:spLocks/>
          </p:cNvSpPr>
          <p:nvPr/>
        </p:nvSpPr>
        <p:spPr>
          <a:xfrm>
            <a:off x="467544" y="2204864"/>
            <a:ext cx="8229600" cy="1069848"/>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4400" b="1" i="0" u="none" strike="noStrike" kern="1200" cap="none" spc="0" normalizeH="0" baseline="0" noProof="0" smtClean="0">
                <a:ln>
                  <a:noFill/>
                </a:ln>
                <a:solidFill>
                  <a:srgbClr val="FF0000"/>
                </a:solidFill>
                <a:effectLst/>
                <a:uLnTx/>
                <a:uFillTx/>
                <a:latin typeface="+mj-lt"/>
                <a:ea typeface="+mj-ea"/>
                <a:cs typeface="+mj-cs"/>
              </a:rPr>
              <a:t>PARROQUIA RURAL TARACOA</a:t>
            </a:r>
            <a:endParaRPr kumimoji="0" lang="es-MX" sz="4400" b="1" i="0" u="none" strike="noStrike" kern="1200" cap="none" spc="0" normalizeH="0" baseline="0" noProof="0" dirty="0">
              <a:ln>
                <a:noFill/>
              </a:ln>
              <a:solidFill>
                <a:srgbClr val="FF0000"/>
              </a:solidFill>
              <a:effectLst/>
              <a:uLnTx/>
              <a:uFillTx/>
              <a:latin typeface="+mj-lt"/>
              <a:ea typeface="+mj-ea"/>
              <a:cs typeface="+mj-cs"/>
            </a:endParaRPr>
          </a:p>
        </p:txBody>
      </p:sp>
      <p:graphicFrame>
        <p:nvGraphicFramePr>
          <p:cNvPr id="18" name="17 Tabla"/>
          <p:cNvGraphicFramePr>
            <a:graphicFrameLocks noGrp="1"/>
          </p:cNvGraphicFramePr>
          <p:nvPr/>
        </p:nvGraphicFramePr>
        <p:xfrm>
          <a:off x="1115616" y="764704"/>
          <a:ext cx="7272808" cy="5888736"/>
        </p:xfrm>
        <a:graphic>
          <a:graphicData uri="http://schemas.openxmlformats.org/drawingml/2006/table">
            <a:tbl>
              <a:tblPr/>
              <a:tblGrid>
                <a:gridCol w="2292516"/>
                <a:gridCol w="1451900"/>
                <a:gridCol w="1440160"/>
                <a:gridCol w="2088232"/>
              </a:tblGrid>
              <a:tr h="191358">
                <a:tc rowSpan="2">
                  <a:txBody>
                    <a:bodyPr/>
                    <a:lstStyle/>
                    <a:p>
                      <a:pPr algn="ctr">
                        <a:lnSpc>
                          <a:spcPct val="115000"/>
                        </a:lnSpc>
                        <a:spcAft>
                          <a:spcPts val="0"/>
                        </a:spcAft>
                      </a:pPr>
                      <a:r>
                        <a:rPr lang="es-MX" sz="1400" b="1" dirty="0">
                          <a:solidFill>
                            <a:srgbClr val="000000"/>
                          </a:solidFill>
                          <a:latin typeface="Times New Roman"/>
                          <a:ea typeface="Times New Roman"/>
                          <a:cs typeface="Times New Roman"/>
                        </a:rPr>
                        <a:t>GRUPOS</a:t>
                      </a:r>
                      <a:endParaRPr lang="es-MX" sz="1200" dirty="0">
                        <a:latin typeface="Calibri"/>
                        <a:ea typeface="Calibri"/>
                        <a:cs typeface="Times New Roman"/>
                      </a:endParaRPr>
                    </a:p>
                  </a:txBody>
                  <a:tcPr marL="35789" marR="35789"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gridSpan="3">
                  <a:txBody>
                    <a:bodyPr/>
                    <a:lstStyle/>
                    <a:p>
                      <a:pPr algn="ctr">
                        <a:lnSpc>
                          <a:spcPct val="115000"/>
                        </a:lnSpc>
                        <a:spcAft>
                          <a:spcPts val="0"/>
                        </a:spcAft>
                      </a:pPr>
                      <a:r>
                        <a:rPr lang="es-MX" sz="1400" b="1" dirty="0">
                          <a:solidFill>
                            <a:srgbClr val="000000"/>
                          </a:solidFill>
                          <a:latin typeface="Times New Roman"/>
                          <a:ea typeface="Times New Roman"/>
                          <a:cs typeface="Times New Roman"/>
                        </a:rPr>
                        <a:t>TARACOA</a:t>
                      </a:r>
                      <a:endParaRPr lang="es-MX" sz="1200" dirty="0">
                        <a:latin typeface="Calibri"/>
                        <a:ea typeface="Calibri"/>
                        <a:cs typeface="Times New Roman"/>
                      </a:endParaRPr>
                    </a:p>
                  </a:txBody>
                  <a:tcPr marL="35789" marR="35789"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r>
              <a:tr h="191358">
                <a:tc vMerge="1">
                  <a:txBody>
                    <a:bodyPr/>
                    <a:lstStyle/>
                    <a:p>
                      <a:endParaRPr lang="es-MX"/>
                    </a:p>
                  </a:txBody>
                  <a:tcPr/>
                </a:tc>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TOTAL</a:t>
                      </a:r>
                      <a:endParaRPr lang="es-MX" sz="1200" dirty="0">
                        <a:latin typeface="Calibri"/>
                        <a:ea typeface="Calibri"/>
                        <a:cs typeface="Times New Roman"/>
                      </a:endParaRPr>
                    </a:p>
                  </a:txBody>
                  <a:tcPr marL="35789" marR="35789"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H</a:t>
                      </a:r>
                      <a:endParaRPr lang="es-MX" sz="1200">
                        <a:latin typeface="Calibri"/>
                        <a:ea typeface="Calibri"/>
                        <a:cs typeface="Times New Roman"/>
                      </a:endParaRPr>
                    </a:p>
                  </a:txBody>
                  <a:tcPr marL="35789" marR="35789"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M</a:t>
                      </a:r>
                      <a:endParaRPr lang="es-MX" sz="1200">
                        <a:latin typeface="Calibri"/>
                        <a:ea typeface="Calibri"/>
                        <a:cs typeface="Times New Roman"/>
                      </a:endParaRPr>
                    </a:p>
                  </a:txBody>
                  <a:tcPr marL="35789" marR="35789"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Menor de 1 año</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63</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49</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1 a 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426</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228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198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5 a 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502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241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261</a:t>
                      </a:r>
                      <a:endParaRPr lang="es-MX" sz="1200" dirty="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latin typeface="Times New Roman"/>
                          <a:ea typeface="Times New Roman"/>
                          <a:cs typeface="Times New Roman"/>
                        </a:rPr>
                        <a:t>De 10 a 14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456</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218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238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latin typeface="Times New Roman"/>
                          <a:ea typeface="Times New Roman"/>
                          <a:cs typeface="Times New Roman"/>
                        </a:rPr>
                        <a:t>De 15 a 19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338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178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160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latin typeface="Times New Roman"/>
                          <a:ea typeface="Times New Roman"/>
                          <a:cs typeface="Times New Roman"/>
                        </a:rPr>
                        <a:t>De 20 a 24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379</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241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138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latin typeface="Times New Roman"/>
                          <a:ea typeface="Times New Roman"/>
                          <a:cs typeface="Times New Roman"/>
                        </a:rPr>
                        <a:t>De 25 a 29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340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241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Times New Roman"/>
                          <a:cs typeface="Times New Roman"/>
                        </a:rPr>
                        <a:t>99</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30 a 34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364</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262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35 a 39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291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207</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84</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40 a 44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226</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155</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71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45 a 49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178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120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50 a 54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132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90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55 a 59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78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solidFill>
                            <a:srgbClr val="000000"/>
                          </a:solidFill>
                          <a:latin typeface="Times New Roman"/>
                          <a:ea typeface="Times New Roman"/>
                          <a:cs typeface="Times New Roman"/>
                        </a:rPr>
                        <a:t>28</a:t>
                      </a:r>
                      <a:endParaRPr lang="es-MX" sz="1200" dirty="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60 a 64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58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25</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33</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65 a 69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70 a 74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33</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75 a 79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23</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9</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80 a 84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85 a 89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2</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9</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90 a 94 años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14</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4</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a:solidFill>
                            <a:srgbClr val="000000"/>
                          </a:solidFill>
                          <a:latin typeface="Times New Roman"/>
                          <a:ea typeface="Times New Roman"/>
                          <a:cs typeface="Times New Roman"/>
                        </a:rPr>
                        <a:t>De 95 y mas</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11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3</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solidFill>
                            <a:srgbClr val="000000"/>
                          </a:solidFill>
                          <a:latin typeface="Times New Roman"/>
                          <a:ea typeface="Times New Roman"/>
                          <a:cs typeface="Times New Roman"/>
                        </a:rPr>
                        <a:t>8</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191358">
                <a:tc>
                  <a:txBody>
                    <a:bodyPr/>
                    <a:lstStyle/>
                    <a:p>
                      <a:pPr algn="ctr">
                        <a:lnSpc>
                          <a:spcPct val="115000"/>
                        </a:lnSpc>
                        <a:spcAft>
                          <a:spcPts val="0"/>
                        </a:spcAft>
                      </a:pPr>
                      <a:r>
                        <a:rPr lang="es-MX" sz="1400" b="1">
                          <a:solidFill>
                            <a:srgbClr val="000000"/>
                          </a:solidFill>
                          <a:latin typeface="Times New Roman"/>
                          <a:ea typeface="Times New Roman"/>
                          <a:cs typeface="Times New Roman"/>
                        </a:rPr>
                        <a:t>Total</a:t>
                      </a:r>
                      <a:endParaRPr lang="es-MX" sz="1200">
                        <a:latin typeface="Calibri"/>
                        <a:ea typeface="Calibri"/>
                        <a:cs typeface="Times New Roman"/>
                      </a:endParaRPr>
                    </a:p>
                  </a:txBody>
                  <a:tcPr marL="35789" marR="35789"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b="1">
                          <a:solidFill>
                            <a:srgbClr val="FF0000"/>
                          </a:solidFill>
                          <a:latin typeface="Times New Roman"/>
                          <a:ea typeface="Times New Roman"/>
                          <a:cs typeface="Times New Roman"/>
                        </a:rPr>
                        <a:t>4,041</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b="1">
                          <a:solidFill>
                            <a:srgbClr val="000000"/>
                          </a:solidFill>
                          <a:latin typeface="Times New Roman"/>
                          <a:ea typeface="Times New Roman"/>
                          <a:cs typeface="Times New Roman"/>
                        </a:rPr>
                        <a:t>2,390</a:t>
                      </a:r>
                      <a:endParaRPr lang="es-MX" sz="120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b="1" dirty="0">
                          <a:solidFill>
                            <a:srgbClr val="000000"/>
                          </a:solidFill>
                          <a:latin typeface="Times New Roman"/>
                          <a:ea typeface="Times New Roman"/>
                          <a:cs typeface="Times New Roman"/>
                        </a:rPr>
                        <a:t>1,651</a:t>
                      </a:r>
                      <a:endParaRPr lang="es-MX" sz="1200" dirty="0">
                        <a:latin typeface="Calibri"/>
                        <a:ea typeface="Calibri"/>
                        <a:cs typeface="Times New Roman"/>
                      </a:endParaRPr>
                    </a:p>
                  </a:txBody>
                  <a:tcPr marL="35789" marR="35789"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rgbClr val="FDE9D9"/>
                    </a:solidFill>
                  </a:tcPr>
                </a:tc>
              </a:tr>
            </a:tbl>
          </a:graphicData>
        </a:graphic>
      </p:graphicFrame>
      <p:sp>
        <p:nvSpPr>
          <p:cNvPr id="19" name="18 Rectángulo"/>
          <p:cNvSpPr/>
          <p:nvPr/>
        </p:nvSpPr>
        <p:spPr>
          <a:xfrm>
            <a:off x="971600" y="1916832"/>
            <a:ext cx="7560840" cy="864096"/>
          </a:xfrm>
          <a:prstGeom prst="rect">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19 Elipse"/>
          <p:cNvSpPr/>
          <p:nvPr/>
        </p:nvSpPr>
        <p:spPr>
          <a:xfrm>
            <a:off x="3491880" y="3212976"/>
            <a:ext cx="2376264" cy="936104"/>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es-MX" sz="3600" b="1" spc="50" dirty="0" smtClean="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rPr>
              <a:t>1173</a:t>
            </a:r>
            <a:endParaRPr lang="es-MX" sz="3600" b="1" spc="50" dirty="0">
              <a:ln w="13500">
                <a:solidFill>
                  <a:schemeClr val="accent1">
                    <a:shade val="2500"/>
                    <a:alpha val="6500"/>
                  </a:schemeClr>
                </a:solidFill>
                <a:prstDash val="solid"/>
              </a:ln>
              <a:solidFill>
                <a:schemeClr val="accent1">
                  <a:tint val="3000"/>
                  <a:alpha val="95000"/>
                </a:schemeClr>
              </a:solidFill>
              <a:effectLst>
                <a:outerShdw blurRad="38100" dist="38100" dir="2700000" algn="tl">
                  <a:srgbClr val="000000">
                    <a:alpha val="43137"/>
                  </a:srgbClr>
                </a:outerShdw>
              </a:effectLst>
            </a:endParaRPr>
          </a:p>
        </p:txBody>
      </p:sp>
      <p:graphicFrame>
        <p:nvGraphicFramePr>
          <p:cNvPr id="22" name="21 Tabla"/>
          <p:cNvGraphicFramePr>
            <a:graphicFrameLocks noGrp="1"/>
          </p:cNvGraphicFramePr>
          <p:nvPr/>
        </p:nvGraphicFramePr>
        <p:xfrm>
          <a:off x="755576" y="980728"/>
          <a:ext cx="7992894" cy="1440160"/>
        </p:xfrm>
        <a:graphic>
          <a:graphicData uri="http://schemas.openxmlformats.org/drawingml/2006/table">
            <a:tbl>
              <a:tblPr/>
              <a:tblGrid>
                <a:gridCol w="614838"/>
                <a:gridCol w="614838"/>
                <a:gridCol w="614838"/>
                <a:gridCol w="614838"/>
                <a:gridCol w="614838"/>
                <a:gridCol w="614838"/>
                <a:gridCol w="614838"/>
                <a:gridCol w="614838"/>
                <a:gridCol w="614838"/>
                <a:gridCol w="614838"/>
                <a:gridCol w="614838"/>
                <a:gridCol w="614838"/>
                <a:gridCol w="614838"/>
              </a:tblGrid>
              <a:tr h="248303">
                <a:tc gridSpan="13">
                  <a:txBody>
                    <a:bodyPr/>
                    <a:lstStyle/>
                    <a:p>
                      <a:pPr marL="342900" lvl="0" indent="-342900" algn="ctr">
                        <a:lnSpc>
                          <a:spcPct val="115000"/>
                        </a:lnSpc>
                        <a:spcAft>
                          <a:spcPts val="0"/>
                        </a:spcAft>
                        <a:buFont typeface="+mj-lt"/>
                        <a:buNone/>
                      </a:pPr>
                      <a:r>
                        <a:rPr lang="es-EC" sz="1200" b="1" dirty="0">
                          <a:solidFill>
                            <a:srgbClr val="000000"/>
                          </a:solidFill>
                          <a:latin typeface="Times New Roman"/>
                          <a:ea typeface="Times New Roman"/>
                          <a:cs typeface="Times New Roman"/>
                        </a:rPr>
                        <a:t>CONDICION DE ALFABETISMO</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38371">
                <a:tc rowSpan="2">
                  <a:txBody>
                    <a:bodyPr/>
                    <a:lstStyle/>
                    <a:p>
                      <a:pPr algn="ctr">
                        <a:lnSpc>
                          <a:spcPct val="115000"/>
                        </a:lnSpc>
                        <a:spcAft>
                          <a:spcPts val="0"/>
                        </a:spcAft>
                      </a:pPr>
                      <a:r>
                        <a:rPr lang="es-EC" sz="1200" dirty="0">
                          <a:solidFill>
                            <a:srgbClr val="000000"/>
                          </a:solidFill>
                          <a:latin typeface="Times New Roman"/>
                          <a:ea typeface="Times New Roman"/>
                          <a:cs typeface="Times New Roman"/>
                        </a:rPr>
                        <a:t>PARROQUIA</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ct val="115000"/>
                        </a:lnSpc>
                        <a:spcAft>
                          <a:spcPts val="0"/>
                        </a:spcAft>
                      </a:pPr>
                      <a:r>
                        <a:rPr lang="es-EC" sz="1200" dirty="0">
                          <a:solidFill>
                            <a:srgbClr val="000000"/>
                          </a:solidFill>
                          <a:latin typeface="Times New Roman"/>
                          <a:ea typeface="Times New Roman"/>
                          <a:cs typeface="Times New Roman"/>
                        </a:rPr>
                        <a:t>TOTAL</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gridSpan="3">
                  <a:txBody>
                    <a:bodyPr/>
                    <a:lstStyle/>
                    <a:p>
                      <a:pPr algn="ctr">
                        <a:lnSpc>
                          <a:spcPct val="115000"/>
                        </a:lnSpc>
                        <a:spcAft>
                          <a:spcPts val="0"/>
                        </a:spcAft>
                      </a:pPr>
                      <a:r>
                        <a:rPr lang="es-EC" sz="1200">
                          <a:solidFill>
                            <a:srgbClr val="000000"/>
                          </a:solidFill>
                          <a:latin typeface="Times New Roman"/>
                          <a:ea typeface="Times New Roman"/>
                          <a:cs typeface="Times New Roman"/>
                        </a:rPr>
                        <a:t>ALFABETA</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gridSpan="3">
                  <a:txBody>
                    <a:bodyPr/>
                    <a:lstStyle/>
                    <a:p>
                      <a:pPr algn="ctr">
                        <a:lnSpc>
                          <a:spcPct val="115000"/>
                        </a:lnSpc>
                        <a:spcAft>
                          <a:spcPts val="0"/>
                        </a:spcAft>
                      </a:pPr>
                      <a:r>
                        <a:rPr lang="es-EC" sz="1200" dirty="0">
                          <a:solidFill>
                            <a:srgbClr val="000000"/>
                          </a:solidFill>
                          <a:latin typeface="Times New Roman"/>
                          <a:ea typeface="Times New Roman"/>
                          <a:cs typeface="Times New Roman"/>
                        </a:rPr>
                        <a:t>ANALFABETA</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gridSpan="3">
                  <a:txBody>
                    <a:bodyPr/>
                    <a:lstStyle/>
                    <a:p>
                      <a:pPr algn="ctr">
                        <a:lnSpc>
                          <a:spcPct val="115000"/>
                        </a:lnSpc>
                        <a:spcAft>
                          <a:spcPts val="0"/>
                        </a:spcAft>
                      </a:pPr>
                      <a:r>
                        <a:rPr lang="es-EC" sz="1200">
                          <a:solidFill>
                            <a:srgbClr val="000000"/>
                          </a:solidFill>
                          <a:latin typeface="Times New Roman"/>
                          <a:ea typeface="Times New Roman"/>
                          <a:cs typeface="Times New Roman"/>
                        </a:rPr>
                        <a:t>NO DECLARADA</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r>
              <a:tr h="476743">
                <a:tc vMerge="1">
                  <a:txBody>
                    <a:bodyPr/>
                    <a:lstStyle/>
                    <a:p>
                      <a:endParaRPr lang="es-MX"/>
                    </a:p>
                  </a:txBody>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M</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M</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TOTAL</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M</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476743">
                <a:tc>
                  <a:txBody>
                    <a:bodyPr/>
                    <a:lstStyle/>
                    <a:p>
                      <a:pPr algn="ctr">
                        <a:lnSpc>
                          <a:spcPct val="115000"/>
                        </a:lnSpc>
                        <a:spcAft>
                          <a:spcPts val="0"/>
                        </a:spcAft>
                      </a:pPr>
                      <a:r>
                        <a:rPr lang="es-EC" sz="1200">
                          <a:solidFill>
                            <a:srgbClr val="000000"/>
                          </a:solidFill>
                          <a:latin typeface="Times New Roman"/>
                          <a:ea typeface="Times New Roman"/>
                          <a:cs typeface="Times New Roman"/>
                        </a:rPr>
                        <a:t>Taracoa</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3001</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1858</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1143</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2742</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1766</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976</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257</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92</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165</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2</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2</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graphicFrame>
        <p:nvGraphicFramePr>
          <p:cNvPr id="23" name="22 Tabla"/>
          <p:cNvGraphicFramePr>
            <a:graphicFrameLocks noGrp="1"/>
          </p:cNvGraphicFramePr>
          <p:nvPr/>
        </p:nvGraphicFramePr>
        <p:xfrm>
          <a:off x="971600" y="2636912"/>
          <a:ext cx="7704857" cy="1296143"/>
        </p:xfrm>
        <a:graphic>
          <a:graphicData uri="http://schemas.openxmlformats.org/drawingml/2006/table">
            <a:tbl>
              <a:tblPr/>
              <a:tblGrid>
                <a:gridCol w="1153857"/>
                <a:gridCol w="694111"/>
                <a:gridCol w="374385"/>
                <a:gridCol w="694111"/>
                <a:gridCol w="694111"/>
                <a:gridCol w="374385"/>
                <a:gridCol w="694111"/>
                <a:gridCol w="694111"/>
                <a:gridCol w="374385"/>
                <a:gridCol w="694111"/>
                <a:gridCol w="694111"/>
                <a:gridCol w="284534"/>
                <a:gridCol w="284534"/>
              </a:tblGrid>
              <a:tr h="213652">
                <a:tc gridSpan="13">
                  <a:txBody>
                    <a:bodyPr/>
                    <a:lstStyle/>
                    <a:p>
                      <a:pPr marL="342900" lvl="0" indent="-342900" algn="ctr">
                        <a:lnSpc>
                          <a:spcPct val="115000"/>
                        </a:lnSpc>
                        <a:spcAft>
                          <a:spcPts val="0"/>
                        </a:spcAft>
                        <a:buFont typeface="+mj-lt"/>
                        <a:buNone/>
                      </a:pPr>
                      <a:r>
                        <a:rPr lang="es-EC" sz="1200" b="1" dirty="0">
                          <a:solidFill>
                            <a:srgbClr val="000000"/>
                          </a:solidFill>
                          <a:latin typeface="Times New Roman"/>
                          <a:ea typeface="Times New Roman"/>
                          <a:cs typeface="Times New Roman"/>
                        </a:rPr>
                        <a:t>ASISTENCIA A ESTABLECIMIENTOS DE ENSEÑANZA</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463925">
                <a:tc rowSpan="2">
                  <a:txBody>
                    <a:bodyPr/>
                    <a:lstStyle/>
                    <a:p>
                      <a:pPr algn="ctr">
                        <a:lnSpc>
                          <a:spcPct val="115000"/>
                        </a:lnSpc>
                        <a:spcAft>
                          <a:spcPts val="0"/>
                        </a:spcAft>
                      </a:pPr>
                      <a:r>
                        <a:rPr lang="es-EC" sz="1200">
                          <a:solidFill>
                            <a:srgbClr val="000000"/>
                          </a:solidFill>
                          <a:latin typeface="Times New Roman"/>
                          <a:ea typeface="Times New Roman"/>
                          <a:cs typeface="Times New Roman"/>
                        </a:rPr>
                        <a:t>PARROQUIA</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3">
                  <a:txBody>
                    <a:bodyPr/>
                    <a:lstStyle/>
                    <a:p>
                      <a:pPr algn="ctr">
                        <a:lnSpc>
                          <a:spcPct val="115000"/>
                        </a:lnSpc>
                        <a:spcAft>
                          <a:spcPts val="0"/>
                        </a:spcAft>
                      </a:pPr>
                      <a:r>
                        <a:rPr lang="es-EC" sz="1200" dirty="0">
                          <a:solidFill>
                            <a:srgbClr val="000000"/>
                          </a:solidFill>
                          <a:latin typeface="Times New Roman"/>
                          <a:ea typeface="Times New Roman"/>
                          <a:cs typeface="Times New Roman"/>
                        </a:rPr>
                        <a:t>TOTAL</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gridSpan="4">
                  <a:txBody>
                    <a:bodyPr/>
                    <a:lstStyle/>
                    <a:p>
                      <a:pPr algn="ctr">
                        <a:lnSpc>
                          <a:spcPct val="115000"/>
                        </a:lnSpc>
                        <a:spcAft>
                          <a:spcPts val="0"/>
                        </a:spcAft>
                      </a:pPr>
                      <a:r>
                        <a:rPr lang="es-EC" sz="1200">
                          <a:solidFill>
                            <a:srgbClr val="000000"/>
                          </a:solidFill>
                          <a:latin typeface="Times New Roman"/>
                          <a:ea typeface="Times New Roman"/>
                          <a:cs typeface="Times New Roman"/>
                        </a:rPr>
                        <a:t>SI ASISTE</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2">
                  <a:txBody>
                    <a:bodyPr/>
                    <a:lstStyle/>
                    <a:p>
                      <a:pPr algn="ctr">
                        <a:lnSpc>
                          <a:spcPct val="115000"/>
                        </a:lnSpc>
                        <a:spcAft>
                          <a:spcPts val="0"/>
                        </a:spcAft>
                      </a:pPr>
                      <a:r>
                        <a:rPr lang="es-EC" sz="1200">
                          <a:solidFill>
                            <a:srgbClr val="000000"/>
                          </a:solidFill>
                          <a:latin typeface="Times New Roman"/>
                          <a:ea typeface="Times New Roman"/>
                          <a:cs typeface="Times New Roman"/>
                        </a:rPr>
                        <a:t>NO ASISTE</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gridSpan="3">
                  <a:txBody>
                    <a:bodyPr/>
                    <a:lstStyle/>
                    <a:p>
                      <a:pPr algn="ctr">
                        <a:lnSpc>
                          <a:spcPct val="115000"/>
                        </a:lnSpc>
                        <a:spcAft>
                          <a:spcPts val="0"/>
                        </a:spcAft>
                      </a:pPr>
                      <a:r>
                        <a:rPr lang="es-EC" sz="1200" dirty="0">
                          <a:solidFill>
                            <a:srgbClr val="000000"/>
                          </a:solidFill>
                          <a:latin typeface="Times New Roman"/>
                          <a:ea typeface="Times New Roman"/>
                          <a:cs typeface="Times New Roman"/>
                        </a:rPr>
                        <a:t>NO DECLARADA</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r>
              <a:tr h="309283">
                <a:tc vMerge="1">
                  <a:txBody>
                    <a:bodyPr/>
                    <a:lstStyle/>
                    <a:p>
                      <a:endParaRPr lang="es-MX"/>
                    </a:p>
                  </a:txBody>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TOTAL</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H</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M</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309283">
                <a:tc>
                  <a:txBody>
                    <a:bodyPr/>
                    <a:lstStyle/>
                    <a:p>
                      <a:pPr algn="ctr">
                        <a:lnSpc>
                          <a:spcPct val="115000"/>
                        </a:lnSpc>
                        <a:spcAft>
                          <a:spcPts val="0"/>
                        </a:spcAft>
                      </a:pPr>
                      <a:r>
                        <a:rPr lang="es-EC" sz="1200" dirty="0" err="1">
                          <a:solidFill>
                            <a:srgbClr val="000000"/>
                          </a:solidFill>
                          <a:latin typeface="Times New Roman"/>
                          <a:ea typeface="Times New Roman"/>
                          <a:cs typeface="Times New Roman"/>
                        </a:rPr>
                        <a:t>Taracoa</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1238</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608</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630</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852</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424</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428</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291</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134</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157</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95</a:t>
                      </a:r>
                      <a:endParaRPr lang="es-MX" sz="110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50</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45</a:t>
                      </a:r>
                      <a:endParaRPr lang="es-MX" sz="1100" dirty="0">
                        <a:latin typeface="Calibri"/>
                        <a:ea typeface="Calibri"/>
                        <a:cs typeface="Times New Roman"/>
                      </a:endParaRPr>
                    </a:p>
                  </a:txBody>
                  <a:tcPr marL="44450" marR="4445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graphicFrame>
        <p:nvGraphicFramePr>
          <p:cNvPr id="24" name="23 Tabla"/>
          <p:cNvGraphicFramePr>
            <a:graphicFrameLocks noGrp="1"/>
          </p:cNvGraphicFramePr>
          <p:nvPr/>
        </p:nvGraphicFramePr>
        <p:xfrm>
          <a:off x="179512" y="4077072"/>
          <a:ext cx="8712969" cy="1994656"/>
        </p:xfrm>
        <a:graphic>
          <a:graphicData uri="http://schemas.openxmlformats.org/drawingml/2006/table">
            <a:tbl>
              <a:tblPr/>
              <a:tblGrid>
                <a:gridCol w="775091"/>
                <a:gridCol w="580595"/>
                <a:gridCol w="580595"/>
                <a:gridCol w="560334"/>
                <a:gridCol w="752289"/>
                <a:gridCol w="561719"/>
                <a:gridCol w="775670"/>
                <a:gridCol w="775670"/>
                <a:gridCol w="806348"/>
                <a:gridCol w="806348"/>
                <a:gridCol w="620536"/>
                <a:gridCol w="406358"/>
                <a:gridCol w="711416"/>
              </a:tblGrid>
              <a:tr h="165727">
                <a:tc gridSpan="13">
                  <a:txBody>
                    <a:bodyPr/>
                    <a:lstStyle/>
                    <a:p>
                      <a:pPr marL="342900" lvl="0" indent="-342900" algn="ctr">
                        <a:lnSpc>
                          <a:spcPct val="115000"/>
                        </a:lnSpc>
                        <a:spcAft>
                          <a:spcPts val="0"/>
                        </a:spcAft>
                        <a:buFont typeface="+mj-lt"/>
                        <a:buNone/>
                      </a:pPr>
                      <a:r>
                        <a:rPr lang="es-EC" sz="1200" b="1" dirty="0">
                          <a:solidFill>
                            <a:srgbClr val="000000"/>
                          </a:solidFill>
                          <a:latin typeface="Times New Roman"/>
                          <a:ea typeface="Times New Roman"/>
                          <a:cs typeface="Times New Roman"/>
                        </a:rPr>
                        <a:t>TIPO DE ACTIVIDAD</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84973">
                <a:tc rowSpan="3">
                  <a:txBody>
                    <a:bodyPr/>
                    <a:lstStyle/>
                    <a:p>
                      <a:pPr algn="ctr">
                        <a:lnSpc>
                          <a:spcPct val="115000"/>
                        </a:lnSpc>
                        <a:spcAft>
                          <a:spcPts val="0"/>
                        </a:spcAft>
                      </a:pPr>
                      <a:r>
                        <a:rPr lang="es-EC" sz="1100">
                          <a:solidFill>
                            <a:srgbClr val="000000"/>
                          </a:solidFill>
                          <a:latin typeface="Times New Roman"/>
                          <a:ea typeface="Times New Roman"/>
                          <a:cs typeface="Times New Roman"/>
                        </a:rPr>
                        <a:t>PARROQUIA</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4">
                  <a:txBody>
                    <a:bodyPr/>
                    <a:lstStyle/>
                    <a:p>
                      <a:pPr algn="ctr">
                        <a:lnSpc>
                          <a:spcPct val="115000"/>
                        </a:lnSpc>
                        <a:spcAft>
                          <a:spcPts val="0"/>
                        </a:spcAft>
                      </a:pPr>
                      <a:r>
                        <a:rPr lang="es-EC" sz="1200" dirty="0">
                          <a:solidFill>
                            <a:srgbClr val="000000"/>
                          </a:solidFill>
                          <a:latin typeface="Times New Roman"/>
                          <a:ea typeface="Times New Roman"/>
                          <a:cs typeface="Times New Roman"/>
                        </a:rPr>
                        <a:t>ACTIVA</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gridSpan="7">
                  <a:txBody>
                    <a:bodyPr/>
                    <a:lstStyle/>
                    <a:p>
                      <a:pPr algn="ctr">
                        <a:lnSpc>
                          <a:spcPct val="115000"/>
                        </a:lnSpc>
                        <a:spcAft>
                          <a:spcPts val="0"/>
                        </a:spcAft>
                      </a:pPr>
                      <a:r>
                        <a:rPr lang="es-EC" sz="1200">
                          <a:solidFill>
                            <a:srgbClr val="000000"/>
                          </a:solidFill>
                          <a:latin typeface="Times New Roman"/>
                          <a:ea typeface="Times New Roman"/>
                          <a:cs typeface="Times New Roman"/>
                        </a:rPr>
                        <a:t>INACTIVA</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rowSpan="3">
                  <a:txBody>
                    <a:bodyPr/>
                    <a:lstStyle/>
                    <a:p>
                      <a:pPr algn="ctr">
                        <a:lnSpc>
                          <a:spcPct val="115000"/>
                        </a:lnSpc>
                        <a:spcAft>
                          <a:spcPts val="0"/>
                        </a:spcAft>
                      </a:pPr>
                      <a:r>
                        <a:rPr lang="es-EC" sz="1050" dirty="0">
                          <a:solidFill>
                            <a:srgbClr val="000000"/>
                          </a:solidFill>
                          <a:latin typeface="Times New Roman"/>
                          <a:ea typeface="Times New Roman"/>
                          <a:cs typeface="Times New Roman"/>
                        </a:rPr>
                        <a:t>NO DECLARADO</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5387">
                <a:tc vMerge="1">
                  <a:txBody>
                    <a:bodyPr/>
                    <a:lstStyle/>
                    <a:p>
                      <a:endParaRPr lang="es-MX"/>
                    </a:p>
                  </a:txBody>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TOTAL</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OCUPADOS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gridSpan="2">
                  <a:txBody>
                    <a:bodyPr/>
                    <a:lstStyle/>
                    <a:p>
                      <a:pPr algn="ctr">
                        <a:lnSpc>
                          <a:spcPct val="115000"/>
                        </a:lnSpc>
                        <a:spcAft>
                          <a:spcPts val="0"/>
                        </a:spcAft>
                      </a:pPr>
                      <a:r>
                        <a:rPr lang="es-EC" sz="1050">
                          <a:solidFill>
                            <a:srgbClr val="000000"/>
                          </a:solidFill>
                          <a:latin typeface="Times New Roman"/>
                          <a:ea typeface="Times New Roman"/>
                          <a:cs typeface="Times New Roman"/>
                        </a:rPr>
                        <a:t>DESOCUPADOS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s-MX"/>
                    </a:p>
                  </a:txBody>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TOTAL</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SOLO QUEHACERES DOMESTICOS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SOLO ESTUDIANTES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SOLO JUBILADOS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a:solidFill>
                            <a:srgbClr val="000000"/>
                          </a:solidFill>
                          <a:latin typeface="Times New Roman"/>
                          <a:ea typeface="Times New Roman"/>
                          <a:cs typeface="Times New Roman"/>
                        </a:rPr>
                        <a:t>SOLO PENSIONISTAS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dirty="0">
                          <a:solidFill>
                            <a:srgbClr val="000000"/>
                          </a:solidFill>
                          <a:latin typeface="Times New Roman"/>
                          <a:ea typeface="Times New Roman"/>
                          <a:cs typeface="Times New Roman"/>
                        </a:rPr>
                        <a:t>IMPEDIDO PARA TRABAJAR</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rowSpan="2">
                  <a:txBody>
                    <a:bodyPr/>
                    <a:lstStyle/>
                    <a:p>
                      <a:pPr algn="ctr">
                        <a:lnSpc>
                          <a:spcPct val="115000"/>
                        </a:lnSpc>
                        <a:spcAft>
                          <a:spcPts val="0"/>
                        </a:spcAft>
                      </a:pPr>
                      <a:r>
                        <a:rPr lang="es-EC" sz="1050" dirty="0">
                          <a:solidFill>
                            <a:srgbClr val="000000"/>
                          </a:solidFill>
                          <a:latin typeface="Times New Roman"/>
                          <a:ea typeface="Times New Roman"/>
                          <a:cs typeface="Times New Roman"/>
                        </a:rPr>
                        <a:t>OTROS</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MX"/>
                    </a:p>
                  </a:txBody>
                  <a:tcPr/>
                </a:tc>
              </a:tr>
              <a:tr h="1073672">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algn="ctr">
                        <a:lnSpc>
                          <a:spcPct val="115000"/>
                        </a:lnSpc>
                        <a:spcAft>
                          <a:spcPts val="0"/>
                        </a:spcAft>
                      </a:pPr>
                      <a:r>
                        <a:rPr lang="es-EC" sz="1050">
                          <a:solidFill>
                            <a:srgbClr val="000000"/>
                          </a:solidFill>
                          <a:latin typeface="Times New Roman"/>
                          <a:ea typeface="Times New Roman"/>
                          <a:cs typeface="Times New Roman"/>
                        </a:rPr>
                        <a:t>CESANTES</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s-EC" sz="1050">
                          <a:solidFill>
                            <a:srgbClr val="000000"/>
                          </a:solidFill>
                          <a:latin typeface="Times New Roman"/>
                          <a:ea typeface="Times New Roman"/>
                          <a:cs typeface="Times New Roman"/>
                        </a:rPr>
                        <a:t>BUSCAN TRABAJO POR PRIMERA VEZ</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c vMerge="1">
                  <a:txBody>
                    <a:bodyPr/>
                    <a:lstStyle/>
                    <a:p>
                      <a:endParaRPr lang="es-MX"/>
                    </a:p>
                  </a:txBody>
                  <a:tcPr/>
                </a:tc>
              </a:tr>
              <a:tr h="165727">
                <a:tc>
                  <a:txBody>
                    <a:bodyPr/>
                    <a:lstStyle/>
                    <a:p>
                      <a:pPr algn="ctr">
                        <a:lnSpc>
                          <a:spcPct val="115000"/>
                        </a:lnSpc>
                        <a:spcAft>
                          <a:spcPts val="0"/>
                        </a:spcAft>
                      </a:pPr>
                      <a:r>
                        <a:rPr lang="es-EC" sz="1200">
                          <a:solidFill>
                            <a:srgbClr val="000000"/>
                          </a:solidFill>
                          <a:latin typeface="Times New Roman"/>
                          <a:ea typeface="Times New Roman"/>
                          <a:cs typeface="Times New Roman"/>
                        </a:rPr>
                        <a:t>Taracoa</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FF0000"/>
                          </a:solidFill>
                          <a:latin typeface="Times New Roman"/>
                          <a:ea typeface="Times New Roman"/>
                          <a:cs typeface="Times New Roman"/>
                        </a:rPr>
                        <a:t>1792</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1760</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32</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FF0000"/>
                          </a:solidFill>
                          <a:latin typeface="Times New Roman"/>
                          <a:ea typeface="Times New Roman"/>
                          <a:cs typeface="Times New Roman"/>
                        </a:rPr>
                        <a:t>1428</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486</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853</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3</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1</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47</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a:solidFill>
                            <a:srgbClr val="000000"/>
                          </a:solidFill>
                          <a:latin typeface="Times New Roman"/>
                          <a:ea typeface="Times New Roman"/>
                          <a:cs typeface="Times New Roman"/>
                        </a:rPr>
                        <a:t>38</a:t>
                      </a:r>
                      <a:endParaRPr lang="es-MX" sz="120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EC" sz="1200" dirty="0">
                          <a:solidFill>
                            <a:srgbClr val="000000"/>
                          </a:solidFill>
                          <a:latin typeface="Times New Roman"/>
                          <a:ea typeface="Times New Roman"/>
                          <a:cs typeface="Times New Roman"/>
                        </a:rPr>
                        <a:t>283</a:t>
                      </a:r>
                      <a:endParaRPr lang="es-MX" sz="1200" dirty="0">
                        <a:latin typeface="Calibri"/>
                        <a:ea typeface="Calibri"/>
                        <a:cs typeface="Times New Roman"/>
                      </a:endParaRPr>
                    </a:p>
                  </a:txBody>
                  <a:tcPr marL="31059" marR="31059"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graphicFrame>
        <p:nvGraphicFramePr>
          <p:cNvPr id="26" name="25 Gráfico"/>
          <p:cNvGraphicFramePr/>
          <p:nvPr/>
        </p:nvGraphicFramePr>
        <p:xfrm>
          <a:off x="971600" y="764704"/>
          <a:ext cx="7128792" cy="55446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26 Tabla"/>
          <p:cNvGraphicFramePr>
            <a:graphicFrameLocks noGrp="1"/>
          </p:cNvGraphicFramePr>
          <p:nvPr/>
        </p:nvGraphicFramePr>
        <p:xfrm>
          <a:off x="251520" y="836712"/>
          <a:ext cx="8640960" cy="5766054"/>
        </p:xfrm>
        <a:graphic>
          <a:graphicData uri="http://schemas.openxmlformats.org/drawingml/2006/table">
            <a:tbl>
              <a:tblPr/>
              <a:tblGrid>
                <a:gridCol w="5573204"/>
                <a:gridCol w="1066690"/>
                <a:gridCol w="2001066"/>
              </a:tblGrid>
              <a:tr h="153646">
                <a:tc>
                  <a:txBody>
                    <a:bodyPr/>
                    <a:lstStyle/>
                    <a:p>
                      <a:pPr algn="ctr">
                        <a:lnSpc>
                          <a:spcPct val="115000"/>
                        </a:lnSpc>
                        <a:spcAft>
                          <a:spcPts val="0"/>
                        </a:spcAft>
                      </a:pPr>
                      <a:r>
                        <a:rPr lang="es-MX" sz="900" b="1" dirty="0">
                          <a:latin typeface="Times New Roman"/>
                          <a:ea typeface="Calibri"/>
                          <a:cs typeface="Times New Roman"/>
                        </a:rPr>
                        <a:t>NOMBRE DE LA LOCALIDAD</a:t>
                      </a:r>
                      <a:endParaRPr lang="es-MX" sz="900" dirty="0">
                        <a:latin typeface="Times New Roman"/>
                        <a:ea typeface="Calibri"/>
                        <a:cs typeface="Times New Roman"/>
                      </a:endParaRPr>
                    </a:p>
                  </a:txBody>
                  <a:tcPr marL="20451" marR="20451"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900" b="1" dirty="0">
                          <a:latin typeface="Times New Roman"/>
                          <a:ea typeface="Calibri"/>
                          <a:cs typeface="Times New Roman"/>
                        </a:rPr>
                        <a:t>VIVIENDA</a:t>
                      </a:r>
                      <a:endParaRPr lang="es-MX" sz="900" dirty="0">
                        <a:latin typeface="Times New Roman"/>
                        <a:ea typeface="Calibri"/>
                        <a:cs typeface="Times New Roman"/>
                      </a:endParaRPr>
                    </a:p>
                  </a:txBody>
                  <a:tcPr marL="20451" marR="20451"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c>
                  <a:txBody>
                    <a:bodyPr/>
                    <a:lstStyle/>
                    <a:p>
                      <a:pPr algn="ctr">
                        <a:lnSpc>
                          <a:spcPct val="115000"/>
                        </a:lnSpc>
                        <a:spcAft>
                          <a:spcPts val="0"/>
                        </a:spcAft>
                      </a:pPr>
                      <a:r>
                        <a:rPr lang="es-MX" sz="800" b="1" dirty="0">
                          <a:latin typeface="Times New Roman"/>
                          <a:ea typeface="Calibri"/>
                          <a:cs typeface="Times New Roman"/>
                        </a:rPr>
                        <a:t>POBLACION</a:t>
                      </a:r>
                      <a:endParaRPr lang="es-MX" sz="800" dirty="0">
                        <a:latin typeface="Times New Roman"/>
                        <a:ea typeface="Calibri"/>
                        <a:cs typeface="Times New Roman"/>
                      </a:endParaRPr>
                    </a:p>
                  </a:txBody>
                  <a:tcPr marL="20451" marR="20451" marT="0" marB="0" anchor="ctr">
                    <a:lnL w="19050" cap="flat" cmpd="sng" algn="ctr">
                      <a:solidFill>
                        <a:srgbClr val="943634"/>
                      </a:solidFill>
                      <a:prstDash val="solid"/>
                      <a:round/>
                      <a:headEnd type="none" w="med" len="med"/>
                      <a:tailEnd type="none" w="med" len="med"/>
                    </a:lnL>
                    <a:lnR w="19050" cap="flat" cmpd="sng" algn="ctr">
                      <a:solidFill>
                        <a:srgbClr val="943634"/>
                      </a:solidFill>
                      <a:prstDash val="solid"/>
                      <a:round/>
                      <a:headEnd type="none" w="med" len="med"/>
                      <a:tailEnd type="none" w="med" len="med"/>
                    </a:lnR>
                    <a:lnT w="19050" cap="flat" cmpd="sng" algn="ctr">
                      <a:solidFill>
                        <a:srgbClr val="943634"/>
                      </a:solidFill>
                      <a:prstDash val="solid"/>
                      <a:round/>
                      <a:headEnd type="none" w="med" len="med"/>
                      <a:tailEnd type="none" w="med" len="med"/>
                    </a:lnT>
                    <a:lnB w="19050" cap="flat" cmpd="sng" algn="ctr">
                      <a:solidFill>
                        <a:srgbClr val="943634"/>
                      </a:solidFill>
                      <a:prstDash val="solid"/>
                      <a:round/>
                      <a:headEnd type="none" w="med" len="med"/>
                      <a:tailEnd type="none" w="med" len="med"/>
                    </a:lnB>
                  </a:tcPr>
                </a:tc>
              </a:tr>
              <a:tr h="273149">
                <a:tc>
                  <a:txBody>
                    <a:bodyPr/>
                    <a:lstStyle/>
                    <a:p>
                      <a:pPr algn="ctr">
                        <a:lnSpc>
                          <a:spcPct val="115000"/>
                        </a:lnSpc>
                        <a:spcAft>
                          <a:spcPts val="0"/>
                        </a:spcAft>
                      </a:pPr>
                      <a:r>
                        <a:rPr lang="es-MX" sz="1200" i="1" dirty="0">
                          <a:latin typeface="Times New Roman"/>
                          <a:ea typeface="Calibri"/>
                          <a:cs typeface="Times New Roman"/>
                        </a:rPr>
                        <a:t>COM. ATAHUALPA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dirty="0">
                          <a:latin typeface="Times New Roman"/>
                          <a:ea typeface="Calibri"/>
                          <a:cs typeface="Times New Roman"/>
                        </a:rPr>
                        <a:t>19</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118</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943634"/>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EL EDEN</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dirty="0">
                          <a:latin typeface="Times New Roman"/>
                          <a:ea typeface="Calibri"/>
                          <a:cs typeface="Times New Roman"/>
                        </a:rPr>
                        <a:t>6</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Calibri"/>
                          <a:cs typeface="Times New Roman"/>
                        </a:rPr>
                        <a:t>26</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HUAMAYACU</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dirty="0">
                          <a:latin typeface="Times New Roman"/>
                          <a:ea typeface="Calibri"/>
                          <a:cs typeface="Times New Roman"/>
                        </a:rPr>
                        <a:t>45</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197</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RUMIYACU</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10</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47</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SAN CARLOS</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dirty="0">
                          <a:latin typeface="Times New Roman"/>
                          <a:ea typeface="Calibri"/>
                          <a:cs typeface="Times New Roman"/>
                        </a:rPr>
                        <a:t>7</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28</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a:latin typeface="Times New Roman"/>
                          <a:ea typeface="Calibri"/>
                          <a:cs typeface="Times New Roman"/>
                        </a:rPr>
                        <a:t>COM. SAN ROQUE</a:t>
                      </a:r>
                      <a:endParaRPr lang="es-MX" sz="120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23</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119</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SANY ISLA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20</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Calibri"/>
                          <a:cs typeface="Times New Roman"/>
                        </a:rPr>
                        <a:t>155</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YUTURI</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18</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72</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a:latin typeface="Times New Roman"/>
                          <a:ea typeface="Calibri"/>
                          <a:cs typeface="Times New Roman"/>
                        </a:rPr>
                        <a:t>COM. ALEJANDRO LA BACA</a:t>
                      </a:r>
                      <a:endParaRPr lang="es-MX" sz="120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15</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180</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RIO INILLAMA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15</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39</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COM. TERERE</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19</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96</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KM 14 PRECOPERATIVA JESUS DEL GRAN PODER</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12</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37</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KM 18 PRECOPERATIVA 6 DE OCTUBRE</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8</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37</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LA ISLA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1</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8</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LLAHUANGA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5</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b="1" dirty="0">
                          <a:solidFill>
                            <a:srgbClr val="0070C0"/>
                          </a:solidFill>
                          <a:latin typeface="Times New Roman"/>
                          <a:ea typeface="Calibri"/>
                          <a:cs typeface="Times New Roman"/>
                        </a:rPr>
                        <a:t>3</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PARATAYACU</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23</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Calibri"/>
                          <a:cs typeface="Times New Roman"/>
                        </a:rPr>
                        <a:t>126</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a:latin typeface="Times New Roman"/>
                          <a:ea typeface="Calibri"/>
                          <a:cs typeface="Times New Roman"/>
                        </a:rPr>
                        <a:t>POMPEYA CENTRO</a:t>
                      </a:r>
                      <a:endParaRPr lang="es-MX" sz="120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23</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133</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POMPEYA LUNCHI</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21</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b="1" dirty="0">
                          <a:solidFill>
                            <a:srgbClr val="0070C0"/>
                          </a:solidFill>
                          <a:latin typeface="Times New Roman"/>
                          <a:ea typeface="Calibri"/>
                          <a:cs typeface="Times New Roman"/>
                        </a:rPr>
                        <a:t>613</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POMPEYA PALOMETA</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a:latin typeface="Times New Roman"/>
                          <a:ea typeface="Calibri"/>
                          <a:cs typeface="Times New Roman"/>
                        </a:rPr>
                        <a:t>21</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a:latin typeface="Times New Roman"/>
                          <a:ea typeface="Calibri"/>
                          <a:cs typeface="Times New Roman"/>
                        </a:rPr>
                        <a:t>138</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r h="273149">
                <a:tc>
                  <a:txBody>
                    <a:bodyPr/>
                    <a:lstStyle/>
                    <a:p>
                      <a:pPr algn="ctr">
                        <a:lnSpc>
                          <a:spcPct val="115000"/>
                        </a:lnSpc>
                        <a:spcAft>
                          <a:spcPts val="0"/>
                        </a:spcAft>
                      </a:pPr>
                      <a:r>
                        <a:rPr lang="es-MX" sz="1200" i="1" dirty="0">
                          <a:latin typeface="Times New Roman"/>
                          <a:ea typeface="Calibri"/>
                          <a:cs typeface="Times New Roman"/>
                        </a:rPr>
                        <a:t>PRECOOP. 24 DE AGOSTO</a:t>
                      </a:r>
                      <a:endParaRPr lang="es-MX" sz="1200" dirty="0">
                        <a:latin typeface="Times New Roman"/>
                        <a:ea typeface="Calibri"/>
                        <a:cs typeface="Times New Roman"/>
                      </a:endParaRPr>
                    </a:p>
                  </a:txBody>
                  <a:tcPr marL="20451" marR="20451" marT="0" marB="0" anchor="ctr">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600" dirty="0">
                          <a:latin typeface="Times New Roman"/>
                          <a:ea typeface="Calibri"/>
                          <a:cs typeface="Times New Roman"/>
                        </a:rPr>
                        <a:t>30</a:t>
                      </a:r>
                    </a:p>
                  </a:txBody>
                  <a:tcPr marL="20451" marR="20451"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0"/>
                        </a:spcAft>
                      </a:pPr>
                      <a:r>
                        <a:rPr lang="es-MX" sz="1400" dirty="0">
                          <a:latin typeface="Times New Roman"/>
                          <a:ea typeface="Calibri"/>
                          <a:cs typeface="Times New Roman"/>
                        </a:rPr>
                        <a:t>133</a:t>
                      </a:r>
                    </a:p>
                  </a:txBody>
                  <a:tcPr marL="20451" marR="20451"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r>
            </a:tbl>
          </a:graphicData>
        </a:graphic>
      </p:graphicFrame>
      <p:sp>
        <p:nvSpPr>
          <p:cNvPr id="28" name="27 Rectángulo"/>
          <p:cNvSpPr/>
          <p:nvPr/>
        </p:nvSpPr>
        <p:spPr>
          <a:xfrm>
            <a:off x="4499992" y="188640"/>
            <a:ext cx="4644008" cy="577081"/>
          </a:xfrm>
          <a:prstGeom prst="rect">
            <a:avLst/>
          </a:prstGeom>
        </p:spPr>
        <p:txBody>
          <a:bodyPr wrap="square">
            <a:spAutoFit/>
          </a:bodyPr>
          <a:lstStyle/>
          <a:p>
            <a:pPr algn="just"/>
            <a:r>
              <a:rPr lang="es-MX" sz="1050" b="1" dirty="0" smtClean="0">
                <a:latin typeface="+mj-lt"/>
              </a:rPr>
              <a:t>Instituto Nacional de Estadística y Censo.-</a:t>
            </a:r>
          </a:p>
          <a:p>
            <a:pPr algn="just"/>
            <a:r>
              <a:rPr lang="es-MX" sz="1050" b="1" i="1" dirty="0" smtClean="0">
                <a:latin typeface="+mj-lt"/>
              </a:rPr>
              <a:t>http://www.inec.gob.ec/web/guest/descargas/basedatos/cen_nac/cen_pob_nac_2001?doAsUserId=p%252Bx9vuBVM9g%253 </a:t>
            </a:r>
            <a:endParaRPr lang="es-MX" sz="1050" b="1" i="1" dirty="0">
              <a:latin typeface="+mj-lt"/>
            </a:endParaRPr>
          </a:p>
        </p:txBody>
      </p:sp>
      <p:sp>
        <p:nvSpPr>
          <p:cNvPr id="29" name="Rectangle 1"/>
          <p:cNvSpPr>
            <a:spLocks noChangeArrowheads="1"/>
          </p:cNvSpPr>
          <p:nvPr/>
        </p:nvSpPr>
        <p:spPr bwMode="auto">
          <a:xfrm>
            <a:off x="4499993" y="209835"/>
            <a:ext cx="424847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200" b="1" u="none" strike="noStrike" cap="none" normalizeH="0" baseline="0" dirty="0" smtClean="0">
                <a:ln>
                  <a:noFill/>
                </a:ln>
                <a:solidFill>
                  <a:schemeClr val="tx1"/>
                </a:solidFill>
                <a:effectLst/>
                <a:latin typeface="+mj-lt"/>
                <a:ea typeface="Calibri" pitchFamily="34" charset="0"/>
                <a:cs typeface="Times New Roman" pitchFamily="18" charset="0"/>
              </a:rPr>
              <a:t>ECUADOR EN CIFRAS: </a:t>
            </a:r>
            <a:r>
              <a:rPr kumimoji="0" lang="es-MX" sz="1200" b="1" i="1" u="none" strike="noStrike" cap="none" normalizeH="0" baseline="0" dirty="0" smtClean="0">
                <a:ln>
                  <a:noFill/>
                </a:ln>
                <a:solidFill>
                  <a:schemeClr val="tx1"/>
                </a:solidFill>
                <a:effectLst/>
                <a:latin typeface="+mj-lt"/>
                <a:ea typeface="Calibri" pitchFamily="34" charset="0"/>
                <a:cs typeface="Times New Roman" pitchFamily="18" charset="0"/>
              </a:rPr>
              <a:t>http://www.ecuadorencifras.com/cifras-inec/main.html</a:t>
            </a:r>
            <a:endParaRPr kumimoji="0" lang="es-MX" sz="3600" b="1" i="1" u="none" strike="noStrike" cap="none" normalizeH="0" baseline="0" dirty="0" smtClean="0">
              <a:ln>
                <a:noFill/>
              </a:ln>
              <a:solidFill>
                <a:schemeClr val="tx1"/>
              </a:solidFill>
              <a:effectLst/>
              <a:latin typeface="+mj-lt"/>
              <a:cs typeface="Arial" pitchFamily="34" charset="0"/>
            </a:endParaRPr>
          </a:p>
        </p:txBody>
      </p:sp>
    </p:spTree>
  </p:cSld>
  <p:clrMapOvr>
    <a:masterClrMapping/>
  </p:clrMapOvr>
  <p:transition>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xit" presetSubtype="0" fill="hold" grpId="1" nodeType="clickEffect">
                                  <p:stCondLst>
                                    <p:cond delay="0"/>
                                  </p:stCondLst>
                                  <p:childTnLst>
                                    <p:anim calcmode="lin" valueType="num">
                                      <p:cBhvr>
                                        <p:cTn id="11" dur="1000"/>
                                        <p:tgtEl>
                                          <p:spTgt spid="11"/>
                                        </p:tgtEl>
                                        <p:attrNameLst>
                                          <p:attrName>ppt_w</p:attrName>
                                        </p:attrNameLst>
                                      </p:cBhvr>
                                      <p:tavLst>
                                        <p:tav tm="0">
                                          <p:val>
                                            <p:strVal val="ppt_w"/>
                                          </p:val>
                                        </p:tav>
                                        <p:tav tm="100000">
                                          <p:val>
                                            <p:strVal val="ppt_w*0.70"/>
                                          </p:val>
                                        </p:tav>
                                      </p:tavLst>
                                    </p:anim>
                                    <p:anim calcmode="lin" valueType="num">
                                      <p:cBhvr>
                                        <p:cTn id="12" dur="1000"/>
                                        <p:tgtEl>
                                          <p:spTgt spid="11"/>
                                        </p:tgtEl>
                                        <p:attrNameLst>
                                          <p:attrName>ppt_h</p:attrName>
                                        </p:attrNameLst>
                                      </p:cBhvr>
                                      <p:tavLst>
                                        <p:tav tm="0">
                                          <p:val>
                                            <p:strVal val="ppt_h"/>
                                          </p:val>
                                        </p:tav>
                                        <p:tav tm="100000">
                                          <p:val>
                                            <p:strVal val="ppt_h"/>
                                          </p:val>
                                        </p:tav>
                                      </p:tavLst>
                                    </p:anim>
                                    <p:animEffect transition="out" filter="fade">
                                      <p:cBhvr>
                                        <p:cTn id="13" dur="1000"/>
                                        <p:tgtEl>
                                          <p:spTgt spid="11"/>
                                        </p:tgtEl>
                                      </p:cBhvr>
                                    </p:animEffect>
                                    <p:set>
                                      <p:cBhvr>
                                        <p:cTn id="14" dur="1" fill="hold">
                                          <p:stCondLst>
                                            <p:cond delay="999"/>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56" presetClass="path" presetSubtype="0" accel="50000" decel="50000" fill="hold" grpId="0" nodeType="withEffect">
                                  <p:stCondLst>
                                    <p:cond delay="0"/>
                                  </p:stCondLst>
                                  <p:childTnLst>
                                    <p:animMotion origin="layout" path="M 1.11111E-6 -2.96296E-6 L -0.32674 -0.4581 " pathEditMode="relative" rAng="0" ptsTypes="AA">
                                      <p:cBhvr>
                                        <p:cTn id="20" dur="2000" fill="hold"/>
                                        <p:tgtEl>
                                          <p:spTgt spid="2"/>
                                        </p:tgtEl>
                                        <p:attrNameLst>
                                          <p:attrName>ppt_x</p:attrName>
                                          <p:attrName>ppt_y</p:attrName>
                                        </p:attrNameLst>
                                      </p:cBhvr>
                                      <p:rCtr x="-163" y="-229"/>
                                    </p:animMotion>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0" fill="hold"/>
                                        <p:tgtEl>
                                          <p:spTgt spid="17"/>
                                        </p:tgtEl>
                                        <p:attrNameLst>
                                          <p:attrName>ppt_w</p:attrName>
                                        </p:attrNameLst>
                                      </p:cBhvr>
                                      <p:tavLst>
                                        <p:tav tm="0">
                                          <p:val>
                                            <p:strVal val="#ppt_w*0.70"/>
                                          </p:val>
                                        </p:tav>
                                        <p:tav tm="100000">
                                          <p:val>
                                            <p:strVal val="#ppt_w"/>
                                          </p:val>
                                        </p:tav>
                                      </p:tavLst>
                                    </p:anim>
                                    <p:anim calcmode="lin" valueType="num">
                                      <p:cBhvr>
                                        <p:cTn id="26" dur="1000" fill="hold"/>
                                        <p:tgtEl>
                                          <p:spTgt spid="17"/>
                                        </p:tgtEl>
                                        <p:attrNameLst>
                                          <p:attrName>ppt_h</p:attrName>
                                        </p:attrNameLst>
                                      </p:cBhvr>
                                      <p:tavLst>
                                        <p:tav tm="0">
                                          <p:val>
                                            <p:strVal val="#ppt_h"/>
                                          </p:val>
                                        </p:tav>
                                        <p:tav tm="100000">
                                          <p:val>
                                            <p:strVal val="#ppt_h"/>
                                          </p:val>
                                        </p:tav>
                                      </p:tavLst>
                                    </p:anim>
                                    <p:animEffect transition="in" filter="fade">
                                      <p:cBhvr>
                                        <p:cTn id="27" dur="1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xit" presetSubtype="0" fill="hold" grpId="1" nodeType="clickEffect">
                                  <p:stCondLst>
                                    <p:cond delay="0"/>
                                  </p:stCondLst>
                                  <p:childTnLst>
                                    <p:anim calcmode="lin" valueType="num">
                                      <p:cBhvr>
                                        <p:cTn id="31" dur="1000"/>
                                        <p:tgtEl>
                                          <p:spTgt spid="17"/>
                                        </p:tgtEl>
                                        <p:attrNameLst>
                                          <p:attrName>ppt_w</p:attrName>
                                        </p:attrNameLst>
                                      </p:cBhvr>
                                      <p:tavLst>
                                        <p:tav tm="0">
                                          <p:val>
                                            <p:strVal val="ppt_w"/>
                                          </p:val>
                                        </p:tav>
                                        <p:tav tm="100000">
                                          <p:val>
                                            <p:strVal val="ppt_w*0.70"/>
                                          </p:val>
                                        </p:tav>
                                      </p:tavLst>
                                    </p:anim>
                                    <p:anim calcmode="lin" valueType="num">
                                      <p:cBhvr>
                                        <p:cTn id="32" dur="1000"/>
                                        <p:tgtEl>
                                          <p:spTgt spid="17"/>
                                        </p:tgtEl>
                                        <p:attrNameLst>
                                          <p:attrName>ppt_h</p:attrName>
                                        </p:attrNameLst>
                                      </p:cBhvr>
                                      <p:tavLst>
                                        <p:tav tm="0">
                                          <p:val>
                                            <p:strVal val="ppt_h"/>
                                          </p:val>
                                        </p:tav>
                                        <p:tav tm="100000">
                                          <p:val>
                                            <p:strVal val="ppt_h"/>
                                          </p:val>
                                        </p:tav>
                                      </p:tavLst>
                                    </p:anim>
                                    <p:animEffect transition="out" filter="fade">
                                      <p:cBhvr>
                                        <p:cTn id="33" dur="1000"/>
                                        <p:tgtEl>
                                          <p:spTgt spid="17"/>
                                        </p:tgtEl>
                                      </p:cBhvr>
                                    </p:animEffect>
                                    <p:set>
                                      <p:cBhvr>
                                        <p:cTn id="34" dur="1" fill="hold">
                                          <p:stCondLst>
                                            <p:cond delay="999"/>
                                          </p:stCondLst>
                                        </p:cTn>
                                        <p:tgtEl>
                                          <p:spTgt spid="1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0.70"/>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1" nodeType="clickEffect">
                                  <p:stCondLst>
                                    <p:cond delay="0"/>
                                  </p:stCondLst>
                                  <p:childTnLst>
                                    <p:animEffect transition="out" filter="wipe(down)">
                                      <p:cBhvr>
                                        <p:cTn id="61" dur="500"/>
                                        <p:tgtEl>
                                          <p:spTgt spid="13"/>
                                        </p:tgtEl>
                                      </p:cBhvr>
                                    </p:animEffect>
                                    <p:set>
                                      <p:cBhvr>
                                        <p:cTn id="62" dur="1" fill="hold">
                                          <p:stCondLst>
                                            <p:cond delay="499"/>
                                          </p:stCondLst>
                                        </p:cTn>
                                        <p:tgtEl>
                                          <p:spTgt spid="13"/>
                                        </p:tgtEl>
                                        <p:attrNameLst>
                                          <p:attrName>style.visibility</p:attrName>
                                        </p:attrNameLst>
                                      </p:cBhvr>
                                      <p:to>
                                        <p:strVal val="hidden"/>
                                      </p:to>
                                    </p:set>
                                  </p:childTnLst>
                                </p:cTn>
                              </p:par>
                              <p:par>
                                <p:cTn id="63" presetID="22" presetClass="exit" presetSubtype="4" fill="hold" grpId="1" nodeType="withEffect">
                                  <p:stCondLst>
                                    <p:cond delay="0"/>
                                  </p:stCondLst>
                                  <p:childTnLst>
                                    <p:animEffect transition="out" filter="wipe(down)">
                                      <p:cBhvr>
                                        <p:cTn id="64" dur="500"/>
                                        <p:tgtEl>
                                          <p:spTgt spid="14"/>
                                        </p:tgtEl>
                                      </p:cBhvr>
                                    </p:animEffect>
                                    <p:set>
                                      <p:cBhvr>
                                        <p:cTn id="65" dur="1" fill="hold">
                                          <p:stCondLst>
                                            <p:cond delay="499"/>
                                          </p:stCondLst>
                                        </p:cTn>
                                        <p:tgtEl>
                                          <p:spTgt spid="14"/>
                                        </p:tgtEl>
                                        <p:attrNameLst>
                                          <p:attrName>style.visibility</p:attrName>
                                        </p:attrNameLst>
                                      </p:cBhvr>
                                      <p:to>
                                        <p:strVal val="hidden"/>
                                      </p:to>
                                    </p:set>
                                  </p:childTnLst>
                                </p:cTn>
                              </p:par>
                              <p:par>
                                <p:cTn id="66" presetID="22" presetClass="exit" presetSubtype="4" fill="hold" grpId="1" nodeType="withEffect">
                                  <p:stCondLst>
                                    <p:cond delay="0"/>
                                  </p:stCondLst>
                                  <p:childTnLst>
                                    <p:animEffect transition="out" filter="wipe(down)">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22" presetClass="exit" presetSubtype="4" fill="hold" grpId="1" nodeType="withEffect">
                                  <p:stCondLst>
                                    <p:cond delay="0"/>
                                  </p:stCondLst>
                                  <p:childTnLst>
                                    <p:animEffect transition="out" filter="wipe(down)">
                                      <p:cBhvr>
                                        <p:cTn id="70" dur="500"/>
                                        <p:tgtEl>
                                          <p:spTgt spid="15"/>
                                        </p:tgtEl>
                                      </p:cBhvr>
                                    </p:animEffect>
                                    <p:set>
                                      <p:cBhvr>
                                        <p:cTn id="71" dur="1" fill="hold">
                                          <p:stCondLst>
                                            <p:cond delay="499"/>
                                          </p:stCondLst>
                                        </p:cTn>
                                        <p:tgtEl>
                                          <p:spTgt spid="15"/>
                                        </p:tgtEl>
                                        <p:attrNameLst>
                                          <p:attrName>style.visibility</p:attrName>
                                        </p:attrNameLst>
                                      </p:cBhvr>
                                      <p:to>
                                        <p:strVal val="hidden"/>
                                      </p:to>
                                    </p:set>
                                  </p:childTnLst>
                                </p:cTn>
                              </p:par>
                              <p:par>
                                <p:cTn id="72" presetID="22" presetClass="exit" presetSubtype="4" fill="hold" nodeType="withEffect">
                                  <p:stCondLst>
                                    <p:cond delay="0"/>
                                  </p:stCondLst>
                                  <p:childTnLst>
                                    <p:animEffect transition="out" filter="wipe(down)">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par>
                                <p:cTn id="75" presetID="55" presetClass="exit" presetSubtype="0" fill="hold" grpId="2" nodeType="withEffect">
                                  <p:stCondLst>
                                    <p:cond delay="0"/>
                                  </p:stCondLst>
                                  <p:childTnLst>
                                    <p:anim calcmode="lin" valueType="num">
                                      <p:cBhvr>
                                        <p:cTn id="76" dur="1000"/>
                                        <p:tgtEl>
                                          <p:spTgt spid="2"/>
                                        </p:tgtEl>
                                        <p:attrNameLst>
                                          <p:attrName>ppt_w</p:attrName>
                                        </p:attrNameLst>
                                      </p:cBhvr>
                                      <p:tavLst>
                                        <p:tav tm="0">
                                          <p:val>
                                            <p:strVal val="ppt_w"/>
                                          </p:val>
                                        </p:tav>
                                        <p:tav tm="100000">
                                          <p:val>
                                            <p:strVal val="ppt_w*0.70"/>
                                          </p:val>
                                        </p:tav>
                                      </p:tavLst>
                                    </p:anim>
                                    <p:anim calcmode="lin" valueType="num">
                                      <p:cBhvr>
                                        <p:cTn id="77" dur="1000"/>
                                        <p:tgtEl>
                                          <p:spTgt spid="2"/>
                                        </p:tgtEl>
                                        <p:attrNameLst>
                                          <p:attrName>ppt_h</p:attrName>
                                        </p:attrNameLst>
                                      </p:cBhvr>
                                      <p:tavLst>
                                        <p:tav tm="0">
                                          <p:val>
                                            <p:strVal val="ppt_h"/>
                                          </p:val>
                                        </p:tav>
                                        <p:tav tm="100000">
                                          <p:val>
                                            <p:strVal val="ppt_h"/>
                                          </p:val>
                                        </p:tav>
                                      </p:tavLst>
                                    </p:anim>
                                    <p:animEffect transition="out" filter="fade">
                                      <p:cBhvr>
                                        <p:cTn id="78" dur="1000"/>
                                        <p:tgtEl>
                                          <p:spTgt spid="2"/>
                                        </p:tgtEl>
                                      </p:cBhvr>
                                    </p:animEffect>
                                    <p:set>
                                      <p:cBhvr>
                                        <p:cTn id="79" dur="1" fill="hold">
                                          <p:stCondLst>
                                            <p:cond delay="999"/>
                                          </p:stCondLst>
                                        </p:cTn>
                                        <p:tgtEl>
                                          <p:spTgt spid="2"/>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4"/>
                                        </p:tgtEl>
                                        <p:attrNameLst>
                                          <p:attrName>style.visibility</p:attrName>
                                        </p:attrNameLst>
                                      </p:cBhvr>
                                      <p:to>
                                        <p:strVal val="visible"/>
                                      </p:to>
                                    </p:set>
                                    <p:animEffect transition="in" filter="fade">
                                      <p:cBhvr>
                                        <p:cTn id="84" dur="2000"/>
                                        <p:tgtEl>
                                          <p:spTgt spid="4"/>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28"/>
                                        </p:tgtEl>
                                        <p:attrNameLst>
                                          <p:attrName>style.visibility</p:attrName>
                                        </p:attrNameLst>
                                      </p:cBhvr>
                                      <p:to>
                                        <p:strVal val="visible"/>
                                      </p:to>
                                    </p:set>
                                    <p:animEffect transition="in" filter="fade">
                                      <p:cBhvr>
                                        <p:cTn id="87" dur="2000"/>
                                        <p:tgtEl>
                                          <p:spTgt spid="28"/>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18"/>
                                        </p:tgtEl>
                                        <p:attrNameLst>
                                          <p:attrName>style.visibility</p:attrName>
                                        </p:attrNameLst>
                                      </p:cBhvr>
                                      <p:to>
                                        <p:strVal val="visible"/>
                                      </p:to>
                                    </p:set>
                                    <p:animEffect transition="in" filter="fade">
                                      <p:cBhvr>
                                        <p:cTn id="92" dur="2000"/>
                                        <p:tgtEl>
                                          <p:spTgt spid="18"/>
                                        </p:tgtEl>
                                      </p:cBhvr>
                                    </p:animEffec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9"/>
                                        </p:tgtEl>
                                        <p:attrNameLst>
                                          <p:attrName>style.visibility</p:attrName>
                                        </p:attrNameLst>
                                      </p:cBhvr>
                                      <p:to>
                                        <p:strVal val="visible"/>
                                      </p:to>
                                    </p:set>
                                  </p:childTnLst>
                                </p:cTn>
                              </p:par>
                              <p:par>
                                <p:cTn id="97" presetID="55" presetClass="entr" presetSubtype="0" fill="hold" grpId="0" nodeType="withEffect">
                                  <p:stCondLst>
                                    <p:cond delay="0"/>
                                  </p:stCondLst>
                                  <p:childTnLst>
                                    <p:set>
                                      <p:cBhvr>
                                        <p:cTn id="98" dur="1" fill="hold">
                                          <p:stCondLst>
                                            <p:cond delay="0"/>
                                          </p:stCondLst>
                                        </p:cTn>
                                        <p:tgtEl>
                                          <p:spTgt spid="20"/>
                                        </p:tgtEl>
                                        <p:attrNameLst>
                                          <p:attrName>style.visibility</p:attrName>
                                        </p:attrNameLst>
                                      </p:cBhvr>
                                      <p:to>
                                        <p:strVal val="visible"/>
                                      </p:to>
                                    </p:set>
                                    <p:anim calcmode="lin" valueType="num">
                                      <p:cBhvr>
                                        <p:cTn id="99" dur="1000" fill="hold"/>
                                        <p:tgtEl>
                                          <p:spTgt spid="20"/>
                                        </p:tgtEl>
                                        <p:attrNameLst>
                                          <p:attrName>ppt_w</p:attrName>
                                        </p:attrNameLst>
                                      </p:cBhvr>
                                      <p:tavLst>
                                        <p:tav tm="0">
                                          <p:val>
                                            <p:strVal val="#ppt_w*0.70"/>
                                          </p:val>
                                        </p:tav>
                                        <p:tav tm="100000">
                                          <p:val>
                                            <p:strVal val="#ppt_w"/>
                                          </p:val>
                                        </p:tav>
                                      </p:tavLst>
                                    </p:anim>
                                    <p:anim calcmode="lin" valueType="num">
                                      <p:cBhvr>
                                        <p:cTn id="100" dur="1000" fill="hold"/>
                                        <p:tgtEl>
                                          <p:spTgt spid="20"/>
                                        </p:tgtEl>
                                        <p:attrNameLst>
                                          <p:attrName>ppt_h</p:attrName>
                                        </p:attrNameLst>
                                      </p:cBhvr>
                                      <p:tavLst>
                                        <p:tav tm="0">
                                          <p:val>
                                            <p:strVal val="#ppt_h"/>
                                          </p:val>
                                        </p:tav>
                                        <p:tav tm="100000">
                                          <p:val>
                                            <p:strVal val="#ppt_h"/>
                                          </p:val>
                                        </p:tav>
                                      </p:tavLst>
                                    </p:anim>
                                    <p:animEffect transition="in" filter="fade">
                                      <p:cBhvr>
                                        <p:cTn id="101" dur="1000"/>
                                        <p:tgtEl>
                                          <p:spTgt spid="20"/>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xit" presetSubtype="4" fill="hold" grpId="1" nodeType="clickEffect">
                                  <p:stCondLst>
                                    <p:cond delay="0"/>
                                  </p:stCondLst>
                                  <p:childTnLst>
                                    <p:animEffect transition="out" filter="wipe(down)">
                                      <p:cBhvr>
                                        <p:cTn id="105" dur="500"/>
                                        <p:tgtEl>
                                          <p:spTgt spid="20"/>
                                        </p:tgtEl>
                                      </p:cBhvr>
                                    </p:animEffect>
                                    <p:set>
                                      <p:cBhvr>
                                        <p:cTn id="106" dur="1" fill="hold">
                                          <p:stCondLst>
                                            <p:cond delay="499"/>
                                          </p:stCondLst>
                                        </p:cTn>
                                        <p:tgtEl>
                                          <p:spTgt spid="20"/>
                                        </p:tgtEl>
                                        <p:attrNameLst>
                                          <p:attrName>style.visibility</p:attrName>
                                        </p:attrNameLst>
                                      </p:cBhvr>
                                      <p:to>
                                        <p:strVal val="hidden"/>
                                      </p:to>
                                    </p:set>
                                  </p:childTnLst>
                                </p:cTn>
                              </p:par>
                              <p:par>
                                <p:cTn id="107" presetID="22" presetClass="exit" presetSubtype="4" fill="hold" grpId="1" nodeType="withEffect">
                                  <p:stCondLst>
                                    <p:cond delay="0"/>
                                  </p:stCondLst>
                                  <p:childTnLst>
                                    <p:animEffect transition="out" filter="wipe(down)">
                                      <p:cBhvr>
                                        <p:cTn id="108" dur="500"/>
                                        <p:tgtEl>
                                          <p:spTgt spid="19"/>
                                        </p:tgtEl>
                                      </p:cBhvr>
                                    </p:animEffect>
                                    <p:set>
                                      <p:cBhvr>
                                        <p:cTn id="109" dur="1" fill="hold">
                                          <p:stCondLst>
                                            <p:cond delay="499"/>
                                          </p:stCondLst>
                                        </p:cTn>
                                        <p:tgtEl>
                                          <p:spTgt spid="19"/>
                                        </p:tgtEl>
                                        <p:attrNameLst>
                                          <p:attrName>style.visibility</p:attrName>
                                        </p:attrNameLst>
                                      </p:cBhvr>
                                      <p:to>
                                        <p:strVal val="hidden"/>
                                      </p:to>
                                    </p:set>
                                  </p:childTnLst>
                                </p:cTn>
                              </p:par>
                              <p:par>
                                <p:cTn id="110" presetID="22" presetClass="exit" presetSubtype="4" fill="hold" nodeType="withEffect">
                                  <p:stCondLst>
                                    <p:cond delay="0"/>
                                  </p:stCondLst>
                                  <p:childTnLst>
                                    <p:animEffect transition="out" filter="wipe(down)">
                                      <p:cBhvr>
                                        <p:cTn id="111" dur="500"/>
                                        <p:tgtEl>
                                          <p:spTgt spid="18"/>
                                        </p:tgtEl>
                                      </p:cBhvr>
                                    </p:animEffect>
                                    <p:set>
                                      <p:cBhvr>
                                        <p:cTn id="112" dur="1" fill="hold">
                                          <p:stCondLst>
                                            <p:cond delay="499"/>
                                          </p:stCondLst>
                                        </p:cTn>
                                        <p:tgtEl>
                                          <p:spTgt spid="18"/>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nodeType="clickEffect">
                                  <p:stCondLst>
                                    <p:cond delay="0"/>
                                  </p:stCondLst>
                                  <p:childTnLst>
                                    <p:set>
                                      <p:cBhvr>
                                        <p:cTn id="116" dur="1" fill="hold">
                                          <p:stCondLst>
                                            <p:cond delay="0"/>
                                          </p:stCondLst>
                                        </p:cTn>
                                        <p:tgtEl>
                                          <p:spTgt spid="22"/>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24"/>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2" presetClass="exit" presetSubtype="4" fill="hold" nodeType="clickEffect">
                                  <p:stCondLst>
                                    <p:cond delay="0"/>
                                  </p:stCondLst>
                                  <p:childTnLst>
                                    <p:animEffect transition="out" filter="wipe(down)">
                                      <p:cBhvr>
                                        <p:cTn id="128" dur="500"/>
                                        <p:tgtEl>
                                          <p:spTgt spid="24"/>
                                        </p:tgtEl>
                                      </p:cBhvr>
                                    </p:animEffect>
                                    <p:set>
                                      <p:cBhvr>
                                        <p:cTn id="129" dur="1" fill="hold">
                                          <p:stCondLst>
                                            <p:cond delay="499"/>
                                          </p:stCondLst>
                                        </p:cTn>
                                        <p:tgtEl>
                                          <p:spTgt spid="24"/>
                                        </p:tgtEl>
                                        <p:attrNameLst>
                                          <p:attrName>style.visibility</p:attrName>
                                        </p:attrNameLst>
                                      </p:cBhvr>
                                      <p:to>
                                        <p:strVal val="hidden"/>
                                      </p:to>
                                    </p:set>
                                  </p:childTnLst>
                                </p:cTn>
                              </p:par>
                              <p:par>
                                <p:cTn id="130" presetID="22" presetClass="exit" presetSubtype="4" fill="hold" nodeType="withEffect">
                                  <p:stCondLst>
                                    <p:cond delay="0"/>
                                  </p:stCondLst>
                                  <p:childTnLst>
                                    <p:animEffect transition="out" filter="wipe(down)">
                                      <p:cBhvr>
                                        <p:cTn id="131" dur="500"/>
                                        <p:tgtEl>
                                          <p:spTgt spid="23"/>
                                        </p:tgtEl>
                                      </p:cBhvr>
                                    </p:animEffect>
                                    <p:set>
                                      <p:cBhvr>
                                        <p:cTn id="132" dur="1" fill="hold">
                                          <p:stCondLst>
                                            <p:cond delay="499"/>
                                          </p:stCondLst>
                                        </p:cTn>
                                        <p:tgtEl>
                                          <p:spTgt spid="23"/>
                                        </p:tgtEl>
                                        <p:attrNameLst>
                                          <p:attrName>style.visibility</p:attrName>
                                        </p:attrNameLst>
                                      </p:cBhvr>
                                      <p:to>
                                        <p:strVal val="hidden"/>
                                      </p:to>
                                    </p:set>
                                  </p:childTnLst>
                                </p:cTn>
                              </p:par>
                              <p:par>
                                <p:cTn id="133" presetID="22" presetClass="exit" presetSubtype="4" fill="hold" nodeType="withEffect">
                                  <p:stCondLst>
                                    <p:cond delay="0"/>
                                  </p:stCondLst>
                                  <p:childTnLst>
                                    <p:animEffect transition="out" filter="wipe(down)">
                                      <p:cBhvr>
                                        <p:cTn id="134" dur="500"/>
                                        <p:tgtEl>
                                          <p:spTgt spid="22"/>
                                        </p:tgtEl>
                                      </p:cBhvr>
                                    </p:animEffect>
                                    <p:set>
                                      <p:cBhvr>
                                        <p:cTn id="135" dur="1" fill="hold">
                                          <p:stCondLst>
                                            <p:cond delay="499"/>
                                          </p:stCondLst>
                                        </p:cTn>
                                        <p:tgtEl>
                                          <p:spTgt spid="22"/>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nodeType="clickEffect">
                                  <p:stCondLst>
                                    <p:cond delay="0"/>
                                  </p:stCondLst>
                                  <p:childTnLst>
                                    <p:set>
                                      <p:cBhvr>
                                        <p:cTn id="139" dur="1" fill="hold">
                                          <p:stCondLst>
                                            <p:cond delay="0"/>
                                          </p:stCondLst>
                                        </p:cTn>
                                        <p:tgtEl>
                                          <p:spTgt spid="27"/>
                                        </p:tgtEl>
                                        <p:attrNameLst>
                                          <p:attrName>style.visibility</p:attrName>
                                        </p:attrNameLst>
                                      </p:cBhvr>
                                      <p:to>
                                        <p:strVal val="visible"/>
                                      </p:to>
                                    </p:set>
                                    <p:animEffect transition="in" filter="fade">
                                      <p:cBhvr>
                                        <p:cTn id="140" dur="2000"/>
                                        <p:tgtEl>
                                          <p:spTgt spid="27"/>
                                        </p:tgtEl>
                                      </p:cBhvr>
                                    </p:animEffect>
                                  </p:childTnLst>
                                </p:cTn>
                              </p:par>
                            </p:childTnLst>
                          </p:cTn>
                        </p:par>
                      </p:childTnLst>
                    </p:cTn>
                  </p:par>
                  <p:par>
                    <p:cTn id="141" fill="hold">
                      <p:stCondLst>
                        <p:cond delay="indefinite"/>
                      </p:stCondLst>
                      <p:childTnLst>
                        <p:par>
                          <p:cTn id="142" fill="hold">
                            <p:stCondLst>
                              <p:cond delay="0"/>
                            </p:stCondLst>
                            <p:childTnLst>
                              <p:par>
                                <p:cTn id="143" presetID="55" presetClass="exit" presetSubtype="0" fill="hold" nodeType="clickEffect">
                                  <p:stCondLst>
                                    <p:cond delay="0"/>
                                  </p:stCondLst>
                                  <p:childTnLst>
                                    <p:anim calcmode="lin" valueType="num">
                                      <p:cBhvr>
                                        <p:cTn id="144" dur="1000"/>
                                        <p:tgtEl>
                                          <p:spTgt spid="27"/>
                                        </p:tgtEl>
                                        <p:attrNameLst>
                                          <p:attrName>ppt_w</p:attrName>
                                        </p:attrNameLst>
                                      </p:cBhvr>
                                      <p:tavLst>
                                        <p:tav tm="0">
                                          <p:val>
                                            <p:strVal val="ppt_w"/>
                                          </p:val>
                                        </p:tav>
                                        <p:tav tm="100000">
                                          <p:val>
                                            <p:strVal val="ppt_w*0.70"/>
                                          </p:val>
                                        </p:tav>
                                      </p:tavLst>
                                    </p:anim>
                                    <p:anim calcmode="lin" valueType="num">
                                      <p:cBhvr>
                                        <p:cTn id="145" dur="1000"/>
                                        <p:tgtEl>
                                          <p:spTgt spid="27"/>
                                        </p:tgtEl>
                                        <p:attrNameLst>
                                          <p:attrName>ppt_h</p:attrName>
                                        </p:attrNameLst>
                                      </p:cBhvr>
                                      <p:tavLst>
                                        <p:tav tm="0">
                                          <p:val>
                                            <p:strVal val="ppt_h"/>
                                          </p:val>
                                        </p:tav>
                                        <p:tav tm="100000">
                                          <p:val>
                                            <p:strVal val="ppt_h"/>
                                          </p:val>
                                        </p:tav>
                                      </p:tavLst>
                                    </p:anim>
                                    <p:animEffect transition="out" filter="fade">
                                      <p:cBhvr>
                                        <p:cTn id="146" dur="1000"/>
                                        <p:tgtEl>
                                          <p:spTgt spid="27"/>
                                        </p:tgtEl>
                                      </p:cBhvr>
                                    </p:animEffect>
                                    <p:set>
                                      <p:cBhvr>
                                        <p:cTn id="147" dur="1" fill="hold">
                                          <p:stCondLst>
                                            <p:cond delay="999"/>
                                          </p:stCondLst>
                                        </p:cTn>
                                        <p:tgtEl>
                                          <p:spTgt spid="27"/>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2000"/>
                                        <p:tgtEl>
                                          <p:spTgt spid="28"/>
                                        </p:tgtEl>
                                      </p:cBhvr>
                                    </p:animEffect>
                                    <p:set>
                                      <p:cBhvr>
                                        <p:cTn id="150" dur="1" fill="hold">
                                          <p:stCondLst>
                                            <p:cond delay="1999"/>
                                          </p:stCondLst>
                                        </p:cTn>
                                        <p:tgtEl>
                                          <p:spTgt spid="28"/>
                                        </p:tgtEl>
                                        <p:attrNameLst>
                                          <p:attrName>style.visibility</p:attrName>
                                        </p:attrNameLst>
                                      </p:cBhvr>
                                      <p:to>
                                        <p:strVal val="hidden"/>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grpId="0" nodeType="clickEffect">
                                  <p:stCondLst>
                                    <p:cond delay="0"/>
                                  </p:stCondLst>
                                  <p:childTnLst>
                                    <p:set>
                                      <p:cBhvr>
                                        <p:cTn id="154" dur="1" fill="hold">
                                          <p:stCondLst>
                                            <p:cond delay="0"/>
                                          </p:stCondLst>
                                        </p:cTn>
                                        <p:tgtEl>
                                          <p:spTgt spid="26"/>
                                        </p:tgtEl>
                                        <p:attrNameLst>
                                          <p:attrName>style.visibility</p:attrName>
                                        </p:attrNameLst>
                                      </p:cBhvr>
                                      <p:to>
                                        <p:strVal val="visible"/>
                                      </p:to>
                                    </p:set>
                                  </p:childTnLst>
                                </p:cTn>
                              </p:par>
                              <p:par>
                                <p:cTn id="155" presetID="10" presetClass="entr" presetSubtype="0" fill="hold" grpId="0" nodeType="withEffect">
                                  <p:stCondLst>
                                    <p:cond delay="0"/>
                                  </p:stCondLst>
                                  <p:childTnLst>
                                    <p:set>
                                      <p:cBhvr>
                                        <p:cTn id="156" dur="1" fill="hold">
                                          <p:stCondLst>
                                            <p:cond delay="0"/>
                                          </p:stCondLst>
                                        </p:cTn>
                                        <p:tgtEl>
                                          <p:spTgt spid="29"/>
                                        </p:tgtEl>
                                        <p:attrNameLst>
                                          <p:attrName>style.visibility</p:attrName>
                                        </p:attrNameLst>
                                      </p:cBhvr>
                                      <p:to>
                                        <p:strVal val="visible"/>
                                      </p:to>
                                    </p:set>
                                    <p:animEffect transition="in" filter="fade">
                                      <p:cBhvr>
                                        <p:cTn id="157"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11" grpId="0"/>
      <p:bldP spid="11" grpId="1"/>
      <p:bldP spid="13" grpId="0" animBg="1"/>
      <p:bldP spid="13" grpId="1" animBg="1"/>
      <p:bldP spid="14" grpId="0" animBg="1"/>
      <p:bldP spid="14" grpId="1" animBg="1"/>
      <p:bldP spid="15" grpId="0" animBg="1"/>
      <p:bldP spid="15" grpId="1" animBg="1"/>
      <p:bldP spid="16" grpId="0" animBg="1"/>
      <p:bldP spid="16" grpId="1" animBg="1"/>
      <p:bldP spid="17" grpId="0"/>
      <p:bldP spid="17" grpId="1"/>
      <p:bldP spid="19" grpId="0" animBg="1"/>
      <p:bldP spid="19" grpId="1" animBg="1"/>
      <p:bldP spid="20" grpId="0" animBg="1"/>
      <p:bldP spid="20" grpId="1" animBg="1"/>
      <p:bldGraphic spid="26" grpId="0">
        <p:bldAsOne/>
      </p:bldGraphic>
      <p:bldP spid="28" grpId="0"/>
      <p:bldP spid="28" grpId="1"/>
      <p:bldP spid="2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9447</TotalTime>
  <Words>4295</Words>
  <Application>Microsoft Office PowerPoint</Application>
  <PresentationFormat>Presentación en pantalla (4:3)</PresentationFormat>
  <Paragraphs>1796</Paragraphs>
  <Slides>24</Slides>
  <Notes>1</Notes>
  <HiddenSlides>0</HiddenSlides>
  <MMClips>0</MMClips>
  <ScaleCrop>false</ScaleCrop>
  <HeadingPairs>
    <vt:vector size="6" baseType="variant">
      <vt:variant>
        <vt:lpstr>Tema</vt:lpstr>
      </vt:variant>
      <vt:variant>
        <vt:i4>1</vt:i4>
      </vt:variant>
      <vt:variant>
        <vt:lpstr>Servidores OLE incrustados</vt:lpstr>
      </vt:variant>
      <vt:variant>
        <vt:i4>1</vt:i4>
      </vt:variant>
      <vt:variant>
        <vt:lpstr>Títulos de diapositiva</vt:lpstr>
      </vt:variant>
      <vt:variant>
        <vt:i4>24</vt:i4>
      </vt:variant>
    </vt:vector>
  </HeadingPairs>
  <TitlesOfParts>
    <vt:vector size="26" baseType="lpstr">
      <vt:lpstr>Tema de Office</vt:lpstr>
      <vt:lpstr>Visio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GRACIAS</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ESPE</dc:title>
  <dc:creator>CARLA</dc:creator>
  <cp:lastModifiedBy>CARLA</cp:lastModifiedBy>
  <cp:revision>115</cp:revision>
  <dcterms:created xsi:type="dcterms:W3CDTF">2011-08-20T19:40:50Z</dcterms:created>
  <dcterms:modified xsi:type="dcterms:W3CDTF">2011-08-30T03:29:26Z</dcterms:modified>
</cp:coreProperties>
</file>