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60" r:id="rId4"/>
    <p:sldId id="261" r:id="rId5"/>
    <p:sldId id="262" r:id="rId6"/>
    <p:sldId id="264" r:id="rId7"/>
    <p:sldId id="266" r:id="rId8"/>
    <p:sldId id="268" r:id="rId9"/>
    <p:sldId id="269" r:id="rId10"/>
    <p:sldId id="271" r:id="rId11"/>
    <p:sldId id="273" r:id="rId12"/>
    <p:sldId id="274" r:id="rId13"/>
    <p:sldId id="276" r:id="rId14"/>
    <p:sldId id="305" r:id="rId15"/>
    <p:sldId id="277" r:id="rId16"/>
    <p:sldId id="278" r:id="rId17"/>
    <p:sldId id="279" r:id="rId18"/>
    <p:sldId id="280" r:id="rId19"/>
    <p:sldId id="300" r:id="rId20"/>
    <p:sldId id="301" r:id="rId21"/>
    <p:sldId id="302" r:id="rId22"/>
    <p:sldId id="303" r:id="rId23"/>
    <p:sldId id="304" r:id="rId24"/>
    <p:sldId id="306"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94660"/>
  </p:normalViewPr>
  <p:slideViewPr>
    <p:cSldViewPr>
      <p:cViewPr>
        <p:scale>
          <a:sx n="77" d="100"/>
          <a:sy n="77" d="100"/>
        </p:scale>
        <p:origin x="-8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is%20Documentos\unidimensio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is%20Documentos\unidimensio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is%20Documentos\unidimensio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is%20Documentos\unidimensio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Mis%20Documentos\unidimension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Mis%20Documentos\unidimensio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Mis%20Documentos\bidimensio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21299165785014"/>
          <c:y val="5.9459459459459463E-2"/>
        </c:manualLayout>
      </c:layout>
      <c:overlay val="0"/>
    </c:title>
    <c:autoTitleDeleted val="0"/>
    <c:plotArea>
      <c:layout/>
      <c:scatterChart>
        <c:scatterStyle val="smoothMarker"/>
        <c:varyColors val="0"/>
        <c:ser>
          <c:idx val="0"/>
          <c:order val="0"/>
          <c:tx>
            <c:v>Distribución de Temperatura </c:v>
          </c:tx>
          <c:xVal>
            <c:numRef>
              <c:f>Hoja1!$E$8:$E$16</c:f>
              <c:numCache>
                <c:formatCode>General</c:formatCode>
                <c:ptCount val="9"/>
                <c:pt idx="0">
                  <c:v>26</c:v>
                </c:pt>
                <c:pt idx="1">
                  <c:v>26.068466353677621</c:v>
                </c:pt>
                <c:pt idx="2">
                  <c:v>26.11737089201878</c:v>
                </c:pt>
                <c:pt idx="3">
                  <c:v>26.146713615023476</c:v>
                </c:pt>
                <c:pt idx="4">
                  <c:v>26.156494522691705</c:v>
                </c:pt>
                <c:pt idx="5">
                  <c:v>26.146713615023476</c:v>
                </c:pt>
                <c:pt idx="6">
                  <c:v>26.11737089201878</c:v>
                </c:pt>
                <c:pt idx="7">
                  <c:v>26.068466353677621</c:v>
                </c:pt>
                <c:pt idx="8">
                  <c:v>26</c:v>
                </c:pt>
              </c:numCache>
            </c:numRef>
          </c:xVal>
          <c:yVal>
            <c:numRef>
              <c:f>Hoja1!$D$8:$D$16</c:f>
              <c:numCache>
                <c:formatCode>General</c:formatCode>
                <c:ptCount val="9"/>
                <c:pt idx="0">
                  <c:v>0.2</c:v>
                </c:pt>
                <c:pt idx="1">
                  <c:v>0.15000000000000002</c:v>
                </c:pt>
                <c:pt idx="2">
                  <c:v>0.10000000000000002</c:v>
                </c:pt>
                <c:pt idx="3">
                  <c:v>5.0000000000000017E-2</c:v>
                </c:pt>
                <c:pt idx="4">
                  <c:v>0</c:v>
                </c:pt>
                <c:pt idx="5">
                  <c:v>-0.05</c:v>
                </c:pt>
                <c:pt idx="6">
                  <c:v>-0.1</c:v>
                </c:pt>
                <c:pt idx="7">
                  <c:v>-0.15000000000000002</c:v>
                </c:pt>
                <c:pt idx="8">
                  <c:v>-0.2</c:v>
                </c:pt>
              </c:numCache>
            </c:numRef>
          </c:yVal>
          <c:smooth val="1"/>
        </c:ser>
        <c:dLbls>
          <c:showLegendKey val="0"/>
          <c:showVal val="0"/>
          <c:showCatName val="0"/>
          <c:showSerName val="0"/>
          <c:showPercent val="0"/>
          <c:showBubbleSize val="0"/>
        </c:dLbls>
        <c:axId val="77094912"/>
        <c:axId val="77096448"/>
      </c:scatterChart>
      <c:valAx>
        <c:axId val="77094912"/>
        <c:scaling>
          <c:orientation val="minMax"/>
        </c:scaling>
        <c:delete val="0"/>
        <c:axPos val="b"/>
        <c:numFmt formatCode="General" sourceLinked="1"/>
        <c:majorTickMark val="out"/>
        <c:minorTickMark val="none"/>
        <c:tickLblPos val="nextTo"/>
        <c:crossAx val="77096448"/>
        <c:crosses val="autoZero"/>
        <c:crossBetween val="midCat"/>
      </c:valAx>
      <c:valAx>
        <c:axId val="77096448"/>
        <c:scaling>
          <c:orientation val="minMax"/>
        </c:scaling>
        <c:delete val="0"/>
        <c:axPos val="l"/>
        <c:numFmt formatCode="General" sourceLinked="1"/>
        <c:majorTickMark val="out"/>
        <c:minorTickMark val="none"/>
        <c:tickLblPos val="nextTo"/>
        <c:crossAx val="7709491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v>Distribución de Temperaturas</c:v>
          </c:tx>
          <c:xVal>
            <c:numRef>
              <c:f>Hoja1!$D$3:$D$7</c:f>
              <c:numCache>
                <c:formatCode>0.00</c:formatCode>
                <c:ptCount val="5"/>
                <c:pt idx="0" formatCode="General">
                  <c:v>26</c:v>
                </c:pt>
                <c:pt idx="1">
                  <c:v>143.37089201877936</c:v>
                </c:pt>
                <c:pt idx="2">
                  <c:v>182.49452269170581</c:v>
                </c:pt>
                <c:pt idx="3">
                  <c:v>143.37089201877936</c:v>
                </c:pt>
                <c:pt idx="4" formatCode="General">
                  <c:v>26</c:v>
                </c:pt>
              </c:numCache>
            </c:numRef>
          </c:xVal>
          <c:yVal>
            <c:numRef>
              <c:f>Hoja1!$C$3:$C$7</c:f>
              <c:numCache>
                <c:formatCode>General</c:formatCode>
                <c:ptCount val="5"/>
                <c:pt idx="0">
                  <c:v>0.2</c:v>
                </c:pt>
                <c:pt idx="1">
                  <c:v>0.1</c:v>
                </c:pt>
                <c:pt idx="2">
                  <c:v>0</c:v>
                </c:pt>
                <c:pt idx="3">
                  <c:v>-0.1</c:v>
                </c:pt>
                <c:pt idx="4">
                  <c:v>-0.2</c:v>
                </c:pt>
              </c:numCache>
            </c:numRef>
          </c:yVal>
          <c:smooth val="1"/>
        </c:ser>
        <c:dLbls>
          <c:showLegendKey val="0"/>
          <c:showVal val="0"/>
          <c:showCatName val="0"/>
          <c:showSerName val="0"/>
          <c:showPercent val="0"/>
          <c:showBubbleSize val="0"/>
        </c:dLbls>
        <c:axId val="77133312"/>
        <c:axId val="77134848"/>
      </c:scatterChart>
      <c:valAx>
        <c:axId val="77133312"/>
        <c:scaling>
          <c:orientation val="minMax"/>
        </c:scaling>
        <c:delete val="0"/>
        <c:axPos val="b"/>
        <c:numFmt formatCode="General" sourceLinked="1"/>
        <c:majorTickMark val="out"/>
        <c:minorTickMark val="none"/>
        <c:tickLblPos val="nextTo"/>
        <c:crossAx val="77134848"/>
        <c:crosses val="autoZero"/>
        <c:crossBetween val="midCat"/>
      </c:valAx>
      <c:valAx>
        <c:axId val="77134848"/>
        <c:scaling>
          <c:orientation val="minMax"/>
        </c:scaling>
        <c:delete val="0"/>
        <c:axPos val="l"/>
        <c:numFmt formatCode="General" sourceLinked="1"/>
        <c:majorTickMark val="out"/>
        <c:minorTickMark val="none"/>
        <c:tickLblPos val="nextTo"/>
        <c:crossAx val="7713331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Distribución</a:t>
            </a:r>
            <a:r>
              <a:rPr lang="es-ES" baseline="0"/>
              <a:t> de Temperaturas </a:t>
            </a:r>
            <a:endParaRPr lang="es-ES"/>
          </a:p>
        </c:rich>
      </c:tx>
      <c:layout/>
      <c:overlay val="0"/>
    </c:title>
    <c:autoTitleDeleted val="0"/>
    <c:plotArea>
      <c:layout/>
      <c:scatterChart>
        <c:scatterStyle val="smoothMarker"/>
        <c:varyColors val="0"/>
        <c:ser>
          <c:idx val="0"/>
          <c:order val="0"/>
          <c:tx>
            <c:v>Prueba Experimental</c:v>
          </c:tx>
          <c:xVal>
            <c:numRef>
              <c:f>Hoja1!$E$2:$E$6</c:f>
              <c:numCache>
                <c:formatCode>General</c:formatCode>
                <c:ptCount val="5"/>
                <c:pt idx="0">
                  <c:v>91.25</c:v>
                </c:pt>
                <c:pt idx="1">
                  <c:v>91.3</c:v>
                </c:pt>
                <c:pt idx="2">
                  <c:v>91.4</c:v>
                </c:pt>
                <c:pt idx="3">
                  <c:v>91.3</c:v>
                </c:pt>
                <c:pt idx="4">
                  <c:v>91.25</c:v>
                </c:pt>
              </c:numCache>
            </c:numRef>
          </c:xVal>
          <c:yVal>
            <c:numRef>
              <c:f>Hoja1!$D$2:$D$6</c:f>
              <c:numCache>
                <c:formatCode>General</c:formatCode>
                <c:ptCount val="5"/>
                <c:pt idx="0">
                  <c:v>0</c:v>
                </c:pt>
                <c:pt idx="1">
                  <c:v>14.75</c:v>
                </c:pt>
                <c:pt idx="2">
                  <c:v>29.5</c:v>
                </c:pt>
                <c:pt idx="3">
                  <c:v>44.25</c:v>
                </c:pt>
                <c:pt idx="4">
                  <c:v>59</c:v>
                </c:pt>
              </c:numCache>
            </c:numRef>
          </c:yVal>
          <c:smooth val="1"/>
        </c:ser>
        <c:ser>
          <c:idx val="1"/>
          <c:order val="1"/>
          <c:tx>
            <c:v>Simulación Numérica con 14 Elementos</c:v>
          </c:tx>
          <c:xVal>
            <c:numRef>
              <c:f>Hoja1!$B$2:$B$16</c:f>
              <c:numCache>
                <c:formatCode>General</c:formatCode>
                <c:ptCount val="15"/>
                <c:pt idx="0">
                  <c:v>91.25</c:v>
                </c:pt>
                <c:pt idx="1">
                  <c:v>91.29</c:v>
                </c:pt>
                <c:pt idx="2">
                  <c:v>91.32</c:v>
                </c:pt>
                <c:pt idx="3">
                  <c:v>91.34</c:v>
                </c:pt>
                <c:pt idx="4">
                  <c:v>91.36</c:v>
                </c:pt>
                <c:pt idx="5">
                  <c:v>91.38</c:v>
                </c:pt>
                <c:pt idx="6">
                  <c:v>91.39</c:v>
                </c:pt>
                <c:pt idx="7">
                  <c:v>91.39</c:v>
                </c:pt>
                <c:pt idx="8">
                  <c:v>91.39</c:v>
                </c:pt>
                <c:pt idx="9">
                  <c:v>91.38</c:v>
                </c:pt>
                <c:pt idx="10">
                  <c:v>91.36</c:v>
                </c:pt>
                <c:pt idx="11">
                  <c:v>91.34</c:v>
                </c:pt>
                <c:pt idx="12">
                  <c:v>91.32</c:v>
                </c:pt>
                <c:pt idx="13">
                  <c:v>91.29</c:v>
                </c:pt>
                <c:pt idx="14">
                  <c:v>91.25</c:v>
                </c:pt>
              </c:numCache>
            </c:numRef>
          </c:xVal>
          <c:yVal>
            <c:numRef>
              <c:f>Hoja1!$A$2:$A$16</c:f>
              <c:numCache>
                <c:formatCode>General</c:formatCode>
                <c:ptCount val="15"/>
                <c:pt idx="0">
                  <c:v>0</c:v>
                </c:pt>
                <c:pt idx="1">
                  <c:v>4.21</c:v>
                </c:pt>
                <c:pt idx="2">
                  <c:v>8.42</c:v>
                </c:pt>
                <c:pt idx="3">
                  <c:v>12.629999999999999</c:v>
                </c:pt>
                <c:pt idx="4">
                  <c:v>16.84</c:v>
                </c:pt>
                <c:pt idx="5">
                  <c:v>21.05</c:v>
                </c:pt>
                <c:pt idx="6">
                  <c:v>25.26</c:v>
                </c:pt>
                <c:pt idx="7">
                  <c:v>29.470000000000002</c:v>
                </c:pt>
                <c:pt idx="8">
                  <c:v>33.68</c:v>
                </c:pt>
                <c:pt idx="9">
                  <c:v>37.89</c:v>
                </c:pt>
                <c:pt idx="10">
                  <c:v>42.1</c:v>
                </c:pt>
                <c:pt idx="11">
                  <c:v>46.31</c:v>
                </c:pt>
                <c:pt idx="12">
                  <c:v>50.52</c:v>
                </c:pt>
                <c:pt idx="13">
                  <c:v>54.730000000000004</c:v>
                </c:pt>
                <c:pt idx="14">
                  <c:v>59</c:v>
                </c:pt>
              </c:numCache>
            </c:numRef>
          </c:yVal>
          <c:smooth val="1"/>
        </c:ser>
        <c:ser>
          <c:idx val="2"/>
          <c:order val="2"/>
          <c:tx>
            <c:v>Simulación Numérica con 20 Elementos </c:v>
          </c:tx>
          <c:xVal>
            <c:numRef>
              <c:f>Hoja1!$B$58:$B$78</c:f>
              <c:numCache>
                <c:formatCode>#,##0.00</c:formatCode>
                <c:ptCount val="21"/>
                <c:pt idx="0">
                  <c:v>91.266900000000007</c:v>
                </c:pt>
                <c:pt idx="1">
                  <c:v>91.293000000000006</c:v>
                </c:pt>
                <c:pt idx="2">
                  <c:v>91.316400000000002</c:v>
                </c:pt>
                <c:pt idx="3">
                  <c:v>91.337000000000003</c:v>
                </c:pt>
                <c:pt idx="4">
                  <c:v>91.354799999999997</c:v>
                </c:pt>
                <c:pt idx="5">
                  <c:v>91.37</c:v>
                </c:pt>
                <c:pt idx="6">
                  <c:v>91.382300000000001</c:v>
                </c:pt>
                <c:pt idx="7">
                  <c:v>91.391900000000007</c:v>
                </c:pt>
                <c:pt idx="8">
                  <c:v>91.398799999999994</c:v>
                </c:pt>
                <c:pt idx="9">
                  <c:v>91.402900000000002</c:v>
                </c:pt>
                <c:pt idx="10">
                  <c:v>91.404300000000006</c:v>
                </c:pt>
                <c:pt idx="11">
                  <c:v>91.402900000000002</c:v>
                </c:pt>
                <c:pt idx="12">
                  <c:v>91.398799999999994</c:v>
                </c:pt>
                <c:pt idx="13">
                  <c:v>91.391900000000007</c:v>
                </c:pt>
                <c:pt idx="14">
                  <c:v>91.382300000000001</c:v>
                </c:pt>
                <c:pt idx="15">
                  <c:v>91.37</c:v>
                </c:pt>
                <c:pt idx="16">
                  <c:v>91.354799999999997</c:v>
                </c:pt>
                <c:pt idx="17">
                  <c:v>91.337000000000003</c:v>
                </c:pt>
                <c:pt idx="18">
                  <c:v>91.316400000000002</c:v>
                </c:pt>
                <c:pt idx="19">
                  <c:v>91.293000000000006</c:v>
                </c:pt>
                <c:pt idx="20">
                  <c:v>91.266900000000007</c:v>
                </c:pt>
              </c:numCache>
            </c:numRef>
          </c:xVal>
          <c:yVal>
            <c:numRef>
              <c:f>Hoja1!$A$58:$A$78</c:f>
              <c:numCache>
                <c:formatCode>General</c:formatCode>
                <c:ptCount val="21"/>
                <c:pt idx="0">
                  <c:v>0</c:v>
                </c:pt>
                <c:pt idx="1">
                  <c:v>2.95</c:v>
                </c:pt>
                <c:pt idx="2">
                  <c:v>5.9</c:v>
                </c:pt>
                <c:pt idx="3">
                  <c:v>8.8500000000000014</c:v>
                </c:pt>
                <c:pt idx="4">
                  <c:v>11.8</c:v>
                </c:pt>
                <c:pt idx="5">
                  <c:v>14.75</c:v>
                </c:pt>
                <c:pt idx="6">
                  <c:v>17.7</c:v>
                </c:pt>
                <c:pt idx="7">
                  <c:v>20.65</c:v>
                </c:pt>
                <c:pt idx="8">
                  <c:v>23.599999999999998</c:v>
                </c:pt>
                <c:pt idx="9">
                  <c:v>26.549999999999997</c:v>
                </c:pt>
                <c:pt idx="10">
                  <c:v>29.499999999999996</c:v>
                </c:pt>
                <c:pt idx="11">
                  <c:v>32.449999999999996</c:v>
                </c:pt>
                <c:pt idx="12">
                  <c:v>35.4</c:v>
                </c:pt>
                <c:pt idx="13">
                  <c:v>38.35</c:v>
                </c:pt>
                <c:pt idx="14">
                  <c:v>41.300000000000004</c:v>
                </c:pt>
                <c:pt idx="15">
                  <c:v>44.250000000000007</c:v>
                </c:pt>
                <c:pt idx="16">
                  <c:v>47.20000000000001</c:v>
                </c:pt>
                <c:pt idx="17">
                  <c:v>50.150000000000013</c:v>
                </c:pt>
                <c:pt idx="18">
                  <c:v>53.100000000000016</c:v>
                </c:pt>
                <c:pt idx="19">
                  <c:v>56.050000000000018</c:v>
                </c:pt>
                <c:pt idx="20">
                  <c:v>59.000000000000021</c:v>
                </c:pt>
              </c:numCache>
            </c:numRef>
          </c:yVal>
          <c:smooth val="1"/>
        </c:ser>
        <c:dLbls>
          <c:showLegendKey val="0"/>
          <c:showVal val="0"/>
          <c:showCatName val="0"/>
          <c:showSerName val="0"/>
          <c:showPercent val="0"/>
          <c:showBubbleSize val="0"/>
        </c:dLbls>
        <c:axId val="78080640"/>
        <c:axId val="78086912"/>
      </c:scatterChart>
      <c:valAx>
        <c:axId val="78080640"/>
        <c:scaling>
          <c:orientation val="minMax"/>
        </c:scaling>
        <c:delete val="0"/>
        <c:axPos val="b"/>
        <c:title>
          <c:tx>
            <c:rich>
              <a:bodyPr/>
              <a:lstStyle/>
              <a:p>
                <a:pPr>
                  <a:defRPr/>
                </a:pPr>
                <a:r>
                  <a:rPr lang="es-ES"/>
                  <a:t>Temperaturas </a:t>
                </a:r>
              </a:p>
            </c:rich>
          </c:tx>
          <c:layout/>
          <c:overlay val="0"/>
        </c:title>
        <c:numFmt formatCode="General" sourceLinked="1"/>
        <c:majorTickMark val="none"/>
        <c:minorTickMark val="none"/>
        <c:tickLblPos val="nextTo"/>
        <c:crossAx val="78086912"/>
        <c:crosses val="autoZero"/>
        <c:crossBetween val="midCat"/>
      </c:valAx>
      <c:valAx>
        <c:axId val="78086912"/>
        <c:scaling>
          <c:orientation val="minMax"/>
        </c:scaling>
        <c:delete val="0"/>
        <c:axPos val="l"/>
        <c:title>
          <c:tx>
            <c:rich>
              <a:bodyPr/>
              <a:lstStyle/>
              <a:p>
                <a:pPr>
                  <a:defRPr/>
                </a:pPr>
                <a:r>
                  <a:rPr lang="es-ES"/>
                  <a:t>Longitud</a:t>
                </a:r>
                <a:r>
                  <a:rPr lang="es-ES" baseline="0"/>
                  <a:t> Barra</a:t>
                </a:r>
                <a:endParaRPr lang="es-ES"/>
              </a:p>
            </c:rich>
          </c:tx>
          <c:layout/>
          <c:overlay val="0"/>
        </c:title>
        <c:numFmt formatCode="General" sourceLinked="1"/>
        <c:majorTickMark val="none"/>
        <c:minorTickMark val="none"/>
        <c:tickLblPos val="nextTo"/>
        <c:crossAx val="78080640"/>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Estado de Deformación</a:t>
            </a:r>
          </a:p>
        </c:rich>
      </c:tx>
      <c:layout/>
      <c:overlay val="0"/>
    </c:title>
    <c:autoTitleDeleted val="0"/>
    <c:plotArea>
      <c:layout/>
      <c:scatterChart>
        <c:scatterStyle val="smoothMarker"/>
        <c:varyColors val="0"/>
        <c:ser>
          <c:idx val="0"/>
          <c:order val="0"/>
          <c:tx>
            <c:v>Prueba Experimental</c:v>
          </c:tx>
          <c:xVal>
            <c:numRef>
              <c:f>Hoja1!$E$20:$E$21</c:f>
              <c:numCache>
                <c:formatCode>General</c:formatCode>
                <c:ptCount val="2"/>
                <c:pt idx="0">
                  <c:v>0</c:v>
                </c:pt>
                <c:pt idx="1">
                  <c:v>0.93</c:v>
                </c:pt>
              </c:numCache>
            </c:numRef>
          </c:xVal>
          <c:yVal>
            <c:numRef>
              <c:f>Hoja1!$D$20:$D$21</c:f>
              <c:numCache>
                <c:formatCode>General</c:formatCode>
                <c:ptCount val="2"/>
                <c:pt idx="0">
                  <c:v>0</c:v>
                </c:pt>
                <c:pt idx="1">
                  <c:v>59</c:v>
                </c:pt>
              </c:numCache>
            </c:numRef>
          </c:yVal>
          <c:smooth val="1"/>
        </c:ser>
        <c:ser>
          <c:idx val="1"/>
          <c:order val="1"/>
          <c:tx>
            <c:v>Simulación Numérica con 14 Elementos</c:v>
          </c:tx>
          <c:xVal>
            <c:numRef>
              <c:f>Hoja1!$B$20:$B$34</c:f>
              <c:numCache>
                <c:formatCode>General</c:formatCode>
                <c:ptCount val="15"/>
                <c:pt idx="0">
                  <c:v>0</c:v>
                </c:pt>
                <c:pt idx="1">
                  <c:v>6.4399999999999999E-2</c:v>
                </c:pt>
                <c:pt idx="2">
                  <c:v>0.1288</c:v>
                </c:pt>
                <c:pt idx="3">
                  <c:v>0.19320000000000001</c:v>
                </c:pt>
                <c:pt idx="4">
                  <c:v>0.25769999999999998</c:v>
                </c:pt>
                <c:pt idx="5">
                  <c:v>0.32219999999999999</c:v>
                </c:pt>
                <c:pt idx="6">
                  <c:v>0.38669999999999999</c:v>
                </c:pt>
                <c:pt idx="7">
                  <c:v>0.45119999999999999</c:v>
                </c:pt>
                <c:pt idx="8">
                  <c:v>0.51570000000000005</c:v>
                </c:pt>
                <c:pt idx="9">
                  <c:v>0.58009999999999995</c:v>
                </c:pt>
                <c:pt idx="10">
                  <c:v>0.64459999999999995</c:v>
                </c:pt>
                <c:pt idx="11">
                  <c:v>0.70909999999999995</c:v>
                </c:pt>
                <c:pt idx="12">
                  <c:v>0.77349999999999997</c:v>
                </c:pt>
                <c:pt idx="13">
                  <c:v>0.83879999999999999</c:v>
                </c:pt>
                <c:pt idx="14">
                  <c:v>0.90510000000000002</c:v>
                </c:pt>
              </c:numCache>
            </c:numRef>
          </c:xVal>
          <c:yVal>
            <c:numRef>
              <c:f>Hoja1!$A$20:$A$34</c:f>
              <c:numCache>
                <c:formatCode>General</c:formatCode>
                <c:ptCount val="15"/>
                <c:pt idx="0">
                  <c:v>0</c:v>
                </c:pt>
                <c:pt idx="1">
                  <c:v>4.21</c:v>
                </c:pt>
                <c:pt idx="2">
                  <c:v>8.42</c:v>
                </c:pt>
                <c:pt idx="3">
                  <c:v>12.629999999999999</c:v>
                </c:pt>
                <c:pt idx="4">
                  <c:v>16.84</c:v>
                </c:pt>
                <c:pt idx="5">
                  <c:v>21.05</c:v>
                </c:pt>
                <c:pt idx="6">
                  <c:v>25.26</c:v>
                </c:pt>
                <c:pt idx="7">
                  <c:v>29.470000000000002</c:v>
                </c:pt>
                <c:pt idx="8">
                  <c:v>33.68</c:v>
                </c:pt>
                <c:pt idx="9">
                  <c:v>37.89</c:v>
                </c:pt>
                <c:pt idx="10">
                  <c:v>42.1</c:v>
                </c:pt>
                <c:pt idx="11">
                  <c:v>46.31</c:v>
                </c:pt>
                <c:pt idx="12">
                  <c:v>50.52</c:v>
                </c:pt>
                <c:pt idx="13">
                  <c:v>54.730000000000004</c:v>
                </c:pt>
                <c:pt idx="14">
                  <c:v>59</c:v>
                </c:pt>
              </c:numCache>
            </c:numRef>
          </c:yVal>
          <c:smooth val="1"/>
        </c:ser>
        <c:ser>
          <c:idx val="2"/>
          <c:order val="2"/>
          <c:tx>
            <c:v>Simulación Numérica con 20 Elementos</c:v>
          </c:tx>
          <c:xVal>
            <c:numRef>
              <c:f>Hoja1!$B$80:$B$100</c:f>
              <c:numCache>
                <c:formatCode>General</c:formatCode>
                <c:ptCount val="21"/>
                <c:pt idx="0">
                  <c:v>0</c:v>
                </c:pt>
                <c:pt idx="1">
                  <c:v>4.6100000000000002E-2</c:v>
                </c:pt>
                <c:pt idx="2">
                  <c:v>9.2100000000000001E-2</c:v>
                </c:pt>
                <c:pt idx="3">
                  <c:v>0.13819999999999999</c:v>
                </c:pt>
                <c:pt idx="4">
                  <c:v>0.18459999999999999</c:v>
                </c:pt>
                <c:pt idx="5">
                  <c:v>0.2311</c:v>
                </c:pt>
                <c:pt idx="6">
                  <c:v>0.27750000000000002</c:v>
                </c:pt>
                <c:pt idx="7">
                  <c:v>0.32400000000000001</c:v>
                </c:pt>
                <c:pt idx="8">
                  <c:v>0.3705</c:v>
                </c:pt>
                <c:pt idx="9">
                  <c:v>0.41699999999999998</c:v>
                </c:pt>
                <c:pt idx="10">
                  <c:v>0.46339999999999998</c:v>
                </c:pt>
                <c:pt idx="11">
                  <c:v>0.50990000000000002</c:v>
                </c:pt>
                <c:pt idx="12">
                  <c:v>0.55640000000000001</c:v>
                </c:pt>
                <c:pt idx="13">
                  <c:v>0.6028</c:v>
                </c:pt>
                <c:pt idx="14">
                  <c:v>0.64929999999999999</c:v>
                </c:pt>
                <c:pt idx="15">
                  <c:v>0.69610000000000005</c:v>
                </c:pt>
                <c:pt idx="16">
                  <c:v>0.7429</c:v>
                </c:pt>
                <c:pt idx="17">
                  <c:v>0.78979999999999995</c:v>
                </c:pt>
                <c:pt idx="18">
                  <c:v>0.83660000000000001</c:v>
                </c:pt>
                <c:pt idx="19">
                  <c:v>0.88329999999999997</c:v>
                </c:pt>
                <c:pt idx="20">
                  <c:v>0.9304</c:v>
                </c:pt>
              </c:numCache>
            </c:numRef>
          </c:xVal>
          <c:yVal>
            <c:numRef>
              <c:f>Hoja1!$A$58:$A$78</c:f>
              <c:numCache>
                <c:formatCode>General</c:formatCode>
                <c:ptCount val="21"/>
                <c:pt idx="0">
                  <c:v>0</c:v>
                </c:pt>
                <c:pt idx="1">
                  <c:v>2.95</c:v>
                </c:pt>
                <c:pt idx="2">
                  <c:v>5.9</c:v>
                </c:pt>
                <c:pt idx="3">
                  <c:v>8.8500000000000014</c:v>
                </c:pt>
                <c:pt idx="4">
                  <c:v>11.8</c:v>
                </c:pt>
                <c:pt idx="5">
                  <c:v>14.75</c:v>
                </c:pt>
                <c:pt idx="6">
                  <c:v>17.7</c:v>
                </c:pt>
                <c:pt idx="7">
                  <c:v>20.65</c:v>
                </c:pt>
                <c:pt idx="8">
                  <c:v>23.599999999999998</c:v>
                </c:pt>
                <c:pt idx="9">
                  <c:v>26.549999999999997</c:v>
                </c:pt>
                <c:pt idx="10">
                  <c:v>29.499999999999996</c:v>
                </c:pt>
                <c:pt idx="11">
                  <c:v>32.449999999999996</c:v>
                </c:pt>
                <c:pt idx="12">
                  <c:v>35.4</c:v>
                </c:pt>
                <c:pt idx="13">
                  <c:v>38.35</c:v>
                </c:pt>
                <c:pt idx="14">
                  <c:v>41.300000000000004</c:v>
                </c:pt>
                <c:pt idx="15">
                  <c:v>44.250000000000007</c:v>
                </c:pt>
                <c:pt idx="16">
                  <c:v>47.20000000000001</c:v>
                </c:pt>
                <c:pt idx="17">
                  <c:v>50.150000000000013</c:v>
                </c:pt>
                <c:pt idx="18">
                  <c:v>53.100000000000016</c:v>
                </c:pt>
                <c:pt idx="19">
                  <c:v>56.050000000000018</c:v>
                </c:pt>
                <c:pt idx="20">
                  <c:v>59.000000000000021</c:v>
                </c:pt>
              </c:numCache>
            </c:numRef>
          </c:yVal>
          <c:smooth val="1"/>
        </c:ser>
        <c:dLbls>
          <c:showLegendKey val="0"/>
          <c:showVal val="0"/>
          <c:showCatName val="0"/>
          <c:showSerName val="0"/>
          <c:showPercent val="0"/>
          <c:showBubbleSize val="0"/>
        </c:dLbls>
        <c:axId val="78097024"/>
        <c:axId val="78107392"/>
      </c:scatterChart>
      <c:valAx>
        <c:axId val="78097024"/>
        <c:scaling>
          <c:orientation val="minMax"/>
        </c:scaling>
        <c:delete val="0"/>
        <c:axPos val="b"/>
        <c:title>
          <c:tx>
            <c:rich>
              <a:bodyPr/>
              <a:lstStyle/>
              <a:p>
                <a:pPr>
                  <a:defRPr/>
                </a:pPr>
                <a:r>
                  <a:rPr lang="es-ES"/>
                  <a:t>Deformaciones</a:t>
                </a:r>
                <a:r>
                  <a:rPr lang="es-ES" baseline="0"/>
                  <a:t> </a:t>
                </a:r>
                <a:endParaRPr lang="es-ES"/>
              </a:p>
            </c:rich>
          </c:tx>
          <c:layout/>
          <c:overlay val="0"/>
        </c:title>
        <c:numFmt formatCode="General" sourceLinked="1"/>
        <c:majorTickMark val="none"/>
        <c:minorTickMark val="none"/>
        <c:tickLblPos val="nextTo"/>
        <c:crossAx val="78107392"/>
        <c:crosses val="autoZero"/>
        <c:crossBetween val="midCat"/>
      </c:valAx>
      <c:valAx>
        <c:axId val="78107392"/>
        <c:scaling>
          <c:orientation val="minMax"/>
        </c:scaling>
        <c:delete val="0"/>
        <c:axPos val="l"/>
        <c:title>
          <c:tx>
            <c:rich>
              <a:bodyPr/>
              <a:lstStyle/>
              <a:p>
                <a:pPr>
                  <a:defRPr/>
                </a:pPr>
                <a:r>
                  <a:rPr lang="es-ES"/>
                  <a:t>Longitud de la Barra </a:t>
                </a:r>
              </a:p>
            </c:rich>
          </c:tx>
          <c:layout/>
          <c:overlay val="0"/>
        </c:title>
        <c:numFmt formatCode="General" sourceLinked="1"/>
        <c:majorTickMark val="none"/>
        <c:minorTickMark val="none"/>
        <c:tickLblPos val="nextTo"/>
        <c:crossAx val="78097024"/>
        <c:crosses val="autoZero"/>
        <c:crossBetween val="midCat"/>
      </c:valAx>
      <c:spPr>
        <a:noFill/>
        <a:ln w="25400">
          <a:noFill/>
        </a:ln>
      </c:spPr>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Distribución de Temperaturas </a:t>
            </a:r>
          </a:p>
        </c:rich>
      </c:tx>
      <c:layout/>
      <c:overlay val="0"/>
    </c:title>
    <c:autoTitleDeleted val="0"/>
    <c:plotArea>
      <c:layout/>
      <c:scatterChart>
        <c:scatterStyle val="smoothMarker"/>
        <c:varyColors val="0"/>
        <c:ser>
          <c:idx val="0"/>
          <c:order val="0"/>
          <c:tx>
            <c:v>Prueba Experimental </c:v>
          </c:tx>
          <c:xVal>
            <c:numRef>
              <c:f>Hoja1!$F$2:$F$6</c:f>
              <c:numCache>
                <c:formatCode>General</c:formatCode>
                <c:ptCount val="5"/>
                <c:pt idx="0">
                  <c:v>91.3</c:v>
                </c:pt>
                <c:pt idx="1">
                  <c:v>91.36</c:v>
                </c:pt>
                <c:pt idx="2">
                  <c:v>91.4</c:v>
                </c:pt>
                <c:pt idx="3">
                  <c:v>91.37</c:v>
                </c:pt>
                <c:pt idx="4">
                  <c:v>91.3</c:v>
                </c:pt>
              </c:numCache>
            </c:numRef>
          </c:xVal>
          <c:yVal>
            <c:numRef>
              <c:f>Hoja1!$D$2:$D$6</c:f>
              <c:numCache>
                <c:formatCode>General</c:formatCode>
                <c:ptCount val="5"/>
                <c:pt idx="0">
                  <c:v>0</c:v>
                </c:pt>
                <c:pt idx="1">
                  <c:v>14.75</c:v>
                </c:pt>
                <c:pt idx="2">
                  <c:v>29.5</c:v>
                </c:pt>
                <c:pt idx="3">
                  <c:v>44.25</c:v>
                </c:pt>
                <c:pt idx="4">
                  <c:v>59</c:v>
                </c:pt>
              </c:numCache>
            </c:numRef>
          </c:yVal>
          <c:smooth val="1"/>
        </c:ser>
        <c:ser>
          <c:idx val="1"/>
          <c:order val="1"/>
          <c:tx>
            <c:v>Simulación Numérica con 14 Elementos </c:v>
          </c:tx>
          <c:xVal>
            <c:numRef>
              <c:f>Hoja1!$C$2:$C$16</c:f>
              <c:numCache>
                <c:formatCode>#,##0.00</c:formatCode>
                <c:ptCount val="15"/>
                <c:pt idx="0">
                  <c:v>91.306899999999999</c:v>
                </c:pt>
                <c:pt idx="1">
                  <c:v>91.343400000000003</c:v>
                </c:pt>
                <c:pt idx="2">
                  <c:v>91.374200000000002</c:v>
                </c:pt>
                <c:pt idx="3">
                  <c:v>91.3994</c:v>
                </c:pt>
                <c:pt idx="4">
                  <c:v>91.4191</c:v>
                </c:pt>
                <c:pt idx="5">
                  <c:v>91.433099999999996</c:v>
                </c:pt>
                <c:pt idx="6">
                  <c:v>91.441500000000005</c:v>
                </c:pt>
                <c:pt idx="7">
                  <c:v>91.444299999999998</c:v>
                </c:pt>
                <c:pt idx="8">
                  <c:v>91.441500000000005</c:v>
                </c:pt>
                <c:pt idx="9">
                  <c:v>91.433099999999996</c:v>
                </c:pt>
                <c:pt idx="10">
                  <c:v>91.4191</c:v>
                </c:pt>
                <c:pt idx="11">
                  <c:v>91.3994</c:v>
                </c:pt>
                <c:pt idx="12">
                  <c:v>91.374200000000002</c:v>
                </c:pt>
                <c:pt idx="13">
                  <c:v>91.343400000000003</c:v>
                </c:pt>
                <c:pt idx="14">
                  <c:v>91.306899999999999</c:v>
                </c:pt>
              </c:numCache>
            </c:numRef>
          </c:xVal>
          <c:yVal>
            <c:numRef>
              <c:f>Hoja1!$A$2:$A$16</c:f>
              <c:numCache>
                <c:formatCode>General</c:formatCode>
                <c:ptCount val="15"/>
                <c:pt idx="0">
                  <c:v>0</c:v>
                </c:pt>
                <c:pt idx="1">
                  <c:v>4.21</c:v>
                </c:pt>
                <c:pt idx="2">
                  <c:v>8.42</c:v>
                </c:pt>
                <c:pt idx="3">
                  <c:v>12.629999999999999</c:v>
                </c:pt>
                <c:pt idx="4">
                  <c:v>16.84</c:v>
                </c:pt>
                <c:pt idx="5">
                  <c:v>21.05</c:v>
                </c:pt>
                <c:pt idx="6">
                  <c:v>25.26</c:v>
                </c:pt>
                <c:pt idx="7">
                  <c:v>29.470000000000002</c:v>
                </c:pt>
                <c:pt idx="8">
                  <c:v>33.68</c:v>
                </c:pt>
                <c:pt idx="9">
                  <c:v>37.89</c:v>
                </c:pt>
                <c:pt idx="10">
                  <c:v>42.1</c:v>
                </c:pt>
                <c:pt idx="11">
                  <c:v>46.31</c:v>
                </c:pt>
                <c:pt idx="12">
                  <c:v>50.52</c:v>
                </c:pt>
                <c:pt idx="13">
                  <c:v>54.730000000000004</c:v>
                </c:pt>
                <c:pt idx="14">
                  <c:v>59</c:v>
                </c:pt>
              </c:numCache>
            </c:numRef>
          </c:yVal>
          <c:smooth val="1"/>
        </c:ser>
        <c:ser>
          <c:idx val="2"/>
          <c:order val="2"/>
          <c:tx>
            <c:v>Simulación Numérica con 20 Elementos </c:v>
          </c:tx>
          <c:xVal>
            <c:numRef>
              <c:f>Hoja1!$C$58:$C$78</c:f>
              <c:numCache>
                <c:formatCode>#,##0.00</c:formatCode>
                <c:ptCount val="21"/>
                <c:pt idx="0">
                  <c:v>91.256900000000002</c:v>
                </c:pt>
                <c:pt idx="1">
                  <c:v>91.283000000000001</c:v>
                </c:pt>
                <c:pt idx="2">
                  <c:v>91.306399999999996</c:v>
                </c:pt>
                <c:pt idx="3">
                  <c:v>91.326999999999998</c:v>
                </c:pt>
                <c:pt idx="4">
                  <c:v>91.344800000000006</c:v>
                </c:pt>
                <c:pt idx="5">
                  <c:v>91.36</c:v>
                </c:pt>
                <c:pt idx="6">
                  <c:v>91.372299999999996</c:v>
                </c:pt>
                <c:pt idx="7">
                  <c:v>91.381900000000002</c:v>
                </c:pt>
                <c:pt idx="8">
                  <c:v>91.388800000000003</c:v>
                </c:pt>
                <c:pt idx="9">
                  <c:v>91.392899999999997</c:v>
                </c:pt>
                <c:pt idx="10">
                  <c:v>91.394300000000001</c:v>
                </c:pt>
                <c:pt idx="11">
                  <c:v>91.392899999999997</c:v>
                </c:pt>
                <c:pt idx="12">
                  <c:v>91.388800000000003</c:v>
                </c:pt>
                <c:pt idx="13">
                  <c:v>91.381900000000002</c:v>
                </c:pt>
                <c:pt idx="14">
                  <c:v>91.372299999999996</c:v>
                </c:pt>
                <c:pt idx="15">
                  <c:v>91.36</c:v>
                </c:pt>
                <c:pt idx="16">
                  <c:v>91.344800000000006</c:v>
                </c:pt>
                <c:pt idx="17">
                  <c:v>91.326999999999998</c:v>
                </c:pt>
                <c:pt idx="18">
                  <c:v>91.306399999999996</c:v>
                </c:pt>
                <c:pt idx="19">
                  <c:v>91.283000000000001</c:v>
                </c:pt>
                <c:pt idx="20">
                  <c:v>91.256900000000002</c:v>
                </c:pt>
              </c:numCache>
            </c:numRef>
          </c:xVal>
          <c:yVal>
            <c:numRef>
              <c:f>Hoja1!$A$58:$A$78</c:f>
              <c:numCache>
                <c:formatCode>General</c:formatCode>
                <c:ptCount val="21"/>
                <c:pt idx="0">
                  <c:v>0</c:v>
                </c:pt>
                <c:pt idx="1">
                  <c:v>2.95</c:v>
                </c:pt>
                <c:pt idx="2">
                  <c:v>5.9</c:v>
                </c:pt>
                <c:pt idx="3">
                  <c:v>8.8500000000000014</c:v>
                </c:pt>
                <c:pt idx="4">
                  <c:v>11.8</c:v>
                </c:pt>
                <c:pt idx="5">
                  <c:v>14.75</c:v>
                </c:pt>
                <c:pt idx="6">
                  <c:v>17.7</c:v>
                </c:pt>
                <c:pt idx="7">
                  <c:v>20.65</c:v>
                </c:pt>
                <c:pt idx="8">
                  <c:v>23.599999999999998</c:v>
                </c:pt>
                <c:pt idx="9">
                  <c:v>26.549999999999997</c:v>
                </c:pt>
                <c:pt idx="10">
                  <c:v>29.499999999999996</c:v>
                </c:pt>
                <c:pt idx="11">
                  <c:v>32.449999999999996</c:v>
                </c:pt>
                <c:pt idx="12">
                  <c:v>35.4</c:v>
                </c:pt>
                <c:pt idx="13">
                  <c:v>38.35</c:v>
                </c:pt>
                <c:pt idx="14">
                  <c:v>41.300000000000004</c:v>
                </c:pt>
                <c:pt idx="15">
                  <c:v>44.250000000000007</c:v>
                </c:pt>
                <c:pt idx="16">
                  <c:v>47.20000000000001</c:v>
                </c:pt>
                <c:pt idx="17">
                  <c:v>50.150000000000013</c:v>
                </c:pt>
                <c:pt idx="18">
                  <c:v>53.100000000000016</c:v>
                </c:pt>
                <c:pt idx="19">
                  <c:v>56.050000000000018</c:v>
                </c:pt>
                <c:pt idx="20">
                  <c:v>59.000000000000021</c:v>
                </c:pt>
              </c:numCache>
            </c:numRef>
          </c:yVal>
          <c:smooth val="1"/>
        </c:ser>
        <c:dLbls>
          <c:showLegendKey val="0"/>
          <c:showVal val="0"/>
          <c:showCatName val="0"/>
          <c:showSerName val="0"/>
          <c:showPercent val="0"/>
          <c:showBubbleSize val="0"/>
        </c:dLbls>
        <c:axId val="77748864"/>
        <c:axId val="77759232"/>
      </c:scatterChart>
      <c:valAx>
        <c:axId val="77748864"/>
        <c:scaling>
          <c:orientation val="minMax"/>
        </c:scaling>
        <c:delete val="0"/>
        <c:axPos val="b"/>
        <c:title>
          <c:tx>
            <c:rich>
              <a:bodyPr/>
              <a:lstStyle/>
              <a:p>
                <a:pPr>
                  <a:defRPr/>
                </a:pPr>
                <a:r>
                  <a:rPr lang="es-ES"/>
                  <a:t>Tempeaturas</a:t>
                </a:r>
                <a:r>
                  <a:rPr lang="es-ES" baseline="0"/>
                  <a:t> </a:t>
                </a:r>
                <a:endParaRPr lang="es-ES"/>
              </a:p>
            </c:rich>
          </c:tx>
          <c:layout/>
          <c:overlay val="0"/>
        </c:title>
        <c:numFmt formatCode="General" sourceLinked="1"/>
        <c:majorTickMark val="none"/>
        <c:minorTickMark val="none"/>
        <c:tickLblPos val="nextTo"/>
        <c:crossAx val="77759232"/>
        <c:crosses val="autoZero"/>
        <c:crossBetween val="midCat"/>
      </c:valAx>
      <c:valAx>
        <c:axId val="77759232"/>
        <c:scaling>
          <c:orientation val="minMax"/>
        </c:scaling>
        <c:delete val="0"/>
        <c:axPos val="l"/>
        <c:title>
          <c:tx>
            <c:rich>
              <a:bodyPr/>
              <a:lstStyle/>
              <a:p>
                <a:pPr>
                  <a:defRPr/>
                </a:pPr>
                <a:r>
                  <a:rPr lang="en-US"/>
                  <a:t>Longitud Varilla</a:t>
                </a:r>
              </a:p>
            </c:rich>
          </c:tx>
          <c:layout/>
          <c:overlay val="0"/>
        </c:title>
        <c:numFmt formatCode="General" sourceLinked="1"/>
        <c:majorTickMark val="none"/>
        <c:minorTickMark val="none"/>
        <c:tickLblPos val="nextTo"/>
        <c:crossAx val="7774886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Estado de Deformación</a:t>
            </a:r>
          </a:p>
        </c:rich>
      </c:tx>
      <c:layout/>
      <c:overlay val="0"/>
    </c:title>
    <c:autoTitleDeleted val="0"/>
    <c:plotArea>
      <c:layout/>
      <c:scatterChart>
        <c:scatterStyle val="smoothMarker"/>
        <c:varyColors val="0"/>
        <c:ser>
          <c:idx val="0"/>
          <c:order val="0"/>
          <c:tx>
            <c:v>Prueba Experimental</c:v>
          </c:tx>
          <c:xVal>
            <c:numRef>
              <c:f>Hoja1!$F$20:$F$21</c:f>
              <c:numCache>
                <c:formatCode>General</c:formatCode>
                <c:ptCount val="2"/>
                <c:pt idx="0">
                  <c:v>0</c:v>
                </c:pt>
                <c:pt idx="1">
                  <c:v>0.9</c:v>
                </c:pt>
              </c:numCache>
            </c:numRef>
          </c:xVal>
          <c:yVal>
            <c:numRef>
              <c:f>Hoja1!$D$20:$D$21</c:f>
              <c:numCache>
                <c:formatCode>General</c:formatCode>
                <c:ptCount val="2"/>
                <c:pt idx="0">
                  <c:v>0</c:v>
                </c:pt>
                <c:pt idx="1">
                  <c:v>59</c:v>
                </c:pt>
              </c:numCache>
            </c:numRef>
          </c:yVal>
          <c:smooth val="1"/>
        </c:ser>
        <c:ser>
          <c:idx val="1"/>
          <c:order val="1"/>
          <c:tx>
            <c:v>Simulacón Numérica con 14 Elementos</c:v>
          </c:tx>
          <c:xVal>
            <c:numRef>
              <c:f>Hoja1!$C$20:$C$34</c:f>
              <c:numCache>
                <c:formatCode>General</c:formatCode>
                <c:ptCount val="15"/>
                <c:pt idx="0">
                  <c:v>0</c:v>
                </c:pt>
                <c:pt idx="1">
                  <c:v>6.0999999999999999E-2</c:v>
                </c:pt>
                <c:pt idx="2">
                  <c:v>0.12189999999999999</c:v>
                </c:pt>
                <c:pt idx="3">
                  <c:v>0.183</c:v>
                </c:pt>
                <c:pt idx="4">
                  <c:v>0.24399999999999999</c:v>
                </c:pt>
                <c:pt idx="5">
                  <c:v>0.30499999999999999</c:v>
                </c:pt>
                <c:pt idx="6">
                  <c:v>0.36609999999999998</c:v>
                </c:pt>
                <c:pt idx="7">
                  <c:v>0.42720000000000002</c:v>
                </c:pt>
                <c:pt idx="8">
                  <c:v>0.48820000000000002</c:v>
                </c:pt>
                <c:pt idx="9">
                  <c:v>0.54930000000000001</c:v>
                </c:pt>
                <c:pt idx="10">
                  <c:v>0.61029999999999995</c:v>
                </c:pt>
                <c:pt idx="11">
                  <c:v>0.6714</c:v>
                </c:pt>
                <c:pt idx="12">
                  <c:v>0.73240000000000005</c:v>
                </c:pt>
                <c:pt idx="13">
                  <c:v>0.79530000000000001</c:v>
                </c:pt>
                <c:pt idx="14">
                  <c:v>0.86029999999999995</c:v>
                </c:pt>
              </c:numCache>
            </c:numRef>
          </c:xVal>
          <c:yVal>
            <c:numRef>
              <c:f>Hoja1!$A$20:$A$34</c:f>
              <c:numCache>
                <c:formatCode>General</c:formatCode>
                <c:ptCount val="15"/>
                <c:pt idx="0">
                  <c:v>0</c:v>
                </c:pt>
                <c:pt idx="1">
                  <c:v>4.21</c:v>
                </c:pt>
                <c:pt idx="2">
                  <c:v>8.42</c:v>
                </c:pt>
                <c:pt idx="3">
                  <c:v>12.629999999999999</c:v>
                </c:pt>
                <c:pt idx="4">
                  <c:v>16.84</c:v>
                </c:pt>
                <c:pt idx="5">
                  <c:v>21.05</c:v>
                </c:pt>
                <c:pt idx="6">
                  <c:v>25.26</c:v>
                </c:pt>
                <c:pt idx="7">
                  <c:v>29.470000000000002</c:v>
                </c:pt>
                <c:pt idx="8">
                  <c:v>33.68</c:v>
                </c:pt>
                <c:pt idx="9">
                  <c:v>37.89</c:v>
                </c:pt>
                <c:pt idx="10">
                  <c:v>42.1</c:v>
                </c:pt>
                <c:pt idx="11">
                  <c:v>46.31</c:v>
                </c:pt>
                <c:pt idx="12">
                  <c:v>50.52</c:v>
                </c:pt>
                <c:pt idx="13">
                  <c:v>54.730000000000004</c:v>
                </c:pt>
                <c:pt idx="14">
                  <c:v>59</c:v>
                </c:pt>
              </c:numCache>
            </c:numRef>
          </c:yVal>
          <c:smooth val="1"/>
        </c:ser>
        <c:ser>
          <c:idx val="2"/>
          <c:order val="2"/>
          <c:tx>
            <c:v>Simulación Numérica con 20 Elementos</c:v>
          </c:tx>
          <c:xVal>
            <c:numRef>
              <c:f>Hoja1!$C$80:$C$100</c:f>
              <c:numCache>
                <c:formatCode>General</c:formatCode>
                <c:ptCount val="21"/>
                <c:pt idx="0">
                  <c:v>0</c:v>
                </c:pt>
                <c:pt idx="1">
                  <c:v>4.4699999999999997E-2</c:v>
                </c:pt>
                <c:pt idx="2">
                  <c:v>8.9499999999999996E-2</c:v>
                </c:pt>
                <c:pt idx="3">
                  <c:v>0.13420000000000001</c:v>
                </c:pt>
                <c:pt idx="4">
                  <c:v>0.17979999999999999</c:v>
                </c:pt>
                <c:pt idx="5">
                  <c:v>0.2253</c:v>
                </c:pt>
                <c:pt idx="6">
                  <c:v>0.27089999999999997</c:v>
                </c:pt>
                <c:pt idx="7">
                  <c:v>0.31640000000000001</c:v>
                </c:pt>
                <c:pt idx="8">
                  <c:v>0.36199999999999999</c:v>
                </c:pt>
                <c:pt idx="9">
                  <c:v>0.40760000000000002</c:v>
                </c:pt>
                <c:pt idx="10">
                  <c:v>0.45319999999999999</c:v>
                </c:pt>
                <c:pt idx="11">
                  <c:v>0.49869999999999998</c:v>
                </c:pt>
                <c:pt idx="12">
                  <c:v>0.54430000000000001</c:v>
                </c:pt>
                <c:pt idx="13">
                  <c:v>0.58989999999999998</c:v>
                </c:pt>
                <c:pt idx="14">
                  <c:v>0.63539999999999996</c:v>
                </c:pt>
                <c:pt idx="15">
                  <c:v>0.68179999999999996</c:v>
                </c:pt>
                <c:pt idx="16">
                  <c:v>0.72819999999999996</c:v>
                </c:pt>
                <c:pt idx="17">
                  <c:v>0.77459999999999996</c:v>
                </c:pt>
                <c:pt idx="18">
                  <c:v>0.82099999999999995</c:v>
                </c:pt>
                <c:pt idx="19">
                  <c:v>0.86729999999999996</c:v>
                </c:pt>
                <c:pt idx="20">
                  <c:v>0.91439999999999999</c:v>
                </c:pt>
              </c:numCache>
            </c:numRef>
          </c:xVal>
          <c:yVal>
            <c:numRef>
              <c:f>Hoja1!$A$58:$A$78</c:f>
              <c:numCache>
                <c:formatCode>General</c:formatCode>
                <c:ptCount val="21"/>
                <c:pt idx="0">
                  <c:v>0</c:v>
                </c:pt>
                <c:pt idx="1">
                  <c:v>2.95</c:v>
                </c:pt>
                <c:pt idx="2">
                  <c:v>5.9</c:v>
                </c:pt>
                <c:pt idx="3">
                  <c:v>8.8500000000000014</c:v>
                </c:pt>
                <c:pt idx="4">
                  <c:v>11.8</c:v>
                </c:pt>
                <c:pt idx="5">
                  <c:v>14.75</c:v>
                </c:pt>
                <c:pt idx="6">
                  <c:v>17.7</c:v>
                </c:pt>
                <c:pt idx="7">
                  <c:v>20.65</c:v>
                </c:pt>
                <c:pt idx="8">
                  <c:v>23.599999999999998</c:v>
                </c:pt>
                <c:pt idx="9">
                  <c:v>26.549999999999997</c:v>
                </c:pt>
                <c:pt idx="10">
                  <c:v>29.499999999999996</c:v>
                </c:pt>
                <c:pt idx="11">
                  <c:v>32.449999999999996</c:v>
                </c:pt>
                <c:pt idx="12">
                  <c:v>35.4</c:v>
                </c:pt>
                <c:pt idx="13">
                  <c:v>38.35</c:v>
                </c:pt>
                <c:pt idx="14">
                  <c:v>41.300000000000004</c:v>
                </c:pt>
                <c:pt idx="15">
                  <c:v>44.250000000000007</c:v>
                </c:pt>
                <c:pt idx="16">
                  <c:v>47.20000000000001</c:v>
                </c:pt>
                <c:pt idx="17">
                  <c:v>50.150000000000013</c:v>
                </c:pt>
                <c:pt idx="18">
                  <c:v>53.100000000000016</c:v>
                </c:pt>
                <c:pt idx="19">
                  <c:v>56.050000000000018</c:v>
                </c:pt>
                <c:pt idx="20">
                  <c:v>59.000000000000021</c:v>
                </c:pt>
              </c:numCache>
            </c:numRef>
          </c:yVal>
          <c:smooth val="1"/>
        </c:ser>
        <c:dLbls>
          <c:showLegendKey val="0"/>
          <c:showVal val="0"/>
          <c:showCatName val="0"/>
          <c:showSerName val="0"/>
          <c:showPercent val="0"/>
          <c:showBubbleSize val="0"/>
        </c:dLbls>
        <c:axId val="80284288"/>
        <c:axId val="80290560"/>
      </c:scatterChart>
      <c:valAx>
        <c:axId val="80284288"/>
        <c:scaling>
          <c:orientation val="minMax"/>
        </c:scaling>
        <c:delete val="0"/>
        <c:axPos val="b"/>
        <c:title>
          <c:tx>
            <c:rich>
              <a:bodyPr/>
              <a:lstStyle/>
              <a:p>
                <a:pPr>
                  <a:defRPr/>
                </a:pPr>
                <a:r>
                  <a:rPr lang="es-ES"/>
                  <a:t>Deformaciones </a:t>
                </a:r>
              </a:p>
            </c:rich>
          </c:tx>
          <c:layout/>
          <c:overlay val="0"/>
        </c:title>
        <c:numFmt formatCode="General" sourceLinked="1"/>
        <c:majorTickMark val="none"/>
        <c:minorTickMark val="none"/>
        <c:tickLblPos val="nextTo"/>
        <c:crossAx val="80290560"/>
        <c:crosses val="autoZero"/>
        <c:crossBetween val="midCat"/>
      </c:valAx>
      <c:valAx>
        <c:axId val="80290560"/>
        <c:scaling>
          <c:orientation val="minMax"/>
        </c:scaling>
        <c:delete val="0"/>
        <c:axPos val="l"/>
        <c:title>
          <c:tx>
            <c:rich>
              <a:bodyPr/>
              <a:lstStyle/>
              <a:p>
                <a:pPr>
                  <a:defRPr/>
                </a:pPr>
                <a:r>
                  <a:rPr lang="en-US"/>
                  <a:t>Longitud Varilla</a:t>
                </a:r>
              </a:p>
            </c:rich>
          </c:tx>
          <c:layout/>
          <c:overlay val="0"/>
        </c:title>
        <c:numFmt formatCode="General" sourceLinked="1"/>
        <c:majorTickMark val="none"/>
        <c:minorTickMark val="none"/>
        <c:tickLblPos val="nextTo"/>
        <c:crossAx val="8028428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Esfuerzo -</a:t>
            </a:r>
            <a:r>
              <a:rPr lang="en-US" baseline="0"/>
              <a:t> Deformación</a:t>
            </a:r>
            <a:endParaRPr lang="en-US"/>
          </a:p>
        </c:rich>
      </c:tx>
      <c:layout/>
      <c:overlay val="0"/>
    </c:title>
    <c:autoTitleDeleted val="0"/>
    <c:plotArea>
      <c:layout/>
      <c:scatterChart>
        <c:scatterStyle val="smoothMarker"/>
        <c:varyColors val="0"/>
        <c:ser>
          <c:idx val="0"/>
          <c:order val="0"/>
          <c:tx>
            <c:v>Prueba Experimental</c:v>
          </c:tx>
          <c:xVal>
            <c:numRef>
              <c:f>Hoja1!$D$38:$D$39</c:f>
              <c:numCache>
                <c:formatCode>General</c:formatCode>
                <c:ptCount val="2"/>
                <c:pt idx="0">
                  <c:v>0</c:v>
                </c:pt>
                <c:pt idx="1">
                  <c:v>0.93</c:v>
                </c:pt>
              </c:numCache>
            </c:numRef>
          </c:xVal>
          <c:yVal>
            <c:numRef>
              <c:f>Hoja1!$B$38:$B$39</c:f>
              <c:numCache>
                <c:formatCode>General</c:formatCode>
                <c:ptCount val="2"/>
                <c:pt idx="0">
                  <c:v>0</c:v>
                </c:pt>
                <c:pt idx="1">
                  <c:v>47452031.999999993</c:v>
                </c:pt>
              </c:numCache>
            </c:numRef>
          </c:yVal>
          <c:smooth val="1"/>
        </c:ser>
        <c:ser>
          <c:idx val="1"/>
          <c:order val="1"/>
          <c:tx>
            <c:v>Simulación Numérica con 14 Elementos</c:v>
          </c:tx>
          <c:xVal>
            <c:numRef>
              <c:f>Hoja1!$A$38:$A$39</c:f>
              <c:numCache>
                <c:formatCode>General</c:formatCode>
                <c:ptCount val="2"/>
                <c:pt idx="0">
                  <c:v>0</c:v>
                </c:pt>
                <c:pt idx="1">
                  <c:v>0.90510000000000002</c:v>
                </c:pt>
              </c:numCache>
            </c:numRef>
          </c:xVal>
          <c:yVal>
            <c:numRef>
              <c:f>Hoja1!$C$38:$C$39</c:f>
              <c:numCache>
                <c:formatCode>General</c:formatCode>
                <c:ptCount val="2"/>
                <c:pt idx="0">
                  <c:v>0</c:v>
                </c:pt>
                <c:pt idx="1">
                  <c:v>49786000</c:v>
                </c:pt>
              </c:numCache>
            </c:numRef>
          </c:yVal>
          <c:smooth val="1"/>
        </c:ser>
        <c:ser>
          <c:idx val="2"/>
          <c:order val="2"/>
          <c:tx>
            <c:v>Simulación Numérica con 20 Elementos</c:v>
          </c:tx>
          <c:xVal>
            <c:numRef>
              <c:f>Hoja1!$A$49:$A$50</c:f>
              <c:numCache>
                <c:formatCode>General</c:formatCode>
                <c:ptCount val="2"/>
                <c:pt idx="0">
                  <c:v>0</c:v>
                </c:pt>
                <c:pt idx="1">
                  <c:v>0.9304</c:v>
                </c:pt>
              </c:numCache>
            </c:numRef>
          </c:xVal>
          <c:yVal>
            <c:numRef>
              <c:f>Hoja1!$C$49:$C$50</c:f>
              <c:numCache>
                <c:formatCode>General</c:formatCode>
                <c:ptCount val="2"/>
                <c:pt idx="0">
                  <c:v>0</c:v>
                </c:pt>
                <c:pt idx="1">
                  <c:v>47948000.000000007</c:v>
                </c:pt>
              </c:numCache>
            </c:numRef>
          </c:yVal>
          <c:smooth val="1"/>
        </c:ser>
        <c:dLbls>
          <c:showLegendKey val="0"/>
          <c:showVal val="0"/>
          <c:showCatName val="0"/>
          <c:showSerName val="0"/>
          <c:showPercent val="0"/>
          <c:showBubbleSize val="0"/>
        </c:dLbls>
        <c:axId val="80325248"/>
        <c:axId val="80335616"/>
      </c:scatterChart>
      <c:valAx>
        <c:axId val="80325248"/>
        <c:scaling>
          <c:orientation val="minMax"/>
        </c:scaling>
        <c:delete val="0"/>
        <c:axPos val="b"/>
        <c:title>
          <c:tx>
            <c:rich>
              <a:bodyPr/>
              <a:lstStyle/>
              <a:p>
                <a:pPr>
                  <a:defRPr/>
                </a:pPr>
                <a:r>
                  <a:rPr lang="en-US"/>
                  <a:t>Deformación</a:t>
                </a:r>
              </a:p>
            </c:rich>
          </c:tx>
          <c:layout/>
          <c:overlay val="0"/>
        </c:title>
        <c:numFmt formatCode="General" sourceLinked="1"/>
        <c:majorTickMark val="none"/>
        <c:minorTickMark val="none"/>
        <c:tickLblPos val="nextTo"/>
        <c:crossAx val="80335616"/>
        <c:crosses val="autoZero"/>
        <c:crossBetween val="midCat"/>
      </c:valAx>
      <c:valAx>
        <c:axId val="80335616"/>
        <c:scaling>
          <c:orientation val="minMax"/>
        </c:scaling>
        <c:delete val="0"/>
        <c:axPos val="l"/>
        <c:title>
          <c:tx>
            <c:rich>
              <a:bodyPr/>
              <a:lstStyle/>
              <a:p>
                <a:pPr>
                  <a:defRPr/>
                </a:pPr>
                <a:r>
                  <a:rPr lang="en-US"/>
                  <a:t>Esfuerzo</a:t>
                </a:r>
              </a:p>
            </c:rich>
          </c:tx>
          <c:layout/>
          <c:overlay val="0"/>
        </c:title>
        <c:numFmt formatCode="General" sourceLinked="1"/>
        <c:majorTickMark val="none"/>
        <c:minorTickMark val="none"/>
        <c:tickLblPos val="nextTo"/>
        <c:crossAx val="80325248"/>
        <c:crosses val="autoZero"/>
        <c:crossBetween val="midCat"/>
      </c:valAx>
      <c:spPr>
        <a:noFill/>
        <a:ln w="25400">
          <a:noFill/>
        </a:ln>
      </c:spPr>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Esfuerzo - Deformación</a:t>
            </a:r>
          </a:p>
        </c:rich>
      </c:tx>
      <c:layout/>
      <c:overlay val="0"/>
    </c:title>
    <c:autoTitleDeleted val="0"/>
    <c:plotArea>
      <c:layout/>
      <c:scatterChart>
        <c:scatterStyle val="smoothMarker"/>
        <c:varyColors val="0"/>
        <c:ser>
          <c:idx val="0"/>
          <c:order val="0"/>
          <c:tx>
            <c:v>Prueba Experimental </c:v>
          </c:tx>
          <c:xVal>
            <c:numRef>
              <c:f>Hoja1!$D$41:$D$42</c:f>
              <c:numCache>
                <c:formatCode>General</c:formatCode>
                <c:ptCount val="2"/>
                <c:pt idx="0">
                  <c:v>0</c:v>
                </c:pt>
                <c:pt idx="1">
                  <c:v>0.9</c:v>
                </c:pt>
              </c:numCache>
            </c:numRef>
          </c:xVal>
          <c:yVal>
            <c:numRef>
              <c:f>Hoja1!$B$41:$B$42</c:f>
              <c:numCache>
                <c:formatCode>General</c:formatCode>
                <c:ptCount val="2"/>
                <c:pt idx="0">
                  <c:v>0</c:v>
                </c:pt>
                <c:pt idx="1">
                  <c:v>50353920</c:v>
                </c:pt>
              </c:numCache>
            </c:numRef>
          </c:yVal>
          <c:smooth val="1"/>
        </c:ser>
        <c:ser>
          <c:idx val="1"/>
          <c:order val="1"/>
          <c:tx>
            <c:v>Simulación Numérica con 14 Elementos</c:v>
          </c:tx>
          <c:xVal>
            <c:numRef>
              <c:f>Hoja1!$A$41:$A$42</c:f>
              <c:numCache>
                <c:formatCode>General</c:formatCode>
                <c:ptCount val="2"/>
                <c:pt idx="0">
                  <c:v>0</c:v>
                </c:pt>
                <c:pt idx="1">
                  <c:v>0.86029999999999995</c:v>
                </c:pt>
              </c:numCache>
            </c:numRef>
          </c:xVal>
          <c:yVal>
            <c:numRef>
              <c:f>Hoja1!$C$41:$C$42</c:f>
              <c:numCache>
                <c:formatCode>General</c:formatCode>
                <c:ptCount val="2"/>
                <c:pt idx="0">
                  <c:v>0</c:v>
                </c:pt>
                <c:pt idx="1">
                  <c:v>53051000</c:v>
                </c:pt>
              </c:numCache>
            </c:numRef>
          </c:yVal>
          <c:smooth val="1"/>
        </c:ser>
        <c:ser>
          <c:idx val="2"/>
          <c:order val="2"/>
          <c:tx>
            <c:v>Simulación Numérica con 20 Elementos</c:v>
          </c:tx>
          <c:xVal>
            <c:numRef>
              <c:f>Hoja1!$A$51:$A$52</c:f>
              <c:numCache>
                <c:formatCode>General</c:formatCode>
                <c:ptCount val="2"/>
                <c:pt idx="0">
                  <c:v>0</c:v>
                </c:pt>
                <c:pt idx="1">
                  <c:v>0.91439999999999999</c:v>
                </c:pt>
              </c:numCache>
            </c:numRef>
          </c:xVal>
          <c:yVal>
            <c:numRef>
              <c:f>Hoja1!$C$51:$C$52</c:f>
              <c:numCache>
                <c:formatCode>0.00E+00</c:formatCode>
                <c:ptCount val="2"/>
                <c:pt idx="0">
                  <c:v>0</c:v>
                </c:pt>
                <c:pt idx="1">
                  <c:v>49099000.000000007</c:v>
                </c:pt>
              </c:numCache>
            </c:numRef>
          </c:yVal>
          <c:smooth val="1"/>
        </c:ser>
        <c:dLbls>
          <c:showLegendKey val="0"/>
          <c:showVal val="0"/>
          <c:showCatName val="0"/>
          <c:showSerName val="0"/>
          <c:showPercent val="0"/>
          <c:showBubbleSize val="0"/>
        </c:dLbls>
        <c:axId val="82651776"/>
        <c:axId val="82666240"/>
      </c:scatterChart>
      <c:valAx>
        <c:axId val="82651776"/>
        <c:scaling>
          <c:orientation val="minMax"/>
        </c:scaling>
        <c:delete val="0"/>
        <c:axPos val="b"/>
        <c:title>
          <c:tx>
            <c:rich>
              <a:bodyPr/>
              <a:lstStyle/>
              <a:p>
                <a:pPr>
                  <a:defRPr/>
                </a:pPr>
                <a:r>
                  <a:rPr lang="en-US"/>
                  <a:t>Deformación</a:t>
                </a:r>
              </a:p>
            </c:rich>
          </c:tx>
          <c:layout/>
          <c:overlay val="0"/>
        </c:title>
        <c:numFmt formatCode="General" sourceLinked="1"/>
        <c:majorTickMark val="none"/>
        <c:minorTickMark val="none"/>
        <c:tickLblPos val="nextTo"/>
        <c:crossAx val="82666240"/>
        <c:crosses val="autoZero"/>
        <c:crossBetween val="midCat"/>
      </c:valAx>
      <c:valAx>
        <c:axId val="82666240"/>
        <c:scaling>
          <c:orientation val="minMax"/>
        </c:scaling>
        <c:delete val="0"/>
        <c:axPos val="l"/>
        <c:title>
          <c:tx>
            <c:rich>
              <a:bodyPr/>
              <a:lstStyle/>
              <a:p>
                <a:pPr>
                  <a:defRPr/>
                </a:pPr>
                <a:r>
                  <a:rPr lang="es-ES"/>
                  <a:t>Esfuerzo</a:t>
                </a:r>
              </a:p>
            </c:rich>
          </c:tx>
          <c:layout/>
          <c:overlay val="0"/>
        </c:title>
        <c:numFmt formatCode="General" sourceLinked="1"/>
        <c:majorTickMark val="none"/>
        <c:minorTickMark val="none"/>
        <c:tickLblPos val="nextTo"/>
        <c:crossAx val="82651776"/>
        <c:crosses val="autoZero"/>
        <c:crossBetween val="midCat"/>
      </c:valAx>
      <c:spPr>
        <a:noFill/>
        <a:ln w="25400">
          <a:noFill/>
        </a:ln>
      </c:spPr>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Simulación Numérica con 1242 Elementos</c:v>
          </c:tx>
          <c:xVal>
            <c:numRef>
              <c:f>Hoja1!$E$8:$E$13</c:f>
              <c:numCache>
                <c:formatCode>General</c:formatCode>
                <c:ptCount val="6"/>
                <c:pt idx="0">
                  <c:v>0</c:v>
                </c:pt>
                <c:pt idx="1">
                  <c:v>1.9000000000000001E-4</c:v>
                </c:pt>
              </c:numCache>
            </c:numRef>
          </c:xVal>
          <c:yVal>
            <c:numRef>
              <c:f>Hoja1!$G$8:$G$13</c:f>
              <c:numCache>
                <c:formatCode>General</c:formatCode>
                <c:ptCount val="6"/>
                <c:pt idx="0">
                  <c:v>0</c:v>
                </c:pt>
                <c:pt idx="1">
                  <c:v>187650000</c:v>
                </c:pt>
                <c:pt idx="2">
                  <c:v>187650000</c:v>
                </c:pt>
                <c:pt idx="3">
                  <c:v>187650000</c:v>
                </c:pt>
                <c:pt idx="4">
                  <c:v>187650000</c:v>
                </c:pt>
                <c:pt idx="5">
                  <c:v>187650000</c:v>
                </c:pt>
              </c:numCache>
            </c:numRef>
          </c:yVal>
          <c:smooth val="1"/>
        </c:ser>
        <c:ser>
          <c:idx val="1"/>
          <c:order val="1"/>
          <c:tx>
            <c:v>Prueba Experimental </c:v>
          </c:tx>
          <c:xVal>
            <c:numRef>
              <c:f>Hoja1!$F$8:$F$13</c:f>
              <c:numCache>
                <c:formatCode>General</c:formatCode>
                <c:ptCount val="6"/>
                <c:pt idx="0">
                  <c:v>0</c:v>
                </c:pt>
                <c:pt idx="1">
                  <c:v>3.6000000000000002E-4</c:v>
                </c:pt>
              </c:numCache>
            </c:numRef>
          </c:xVal>
          <c:yVal>
            <c:numRef>
              <c:f>Hoja1!$G$14:$G$19</c:f>
              <c:numCache>
                <c:formatCode>General</c:formatCode>
                <c:ptCount val="6"/>
                <c:pt idx="0">
                  <c:v>0</c:v>
                </c:pt>
                <c:pt idx="1">
                  <c:v>205770000</c:v>
                </c:pt>
                <c:pt idx="2">
                  <c:v>205770000</c:v>
                </c:pt>
                <c:pt idx="3">
                  <c:v>205770000</c:v>
                </c:pt>
                <c:pt idx="4">
                  <c:v>205770000</c:v>
                </c:pt>
                <c:pt idx="5">
                  <c:v>205770000</c:v>
                </c:pt>
              </c:numCache>
            </c:numRef>
          </c:yVal>
          <c:smooth val="1"/>
        </c:ser>
        <c:ser>
          <c:idx val="2"/>
          <c:order val="2"/>
          <c:tx>
            <c:v>Simulación Numerica con 1848 Elementos </c:v>
          </c:tx>
          <c:xVal>
            <c:numRef>
              <c:f>Hoja1!$D$8:$D$9</c:f>
              <c:numCache>
                <c:formatCode>General</c:formatCode>
                <c:ptCount val="2"/>
                <c:pt idx="0">
                  <c:v>0</c:v>
                </c:pt>
                <c:pt idx="1">
                  <c:v>2.3000000000000001E-4</c:v>
                </c:pt>
              </c:numCache>
            </c:numRef>
          </c:xVal>
          <c:yVal>
            <c:numRef>
              <c:f>Hoja1!$H$14:$H$19</c:f>
              <c:numCache>
                <c:formatCode>General</c:formatCode>
                <c:ptCount val="6"/>
                <c:pt idx="0">
                  <c:v>0</c:v>
                </c:pt>
                <c:pt idx="1">
                  <c:v>196490000</c:v>
                </c:pt>
                <c:pt idx="2">
                  <c:v>196490000</c:v>
                </c:pt>
                <c:pt idx="3">
                  <c:v>196490000</c:v>
                </c:pt>
                <c:pt idx="4">
                  <c:v>196490000</c:v>
                </c:pt>
                <c:pt idx="5">
                  <c:v>196490000</c:v>
                </c:pt>
              </c:numCache>
            </c:numRef>
          </c:yVal>
          <c:smooth val="1"/>
        </c:ser>
        <c:dLbls>
          <c:showLegendKey val="0"/>
          <c:showVal val="0"/>
          <c:showCatName val="0"/>
          <c:showSerName val="0"/>
          <c:showPercent val="0"/>
          <c:showBubbleSize val="0"/>
        </c:dLbls>
        <c:axId val="80932864"/>
        <c:axId val="80934400"/>
      </c:scatterChart>
      <c:valAx>
        <c:axId val="80932864"/>
        <c:scaling>
          <c:orientation val="minMax"/>
        </c:scaling>
        <c:delete val="0"/>
        <c:axPos val="b"/>
        <c:numFmt formatCode="General" sourceLinked="1"/>
        <c:majorTickMark val="out"/>
        <c:minorTickMark val="none"/>
        <c:tickLblPos val="nextTo"/>
        <c:crossAx val="80934400"/>
        <c:crosses val="autoZero"/>
        <c:crossBetween val="midCat"/>
      </c:valAx>
      <c:valAx>
        <c:axId val="80934400"/>
        <c:scaling>
          <c:orientation val="minMax"/>
        </c:scaling>
        <c:delete val="0"/>
        <c:axPos val="l"/>
        <c:numFmt formatCode="0.00E+00" sourceLinked="0"/>
        <c:majorTickMark val="out"/>
        <c:minorTickMark val="none"/>
        <c:tickLblPos val="nextTo"/>
        <c:crossAx val="80932864"/>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7A471-BBD8-4398-B88D-C6A9FFCEF27D}" type="datetimeFigureOut">
              <a:rPr lang="es-ES" smtClean="0"/>
              <a:t>29/06/2011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6B09F-F69E-4506-B251-1E7A368BDEDC}" type="slidenum">
              <a:rPr lang="es-ES" smtClean="0"/>
              <a:t>‹Nº›</a:t>
            </a:fld>
            <a:endParaRPr lang="es-ES"/>
          </a:p>
        </p:txBody>
      </p:sp>
    </p:spTree>
    <p:extLst>
      <p:ext uri="{BB962C8B-B14F-4D97-AF65-F5344CB8AC3E}">
        <p14:creationId xmlns:p14="http://schemas.microsoft.com/office/powerpoint/2010/main" val="245778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D76B09F-F69E-4506-B251-1E7A368BDEDC}" type="slidenum">
              <a:rPr lang="es-ES" smtClean="0"/>
              <a:t>1</a:t>
            </a:fld>
            <a:endParaRPr lang="es-ES"/>
          </a:p>
        </p:txBody>
      </p:sp>
    </p:spTree>
    <p:extLst>
      <p:ext uri="{BB962C8B-B14F-4D97-AF65-F5344CB8AC3E}">
        <p14:creationId xmlns:p14="http://schemas.microsoft.com/office/powerpoint/2010/main" val="400939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D76B09F-F69E-4506-B251-1E7A368BDEDC}" type="slidenum">
              <a:rPr lang="es-ES" smtClean="0"/>
              <a:t>18</a:t>
            </a:fld>
            <a:endParaRPr lang="es-ES"/>
          </a:p>
        </p:txBody>
      </p:sp>
    </p:spTree>
    <p:extLst>
      <p:ext uri="{BB962C8B-B14F-4D97-AF65-F5344CB8AC3E}">
        <p14:creationId xmlns:p14="http://schemas.microsoft.com/office/powerpoint/2010/main" val="209739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369067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26600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188773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211682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92717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140366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195924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107192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56249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404361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2DBD8A-034A-4B19-9277-F336D8B618BB}" type="datetimeFigureOut">
              <a:rPr lang="es-ES" smtClean="0"/>
              <a:t>29/06/2011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3838FBB-41D0-4E76-A0AD-437D735ACD6B}" type="slidenum">
              <a:rPr lang="es-ES" smtClean="0"/>
              <a:t>‹Nº›</a:t>
            </a:fld>
            <a:endParaRPr lang="es-ES"/>
          </a:p>
        </p:txBody>
      </p:sp>
    </p:spTree>
    <p:extLst>
      <p:ext uri="{BB962C8B-B14F-4D97-AF65-F5344CB8AC3E}">
        <p14:creationId xmlns:p14="http://schemas.microsoft.com/office/powerpoint/2010/main" val="182388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DBD8A-034A-4B19-9277-F336D8B618BB}" type="datetimeFigureOut">
              <a:rPr lang="es-ES" smtClean="0"/>
              <a:t>29/06/2011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38FBB-41D0-4E76-A0AD-437D735ACD6B}" type="slidenum">
              <a:rPr lang="es-ES" smtClean="0"/>
              <a:t>‹Nº›</a:t>
            </a:fld>
            <a:endParaRPr lang="es-ES"/>
          </a:p>
        </p:txBody>
      </p:sp>
    </p:spTree>
    <p:extLst>
      <p:ext uri="{BB962C8B-B14F-4D97-AF65-F5344CB8AC3E}">
        <p14:creationId xmlns:p14="http://schemas.microsoft.com/office/powerpoint/2010/main" val="364372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6.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6.png"/><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30.png"/><Relationship Id="rId7" Type="http://schemas.openxmlformats.org/officeDocument/2006/relationships/image" Target="../media/image21.png"/><Relationship Id="rId2"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image" Target="../media/image190.png"/><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png"/><Relationship Id="rId5" Type="http://schemas.openxmlformats.org/officeDocument/2006/relationships/image" Target="../media/image261.png"/><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11.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7.wmf"/><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12.bin"/><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8.wmf"/><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oleObject" Target="../embeddings/oleObject13.bin"/><Relationship Id="rId7" Type="http://schemas.openxmlformats.org/officeDocument/2006/relationships/image" Target="../media/image250.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40.png"/><Relationship Id="rId5" Type="http://schemas.openxmlformats.org/officeDocument/2006/relationships/image" Target="../media/image660.png"/><Relationship Id="rId10" Type="http://schemas.openxmlformats.org/officeDocument/2006/relationships/image" Target="../media/image310.png"/><Relationship Id="rId4" Type="http://schemas.openxmlformats.org/officeDocument/2006/relationships/image" Target="../media/image19.wmf"/><Relationship Id="rId9" Type="http://schemas.openxmlformats.org/officeDocument/2006/relationships/image" Target="../media/image280.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30.png"/><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1.png"/><Relationship Id="rId5" Type="http://schemas.openxmlformats.org/officeDocument/2006/relationships/image" Target="../media/image800.png"/><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3.bin"/><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a:extLst>
              <a:ext uri="{BEBA8EAE-BF5A-486C-A8C5-ECC9F3942E4B}">
                <a14:imgProps xmlns:a14="http://schemas.microsoft.com/office/drawing/2010/main">
                  <a14:imgLayer r:embed="rId4">
                    <a14:imgEffect>
                      <a14:saturation sat="140000"/>
                    </a14:imgEffect>
                  </a14:imgLayer>
                </a14:imgProps>
              </a:ex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Subtítulo"/>
          <p:cNvSpPr>
            <a:spLocks noGrp="1"/>
          </p:cNvSpPr>
          <p:nvPr>
            <p:ph type="subTitle" idx="1"/>
          </p:nvPr>
        </p:nvSpPr>
        <p:spPr>
          <a:xfrm>
            <a:off x="1259632" y="2276872"/>
            <a:ext cx="6400800" cy="1296144"/>
          </a:xfrm>
        </p:spPr>
        <p:txBody>
          <a:bodyPr>
            <a:normAutofit lnSpcReduction="10000"/>
          </a:bodyPr>
          <a:lstStyle/>
          <a:p>
            <a:r>
              <a:rPr lang="es-MX" sz="2000" dirty="0"/>
              <a:t>“ANÁLISIS DE TENSIONES TÉRMICAS DENTRO DEL RANGO ELÁSTICO PARA SÓLIDOS CON COMPORTAMIENTO LINEAL E ISOTRÓPICO MEDIANTE EL MÉTODO DE LOS ELEMENTOS </a:t>
            </a:r>
            <a:r>
              <a:rPr lang="es-MX" sz="2000" dirty="0" smtClean="0"/>
              <a:t>FINITOS”</a:t>
            </a:r>
            <a:endParaRPr lang="es-ES" sz="2000" dirty="0"/>
          </a:p>
        </p:txBody>
      </p:sp>
      <p:sp>
        <p:nvSpPr>
          <p:cNvPr id="4" name="3 Título"/>
          <p:cNvSpPr>
            <a:spLocks noGrp="1"/>
          </p:cNvSpPr>
          <p:nvPr>
            <p:ph type="ctrTitle"/>
          </p:nvPr>
        </p:nvSpPr>
        <p:spPr>
          <a:xfrm>
            <a:off x="683568" y="1196752"/>
            <a:ext cx="7772400" cy="936104"/>
          </a:xfrm>
        </p:spPr>
        <p:txBody>
          <a:bodyPr>
            <a:noAutofit/>
          </a:bodyPr>
          <a:lstStyle/>
          <a:p>
            <a:r>
              <a:rPr lang="es-EC" sz="2800" b="1" dirty="0"/>
              <a:t>ESCUELA POLITÉCNICA DEL </a:t>
            </a:r>
            <a:r>
              <a:rPr lang="es-EC" sz="2800" b="1" dirty="0" smtClean="0"/>
              <a:t>EJÉRCITO</a:t>
            </a:r>
            <a:br>
              <a:rPr lang="es-EC" sz="2800" b="1" dirty="0" smtClean="0"/>
            </a:br>
            <a:r>
              <a:rPr lang="es-EC" sz="2800" b="1" dirty="0"/>
              <a:t> </a:t>
            </a:r>
            <a:r>
              <a:rPr lang="es-ES" sz="2800" i="1" dirty="0" smtClean="0"/>
              <a:t/>
            </a:r>
            <a:br>
              <a:rPr lang="es-ES" sz="2800" i="1" dirty="0" smtClean="0"/>
            </a:br>
            <a:r>
              <a:rPr lang="es-EC" sz="2800" b="1" dirty="0" smtClean="0"/>
              <a:t>CARRERA </a:t>
            </a:r>
            <a:r>
              <a:rPr lang="es-EC" sz="2800" b="1" dirty="0"/>
              <a:t>DE INGENIERÍA MECÁNICA</a:t>
            </a:r>
            <a:r>
              <a:rPr lang="es-ES" sz="2000" i="1" dirty="0"/>
              <a:t/>
            </a:r>
            <a:br>
              <a:rPr lang="es-ES" sz="2000" i="1" dirty="0"/>
            </a:br>
            <a:r>
              <a:rPr lang="es-ES" sz="2000" dirty="0"/>
              <a:t/>
            </a:r>
            <a:br>
              <a:rPr lang="es-ES" sz="2000" dirty="0"/>
            </a:br>
            <a:endParaRPr lang="es-ES" sz="2000" dirty="0"/>
          </a:p>
        </p:txBody>
      </p:sp>
      <p:sp>
        <p:nvSpPr>
          <p:cNvPr id="6" name="5 Rectángulo"/>
          <p:cNvSpPr/>
          <p:nvPr/>
        </p:nvSpPr>
        <p:spPr>
          <a:xfrm>
            <a:off x="2286000" y="3645024"/>
            <a:ext cx="4572000" cy="646331"/>
          </a:xfrm>
          <a:prstGeom prst="rect">
            <a:avLst/>
          </a:prstGeom>
        </p:spPr>
        <p:txBody>
          <a:bodyPr>
            <a:spAutoFit/>
          </a:bodyPr>
          <a:lstStyle/>
          <a:p>
            <a:pPr algn="ctr"/>
            <a:r>
              <a:rPr lang="es-ES" b="1" dirty="0"/>
              <a:t>REALIZADO </a:t>
            </a:r>
            <a:r>
              <a:rPr lang="es-ES" b="1" dirty="0" smtClean="0"/>
              <a:t>POR</a:t>
            </a:r>
            <a:endParaRPr lang="es-ES" dirty="0"/>
          </a:p>
          <a:p>
            <a:pPr algn="ctr"/>
            <a:r>
              <a:rPr lang="es-ES" b="1" dirty="0"/>
              <a:t>Christian Patricio Narváez Muñoz </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517705510"/>
              </p:ext>
            </p:extLst>
          </p:nvPr>
        </p:nvGraphicFramePr>
        <p:xfrm>
          <a:off x="1691680" y="4811992"/>
          <a:ext cx="6096000" cy="74168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es-ES" b="1" dirty="0" smtClean="0"/>
                        <a:t>Director </a:t>
                      </a:r>
                      <a:endParaRPr lang="es-ES" b="1" dirty="0"/>
                    </a:p>
                  </a:txBody>
                  <a:tcPr/>
                </a:tc>
                <a:tc>
                  <a:txBody>
                    <a:bodyPr/>
                    <a:lstStyle/>
                    <a:p>
                      <a:pPr algn="ctr"/>
                      <a:r>
                        <a:rPr lang="es-ES" b="1" dirty="0" smtClean="0"/>
                        <a:t>Codirector</a:t>
                      </a:r>
                      <a:endParaRPr lang="es-ES" b="1" dirty="0"/>
                    </a:p>
                  </a:txBody>
                  <a:tcPr/>
                </a:tc>
              </a:tr>
              <a:tr h="370840">
                <a:tc>
                  <a:txBody>
                    <a:bodyPr/>
                    <a:lstStyle/>
                    <a:p>
                      <a:pPr algn="ctr"/>
                      <a:r>
                        <a:rPr lang="es-ES" b="1" dirty="0" smtClean="0"/>
                        <a:t>Ing.</a:t>
                      </a:r>
                      <a:r>
                        <a:rPr lang="es-ES" b="1" baseline="0" dirty="0" smtClean="0"/>
                        <a:t> </a:t>
                      </a:r>
                      <a:r>
                        <a:rPr lang="es-ES" b="1" dirty="0" smtClean="0"/>
                        <a:t>Edgardo Fernández</a:t>
                      </a:r>
                      <a:endParaRPr lang="es-ES" b="1" dirty="0"/>
                    </a:p>
                  </a:txBody>
                  <a:tcPr/>
                </a:tc>
                <a:tc>
                  <a:txBody>
                    <a:bodyPr/>
                    <a:lstStyle/>
                    <a:p>
                      <a:pPr algn="ctr"/>
                      <a:r>
                        <a:rPr lang="es-ES" b="1" dirty="0" smtClean="0"/>
                        <a:t>Ing.</a:t>
                      </a:r>
                      <a:r>
                        <a:rPr lang="es-ES" b="1" baseline="0" dirty="0" smtClean="0"/>
                        <a:t> José Pérez</a:t>
                      </a:r>
                      <a:endParaRPr lang="es-ES" b="1" dirty="0"/>
                    </a:p>
                  </a:txBody>
                  <a:tcPr/>
                </a:tc>
              </a:tr>
            </a:tbl>
          </a:graphicData>
        </a:graphic>
      </p:graphicFrame>
    </p:spTree>
    <p:extLst>
      <p:ext uri="{BB962C8B-B14F-4D97-AF65-F5344CB8AC3E}">
        <p14:creationId xmlns:p14="http://schemas.microsoft.com/office/powerpoint/2010/main" val="2012109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ANÁLISIS TÉRMICO </a:t>
            </a:r>
            <a:endParaRPr lang="es-ES" sz="4000" dirty="0"/>
          </a:p>
        </p:txBody>
      </p:sp>
      <p:sp>
        <p:nvSpPr>
          <p:cNvPr id="3" name="2 Marcador de contenido"/>
          <p:cNvSpPr>
            <a:spLocks noGrp="1"/>
          </p:cNvSpPr>
          <p:nvPr>
            <p:ph idx="1"/>
          </p:nvPr>
        </p:nvSpPr>
        <p:spPr/>
        <p:txBody>
          <a:bodyPr/>
          <a:lstStyle/>
          <a:p>
            <a:pPr marL="0" indent="0" algn="just">
              <a:buNone/>
            </a:pPr>
            <a:r>
              <a:rPr lang="es-EC" sz="2000" dirty="0"/>
              <a:t>Para el análisis térmico es necesario tener presente los mecanismos  de transferencia de calor que existen. </a:t>
            </a:r>
            <a:endParaRPr lang="es-ES" sz="2000" dirty="0"/>
          </a:p>
          <a:p>
            <a:pPr marL="0" indent="0">
              <a:buNone/>
            </a:pPr>
            <a:endParaRPr lang="es-ES" dirty="0"/>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24895" t="14972" r="21606" b="13277"/>
          <a:stretch/>
        </p:blipFill>
        <p:spPr bwMode="auto">
          <a:xfrm>
            <a:off x="3059832" y="2564904"/>
            <a:ext cx="3888432" cy="3240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4785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3909528560"/>
              </p:ext>
            </p:extLst>
          </p:nvPr>
        </p:nvGraphicFramePr>
        <p:xfrm>
          <a:off x="-756592" y="332656"/>
          <a:ext cx="7159459" cy="3307878"/>
        </p:xfrm>
        <a:graphic>
          <a:graphicData uri="http://schemas.openxmlformats.org/presentationml/2006/ole">
            <mc:AlternateContent xmlns:mc="http://schemas.openxmlformats.org/markup-compatibility/2006">
              <mc:Choice xmlns:v="urn:schemas-microsoft-com:vml" Requires="v">
                <p:oleObj spid="_x0000_s5140" name="AutoCAD Drawing" r:id="rId3" imgW="11734920" imgH="6172200" progId="AutoCAD.Drawing.17">
                  <p:embed/>
                </p:oleObj>
              </mc:Choice>
              <mc:Fallback>
                <p:oleObj name="AutoCAD Drawing" r:id="rId3" imgW="11734920" imgH="6172200" progId="AutoCAD.Drawing.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92" y="332656"/>
                        <a:ext cx="7159459" cy="330787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 name="1 Rectángulo"/>
              <p:cNvSpPr/>
              <p:nvPr/>
            </p:nvSpPr>
            <p:spPr>
              <a:xfrm>
                <a:off x="5940152" y="1865915"/>
                <a:ext cx="205646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𝑘</m:t>
                      </m:r>
                      <m:sSup>
                        <m:sSupPr>
                          <m:ctrlPr>
                            <a:rPr lang="es-ES" i="1">
                              <a:latin typeface="Cambria Math"/>
                            </a:rPr>
                          </m:ctrlPr>
                        </m:sSupPr>
                        <m:e>
                          <m:r>
                            <a:rPr lang="es-EC" i="1">
                              <a:latin typeface="Cambria Math"/>
                            </a:rPr>
                            <m:t>𝛻</m:t>
                          </m:r>
                        </m:e>
                        <m:sup>
                          <m:r>
                            <a:rPr lang="es-EC">
                              <a:latin typeface="Cambria Math"/>
                            </a:rPr>
                            <m:t>2</m:t>
                          </m:r>
                        </m:sup>
                      </m:sSup>
                      <m:r>
                        <a:rPr lang="es-EC" i="1">
                          <a:latin typeface="Cambria Math"/>
                        </a:rPr>
                        <m:t>𝑇</m:t>
                      </m:r>
                      <m:r>
                        <a:rPr lang="es-EC">
                          <a:latin typeface="Cambria Math"/>
                        </a:rPr>
                        <m:t>+</m:t>
                      </m:r>
                      <m:acc>
                        <m:accPr>
                          <m:chr m:val="̇"/>
                          <m:ctrlPr>
                            <a:rPr lang="es-ES" i="1">
                              <a:latin typeface="Cambria Math"/>
                            </a:rPr>
                          </m:ctrlPr>
                        </m:accPr>
                        <m:e>
                          <m:r>
                            <a:rPr lang="es-EC" i="1">
                              <a:latin typeface="Cambria Math"/>
                            </a:rPr>
                            <m:t>𝑞</m:t>
                          </m:r>
                        </m:e>
                      </m:acc>
                      <m:r>
                        <a:rPr lang="es-ES" b="0" i="1" smtClean="0">
                          <a:latin typeface="Cambria Math"/>
                        </a:rPr>
                        <m:t>=</m:t>
                      </m:r>
                      <m:r>
                        <a:rPr lang="es-EC" i="1">
                          <a:latin typeface="Cambria Math"/>
                        </a:rPr>
                        <m:t>𝜌</m:t>
                      </m:r>
                      <m:r>
                        <a:rPr lang="es-EC" i="1">
                          <a:latin typeface="Cambria Math"/>
                        </a:rPr>
                        <m:t>𝑐</m:t>
                      </m:r>
                      <m:r>
                        <a:rPr lang="es-EC">
                          <a:latin typeface="Cambria Math"/>
                        </a:rPr>
                        <m:t> </m:t>
                      </m:r>
                      <m:f>
                        <m:fPr>
                          <m:ctrlPr>
                            <a:rPr lang="es-ES" i="1">
                              <a:latin typeface="Cambria Math"/>
                            </a:rPr>
                          </m:ctrlPr>
                        </m:fPr>
                        <m:num>
                          <m:r>
                            <a:rPr lang="es-EC" i="1">
                              <a:latin typeface="Cambria Math"/>
                            </a:rPr>
                            <m:t>𝑑𝑇</m:t>
                          </m:r>
                        </m:num>
                        <m:den>
                          <m:r>
                            <a:rPr lang="es-EC" i="1">
                              <a:latin typeface="Cambria Math"/>
                            </a:rPr>
                            <m:t>𝑑𝑡</m:t>
                          </m:r>
                        </m:den>
                      </m:f>
                    </m:oMath>
                  </m:oMathPara>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5940152" y="1865915"/>
                <a:ext cx="2056460" cy="618246"/>
              </a:xfrm>
              <a:prstGeom prst="rect">
                <a:avLst/>
              </a:prstGeom>
              <a:blipFill rotWithShape="1">
                <a:blip r:embed="rId5"/>
                <a:stretch>
                  <a:fillRect/>
                </a:stretch>
              </a:blipFill>
            </p:spPr>
            <p:txBody>
              <a:bodyPr/>
              <a:lstStyle/>
              <a:p>
                <a:r>
                  <a:rPr lang="es-ES">
                    <a:noFill/>
                  </a:rPr>
                  <a:t> </a:t>
                </a:r>
              </a:p>
            </p:txBody>
          </p:sp>
        </mc:Fallback>
      </mc:AlternateContent>
      <p:sp>
        <p:nvSpPr>
          <p:cNvPr id="3" name="2 CuadroTexto"/>
          <p:cNvSpPr txBox="1"/>
          <p:nvPr/>
        </p:nvSpPr>
        <p:spPr>
          <a:xfrm>
            <a:off x="1115616" y="260648"/>
            <a:ext cx="6768752" cy="584775"/>
          </a:xfrm>
          <a:prstGeom prst="rect">
            <a:avLst/>
          </a:prstGeom>
          <a:noFill/>
        </p:spPr>
        <p:txBody>
          <a:bodyPr wrap="square" rtlCol="0">
            <a:spAutoFit/>
          </a:bodyPr>
          <a:lstStyle/>
          <a:p>
            <a:r>
              <a:rPr lang="es-ES" sz="3200" b="1" dirty="0" smtClean="0"/>
              <a:t>ECUACIÓN DE CONDUCCIÓN DE CALOR </a:t>
            </a:r>
            <a:endParaRPr lang="es-ES" sz="3200" b="1" dirty="0"/>
          </a:p>
        </p:txBody>
      </p:sp>
      <p:sp>
        <p:nvSpPr>
          <p:cNvPr id="5" name="4 CuadroTexto"/>
          <p:cNvSpPr txBox="1"/>
          <p:nvPr/>
        </p:nvSpPr>
        <p:spPr>
          <a:xfrm>
            <a:off x="1065903" y="3513125"/>
            <a:ext cx="5040560" cy="584775"/>
          </a:xfrm>
          <a:prstGeom prst="rect">
            <a:avLst/>
          </a:prstGeom>
          <a:noFill/>
        </p:spPr>
        <p:txBody>
          <a:bodyPr wrap="square" rtlCol="0">
            <a:spAutoFit/>
          </a:bodyPr>
          <a:lstStyle/>
          <a:p>
            <a:r>
              <a:rPr lang="es-ES" sz="3200" b="1" dirty="0" smtClean="0"/>
              <a:t>CONDICIONES DE BORDE </a:t>
            </a:r>
            <a:endParaRPr lang="es-ES" sz="3200" b="1" dirty="0"/>
          </a:p>
        </p:txBody>
      </p:sp>
      <mc:AlternateContent xmlns:mc="http://schemas.openxmlformats.org/markup-compatibility/2006" xmlns:a14="http://schemas.microsoft.com/office/drawing/2010/main">
        <mc:Choice Requires="a14">
          <p:sp>
            <p:nvSpPr>
              <p:cNvPr id="7" name="6 Rectángulo"/>
              <p:cNvSpPr/>
              <p:nvPr/>
            </p:nvSpPr>
            <p:spPr>
              <a:xfrm>
                <a:off x="3900243" y="4339893"/>
                <a:ext cx="1343509" cy="3975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𝑇</m:t>
                          </m:r>
                          <m:r>
                            <a:rPr lang="es-EC">
                              <a:latin typeface="Cambria Math"/>
                            </a:rPr>
                            <m:t>|</m:t>
                          </m:r>
                        </m:e>
                        <m:sub>
                          <m:r>
                            <a:rPr lang="es-EC" i="1">
                              <a:latin typeface="Cambria Math"/>
                            </a:rPr>
                            <m:t>𝑥</m:t>
                          </m:r>
                          <m:r>
                            <a:rPr lang="es-EC">
                              <a:latin typeface="Cambria Math"/>
                            </a:rPr>
                            <m:t>=</m:t>
                          </m:r>
                          <m:r>
                            <a:rPr lang="es-EC" i="1">
                              <a:latin typeface="Cambria Math"/>
                            </a:rPr>
                            <m:t>𝐿</m:t>
                          </m:r>
                        </m:sub>
                      </m:sSub>
                      <m:r>
                        <a:rPr lang="es-EC">
                          <a:latin typeface="Cambria Math"/>
                        </a:rPr>
                        <m:t>=</m:t>
                      </m:r>
                      <m:sSub>
                        <m:sSubPr>
                          <m:ctrlPr>
                            <a:rPr lang="es-ES" i="1">
                              <a:latin typeface="Cambria Math"/>
                            </a:rPr>
                          </m:ctrlPr>
                        </m:sSubPr>
                        <m:e>
                          <m:r>
                            <a:rPr lang="es-EC" i="1">
                              <a:latin typeface="Cambria Math"/>
                            </a:rPr>
                            <m:t>𝑇</m:t>
                          </m:r>
                        </m:e>
                        <m:sub>
                          <m:r>
                            <a:rPr lang="es-EC" i="1">
                              <a:latin typeface="Cambria Math"/>
                            </a:rPr>
                            <m:t>𝑠</m:t>
                          </m:r>
                        </m:sub>
                      </m:sSub>
                      <m:r>
                        <a:rPr lang="es-EC" i="1">
                          <a:latin typeface="Cambria Math"/>
                        </a:rPr>
                        <m:t> </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3900243" y="4339893"/>
                <a:ext cx="1343509" cy="397545"/>
              </a:xfrm>
              <a:prstGeom prst="rect">
                <a:avLst/>
              </a:prstGeom>
              <a:blipFill rotWithShape="1">
                <a:blip r:embed="rId6"/>
                <a:stretch>
                  <a:fillRect b="-61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635896" y="4962644"/>
                <a:ext cx="1784335"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r>
                        <a:rPr lang="es-EC" i="1">
                          <a:latin typeface="Cambria Math"/>
                        </a:rPr>
                        <m:t>𝑘</m:t>
                      </m:r>
                      <m:f>
                        <m:fPr>
                          <m:ctrlPr>
                            <a:rPr lang="es-ES" i="1">
                              <a:latin typeface="Cambria Math"/>
                            </a:rPr>
                          </m:ctrlPr>
                        </m:fPr>
                        <m:num>
                          <m:r>
                            <a:rPr lang="es-EC" i="1">
                              <a:latin typeface="Cambria Math"/>
                            </a:rPr>
                            <m:t>𝜕</m:t>
                          </m:r>
                          <m:r>
                            <a:rPr lang="es-EC" i="1">
                              <a:latin typeface="Cambria Math"/>
                            </a:rPr>
                            <m:t>𝑇</m:t>
                          </m:r>
                        </m:num>
                        <m:den>
                          <m:r>
                            <a:rPr lang="es-EC" i="1">
                              <a:latin typeface="Cambria Math"/>
                            </a:rPr>
                            <m:t>𝜕</m:t>
                          </m:r>
                          <m:r>
                            <a:rPr lang="es-EC" i="1">
                              <a:latin typeface="Cambria Math"/>
                            </a:rPr>
                            <m:t>𝑥</m:t>
                          </m:r>
                        </m:den>
                      </m:f>
                      <m:sSub>
                        <m:sSubPr>
                          <m:ctrlPr>
                            <a:rPr lang="es-ES" i="1">
                              <a:latin typeface="Cambria Math"/>
                            </a:rPr>
                          </m:ctrlPr>
                        </m:sSubPr>
                        <m:e>
                          <m:r>
                            <a:rPr lang="es-EC">
                              <a:latin typeface="Cambria Math"/>
                            </a:rPr>
                            <m:t>|</m:t>
                          </m:r>
                        </m:e>
                        <m:sub>
                          <m:r>
                            <a:rPr lang="es-EC" i="1">
                              <a:latin typeface="Cambria Math"/>
                            </a:rPr>
                            <m:t>𝑥</m:t>
                          </m:r>
                          <m:r>
                            <a:rPr lang="es-EC">
                              <a:latin typeface="Cambria Math"/>
                            </a:rPr>
                            <m:t>=</m:t>
                          </m:r>
                          <m:r>
                            <a:rPr lang="es-EC" i="1">
                              <a:latin typeface="Cambria Math"/>
                            </a:rPr>
                            <m:t>𝐿</m:t>
                          </m:r>
                        </m:sub>
                      </m:sSub>
                      <m:r>
                        <a:rPr lang="es-EC">
                          <a:latin typeface="Cambria Math"/>
                        </a:rPr>
                        <m:t>=</m:t>
                      </m:r>
                      <m:sSub>
                        <m:sSubPr>
                          <m:ctrlPr>
                            <a:rPr lang="es-ES" i="1">
                              <a:latin typeface="Cambria Math"/>
                            </a:rPr>
                          </m:ctrlPr>
                        </m:sSubPr>
                        <m:e>
                          <m:r>
                            <a:rPr lang="es-EC" i="1">
                              <a:latin typeface="Cambria Math"/>
                            </a:rPr>
                            <m:t>𝑞</m:t>
                          </m:r>
                        </m:e>
                        <m:sub>
                          <m:r>
                            <a:rPr lang="es-EC" i="1">
                              <a:latin typeface="Cambria Math"/>
                            </a:rPr>
                            <m:t>𝑠</m:t>
                          </m:r>
                        </m:sub>
                      </m:sSub>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3635896" y="4962644"/>
                <a:ext cx="1784335" cy="619016"/>
              </a:xfrm>
              <a:prstGeom prst="rect">
                <a:avLst/>
              </a:prstGeom>
              <a:blipFill rotWithShape="1">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90958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Autofit/>
          </a:bodyPr>
          <a:lstStyle/>
          <a:p>
            <a:r>
              <a:rPr lang="es-ES" sz="3200" b="1" dirty="0" smtClean="0"/>
              <a:t>FORMULACIÓN DEL FEM PARA TRANSFERENCIA DE CALOR </a:t>
            </a:r>
            <a:endParaRPr lang="es-ES" sz="3200"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1196752"/>
                <a:ext cx="8229600" cy="5328592"/>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nary>
                        <m:naryPr>
                          <m:limLoc m:val="subSup"/>
                          <m:ctrlPr>
                            <a:rPr lang="es-ES" sz="1800" i="1" smtClean="0">
                              <a:latin typeface="Cambria Math"/>
                            </a:rPr>
                          </m:ctrlPr>
                        </m:naryPr>
                        <m:sub>
                          <m:r>
                            <a:rPr lang="es-EC" sz="1800" i="1">
                              <a:latin typeface="Cambria Math"/>
                            </a:rPr>
                            <m:t>0</m:t>
                          </m:r>
                        </m:sub>
                        <m:sup>
                          <m:r>
                            <a:rPr lang="es-EC" sz="1800" i="1">
                              <a:latin typeface="Cambria Math"/>
                            </a:rPr>
                            <m:t>𝐿</m:t>
                          </m:r>
                        </m:sup>
                        <m:e>
                          <m:r>
                            <a:rPr lang="es-EC" sz="1800" i="1">
                              <a:latin typeface="Cambria Math"/>
                            </a:rPr>
                            <m:t>𝜙</m:t>
                          </m:r>
                        </m:e>
                      </m:nary>
                      <m:r>
                        <a:rPr lang="es-EC" sz="1800" i="1">
                          <a:latin typeface="Cambria Math"/>
                        </a:rPr>
                        <m:t>𝑘</m:t>
                      </m:r>
                      <m:r>
                        <a:rPr lang="es-EC" sz="1800">
                          <a:latin typeface="Cambria Math"/>
                        </a:rPr>
                        <m:t> </m:t>
                      </m:r>
                      <m:f>
                        <m:fPr>
                          <m:ctrlPr>
                            <a:rPr lang="es-ES" sz="1800" i="1">
                              <a:latin typeface="Cambria Math"/>
                            </a:rPr>
                          </m:ctrlPr>
                        </m:fPr>
                        <m:num>
                          <m:sSup>
                            <m:sSupPr>
                              <m:ctrlPr>
                                <a:rPr lang="es-ES" sz="1800" i="1">
                                  <a:latin typeface="Cambria Math"/>
                                </a:rPr>
                              </m:ctrlPr>
                            </m:sSupPr>
                            <m:e>
                              <m:r>
                                <a:rPr lang="es-EC" sz="1800" i="1">
                                  <a:latin typeface="Cambria Math"/>
                                </a:rPr>
                                <m:t>𝜕</m:t>
                              </m:r>
                            </m:e>
                            <m:sup>
                              <m:r>
                                <a:rPr lang="es-EC" sz="1800" i="1">
                                  <a:latin typeface="Cambria Math"/>
                                </a:rPr>
                                <m:t>2</m:t>
                              </m:r>
                            </m:sup>
                          </m:sSup>
                          <m:r>
                            <a:rPr lang="es-EC" sz="1800" i="1">
                              <a:latin typeface="Cambria Math"/>
                            </a:rPr>
                            <m:t>𝑇</m:t>
                          </m:r>
                        </m:num>
                        <m:den>
                          <m:r>
                            <a:rPr lang="es-EC" sz="1800" i="1">
                              <a:latin typeface="Cambria Math"/>
                            </a:rPr>
                            <m:t>𝜕</m:t>
                          </m:r>
                          <m:sSup>
                            <m:sSupPr>
                              <m:ctrlPr>
                                <a:rPr lang="es-ES" sz="1800" i="1">
                                  <a:latin typeface="Cambria Math"/>
                                </a:rPr>
                              </m:ctrlPr>
                            </m:sSupPr>
                            <m:e>
                              <m:r>
                                <a:rPr lang="es-EC" sz="1800" i="1">
                                  <a:latin typeface="Cambria Math"/>
                                </a:rPr>
                                <m:t>𝑥</m:t>
                              </m:r>
                            </m:e>
                            <m:sup>
                              <m:r>
                                <a:rPr lang="es-EC" sz="1800" i="1">
                                  <a:latin typeface="Cambria Math"/>
                                </a:rPr>
                                <m:t>2</m:t>
                              </m:r>
                            </m:sup>
                          </m:sSup>
                        </m:den>
                      </m:f>
                      <m:r>
                        <a:rPr lang="es-EC" sz="1800" i="1">
                          <a:latin typeface="Cambria Math"/>
                        </a:rPr>
                        <m:t>+</m:t>
                      </m:r>
                      <m:r>
                        <a:rPr lang="es-EC" sz="1800" i="1">
                          <a:latin typeface="Cambria Math"/>
                        </a:rPr>
                        <m:t>𝜙</m:t>
                      </m:r>
                      <m:r>
                        <a:rPr lang="es-EC" sz="1800" i="1">
                          <a:latin typeface="Cambria Math"/>
                        </a:rPr>
                        <m:t>𝑞</m:t>
                      </m:r>
                      <m:r>
                        <a:rPr lang="es-EC" sz="1800" i="1">
                          <a:latin typeface="Cambria Math"/>
                        </a:rPr>
                        <m:t>=0</m:t>
                      </m:r>
                    </m:oMath>
                  </m:oMathPara>
                </a14:m>
                <a:endParaRPr lang="es-ES" dirty="0" smtClean="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s-EC" sz="1800" i="1" smtClean="0">
                          <a:latin typeface="Cambria Math"/>
                        </a:rPr>
                        <m:t>𝜙</m:t>
                      </m:r>
                      <m:r>
                        <a:rPr lang="es-EC" sz="1800" i="1" smtClean="0">
                          <a:latin typeface="Cambria Math"/>
                        </a:rPr>
                        <m:t>𝑘</m:t>
                      </m:r>
                      <m:f>
                        <m:fPr>
                          <m:ctrlPr>
                            <a:rPr lang="es-ES" sz="1800" i="1" smtClean="0">
                              <a:latin typeface="Cambria Math"/>
                            </a:rPr>
                          </m:ctrlPr>
                        </m:fPr>
                        <m:num>
                          <m:r>
                            <a:rPr lang="es-EC" sz="1800" i="1">
                              <a:latin typeface="Cambria Math"/>
                            </a:rPr>
                            <m:t>𝑑𝑇</m:t>
                          </m:r>
                        </m:num>
                        <m:den>
                          <m:r>
                            <a:rPr lang="es-EC" sz="1800" i="1">
                              <a:latin typeface="Cambria Math"/>
                            </a:rPr>
                            <m:t>𝑑𝑥</m:t>
                          </m:r>
                        </m:den>
                      </m:f>
                      <m:sSubSup>
                        <m:sSubSupPr>
                          <m:ctrlPr>
                            <a:rPr lang="es-ES" sz="1800" i="1" smtClean="0">
                              <a:latin typeface="Cambria Math"/>
                            </a:rPr>
                          </m:ctrlPr>
                        </m:sSubSupPr>
                        <m:e>
                          <m:r>
                            <a:rPr lang="es-EC" sz="1800">
                              <a:latin typeface="Cambria Math"/>
                            </a:rPr>
                            <m:t>|</m:t>
                          </m:r>
                        </m:e>
                        <m:sub>
                          <m:r>
                            <a:rPr lang="es-EC" sz="1800">
                              <a:latin typeface="Cambria Math"/>
                            </a:rPr>
                            <m:t>0</m:t>
                          </m:r>
                        </m:sub>
                        <m:sup>
                          <m:r>
                            <a:rPr lang="es-EC" sz="1800" i="1">
                              <a:latin typeface="Cambria Math"/>
                            </a:rPr>
                            <m:t>𝐿</m:t>
                          </m:r>
                        </m:sup>
                      </m:sSubSup>
                      <m:r>
                        <a:rPr lang="es-EC" sz="1800" i="1" smtClean="0">
                          <a:latin typeface="Cambria Math"/>
                        </a:rPr>
                        <m:t>−</m:t>
                      </m:r>
                      <m:r>
                        <a:rPr lang="es-EC" sz="1800" i="1" smtClean="0">
                          <a:latin typeface="Cambria Math"/>
                        </a:rPr>
                        <m:t>𝑘</m:t>
                      </m:r>
                      <m:nary>
                        <m:naryPr>
                          <m:limLoc m:val="subSup"/>
                          <m:ctrlPr>
                            <a:rPr lang="es-ES" sz="1800" i="1" smtClean="0">
                              <a:latin typeface="Cambria Math"/>
                            </a:rPr>
                          </m:ctrlPr>
                        </m:naryPr>
                        <m:sub>
                          <m:r>
                            <a:rPr lang="es-EC" sz="1800" i="1">
                              <a:latin typeface="Cambria Math"/>
                            </a:rPr>
                            <m:t>𝑜</m:t>
                          </m:r>
                        </m:sub>
                        <m:sup>
                          <m:r>
                            <a:rPr lang="es-EC" sz="1800" i="1">
                              <a:latin typeface="Cambria Math"/>
                            </a:rPr>
                            <m:t>𝐿</m:t>
                          </m:r>
                        </m:sup>
                        <m:e>
                          <m:f>
                            <m:fPr>
                              <m:ctrlPr>
                                <a:rPr lang="es-ES" sz="1800" i="1">
                                  <a:latin typeface="Cambria Math"/>
                                </a:rPr>
                              </m:ctrlPr>
                            </m:fPr>
                            <m:num>
                              <m:r>
                                <a:rPr lang="es-EC" sz="1800" i="1">
                                  <a:latin typeface="Cambria Math"/>
                                </a:rPr>
                                <m:t>𝑑</m:t>
                              </m:r>
                              <m:r>
                                <a:rPr lang="es-EC" sz="1800" i="1">
                                  <a:latin typeface="Cambria Math"/>
                                </a:rPr>
                                <m:t>𝜙</m:t>
                              </m:r>
                            </m:num>
                            <m:den>
                              <m:r>
                                <a:rPr lang="es-EC" sz="1800" i="1">
                                  <a:latin typeface="Cambria Math"/>
                                </a:rPr>
                                <m:t>𝑑𝑥</m:t>
                              </m:r>
                            </m:den>
                          </m:f>
                          <m:f>
                            <m:fPr>
                              <m:ctrlPr>
                                <a:rPr lang="es-ES" sz="1800" i="1">
                                  <a:latin typeface="Cambria Math"/>
                                </a:rPr>
                              </m:ctrlPr>
                            </m:fPr>
                            <m:num>
                              <m:r>
                                <a:rPr lang="es-EC" sz="1800" i="1">
                                  <a:latin typeface="Cambria Math"/>
                                </a:rPr>
                                <m:t>𝑑𝑇</m:t>
                              </m:r>
                            </m:num>
                            <m:den>
                              <m:r>
                                <a:rPr lang="es-EC" sz="1800" i="1">
                                  <a:latin typeface="Cambria Math"/>
                                </a:rPr>
                                <m:t>𝑑𝑥</m:t>
                              </m:r>
                            </m:den>
                          </m:f>
                          <m:r>
                            <a:rPr lang="es-EC" sz="1800">
                              <a:latin typeface="Cambria Math"/>
                            </a:rPr>
                            <m:t> </m:t>
                          </m:r>
                          <m:r>
                            <a:rPr lang="es-EC" sz="1800" i="1">
                              <a:latin typeface="Cambria Math"/>
                            </a:rPr>
                            <m:t>𝑑𝑥</m:t>
                          </m:r>
                          <m:r>
                            <a:rPr lang="es-EC" sz="1800">
                              <a:latin typeface="Cambria Math"/>
                            </a:rPr>
                            <m:t>+ </m:t>
                          </m:r>
                          <m:nary>
                            <m:naryPr>
                              <m:limLoc m:val="subSup"/>
                              <m:ctrlPr>
                                <a:rPr lang="es-ES" sz="1800" i="1">
                                  <a:latin typeface="Cambria Math"/>
                                </a:rPr>
                              </m:ctrlPr>
                            </m:naryPr>
                            <m:sub>
                              <m:r>
                                <a:rPr lang="es-EC" sz="1800">
                                  <a:latin typeface="Cambria Math"/>
                                </a:rPr>
                                <m:t>0</m:t>
                              </m:r>
                            </m:sub>
                            <m:sup>
                              <m:r>
                                <a:rPr lang="es-EC" sz="1800" i="1">
                                  <a:latin typeface="Cambria Math"/>
                                </a:rPr>
                                <m:t>𝐿</m:t>
                              </m:r>
                            </m:sup>
                            <m:e>
                              <m:r>
                                <a:rPr lang="es-EC" sz="1800" i="1">
                                  <a:latin typeface="Cambria Math"/>
                                </a:rPr>
                                <m:t>𝜙</m:t>
                              </m:r>
                              <m:r>
                                <a:rPr lang="es-EC" sz="1800" i="1">
                                  <a:latin typeface="Cambria Math"/>
                                </a:rPr>
                                <m:t>𝑞𝑑𝑥</m:t>
                              </m:r>
                            </m:e>
                          </m:nary>
                        </m:e>
                      </m:nary>
                      <m:r>
                        <a:rPr lang="es-EC" sz="1800">
                          <a:latin typeface="Cambria Math"/>
                        </a:rPr>
                        <m:t>=0</m:t>
                      </m:r>
                    </m:oMath>
                  </m:oMathPara>
                </a14:m>
                <a:endParaRPr lang="es-ES" sz="1800" dirty="0" smtClean="0"/>
              </a:p>
              <a:p>
                <a:pPr marL="0" indent="0">
                  <a:buNone/>
                </a:pPr>
                <a:endParaRPr lang="es-EC" sz="1800" dirty="0" smtClean="0"/>
              </a:p>
              <a:p>
                <a:pPr marL="0" indent="0">
                  <a:buNone/>
                </a:pPr>
                <a:r>
                  <a:rPr lang="es-EC" sz="1800" dirty="0" smtClean="0"/>
                  <a:t>Teniendo </a:t>
                </a:r>
                <a:r>
                  <a:rPr lang="es-EC" sz="1800" dirty="0"/>
                  <a:t>en cuenta que </a:t>
                </a:r>
                <a14:m>
                  <m:oMath xmlns:m="http://schemas.openxmlformats.org/officeDocument/2006/math">
                    <m:sSub>
                      <m:sSubPr>
                        <m:ctrlPr>
                          <a:rPr lang="es-ES" sz="1800" i="1">
                            <a:latin typeface="Cambria Math"/>
                          </a:rPr>
                        </m:ctrlPr>
                      </m:sSubPr>
                      <m:e>
                        <m:r>
                          <a:rPr lang="es-EC" sz="1800" i="1">
                            <a:latin typeface="Cambria Math"/>
                          </a:rPr>
                          <m:t>𝑞</m:t>
                        </m:r>
                      </m:e>
                      <m:sub>
                        <m:r>
                          <a:rPr lang="es-EC" sz="1800" i="1">
                            <a:latin typeface="Cambria Math"/>
                          </a:rPr>
                          <m:t>𝑚</m:t>
                        </m:r>
                      </m:sub>
                    </m:sSub>
                    <m:r>
                      <a:rPr lang="es-EC" sz="1800" i="1">
                        <a:latin typeface="Cambria Math"/>
                      </a:rPr>
                      <m:t>=−</m:t>
                    </m:r>
                    <m:r>
                      <a:rPr lang="es-EC" sz="1800" i="1">
                        <a:latin typeface="Cambria Math"/>
                      </a:rPr>
                      <m:t>𝑘</m:t>
                    </m:r>
                    <m:f>
                      <m:fPr>
                        <m:ctrlPr>
                          <a:rPr lang="es-ES" sz="1800" i="1">
                            <a:latin typeface="Cambria Math"/>
                          </a:rPr>
                        </m:ctrlPr>
                      </m:fPr>
                      <m:num>
                        <m:r>
                          <a:rPr lang="es-EC" sz="1800" i="1">
                            <a:latin typeface="Cambria Math"/>
                          </a:rPr>
                          <m:t>𝜕</m:t>
                        </m:r>
                        <m:r>
                          <a:rPr lang="es-EC" sz="1800" i="1">
                            <a:latin typeface="Cambria Math"/>
                          </a:rPr>
                          <m:t>𝑇</m:t>
                        </m:r>
                      </m:num>
                      <m:den>
                        <m:r>
                          <a:rPr lang="es-EC" sz="1800" i="1">
                            <a:latin typeface="Cambria Math"/>
                          </a:rPr>
                          <m:t>𝜕</m:t>
                        </m:r>
                        <m:r>
                          <a:rPr lang="es-EC" sz="1800" i="1">
                            <a:latin typeface="Cambria Math"/>
                          </a:rPr>
                          <m:t>𝑚</m:t>
                        </m:r>
                      </m:den>
                    </m:f>
                  </m:oMath>
                </a14:m>
                <a:r>
                  <a:rPr lang="es-EC" sz="1800" dirty="0"/>
                  <a:t> y aplicando las condiciones de contorno de  Dirichlet y Neumann en la ecuación </a:t>
                </a:r>
                <a:endParaRPr lang="es-ES" sz="1800" dirty="0"/>
              </a:p>
              <a:p>
                <a:pPr marL="0" indent="0">
                  <a:buNone/>
                </a:pPr>
                <a14:m>
                  <m:oMathPara xmlns:m="http://schemas.openxmlformats.org/officeDocument/2006/math">
                    <m:oMathParaPr>
                      <m:jc m:val="centerGroup"/>
                    </m:oMathParaPr>
                    <m:oMath xmlns:m="http://schemas.openxmlformats.org/officeDocument/2006/math">
                      <m:r>
                        <a:rPr lang="es-EC" sz="1800" i="1">
                          <a:latin typeface="Cambria Math"/>
                        </a:rPr>
                        <m:t>𝜙</m:t>
                      </m:r>
                      <m:d>
                        <m:dPr>
                          <m:ctrlPr>
                            <a:rPr lang="es-ES" sz="1800" i="1">
                              <a:latin typeface="Cambria Math"/>
                            </a:rPr>
                          </m:ctrlPr>
                        </m:dPr>
                        <m:e>
                          <m:r>
                            <a:rPr lang="es-EC" sz="1800">
                              <a:latin typeface="Cambria Math"/>
                            </a:rPr>
                            <m:t>0</m:t>
                          </m:r>
                        </m:e>
                      </m:d>
                      <m:r>
                        <a:rPr lang="es-EC" sz="1800">
                          <a:latin typeface="Cambria Math"/>
                        </a:rPr>
                        <m:t>=0   </m:t>
                      </m:r>
                      <m:r>
                        <a:rPr lang="es-EC" sz="1800" i="1">
                          <a:latin typeface="Cambria Math"/>
                        </a:rPr>
                        <m:t>𝑦</m:t>
                      </m:r>
                      <m:r>
                        <a:rPr lang="es-EC" sz="1800">
                          <a:latin typeface="Cambria Math"/>
                        </a:rPr>
                        <m:t>   </m:t>
                      </m:r>
                      <m:r>
                        <a:rPr lang="es-EC" sz="1800" i="1">
                          <a:latin typeface="Cambria Math"/>
                        </a:rPr>
                        <m:t>𝑞</m:t>
                      </m:r>
                      <m:r>
                        <a:rPr lang="es-EC" sz="1800">
                          <a:latin typeface="Cambria Math"/>
                        </a:rPr>
                        <m:t>=</m:t>
                      </m:r>
                      <m:r>
                        <a:rPr lang="es-EC" sz="1800" i="1">
                          <a:latin typeface="Cambria Math"/>
                        </a:rPr>
                        <m:t>−</m:t>
                      </m:r>
                      <m:r>
                        <a:rPr lang="es-EC" sz="1800" i="1">
                          <a:latin typeface="Cambria Math"/>
                        </a:rPr>
                        <m:t>𝑘</m:t>
                      </m:r>
                      <m:d>
                        <m:dPr>
                          <m:ctrlPr>
                            <a:rPr lang="es-ES" sz="1800" i="1">
                              <a:latin typeface="Cambria Math"/>
                            </a:rPr>
                          </m:ctrlPr>
                        </m:dPr>
                        <m:e>
                          <m:r>
                            <a:rPr lang="es-EC" sz="1800" i="1">
                              <a:latin typeface="Cambria Math"/>
                            </a:rPr>
                            <m:t>𝐿</m:t>
                          </m:r>
                        </m:e>
                      </m:d>
                      <m:d>
                        <m:dPr>
                          <m:ctrlPr>
                            <a:rPr lang="es-ES" sz="1800" i="1">
                              <a:latin typeface="Cambria Math"/>
                            </a:rPr>
                          </m:ctrlPr>
                        </m:dPr>
                        <m:e>
                          <m:f>
                            <m:fPr>
                              <m:ctrlPr>
                                <a:rPr lang="es-ES" sz="1800" i="1">
                                  <a:latin typeface="Cambria Math"/>
                                </a:rPr>
                              </m:ctrlPr>
                            </m:fPr>
                            <m:num>
                              <m:r>
                                <a:rPr lang="es-EC" sz="1800" i="1">
                                  <a:latin typeface="Cambria Math"/>
                                </a:rPr>
                                <m:t>𝑑𝑇</m:t>
                              </m:r>
                              <m:d>
                                <m:dPr>
                                  <m:ctrlPr>
                                    <a:rPr lang="es-ES" sz="1800" i="1">
                                      <a:latin typeface="Cambria Math"/>
                                    </a:rPr>
                                  </m:ctrlPr>
                                </m:dPr>
                                <m:e>
                                  <m:r>
                                    <a:rPr lang="es-EC" sz="1800" i="1">
                                      <a:latin typeface="Cambria Math"/>
                                    </a:rPr>
                                    <m:t>𝐿</m:t>
                                  </m:r>
                                </m:e>
                              </m:d>
                            </m:num>
                            <m:den>
                              <m:r>
                                <a:rPr lang="es-EC" sz="1800" i="1">
                                  <a:latin typeface="Cambria Math"/>
                                </a:rPr>
                                <m:t>𝑑𝑥</m:t>
                              </m:r>
                            </m:den>
                          </m:f>
                        </m:e>
                      </m:d>
                      <m:r>
                        <a:rPr lang="es-EC" sz="1800">
                          <a:latin typeface="Cambria Math"/>
                        </a:rPr>
                        <m:t>=</m:t>
                      </m:r>
                      <m:r>
                        <a:rPr lang="es-EC" sz="1800" i="1">
                          <a:latin typeface="Cambria Math"/>
                        </a:rPr>
                        <m:t>h</m:t>
                      </m:r>
                      <m:r>
                        <a:rPr lang="es-EC" sz="1800">
                          <a:latin typeface="Cambria Math"/>
                        </a:rPr>
                        <m:t>(</m:t>
                      </m:r>
                      <m:sSub>
                        <m:sSubPr>
                          <m:ctrlPr>
                            <a:rPr lang="es-ES" sz="1800" i="1">
                              <a:latin typeface="Cambria Math"/>
                            </a:rPr>
                          </m:ctrlPr>
                        </m:sSubPr>
                        <m:e>
                          <m:r>
                            <a:rPr lang="es-EC" sz="1800" i="1">
                              <a:latin typeface="Cambria Math"/>
                            </a:rPr>
                            <m:t>𝑇</m:t>
                          </m:r>
                        </m:e>
                        <m:sub>
                          <m:r>
                            <a:rPr lang="es-EC" sz="1800" i="1">
                              <a:latin typeface="Cambria Math"/>
                            </a:rPr>
                            <m:t>𝐿</m:t>
                          </m:r>
                        </m:sub>
                      </m:sSub>
                      <m:r>
                        <a:rPr lang="es-EC" sz="1800" i="1">
                          <a:latin typeface="Cambria Math"/>
                        </a:rPr>
                        <m:t>−</m:t>
                      </m:r>
                      <m:sSub>
                        <m:sSubPr>
                          <m:ctrlPr>
                            <a:rPr lang="es-ES" sz="1800" i="1">
                              <a:latin typeface="Cambria Math"/>
                            </a:rPr>
                          </m:ctrlPr>
                        </m:sSubPr>
                        <m:e>
                          <m:r>
                            <a:rPr lang="es-EC" sz="1800" i="1">
                              <a:latin typeface="Cambria Math"/>
                            </a:rPr>
                            <m:t>𝑇</m:t>
                          </m:r>
                        </m:e>
                        <m:sub>
                          <m:r>
                            <a:rPr lang="es-EC" sz="1800">
                              <a:latin typeface="Cambria Math"/>
                            </a:rPr>
                            <m:t>∞</m:t>
                          </m:r>
                        </m:sub>
                      </m:sSub>
                      <m:r>
                        <a:rPr lang="es-EC" sz="1800">
                          <a:latin typeface="Cambria Math"/>
                        </a:rPr>
                        <m:t>)</m:t>
                      </m:r>
                    </m:oMath>
                  </m:oMathPara>
                </a14:m>
                <a:endParaRPr lang="es-ES" sz="1800" dirty="0" smtClean="0"/>
              </a:p>
              <a:p>
                <a:pPr marL="0" indent="0">
                  <a:buNone/>
                </a:pPr>
                <a:endParaRPr lang="es-ES" sz="1800" dirty="0" smtClean="0"/>
              </a:p>
              <a:p>
                <a:pPr marL="0" indent="0">
                  <a:buNone/>
                </a:pPr>
                <a14:m>
                  <m:oMathPara xmlns:m="http://schemas.openxmlformats.org/officeDocument/2006/math">
                    <m:oMathParaPr>
                      <m:jc m:val="centerGroup"/>
                    </m:oMathParaPr>
                    <m:oMath xmlns:m="http://schemas.openxmlformats.org/officeDocument/2006/math">
                      <m:r>
                        <a:rPr lang="es-EC" sz="1800" i="1">
                          <a:latin typeface="Cambria Math"/>
                        </a:rPr>
                        <m:t>𝐾</m:t>
                      </m:r>
                      <m:r>
                        <a:rPr lang="es-EC" sz="1800">
                          <a:latin typeface="Cambria Math"/>
                        </a:rPr>
                        <m:t>=</m:t>
                      </m:r>
                      <m:f>
                        <m:fPr>
                          <m:ctrlPr>
                            <a:rPr lang="es-ES" sz="1800" i="1">
                              <a:latin typeface="Cambria Math"/>
                            </a:rPr>
                          </m:ctrlPr>
                        </m:fPr>
                        <m:num>
                          <m:r>
                            <a:rPr lang="es-EC" sz="1800" i="1">
                              <a:latin typeface="Cambria Math"/>
                            </a:rPr>
                            <m:t>𝑘</m:t>
                          </m:r>
                        </m:num>
                        <m:den>
                          <m:sSub>
                            <m:sSubPr>
                              <m:ctrlPr>
                                <a:rPr lang="es-ES" sz="1800" i="1">
                                  <a:latin typeface="Cambria Math"/>
                                </a:rPr>
                              </m:ctrlPr>
                            </m:sSubPr>
                            <m:e>
                              <m:r>
                                <a:rPr lang="es-EC" sz="1800" i="1">
                                  <a:latin typeface="Cambria Math"/>
                                </a:rPr>
                                <m:t>𝑙</m:t>
                              </m:r>
                            </m:e>
                            <m:sub>
                              <m:r>
                                <a:rPr lang="es-EC" sz="1800" i="1">
                                  <a:latin typeface="Cambria Math"/>
                                </a:rPr>
                                <m:t>𝑒</m:t>
                              </m:r>
                            </m:sub>
                          </m:sSub>
                        </m:den>
                      </m:f>
                      <m:d>
                        <m:dPr>
                          <m:begChr m:val="["/>
                          <m:endChr m:val="]"/>
                          <m:ctrlPr>
                            <a:rPr lang="es-ES" sz="1800" i="1">
                              <a:latin typeface="Cambria Math"/>
                            </a:rPr>
                          </m:ctrlPr>
                        </m:dPr>
                        <m:e>
                          <m:m>
                            <m:mPr>
                              <m:mcs>
                                <m:mc>
                                  <m:mcPr>
                                    <m:count m:val="2"/>
                                    <m:mcJc m:val="center"/>
                                  </m:mcPr>
                                </m:mc>
                              </m:mcs>
                              <m:ctrlPr>
                                <a:rPr lang="es-ES" sz="1800" i="1">
                                  <a:latin typeface="Cambria Math"/>
                                </a:rPr>
                              </m:ctrlPr>
                            </m:mPr>
                            <m:mr>
                              <m:e>
                                <m:r>
                                  <a:rPr lang="es-EC" sz="1800">
                                    <a:latin typeface="Cambria Math"/>
                                  </a:rPr>
                                  <m:t>   1</m:t>
                                </m:r>
                              </m:e>
                              <m:e>
                                <m:r>
                                  <a:rPr lang="es-EC" sz="1800" i="1">
                                    <a:latin typeface="Cambria Math"/>
                                  </a:rPr>
                                  <m:t>−</m:t>
                                </m:r>
                                <m:r>
                                  <a:rPr lang="es-EC" sz="1800">
                                    <a:latin typeface="Cambria Math"/>
                                  </a:rPr>
                                  <m:t>1</m:t>
                                </m:r>
                              </m:e>
                            </m:mr>
                            <m:mr>
                              <m:e>
                                <m:r>
                                  <a:rPr lang="es-EC" sz="1800" i="1">
                                    <a:latin typeface="Cambria Math"/>
                                  </a:rPr>
                                  <m:t>−</m:t>
                                </m:r>
                                <m:r>
                                  <a:rPr lang="es-EC" sz="1800">
                                    <a:latin typeface="Cambria Math"/>
                                  </a:rPr>
                                  <m:t>1</m:t>
                                </m:r>
                              </m:e>
                              <m:e>
                                <m:r>
                                  <a:rPr lang="es-EC" sz="1800">
                                    <a:latin typeface="Cambria Math"/>
                                  </a:rPr>
                                  <m:t>   1</m:t>
                                </m:r>
                              </m:e>
                            </m:mr>
                          </m:m>
                        </m:e>
                      </m:d>
                      <m:r>
                        <a:rPr lang="es-EC" sz="1800" i="1">
                          <a:latin typeface="Cambria Math"/>
                        </a:rPr>
                        <m:t>𝑇</m:t>
                      </m:r>
                    </m:oMath>
                  </m:oMathPara>
                </a14:m>
                <a:endParaRPr lang="es-ES" sz="1800" dirty="0" smtClean="0"/>
              </a:p>
              <a:p>
                <a:pPr marL="0" indent="0">
                  <a:buNone/>
                </a:pPr>
                <a14:m>
                  <m:oMathPara xmlns:m="http://schemas.openxmlformats.org/officeDocument/2006/math">
                    <m:oMathParaPr>
                      <m:jc m:val="centerGroup"/>
                    </m:oMathParaPr>
                    <m:oMath xmlns:m="http://schemas.openxmlformats.org/officeDocument/2006/math">
                      <m:r>
                        <a:rPr lang="es-EC" sz="1800" i="1">
                          <a:latin typeface="Cambria Math"/>
                        </a:rPr>
                        <m:t>𝑃</m:t>
                      </m:r>
                      <m:r>
                        <a:rPr lang="es-EC" sz="1800" i="1">
                          <a:latin typeface="Cambria Math"/>
                        </a:rPr>
                        <m:t>=</m:t>
                      </m:r>
                      <m:f>
                        <m:fPr>
                          <m:ctrlPr>
                            <a:rPr lang="es-ES" sz="1800" i="1">
                              <a:latin typeface="Cambria Math"/>
                            </a:rPr>
                          </m:ctrlPr>
                        </m:fPr>
                        <m:num>
                          <m:sSub>
                            <m:sSubPr>
                              <m:ctrlPr>
                                <a:rPr lang="es-ES" sz="1800" i="1">
                                  <a:latin typeface="Cambria Math"/>
                                </a:rPr>
                              </m:ctrlPr>
                            </m:sSubPr>
                            <m:e>
                              <m:r>
                                <a:rPr lang="es-EC" sz="1800" i="1">
                                  <a:latin typeface="Cambria Math"/>
                                </a:rPr>
                                <m:t>𝑄</m:t>
                              </m:r>
                            </m:e>
                            <m:sub>
                              <m:r>
                                <a:rPr lang="es-EC" sz="1800" i="1">
                                  <a:latin typeface="Cambria Math"/>
                                </a:rPr>
                                <m:t>𝑒</m:t>
                              </m:r>
                            </m:sub>
                          </m:sSub>
                          <m:sSub>
                            <m:sSubPr>
                              <m:ctrlPr>
                                <a:rPr lang="es-ES" sz="1800" i="1">
                                  <a:latin typeface="Cambria Math"/>
                                </a:rPr>
                              </m:ctrlPr>
                            </m:sSubPr>
                            <m:e>
                              <m:r>
                                <a:rPr lang="es-EC" sz="1800" i="1">
                                  <a:latin typeface="Cambria Math"/>
                                </a:rPr>
                                <m:t>𝑙</m:t>
                              </m:r>
                            </m:e>
                            <m:sub>
                              <m:r>
                                <a:rPr lang="es-EC" sz="1800" i="1">
                                  <a:latin typeface="Cambria Math"/>
                                </a:rPr>
                                <m:t>𝑒</m:t>
                              </m:r>
                            </m:sub>
                          </m:sSub>
                        </m:num>
                        <m:den>
                          <m:r>
                            <a:rPr lang="es-EC" sz="1800" i="1">
                              <a:latin typeface="Cambria Math"/>
                            </a:rPr>
                            <m:t>2</m:t>
                          </m:r>
                        </m:den>
                      </m:f>
                      <m:sSup>
                        <m:sSupPr>
                          <m:ctrlPr>
                            <a:rPr lang="es-ES" sz="1800" i="1">
                              <a:latin typeface="Cambria Math"/>
                            </a:rPr>
                          </m:ctrlPr>
                        </m:sSupPr>
                        <m:e>
                          <m:d>
                            <m:dPr>
                              <m:begChr m:val="["/>
                              <m:endChr m:val="]"/>
                              <m:ctrlPr>
                                <a:rPr lang="es-ES" sz="1800" i="1">
                                  <a:latin typeface="Cambria Math"/>
                                </a:rPr>
                              </m:ctrlPr>
                            </m:dPr>
                            <m:e>
                              <m:r>
                                <a:rPr lang="es-EC" sz="1800" i="1">
                                  <a:latin typeface="Cambria Math"/>
                                </a:rPr>
                                <m:t>1    1</m:t>
                              </m:r>
                            </m:e>
                          </m:d>
                        </m:e>
                        <m:sup>
                          <m:r>
                            <a:rPr lang="es-EC" sz="1800" i="1">
                              <a:latin typeface="Cambria Math"/>
                            </a:rPr>
                            <m:t>𝑇</m:t>
                          </m:r>
                        </m:sup>
                      </m:sSup>
                    </m:oMath>
                  </m:oMathPara>
                </a14:m>
                <a:endParaRPr lang="es-ES" sz="1800" dirty="0" smtClean="0"/>
              </a:p>
              <a:p>
                <a:pPr marL="0" indent="0">
                  <a:buNone/>
                </a:pPr>
                <a:endParaRPr lang="es-ES" sz="18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s-ES" sz="1800" i="1">
                              <a:latin typeface="Cambria Math"/>
                            </a:rPr>
                          </m:ctrlPr>
                        </m:dPr>
                        <m:e>
                          <m:m>
                            <m:mPr>
                              <m:mcs>
                                <m:mc>
                                  <m:mcPr>
                                    <m:count m:val="3"/>
                                    <m:mcJc m:val="center"/>
                                  </m:mcPr>
                                </m:mc>
                              </m:mcs>
                              <m:ctrlPr>
                                <a:rPr lang="es-ES" sz="1800" i="1">
                                  <a:latin typeface="Cambria Math"/>
                                </a:rPr>
                              </m:ctrlPr>
                            </m:mPr>
                            <m:mr>
                              <m:e>
                                <m:sSub>
                                  <m:sSubPr>
                                    <m:ctrlPr>
                                      <a:rPr lang="es-ES" sz="1800" i="1">
                                        <a:latin typeface="Cambria Math"/>
                                      </a:rPr>
                                    </m:ctrlPr>
                                  </m:sSubPr>
                                  <m:e>
                                    <m:r>
                                      <a:rPr lang="es-EC" sz="1800" i="1">
                                        <a:latin typeface="Cambria Math"/>
                                      </a:rPr>
                                      <m:t>𝐾</m:t>
                                    </m:r>
                                  </m:e>
                                  <m:sub>
                                    <m:r>
                                      <a:rPr lang="es-EC" sz="1800">
                                        <a:latin typeface="Cambria Math"/>
                                      </a:rPr>
                                      <m:t>1 22</m:t>
                                    </m:r>
                                  </m:sub>
                                </m:sSub>
                              </m:e>
                              <m:e>
                                <m:sSub>
                                  <m:sSubPr>
                                    <m:ctrlPr>
                                      <a:rPr lang="es-ES" sz="1800" i="1">
                                        <a:latin typeface="Cambria Math"/>
                                      </a:rPr>
                                    </m:ctrlPr>
                                  </m:sSubPr>
                                  <m:e>
                                    <m:r>
                                      <a:rPr lang="es-EC" sz="1800" i="1">
                                        <a:latin typeface="Cambria Math"/>
                                      </a:rPr>
                                      <m:t>𝐾</m:t>
                                    </m:r>
                                  </m:e>
                                  <m:sub>
                                    <m:r>
                                      <a:rPr lang="es-EC" sz="1800">
                                        <a:latin typeface="Cambria Math"/>
                                      </a:rPr>
                                      <m:t>1 23</m:t>
                                    </m:r>
                                  </m:sub>
                                </m:sSub>
                              </m:e>
                              <m:e>
                                <m:m>
                                  <m:mPr>
                                    <m:mcs>
                                      <m:mc>
                                        <m:mcPr>
                                          <m:count m:val="2"/>
                                          <m:mcJc m:val="center"/>
                                        </m:mcPr>
                                      </m:mc>
                                    </m:mcs>
                                    <m:ctrlPr>
                                      <a:rPr lang="es-ES" sz="1800" i="1">
                                        <a:latin typeface="Cambria Math"/>
                                      </a:rPr>
                                    </m:ctrlPr>
                                  </m:mPr>
                                  <m:mr>
                                    <m:e>
                                      <m:r>
                                        <a:rPr lang="es-EC" sz="1800">
                                          <a:latin typeface="Cambria Math"/>
                                        </a:rPr>
                                        <m:t>…</m:t>
                                      </m:r>
                                    </m:e>
                                    <m:e>
                                      <m:sSub>
                                        <m:sSubPr>
                                          <m:ctrlPr>
                                            <a:rPr lang="es-ES" sz="1800" i="1">
                                              <a:latin typeface="Cambria Math"/>
                                            </a:rPr>
                                          </m:ctrlPr>
                                        </m:sSubPr>
                                        <m:e>
                                          <m:r>
                                            <a:rPr lang="es-EC" sz="1800" i="1">
                                              <a:latin typeface="Cambria Math"/>
                                            </a:rPr>
                                            <m:t>𝐾</m:t>
                                          </m:r>
                                        </m:e>
                                        <m:sub>
                                          <m:r>
                                            <a:rPr lang="es-EC" sz="1800">
                                              <a:latin typeface="Cambria Math"/>
                                            </a:rPr>
                                            <m:t>1 2</m:t>
                                          </m:r>
                                          <m:r>
                                            <a:rPr lang="es-EC" sz="1800" i="1">
                                              <a:latin typeface="Cambria Math"/>
                                            </a:rPr>
                                            <m:t>𝐿</m:t>
                                          </m:r>
                                        </m:sub>
                                      </m:sSub>
                                    </m:e>
                                  </m:mr>
                                </m:m>
                              </m:e>
                            </m:mr>
                            <m:mr>
                              <m:e>
                                <m:sSub>
                                  <m:sSubPr>
                                    <m:ctrlPr>
                                      <a:rPr lang="es-ES" sz="1800" i="1">
                                        <a:latin typeface="Cambria Math"/>
                                      </a:rPr>
                                    </m:ctrlPr>
                                  </m:sSubPr>
                                  <m:e>
                                    <m:r>
                                      <a:rPr lang="es-EC" sz="1800" i="1">
                                        <a:latin typeface="Cambria Math"/>
                                      </a:rPr>
                                      <m:t>𝐾</m:t>
                                    </m:r>
                                  </m:e>
                                  <m:sub>
                                    <m:r>
                                      <a:rPr lang="es-EC" sz="1800">
                                        <a:latin typeface="Cambria Math"/>
                                      </a:rPr>
                                      <m:t>1 32</m:t>
                                    </m:r>
                                  </m:sub>
                                </m:sSub>
                              </m:e>
                              <m:e>
                                <m:sSub>
                                  <m:sSubPr>
                                    <m:ctrlPr>
                                      <a:rPr lang="es-ES" sz="1800" i="1">
                                        <a:latin typeface="Cambria Math"/>
                                      </a:rPr>
                                    </m:ctrlPr>
                                  </m:sSubPr>
                                  <m:e>
                                    <m:r>
                                      <a:rPr lang="es-EC" sz="1800" i="1">
                                        <a:latin typeface="Cambria Math"/>
                                      </a:rPr>
                                      <m:t>𝐾</m:t>
                                    </m:r>
                                  </m:e>
                                  <m:sub>
                                    <m:r>
                                      <a:rPr lang="es-EC" sz="1800">
                                        <a:latin typeface="Cambria Math"/>
                                      </a:rPr>
                                      <m:t>1 33</m:t>
                                    </m:r>
                                  </m:sub>
                                </m:sSub>
                              </m:e>
                              <m:e>
                                <m:m>
                                  <m:mPr>
                                    <m:mcs>
                                      <m:mc>
                                        <m:mcPr>
                                          <m:count m:val="2"/>
                                          <m:mcJc m:val="center"/>
                                        </m:mcPr>
                                      </m:mc>
                                    </m:mcs>
                                    <m:ctrlPr>
                                      <a:rPr lang="es-ES" sz="1800" i="1">
                                        <a:latin typeface="Cambria Math"/>
                                      </a:rPr>
                                    </m:ctrlPr>
                                  </m:mPr>
                                  <m:mr>
                                    <m:e>
                                      <m:r>
                                        <a:rPr lang="es-EC" sz="1800">
                                          <a:latin typeface="Cambria Math"/>
                                        </a:rPr>
                                        <m:t>…</m:t>
                                      </m:r>
                                    </m:e>
                                    <m:e>
                                      <m:sSub>
                                        <m:sSubPr>
                                          <m:ctrlPr>
                                            <a:rPr lang="es-ES" sz="1800" i="1">
                                              <a:latin typeface="Cambria Math"/>
                                            </a:rPr>
                                          </m:ctrlPr>
                                        </m:sSubPr>
                                        <m:e>
                                          <m:r>
                                            <a:rPr lang="es-EC" sz="1800" i="1">
                                              <a:latin typeface="Cambria Math"/>
                                            </a:rPr>
                                            <m:t>𝐾</m:t>
                                          </m:r>
                                        </m:e>
                                        <m:sub>
                                          <m:r>
                                            <a:rPr lang="es-EC" sz="1800">
                                              <a:latin typeface="Cambria Math"/>
                                            </a:rPr>
                                            <m:t>1 3</m:t>
                                          </m:r>
                                          <m:r>
                                            <a:rPr lang="es-EC" sz="1800" i="1">
                                              <a:latin typeface="Cambria Math"/>
                                            </a:rPr>
                                            <m:t>𝐿</m:t>
                                          </m:r>
                                        </m:sub>
                                      </m:sSub>
                                    </m:e>
                                  </m:mr>
                                </m:m>
                              </m:e>
                            </m:mr>
                            <m:mr>
                              <m:e>
                                <m:m>
                                  <m:mPr>
                                    <m:mcs>
                                      <m:mc>
                                        <m:mcPr>
                                          <m:count m:val="1"/>
                                          <m:mcJc m:val="center"/>
                                        </m:mcPr>
                                      </m:mc>
                                    </m:mcs>
                                    <m:ctrlPr>
                                      <a:rPr lang="es-ES" sz="1800" i="1">
                                        <a:latin typeface="Cambria Math"/>
                                      </a:rPr>
                                    </m:ctrlPr>
                                  </m:mPr>
                                  <m:mr>
                                    <m:e>
                                      <m:r>
                                        <a:rPr lang="es-EC" sz="1800">
                                          <a:latin typeface="Cambria Math"/>
                                        </a:rPr>
                                        <m:t>⋮</m:t>
                                      </m:r>
                                    </m:e>
                                  </m:mr>
                                  <m:mr>
                                    <m:e>
                                      <m:sSub>
                                        <m:sSubPr>
                                          <m:ctrlPr>
                                            <a:rPr lang="es-ES" sz="1800" i="1">
                                              <a:latin typeface="Cambria Math"/>
                                            </a:rPr>
                                          </m:ctrlPr>
                                        </m:sSubPr>
                                        <m:e>
                                          <m:r>
                                            <a:rPr lang="es-EC" sz="1800" i="1">
                                              <a:latin typeface="Cambria Math"/>
                                            </a:rPr>
                                            <m:t>𝐾</m:t>
                                          </m:r>
                                        </m:e>
                                        <m:sub>
                                          <m:r>
                                            <a:rPr lang="es-EC" sz="1800">
                                              <a:latin typeface="Cambria Math"/>
                                            </a:rPr>
                                            <m:t>1 </m:t>
                                          </m:r>
                                          <m:r>
                                            <a:rPr lang="es-EC" sz="1800" i="1">
                                              <a:latin typeface="Cambria Math"/>
                                            </a:rPr>
                                            <m:t>𝐿</m:t>
                                          </m:r>
                                          <m:r>
                                            <a:rPr lang="es-EC" sz="1800">
                                              <a:latin typeface="Cambria Math"/>
                                            </a:rPr>
                                            <m:t>2</m:t>
                                          </m:r>
                                        </m:sub>
                                      </m:sSub>
                                    </m:e>
                                  </m:mr>
                                </m:m>
                              </m:e>
                              <m:e>
                                <m:m>
                                  <m:mPr>
                                    <m:mcs>
                                      <m:mc>
                                        <m:mcPr>
                                          <m:count m:val="1"/>
                                          <m:mcJc m:val="center"/>
                                        </m:mcPr>
                                      </m:mc>
                                    </m:mcs>
                                    <m:ctrlPr>
                                      <a:rPr lang="es-ES" sz="1800" i="1">
                                        <a:latin typeface="Cambria Math"/>
                                      </a:rPr>
                                    </m:ctrlPr>
                                  </m:mPr>
                                  <m:mr>
                                    <m:e>
                                      <m:r>
                                        <a:rPr lang="es-EC" sz="1800">
                                          <a:latin typeface="Cambria Math"/>
                                        </a:rPr>
                                        <m:t>⋮</m:t>
                                      </m:r>
                                    </m:e>
                                  </m:mr>
                                  <m:mr>
                                    <m:e>
                                      <m:sSub>
                                        <m:sSubPr>
                                          <m:ctrlPr>
                                            <a:rPr lang="es-ES" sz="1800" i="1">
                                              <a:latin typeface="Cambria Math"/>
                                            </a:rPr>
                                          </m:ctrlPr>
                                        </m:sSubPr>
                                        <m:e>
                                          <m:r>
                                            <a:rPr lang="es-EC" sz="1800" i="1">
                                              <a:latin typeface="Cambria Math"/>
                                            </a:rPr>
                                            <m:t>𝐾</m:t>
                                          </m:r>
                                        </m:e>
                                        <m:sub>
                                          <m:r>
                                            <a:rPr lang="es-EC" sz="1800">
                                              <a:latin typeface="Cambria Math"/>
                                            </a:rPr>
                                            <m:t>1 </m:t>
                                          </m:r>
                                          <m:r>
                                            <a:rPr lang="es-EC" sz="1800" i="1">
                                              <a:latin typeface="Cambria Math"/>
                                            </a:rPr>
                                            <m:t>𝐿</m:t>
                                          </m:r>
                                          <m:r>
                                            <a:rPr lang="es-EC" sz="1800">
                                              <a:latin typeface="Cambria Math"/>
                                            </a:rPr>
                                            <m:t>3</m:t>
                                          </m:r>
                                        </m:sub>
                                      </m:sSub>
                                    </m:e>
                                  </m:mr>
                                </m:m>
                              </m:e>
                              <m:e>
                                <m:m>
                                  <m:mPr>
                                    <m:mcs>
                                      <m:mc>
                                        <m:mcPr>
                                          <m:count m:val="2"/>
                                          <m:mcJc m:val="center"/>
                                        </m:mcPr>
                                      </m:mc>
                                    </m:mcs>
                                    <m:ctrlPr>
                                      <a:rPr lang="es-ES" sz="1800" i="1">
                                        <a:latin typeface="Cambria Math"/>
                                      </a:rPr>
                                    </m:ctrlPr>
                                  </m:mPr>
                                  <m:mr>
                                    <m:e>
                                      <m:m>
                                        <m:mPr>
                                          <m:mcs>
                                            <m:mc>
                                              <m:mcPr>
                                                <m:count m:val="1"/>
                                                <m:mcJc m:val="center"/>
                                              </m:mcPr>
                                            </m:mc>
                                          </m:mcs>
                                          <m:ctrlPr>
                                            <a:rPr lang="es-ES" sz="1800" i="1">
                                              <a:latin typeface="Cambria Math"/>
                                            </a:rPr>
                                          </m:ctrlPr>
                                        </m:mPr>
                                        <m:mr>
                                          <m:e>
                                            <m:r>
                                              <a:rPr lang="es-EC" sz="1800">
                                                <a:latin typeface="Cambria Math"/>
                                              </a:rPr>
                                              <m:t>…</m:t>
                                            </m:r>
                                          </m:e>
                                        </m:mr>
                                        <m:mr>
                                          <m:e>
                                            <m:r>
                                              <a:rPr lang="es-EC" sz="1800">
                                                <a:latin typeface="Cambria Math"/>
                                              </a:rPr>
                                              <m:t>…</m:t>
                                            </m:r>
                                          </m:e>
                                        </m:mr>
                                      </m:m>
                                    </m:e>
                                    <m:e>
                                      <m:m>
                                        <m:mPr>
                                          <m:mcs>
                                            <m:mc>
                                              <m:mcPr>
                                                <m:count m:val="1"/>
                                                <m:mcJc m:val="center"/>
                                              </m:mcPr>
                                            </m:mc>
                                          </m:mcs>
                                          <m:ctrlPr>
                                            <a:rPr lang="es-ES" sz="1800" i="1">
                                              <a:latin typeface="Cambria Math"/>
                                            </a:rPr>
                                          </m:ctrlPr>
                                        </m:mPr>
                                        <m:mr>
                                          <m:e>
                                            <m:r>
                                              <a:rPr lang="es-EC" sz="1800">
                                                <a:latin typeface="Cambria Math"/>
                                              </a:rPr>
                                              <m:t>⋮</m:t>
                                            </m:r>
                                          </m:e>
                                        </m:mr>
                                        <m:mr>
                                          <m:e>
                                            <m:d>
                                              <m:dPr>
                                                <m:ctrlPr>
                                                  <a:rPr lang="es-ES" sz="1800" i="1">
                                                    <a:latin typeface="Cambria Math"/>
                                                  </a:rPr>
                                                </m:ctrlPr>
                                              </m:dPr>
                                              <m:e>
                                                <m:sSub>
                                                  <m:sSubPr>
                                                    <m:ctrlPr>
                                                      <a:rPr lang="es-ES" sz="1800" i="1">
                                                        <a:latin typeface="Cambria Math"/>
                                                      </a:rPr>
                                                    </m:ctrlPr>
                                                  </m:sSubPr>
                                                  <m:e>
                                                    <m:r>
                                                      <a:rPr lang="es-EC" sz="1800" i="1">
                                                        <a:latin typeface="Cambria Math"/>
                                                      </a:rPr>
                                                      <m:t>𝐾</m:t>
                                                    </m:r>
                                                  </m:e>
                                                  <m:sub>
                                                    <m:r>
                                                      <a:rPr lang="es-EC" sz="1800">
                                                        <a:latin typeface="Cambria Math"/>
                                                      </a:rPr>
                                                      <m:t>1 </m:t>
                                                    </m:r>
                                                    <m:r>
                                                      <a:rPr lang="es-EC" sz="1800" i="1">
                                                        <a:latin typeface="Cambria Math"/>
                                                      </a:rPr>
                                                      <m:t>𝐿𝐿</m:t>
                                                    </m:r>
                                                  </m:sub>
                                                </m:sSub>
                                                <m:r>
                                                  <a:rPr lang="es-EC" sz="1800">
                                                    <a:latin typeface="Cambria Math"/>
                                                  </a:rPr>
                                                  <m:t>+</m:t>
                                                </m:r>
                                                <m:r>
                                                  <a:rPr lang="es-EC" sz="1800" i="1">
                                                    <a:latin typeface="Cambria Math"/>
                                                  </a:rPr>
                                                  <m:t>h</m:t>
                                                </m:r>
                                              </m:e>
                                            </m:d>
                                          </m:e>
                                        </m:mr>
                                      </m:m>
                                    </m:e>
                                  </m:mr>
                                </m:m>
                              </m:e>
                            </m:mr>
                          </m:m>
                        </m:e>
                      </m:d>
                      <m:r>
                        <a:rPr lang="es-EC" sz="1800">
                          <a:latin typeface="Cambria Math"/>
                        </a:rPr>
                        <m:t> </m:t>
                      </m:r>
                      <m:d>
                        <m:dPr>
                          <m:begChr m:val="["/>
                          <m:endChr m:val="]"/>
                          <m:ctrlPr>
                            <a:rPr lang="es-ES" sz="1800" i="1">
                              <a:latin typeface="Cambria Math"/>
                            </a:rPr>
                          </m:ctrlPr>
                        </m:dPr>
                        <m:e>
                          <m:m>
                            <m:mPr>
                              <m:mcs>
                                <m:mc>
                                  <m:mcPr>
                                    <m:count m:val="1"/>
                                    <m:mcJc m:val="center"/>
                                  </m:mcPr>
                                </m:mc>
                              </m:mcs>
                              <m:ctrlPr>
                                <a:rPr lang="es-ES" sz="1800" i="1">
                                  <a:latin typeface="Cambria Math"/>
                                </a:rPr>
                              </m:ctrlPr>
                            </m:mPr>
                            <m:mr>
                              <m:e>
                                <m:sSub>
                                  <m:sSubPr>
                                    <m:ctrlPr>
                                      <a:rPr lang="es-ES" sz="1800" i="1">
                                        <a:latin typeface="Cambria Math"/>
                                      </a:rPr>
                                    </m:ctrlPr>
                                  </m:sSubPr>
                                  <m:e>
                                    <m:r>
                                      <a:rPr lang="es-EC" sz="1800" i="1">
                                        <a:latin typeface="Cambria Math"/>
                                      </a:rPr>
                                      <m:t>𝑇</m:t>
                                    </m:r>
                                  </m:e>
                                  <m:sub>
                                    <m:r>
                                      <a:rPr lang="es-EC" sz="1800">
                                        <a:latin typeface="Cambria Math"/>
                                      </a:rPr>
                                      <m:t>2</m:t>
                                    </m:r>
                                  </m:sub>
                                </m:sSub>
                              </m:e>
                            </m:mr>
                            <m:mr>
                              <m:e>
                                <m:sSub>
                                  <m:sSubPr>
                                    <m:ctrlPr>
                                      <a:rPr lang="es-ES" sz="1800" i="1">
                                        <a:latin typeface="Cambria Math"/>
                                      </a:rPr>
                                    </m:ctrlPr>
                                  </m:sSubPr>
                                  <m:e>
                                    <m:r>
                                      <a:rPr lang="es-EC" sz="1800" i="1">
                                        <a:latin typeface="Cambria Math"/>
                                      </a:rPr>
                                      <m:t>𝑇</m:t>
                                    </m:r>
                                  </m:e>
                                  <m:sub>
                                    <m:r>
                                      <a:rPr lang="es-EC" sz="1800">
                                        <a:latin typeface="Cambria Math"/>
                                      </a:rPr>
                                      <m:t>3</m:t>
                                    </m:r>
                                  </m:sub>
                                </m:sSub>
                              </m:e>
                            </m:mr>
                            <m:mr>
                              <m:e>
                                <m:m>
                                  <m:mPr>
                                    <m:mcs>
                                      <m:mc>
                                        <m:mcPr>
                                          <m:count m:val="1"/>
                                          <m:mcJc m:val="center"/>
                                        </m:mcPr>
                                      </m:mc>
                                    </m:mcs>
                                    <m:ctrlPr>
                                      <a:rPr lang="es-ES" sz="1800" i="1">
                                        <a:latin typeface="Cambria Math"/>
                                      </a:rPr>
                                    </m:ctrlPr>
                                  </m:mPr>
                                  <m:mr>
                                    <m:e>
                                      <m:r>
                                        <a:rPr lang="es-EC" sz="1800">
                                          <a:latin typeface="Cambria Math"/>
                                        </a:rPr>
                                        <m:t>⋮</m:t>
                                      </m:r>
                                    </m:e>
                                  </m:mr>
                                  <m:mr>
                                    <m:e>
                                      <m:sSub>
                                        <m:sSubPr>
                                          <m:ctrlPr>
                                            <a:rPr lang="es-ES" sz="1800" i="1">
                                              <a:latin typeface="Cambria Math"/>
                                            </a:rPr>
                                          </m:ctrlPr>
                                        </m:sSubPr>
                                        <m:e>
                                          <m:r>
                                            <a:rPr lang="es-EC" sz="1800" i="1">
                                              <a:latin typeface="Cambria Math"/>
                                            </a:rPr>
                                            <m:t>𝑇</m:t>
                                          </m:r>
                                        </m:e>
                                        <m:sub>
                                          <m:r>
                                            <a:rPr lang="es-EC" sz="1800" i="1">
                                              <a:latin typeface="Cambria Math"/>
                                            </a:rPr>
                                            <m:t>𝐿</m:t>
                                          </m:r>
                                        </m:sub>
                                      </m:sSub>
                                    </m:e>
                                  </m:mr>
                                </m:m>
                              </m:e>
                            </m:mr>
                          </m:m>
                        </m:e>
                      </m:d>
                      <m:r>
                        <a:rPr lang="es-EC" sz="1800">
                          <a:latin typeface="Cambria Math"/>
                        </a:rPr>
                        <m:t>=</m:t>
                      </m:r>
                      <m:d>
                        <m:dPr>
                          <m:begChr m:val="["/>
                          <m:endChr m:val="]"/>
                          <m:ctrlPr>
                            <a:rPr lang="es-ES" sz="1800" i="1">
                              <a:latin typeface="Cambria Math"/>
                            </a:rPr>
                          </m:ctrlPr>
                        </m:dPr>
                        <m:e>
                          <m:m>
                            <m:mPr>
                              <m:mcs>
                                <m:mc>
                                  <m:mcPr>
                                    <m:count m:val="1"/>
                                    <m:mcJc m:val="center"/>
                                  </m:mcPr>
                                </m:mc>
                              </m:mcs>
                              <m:ctrlPr>
                                <a:rPr lang="es-ES" sz="1800" i="1">
                                  <a:latin typeface="Cambria Math"/>
                                </a:rPr>
                              </m:ctrlPr>
                            </m:mPr>
                            <m:mr>
                              <m:e>
                                <m:sSub>
                                  <m:sSubPr>
                                    <m:ctrlPr>
                                      <a:rPr lang="es-ES" sz="1800" i="1">
                                        <a:latin typeface="Cambria Math"/>
                                      </a:rPr>
                                    </m:ctrlPr>
                                  </m:sSubPr>
                                  <m:e>
                                    <m:r>
                                      <a:rPr lang="es-EC" sz="1800" i="1">
                                        <a:latin typeface="Cambria Math"/>
                                      </a:rPr>
                                      <m:t>𝑃</m:t>
                                    </m:r>
                                  </m:e>
                                  <m:sub>
                                    <m:r>
                                      <a:rPr lang="es-EC" sz="1800">
                                        <a:latin typeface="Cambria Math"/>
                                      </a:rPr>
                                      <m:t>2</m:t>
                                    </m:r>
                                  </m:sub>
                                </m:sSub>
                              </m:e>
                            </m:mr>
                            <m:mr>
                              <m:e>
                                <m:sSub>
                                  <m:sSubPr>
                                    <m:ctrlPr>
                                      <a:rPr lang="es-ES" sz="1800" i="1">
                                        <a:latin typeface="Cambria Math"/>
                                      </a:rPr>
                                    </m:ctrlPr>
                                  </m:sSubPr>
                                  <m:e>
                                    <m:r>
                                      <a:rPr lang="es-EC" sz="1800" i="1">
                                        <a:latin typeface="Cambria Math"/>
                                      </a:rPr>
                                      <m:t>𝑃</m:t>
                                    </m:r>
                                  </m:e>
                                  <m:sub>
                                    <m:r>
                                      <a:rPr lang="es-EC" sz="1800">
                                        <a:latin typeface="Cambria Math"/>
                                      </a:rPr>
                                      <m:t>3</m:t>
                                    </m:r>
                                  </m:sub>
                                </m:sSub>
                              </m:e>
                            </m:mr>
                            <m:mr>
                              <m:e>
                                <m:m>
                                  <m:mPr>
                                    <m:mcs>
                                      <m:mc>
                                        <m:mcPr>
                                          <m:count m:val="1"/>
                                          <m:mcJc m:val="center"/>
                                        </m:mcPr>
                                      </m:mc>
                                    </m:mcs>
                                    <m:ctrlPr>
                                      <a:rPr lang="es-ES" sz="1800" i="1">
                                        <a:latin typeface="Cambria Math"/>
                                      </a:rPr>
                                    </m:ctrlPr>
                                  </m:mPr>
                                  <m:mr>
                                    <m:e>
                                      <m:r>
                                        <a:rPr lang="es-EC" sz="1800">
                                          <a:latin typeface="Cambria Math"/>
                                        </a:rPr>
                                        <m:t>⋮</m:t>
                                      </m:r>
                                    </m:e>
                                  </m:mr>
                                  <m:mr>
                                    <m:e>
                                      <m:sSub>
                                        <m:sSubPr>
                                          <m:ctrlPr>
                                            <a:rPr lang="es-ES" sz="1800" i="1">
                                              <a:latin typeface="Cambria Math"/>
                                            </a:rPr>
                                          </m:ctrlPr>
                                        </m:sSubPr>
                                        <m:e>
                                          <m:r>
                                            <a:rPr lang="es-EC" sz="1800">
                                              <a:latin typeface="Cambria Math"/>
                                            </a:rPr>
                                            <m:t>(</m:t>
                                          </m:r>
                                          <m:r>
                                            <a:rPr lang="es-EC" sz="1800" i="1">
                                              <a:latin typeface="Cambria Math"/>
                                            </a:rPr>
                                            <m:t>𝑃</m:t>
                                          </m:r>
                                        </m:e>
                                        <m:sub>
                                          <m:r>
                                            <a:rPr lang="es-EC" sz="1800" i="1">
                                              <a:latin typeface="Cambria Math"/>
                                            </a:rPr>
                                            <m:t>𝐿</m:t>
                                          </m:r>
                                        </m:sub>
                                      </m:sSub>
                                      <m:r>
                                        <a:rPr lang="es-EC" sz="1800">
                                          <a:latin typeface="Cambria Math"/>
                                        </a:rPr>
                                        <m:t>+</m:t>
                                      </m:r>
                                      <m:r>
                                        <a:rPr lang="es-EC" sz="1800" i="1">
                                          <a:latin typeface="Cambria Math"/>
                                        </a:rPr>
                                        <m:t>h</m:t>
                                      </m:r>
                                      <m:sSub>
                                        <m:sSubPr>
                                          <m:ctrlPr>
                                            <a:rPr lang="es-ES" sz="1800" i="1">
                                              <a:latin typeface="Cambria Math"/>
                                            </a:rPr>
                                          </m:ctrlPr>
                                        </m:sSubPr>
                                        <m:e>
                                          <m:r>
                                            <a:rPr lang="es-EC" sz="1800" i="1">
                                              <a:latin typeface="Cambria Math"/>
                                            </a:rPr>
                                            <m:t>𝑇</m:t>
                                          </m:r>
                                        </m:e>
                                        <m:sub>
                                          <m:r>
                                            <a:rPr lang="es-EC" sz="1800">
                                              <a:latin typeface="Cambria Math"/>
                                            </a:rPr>
                                            <m:t>∞</m:t>
                                          </m:r>
                                        </m:sub>
                                      </m:sSub>
                                      <m:r>
                                        <a:rPr lang="es-EC" sz="1800" i="1">
                                          <a:latin typeface="Cambria Math"/>
                                        </a:rPr>
                                        <m:t>)</m:t>
                                      </m:r>
                                    </m:e>
                                  </m:mr>
                                </m:m>
                              </m:e>
                            </m:mr>
                          </m:m>
                        </m:e>
                      </m:d>
                      <m:r>
                        <a:rPr lang="es-EC" sz="1800" i="1">
                          <a:latin typeface="Cambria Math"/>
                        </a:rPr>
                        <m:t>−</m:t>
                      </m:r>
                      <m:d>
                        <m:dPr>
                          <m:begChr m:val="["/>
                          <m:endChr m:val="]"/>
                          <m:ctrlPr>
                            <a:rPr lang="es-ES" sz="1800" i="1">
                              <a:latin typeface="Cambria Math"/>
                            </a:rPr>
                          </m:ctrlPr>
                        </m:dPr>
                        <m:e>
                          <m:m>
                            <m:mPr>
                              <m:mcs>
                                <m:mc>
                                  <m:mcPr>
                                    <m:count m:val="1"/>
                                    <m:mcJc m:val="center"/>
                                  </m:mcPr>
                                </m:mc>
                              </m:mcs>
                              <m:ctrlPr>
                                <a:rPr lang="es-ES" sz="1800" i="1">
                                  <a:latin typeface="Cambria Math"/>
                                </a:rPr>
                              </m:ctrlPr>
                            </m:mPr>
                            <m:mr>
                              <m:e>
                                <m:sSub>
                                  <m:sSubPr>
                                    <m:ctrlPr>
                                      <a:rPr lang="es-ES" sz="1800" i="1">
                                        <a:latin typeface="Cambria Math"/>
                                      </a:rPr>
                                    </m:ctrlPr>
                                  </m:sSubPr>
                                  <m:e>
                                    <m:r>
                                      <a:rPr lang="es-EC" sz="1800" i="1">
                                        <a:latin typeface="Cambria Math"/>
                                      </a:rPr>
                                      <m:t>𝐾</m:t>
                                    </m:r>
                                  </m:e>
                                  <m:sub>
                                    <m:r>
                                      <a:rPr lang="es-EC" sz="1800">
                                        <a:latin typeface="Cambria Math"/>
                                      </a:rPr>
                                      <m:t>21</m:t>
                                    </m:r>
                                  </m:sub>
                                </m:sSub>
                                <m:sSub>
                                  <m:sSubPr>
                                    <m:ctrlPr>
                                      <a:rPr lang="es-ES" sz="1800" i="1">
                                        <a:latin typeface="Cambria Math"/>
                                      </a:rPr>
                                    </m:ctrlPr>
                                  </m:sSubPr>
                                  <m:e>
                                    <m:r>
                                      <a:rPr lang="es-EC" sz="1800" i="1">
                                        <a:latin typeface="Cambria Math"/>
                                      </a:rPr>
                                      <m:t>𝑇</m:t>
                                    </m:r>
                                  </m:e>
                                  <m:sub>
                                    <m:r>
                                      <a:rPr lang="es-EC" sz="1800">
                                        <a:latin typeface="Cambria Math"/>
                                      </a:rPr>
                                      <m:t>1</m:t>
                                    </m:r>
                                  </m:sub>
                                </m:sSub>
                              </m:e>
                            </m:mr>
                            <m:mr>
                              <m:e>
                                <m:sSub>
                                  <m:sSubPr>
                                    <m:ctrlPr>
                                      <a:rPr lang="es-ES" sz="1800" i="1">
                                        <a:latin typeface="Cambria Math"/>
                                      </a:rPr>
                                    </m:ctrlPr>
                                  </m:sSubPr>
                                  <m:e>
                                    <m:r>
                                      <a:rPr lang="es-EC" sz="1800" i="1">
                                        <a:latin typeface="Cambria Math"/>
                                      </a:rPr>
                                      <m:t>𝐾</m:t>
                                    </m:r>
                                  </m:e>
                                  <m:sub>
                                    <m:r>
                                      <a:rPr lang="es-EC" sz="1800">
                                        <a:latin typeface="Cambria Math"/>
                                      </a:rPr>
                                      <m:t>31</m:t>
                                    </m:r>
                                  </m:sub>
                                </m:sSub>
                                <m:sSub>
                                  <m:sSubPr>
                                    <m:ctrlPr>
                                      <a:rPr lang="es-ES" sz="1800" i="1">
                                        <a:latin typeface="Cambria Math"/>
                                      </a:rPr>
                                    </m:ctrlPr>
                                  </m:sSubPr>
                                  <m:e>
                                    <m:r>
                                      <a:rPr lang="es-EC" sz="1800" i="1">
                                        <a:latin typeface="Cambria Math"/>
                                      </a:rPr>
                                      <m:t>𝑇</m:t>
                                    </m:r>
                                  </m:e>
                                  <m:sub>
                                    <m:r>
                                      <a:rPr lang="es-EC" sz="1800">
                                        <a:latin typeface="Cambria Math"/>
                                      </a:rPr>
                                      <m:t>1</m:t>
                                    </m:r>
                                  </m:sub>
                                </m:sSub>
                              </m:e>
                            </m:mr>
                            <m:mr>
                              <m:e>
                                <m:m>
                                  <m:mPr>
                                    <m:mcs>
                                      <m:mc>
                                        <m:mcPr>
                                          <m:count m:val="1"/>
                                          <m:mcJc m:val="center"/>
                                        </m:mcPr>
                                      </m:mc>
                                    </m:mcs>
                                    <m:ctrlPr>
                                      <a:rPr lang="es-ES" sz="1800" i="1">
                                        <a:latin typeface="Cambria Math"/>
                                      </a:rPr>
                                    </m:ctrlPr>
                                  </m:mPr>
                                  <m:mr>
                                    <m:e>
                                      <m:r>
                                        <a:rPr lang="es-EC" sz="1800">
                                          <a:latin typeface="Cambria Math"/>
                                        </a:rPr>
                                        <m:t>⋮</m:t>
                                      </m:r>
                                    </m:e>
                                  </m:mr>
                                  <m:mr>
                                    <m:e>
                                      <m:sSub>
                                        <m:sSubPr>
                                          <m:ctrlPr>
                                            <a:rPr lang="es-ES" sz="1800" i="1">
                                              <a:latin typeface="Cambria Math"/>
                                            </a:rPr>
                                          </m:ctrlPr>
                                        </m:sSubPr>
                                        <m:e>
                                          <m:r>
                                            <a:rPr lang="es-EC" sz="1800" i="1">
                                              <a:latin typeface="Cambria Math"/>
                                            </a:rPr>
                                            <m:t>𝐾</m:t>
                                          </m:r>
                                        </m:e>
                                        <m:sub>
                                          <m:r>
                                            <a:rPr lang="es-EC" sz="1800" i="1">
                                              <a:latin typeface="Cambria Math"/>
                                            </a:rPr>
                                            <m:t>𝐿</m:t>
                                          </m:r>
                                          <m:r>
                                            <a:rPr lang="es-EC" sz="1800">
                                              <a:latin typeface="Cambria Math"/>
                                            </a:rPr>
                                            <m:t>1</m:t>
                                          </m:r>
                                        </m:sub>
                                      </m:sSub>
                                      <m:sSub>
                                        <m:sSubPr>
                                          <m:ctrlPr>
                                            <a:rPr lang="es-ES" sz="1800" i="1">
                                              <a:latin typeface="Cambria Math"/>
                                            </a:rPr>
                                          </m:ctrlPr>
                                        </m:sSubPr>
                                        <m:e>
                                          <m:r>
                                            <a:rPr lang="es-EC" sz="1800" i="1">
                                              <a:latin typeface="Cambria Math"/>
                                            </a:rPr>
                                            <m:t>𝑇</m:t>
                                          </m:r>
                                        </m:e>
                                        <m:sub>
                                          <m:r>
                                            <a:rPr lang="es-EC" sz="1800">
                                              <a:latin typeface="Cambria Math"/>
                                            </a:rPr>
                                            <m:t>1</m:t>
                                          </m:r>
                                        </m:sub>
                                      </m:sSub>
                                    </m:e>
                                  </m:mr>
                                </m:m>
                              </m:e>
                            </m:mr>
                          </m:m>
                        </m:e>
                      </m:d>
                    </m:oMath>
                  </m:oMathPara>
                </a14:m>
                <a:endParaRPr lang="es-ES" sz="1800" dirty="0"/>
              </a:p>
              <a:p>
                <a:pPr marL="0" indent="0">
                  <a:buNone/>
                </a:pPr>
                <a:endParaRPr lang="es-ES" sz="18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1196752"/>
                <a:ext cx="8229600" cy="5328592"/>
              </a:xfrm>
              <a:blipFill rotWithShape="1">
                <a:blip r:embed="rId2"/>
                <a:stretch>
                  <a:fillRect l="-296"/>
                </a:stretch>
              </a:blipFill>
            </p:spPr>
            <p:txBody>
              <a:bodyPr/>
              <a:lstStyle/>
              <a:p>
                <a:r>
                  <a:rPr lang="es-ES">
                    <a:noFill/>
                  </a:rPr>
                  <a:t> </a:t>
                </a:r>
              </a:p>
            </p:txBody>
          </p:sp>
        </mc:Fallback>
      </mc:AlternateContent>
    </p:spTree>
    <p:extLst>
      <p:ext uri="{BB962C8B-B14F-4D97-AF65-F5344CB8AC3E}">
        <p14:creationId xmlns:p14="http://schemas.microsoft.com/office/powerpoint/2010/main" val="283518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t>ANÁLISIS MECÁNICO </a:t>
            </a:r>
            <a:endParaRPr lang="es-ES" sz="4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1209109059"/>
              </p:ext>
            </p:extLst>
          </p:nvPr>
        </p:nvGraphicFramePr>
        <p:xfrm>
          <a:off x="-1188640" y="1268760"/>
          <a:ext cx="9612560" cy="4104456"/>
        </p:xfrm>
        <a:graphic>
          <a:graphicData uri="http://schemas.openxmlformats.org/presentationml/2006/ole">
            <mc:AlternateContent xmlns:mc="http://schemas.openxmlformats.org/markup-compatibility/2006">
              <mc:Choice xmlns:v="urn:schemas-microsoft-com:vml" Requires="v">
                <p:oleObj spid="_x0000_s6164" name="AutoCAD Drawing" r:id="rId3" imgW="1371600" imgH="523800" progId="AutoCAD.Drawing.17">
                  <p:embed/>
                </p:oleObj>
              </mc:Choice>
              <mc:Fallback>
                <p:oleObj name="AutoCAD Drawing" r:id="rId3" imgW="1371600" imgH="523800" progId="AutoCAD.Drawing.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640" y="1268760"/>
                        <a:ext cx="9612560" cy="4104456"/>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7" name="6 Rectángulo"/>
              <p:cNvSpPr/>
              <p:nvPr/>
            </p:nvSpPr>
            <p:spPr>
              <a:xfrm>
                <a:off x="5629944" y="3429000"/>
                <a:ext cx="2939971" cy="19270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i="1">
                              <a:latin typeface="Cambria Math"/>
                            </a:rPr>
                          </m:ctrlPr>
                        </m:mPr>
                        <m:mr>
                          <m:e>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𝜎</m:t>
                                    </m:r>
                                  </m:e>
                                  <m:sub>
                                    <m:r>
                                      <a:rPr lang="es-EC" i="1">
                                        <a:latin typeface="Cambria Math"/>
                                      </a:rPr>
                                      <m:t>𝑥</m:t>
                                    </m:r>
                                  </m:sub>
                                </m:sSub>
                              </m:num>
                              <m:den>
                                <m:r>
                                  <a:rPr lang="es-EC" i="1">
                                    <a:latin typeface="Cambria Math"/>
                                  </a:rPr>
                                  <m:t>𝜕</m:t>
                                </m:r>
                                <m:r>
                                  <a:rPr lang="es-EC" i="1">
                                    <a:latin typeface="Cambria Math"/>
                                  </a:rPr>
                                  <m:t>𝑥</m:t>
                                </m:r>
                              </m:den>
                            </m:f>
                            <m:r>
                              <a:rPr lang="es-EC">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𝜏</m:t>
                                    </m:r>
                                  </m:e>
                                  <m:sub>
                                    <m:r>
                                      <a:rPr lang="es-EC" i="1">
                                        <a:latin typeface="Cambria Math"/>
                                      </a:rPr>
                                      <m:t>𝑥𝑦</m:t>
                                    </m:r>
                                  </m:sub>
                                </m:sSub>
                              </m:num>
                              <m:den>
                                <m:r>
                                  <a:rPr lang="es-EC" i="1">
                                    <a:latin typeface="Cambria Math"/>
                                  </a:rPr>
                                  <m:t>𝜕</m:t>
                                </m:r>
                                <m:r>
                                  <a:rPr lang="es-EC" i="1">
                                    <a:latin typeface="Cambria Math"/>
                                  </a:rPr>
                                  <m:t>𝑦</m:t>
                                </m:r>
                              </m:den>
                            </m:f>
                            <m:r>
                              <a:rPr lang="es-EC">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𝜏</m:t>
                                    </m:r>
                                  </m:e>
                                  <m:sub>
                                    <m:r>
                                      <a:rPr lang="es-EC" i="1">
                                        <a:latin typeface="Cambria Math"/>
                                      </a:rPr>
                                      <m:t>𝑥𝑧</m:t>
                                    </m:r>
                                  </m:sub>
                                </m:sSub>
                              </m:num>
                              <m:den>
                                <m:r>
                                  <a:rPr lang="es-EC" i="1">
                                    <a:latin typeface="Cambria Math"/>
                                  </a:rPr>
                                  <m:t>𝜕</m:t>
                                </m:r>
                                <m:r>
                                  <a:rPr lang="es-EC" i="1">
                                    <a:latin typeface="Cambria Math"/>
                                  </a:rPr>
                                  <m:t>𝑧</m:t>
                                </m:r>
                              </m:den>
                            </m:f>
                            <m:r>
                              <a:rPr lang="es-EC">
                                <a:latin typeface="Cambria Math"/>
                              </a:rPr>
                              <m:t>+</m:t>
                            </m:r>
                            <m:sSub>
                              <m:sSubPr>
                                <m:ctrlPr>
                                  <a:rPr lang="es-ES" i="1">
                                    <a:latin typeface="Cambria Math"/>
                                  </a:rPr>
                                </m:ctrlPr>
                              </m:sSubPr>
                              <m:e>
                                <m:r>
                                  <a:rPr lang="es-EC" i="1">
                                    <a:latin typeface="Cambria Math"/>
                                  </a:rPr>
                                  <m:t>𝑓</m:t>
                                </m:r>
                              </m:e>
                              <m:sub>
                                <m:r>
                                  <a:rPr lang="es-EC" i="1">
                                    <a:latin typeface="Cambria Math"/>
                                  </a:rPr>
                                  <m:t>𝑥</m:t>
                                </m:r>
                              </m:sub>
                            </m:sSub>
                            <m:r>
                              <a:rPr lang="es-EC">
                                <a:latin typeface="Cambria Math"/>
                              </a:rPr>
                              <m:t>=0</m:t>
                            </m:r>
                          </m:e>
                        </m:mr>
                        <m:mr>
                          <m:e>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𝜏</m:t>
                                    </m:r>
                                  </m:e>
                                  <m:sub>
                                    <m:r>
                                      <a:rPr lang="es-EC" i="1">
                                        <a:latin typeface="Cambria Math"/>
                                      </a:rPr>
                                      <m:t>𝑦𝑥</m:t>
                                    </m:r>
                                  </m:sub>
                                </m:sSub>
                              </m:num>
                              <m:den>
                                <m:r>
                                  <a:rPr lang="es-EC" i="1">
                                    <a:latin typeface="Cambria Math"/>
                                  </a:rPr>
                                  <m:t>𝜕</m:t>
                                </m:r>
                                <m:r>
                                  <a:rPr lang="es-EC" i="1">
                                    <a:latin typeface="Cambria Math"/>
                                  </a:rPr>
                                  <m:t>𝑥</m:t>
                                </m:r>
                              </m:den>
                            </m:f>
                            <m:r>
                              <a:rPr lang="es-EC">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𝜎</m:t>
                                    </m:r>
                                  </m:e>
                                  <m:sub>
                                    <m:r>
                                      <a:rPr lang="es-EC" i="1">
                                        <a:latin typeface="Cambria Math"/>
                                      </a:rPr>
                                      <m:t>𝑦</m:t>
                                    </m:r>
                                  </m:sub>
                                </m:sSub>
                              </m:num>
                              <m:den>
                                <m:r>
                                  <a:rPr lang="es-EC" i="1">
                                    <a:latin typeface="Cambria Math"/>
                                  </a:rPr>
                                  <m:t>𝜕</m:t>
                                </m:r>
                                <m:r>
                                  <a:rPr lang="es-EC" i="1">
                                    <a:latin typeface="Cambria Math"/>
                                  </a:rPr>
                                  <m:t>𝑦</m:t>
                                </m:r>
                              </m:den>
                            </m:f>
                            <m:r>
                              <a:rPr lang="es-EC">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𝜏</m:t>
                                    </m:r>
                                  </m:e>
                                  <m:sub>
                                    <m:r>
                                      <a:rPr lang="es-EC" i="1">
                                        <a:latin typeface="Cambria Math"/>
                                      </a:rPr>
                                      <m:t>𝑦𝑧</m:t>
                                    </m:r>
                                  </m:sub>
                                </m:sSub>
                              </m:num>
                              <m:den>
                                <m:r>
                                  <a:rPr lang="es-EC" i="1">
                                    <a:latin typeface="Cambria Math"/>
                                  </a:rPr>
                                  <m:t>𝜕</m:t>
                                </m:r>
                                <m:r>
                                  <a:rPr lang="es-EC" i="1">
                                    <a:latin typeface="Cambria Math"/>
                                  </a:rPr>
                                  <m:t>𝑧</m:t>
                                </m:r>
                              </m:den>
                            </m:f>
                            <m:r>
                              <a:rPr lang="es-EC">
                                <a:latin typeface="Cambria Math"/>
                              </a:rPr>
                              <m:t>+</m:t>
                            </m:r>
                            <m:sSub>
                              <m:sSubPr>
                                <m:ctrlPr>
                                  <a:rPr lang="es-ES" i="1">
                                    <a:latin typeface="Cambria Math"/>
                                  </a:rPr>
                                </m:ctrlPr>
                              </m:sSubPr>
                              <m:e>
                                <m:r>
                                  <a:rPr lang="es-EC" i="1">
                                    <a:latin typeface="Cambria Math"/>
                                  </a:rPr>
                                  <m:t>𝑓</m:t>
                                </m:r>
                              </m:e>
                              <m:sub>
                                <m:r>
                                  <a:rPr lang="es-EC" i="1">
                                    <a:latin typeface="Cambria Math"/>
                                  </a:rPr>
                                  <m:t>𝑦</m:t>
                                </m:r>
                              </m:sub>
                            </m:sSub>
                            <m:r>
                              <a:rPr lang="es-EC">
                                <a:latin typeface="Cambria Math"/>
                              </a:rPr>
                              <m:t>=0</m:t>
                            </m:r>
                          </m:e>
                        </m:mr>
                        <m:mr>
                          <m:e>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𝜏</m:t>
                                    </m:r>
                                  </m:e>
                                  <m:sub>
                                    <m:r>
                                      <a:rPr lang="es-EC" i="1">
                                        <a:latin typeface="Cambria Math"/>
                                      </a:rPr>
                                      <m:t>𝑧𝑥</m:t>
                                    </m:r>
                                  </m:sub>
                                </m:sSub>
                              </m:num>
                              <m:den>
                                <m:r>
                                  <a:rPr lang="es-EC" i="1">
                                    <a:latin typeface="Cambria Math"/>
                                  </a:rPr>
                                  <m:t>𝜕</m:t>
                                </m:r>
                                <m:r>
                                  <a:rPr lang="es-EC" i="1">
                                    <a:latin typeface="Cambria Math"/>
                                  </a:rPr>
                                  <m:t>𝑥</m:t>
                                </m:r>
                              </m:den>
                            </m:f>
                            <m:r>
                              <a:rPr lang="es-EC">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𝜏</m:t>
                                    </m:r>
                                  </m:e>
                                  <m:sub>
                                    <m:r>
                                      <a:rPr lang="es-EC" i="1">
                                        <a:latin typeface="Cambria Math"/>
                                      </a:rPr>
                                      <m:t>𝑧𝑦</m:t>
                                    </m:r>
                                  </m:sub>
                                </m:sSub>
                              </m:num>
                              <m:den>
                                <m:r>
                                  <a:rPr lang="es-EC" i="1">
                                    <a:latin typeface="Cambria Math"/>
                                  </a:rPr>
                                  <m:t>𝜕</m:t>
                                </m:r>
                                <m:r>
                                  <a:rPr lang="es-EC" i="1">
                                    <a:latin typeface="Cambria Math"/>
                                  </a:rPr>
                                  <m:t>𝑦</m:t>
                                </m:r>
                              </m:den>
                            </m:f>
                            <m:r>
                              <a:rPr lang="es-EC">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𝜎</m:t>
                                    </m:r>
                                  </m:e>
                                  <m:sub>
                                    <m:r>
                                      <a:rPr lang="es-EC" i="1">
                                        <a:latin typeface="Cambria Math"/>
                                      </a:rPr>
                                      <m:t>𝑧</m:t>
                                    </m:r>
                                  </m:sub>
                                </m:sSub>
                              </m:num>
                              <m:den>
                                <m:r>
                                  <a:rPr lang="es-EC" i="1">
                                    <a:latin typeface="Cambria Math"/>
                                  </a:rPr>
                                  <m:t>𝜕</m:t>
                                </m:r>
                                <m:r>
                                  <a:rPr lang="es-EC" i="1">
                                    <a:latin typeface="Cambria Math"/>
                                  </a:rPr>
                                  <m:t>𝑧</m:t>
                                </m:r>
                              </m:den>
                            </m:f>
                            <m:r>
                              <a:rPr lang="es-EC">
                                <a:latin typeface="Cambria Math"/>
                              </a:rPr>
                              <m:t>+</m:t>
                            </m:r>
                            <m:sSub>
                              <m:sSubPr>
                                <m:ctrlPr>
                                  <a:rPr lang="es-ES" i="1">
                                    <a:latin typeface="Cambria Math"/>
                                  </a:rPr>
                                </m:ctrlPr>
                              </m:sSubPr>
                              <m:e>
                                <m:r>
                                  <a:rPr lang="es-EC" i="1">
                                    <a:latin typeface="Cambria Math"/>
                                  </a:rPr>
                                  <m:t>𝑓</m:t>
                                </m:r>
                              </m:e>
                              <m:sub>
                                <m:r>
                                  <a:rPr lang="es-EC" i="1">
                                    <a:latin typeface="Cambria Math"/>
                                  </a:rPr>
                                  <m:t>𝑧</m:t>
                                </m:r>
                              </m:sub>
                            </m:sSub>
                            <m:r>
                              <a:rPr lang="es-EC">
                                <a:latin typeface="Cambria Math"/>
                              </a:rPr>
                              <m:t>=0</m:t>
                            </m:r>
                          </m:e>
                        </m:mr>
                      </m:m>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5629944" y="3429000"/>
                <a:ext cx="2939971" cy="1927066"/>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6203005" y="1844824"/>
                <a:ext cx="1774460" cy="8581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a:latin typeface="Cambria Math"/>
                            </a:rPr>
                          </m:ctrlPr>
                        </m:dPr>
                        <m:e>
                          <m:m>
                            <m:mPr>
                              <m:mcs>
                                <m:mc>
                                  <m:mcPr>
                                    <m:count m:val="3"/>
                                    <m:mcJc m:val="center"/>
                                  </m:mcPr>
                                </m:mc>
                              </m:mcs>
                              <m:ctrlPr>
                                <a:rPr lang="es-ES" i="1">
                                  <a:latin typeface="Cambria Math"/>
                                </a:rPr>
                              </m:ctrlPr>
                            </m:mPr>
                            <m:mr>
                              <m:e>
                                <m:sSub>
                                  <m:sSubPr>
                                    <m:ctrlPr>
                                      <a:rPr lang="es-ES" i="1">
                                        <a:latin typeface="Cambria Math"/>
                                      </a:rPr>
                                    </m:ctrlPr>
                                  </m:sSubPr>
                                  <m:e>
                                    <m:r>
                                      <a:rPr lang="es-ES" i="1">
                                        <a:latin typeface="Cambria Math"/>
                                      </a:rPr>
                                      <m:t>𝜎</m:t>
                                    </m:r>
                                  </m:e>
                                  <m:sub>
                                    <m:r>
                                      <a:rPr lang="es-ES" i="1">
                                        <a:latin typeface="Cambria Math"/>
                                      </a:rPr>
                                      <m:t>𝑥</m:t>
                                    </m:r>
                                  </m:sub>
                                </m:sSub>
                              </m:e>
                              <m:e>
                                <m:sSub>
                                  <m:sSubPr>
                                    <m:ctrlPr>
                                      <a:rPr lang="es-ES" i="1">
                                        <a:latin typeface="Cambria Math"/>
                                      </a:rPr>
                                    </m:ctrlPr>
                                  </m:sSubPr>
                                  <m:e>
                                    <m:r>
                                      <a:rPr lang="es-ES" i="1">
                                        <a:latin typeface="Cambria Math"/>
                                      </a:rPr>
                                      <m:t>𝜏</m:t>
                                    </m:r>
                                  </m:e>
                                  <m:sub>
                                    <m:r>
                                      <a:rPr lang="es-ES" i="1">
                                        <a:latin typeface="Cambria Math"/>
                                      </a:rPr>
                                      <m:t>𝑥𝑦</m:t>
                                    </m:r>
                                  </m:sub>
                                </m:sSub>
                              </m:e>
                              <m:e>
                                <m:sSub>
                                  <m:sSubPr>
                                    <m:ctrlPr>
                                      <a:rPr lang="es-ES" i="1">
                                        <a:latin typeface="Cambria Math"/>
                                      </a:rPr>
                                    </m:ctrlPr>
                                  </m:sSubPr>
                                  <m:e>
                                    <m:r>
                                      <a:rPr lang="es-ES" i="1">
                                        <a:latin typeface="Cambria Math"/>
                                      </a:rPr>
                                      <m:t>𝜏</m:t>
                                    </m:r>
                                  </m:e>
                                  <m:sub>
                                    <m:r>
                                      <a:rPr lang="es-ES" i="1">
                                        <a:latin typeface="Cambria Math"/>
                                      </a:rPr>
                                      <m:t>𝑥𝑧</m:t>
                                    </m:r>
                                  </m:sub>
                                </m:sSub>
                              </m:e>
                            </m:mr>
                            <m:mr>
                              <m:e>
                                <m:sSub>
                                  <m:sSubPr>
                                    <m:ctrlPr>
                                      <a:rPr lang="es-ES" i="1">
                                        <a:latin typeface="Cambria Math"/>
                                      </a:rPr>
                                    </m:ctrlPr>
                                  </m:sSubPr>
                                  <m:e>
                                    <m:r>
                                      <a:rPr lang="es-ES" i="1">
                                        <a:latin typeface="Cambria Math"/>
                                      </a:rPr>
                                      <m:t>𝜏</m:t>
                                    </m:r>
                                  </m:e>
                                  <m:sub>
                                    <m:r>
                                      <a:rPr lang="es-ES" i="1">
                                        <a:latin typeface="Cambria Math"/>
                                      </a:rPr>
                                      <m:t>𝑦𝑥</m:t>
                                    </m:r>
                                  </m:sub>
                                </m:sSub>
                              </m:e>
                              <m:e>
                                <m:sSub>
                                  <m:sSubPr>
                                    <m:ctrlPr>
                                      <a:rPr lang="es-ES" i="1">
                                        <a:latin typeface="Cambria Math"/>
                                      </a:rPr>
                                    </m:ctrlPr>
                                  </m:sSubPr>
                                  <m:e>
                                    <m:r>
                                      <a:rPr lang="es-ES" i="1">
                                        <a:latin typeface="Cambria Math"/>
                                      </a:rPr>
                                      <m:t>𝜎</m:t>
                                    </m:r>
                                  </m:e>
                                  <m:sub>
                                    <m:r>
                                      <a:rPr lang="es-ES" i="1">
                                        <a:latin typeface="Cambria Math"/>
                                      </a:rPr>
                                      <m:t>𝑦</m:t>
                                    </m:r>
                                  </m:sub>
                                </m:sSub>
                              </m:e>
                              <m:e>
                                <m:sSub>
                                  <m:sSubPr>
                                    <m:ctrlPr>
                                      <a:rPr lang="es-ES" i="1">
                                        <a:latin typeface="Cambria Math"/>
                                      </a:rPr>
                                    </m:ctrlPr>
                                  </m:sSubPr>
                                  <m:e>
                                    <m:r>
                                      <a:rPr lang="es-ES" i="1">
                                        <a:latin typeface="Cambria Math"/>
                                      </a:rPr>
                                      <m:t>𝜏</m:t>
                                    </m:r>
                                  </m:e>
                                  <m:sub>
                                    <m:r>
                                      <a:rPr lang="es-ES" i="1">
                                        <a:latin typeface="Cambria Math"/>
                                      </a:rPr>
                                      <m:t>𝑦𝑧</m:t>
                                    </m:r>
                                  </m:sub>
                                </m:sSub>
                              </m:e>
                            </m:mr>
                            <m:mr>
                              <m:e>
                                <m:sSub>
                                  <m:sSubPr>
                                    <m:ctrlPr>
                                      <a:rPr lang="es-ES" i="1">
                                        <a:latin typeface="Cambria Math"/>
                                      </a:rPr>
                                    </m:ctrlPr>
                                  </m:sSubPr>
                                  <m:e>
                                    <m:r>
                                      <a:rPr lang="es-ES" i="1">
                                        <a:latin typeface="Cambria Math"/>
                                      </a:rPr>
                                      <m:t>𝜏</m:t>
                                    </m:r>
                                  </m:e>
                                  <m:sub>
                                    <m:r>
                                      <a:rPr lang="es-ES" i="1">
                                        <a:latin typeface="Cambria Math"/>
                                      </a:rPr>
                                      <m:t>𝑧𝑥</m:t>
                                    </m:r>
                                  </m:sub>
                                </m:sSub>
                              </m:e>
                              <m:e>
                                <m:sSub>
                                  <m:sSubPr>
                                    <m:ctrlPr>
                                      <a:rPr lang="es-ES" i="1">
                                        <a:latin typeface="Cambria Math"/>
                                      </a:rPr>
                                    </m:ctrlPr>
                                  </m:sSubPr>
                                  <m:e>
                                    <m:r>
                                      <a:rPr lang="es-ES" i="1">
                                        <a:latin typeface="Cambria Math"/>
                                      </a:rPr>
                                      <m:t>𝜏</m:t>
                                    </m:r>
                                  </m:e>
                                  <m:sub>
                                    <m:r>
                                      <a:rPr lang="es-ES" i="1">
                                        <a:latin typeface="Cambria Math"/>
                                      </a:rPr>
                                      <m:t>𝑧𝑦</m:t>
                                    </m:r>
                                  </m:sub>
                                </m:sSub>
                              </m:e>
                              <m:e>
                                <m:sSub>
                                  <m:sSubPr>
                                    <m:ctrlPr>
                                      <a:rPr lang="es-ES" i="1">
                                        <a:latin typeface="Cambria Math"/>
                                      </a:rPr>
                                    </m:ctrlPr>
                                  </m:sSubPr>
                                  <m:e>
                                    <m:r>
                                      <a:rPr lang="es-ES" i="1">
                                        <a:latin typeface="Cambria Math"/>
                                      </a:rPr>
                                      <m:t>𝜎</m:t>
                                    </m:r>
                                  </m:e>
                                  <m:sub>
                                    <m:r>
                                      <a:rPr lang="es-ES" i="1">
                                        <a:latin typeface="Cambria Math"/>
                                      </a:rPr>
                                      <m:t>𝑧</m:t>
                                    </m:r>
                                  </m:sub>
                                </m:sSub>
                              </m:e>
                            </m:mr>
                          </m:m>
                        </m:e>
                      </m:d>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6203005" y="1844824"/>
                <a:ext cx="1774460" cy="858184"/>
              </a:xfrm>
              <a:prstGeom prst="rect">
                <a:avLst/>
              </a:prstGeom>
              <a:blipFill rotWithShape="1">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46831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2179202131"/>
              </p:ext>
            </p:extLst>
          </p:nvPr>
        </p:nvGraphicFramePr>
        <p:xfrm>
          <a:off x="-972616" y="-29138"/>
          <a:ext cx="6912768" cy="3208339"/>
        </p:xfrm>
        <a:graphic>
          <a:graphicData uri="http://schemas.openxmlformats.org/presentationml/2006/ole">
            <mc:AlternateContent xmlns:mc="http://schemas.openxmlformats.org/markup-compatibility/2006">
              <mc:Choice xmlns:v="urn:schemas-microsoft-com:vml" Requires="v">
                <p:oleObj spid="_x0000_s17420" name="AutoCAD Drawing" r:id="rId3" imgW="11963520" imgH="5410080" progId="AutoCAD.Drawing.17">
                  <p:embed/>
                </p:oleObj>
              </mc:Choice>
              <mc:Fallback>
                <p:oleObj name="AutoCAD Drawing" r:id="rId3" imgW="11963520" imgH="54100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616" y="-29138"/>
                        <a:ext cx="6912768" cy="3208339"/>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 name="2 Rectángulo"/>
              <p:cNvSpPr/>
              <p:nvPr/>
            </p:nvSpPr>
            <p:spPr>
              <a:xfrm>
                <a:off x="4788024" y="1340768"/>
                <a:ext cx="2967031" cy="9839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𝜎</m:t>
                                </m:r>
                              </m:e>
                              <m:sub>
                                <m:r>
                                  <a:rPr lang="es-EC" i="1">
                                    <a:latin typeface="Cambria Math"/>
                                  </a:rPr>
                                  <m:t>𝑥</m:t>
                                </m:r>
                              </m:sub>
                            </m:sSub>
                            <m:sSub>
                              <m:sSubPr>
                                <m:ctrlPr>
                                  <a:rPr lang="es-ES" i="1">
                                    <a:latin typeface="Cambria Math"/>
                                  </a:rPr>
                                </m:ctrlPr>
                              </m:sSubPr>
                              <m:e>
                                <m:r>
                                  <a:rPr lang="es-EC" i="1">
                                    <a:latin typeface="Cambria Math"/>
                                  </a:rPr>
                                  <m:t>𝑛</m:t>
                                </m:r>
                              </m:e>
                              <m:sub>
                                <m:r>
                                  <a:rPr lang="es-EC" i="1">
                                    <a:latin typeface="Cambria Math"/>
                                  </a:rPr>
                                  <m:t>𝑥</m:t>
                                </m:r>
                              </m:sub>
                            </m:sSub>
                            <m:r>
                              <a:rPr lang="es-EC">
                                <a:latin typeface="Cambria Math"/>
                              </a:rPr>
                              <m:t>+ </m:t>
                            </m:r>
                            <m:sSub>
                              <m:sSubPr>
                                <m:ctrlPr>
                                  <a:rPr lang="es-ES" i="1">
                                    <a:latin typeface="Cambria Math"/>
                                  </a:rPr>
                                </m:ctrlPr>
                              </m:sSubPr>
                              <m:e>
                                <m:r>
                                  <a:rPr lang="es-EC" i="1">
                                    <a:latin typeface="Cambria Math"/>
                                  </a:rPr>
                                  <m:t>𝜏</m:t>
                                </m:r>
                              </m:e>
                              <m:sub>
                                <m:r>
                                  <a:rPr lang="es-EC" i="1">
                                    <a:latin typeface="Cambria Math"/>
                                  </a:rPr>
                                  <m:t>𝑥𝑦</m:t>
                                </m:r>
                              </m:sub>
                            </m:sSub>
                            <m:sSub>
                              <m:sSubPr>
                                <m:ctrlPr>
                                  <a:rPr lang="es-ES" i="1">
                                    <a:latin typeface="Cambria Math"/>
                                  </a:rPr>
                                </m:ctrlPr>
                              </m:sSubPr>
                              <m:e>
                                <m:r>
                                  <a:rPr lang="es-EC" i="1">
                                    <a:latin typeface="Cambria Math"/>
                                  </a:rPr>
                                  <m:t>𝑛</m:t>
                                </m:r>
                              </m:e>
                              <m:sub>
                                <m:r>
                                  <a:rPr lang="es-EC" i="1">
                                    <a:latin typeface="Cambria Math"/>
                                  </a:rPr>
                                  <m:t>𝑥</m:t>
                                </m:r>
                              </m:sub>
                            </m:sSub>
                            <m:r>
                              <a:rPr lang="es-EC">
                                <a:latin typeface="Cambria Math"/>
                              </a:rPr>
                              <m:t>+</m:t>
                            </m:r>
                            <m:sSub>
                              <m:sSubPr>
                                <m:ctrlPr>
                                  <a:rPr lang="es-ES" i="1">
                                    <a:latin typeface="Cambria Math"/>
                                  </a:rPr>
                                </m:ctrlPr>
                              </m:sSubPr>
                              <m:e>
                                <m:r>
                                  <a:rPr lang="es-EC" i="1">
                                    <a:latin typeface="Cambria Math"/>
                                  </a:rPr>
                                  <m:t>𝜏</m:t>
                                </m:r>
                              </m:e>
                              <m:sub>
                                <m:r>
                                  <a:rPr lang="es-EC" i="1">
                                    <a:latin typeface="Cambria Math"/>
                                  </a:rPr>
                                  <m:t>𝑥𝑧</m:t>
                                </m:r>
                              </m:sub>
                            </m:sSub>
                            <m:sSub>
                              <m:sSubPr>
                                <m:ctrlPr>
                                  <a:rPr lang="es-ES" i="1">
                                    <a:latin typeface="Cambria Math"/>
                                  </a:rPr>
                                </m:ctrlPr>
                              </m:sSubPr>
                              <m:e>
                                <m:r>
                                  <a:rPr lang="es-EC" i="1">
                                    <a:latin typeface="Cambria Math"/>
                                  </a:rPr>
                                  <m:t>𝑛</m:t>
                                </m:r>
                              </m:e>
                              <m:sub>
                                <m:r>
                                  <a:rPr lang="es-EC" i="1">
                                    <a:latin typeface="Cambria Math"/>
                                  </a:rPr>
                                  <m:t>𝑥</m:t>
                                </m:r>
                                <m:r>
                                  <a:rPr lang="es-EC">
                                    <a:latin typeface="Cambria Math"/>
                                  </a:rPr>
                                  <m:t> </m:t>
                                </m:r>
                              </m:sub>
                            </m:sSub>
                            <m:r>
                              <a:rPr lang="es-EC">
                                <a:latin typeface="Cambria Math"/>
                              </a:rPr>
                              <m:t>=</m:t>
                            </m:r>
                            <m:sSub>
                              <m:sSubPr>
                                <m:ctrlPr>
                                  <a:rPr lang="es-ES" i="1">
                                    <a:latin typeface="Cambria Math"/>
                                  </a:rPr>
                                </m:ctrlPr>
                              </m:sSubPr>
                              <m:e>
                                <m:r>
                                  <a:rPr lang="es-EC" i="1">
                                    <a:latin typeface="Cambria Math"/>
                                  </a:rPr>
                                  <m:t>𝐹</m:t>
                                </m:r>
                              </m:e>
                              <m:sub>
                                <m:r>
                                  <a:rPr lang="es-EC" i="1">
                                    <a:latin typeface="Cambria Math"/>
                                  </a:rPr>
                                  <m:t>𝑥</m:t>
                                </m:r>
                              </m:sub>
                            </m:sSub>
                          </m:e>
                        </m:mr>
                        <m:mr>
                          <m:e>
                            <m:sSub>
                              <m:sSubPr>
                                <m:ctrlPr>
                                  <a:rPr lang="es-ES" i="1">
                                    <a:latin typeface="Cambria Math"/>
                                  </a:rPr>
                                </m:ctrlPr>
                              </m:sSubPr>
                              <m:e>
                                <m:r>
                                  <a:rPr lang="es-EC" i="1">
                                    <a:latin typeface="Cambria Math"/>
                                  </a:rPr>
                                  <m:t>𝜏</m:t>
                                </m:r>
                              </m:e>
                              <m:sub>
                                <m:r>
                                  <a:rPr lang="es-EC" i="1">
                                    <a:latin typeface="Cambria Math"/>
                                  </a:rPr>
                                  <m:t>𝑦𝑥</m:t>
                                </m:r>
                              </m:sub>
                            </m:sSub>
                            <m:sSub>
                              <m:sSubPr>
                                <m:ctrlPr>
                                  <a:rPr lang="es-ES" i="1">
                                    <a:latin typeface="Cambria Math"/>
                                  </a:rPr>
                                </m:ctrlPr>
                              </m:sSubPr>
                              <m:e>
                                <m:r>
                                  <a:rPr lang="es-EC" i="1">
                                    <a:latin typeface="Cambria Math"/>
                                  </a:rPr>
                                  <m:t>𝑛</m:t>
                                </m:r>
                              </m:e>
                              <m:sub>
                                <m:r>
                                  <a:rPr lang="es-EC" i="1">
                                    <a:latin typeface="Cambria Math"/>
                                  </a:rPr>
                                  <m:t>𝑦</m:t>
                                </m:r>
                              </m:sub>
                            </m:sSub>
                            <m:r>
                              <a:rPr lang="es-EC">
                                <a:latin typeface="Cambria Math"/>
                              </a:rPr>
                              <m:t>+ </m:t>
                            </m:r>
                            <m:sSub>
                              <m:sSubPr>
                                <m:ctrlPr>
                                  <a:rPr lang="es-ES" i="1">
                                    <a:latin typeface="Cambria Math"/>
                                  </a:rPr>
                                </m:ctrlPr>
                              </m:sSubPr>
                              <m:e>
                                <m:r>
                                  <a:rPr lang="es-EC" i="1">
                                    <a:latin typeface="Cambria Math"/>
                                  </a:rPr>
                                  <m:t>𝜎</m:t>
                                </m:r>
                              </m:e>
                              <m:sub>
                                <m:r>
                                  <a:rPr lang="es-EC" i="1">
                                    <a:latin typeface="Cambria Math"/>
                                  </a:rPr>
                                  <m:t>𝑦</m:t>
                                </m:r>
                              </m:sub>
                            </m:sSub>
                            <m:sSub>
                              <m:sSubPr>
                                <m:ctrlPr>
                                  <a:rPr lang="es-ES" i="1">
                                    <a:latin typeface="Cambria Math"/>
                                  </a:rPr>
                                </m:ctrlPr>
                              </m:sSubPr>
                              <m:e>
                                <m:r>
                                  <a:rPr lang="es-EC" i="1">
                                    <a:latin typeface="Cambria Math"/>
                                  </a:rPr>
                                  <m:t>𝑛</m:t>
                                </m:r>
                              </m:e>
                              <m:sub>
                                <m:r>
                                  <a:rPr lang="es-EC" i="1">
                                    <a:latin typeface="Cambria Math"/>
                                  </a:rPr>
                                  <m:t>𝑦</m:t>
                                </m:r>
                              </m:sub>
                            </m:sSub>
                            <m:r>
                              <a:rPr lang="es-EC">
                                <a:latin typeface="Cambria Math"/>
                              </a:rPr>
                              <m:t>+</m:t>
                            </m:r>
                            <m:sSub>
                              <m:sSubPr>
                                <m:ctrlPr>
                                  <a:rPr lang="es-ES" i="1">
                                    <a:latin typeface="Cambria Math"/>
                                  </a:rPr>
                                </m:ctrlPr>
                              </m:sSubPr>
                              <m:e>
                                <m:r>
                                  <a:rPr lang="es-EC" i="1">
                                    <a:latin typeface="Cambria Math"/>
                                  </a:rPr>
                                  <m:t>𝜏</m:t>
                                </m:r>
                              </m:e>
                              <m:sub>
                                <m:r>
                                  <a:rPr lang="es-EC" i="1">
                                    <a:latin typeface="Cambria Math"/>
                                  </a:rPr>
                                  <m:t>𝑧𝑧</m:t>
                                </m:r>
                              </m:sub>
                            </m:sSub>
                            <m:sSub>
                              <m:sSubPr>
                                <m:ctrlPr>
                                  <a:rPr lang="es-ES" i="1">
                                    <a:latin typeface="Cambria Math"/>
                                  </a:rPr>
                                </m:ctrlPr>
                              </m:sSubPr>
                              <m:e>
                                <m:r>
                                  <a:rPr lang="es-EC" i="1">
                                    <a:latin typeface="Cambria Math"/>
                                  </a:rPr>
                                  <m:t>𝑛</m:t>
                                </m:r>
                              </m:e>
                              <m:sub>
                                <m:r>
                                  <a:rPr lang="es-EC" i="1">
                                    <a:latin typeface="Cambria Math"/>
                                  </a:rPr>
                                  <m:t>𝑦</m:t>
                                </m:r>
                              </m:sub>
                            </m:sSub>
                            <m:r>
                              <a:rPr lang="es-EC">
                                <a:latin typeface="Cambria Math"/>
                              </a:rPr>
                              <m:t> =</m:t>
                            </m:r>
                            <m:sSub>
                              <m:sSubPr>
                                <m:ctrlPr>
                                  <a:rPr lang="es-ES" i="1">
                                    <a:latin typeface="Cambria Math"/>
                                  </a:rPr>
                                </m:ctrlPr>
                              </m:sSubPr>
                              <m:e>
                                <m:r>
                                  <a:rPr lang="es-EC" i="1">
                                    <a:latin typeface="Cambria Math"/>
                                  </a:rPr>
                                  <m:t>𝐹</m:t>
                                </m:r>
                              </m:e>
                              <m:sub>
                                <m:r>
                                  <a:rPr lang="es-EC" i="1">
                                    <a:latin typeface="Cambria Math"/>
                                  </a:rPr>
                                  <m:t>𝑦</m:t>
                                </m:r>
                              </m:sub>
                            </m:sSub>
                          </m:e>
                        </m:mr>
                        <m:mr>
                          <m:e>
                            <m:sSub>
                              <m:sSubPr>
                                <m:ctrlPr>
                                  <a:rPr lang="es-ES" i="1">
                                    <a:latin typeface="Cambria Math"/>
                                  </a:rPr>
                                </m:ctrlPr>
                              </m:sSubPr>
                              <m:e>
                                <m:r>
                                  <a:rPr lang="es-EC" i="1">
                                    <a:latin typeface="Cambria Math"/>
                                  </a:rPr>
                                  <m:t>𝜏</m:t>
                                </m:r>
                              </m:e>
                              <m:sub>
                                <m:r>
                                  <a:rPr lang="es-EC" i="1">
                                    <a:latin typeface="Cambria Math"/>
                                  </a:rPr>
                                  <m:t>𝑧𝑥</m:t>
                                </m:r>
                              </m:sub>
                            </m:sSub>
                            <m:sSub>
                              <m:sSubPr>
                                <m:ctrlPr>
                                  <a:rPr lang="es-ES" i="1">
                                    <a:latin typeface="Cambria Math"/>
                                  </a:rPr>
                                </m:ctrlPr>
                              </m:sSubPr>
                              <m:e>
                                <m:r>
                                  <a:rPr lang="es-EC" i="1">
                                    <a:latin typeface="Cambria Math"/>
                                  </a:rPr>
                                  <m:t>𝑛</m:t>
                                </m:r>
                              </m:e>
                              <m:sub>
                                <m:r>
                                  <a:rPr lang="es-EC" i="1">
                                    <a:latin typeface="Cambria Math"/>
                                  </a:rPr>
                                  <m:t>𝑧</m:t>
                                </m:r>
                              </m:sub>
                            </m:sSub>
                            <m:r>
                              <a:rPr lang="es-EC">
                                <a:latin typeface="Cambria Math"/>
                              </a:rPr>
                              <m:t>+ </m:t>
                            </m:r>
                            <m:sSub>
                              <m:sSubPr>
                                <m:ctrlPr>
                                  <a:rPr lang="es-ES" i="1">
                                    <a:latin typeface="Cambria Math"/>
                                  </a:rPr>
                                </m:ctrlPr>
                              </m:sSubPr>
                              <m:e>
                                <m:r>
                                  <a:rPr lang="es-EC" i="1">
                                    <a:latin typeface="Cambria Math"/>
                                  </a:rPr>
                                  <m:t>𝜏</m:t>
                                </m:r>
                              </m:e>
                              <m:sub>
                                <m:r>
                                  <a:rPr lang="es-EC" i="1">
                                    <a:latin typeface="Cambria Math"/>
                                  </a:rPr>
                                  <m:t>𝑧𝑦</m:t>
                                </m:r>
                              </m:sub>
                            </m:sSub>
                            <m:sSub>
                              <m:sSubPr>
                                <m:ctrlPr>
                                  <a:rPr lang="es-ES" i="1">
                                    <a:latin typeface="Cambria Math"/>
                                  </a:rPr>
                                </m:ctrlPr>
                              </m:sSubPr>
                              <m:e>
                                <m:r>
                                  <a:rPr lang="es-EC" i="1">
                                    <a:latin typeface="Cambria Math"/>
                                  </a:rPr>
                                  <m:t>𝑛</m:t>
                                </m:r>
                              </m:e>
                              <m:sub>
                                <m:r>
                                  <a:rPr lang="es-EC" i="1">
                                    <a:latin typeface="Cambria Math"/>
                                  </a:rPr>
                                  <m:t>𝑧</m:t>
                                </m:r>
                              </m:sub>
                            </m:sSub>
                            <m:r>
                              <a:rPr lang="es-EC">
                                <a:latin typeface="Cambria Math"/>
                              </a:rPr>
                              <m:t>+</m:t>
                            </m:r>
                            <m:sSub>
                              <m:sSubPr>
                                <m:ctrlPr>
                                  <a:rPr lang="es-ES" i="1">
                                    <a:latin typeface="Cambria Math"/>
                                  </a:rPr>
                                </m:ctrlPr>
                              </m:sSubPr>
                              <m:e>
                                <m:r>
                                  <a:rPr lang="es-EC" i="1">
                                    <a:latin typeface="Cambria Math"/>
                                  </a:rPr>
                                  <m:t>𝜎</m:t>
                                </m:r>
                              </m:e>
                              <m:sub>
                                <m:r>
                                  <a:rPr lang="es-EC" i="1">
                                    <a:latin typeface="Cambria Math"/>
                                  </a:rPr>
                                  <m:t>𝑧</m:t>
                                </m:r>
                              </m:sub>
                            </m:sSub>
                            <m:sSub>
                              <m:sSubPr>
                                <m:ctrlPr>
                                  <a:rPr lang="es-ES" i="1">
                                    <a:latin typeface="Cambria Math"/>
                                  </a:rPr>
                                </m:ctrlPr>
                              </m:sSubPr>
                              <m:e>
                                <m:r>
                                  <a:rPr lang="es-EC" i="1">
                                    <a:latin typeface="Cambria Math"/>
                                  </a:rPr>
                                  <m:t>𝑛</m:t>
                                </m:r>
                              </m:e>
                              <m:sub>
                                <m:r>
                                  <a:rPr lang="es-EC" i="1">
                                    <a:latin typeface="Cambria Math"/>
                                  </a:rPr>
                                  <m:t>𝑧</m:t>
                                </m:r>
                              </m:sub>
                            </m:sSub>
                            <m:r>
                              <a:rPr lang="es-EC">
                                <a:latin typeface="Cambria Math"/>
                              </a:rPr>
                              <m:t>  =</m:t>
                            </m:r>
                            <m:sSub>
                              <m:sSubPr>
                                <m:ctrlPr>
                                  <a:rPr lang="es-ES" i="1">
                                    <a:latin typeface="Cambria Math"/>
                                  </a:rPr>
                                </m:ctrlPr>
                              </m:sSubPr>
                              <m:e>
                                <m:r>
                                  <a:rPr lang="es-EC" i="1">
                                    <a:latin typeface="Cambria Math"/>
                                  </a:rPr>
                                  <m:t>𝐹</m:t>
                                </m:r>
                              </m:e>
                              <m:sub>
                                <m:r>
                                  <a:rPr lang="es-EC" i="1">
                                    <a:latin typeface="Cambria Math"/>
                                  </a:rPr>
                                  <m:t>𝑧</m:t>
                                </m:r>
                              </m:sub>
                            </m:sSub>
                          </m:e>
                        </m:mr>
                      </m:m>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4788024" y="1340768"/>
                <a:ext cx="2967031" cy="983924"/>
              </a:xfrm>
              <a:prstGeom prst="rect">
                <a:avLst/>
              </a:prstGeom>
              <a:blipFill rotWithShape="1">
                <a:blip r:embed="rId5"/>
                <a:stretch>
                  <a:fillRect/>
                </a:stretch>
              </a:blipFill>
            </p:spPr>
            <p:txBody>
              <a:bodyPr/>
              <a:lstStyle/>
              <a:p>
                <a:r>
                  <a:rPr lang="es-ES">
                    <a:noFill/>
                  </a:rPr>
                  <a:t> </a:t>
                </a:r>
              </a:p>
            </p:txBody>
          </p:sp>
        </mc:Fallback>
      </mc:AlternateContent>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2244758718"/>
              </p:ext>
            </p:extLst>
          </p:nvPr>
        </p:nvGraphicFramePr>
        <p:xfrm>
          <a:off x="4716016" y="2852936"/>
          <a:ext cx="3867150" cy="2952750"/>
        </p:xfrm>
        <a:graphic>
          <a:graphicData uri="http://schemas.openxmlformats.org/presentationml/2006/ole">
            <mc:AlternateContent xmlns:mc="http://schemas.openxmlformats.org/markup-compatibility/2006">
              <mc:Choice xmlns:v="urn:schemas-microsoft-com:vml" Requires="v">
                <p:oleObj spid="_x0000_s17421" name="AutoCAD Drawing" r:id="rId6" imgW="7315200" imgH="3209925" progId="AutoCAD.Drawing.17">
                  <p:embed/>
                </p:oleObj>
              </mc:Choice>
              <mc:Fallback>
                <p:oleObj name="AutoCAD Drawing" r:id="rId6" imgW="7315200" imgH="3209925" progId="AutoCAD.Drawing.17">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l="14764" r="24606"/>
                      <a:stretch>
                        <a:fillRect/>
                      </a:stretch>
                    </p:blipFill>
                    <p:spPr bwMode="auto">
                      <a:xfrm>
                        <a:off x="4716016" y="2852936"/>
                        <a:ext cx="3867150" cy="295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6" name="5 Rectángulo"/>
              <p:cNvSpPr/>
              <p:nvPr/>
            </p:nvSpPr>
            <p:spPr>
              <a:xfrm>
                <a:off x="1475656" y="3140968"/>
                <a:ext cx="2606483" cy="28084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200" i="1">
                              <a:latin typeface="Cambria Math"/>
                            </a:rPr>
                          </m:ctrlPr>
                        </m:mPr>
                        <m:mr>
                          <m:e>
                            <m:r>
                              <a:rPr lang="es-EC" sz="1200" i="1">
                                <a:latin typeface="Cambria Math"/>
                              </a:rPr>
                              <m:t>2</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𝑥</m:t>
                                    </m:r>
                                  </m:sub>
                                </m:sSub>
                              </m:num>
                              <m:den>
                                <m:r>
                                  <a:rPr lang="es-EC" sz="1200" i="1">
                                    <a:latin typeface="Cambria Math"/>
                                  </a:rPr>
                                  <m:t>𝜕</m:t>
                                </m:r>
                                <m:r>
                                  <a:rPr lang="es-EC" sz="1200" i="1">
                                    <a:latin typeface="Cambria Math"/>
                                  </a:rPr>
                                  <m:t>𝑦</m:t>
                                </m:r>
                                <m:r>
                                  <a:rPr lang="es-EC" sz="1200" i="1">
                                    <a:latin typeface="Cambria Math"/>
                                  </a:rPr>
                                  <m:t>𝜕</m:t>
                                </m:r>
                                <m:r>
                                  <a:rPr lang="es-EC" sz="1200" i="1">
                                    <a:latin typeface="Cambria Math"/>
                                  </a:rPr>
                                  <m:t>𝑧</m:t>
                                </m:r>
                              </m:den>
                            </m:f>
                            <m:r>
                              <a:rPr lang="es-EC" sz="1200">
                                <a:latin typeface="Cambria Math"/>
                              </a:rPr>
                              <m:t>=</m:t>
                            </m:r>
                            <m:f>
                              <m:fPr>
                                <m:ctrlPr>
                                  <a:rPr lang="es-ES" sz="1200" i="1">
                                    <a:latin typeface="Cambria Math"/>
                                  </a:rPr>
                                </m:ctrlPr>
                              </m:fPr>
                              <m:num>
                                <m:r>
                                  <a:rPr lang="es-EC" sz="1200" i="1">
                                    <a:latin typeface="Cambria Math"/>
                                  </a:rPr>
                                  <m:t>𝜕</m:t>
                                </m:r>
                              </m:num>
                              <m:den>
                                <m:r>
                                  <a:rPr lang="es-EC" sz="1200" i="1">
                                    <a:latin typeface="Cambria Math"/>
                                  </a:rPr>
                                  <m:t>𝜕</m:t>
                                </m:r>
                                <m:r>
                                  <a:rPr lang="es-EC" sz="1200" i="1">
                                    <a:latin typeface="Cambria Math"/>
                                  </a:rPr>
                                  <m:t>𝑥</m:t>
                                </m:r>
                              </m:den>
                            </m:f>
                            <m:d>
                              <m:dPr>
                                <m:ctrlPr>
                                  <a:rPr lang="es-ES" sz="1200" i="1">
                                    <a:latin typeface="Cambria Math"/>
                                  </a:rPr>
                                </m:ctrlPr>
                              </m:dPr>
                              <m:e>
                                <m:r>
                                  <a:rPr lang="es-EC" sz="1200" i="1">
                                    <a:latin typeface="Cambria Math"/>
                                  </a:rPr>
                                  <m:t>−</m:t>
                                </m:r>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𝑦𝑧</m:t>
                                        </m:r>
                                      </m:sub>
                                    </m:sSub>
                                  </m:num>
                                  <m:den>
                                    <m:r>
                                      <a:rPr lang="es-EC" sz="1200" i="1">
                                        <a:latin typeface="Cambria Math"/>
                                      </a:rPr>
                                      <m:t>𝜕</m:t>
                                    </m:r>
                                    <m:r>
                                      <a:rPr lang="es-EC" sz="1200" i="1">
                                        <a:latin typeface="Cambria Math"/>
                                      </a:rPr>
                                      <m:t>𝑥</m:t>
                                    </m:r>
                                  </m:den>
                                </m:f>
                                <m:r>
                                  <a:rPr lang="es-EC" sz="1200">
                                    <a:latin typeface="Cambria Math"/>
                                  </a:rPr>
                                  <m:t>+</m:t>
                                </m:r>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𝑥𝑧</m:t>
                                        </m:r>
                                      </m:sub>
                                    </m:sSub>
                                  </m:num>
                                  <m:den>
                                    <m:r>
                                      <a:rPr lang="es-EC" sz="1200" i="1">
                                        <a:latin typeface="Cambria Math"/>
                                      </a:rPr>
                                      <m:t>𝜕</m:t>
                                    </m:r>
                                    <m:r>
                                      <a:rPr lang="es-EC" sz="1200" i="1">
                                        <a:latin typeface="Cambria Math"/>
                                      </a:rPr>
                                      <m:t>𝑦</m:t>
                                    </m:r>
                                  </m:den>
                                </m:f>
                                <m:r>
                                  <a:rPr lang="es-EC" sz="1200">
                                    <a:latin typeface="Cambria Math"/>
                                  </a:rPr>
                                  <m:t>+</m:t>
                                </m:r>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𝑥𝑦</m:t>
                                        </m:r>
                                      </m:sub>
                                    </m:sSub>
                                  </m:num>
                                  <m:den>
                                    <m:r>
                                      <a:rPr lang="es-EC" sz="1200" i="1">
                                        <a:latin typeface="Cambria Math"/>
                                      </a:rPr>
                                      <m:t>𝜕</m:t>
                                    </m:r>
                                    <m:r>
                                      <a:rPr lang="es-EC" sz="1200" i="1">
                                        <a:latin typeface="Cambria Math"/>
                                      </a:rPr>
                                      <m:t>𝑧</m:t>
                                    </m:r>
                                  </m:den>
                                </m:f>
                              </m:e>
                            </m:d>
                          </m:e>
                        </m:mr>
                        <m:mr>
                          <m:e>
                            <m:r>
                              <a:rPr lang="es-EC" sz="1200" i="1">
                                <a:latin typeface="Cambria Math"/>
                              </a:rPr>
                              <m:t>2</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𝑦</m:t>
                                    </m:r>
                                  </m:sub>
                                </m:sSub>
                              </m:num>
                              <m:den>
                                <m:r>
                                  <a:rPr lang="es-EC" sz="1200" i="1">
                                    <a:latin typeface="Cambria Math"/>
                                  </a:rPr>
                                  <m:t>𝜕</m:t>
                                </m:r>
                                <m:r>
                                  <a:rPr lang="es-EC" sz="1200" i="1">
                                    <a:latin typeface="Cambria Math"/>
                                  </a:rPr>
                                  <m:t>𝑧</m:t>
                                </m:r>
                                <m:r>
                                  <a:rPr lang="es-EC" sz="1200" i="1">
                                    <a:latin typeface="Cambria Math"/>
                                  </a:rPr>
                                  <m:t>𝜕</m:t>
                                </m:r>
                                <m:r>
                                  <a:rPr lang="es-EC" sz="1200" i="1">
                                    <a:latin typeface="Cambria Math"/>
                                  </a:rPr>
                                  <m:t>𝑥</m:t>
                                </m:r>
                              </m:den>
                            </m:f>
                            <m:r>
                              <a:rPr lang="es-EC" sz="1200">
                                <a:latin typeface="Cambria Math"/>
                              </a:rPr>
                              <m:t>=</m:t>
                            </m:r>
                            <m:f>
                              <m:fPr>
                                <m:ctrlPr>
                                  <a:rPr lang="es-ES" sz="1200" i="1">
                                    <a:latin typeface="Cambria Math"/>
                                  </a:rPr>
                                </m:ctrlPr>
                              </m:fPr>
                              <m:num>
                                <m:r>
                                  <a:rPr lang="es-EC" sz="1200" i="1">
                                    <a:latin typeface="Cambria Math"/>
                                  </a:rPr>
                                  <m:t>𝜕</m:t>
                                </m:r>
                              </m:num>
                              <m:den>
                                <m:r>
                                  <a:rPr lang="es-EC" sz="1200" i="1">
                                    <a:latin typeface="Cambria Math"/>
                                  </a:rPr>
                                  <m:t>𝜕</m:t>
                                </m:r>
                                <m:r>
                                  <a:rPr lang="es-EC" sz="1200" i="1">
                                    <a:latin typeface="Cambria Math"/>
                                  </a:rPr>
                                  <m:t>𝑦</m:t>
                                </m:r>
                              </m:den>
                            </m:f>
                            <m:d>
                              <m:dPr>
                                <m:ctrlPr>
                                  <a:rPr lang="es-ES" sz="1200" i="1">
                                    <a:latin typeface="Cambria Math"/>
                                  </a:rPr>
                                </m:ctrlPr>
                              </m:dPr>
                              <m:e>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𝑦𝑧</m:t>
                                        </m:r>
                                      </m:sub>
                                    </m:sSub>
                                  </m:num>
                                  <m:den>
                                    <m:r>
                                      <a:rPr lang="es-EC" sz="1200" i="1">
                                        <a:latin typeface="Cambria Math"/>
                                      </a:rPr>
                                      <m:t>𝜕</m:t>
                                    </m:r>
                                    <m:r>
                                      <a:rPr lang="es-EC" sz="1200" i="1">
                                        <a:latin typeface="Cambria Math"/>
                                      </a:rPr>
                                      <m:t>𝑥</m:t>
                                    </m:r>
                                  </m:den>
                                </m:f>
                                <m:r>
                                  <a:rPr lang="es-EC" sz="1200" i="1">
                                    <a:latin typeface="Cambria Math"/>
                                  </a:rPr>
                                  <m:t>−</m:t>
                                </m:r>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𝑥𝑧</m:t>
                                        </m:r>
                                      </m:sub>
                                    </m:sSub>
                                  </m:num>
                                  <m:den>
                                    <m:r>
                                      <a:rPr lang="es-EC" sz="1200" i="1">
                                        <a:latin typeface="Cambria Math"/>
                                      </a:rPr>
                                      <m:t>𝜕</m:t>
                                    </m:r>
                                    <m:r>
                                      <a:rPr lang="es-EC" sz="1200" i="1">
                                        <a:latin typeface="Cambria Math"/>
                                      </a:rPr>
                                      <m:t>𝑦</m:t>
                                    </m:r>
                                  </m:den>
                                </m:f>
                                <m:r>
                                  <a:rPr lang="es-EC" sz="1200">
                                    <a:latin typeface="Cambria Math"/>
                                  </a:rPr>
                                  <m:t>+</m:t>
                                </m:r>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𝑥𝑦</m:t>
                                        </m:r>
                                      </m:sub>
                                    </m:sSub>
                                  </m:num>
                                  <m:den>
                                    <m:r>
                                      <a:rPr lang="es-EC" sz="1200" i="1">
                                        <a:latin typeface="Cambria Math"/>
                                      </a:rPr>
                                      <m:t>𝜕</m:t>
                                    </m:r>
                                    <m:r>
                                      <a:rPr lang="es-EC" sz="1200" i="1">
                                        <a:latin typeface="Cambria Math"/>
                                      </a:rPr>
                                      <m:t>𝑧</m:t>
                                    </m:r>
                                  </m:den>
                                </m:f>
                              </m:e>
                            </m:d>
                          </m:e>
                        </m:mr>
                        <m:mr>
                          <m:e>
                            <m:m>
                              <m:mPr>
                                <m:mcs>
                                  <m:mc>
                                    <m:mcPr>
                                      <m:count m:val="1"/>
                                      <m:mcJc m:val="center"/>
                                    </m:mcPr>
                                  </m:mc>
                                </m:mcs>
                                <m:ctrlPr>
                                  <a:rPr lang="es-ES" sz="1200" i="1">
                                    <a:latin typeface="Cambria Math"/>
                                  </a:rPr>
                                </m:ctrlPr>
                              </m:mPr>
                              <m:mr>
                                <m:e>
                                  <m:r>
                                    <a:rPr lang="es-EC" sz="1200" i="1">
                                      <a:latin typeface="Cambria Math"/>
                                    </a:rPr>
                                    <m:t>2</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𝑧</m:t>
                                          </m:r>
                                        </m:sub>
                                      </m:sSub>
                                    </m:num>
                                    <m:den>
                                      <m:r>
                                        <a:rPr lang="es-EC" sz="1200" i="1">
                                          <a:latin typeface="Cambria Math"/>
                                        </a:rPr>
                                        <m:t>𝜕</m:t>
                                      </m:r>
                                      <m:r>
                                        <a:rPr lang="es-EC" sz="1200" i="1">
                                          <a:latin typeface="Cambria Math"/>
                                        </a:rPr>
                                        <m:t>𝑥</m:t>
                                      </m:r>
                                      <m:r>
                                        <a:rPr lang="es-EC" sz="1200" i="1">
                                          <a:latin typeface="Cambria Math"/>
                                        </a:rPr>
                                        <m:t>𝜕</m:t>
                                      </m:r>
                                      <m:r>
                                        <a:rPr lang="es-EC" sz="1200" i="1">
                                          <a:latin typeface="Cambria Math"/>
                                        </a:rPr>
                                        <m:t>𝑦</m:t>
                                      </m:r>
                                    </m:den>
                                  </m:f>
                                  <m:r>
                                    <a:rPr lang="es-EC" sz="1200">
                                      <a:latin typeface="Cambria Math"/>
                                    </a:rPr>
                                    <m:t>=</m:t>
                                  </m:r>
                                  <m:f>
                                    <m:fPr>
                                      <m:ctrlPr>
                                        <a:rPr lang="es-ES" sz="1200" i="1">
                                          <a:latin typeface="Cambria Math"/>
                                        </a:rPr>
                                      </m:ctrlPr>
                                    </m:fPr>
                                    <m:num>
                                      <m:r>
                                        <a:rPr lang="es-EC" sz="1200" i="1">
                                          <a:latin typeface="Cambria Math"/>
                                        </a:rPr>
                                        <m:t>𝜕</m:t>
                                      </m:r>
                                    </m:num>
                                    <m:den>
                                      <m:r>
                                        <a:rPr lang="es-EC" sz="1200" i="1">
                                          <a:latin typeface="Cambria Math"/>
                                        </a:rPr>
                                        <m:t>𝜕</m:t>
                                      </m:r>
                                      <m:r>
                                        <a:rPr lang="es-EC" sz="1200" i="1">
                                          <a:latin typeface="Cambria Math"/>
                                        </a:rPr>
                                        <m:t>𝑧</m:t>
                                      </m:r>
                                    </m:den>
                                  </m:f>
                                  <m:d>
                                    <m:dPr>
                                      <m:ctrlPr>
                                        <a:rPr lang="es-ES" sz="1200" i="1">
                                          <a:latin typeface="Cambria Math"/>
                                        </a:rPr>
                                      </m:ctrlPr>
                                    </m:dPr>
                                    <m:e>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𝑦𝑧</m:t>
                                              </m:r>
                                            </m:sub>
                                          </m:sSub>
                                        </m:num>
                                        <m:den>
                                          <m:r>
                                            <a:rPr lang="es-EC" sz="1200" i="1">
                                              <a:latin typeface="Cambria Math"/>
                                            </a:rPr>
                                            <m:t>𝜕</m:t>
                                          </m:r>
                                          <m:r>
                                            <a:rPr lang="es-EC" sz="1200" i="1">
                                              <a:latin typeface="Cambria Math"/>
                                            </a:rPr>
                                            <m:t>𝑥</m:t>
                                          </m:r>
                                        </m:den>
                                      </m:f>
                                      <m:r>
                                        <a:rPr lang="es-EC" sz="1200">
                                          <a:latin typeface="Cambria Math"/>
                                        </a:rPr>
                                        <m:t>+</m:t>
                                      </m:r>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𝑥𝑧</m:t>
                                              </m:r>
                                            </m:sub>
                                          </m:sSub>
                                        </m:num>
                                        <m:den>
                                          <m:r>
                                            <a:rPr lang="es-EC" sz="1200" i="1">
                                              <a:latin typeface="Cambria Math"/>
                                            </a:rPr>
                                            <m:t>𝜕</m:t>
                                          </m:r>
                                          <m:r>
                                            <a:rPr lang="es-EC" sz="1200" i="1">
                                              <a:latin typeface="Cambria Math"/>
                                            </a:rPr>
                                            <m:t>𝑦</m:t>
                                          </m:r>
                                        </m:den>
                                      </m:f>
                                      <m:r>
                                        <a:rPr lang="es-EC" sz="1200" i="1">
                                          <a:latin typeface="Cambria Math"/>
                                        </a:rPr>
                                        <m:t>−</m:t>
                                      </m:r>
                                      <m:f>
                                        <m:fPr>
                                          <m:ctrlPr>
                                            <a:rPr lang="es-ES" sz="1200" i="1">
                                              <a:latin typeface="Cambria Math"/>
                                            </a:rPr>
                                          </m:ctrlPr>
                                        </m:fPr>
                                        <m:num>
                                          <m:r>
                                            <a:rPr lang="es-EC" sz="1200" i="1">
                                              <a:latin typeface="Cambria Math"/>
                                            </a:rPr>
                                            <m:t>𝜕</m:t>
                                          </m:r>
                                          <m:sSub>
                                            <m:sSubPr>
                                              <m:ctrlPr>
                                                <a:rPr lang="es-ES" sz="1200" i="1">
                                                  <a:latin typeface="Cambria Math"/>
                                                </a:rPr>
                                              </m:ctrlPr>
                                            </m:sSubPr>
                                            <m:e>
                                              <m:r>
                                                <a:rPr lang="es-EC" sz="1200" i="1">
                                                  <a:latin typeface="Cambria Math"/>
                                                </a:rPr>
                                                <m:t>𝛾</m:t>
                                              </m:r>
                                            </m:e>
                                            <m:sub>
                                              <m:r>
                                                <a:rPr lang="es-EC" sz="1200" i="1">
                                                  <a:latin typeface="Cambria Math"/>
                                                </a:rPr>
                                                <m:t>𝑥𝑦</m:t>
                                              </m:r>
                                            </m:sub>
                                          </m:sSub>
                                        </m:num>
                                        <m:den>
                                          <m:r>
                                            <a:rPr lang="es-EC" sz="1200" i="1">
                                              <a:latin typeface="Cambria Math"/>
                                            </a:rPr>
                                            <m:t>𝜕</m:t>
                                          </m:r>
                                          <m:r>
                                            <a:rPr lang="es-EC" sz="1200" i="1">
                                              <a:latin typeface="Cambria Math"/>
                                            </a:rPr>
                                            <m:t>𝑧</m:t>
                                          </m:r>
                                        </m:den>
                                      </m:f>
                                    </m:e>
                                  </m:d>
                                </m:e>
                              </m:mr>
                              <m:mr>
                                <m:e>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𝑦𝑧</m:t>
                                          </m:r>
                                        </m:sub>
                                      </m:sSub>
                                    </m:num>
                                    <m:den>
                                      <m:r>
                                        <a:rPr lang="es-EC" sz="1200" i="1">
                                          <a:latin typeface="Cambria Math"/>
                                        </a:rPr>
                                        <m:t>𝜕</m:t>
                                      </m:r>
                                      <m:r>
                                        <a:rPr lang="es-EC" sz="1200" i="1">
                                          <a:latin typeface="Cambria Math"/>
                                        </a:rPr>
                                        <m:t>𝑦</m:t>
                                      </m:r>
                                      <m:r>
                                        <a:rPr lang="es-EC" sz="1200" i="1">
                                          <a:latin typeface="Cambria Math"/>
                                        </a:rPr>
                                        <m:t>𝜕</m:t>
                                      </m:r>
                                      <m:r>
                                        <a:rPr lang="es-EC" sz="1200" i="1">
                                          <a:latin typeface="Cambria Math"/>
                                        </a:rPr>
                                        <m:t>𝑧</m:t>
                                      </m:r>
                                    </m:den>
                                  </m:f>
                                  <m:r>
                                    <a:rPr lang="es-EC" sz="1200">
                                      <a:latin typeface="Cambria Math"/>
                                    </a:rPr>
                                    <m:t>=</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𝑧</m:t>
                                          </m:r>
                                        </m:sub>
                                      </m:sSub>
                                    </m:num>
                                    <m:den>
                                      <m:r>
                                        <a:rPr lang="es-EC" sz="1200" i="1">
                                          <a:latin typeface="Cambria Math"/>
                                        </a:rPr>
                                        <m:t>𝜕</m:t>
                                      </m:r>
                                      <m:sSup>
                                        <m:sSupPr>
                                          <m:ctrlPr>
                                            <a:rPr lang="es-ES" sz="1200" i="1">
                                              <a:latin typeface="Cambria Math"/>
                                            </a:rPr>
                                          </m:ctrlPr>
                                        </m:sSupPr>
                                        <m:e>
                                          <m:r>
                                            <a:rPr lang="es-EC" sz="1200" i="1">
                                              <a:latin typeface="Cambria Math"/>
                                            </a:rPr>
                                            <m:t>𝑦</m:t>
                                          </m:r>
                                        </m:e>
                                        <m:sup>
                                          <m:r>
                                            <a:rPr lang="es-EC" sz="1200">
                                              <a:latin typeface="Cambria Math"/>
                                            </a:rPr>
                                            <m:t>2</m:t>
                                          </m:r>
                                        </m:sup>
                                      </m:sSup>
                                    </m:den>
                                  </m:f>
                                  <m:r>
                                    <a:rPr lang="es-EC" sz="1200">
                                      <a:latin typeface="Cambria Math"/>
                                    </a:rPr>
                                    <m:t>+</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𝑦</m:t>
                                          </m:r>
                                        </m:sub>
                                      </m:sSub>
                                    </m:num>
                                    <m:den>
                                      <m:r>
                                        <a:rPr lang="es-EC" sz="1200" i="1">
                                          <a:latin typeface="Cambria Math"/>
                                        </a:rPr>
                                        <m:t>𝜕</m:t>
                                      </m:r>
                                      <m:sSup>
                                        <m:sSupPr>
                                          <m:ctrlPr>
                                            <a:rPr lang="es-ES" sz="1200" i="1">
                                              <a:latin typeface="Cambria Math"/>
                                            </a:rPr>
                                          </m:ctrlPr>
                                        </m:sSupPr>
                                        <m:e>
                                          <m:r>
                                            <a:rPr lang="es-EC" sz="1200" i="1">
                                              <a:latin typeface="Cambria Math"/>
                                            </a:rPr>
                                            <m:t>𝑧</m:t>
                                          </m:r>
                                        </m:e>
                                        <m:sup>
                                          <m:r>
                                            <a:rPr lang="es-EC" sz="1200">
                                              <a:latin typeface="Cambria Math"/>
                                            </a:rPr>
                                            <m:t>2</m:t>
                                          </m:r>
                                        </m:sup>
                                      </m:sSup>
                                    </m:den>
                                  </m:f>
                                </m:e>
                              </m:mr>
                              <m:mr>
                                <m:e>
                                  <m:m>
                                    <m:mPr>
                                      <m:mcs>
                                        <m:mc>
                                          <m:mcPr>
                                            <m:count m:val="1"/>
                                            <m:mcJc m:val="center"/>
                                          </m:mcPr>
                                        </m:mc>
                                      </m:mcs>
                                      <m:ctrlPr>
                                        <a:rPr lang="es-ES" sz="1200" i="1">
                                          <a:latin typeface="Cambria Math"/>
                                        </a:rPr>
                                      </m:ctrlPr>
                                    </m:mPr>
                                    <m:mr>
                                      <m:e>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𝑥𝑧</m:t>
                                                </m:r>
                                              </m:sub>
                                            </m:sSub>
                                          </m:num>
                                          <m:den>
                                            <m:r>
                                              <a:rPr lang="es-EC" sz="1200" i="1">
                                                <a:latin typeface="Cambria Math"/>
                                              </a:rPr>
                                              <m:t>𝜕</m:t>
                                            </m:r>
                                            <m:r>
                                              <a:rPr lang="es-EC" sz="1200" i="1">
                                                <a:latin typeface="Cambria Math"/>
                                              </a:rPr>
                                              <m:t>𝑧</m:t>
                                            </m:r>
                                            <m:r>
                                              <a:rPr lang="es-EC" sz="1200" i="1">
                                                <a:latin typeface="Cambria Math"/>
                                              </a:rPr>
                                              <m:t>𝜕</m:t>
                                            </m:r>
                                            <m:r>
                                              <a:rPr lang="es-EC" sz="1200" i="1">
                                                <a:latin typeface="Cambria Math"/>
                                              </a:rPr>
                                              <m:t>𝑥</m:t>
                                            </m:r>
                                          </m:den>
                                        </m:f>
                                        <m:r>
                                          <a:rPr lang="es-EC" sz="1200">
                                            <a:latin typeface="Cambria Math"/>
                                          </a:rPr>
                                          <m:t>=</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𝑥</m:t>
                                                </m:r>
                                              </m:sub>
                                            </m:sSub>
                                          </m:num>
                                          <m:den>
                                            <m:r>
                                              <a:rPr lang="es-EC" sz="1200" i="1">
                                                <a:latin typeface="Cambria Math"/>
                                              </a:rPr>
                                              <m:t>𝜕</m:t>
                                            </m:r>
                                            <m:sSup>
                                              <m:sSupPr>
                                                <m:ctrlPr>
                                                  <a:rPr lang="es-ES" sz="1200" i="1">
                                                    <a:latin typeface="Cambria Math"/>
                                                  </a:rPr>
                                                </m:ctrlPr>
                                              </m:sSupPr>
                                              <m:e>
                                                <m:r>
                                                  <a:rPr lang="es-EC" sz="1200" i="1">
                                                    <a:latin typeface="Cambria Math"/>
                                                  </a:rPr>
                                                  <m:t>𝑧</m:t>
                                                </m:r>
                                              </m:e>
                                              <m:sup>
                                                <m:r>
                                                  <a:rPr lang="es-EC" sz="1200">
                                                    <a:latin typeface="Cambria Math"/>
                                                  </a:rPr>
                                                  <m:t>2</m:t>
                                                </m:r>
                                              </m:sup>
                                            </m:sSup>
                                          </m:den>
                                        </m:f>
                                        <m:r>
                                          <a:rPr lang="es-EC" sz="1200">
                                            <a:latin typeface="Cambria Math"/>
                                          </a:rPr>
                                          <m:t>+</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𝑧</m:t>
                                                </m:r>
                                              </m:sub>
                                            </m:sSub>
                                          </m:num>
                                          <m:den>
                                            <m:r>
                                              <a:rPr lang="es-EC" sz="1200" i="1">
                                                <a:latin typeface="Cambria Math"/>
                                              </a:rPr>
                                              <m:t>𝜕</m:t>
                                            </m:r>
                                            <m:sSup>
                                              <m:sSupPr>
                                                <m:ctrlPr>
                                                  <a:rPr lang="es-ES" sz="1200" i="1">
                                                    <a:latin typeface="Cambria Math"/>
                                                  </a:rPr>
                                                </m:ctrlPr>
                                              </m:sSupPr>
                                              <m:e>
                                                <m:r>
                                                  <a:rPr lang="es-EC" sz="1200" i="1">
                                                    <a:latin typeface="Cambria Math"/>
                                                  </a:rPr>
                                                  <m:t>𝑥</m:t>
                                                </m:r>
                                              </m:e>
                                              <m:sup>
                                                <m:r>
                                                  <a:rPr lang="es-EC" sz="1200">
                                                    <a:latin typeface="Cambria Math"/>
                                                  </a:rPr>
                                                  <m:t>2</m:t>
                                                </m:r>
                                              </m:sup>
                                            </m:sSup>
                                          </m:den>
                                        </m:f>
                                      </m:e>
                                    </m:mr>
                                    <m:mr>
                                      <m:e>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𝑥𝑦</m:t>
                                                </m:r>
                                              </m:sub>
                                            </m:sSub>
                                          </m:num>
                                          <m:den>
                                            <m:r>
                                              <a:rPr lang="es-EC" sz="1200" i="1">
                                                <a:latin typeface="Cambria Math"/>
                                              </a:rPr>
                                              <m:t>𝜕</m:t>
                                            </m:r>
                                            <m:r>
                                              <a:rPr lang="es-EC" sz="1200" i="1">
                                                <a:latin typeface="Cambria Math"/>
                                              </a:rPr>
                                              <m:t>𝑥</m:t>
                                            </m:r>
                                            <m:r>
                                              <a:rPr lang="es-EC" sz="1200" i="1">
                                                <a:latin typeface="Cambria Math"/>
                                              </a:rPr>
                                              <m:t>𝜕</m:t>
                                            </m:r>
                                            <m:r>
                                              <a:rPr lang="es-EC" sz="1200" i="1">
                                                <a:latin typeface="Cambria Math"/>
                                              </a:rPr>
                                              <m:t>𝑦</m:t>
                                            </m:r>
                                          </m:den>
                                        </m:f>
                                        <m:r>
                                          <a:rPr lang="es-EC" sz="1200">
                                            <a:latin typeface="Cambria Math"/>
                                          </a:rPr>
                                          <m:t>=</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𝑦</m:t>
                                                </m:r>
                                              </m:sub>
                                            </m:sSub>
                                          </m:num>
                                          <m:den>
                                            <m:r>
                                              <a:rPr lang="es-EC" sz="1200" i="1">
                                                <a:latin typeface="Cambria Math"/>
                                              </a:rPr>
                                              <m:t>𝜕</m:t>
                                            </m:r>
                                            <m:sSup>
                                              <m:sSupPr>
                                                <m:ctrlPr>
                                                  <a:rPr lang="es-ES" sz="1200" i="1">
                                                    <a:latin typeface="Cambria Math"/>
                                                  </a:rPr>
                                                </m:ctrlPr>
                                              </m:sSupPr>
                                              <m:e>
                                                <m:r>
                                                  <a:rPr lang="es-EC" sz="1200" i="1">
                                                    <a:latin typeface="Cambria Math"/>
                                                  </a:rPr>
                                                  <m:t>𝑥</m:t>
                                                </m:r>
                                              </m:e>
                                              <m:sup>
                                                <m:r>
                                                  <a:rPr lang="es-EC" sz="1200">
                                                    <a:latin typeface="Cambria Math"/>
                                                  </a:rPr>
                                                  <m:t>2</m:t>
                                                </m:r>
                                              </m:sup>
                                            </m:sSup>
                                          </m:den>
                                        </m:f>
                                        <m:r>
                                          <a:rPr lang="es-EC" sz="1200">
                                            <a:latin typeface="Cambria Math"/>
                                          </a:rPr>
                                          <m:t>+</m:t>
                                        </m:r>
                                        <m:f>
                                          <m:fPr>
                                            <m:ctrlPr>
                                              <a:rPr lang="es-ES" sz="1200" i="1">
                                                <a:latin typeface="Cambria Math"/>
                                              </a:rPr>
                                            </m:ctrlPr>
                                          </m:fPr>
                                          <m:num>
                                            <m:sSup>
                                              <m:sSupPr>
                                                <m:ctrlPr>
                                                  <a:rPr lang="es-ES" sz="1200" i="1">
                                                    <a:latin typeface="Cambria Math"/>
                                                  </a:rPr>
                                                </m:ctrlPr>
                                              </m:sSupPr>
                                              <m:e>
                                                <m:r>
                                                  <a:rPr lang="es-EC" sz="1200" i="1">
                                                    <a:latin typeface="Cambria Math"/>
                                                  </a:rPr>
                                                  <m:t>𝜕</m:t>
                                                </m:r>
                                              </m:e>
                                              <m:sup>
                                                <m:r>
                                                  <a:rPr lang="es-EC" sz="1200">
                                                    <a:latin typeface="Cambria Math"/>
                                                  </a:rPr>
                                                  <m:t>2</m:t>
                                                </m:r>
                                              </m:sup>
                                            </m:sSup>
                                            <m:sSub>
                                              <m:sSubPr>
                                                <m:ctrlPr>
                                                  <a:rPr lang="es-ES" sz="1200" i="1">
                                                    <a:latin typeface="Cambria Math"/>
                                                  </a:rPr>
                                                </m:ctrlPr>
                                              </m:sSubPr>
                                              <m:e>
                                                <m:r>
                                                  <a:rPr lang="es-EC" sz="1200" i="1">
                                                    <a:latin typeface="Cambria Math"/>
                                                  </a:rPr>
                                                  <m:t>𝜀</m:t>
                                                </m:r>
                                              </m:e>
                                              <m:sub>
                                                <m:r>
                                                  <a:rPr lang="es-EC" sz="1200" i="1">
                                                    <a:latin typeface="Cambria Math"/>
                                                  </a:rPr>
                                                  <m:t>𝑥</m:t>
                                                </m:r>
                                              </m:sub>
                                            </m:sSub>
                                          </m:num>
                                          <m:den>
                                            <m:r>
                                              <a:rPr lang="es-EC" sz="1200" i="1">
                                                <a:latin typeface="Cambria Math"/>
                                              </a:rPr>
                                              <m:t>𝜕</m:t>
                                            </m:r>
                                            <m:sSup>
                                              <m:sSupPr>
                                                <m:ctrlPr>
                                                  <a:rPr lang="es-ES" sz="1200" i="1">
                                                    <a:latin typeface="Cambria Math"/>
                                                  </a:rPr>
                                                </m:ctrlPr>
                                              </m:sSupPr>
                                              <m:e>
                                                <m:r>
                                                  <a:rPr lang="es-EC" sz="1200" i="1">
                                                    <a:latin typeface="Cambria Math"/>
                                                  </a:rPr>
                                                  <m:t>𝑦</m:t>
                                                </m:r>
                                              </m:e>
                                              <m:sup>
                                                <m:r>
                                                  <a:rPr lang="es-EC" sz="1200">
                                                    <a:latin typeface="Cambria Math"/>
                                                  </a:rPr>
                                                  <m:t>2</m:t>
                                                </m:r>
                                              </m:sup>
                                            </m:sSup>
                                          </m:den>
                                        </m:f>
                                      </m:e>
                                    </m:mr>
                                  </m:m>
                                </m:e>
                              </m:mr>
                            </m:m>
                          </m:e>
                        </m:mr>
                      </m:m>
                    </m:oMath>
                  </m:oMathPara>
                </a14:m>
                <a:endParaRPr lang="es-ES" sz="1200" dirty="0"/>
              </a:p>
            </p:txBody>
          </p:sp>
        </mc:Choice>
        <mc:Fallback xmlns="">
          <p:sp>
            <p:nvSpPr>
              <p:cNvPr id="6" name="5 Rectángulo"/>
              <p:cNvSpPr>
                <a:spLocks noRot="1" noChangeAspect="1" noMove="1" noResize="1" noEditPoints="1" noAdjustHandles="1" noChangeArrowheads="1" noChangeShapeType="1" noTextEdit="1"/>
              </p:cNvSpPr>
              <p:nvPr/>
            </p:nvSpPr>
            <p:spPr>
              <a:xfrm>
                <a:off x="1475656" y="3140968"/>
                <a:ext cx="2606483" cy="2808461"/>
              </a:xfrm>
              <a:prstGeom prst="rect">
                <a:avLst/>
              </a:prstGeom>
              <a:blipFill rotWithShape="1">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20473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3856" y="563569"/>
            <a:ext cx="6480720" cy="584775"/>
          </a:xfrm>
          <a:prstGeom prst="rect">
            <a:avLst/>
          </a:prstGeom>
          <a:noFill/>
        </p:spPr>
        <p:txBody>
          <a:bodyPr wrap="square" rtlCol="0">
            <a:spAutoFit/>
          </a:bodyPr>
          <a:lstStyle/>
          <a:p>
            <a:r>
              <a:rPr lang="es-ES" sz="3200" b="1" dirty="0" smtClean="0"/>
              <a:t>LEY DE HOOKE</a:t>
            </a:r>
            <a:endParaRPr lang="es-ES" sz="3200" b="1" dirty="0"/>
          </a:p>
        </p:txBody>
      </p:sp>
      <mc:AlternateContent xmlns:mc="http://schemas.openxmlformats.org/markup-compatibility/2006" xmlns:a14="http://schemas.microsoft.com/office/drawing/2010/main">
        <mc:Choice Requires="a14">
          <p:sp>
            <p:nvSpPr>
              <p:cNvPr id="6" name="5 Rectángulo"/>
              <p:cNvSpPr/>
              <p:nvPr/>
            </p:nvSpPr>
            <p:spPr>
              <a:xfrm>
                <a:off x="3419872" y="1268760"/>
                <a:ext cx="5400600" cy="2383922"/>
              </a:xfrm>
              <a:prstGeom prst="rect">
                <a:avLst/>
              </a:prstGeom>
            </p:spPr>
            <p:txBody>
              <a:bodyPr wrap="square">
                <a:spAutoFit/>
              </a:bodyPr>
              <a:lstStyle/>
              <a:p>
                <a:r>
                  <a:rPr lang="es-EC" dirty="0"/>
                  <a:t>El punto final A del tramo corresponde a al tensión </a:t>
                </a:r>
                <a14:m>
                  <m:oMath xmlns:m="http://schemas.openxmlformats.org/officeDocument/2006/math">
                    <m:sSub>
                      <m:sSubPr>
                        <m:ctrlPr>
                          <a:rPr lang="es-ES" i="1">
                            <a:latin typeface="Cambria Math"/>
                          </a:rPr>
                        </m:ctrlPr>
                      </m:sSubPr>
                      <m:e>
                        <m:r>
                          <a:rPr lang="es-EC" i="1">
                            <a:latin typeface="Cambria Math"/>
                          </a:rPr>
                          <m:t>𝜎</m:t>
                        </m:r>
                      </m:e>
                      <m:sub>
                        <m:r>
                          <a:rPr lang="es-EC" i="1">
                            <a:latin typeface="Cambria Math"/>
                          </a:rPr>
                          <m:t>𝑝</m:t>
                        </m:r>
                      </m:sub>
                    </m:sSub>
                  </m:oMath>
                </a14:m>
                <a:r>
                  <a:rPr lang="es-EC" dirty="0"/>
                  <a:t> llamada </a:t>
                </a:r>
                <a:r>
                  <a:rPr lang="es-EC" i="1" dirty="0"/>
                  <a:t>limite de proporcional</a:t>
                </a:r>
                <a:r>
                  <a:rPr lang="es-EC" dirty="0"/>
                  <a:t>. El alargamiento  </a:t>
                </a:r>
                <a14:m>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𝑥𝑥</m:t>
                        </m:r>
                      </m:sub>
                    </m:sSub>
                  </m:oMath>
                </a14:m>
                <a:r>
                  <a:rPr lang="es-EC" dirty="0"/>
                  <a:t>, es acompañado por deformaciones transversales de igual magnitud </a:t>
                </a:r>
                <a14:m>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𝑦𝑦</m:t>
                        </m:r>
                      </m:sub>
                    </m:sSub>
                    <m:r>
                      <a:rPr lang="es-EC" i="1">
                        <a:latin typeface="Cambria Math"/>
                      </a:rPr>
                      <m:t>=</m:t>
                    </m:r>
                    <m:sSub>
                      <m:sSubPr>
                        <m:ctrlPr>
                          <a:rPr lang="es-ES" i="1">
                            <a:latin typeface="Cambria Math"/>
                          </a:rPr>
                        </m:ctrlPr>
                      </m:sSubPr>
                      <m:e>
                        <m:r>
                          <a:rPr lang="es-EC" i="1">
                            <a:latin typeface="Cambria Math"/>
                          </a:rPr>
                          <m:t>𝜀</m:t>
                        </m:r>
                      </m:e>
                      <m:sub>
                        <m:r>
                          <a:rPr lang="es-EC" i="1">
                            <a:latin typeface="Cambria Math"/>
                          </a:rPr>
                          <m:t>𝑧𝑧</m:t>
                        </m:r>
                      </m:sub>
                    </m:sSub>
                  </m:oMath>
                </a14:m>
                <a:r>
                  <a:rPr lang="es-EC" dirty="0"/>
                  <a:t> pero de signo contrario, siendo estas deformaciones proporcionales al </a:t>
                </a:r>
                <a:r>
                  <a:rPr lang="es-EC" dirty="0" smtClean="0"/>
                  <a:t>alargamiento </a:t>
                </a:r>
                <a:r>
                  <a:rPr lang="es-EC" dirty="0"/>
                  <a:t>fundamental </a:t>
                </a:r>
                <a14:m>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𝑥𝑥</m:t>
                        </m:r>
                      </m:sub>
                    </m:sSub>
                  </m:oMath>
                </a14:m>
                <a:r>
                  <a:rPr lang="es-EC" dirty="0"/>
                  <a:t>:</a:t>
                </a:r>
                <a:endParaRPr lang="es-EC" dirty="0" smtClean="0"/>
              </a:p>
              <a:p>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𝑦𝑦</m:t>
                          </m:r>
                        </m:sub>
                      </m:sSub>
                      <m:r>
                        <a:rPr lang="es-EC">
                          <a:latin typeface="Cambria Math"/>
                        </a:rPr>
                        <m:t>=</m:t>
                      </m:r>
                      <m:sSub>
                        <m:sSubPr>
                          <m:ctrlPr>
                            <a:rPr lang="es-ES" i="1">
                              <a:latin typeface="Cambria Math"/>
                            </a:rPr>
                          </m:ctrlPr>
                        </m:sSubPr>
                        <m:e>
                          <m:r>
                            <a:rPr lang="es-EC" i="1">
                              <a:latin typeface="Cambria Math"/>
                            </a:rPr>
                            <m:t>𝜀</m:t>
                          </m:r>
                        </m:e>
                        <m:sub>
                          <m:r>
                            <a:rPr lang="es-EC" i="1">
                              <a:latin typeface="Cambria Math"/>
                            </a:rPr>
                            <m:t>𝑧𝑧</m:t>
                          </m:r>
                        </m:sub>
                      </m:sSub>
                      <m:r>
                        <a:rPr lang="es-EC">
                          <a:latin typeface="Cambria Math"/>
                        </a:rPr>
                        <m:t>=</m:t>
                      </m:r>
                      <m:r>
                        <a:rPr lang="es-EC" i="1">
                          <a:latin typeface="Cambria Math"/>
                        </a:rPr>
                        <m:t>−</m:t>
                      </m:r>
                      <m:r>
                        <a:rPr lang="es-EC" i="1">
                          <a:latin typeface="Cambria Math"/>
                        </a:rPr>
                        <m:t>𝜐</m:t>
                      </m:r>
                      <m:sSub>
                        <m:sSubPr>
                          <m:ctrlPr>
                            <a:rPr lang="es-ES" i="1">
                              <a:latin typeface="Cambria Math"/>
                            </a:rPr>
                          </m:ctrlPr>
                        </m:sSubPr>
                        <m:e>
                          <m:r>
                            <a:rPr lang="es-EC" i="1">
                              <a:latin typeface="Cambria Math"/>
                            </a:rPr>
                            <m:t>𝜀</m:t>
                          </m:r>
                        </m:e>
                        <m:sub>
                          <m:r>
                            <a:rPr lang="es-EC" i="1">
                              <a:latin typeface="Cambria Math"/>
                            </a:rPr>
                            <m:t>𝑥𝑥</m:t>
                          </m:r>
                        </m:sub>
                      </m:sSub>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3419872" y="1268760"/>
                <a:ext cx="5400600" cy="2383922"/>
              </a:xfrm>
              <a:prstGeom prst="rect">
                <a:avLst/>
              </a:prstGeom>
              <a:blipFill rotWithShape="1">
                <a:blip r:embed="rId2"/>
                <a:stretch>
                  <a:fillRect l="-903" t="-102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39552" y="4077072"/>
                <a:ext cx="4572000" cy="909544"/>
              </a:xfrm>
              <a:prstGeom prst="rect">
                <a:avLst/>
              </a:prstGeom>
            </p:spPr>
            <p:txBody>
              <a:bodyPr>
                <a:spAutoFit/>
              </a:bodyPr>
              <a:lstStyle/>
              <a:p>
                <a:pPr algn="ctr"/>
                <a14:m>
                  <m:oMath xmlns:m="http://schemas.openxmlformats.org/officeDocument/2006/math">
                    <m:sSub>
                      <m:sSubPr>
                        <m:ctrlPr>
                          <a:rPr lang="es-ES" i="1" smtClean="0">
                            <a:latin typeface="Cambria Math"/>
                          </a:rPr>
                        </m:ctrlPr>
                      </m:sSubPr>
                      <m:e>
                        <m:r>
                          <a:rPr lang="es-EC" i="1">
                            <a:latin typeface="Cambria Math"/>
                          </a:rPr>
                          <m:t>𝜀</m:t>
                        </m:r>
                      </m:e>
                      <m:sub>
                        <m:r>
                          <a:rPr lang="es-EC" i="1">
                            <a:latin typeface="Cambria Math"/>
                          </a:rPr>
                          <m:t>𝑥𝑥</m:t>
                        </m:r>
                      </m:sub>
                    </m:sSub>
                    <m:r>
                      <a:rPr lang="es-EC">
                        <a:latin typeface="Cambria Math"/>
                      </a:rPr>
                      <m:t>=</m:t>
                    </m:r>
                    <m:sSubSup>
                      <m:sSubSupPr>
                        <m:ctrlPr>
                          <a:rPr lang="es-ES" i="1">
                            <a:latin typeface="Cambria Math"/>
                          </a:rPr>
                        </m:ctrlPr>
                      </m:sSubSupPr>
                      <m:e>
                        <m:r>
                          <a:rPr lang="es-EC" i="1">
                            <a:latin typeface="Cambria Math"/>
                          </a:rPr>
                          <m:t>𝜀</m:t>
                        </m:r>
                      </m:e>
                      <m:sub>
                        <m:r>
                          <a:rPr lang="es-EC" i="1">
                            <a:latin typeface="Cambria Math"/>
                          </a:rPr>
                          <m:t>𝑥𝑥</m:t>
                        </m:r>
                      </m:sub>
                      <m:sup>
                        <m:r>
                          <a:rPr lang="es-EC" i="1">
                            <a:latin typeface="Cambria Math"/>
                          </a:rPr>
                          <m:t>′</m:t>
                        </m:r>
                      </m:sup>
                    </m:sSubSup>
                    <m:r>
                      <a:rPr lang="es-EC">
                        <a:latin typeface="Cambria Math"/>
                      </a:rPr>
                      <m:t>+</m:t>
                    </m:r>
                    <m:sSubSup>
                      <m:sSubSupPr>
                        <m:ctrlPr>
                          <a:rPr lang="es-ES" i="1">
                            <a:latin typeface="Cambria Math"/>
                          </a:rPr>
                        </m:ctrlPr>
                      </m:sSubSupPr>
                      <m:e>
                        <m:r>
                          <a:rPr lang="es-EC" i="1">
                            <a:latin typeface="Cambria Math"/>
                          </a:rPr>
                          <m:t>𝜀</m:t>
                        </m:r>
                      </m:e>
                      <m:sub>
                        <m:r>
                          <a:rPr lang="es-EC" i="1">
                            <a:latin typeface="Cambria Math"/>
                          </a:rPr>
                          <m:t>𝑥𝑥</m:t>
                        </m:r>
                      </m:sub>
                      <m:sup>
                        <m:r>
                          <a:rPr lang="es-EC" i="1">
                            <a:latin typeface="Cambria Math"/>
                          </a:rPr>
                          <m:t>′′</m:t>
                        </m:r>
                      </m:sup>
                    </m:sSubSup>
                    <m:r>
                      <a:rPr lang="es-EC">
                        <a:latin typeface="Cambria Math"/>
                      </a:rPr>
                      <m:t>+</m:t>
                    </m:r>
                    <m:sSubSup>
                      <m:sSubSupPr>
                        <m:ctrlPr>
                          <a:rPr lang="es-ES" i="1">
                            <a:latin typeface="Cambria Math"/>
                          </a:rPr>
                        </m:ctrlPr>
                      </m:sSubSupPr>
                      <m:e>
                        <m:r>
                          <a:rPr lang="es-EC" i="1">
                            <a:latin typeface="Cambria Math"/>
                          </a:rPr>
                          <m:t>𝜀</m:t>
                        </m:r>
                      </m:e>
                      <m:sub>
                        <m:r>
                          <a:rPr lang="es-EC" i="1">
                            <a:latin typeface="Cambria Math"/>
                          </a:rPr>
                          <m:t>𝑥𝑥</m:t>
                        </m:r>
                      </m:sub>
                      <m:sup>
                        <m:r>
                          <a:rPr lang="es-EC" i="1">
                            <a:latin typeface="Cambria Math"/>
                          </a:rPr>
                          <m:t>′′′</m:t>
                        </m:r>
                      </m:sup>
                    </m:sSubSup>
                  </m:oMath>
                </a14:m>
                <a:r>
                  <a:rPr lang="es-EC" dirty="0"/>
                  <a:t>                                         </a:t>
                </a:r>
                <a:r>
                  <a:rPr lang="es-EC" dirty="0" smtClean="0"/>
                  <a:t>           </a:t>
                </a:r>
                <a:endParaRPr lang="es-ES" dirty="0"/>
              </a:p>
              <a:p>
                <a:pPr/>
                <a14:m>
                  <m:oMathPara xmlns:m="http://schemas.openxmlformats.org/officeDocument/2006/math">
                    <m:oMathParaPr>
                      <m:jc m:val="center"/>
                    </m:oMathParaPr>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𝑥𝑥</m:t>
                          </m:r>
                        </m:sub>
                      </m:sSub>
                      <m:r>
                        <a:rPr lang="es-EC">
                          <a:latin typeface="Cambria Math"/>
                        </a:rPr>
                        <m:t>=</m:t>
                      </m:r>
                      <m:f>
                        <m:fPr>
                          <m:ctrlPr>
                            <a:rPr lang="es-ES" i="1">
                              <a:latin typeface="Cambria Math"/>
                            </a:rPr>
                          </m:ctrlPr>
                        </m:fPr>
                        <m:num>
                          <m:r>
                            <a:rPr lang="es-EC">
                              <a:latin typeface="Cambria Math"/>
                            </a:rPr>
                            <m:t>1</m:t>
                          </m:r>
                        </m:num>
                        <m:den>
                          <m:r>
                            <a:rPr lang="es-EC" i="1">
                              <a:latin typeface="Cambria Math"/>
                            </a:rPr>
                            <m:t>𝐸</m:t>
                          </m:r>
                        </m:den>
                      </m:f>
                      <m:d>
                        <m:dPr>
                          <m:begChr m:val="["/>
                          <m:endChr m:val="]"/>
                          <m:ctrlPr>
                            <a:rPr lang="es-ES" i="1">
                              <a:latin typeface="Cambria Math"/>
                            </a:rPr>
                          </m:ctrlPr>
                        </m:dPr>
                        <m:e>
                          <m:sSub>
                            <m:sSubPr>
                              <m:ctrlPr>
                                <a:rPr lang="es-ES" i="1">
                                  <a:latin typeface="Cambria Math"/>
                                </a:rPr>
                              </m:ctrlPr>
                            </m:sSubPr>
                            <m:e>
                              <m:r>
                                <a:rPr lang="es-EC" i="1">
                                  <a:latin typeface="Cambria Math"/>
                                </a:rPr>
                                <m:t>𝜎</m:t>
                              </m:r>
                            </m:e>
                            <m:sub>
                              <m:r>
                                <a:rPr lang="es-EC" i="1">
                                  <a:latin typeface="Cambria Math"/>
                                </a:rPr>
                                <m:t>𝑥</m:t>
                              </m:r>
                            </m:sub>
                          </m:sSub>
                          <m:r>
                            <a:rPr lang="es-EC" i="1">
                              <a:latin typeface="Cambria Math"/>
                            </a:rPr>
                            <m:t>−</m:t>
                          </m:r>
                          <m:r>
                            <a:rPr lang="es-EC" i="1">
                              <a:latin typeface="Cambria Math"/>
                            </a:rPr>
                            <m:t>𝜐</m:t>
                          </m:r>
                          <m:d>
                            <m:dPr>
                              <m:ctrlPr>
                                <a:rPr lang="es-ES" i="1">
                                  <a:latin typeface="Cambria Math"/>
                                </a:rPr>
                              </m:ctrlPr>
                            </m:dPr>
                            <m:e>
                              <m:sSub>
                                <m:sSubPr>
                                  <m:ctrlPr>
                                    <a:rPr lang="es-ES" i="1">
                                      <a:latin typeface="Cambria Math"/>
                                    </a:rPr>
                                  </m:ctrlPr>
                                </m:sSubPr>
                                <m:e>
                                  <m:r>
                                    <a:rPr lang="es-EC" i="1">
                                      <a:latin typeface="Cambria Math"/>
                                    </a:rPr>
                                    <m:t>𝜎</m:t>
                                  </m:r>
                                </m:e>
                                <m:sub>
                                  <m:r>
                                    <a:rPr lang="es-EC" i="1">
                                      <a:latin typeface="Cambria Math"/>
                                    </a:rPr>
                                    <m:t>𝑦</m:t>
                                  </m:r>
                                </m:sub>
                              </m:sSub>
                              <m:r>
                                <a:rPr lang="es-EC">
                                  <a:latin typeface="Cambria Math"/>
                                </a:rPr>
                                <m:t>+</m:t>
                              </m:r>
                              <m:sSub>
                                <m:sSubPr>
                                  <m:ctrlPr>
                                    <a:rPr lang="es-ES" i="1">
                                      <a:latin typeface="Cambria Math"/>
                                    </a:rPr>
                                  </m:ctrlPr>
                                </m:sSubPr>
                                <m:e>
                                  <m:r>
                                    <a:rPr lang="es-EC" i="1">
                                      <a:latin typeface="Cambria Math"/>
                                    </a:rPr>
                                    <m:t>𝜎</m:t>
                                  </m:r>
                                </m:e>
                                <m:sub>
                                  <m:r>
                                    <a:rPr lang="es-EC" i="1">
                                      <a:latin typeface="Cambria Math"/>
                                    </a:rPr>
                                    <m:t>𝑧</m:t>
                                  </m:r>
                                </m:sub>
                              </m:sSub>
                            </m:e>
                          </m:d>
                        </m:e>
                      </m:d>
                    </m:oMath>
                  </m:oMathPara>
                </a14:m>
                <a:endParaRPr lang="es-ES" i="1" dirty="0" smtClean="0"/>
              </a:p>
            </p:txBody>
          </p:sp>
        </mc:Choice>
        <mc:Fallback xmlns="">
          <p:sp>
            <p:nvSpPr>
              <p:cNvPr id="7" name="6 Rectángulo"/>
              <p:cNvSpPr>
                <a:spLocks noRot="1" noChangeAspect="1" noMove="1" noResize="1" noEditPoints="1" noAdjustHandles="1" noChangeArrowheads="1" noChangeShapeType="1" noTextEdit="1"/>
              </p:cNvSpPr>
              <p:nvPr/>
            </p:nvSpPr>
            <p:spPr>
              <a:xfrm>
                <a:off x="539552" y="4077072"/>
                <a:ext cx="4572000" cy="909544"/>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733124" y="5217723"/>
                <a:ext cx="2506455" cy="43095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sSub>
                            <m:sSubPr>
                              <m:ctrlPr>
                                <a:rPr lang="es-ES" i="1">
                                  <a:latin typeface="Cambria Math"/>
                                </a:rPr>
                              </m:ctrlPr>
                            </m:sSubPr>
                            <m:e>
                              <m:r>
                                <a:rPr lang="es-ES" i="1">
                                  <a:latin typeface="Cambria Math"/>
                                </a:rPr>
                                <m:t>𝜎</m:t>
                              </m:r>
                            </m:e>
                            <m:sub>
                              <m:r>
                                <a:rPr lang="es-ES" i="1">
                                  <a:latin typeface="Cambria Math"/>
                                </a:rPr>
                                <m:t>𝑖𝑗</m:t>
                              </m:r>
                            </m:sub>
                          </m:sSub>
                        </m:e>
                        <m:sup/>
                      </m:sSup>
                      <m:r>
                        <a:rPr lang="es-EC">
                          <a:latin typeface="Cambria Math"/>
                        </a:rPr>
                        <m:t>=</m:t>
                      </m:r>
                      <m:r>
                        <a:rPr lang="es-EC" i="1">
                          <a:latin typeface="Cambria Math"/>
                        </a:rPr>
                        <m:t>𝜆</m:t>
                      </m:r>
                      <m:sSubSup>
                        <m:sSubSupPr>
                          <m:ctrlPr>
                            <a:rPr lang="es-ES" i="1">
                              <a:latin typeface="Cambria Math"/>
                            </a:rPr>
                          </m:ctrlPr>
                        </m:sSubSupPr>
                        <m:e>
                          <m:r>
                            <a:rPr lang="es-EC" i="1">
                              <a:latin typeface="Cambria Math"/>
                            </a:rPr>
                            <m:t>𝜀</m:t>
                          </m:r>
                        </m:e>
                        <m:sub>
                          <m:r>
                            <a:rPr lang="es-EC" i="1">
                              <a:latin typeface="Cambria Math"/>
                            </a:rPr>
                            <m:t>𝑘𝑘</m:t>
                          </m:r>
                        </m:sub>
                        <m:sup/>
                      </m:sSubSup>
                      <m:sSub>
                        <m:sSubPr>
                          <m:ctrlPr>
                            <a:rPr lang="es-ES" i="1">
                              <a:latin typeface="Cambria Math"/>
                            </a:rPr>
                          </m:ctrlPr>
                        </m:sSubPr>
                        <m:e>
                          <m:r>
                            <a:rPr lang="es-EC" i="1">
                              <a:latin typeface="Cambria Math"/>
                            </a:rPr>
                            <m:t>𝛿</m:t>
                          </m:r>
                        </m:e>
                        <m:sub>
                          <m:r>
                            <a:rPr lang="es-EC" i="1">
                              <a:latin typeface="Cambria Math"/>
                            </a:rPr>
                            <m:t>𝑖𝑗</m:t>
                          </m:r>
                        </m:sub>
                      </m:sSub>
                      <m:r>
                        <a:rPr lang="es-EC">
                          <a:latin typeface="Cambria Math"/>
                        </a:rPr>
                        <m:t>+2</m:t>
                      </m:r>
                      <m:r>
                        <a:rPr lang="es-EC" i="1">
                          <a:latin typeface="Cambria Math"/>
                        </a:rPr>
                        <m:t>𝐺</m:t>
                      </m:r>
                      <m:sSubSup>
                        <m:sSubSupPr>
                          <m:ctrlPr>
                            <a:rPr lang="es-ES" i="1">
                              <a:latin typeface="Cambria Math"/>
                            </a:rPr>
                          </m:ctrlPr>
                        </m:sSubSupPr>
                        <m:e>
                          <m:r>
                            <a:rPr lang="es-EC" i="1">
                              <a:latin typeface="Cambria Math"/>
                            </a:rPr>
                            <m:t>𝜀</m:t>
                          </m:r>
                        </m:e>
                        <m:sub>
                          <m:r>
                            <a:rPr lang="es-EC" i="1">
                              <a:latin typeface="Cambria Math"/>
                            </a:rPr>
                            <m:t>𝑖𝑗</m:t>
                          </m:r>
                        </m:sub>
                        <m:sup/>
                      </m:sSubSup>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5733124" y="5217723"/>
                <a:ext cx="2506455" cy="43095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957448" y="4531844"/>
                <a:ext cx="1848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𝜎</m:t>
                          </m:r>
                        </m:e>
                        <m:sub>
                          <m:r>
                            <a:rPr lang="es-EC" i="1">
                              <a:latin typeface="Cambria Math"/>
                            </a:rPr>
                            <m:t>𝑥</m:t>
                          </m:r>
                        </m:sub>
                      </m:sSub>
                      <m:r>
                        <a:rPr lang="es-EC">
                          <a:latin typeface="Cambria Math"/>
                        </a:rPr>
                        <m:t>=</m:t>
                      </m:r>
                      <m:r>
                        <a:rPr lang="es-EC" i="1">
                          <a:latin typeface="Cambria Math"/>
                        </a:rPr>
                        <m:t>𝜆𝜃</m:t>
                      </m:r>
                      <m:r>
                        <a:rPr lang="es-EC">
                          <a:latin typeface="Cambria Math"/>
                        </a:rPr>
                        <m:t>+2</m:t>
                      </m:r>
                      <m:r>
                        <a:rPr lang="es-EC" i="1">
                          <a:latin typeface="Cambria Math"/>
                        </a:rPr>
                        <m:t>𝜇</m:t>
                      </m:r>
                      <m:sSub>
                        <m:sSubPr>
                          <m:ctrlPr>
                            <a:rPr lang="es-ES" i="1">
                              <a:latin typeface="Cambria Math"/>
                            </a:rPr>
                          </m:ctrlPr>
                        </m:sSubPr>
                        <m:e>
                          <m:r>
                            <a:rPr lang="es-EC" i="1">
                              <a:latin typeface="Cambria Math"/>
                            </a:rPr>
                            <m:t>𝜀</m:t>
                          </m:r>
                        </m:e>
                        <m:sub>
                          <m:r>
                            <a:rPr lang="es-EC" i="1">
                              <a:latin typeface="Cambria Math"/>
                            </a:rPr>
                            <m:t>𝑥𝑥</m:t>
                          </m:r>
                        </m:sub>
                      </m:sSub>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5957448" y="4531844"/>
                <a:ext cx="1848455" cy="369332"/>
              </a:xfrm>
              <a:prstGeom prst="rect">
                <a:avLst/>
              </a:prstGeom>
              <a:blipFill rotWithShape="1">
                <a:blip r:embed="rId5"/>
                <a:stretch>
                  <a:fillRect b="-327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253711" y="5127314"/>
                <a:ext cx="3143681" cy="61093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𝑖𝑗</m:t>
                          </m:r>
                        </m:sub>
                      </m:sSub>
                      <m:r>
                        <a:rPr lang="es-EC" i="1">
                          <a:latin typeface="Cambria Math"/>
                        </a:rPr>
                        <m:t>=</m:t>
                      </m:r>
                      <m:f>
                        <m:fPr>
                          <m:ctrlPr>
                            <a:rPr lang="es-ES" i="1">
                              <a:latin typeface="Cambria Math"/>
                            </a:rPr>
                          </m:ctrlPr>
                        </m:fPr>
                        <m:num>
                          <m:r>
                            <a:rPr lang="es-EC" i="1">
                              <a:latin typeface="Cambria Math"/>
                            </a:rPr>
                            <m:t>1</m:t>
                          </m:r>
                        </m:num>
                        <m:den>
                          <m:r>
                            <a:rPr lang="es-EC" i="1">
                              <a:latin typeface="Cambria Math"/>
                            </a:rPr>
                            <m:t>𝐸</m:t>
                          </m:r>
                        </m:den>
                      </m:f>
                      <m:d>
                        <m:dPr>
                          <m:begChr m:val="["/>
                          <m:endChr m:val="]"/>
                          <m:ctrlPr>
                            <a:rPr lang="es-ES" i="1">
                              <a:latin typeface="Cambria Math"/>
                            </a:rPr>
                          </m:ctrlPr>
                        </m:dPr>
                        <m:e>
                          <m:d>
                            <m:dPr>
                              <m:ctrlPr>
                                <a:rPr lang="es-ES" i="1">
                                  <a:latin typeface="Cambria Math"/>
                                </a:rPr>
                              </m:ctrlPr>
                            </m:dPr>
                            <m:e>
                              <m:r>
                                <a:rPr lang="es-EC" i="1">
                                  <a:latin typeface="Cambria Math"/>
                                </a:rPr>
                                <m:t>1−</m:t>
                              </m:r>
                              <m:r>
                                <a:rPr lang="es-EC" i="1">
                                  <a:latin typeface="Cambria Math"/>
                                </a:rPr>
                                <m:t>𝜐</m:t>
                              </m:r>
                            </m:e>
                          </m:d>
                          <m:sSub>
                            <m:sSubPr>
                              <m:ctrlPr>
                                <a:rPr lang="es-ES" i="1">
                                  <a:latin typeface="Cambria Math"/>
                                </a:rPr>
                              </m:ctrlPr>
                            </m:sSubPr>
                            <m:e>
                              <m:r>
                                <a:rPr lang="es-EC" i="1">
                                  <a:latin typeface="Cambria Math"/>
                                </a:rPr>
                                <m:t>𝜎</m:t>
                              </m:r>
                            </m:e>
                            <m:sub>
                              <m:r>
                                <a:rPr lang="es-EC" i="1">
                                  <a:latin typeface="Cambria Math"/>
                                </a:rPr>
                                <m:t>𝑖𝑗</m:t>
                              </m:r>
                            </m:sub>
                          </m:sSub>
                          <m:r>
                            <a:rPr lang="es-EC" i="1">
                              <a:latin typeface="Cambria Math"/>
                            </a:rPr>
                            <m:t>−</m:t>
                          </m:r>
                          <m:r>
                            <a:rPr lang="es-EC" i="1">
                              <a:latin typeface="Cambria Math"/>
                            </a:rPr>
                            <m:t>𝜐</m:t>
                          </m:r>
                          <m:sSub>
                            <m:sSubPr>
                              <m:ctrlPr>
                                <a:rPr lang="es-ES" i="1">
                                  <a:latin typeface="Cambria Math"/>
                                </a:rPr>
                              </m:ctrlPr>
                            </m:sSubPr>
                            <m:e>
                              <m:r>
                                <a:rPr lang="es-EC" i="1">
                                  <a:latin typeface="Cambria Math"/>
                                </a:rPr>
                                <m:t>𝜎</m:t>
                              </m:r>
                            </m:e>
                            <m:sub>
                              <m:r>
                                <a:rPr lang="es-EC" i="1">
                                  <a:latin typeface="Cambria Math"/>
                                </a:rPr>
                                <m:t>𝑘𝑘</m:t>
                              </m:r>
                            </m:sub>
                          </m:sSub>
                          <m:sSub>
                            <m:sSubPr>
                              <m:ctrlPr>
                                <a:rPr lang="es-ES" i="1">
                                  <a:latin typeface="Cambria Math"/>
                                </a:rPr>
                              </m:ctrlPr>
                            </m:sSubPr>
                            <m:e>
                              <m:r>
                                <a:rPr lang="es-EC" i="1">
                                  <a:latin typeface="Cambria Math"/>
                                </a:rPr>
                                <m:t>𝛿</m:t>
                              </m:r>
                            </m:e>
                            <m:sub>
                              <m:r>
                                <a:rPr lang="es-EC" i="1">
                                  <a:latin typeface="Cambria Math"/>
                                </a:rPr>
                                <m:t>𝑖𝑗</m:t>
                              </m:r>
                            </m:sub>
                          </m:sSub>
                        </m:e>
                      </m:d>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1253711" y="5127314"/>
                <a:ext cx="3143681" cy="610936"/>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1 Rectángulo"/>
              <p:cNvSpPr/>
              <p:nvPr/>
            </p:nvSpPr>
            <p:spPr>
              <a:xfrm>
                <a:off x="899592" y="1412776"/>
                <a:ext cx="9396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𝜎</m:t>
                      </m:r>
                      <m:r>
                        <a:rPr lang="es-EC" i="1">
                          <a:latin typeface="Cambria Math"/>
                        </a:rPr>
                        <m:t>=</m:t>
                      </m:r>
                      <m:r>
                        <a:rPr lang="es-EC" i="1">
                          <a:latin typeface="Cambria Math"/>
                        </a:rPr>
                        <m:t>𝐷</m:t>
                      </m:r>
                      <m:r>
                        <a:rPr lang="es-EC" i="1">
                          <a:latin typeface="Cambria Math"/>
                        </a:rPr>
                        <m:t>𝜀</m:t>
                      </m:r>
                    </m:oMath>
                  </m:oMathPara>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899592" y="1412776"/>
                <a:ext cx="939680" cy="369332"/>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684584" y="1994920"/>
                <a:ext cx="4572000" cy="93160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000" i="1">
                          <a:latin typeface="Cambria Math"/>
                        </a:rPr>
                        <m:t>𝐷</m:t>
                      </m:r>
                      <m:r>
                        <a:rPr lang="es-EC" sz="1000" i="1">
                          <a:latin typeface="Cambria Math"/>
                        </a:rPr>
                        <m:t>=</m:t>
                      </m:r>
                      <m:d>
                        <m:dPr>
                          <m:begChr m:val="["/>
                          <m:endChr m:val="]"/>
                          <m:ctrlPr>
                            <a:rPr lang="es-ES" sz="1000" i="1">
                              <a:latin typeface="Cambria Math"/>
                            </a:rPr>
                          </m:ctrlPr>
                        </m:dPr>
                        <m:e>
                          <m:m>
                            <m:mPr>
                              <m:mcs>
                                <m:mc>
                                  <m:mcPr>
                                    <m:count m:val="2"/>
                                    <m:mcJc m:val="center"/>
                                  </m:mcPr>
                                </m:mc>
                              </m:mcs>
                              <m:ctrlPr>
                                <a:rPr lang="es-ES" sz="1000" i="1">
                                  <a:latin typeface="Cambria Math"/>
                                </a:rPr>
                              </m:ctrlPr>
                            </m:mPr>
                            <m:mr>
                              <m:e>
                                <m:m>
                                  <m:mPr>
                                    <m:mcs>
                                      <m:mc>
                                        <m:mcPr>
                                          <m:count m:val="3"/>
                                          <m:mcJc m:val="center"/>
                                        </m:mcPr>
                                      </m:mc>
                                    </m:mcs>
                                    <m:ctrlPr>
                                      <a:rPr lang="es-ES" sz="1000" i="1">
                                        <a:latin typeface="Cambria Math"/>
                                      </a:rPr>
                                    </m:ctrlPr>
                                  </m:mPr>
                                  <m:mr>
                                    <m:e>
                                      <m:r>
                                        <a:rPr lang="es-EC" sz="1000" i="1">
                                          <a:latin typeface="Cambria Math"/>
                                        </a:rPr>
                                        <m:t>1−</m:t>
                                      </m:r>
                                      <m:r>
                                        <a:rPr lang="es-EC" sz="1000" i="1">
                                          <a:latin typeface="Cambria Math"/>
                                        </a:rPr>
                                        <m:t>𝜐</m:t>
                                      </m:r>
                                    </m:e>
                                    <m:e>
                                      <m:r>
                                        <a:rPr lang="es-EC" sz="1000" i="1">
                                          <a:latin typeface="Cambria Math"/>
                                        </a:rPr>
                                        <m:t>𝜐</m:t>
                                      </m:r>
                                    </m:e>
                                    <m:e>
                                      <m:r>
                                        <a:rPr lang="es-EC" sz="1000" i="1">
                                          <a:latin typeface="Cambria Math"/>
                                        </a:rPr>
                                        <m:t>𝜐</m:t>
                                      </m:r>
                                    </m:e>
                                  </m:mr>
                                  <m:mr>
                                    <m:e>
                                      <m:r>
                                        <a:rPr lang="es-EC" sz="1000" i="1">
                                          <a:latin typeface="Cambria Math"/>
                                        </a:rPr>
                                        <m:t>𝜐</m:t>
                                      </m:r>
                                    </m:e>
                                    <m:e>
                                      <m:r>
                                        <a:rPr lang="es-EC" sz="1000" i="1">
                                          <a:latin typeface="Cambria Math"/>
                                        </a:rPr>
                                        <m:t>1−</m:t>
                                      </m:r>
                                      <m:r>
                                        <a:rPr lang="es-EC" sz="1000" i="1">
                                          <a:latin typeface="Cambria Math"/>
                                        </a:rPr>
                                        <m:t>𝜐</m:t>
                                      </m:r>
                                    </m:e>
                                    <m:e>
                                      <m:r>
                                        <a:rPr lang="es-EC" sz="1000" i="1">
                                          <a:latin typeface="Cambria Math"/>
                                        </a:rPr>
                                        <m:t>𝜐</m:t>
                                      </m:r>
                                    </m:e>
                                  </m:mr>
                                  <m:mr>
                                    <m:e>
                                      <m:r>
                                        <a:rPr lang="es-EC" sz="1000" i="1">
                                          <a:latin typeface="Cambria Math"/>
                                        </a:rPr>
                                        <m:t>𝜐</m:t>
                                      </m:r>
                                    </m:e>
                                    <m:e>
                                      <m:r>
                                        <a:rPr lang="es-EC" sz="1000" i="1">
                                          <a:latin typeface="Cambria Math"/>
                                        </a:rPr>
                                        <m:t>𝜐</m:t>
                                      </m:r>
                                    </m:e>
                                    <m:e>
                                      <m:r>
                                        <a:rPr lang="es-EC" sz="1000" i="1">
                                          <a:latin typeface="Cambria Math"/>
                                        </a:rPr>
                                        <m:t>1−</m:t>
                                      </m:r>
                                      <m:r>
                                        <a:rPr lang="es-EC" sz="1000" i="1">
                                          <a:latin typeface="Cambria Math"/>
                                        </a:rPr>
                                        <m:t>𝜐</m:t>
                                      </m:r>
                                    </m:e>
                                  </m:mr>
                                </m:m>
                              </m:e>
                              <m:e>
                                <m:m>
                                  <m:mPr>
                                    <m:mcs>
                                      <m:mc>
                                        <m:mcPr>
                                          <m:count m:val="3"/>
                                          <m:mcJc m:val="center"/>
                                        </m:mcPr>
                                      </m:mc>
                                    </m:mcs>
                                    <m:ctrlPr>
                                      <a:rPr lang="es-ES" sz="1000" i="1">
                                        <a:latin typeface="Cambria Math"/>
                                      </a:rPr>
                                    </m:ctrlPr>
                                  </m:mPr>
                                  <m:mr>
                                    <m:e>
                                      <m:r>
                                        <a:rPr lang="es-EC" sz="1000" i="1">
                                          <a:latin typeface="Cambria Math"/>
                                        </a:rPr>
                                        <m:t>0           </m:t>
                                      </m:r>
                                    </m:e>
                                    <m:e>
                                      <m:r>
                                        <a:rPr lang="es-EC" sz="1000" i="1">
                                          <a:latin typeface="Cambria Math"/>
                                        </a:rPr>
                                        <m:t>0      </m:t>
                                      </m:r>
                                    </m:e>
                                    <m:e>
                                      <m:r>
                                        <a:rPr lang="es-EC" sz="1000" i="1">
                                          <a:latin typeface="Cambria Math"/>
                                        </a:rPr>
                                        <m:t>     0</m:t>
                                      </m:r>
                                    </m:e>
                                  </m:mr>
                                  <m:mr>
                                    <m:e>
                                      <m:r>
                                        <a:rPr lang="es-EC" sz="1000" i="1">
                                          <a:latin typeface="Cambria Math"/>
                                        </a:rPr>
                                        <m:t>0           </m:t>
                                      </m:r>
                                    </m:e>
                                    <m:e>
                                      <m:r>
                                        <a:rPr lang="es-EC" sz="1000" i="1">
                                          <a:latin typeface="Cambria Math"/>
                                        </a:rPr>
                                        <m:t>0      </m:t>
                                      </m:r>
                                    </m:e>
                                    <m:e>
                                      <m:r>
                                        <a:rPr lang="es-EC" sz="1000" i="1">
                                          <a:latin typeface="Cambria Math"/>
                                        </a:rPr>
                                        <m:t>     0</m:t>
                                      </m:r>
                                    </m:e>
                                  </m:mr>
                                  <m:mr>
                                    <m:e>
                                      <m:r>
                                        <a:rPr lang="es-EC" sz="1000" i="1">
                                          <a:latin typeface="Cambria Math"/>
                                        </a:rPr>
                                        <m:t>0           </m:t>
                                      </m:r>
                                    </m:e>
                                    <m:e>
                                      <m:r>
                                        <a:rPr lang="es-EC" sz="1000" i="1">
                                          <a:latin typeface="Cambria Math"/>
                                        </a:rPr>
                                        <m:t>0      </m:t>
                                      </m:r>
                                    </m:e>
                                    <m:e>
                                      <m:r>
                                        <a:rPr lang="es-EC" sz="1000" i="1">
                                          <a:latin typeface="Cambria Math"/>
                                        </a:rPr>
                                        <m:t>     0</m:t>
                                      </m:r>
                                    </m:e>
                                  </m:mr>
                                </m:m>
                              </m:e>
                            </m:mr>
                            <m:mr>
                              <m:e>
                                <m:m>
                                  <m:mPr>
                                    <m:mcs>
                                      <m:mc>
                                        <m:mcPr>
                                          <m:count m:val="3"/>
                                          <m:mcJc m:val="center"/>
                                        </m:mcPr>
                                      </m:mc>
                                    </m:mcs>
                                    <m:ctrlPr>
                                      <a:rPr lang="es-ES" sz="1000" i="1">
                                        <a:latin typeface="Cambria Math"/>
                                      </a:rPr>
                                    </m:ctrlPr>
                                  </m:mPr>
                                  <m:mr>
                                    <m:e>
                                      <m:r>
                                        <a:rPr lang="es-EC" sz="1000" i="1">
                                          <a:latin typeface="Cambria Math"/>
                                        </a:rPr>
                                        <m:t>0        </m:t>
                                      </m:r>
                                    </m:e>
                                    <m:e>
                                      <m:r>
                                        <a:rPr lang="es-EC" sz="1000" i="1">
                                          <a:latin typeface="Cambria Math"/>
                                        </a:rPr>
                                        <m:t>0   </m:t>
                                      </m:r>
                                    </m:e>
                                    <m:e>
                                      <m:r>
                                        <a:rPr lang="es-EC" sz="1000" i="1">
                                          <a:latin typeface="Cambria Math"/>
                                        </a:rPr>
                                        <m:t>    0</m:t>
                                      </m:r>
                                    </m:e>
                                  </m:mr>
                                  <m:mr>
                                    <m:e>
                                      <m:r>
                                        <a:rPr lang="es-EC" sz="1000" i="1">
                                          <a:latin typeface="Cambria Math"/>
                                        </a:rPr>
                                        <m:t>0        </m:t>
                                      </m:r>
                                    </m:e>
                                    <m:e>
                                      <m:r>
                                        <a:rPr lang="es-EC" sz="1000" i="1">
                                          <a:latin typeface="Cambria Math"/>
                                        </a:rPr>
                                        <m:t>0   </m:t>
                                      </m:r>
                                    </m:e>
                                    <m:e>
                                      <m:r>
                                        <a:rPr lang="es-EC" sz="1000" i="1">
                                          <a:latin typeface="Cambria Math"/>
                                        </a:rPr>
                                        <m:t>     0</m:t>
                                      </m:r>
                                    </m:e>
                                  </m:mr>
                                  <m:mr>
                                    <m:e>
                                      <m:r>
                                        <a:rPr lang="es-EC" sz="1000" i="1">
                                          <a:latin typeface="Cambria Math"/>
                                        </a:rPr>
                                        <m:t>0        </m:t>
                                      </m:r>
                                    </m:e>
                                    <m:e>
                                      <m:r>
                                        <a:rPr lang="es-EC" sz="1000" i="1">
                                          <a:latin typeface="Cambria Math"/>
                                        </a:rPr>
                                        <m:t>0   </m:t>
                                      </m:r>
                                    </m:e>
                                    <m:e>
                                      <m:r>
                                        <a:rPr lang="es-EC" sz="1000" i="1">
                                          <a:latin typeface="Cambria Math"/>
                                        </a:rPr>
                                        <m:t>     0</m:t>
                                      </m:r>
                                    </m:e>
                                  </m:mr>
                                </m:m>
                              </m:e>
                              <m:e>
                                <m:m>
                                  <m:mPr>
                                    <m:mcs>
                                      <m:mc>
                                        <m:mcPr>
                                          <m:count m:val="3"/>
                                          <m:mcJc m:val="center"/>
                                        </m:mcPr>
                                      </m:mc>
                                    </m:mcs>
                                    <m:ctrlPr>
                                      <a:rPr lang="es-ES" sz="1000" i="1">
                                        <a:latin typeface="Cambria Math"/>
                                      </a:rPr>
                                    </m:ctrlPr>
                                  </m:mPr>
                                  <m:mr>
                                    <m:e>
                                      <m:r>
                                        <a:rPr lang="es-EC" sz="1000" i="1">
                                          <a:latin typeface="Cambria Math"/>
                                        </a:rPr>
                                        <m:t>0.5−</m:t>
                                      </m:r>
                                      <m:r>
                                        <a:rPr lang="es-EC" sz="1000" i="1">
                                          <a:latin typeface="Cambria Math"/>
                                        </a:rPr>
                                        <m:t>𝜐</m:t>
                                      </m:r>
                                    </m:e>
                                    <m:e>
                                      <m:r>
                                        <a:rPr lang="es-EC" sz="1000" i="1">
                                          <a:latin typeface="Cambria Math"/>
                                        </a:rPr>
                                        <m:t>0</m:t>
                                      </m:r>
                                    </m:e>
                                    <m:e>
                                      <m:r>
                                        <a:rPr lang="es-EC" sz="1000" i="1">
                                          <a:latin typeface="Cambria Math"/>
                                        </a:rPr>
                                        <m:t>0</m:t>
                                      </m:r>
                                    </m:e>
                                  </m:mr>
                                  <m:mr>
                                    <m:e>
                                      <m:r>
                                        <a:rPr lang="es-EC" sz="1000" i="1">
                                          <a:latin typeface="Cambria Math"/>
                                        </a:rPr>
                                        <m:t>0</m:t>
                                      </m:r>
                                    </m:e>
                                    <m:e>
                                      <m:r>
                                        <a:rPr lang="es-EC" sz="1000" i="1">
                                          <a:latin typeface="Cambria Math"/>
                                        </a:rPr>
                                        <m:t>0.5−</m:t>
                                      </m:r>
                                      <m:r>
                                        <a:rPr lang="es-EC" sz="1000" i="1">
                                          <a:latin typeface="Cambria Math"/>
                                        </a:rPr>
                                        <m:t>𝜐</m:t>
                                      </m:r>
                                    </m:e>
                                    <m:e>
                                      <m:r>
                                        <a:rPr lang="es-EC" sz="1000" i="1">
                                          <a:latin typeface="Cambria Math"/>
                                        </a:rPr>
                                        <m:t>0</m:t>
                                      </m:r>
                                    </m:e>
                                  </m:mr>
                                  <m:mr>
                                    <m:e>
                                      <m:r>
                                        <a:rPr lang="es-EC" sz="1000" i="1">
                                          <a:latin typeface="Cambria Math"/>
                                        </a:rPr>
                                        <m:t>0</m:t>
                                      </m:r>
                                    </m:e>
                                    <m:e>
                                      <m:r>
                                        <a:rPr lang="es-EC" sz="1000" i="1">
                                          <a:latin typeface="Cambria Math"/>
                                        </a:rPr>
                                        <m:t>0</m:t>
                                      </m:r>
                                    </m:e>
                                    <m:e>
                                      <m:r>
                                        <a:rPr lang="es-EC" sz="1000" i="1">
                                          <a:latin typeface="Cambria Math"/>
                                        </a:rPr>
                                        <m:t>0.5−</m:t>
                                      </m:r>
                                      <m:r>
                                        <a:rPr lang="es-EC" sz="1000" i="1">
                                          <a:latin typeface="Cambria Math"/>
                                        </a:rPr>
                                        <m:t>𝜐</m:t>
                                      </m:r>
                                    </m:e>
                                  </m:mr>
                                </m:m>
                              </m:e>
                            </m:mr>
                          </m:m>
                        </m:e>
                      </m:d>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684584" y="1994920"/>
                <a:ext cx="4572000" cy="931602"/>
              </a:xfrm>
              <a:prstGeom prst="rect">
                <a:avLst/>
              </a:prstGeom>
              <a:blipFill rotWithShape="1">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727691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smtClean="0"/>
              <a:t>FORMULACIÓN FEM PARA ANÁLISIS MECÁNICO </a:t>
            </a:r>
            <a:endParaRPr lang="es-ES" sz="3600" b="1" dirty="0"/>
          </a:p>
        </p:txBody>
      </p:sp>
      <mc:AlternateContent xmlns:mc="http://schemas.openxmlformats.org/markup-compatibility/2006" xmlns:a14="http://schemas.microsoft.com/office/drawing/2010/main">
        <mc:Choice Requires="a14">
          <p:sp>
            <p:nvSpPr>
              <p:cNvPr id="4" name="3 Rectángulo"/>
              <p:cNvSpPr/>
              <p:nvPr/>
            </p:nvSpPr>
            <p:spPr>
              <a:xfrm>
                <a:off x="3776533" y="1772816"/>
                <a:ext cx="153587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i="1">
                              <a:latin typeface="Cambria Math"/>
                            </a:rPr>
                          </m:ctrlPr>
                        </m:fPr>
                        <m:num>
                          <m:r>
                            <a:rPr lang="es-EC" i="1">
                              <a:latin typeface="Cambria Math"/>
                            </a:rPr>
                            <m:t>𝑑</m:t>
                          </m:r>
                          <m:sSub>
                            <m:sSubPr>
                              <m:ctrlPr>
                                <a:rPr lang="es-ES" i="1">
                                  <a:latin typeface="Cambria Math"/>
                                </a:rPr>
                              </m:ctrlPr>
                            </m:sSubPr>
                            <m:e>
                              <m:r>
                                <a:rPr lang="es-EC" i="1">
                                  <a:latin typeface="Cambria Math"/>
                                </a:rPr>
                                <m:t>𝜎</m:t>
                              </m:r>
                            </m:e>
                            <m:sub>
                              <m:r>
                                <a:rPr lang="es-EC" i="1">
                                  <a:latin typeface="Cambria Math"/>
                                </a:rPr>
                                <m:t>𝑥</m:t>
                              </m:r>
                            </m:sub>
                          </m:sSub>
                        </m:num>
                        <m:den>
                          <m:r>
                            <a:rPr lang="es-EC" i="1">
                              <a:latin typeface="Cambria Math"/>
                            </a:rPr>
                            <m:t>𝑑𝑥</m:t>
                          </m:r>
                        </m:den>
                      </m:f>
                      <m:r>
                        <a:rPr lang="es-EC" i="1">
                          <a:latin typeface="Cambria Math"/>
                        </a:rPr>
                        <m:t>+</m:t>
                      </m:r>
                      <m:sSub>
                        <m:sSubPr>
                          <m:ctrlPr>
                            <a:rPr lang="es-ES" i="1">
                              <a:latin typeface="Cambria Math"/>
                            </a:rPr>
                          </m:ctrlPr>
                        </m:sSubPr>
                        <m:e>
                          <m:r>
                            <a:rPr lang="es-EC" i="1">
                              <a:latin typeface="Cambria Math"/>
                            </a:rPr>
                            <m:t>𝑓</m:t>
                          </m:r>
                        </m:e>
                        <m:sub>
                          <m:r>
                            <a:rPr lang="es-EC" i="1">
                              <a:latin typeface="Cambria Math"/>
                            </a:rPr>
                            <m:t>𝑥</m:t>
                          </m:r>
                        </m:sub>
                      </m:sSub>
                      <m:r>
                        <a:rPr lang="es-EC" i="1">
                          <a:latin typeface="Cambria Math"/>
                        </a:rPr>
                        <m:t>=0</m:t>
                      </m:r>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776533" y="1772816"/>
                <a:ext cx="1535870" cy="618246"/>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399297" y="2708920"/>
                <a:ext cx="4341638" cy="7378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m:t>
                      </m:r>
                      <m:nary>
                        <m:naryPr>
                          <m:limLoc m:val="subSup"/>
                          <m:ctrlPr>
                            <a:rPr lang="es-ES" i="1">
                              <a:latin typeface="Cambria Math"/>
                            </a:rPr>
                          </m:ctrlPr>
                        </m:naryPr>
                        <m:sub>
                          <m:r>
                            <a:rPr lang="es-EC" i="1">
                              <a:latin typeface="Cambria Math"/>
                            </a:rPr>
                            <m:t>𝐿</m:t>
                          </m:r>
                        </m:sub>
                        <m:sup/>
                        <m:e>
                          <m:f>
                            <m:fPr>
                              <m:ctrlPr>
                                <a:rPr lang="es-ES" i="1">
                                  <a:latin typeface="Cambria Math"/>
                                </a:rPr>
                              </m:ctrlPr>
                            </m:fPr>
                            <m:num>
                              <m:r>
                                <a:rPr lang="es-EC" i="1">
                                  <a:latin typeface="Cambria Math"/>
                                </a:rPr>
                                <m:t>𝑑</m:t>
                              </m:r>
                              <m:sSub>
                                <m:sSubPr>
                                  <m:ctrlPr>
                                    <a:rPr lang="es-ES" i="1">
                                      <a:latin typeface="Cambria Math"/>
                                    </a:rPr>
                                  </m:ctrlPr>
                                </m:sSubPr>
                                <m:e>
                                  <m:r>
                                    <a:rPr lang="es-EC" i="1">
                                      <a:latin typeface="Cambria Math"/>
                                    </a:rPr>
                                    <m:t>𝜙</m:t>
                                  </m:r>
                                </m:e>
                                <m:sub>
                                  <m:r>
                                    <a:rPr lang="es-EC" i="1">
                                      <a:latin typeface="Cambria Math"/>
                                    </a:rPr>
                                    <m:t>𝑖</m:t>
                                  </m:r>
                                </m:sub>
                              </m:sSub>
                            </m:num>
                            <m:den>
                              <m:r>
                                <a:rPr lang="es-EC" i="1">
                                  <a:latin typeface="Cambria Math"/>
                                </a:rPr>
                                <m:t>𝑑𝑥</m:t>
                              </m:r>
                            </m:den>
                          </m:f>
                          <m:r>
                            <a:rPr lang="es-EC" i="1">
                              <a:latin typeface="Cambria Math"/>
                            </a:rPr>
                            <m:t>𝐸</m:t>
                          </m:r>
                          <m:r>
                            <a:rPr lang="es-EC" i="1">
                              <a:latin typeface="Cambria Math"/>
                            </a:rPr>
                            <m:t> </m:t>
                          </m:r>
                          <m:f>
                            <m:fPr>
                              <m:ctrlPr>
                                <a:rPr lang="es-ES" i="1">
                                  <a:latin typeface="Cambria Math"/>
                                </a:rPr>
                              </m:ctrlPr>
                            </m:fPr>
                            <m:num>
                              <m:r>
                                <a:rPr lang="es-EC" i="1">
                                  <a:latin typeface="Cambria Math"/>
                                </a:rPr>
                                <m:t>𝑑</m:t>
                              </m:r>
                              <m:acc>
                                <m:accPr>
                                  <m:chr m:val="̂"/>
                                  <m:ctrlPr>
                                    <a:rPr lang="es-ES" i="1">
                                      <a:latin typeface="Cambria Math"/>
                                    </a:rPr>
                                  </m:ctrlPr>
                                </m:accPr>
                                <m:e>
                                  <m:r>
                                    <a:rPr lang="es-EC" i="1">
                                      <a:latin typeface="Cambria Math"/>
                                    </a:rPr>
                                    <m:t>𝑢</m:t>
                                  </m:r>
                                </m:e>
                              </m:acc>
                            </m:num>
                            <m:den>
                              <m:r>
                                <a:rPr lang="es-EC" i="1">
                                  <a:latin typeface="Cambria Math"/>
                                </a:rPr>
                                <m:t>𝑑</m:t>
                              </m:r>
                              <m:r>
                                <a:rPr lang="es-EC" i="1">
                                  <a:latin typeface="Cambria Math"/>
                                </a:rPr>
                                <m:t>𝜉</m:t>
                              </m:r>
                            </m:den>
                          </m:f>
                          <m:f>
                            <m:fPr>
                              <m:ctrlPr>
                                <a:rPr lang="es-ES" i="1">
                                  <a:latin typeface="Cambria Math"/>
                                </a:rPr>
                              </m:ctrlPr>
                            </m:fPr>
                            <m:num>
                              <m:r>
                                <a:rPr lang="es-EC" i="1">
                                  <a:latin typeface="Cambria Math"/>
                                </a:rPr>
                                <m:t>𝑑</m:t>
                              </m:r>
                              <m:r>
                                <a:rPr lang="es-EC" i="1">
                                  <a:latin typeface="Cambria Math"/>
                                </a:rPr>
                                <m:t>𝜉</m:t>
                              </m:r>
                            </m:num>
                            <m:den>
                              <m:r>
                                <a:rPr lang="es-EC" i="1">
                                  <a:latin typeface="Cambria Math"/>
                                </a:rPr>
                                <m:t>𝑑𝑥</m:t>
                              </m:r>
                            </m:den>
                          </m:f>
                          <m:r>
                            <a:rPr lang="es-EC" i="1">
                              <a:latin typeface="Cambria Math"/>
                            </a:rPr>
                            <m:t>𝐴𝑑𝑥</m:t>
                          </m:r>
                          <m:r>
                            <a:rPr lang="es-EC">
                              <a:latin typeface="Cambria Math"/>
                            </a:rPr>
                            <m:t>+</m:t>
                          </m:r>
                          <m:nary>
                            <m:naryPr>
                              <m:limLoc m:val="subSup"/>
                              <m:ctrlPr>
                                <a:rPr lang="es-ES" i="1">
                                  <a:latin typeface="Cambria Math"/>
                                </a:rPr>
                              </m:ctrlPr>
                            </m:naryPr>
                            <m:sub>
                              <m:r>
                                <a:rPr lang="es-EC" i="1">
                                  <a:latin typeface="Cambria Math"/>
                                </a:rPr>
                                <m:t>𝐿</m:t>
                              </m:r>
                            </m:sub>
                            <m:sup/>
                            <m:e>
                              <m:sSub>
                                <m:sSubPr>
                                  <m:ctrlPr>
                                    <a:rPr lang="es-ES" i="1">
                                      <a:latin typeface="Cambria Math"/>
                                    </a:rPr>
                                  </m:ctrlPr>
                                </m:sSubPr>
                                <m:e>
                                  <m:r>
                                    <a:rPr lang="es-EC" i="1">
                                      <a:latin typeface="Cambria Math"/>
                                    </a:rPr>
                                    <m:t>𝜙</m:t>
                                  </m:r>
                                </m:e>
                                <m:sub>
                                  <m:r>
                                    <a:rPr lang="es-EC" i="1">
                                      <a:latin typeface="Cambria Math"/>
                                    </a:rPr>
                                    <m:t>𝑖</m:t>
                                  </m:r>
                                </m:sub>
                              </m:sSub>
                            </m:e>
                          </m:nary>
                        </m:e>
                      </m:nary>
                      <m:r>
                        <a:rPr lang="es-EC" i="1">
                          <a:latin typeface="Cambria Math"/>
                        </a:rPr>
                        <m:t>𝑓𝐴𝑑𝑥</m:t>
                      </m:r>
                      <m:r>
                        <a:rPr lang="es-ES" b="0" i="1" smtClean="0">
                          <a:latin typeface="Cambria Math"/>
                        </a:rPr>
                        <m:t> </m:t>
                      </m:r>
                      <m:r>
                        <a:rPr lang="es-EC">
                          <a:latin typeface="Cambria Math"/>
                        </a:rPr>
                        <m:t>=0</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2399297" y="2708920"/>
                <a:ext cx="4341638" cy="737894"/>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187624" y="3747398"/>
                <a:ext cx="2089290" cy="659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𝑘</m:t>
                          </m:r>
                        </m:e>
                        <m:sub>
                          <m:r>
                            <a:rPr lang="es-EC" i="1">
                              <a:latin typeface="Cambria Math"/>
                            </a:rPr>
                            <m:t>𝑒</m:t>
                          </m:r>
                        </m:sub>
                      </m:sSub>
                      <m:r>
                        <a:rPr lang="es-EC" i="1">
                          <a:latin typeface="Cambria Math"/>
                        </a:rPr>
                        <m:t>=</m:t>
                      </m:r>
                      <m:f>
                        <m:fPr>
                          <m:ctrlPr>
                            <a:rPr lang="es-ES" i="1">
                              <a:latin typeface="Cambria Math"/>
                            </a:rPr>
                          </m:ctrlPr>
                        </m:fPr>
                        <m:num>
                          <m:r>
                            <a:rPr lang="es-EC" i="1">
                              <a:latin typeface="Cambria Math"/>
                            </a:rPr>
                            <m:t>𝐸𝐴</m:t>
                          </m:r>
                        </m:num>
                        <m:den>
                          <m:sSub>
                            <m:sSubPr>
                              <m:ctrlPr>
                                <a:rPr lang="es-ES" i="1">
                                  <a:latin typeface="Cambria Math"/>
                                </a:rPr>
                              </m:ctrlPr>
                            </m:sSubPr>
                            <m:e>
                              <m:r>
                                <a:rPr lang="es-EC" i="1">
                                  <a:latin typeface="Cambria Math"/>
                                </a:rPr>
                                <m:t>𝑙</m:t>
                              </m:r>
                            </m:e>
                            <m:sub>
                              <m:r>
                                <a:rPr lang="es-EC" i="1">
                                  <a:latin typeface="Cambria Math"/>
                                </a:rPr>
                                <m:t>𝑒</m:t>
                              </m:r>
                            </m:sub>
                          </m:sSub>
                        </m:den>
                      </m:f>
                      <m:d>
                        <m:dPr>
                          <m:begChr m:val="["/>
                          <m:endChr m:val="]"/>
                          <m:ctrlPr>
                            <a:rPr lang="es-ES" i="1">
                              <a:latin typeface="Cambria Math"/>
                            </a:rPr>
                          </m:ctrlPr>
                        </m:dPr>
                        <m:e>
                          <m:m>
                            <m:mPr>
                              <m:mcs>
                                <m:mc>
                                  <m:mcPr>
                                    <m:count m:val="2"/>
                                    <m:mcJc m:val="center"/>
                                  </m:mcPr>
                                </m:mc>
                              </m:mcs>
                              <m:ctrlPr>
                                <a:rPr lang="es-ES" i="1">
                                  <a:latin typeface="Cambria Math"/>
                                </a:rPr>
                              </m:ctrlPr>
                            </m:mPr>
                            <m:mr>
                              <m:e>
                                <m:r>
                                  <a:rPr lang="es-EC" i="1">
                                    <a:latin typeface="Cambria Math"/>
                                  </a:rPr>
                                  <m:t>   1</m:t>
                                </m:r>
                              </m:e>
                              <m:e>
                                <m:r>
                                  <a:rPr lang="es-EC" i="1">
                                    <a:latin typeface="Cambria Math"/>
                                  </a:rPr>
                                  <m:t>−1</m:t>
                                </m:r>
                              </m:e>
                            </m:mr>
                            <m:mr>
                              <m:e>
                                <m:r>
                                  <a:rPr lang="es-EC" i="1">
                                    <a:latin typeface="Cambria Math"/>
                                  </a:rPr>
                                  <m:t>−1</m:t>
                                </m:r>
                              </m:e>
                              <m:e>
                                <m:r>
                                  <a:rPr lang="es-EC" i="1">
                                    <a:latin typeface="Cambria Math"/>
                                  </a:rPr>
                                  <m:t>   1</m:t>
                                </m:r>
                              </m:e>
                            </m:mr>
                          </m:m>
                        </m:e>
                      </m:d>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1187624" y="3747398"/>
                <a:ext cx="2089290" cy="659348"/>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5312403" y="3747398"/>
                <a:ext cx="1993944" cy="6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𝑓</m:t>
                          </m:r>
                        </m:e>
                        <m:sub>
                          <m:r>
                            <a:rPr lang="es-EC" i="1">
                              <a:latin typeface="Cambria Math"/>
                            </a:rPr>
                            <m:t>𝑒</m:t>
                          </m:r>
                        </m:sub>
                      </m:sSub>
                      <m:r>
                        <a:rPr lang="es-EC" i="1">
                          <a:latin typeface="Cambria Math"/>
                        </a:rPr>
                        <m:t>=</m:t>
                      </m:r>
                      <m:f>
                        <m:fPr>
                          <m:ctrlPr>
                            <a:rPr lang="es-ES" i="1">
                              <a:latin typeface="Cambria Math"/>
                            </a:rPr>
                          </m:ctrlPr>
                        </m:fPr>
                        <m:num>
                          <m:r>
                            <a:rPr lang="es-EC" i="1">
                              <a:latin typeface="Cambria Math"/>
                            </a:rPr>
                            <m:t>𝐴</m:t>
                          </m:r>
                          <m:sSub>
                            <m:sSubPr>
                              <m:ctrlPr>
                                <a:rPr lang="es-ES" i="1">
                                  <a:latin typeface="Cambria Math"/>
                                </a:rPr>
                              </m:ctrlPr>
                            </m:sSubPr>
                            <m:e>
                              <m:r>
                                <a:rPr lang="es-EC" i="1">
                                  <a:latin typeface="Cambria Math"/>
                                </a:rPr>
                                <m:t>𝑙</m:t>
                              </m:r>
                            </m:e>
                            <m:sub>
                              <m:r>
                                <a:rPr lang="es-EC" i="1">
                                  <a:latin typeface="Cambria Math"/>
                                </a:rPr>
                                <m:t>𝑒</m:t>
                              </m:r>
                            </m:sub>
                          </m:sSub>
                          <m:r>
                            <a:rPr lang="es-EC" i="1">
                              <a:latin typeface="Cambria Math"/>
                            </a:rPr>
                            <m:t>𝑓</m:t>
                          </m:r>
                        </m:num>
                        <m:den>
                          <m:r>
                            <a:rPr lang="es-EC" i="1">
                              <a:latin typeface="Cambria Math"/>
                            </a:rPr>
                            <m:t>2</m:t>
                          </m:r>
                        </m:den>
                      </m:f>
                      <m:sSup>
                        <m:sSupPr>
                          <m:ctrlPr>
                            <a:rPr lang="es-ES" i="1">
                              <a:latin typeface="Cambria Math"/>
                            </a:rPr>
                          </m:ctrlPr>
                        </m:sSupPr>
                        <m:e>
                          <m:d>
                            <m:dPr>
                              <m:begChr m:val="["/>
                              <m:endChr m:val="]"/>
                              <m:ctrlPr>
                                <a:rPr lang="es-ES" i="1">
                                  <a:latin typeface="Cambria Math"/>
                                </a:rPr>
                              </m:ctrlPr>
                            </m:dPr>
                            <m:e>
                              <m:m>
                                <m:mPr>
                                  <m:mcs>
                                    <m:mc>
                                      <m:mcPr>
                                        <m:count m:val="2"/>
                                        <m:mcJc m:val="center"/>
                                      </m:mcPr>
                                    </m:mc>
                                  </m:mcs>
                                  <m:ctrlPr>
                                    <a:rPr lang="es-ES" i="1">
                                      <a:latin typeface="Cambria Math"/>
                                    </a:rPr>
                                  </m:ctrlPr>
                                </m:mPr>
                                <m:mr>
                                  <m:e>
                                    <m:r>
                                      <a:rPr lang="es-EC" i="1">
                                        <a:latin typeface="Cambria Math"/>
                                      </a:rPr>
                                      <m:t>1</m:t>
                                    </m:r>
                                  </m:e>
                                  <m:e>
                                    <m:r>
                                      <a:rPr lang="es-EC" i="1">
                                        <a:latin typeface="Cambria Math"/>
                                      </a:rPr>
                                      <m:t>1</m:t>
                                    </m:r>
                                  </m:e>
                                </m:mr>
                              </m:m>
                            </m:e>
                          </m:d>
                        </m:e>
                        <m:sup>
                          <m:r>
                            <a:rPr lang="es-EC" i="1">
                              <a:latin typeface="Cambria Math"/>
                            </a:rPr>
                            <m:t>𝑇</m:t>
                          </m:r>
                        </m:sup>
                      </m:sSup>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5312403" y="3747398"/>
                <a:ext cx="1993944" cy="61709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728811" y="4869160"/>
                <a:ext cx="6083547" cy="12757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a:latin typeface="Cambria Math"/>
                            </a:rPr>
                          </m:ctrlPr>
                        </m:dPr>
                        <m:e>
                          <m:m>
                            <m:mPr>
                              <m:mcs>
                                <m:mc>
                                  <m:mcPr>
                                    <m:count m:val="3"/>
                                    <m:mcJc m:val="center"/>
                                  </m:mcPr>
                                </m:mc>
                              </m:mcs>
                              <m:ctrlPr>
                                <a:rPr lang="es-ES" i="1">
                                  <a:latin typeface="Cambria Math"/>
                                </a:rPr>
                              </m:ctrlPr>
                            </m:mPr>
                            <m:mr>
                              <m:e>
                                <m:sSub>
                                  <m:sSubPr>
                                    <m:ctrlPr>
                                      <a:rPr lang="es-ES" i="1">
                                        <a:latin typeface="Cambria Math"/>
                                      </a:rPr>
                                    </m:ctrlPr>
                                  </m:sSubPr>
                                  <m:e>
                                    <m:r>
                                      <a:rPr lang="es-EC" i="1">
                                        <a:latin typeface="Cambria Math"/>
                                      </a:rPr>
                                      <m:t>𝐾</m:t>
                                    </m:r>
                                  </m:e>
                                  <m:sub>
                                    <m:r>
                                      <a:rPr lang="es-EC">
                                        <a:latin typeface="Cambria Math"/>
                                      </a:rPr>
                                      <m:t> 22</m:t>
                                    </m:r>
                                  </m:sub>
                                </m:sSub>
                              </m:e>
                              <m:e>
                                <m:sSub>
                                  <m:sSubPr>
                                    <m:ctrlPr>
                                      <a:rPr lang="es-ES" i="1">
                                        <a:latin typeface="Cambria Math"/>
                                      </a:rPr>
                                    </m:ctrlPr>
                                  </m:sSubPr>
                                  <m:e>
                                    <m:r>
                                      <a:rPr lang="es-EC" i="1">
                                        <a:latin typeface="Cambria Math"/>
                                      </a:rPr>
                                      <m:t>𝐾</m:t>
                                    </m:r>
                                  </m:e>
                                  <m:sub>
                                    <m:r>
                                      <a:rPr lang="es-EC">
                                        <a:latin typeface="Cambria Math"/>
                                      </a:rPr>
                                      <m:t> 23</m:t>
                                    </m:r>
                                  </m:sub>
                                </m:sSub>
                              </m:e>
                              <m:e>
                                <m:m>
                                  <m:mPr>
                                    <m:mcs>
                                      <m:mc>
                                        <m:mcPr>
                                          <m:count m:val="2"/>
                                          <m:mcJc m:val="center"/>
                                        </m:mcPr>
                                      </m:mc>
                                    </m:mcs>
                                    <m:ctrlPr>
                                      <a:rPr lang="es-ES" i="1">
                                        <a:latin typeface="Cambria Math"/>
                                      </a:rPr>
                                    </m:ctrlPr>
                                  </m:mPr>
                                  <m:mr>
                                    <m:e>
                                      <m:r>
                                        <a:rPr lang="es-EC">
                                          <a:latin typeface="Cambria Math"/>
                                        </a:rPr>
                                        <m:t>…</m:t>
                                      </m:r>
                                    </m:e>
                                    <m:e>
                                      <m:sSub>
                                        <m:sSubPr>
                                          <m:ctrlPr>
                                            <a:rPr lang="es-ES" i="1">
                                              <a:latin typeface="Cambria Math"/>
                                            </a:rPr>
                                          </m:ctrlPr>
                                        </m:sSubPr>
                                        <m:e>
                                          <m:r>
                                            <a:rPr lang="es-EC" i="1">
                                              <a:latin typeface="Cambria Math"/>
                                            </a:rPr>
                                            <m:t>𝐾</m:t>
                                          </m:r>
                                        </m:e>
                                        <m:sub>
                                          <m:r>
                                            <a:rPr lang="es-EC">
                                              <a:latin typeface="Cambria Math"/>
                                            </a:rPr>
                                            <m:t> 2</m:t>
                                          </m:r>
                                          <m:r>
                                            <a:rPr lang="es-EC" i="1">
                                              <a:latin typeface="Cambria Math"/>
                                            </a:rPr>
                                            <m:t>𝐿</m:t>
                                          </m:r>
                                        </m:sub>
                                      </m:sSub>
                                    </m:e>
                                  </m:mr>
                                </m:m>
                              </m:e>
                            </m:mr>
                            <m:mr>
                              <m:e>
                                <m:sSub>
                                  <m:sSubPr>
                                    <m:ctrlPr>
                                      <a:rPr lang="es-ES" i="1">
                                        <a:latin typeface="Cambria Math"/>
                                      </a:rPr>
                                    </m:ctrlPr>
                                  </m:sSubPr>
                                  <m:e>
                                    <m:r>
                                      <a:rPr lang="es-EC" i="1">
                                        <a:latin typeface="Cambria Math"/>
                                      </a:rPr>
                                      <m:t>𝐾</m:t>
                                    </m:r>
                                  </m:e>
                                  <m:sub>
                                    <m:r>
                                      <a:rPr lang="es-EC">
                                        <a:latin typeface="Cambria Math"/>
                                      </a:rPr>
                                      <m:t> 32</m:t>
                                    </m:r>
                                  </m:sub>
                                </m:sSub>
                              </m:e>
                              <m:e>
                                <m:sSub>
                                  <m:sSubPr>
                                    <m:ctrlPr>
                                      <a:rPr lang="es-ES" i="1">
                                        <a:latin typeface="Cambria Math"/>
                                      </a:rPr>
                                    </m:ctrlPr>
                                  </m:sSubPr>
                                  <m:e>
                                    <m:r>
                                      <a:rPr lang="es-EC" i="1">
                                        <a:latin typeface="Cambria Math"/>
                                      </a:rPr>
                                      <m:t>𝐾</m:t>
                                    </m:r>
                                  </m:e>
                                  <m:sub>
                                    <m:r>
                                      <a:rPr lang="es-EC">
                                        <a:latin typeface="Cambria Math"/>
                                      </a:rPr>
                                      <m:t> 33</m:t>
                                    </m:r>
                                  </m:sub>
                                </m:sSub>
                              </m:e>
                              <m:e>
                                <m:m>
                                  <m:mPr>
                                    <m:mcs>
                                      <m:mc>
                                        <m:mcPr>
                                          <m:count m:val="2"/>
                                          <m:mcJc m:val="center"/>
                                        </m:mcPr>
                                      </m:mc>
                                    </m:mcs>
                                    <m:ctrlPr>
                                      <a:rPr lang="es-ES" i="1">
                                        <a:latin typeface="Cambria Math"/>
                                      </a:rPr>
                                    </m:ctrlPr>
                                  </m:mPr>
                                  <m:mr>
                                    <m:e>
                                      <m:r>
                                        <a:rPr lang="es-EC">
                                          <a:latin typeface="Cambria Math"/>
                                        </a:rPr>
                                        <m:t>…</m:t>
                                      </m:r>
                                    </m:e>
                                    <m:e>
                                      <m:sSub>
                                        <m:sSubPr>
                                          <m:ctrlPr>
                                            <a:rPr lang="es-ES" i="1">
                                              <a:latin typeface="Cambria Math"/>
                                            </a:rPr>
                                          </m:ctrlPr>
                                        </m:sSubPr>
                                        <m:e>
                                          <m:r>
                                            <a:rPr lang="es-EC" i="1">
                                              <a:latin typeface="Cambria Math"/>
                                            </a:rPr>
                                            <m:t>𝐾</m:t>
                                          </m:r>
                                        </m:e>
                                        <m:sub>
                                          <m:r>
                                            <a:rPr lang="es-EC">
                                              <a:latin typeface="Cambria Math"/>
                                            </a:rPr>
                                            <m:t> 3</m:t>
                                          </m:r>
                                          <m:r>
                                            <a:rPr lang="es-EC" i="1">
                                              <a:latin typeface="Cambria Math"/>
                                            </a:rPr>
                                            <m:t>𝐿</m:t>
                                          </m:r>
                                        </m:sub>
                                      </m:sSub>
                                    </m:e>
                                  </m:mr>
                                </m:m>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a:latin typeface="Cambria Math"/>
                                            </a:rPr>
                                            <m:t> </m:t>
                                          </m:r>
                                          <m:r>
                                            <a:rPr lang="es-EC" i="1">
                                              <a:latin typeface="Cambria Math"/>
                                            </a:rPr>
                                            <m:t>𝐿</m:t>
                                          </m:r>
                                          <m:r>
                                            <a:rPr lang="es-EC">
                                              <a:latin typeface="Cambria Math"/>
                                            </a:rPr>
                                            <m:t>2</m:t>
                                          </m:r>
                                        </m:sub>
                                      </m:sSub>
                                    </m:e>
                                  </m:mr>
                                </m:m>
                              </m:e>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a:latin typeface="Cambria Math"/>
                                            </a:rPr>
                                            <m:t> </m:t>
                                          </m:r>
                                          <m:r>
                                            <a:rPr lang="es-EC" i="1">
                                              <a:latin typeface="Cambria Math"/>
                                            </a:rPr>
                                            <m:t>𝐿</m:t>
                                          </m:r>
                                          <m:r>
                                            <a:rPr lang="es-EC">
                                              <a:latin typeface="Cambria Math"/>
                                            </a:rPr>
                                            <m:t>3</m:t>
                                          </m:r>
                                        </m:sub>
                                      </m:sSub>
                                    </m:e>
                                  </m:mr>
                                </m:m>
                              </m:e>
                              <m:e>
                                <m:m>
                                  <m:mPr>
                                    <m:mcs>
                                      <m:mc>
                                        <m:mcPr>
                                          <m:count m:val="2"/>
                                          <m:mcJc m:val="center"/>
                                        </m:mcPr>
                                      </m:mc>
                                    </m:mcs>
                                    <m:ctrlPr>
                                      <a:rPr lang="es-ES" i="1">
                                        <a:latin typeface="Cambria Math"/>
                                      </a:rPr>
                                    </m:ctrlPr>
                                  </m:mPr>
                                  <m:mr>
                                    <m:e>
                                      <m:m>
                                        <m:mPr>
                                          <m:mcs>
                                            <m:mc>
                                              <m:mcPr>
                                                <m:count m:val="1"/>
                                                <m:mcJc m:val="center"/>
                                              </m:mcPr>
                                            </m:mc>
                                          </m:mcs>
                                          <m:ctrlPr>
                                            <a:rPr lang="es-ES" i="1">
                                              <a:latin typeface="Cambria Math"/>
                                            </a:rPr>
                                          </m:ctrlPr>
                                        </m:mPr>
                                        <m:mr>
                                          <m:e>
                                            <m:r>
                                              <a:rPr lang="es-EC">
                                                <a:latin typeface="Cambria Math"/>
                                              </a:rPr>
                                              <m:t>…</m:t>
                                            </m:r>
                                          </m:e>
                                        </m:mr>
                                        <m:mr>
                                          <m:e>
                                            <m:r>
                                              <a:rPr lang="es-EC">
                                                <a:latin typeface="Cambria Math"/>
                                              </a:rPr>
                                              <m:t>…</m:t>
                                            </m:r>
                                          </m:e>
                                        </m:mr>
                                      </m:m>
                                    </m:e>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a:latin typeface="Cambria Math"/>
                                                  </a:rPr>
                                                  <m:t> </m:t>
                                                </m:r>
                                                <m:r>
                                                  <a:rPr lang="es-EC" i="1">
                                                    <a:latin typeface="Cambria Math"/>
                                                  </a:rPr>
                                                  <m:t>𝐿𝐿</m:t>
                                                </m:r>
                                              </m:sub>
                                            </m:sSub>
                                          </m:e>
                                        </m:mr>
                                      </m:m>
                                    </m:e>
                                  </m:mr>
                                </m:m>
                              </m:e>
                            </m:mr>
                          </m:m>
                        </m:e>
                      </m:d>
                      <m:r>
                        <a:rPr lang="es-EC">
                          <a:latin typeface="Cambria Math"/>
                        </a:rPr>
                        <m:t> </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𝑢</m:t>
                                    </m:r>
                                  </m:e>
                                  <m:sub>
                                    <m:r>
                                      <a:rPr lang="es-EC">
                                        <a:latin typeface="Cambria Math"/>
                                      </a:rPr>
                                      <m:t>2</m:t>
                                    </m:r>
                                  </m:sub>
                                </m:sSub>
                              </m:e>
                            </m:mr>
                            <m:mr>
                              <m:e>
                                <m:sSub>
                                  <m:sSubPr>
                                    <m:ctrlPr>
                                      <a:rPr lang="es-ES" i="1">
                                        <a:latin typeface="Cambria Math"/>
                                      </a:rPr>
                                    </m:ctrlPr>
                                  </m:sSubPr>
                                  <m:e>
                                    <m:r>
                                      <a:rPr lang="es-EC" i="1">
                                        <a:latin typeface="Cambria Math"/>
                                      </a:rPr>
                                      <m:t>𝑢</m:t>
                                    </m:r>
                                  </m:e>
                                  <m:sub>
                                    <m:r>
                                      <a:rPr lang="es-EC">
                                        <a:latin typeface="Cambria Math"/>
                                      </a:rPr>
                                      <m:t>3</m:t>
                                    </m:r>
                                  </m:sub>
                                </m:sSub>
                              </m:e>
                            </m:mr>
                            <m:mr>
                              <m:e>
                                <m:m>
                                  <m:mPr>
                                    <m:mcs>
                                      <m:mc>
                                        <m:mcPr>
                                          <m:count m:val="1"/>
                                          <m:mcJc m:val="center"/>
                                        </m:mcPr>
                                      </m:mc>
                                    </m:mcs>
                                    <m:ctrlPr>
                                      <a:rPr lang="es-ES" i="1">
                                        <a:latin typeface="Cambria Math"/>
                                      </a:rPr>
                                    </m:ctrlPr>
                                  </m:mPr>
                                  <m:mr>
                                    <m:e>
                                      <m:r>
                                        <a:rPr lang="es-EC">
                                          <a:latin typeface="Cambria Math"/>
                                        </a:rPr>
                                        <m:t>⋮</m:t>
                                      </m:r>
                                    </m:e>
                                  </m:mr>
                                  <m:mr>
                                    <m:e>
                                      <m:r>
                                        <a:rPr lang="es-EC" i="1">
                                          <a:latin typeface="Cambria Math"/>
                                        </a:rPr>
                                        <m:t>𝑢</m:t>
                                      </m:r>
                                    </m:e>
                                  </m:mr>
                                </m:m>
                              </m:e>
                            </m:mr>
                          </m:m>
                        </m:e>
                      </m:d>
                      <m:r>
                        <a:rPr lang="es-EC">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𝑓</m:t>
                                    </m:r>
                                  </m:e>
                                  <m:sub>
                                    <m:r>
                                      <a:rPr lang="es-EC">
                                        <a:latin typeface="Cambria Math"/>
                                      </a:rPr>
                                      <m:t>2</m:t>
                                    </m:r>
                                  </m:sub>
                                </m:sSub>
                              </m:e>
                            </m:mr>
                            <m:mr>
                              <m:e>
                                <m:sSub>
                                  <m:sSubPr>
                                    <m:ctrlPr>
                                      <a:rPr lang="es-ES" i="1">
                                        <a:latin typeface="Cambria Math"/>
                                      </a:rPr>
                                    </m:ctrlPr>
                                  </m:sSubPr>
                                  <m:e>
                                    <m:r>
                                      <a:rPr lang="es-EC" i="1">
                                        <a:latin typeface="Cambria Math"/>
                                      </a:rPr>
                                      <m:t>𝑓</m:t>
                                    </m:r>
                                  </m:e>
                                  <m:sub>
                                    <m:r>
                                      <a:rPr lang="es-EC">
                                        <a:latin typeface="Cambria Math"/>
                                      </a:rPr>
                                      <m:t>3</m:t>
                                    </m:r>
                                  </m:sub>
                                </m:sSub>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𝑓</m:t>
                                          </m:r>
                                        </m:e>
                                        <m:sub>
                                          <m:r>
                                            <a:rPr lang="es-EC" i="1">
                                              <a:latin typeface="Cambria Math"/>
                                            </a:rPr>
                                            <m:t>𝐿</m:t>
                                          </m:r>
                                        </m:sub>
                                      </m:sSub>
                                    </m:e>
                                  </m:mr>
                                </m:m>
                              </m:e>
                            </m:mr>
                          </m:m>
                        </m:e>
                      </m:d>
                      <m:r>
                        <a:rPr lang="es-EC"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𝐾</m:t>
                                    </m:r>
                                  </m:e>
                                  <m:sub>
                                    <m:r>
                                      <a:rPr lang="es-EC">
                                        <a:latin typeface="Cambria Math"/>
                                      </a:rPr>
                                      <m:t>21</m:t>
                                    </m:r>
                                  </m:sub>
                                </m:sSub>
                                <m:sSub>
                                  <m:sSubPr>
                                    <m:ctrlPr>
                                      <a:rPr lang="es-ES" i="1">
                                        <a:latin typeface="Cambria Math"/>
                                      </a:rPr>
                                    </m:ctrlPr>
                                  </m:sSubPr>
                                  <m:e>
                                    <m:r>
                                      <a:rPr lang="es-EC" i="1">
                                        <a:latin typeface="Cambria Math"/>
                                      </a:rPr>
                                      <m:t>𝑢</m:t>
                                    </m:r>
                                  </m:e>
                                  <m:sub>
                                    <m:r>
                                      <a:rPr lang="es-EC">
                                        <a:latin typeface="Cambria Math"/>
                                      </a:rPr>
                                      <m:t>1</m:t>
                                    </m:r>
                                  </m:sub>
                                </m:sSub>
                              </m:e>
                            </m:mr>
                            <m:mr>
                              <m:e>
                                <m:sSub>
                                  <m:sSubPr>
                                    <m:ctrlPr>
                                      <a:rPr lang="es-ES" i="1">
                                        <a:latin typeface="Cambria Math"/>
                                      </a:rPr>
                                    </m:ctrlPr>
                                  </m:sSubPr>
                                  <m:e>
                                    <m:r>
                                      <a:rPr lang="es-EC" i="1">
                                        <a:latin typeface="Cambria Math"/>
                                      </a:rPr>
                                      <m:t>𝐾</m:t>
                                    </m:r>
                                  </m:e>
                                  <m:sub>
                                    <m:r>
                                      <a:rPr lang="es-EC">
                                        <a:latin typeface="Cambria Math"/>
                                      </a:rPr>
                                      <m:t>31</m:t>
                                    </m:r>
                                  </m:sub>
                                </m:sSub>
                                <m:sSub>
                                  <m:sSubPr>
                                    <m:ctrlPr>
                                      <a:rPr lang="es-ES" i="1">
                                        <a:latin typeface="Cambria Math"/>
                                      </a:rPr>
                                    </m:ctrlPr>
                                  </m:sSubPr>
                                  <m:e>
                                    <m:r>
                                      <a:rPr lang="es-EC" i="1">
                                        <a:latin typeface="Cambria Math"/>
                                      </a:rPr>
                                      <m:t>𝑢</m:t>
                                    </m:r>
                                  </m:e>
                                  <m:sub>
                                    <m:r>
                                      <a:rPr lang="es-EC">
                                        <a:latin typeface="Cambria Math"/>
                                      </a:rPr>
                                      <m:t>1</m:t>
                                    </m:r>
                                  </m:sub>
                                </m:sSub>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i="1">
                                              <a:latin typeface="Cambria Math"/>
                                            </a:rPr>
                                            <m:t>𝐿</m:t>
                                          </m:r>
                                          <m:r>
                                            <a:rPr lang="es-EC">
                                              <a:latin typeface="Cambria Math"/>
                                            </a:rPr>
                                            <m:t>1</m:t>
                                          </m:r>
                                        </m:sub>
                                      </m:sSub>
                                      <m:sSub>
                                        <m:sSubPr>
                                          <m:ctrlPr>
                                            <a:rPr lang="es-ES" i="1">
                                              <a:latin typeface="Cambria Math"/>
                                            </a:rPr>
                                          </m:ctrlPr>
                                        </m:sSubPr>
                                        <m:e>
                                          <m:r>
                                            <a:rPr lang="es-EC" i="1">
                                              <a:latin typeface="Cambria Math"/>
                                            </a:rPr>
                                            <m:t>𝑢</m:t>
                                          </m:r>
                                        </m:e>
                                        <m:sub>
                                          <m:r>
                                            <a:rPr lang="es-EC">
                                              <a:latin typeface="Cambria Math"/>
                                            </a:rPr>
                                            <m:t>1</m:t>
                                          </m:r>
                                        </m:sub>
                                      </m:sSub>
                                    </m:e>
                                  </m:mr>
                                </m:m>
                              </m:e>
                            </m:mr>
                          </m:m>
                        </m:e>
                      </m:d>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1728811" y="4869160"/>
                <a:ext cx="6083547" cy="1275734"/>
              </a:xfrm>
              <a:prstGeom prst="rect">
                <a:avLst/>
              </a:prstGeom>
              <a:blipFill rotWithShape="1">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681773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1386" y="121746"/>
            <a:ext cx="8229600" cy="1143000"/>
          </a:xfrm>
        </p:spPr>
        <p:txBody>
          <a:bodyPr>
            <a:normAutofit/>
          </a:bodyPr>
          <a:lstStyle/>
          <a:p>
            <a:r>
              <a:rPr lang="es-ES" sz="3600" b="1" dirty="0" smtClean="0"/>
              <a:t>LEY  DE DUHAMEL-NEUMANN</a:t>
            </a:r>
            <a:endParaRPr lang="es-ES" sz="3600" b="1" dirty="0"/>
          </a:p>
        </p:txBody>
      </p:sp>
      <p:sp>
        <p:nvSpPr>
          <p:cNvPr id="4" name="1 Cubo"/>
          <p:cNvSpPr/>
          <p:nvPr/>
        </p:nvSpPr>
        <p:spPr>
          <a:xfrm>
            <a:off x="1798955" y="3133483"/>
            <a:ext cx="1211580" cy="1002030"/>
          </a:xfrm>
          <a:prstGeom prst="cub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5" name="21 Conector recto de flecha"/>
          <p:cNvCxnSpPr/>
          <p:nvPr/>
        </p:nvCxnSpPr>
        <p:spPr>
          <a:xfrm>
            <a:off x="2911475" y="3574808"/>
            <a:ext cx="4622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22 Conector recto de flecha"/>
          <p:cNvCxnSpPr/>
          <p:nvPr/>
        </p:nvCxnSpPr>
        <p:spPr>
          <a:xfrm flipH="1">
            <a:off x="1666875" y="3866908"/>
            <a:ext cx="384175" cy="3625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23 Conector recto de flecha"/>
          <p:cNvCxnSpPr/>
          <p:nvPr/>
        </p:nvCxnSpPr>
        <p:spPr>
          <a:xfrm flipH="1" flipV="1">
            <a:off x="2493010" y="2820428"/>
            <a:ext cx="10795" cy="4070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59 Conector recto de flecha"/>
          <p:cNvCxnSpPr/>
          <p:nvPr/>
        </p:nvCxnSpPr>
        <p:spPr>
          <a:xfrm flipV="1">
            <a:off x="2239645" y="3492893"/>
            <a:ext cx="0" cy="539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101 Conector recto de flecha"/>
          <p:cNvCxnSpPr/>
          <p:nvPr/>
        </p:nvCxnSpPr>
        <p:spPr>
          <a:xfrm>
            <a:off x="2007870" y="3779278"/>
            <a:ext cx="4730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102 Conector recto de flecha"/>
          <p:cNvCxnSpPr/>
          <p:nvPr/>
        </p:nvCxnSpPr>
        <p:spPr>
          <a:xfrm flipH="1" flipV="1">
            <a:off x="2878455" y="3338588"/>
            <a:ext cx="10160" cy="528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3 Conector recto de flecha"/>
          <p:cNvCxnSpPr/>
          <p:nvPr/>
        </p:nvCxnSpPr>
        <p:spPr>
          <a:xfrm flipH="1">
            <a:off x="2790190" y="3481463"/>
            <a:ext cx="208915" cy="1758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04 Conector recto de flecha"/>
          <p:cNvCxnSpPr/>
          <p:nvPr/>
        </p:nvCxnSpPr>
        <p:spPr>
          <a:xfrm>
            <a:off x="2228215" y="3228098"/>
            <a:ext cx="4959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05 Conector recto de flecha"/>
          <p:cNvCxnSpPr/>
          <p:nvPr/>
        </p:nvCxnSpPr>
        <p:spPr>
          <a:xfrm flipH="1">
            <a:off x="2316480" y="3195078"/>
            <a:ext cx="186690"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07 Cuadro de texto"/>
          <p:cNvSpPr txBox="1"/>
          <p:nvPr/>
        </p:nvSpPr>
        <p:spPr>
          <a:xfrm>
            <a:off x="1887220" y="4307598"/>
            <a:ext cx="991235" cy="47371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a:effectLst/>
                <a:ea typeface="Calibri"/>
                <a:cs typeface="Times New Roman"/>
              </a:rPr>
              <a:t>Tensiones  y Temperatura </a:t>
            </a:r>
          </a:p>
        </p:txBody>
      </p:sp>
      <p:sp>
        <p:nvSpPr>
          <p:cNvPr id="15" name="108 Cubo"/>
          <p:cNvSpPr/>
          <p:nvPr/>
        </p:nvSpPr>
        <p:spPr>
          <a:xfrm>
            <a:off x="3669578" y="3106813"/>
            <a:ext cx="1211580" cy="1002030"/>
          </a:xfrm>
          <a:prstGeom prst="cub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s-ES"/>
          </a:p>
        </p:txBody>
      </p:sp>
      <mc:AlternateContent xmlns:mc="http://schemas.openxmlformats.org/markup-compatibility/2006" xmlns:a14="http://schemas.microsoft.com/office/drawing/2010/main">
        <mc:Choice Requires="a14">
          <p:sp>
            <p:nvSpPr>
              <p:cNvPr id="16" name="109 Cuadro de texto"/>
              <p:cNvSpPr txBox="1"/>
              <p:nvPr/>
            </p:nvSpPr>
            <p:spPr>
              <a:xfrm>
                <a:off x="3881120" y="3492893"/>
                <a:ext cx="473710" cy="45148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s-EC" sz="1100" i="1">
                          <a:effectLst/>
                          <a:latin typeface="Cambria Math"/>
                          <a:ea typeface="Calibri"/>
                          <a:cs typeface="Times New Roman"/>
                        </a:rPr>
                        <m:t>∆</m:t>
                      </m:r>
                      <m:r>
                        <a:rPr lang="es-EC" sz="1100" i="1">
                          <a:effectLst/>
                          <a:latin typeface="Cambria Math"/>
                          <a:ea typeface="Calibri"/>
                          <a:cs typeface="Times New Roman"/>
                        </a:rPr>
                        <m:t>𝑇</m:t>
                      </m:r>
                    </m:oMath>
                  </m:oMathPara>
                </a14:m>
                <a:endParaRPr lang="es-ES" sz="1100">
                  <a:effectLst/>
                  <a:ea typeface="Calibri"/>
                  <a:cs typeface="Times New Roman"/>
                </a:endParaRPr>
              </a:p>
            </p:txBody>
          </p:sp>
        </mc:Choice>
        <mc:Fallback xmlns="">
          <p:sp>
            <p:nvSpPr>
              <p:cNvPr id="16" name="109 Cuadro de texto"/>
              <p:cNvSpPr txBox="1">
                <a:spLocks noRot="1" noChangeAspect="1" noMove="1" noResize="1" noEditPoints="1" noAdjustHandles="1" noChangeArrowheads="1" noChangeShapeType="1" noTextEdit="1"/>
              </p:cNvSpPr>
              <p:nvPr/>
            </p:nvSpPr>
            <p:spPr>
              <a:xfrm>
                <a:off x="3881120" y="3492893"/>
                <a:ext cx="473710" cy="451485"/>
              </a:xfrm>
              <a:prstGeom prst="rect">
                <a:avLst/>
              </a:prstGeom>
              <a:blipFill rotWithShape="1">
                <a:blip r:embed="rId2"/>
                <a:stretch>
                  <a:fillRect/>
                </a:stretch>
              </a:blipFill>
              <a:ln>
                <a:noFill/>
              </a:ln>
            </p:spPr>
            <p:txBody>
              <a:bodyPr/>
              <a:lstStyle/>
              <a:p>
                <a:r>
                  <a:rPr lang="es-ES">
                    <a:noFill/>
                  </a:rPr>
                  <a:t> </a:t>
                </a:r>
              </a:p>
            </p:txBody>
          </p:sp>
        </mc:Fallback>
      </mc:AlternateContent>
      <p:sp>
        <p:nvSpPr>
          <p:cNvPr id="17" name="106 Cubo"/>
          <p:cNvSpPr/>
          <p:nvPr/>
        </p:nvSpPr>
        <p:spPr>
          <a:xfrm>
            <a:off x="5478145" y="3096018"/>
            <a:ext cx="1211580" cy="1002030"/>
          </a:xfrm>
          <a:prstGeom prst="cub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18" name="110 Conector recto de flecha"/>
          <p:cNvCxnSpPr/>
          <p:nvPr/>
        </p:nvCxnSpPr>
        <p:spPr>
          <a:xfrm>
            <a:off x="6591300" y="3536708"/>
            <a:ext cx="4622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11 Conector recto de flecha"/>
          <p:cNvCxnSpPr/>
          <p:nvPr/>
        </p:nvCxnSpPr>
        <p:spPr>
          <a:xfrm flipH="1">
            <a:off x="5346065" y="3833888"/>
            <a:ext cx="384175" cy="3625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12 Conector recto de flecha"/>
          <p:cNvCxnSpPr/>
          <p:nvPr/>
        </p:nvCxnSpPr>
        <p:spPr>
          <a:xfrm flipV="1">
            <a:off x="5918835" y="3459873"/>
            <a:ext cx="0" cy="539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113 Conector recto de flecha"/>
          <p:cNvCxnSpPr/>
          <p:nvPr/>
        </p:nvCxnSpPr>
        <p:spPr>
          <a:xfrm>
            <a:off x="5687695" y="3734828"/>
            <a:ext cx="4730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114 Conector recto de flecha"/>
          <p:cNvCxnSpPr/>
          <p:nvPr/>
        </p:nvCxnSpPr>
        <p:spPr>
          <a:xfrm flipH="1" flipV="1">
            <a:off x="6558280" y="3294138"/>
            <a:ext cx="10160" cy="528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115 Conector recto de flecha"/>
          <p:cNvCxnSpPr/>
          <p:nvPr/>
        </p:nvCxnSpPr>
        <p:spPr>
          <a:xfrm flipH="1">
            <a:off x="6470015" y="3448443"/>
            <a:ext cx="208915" cy="1758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116 Conector recto de flecha"/>
          <p:cNvCxnSpPr/>
          <p:nvPr/>
        </p:nvCxnSpPr>
        <p:spPr>
          <a:xfrm>
            <a:off x="5908040" y="3195078"/>
            <a:ext cx="4959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117 Conector recto de flecha"/>
          <p:cNvCxnSpPr/>
          <p:nvPr/>
        </p:nvCxnSpPr>
        <p:spPr>
          <a:xfrm flipH="1">
            <a:off x="5996305" y="3129038"/>
            <a:ext cx="219710" cy="1758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118 Cuadro de texto"/>
          <p:cNvSpPr txBox="1"/>
          <p:nvPr/>
        </p:nvSpPr>
        <p:spPr>
          <a:xfrm>
            <a:off x="3528695" y="4307598"/>
            <a:ext cx="991235" cy="47371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a:effectLst/>
                <a:ea typeface="Calibri"/>
                <a:cs typeface="Times New Roman"/>
              </a:rPr>
              <a:t>Solo  Temperatura </a:t>
            </a:r>
          </a:p>
        </p:txBody>
      </p:sp>
      <p:sp>
        <p:nvSpPr>
          <p:cNvPr id="27" name="119 Cuadro de texto"/>
          <p:cNvSpPr txBox="1"/>
          <p:nvPr/>
        </p:nvSpPr>
        <p:spPr>
          <a:xfrm>
            <a:off x="5423535" y="4296803"/>
            <a:ext cx="991235" cy="47371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100">
                <a:effectLst/>
                <a:ea typeface="Calibri"/>
                <a:cs typeface="Times New Roman"/>
              </a:rPr>
              <a:t>Solo Tensiones  </a:t>
            </a:r>
          </a:p>
        </p:txBody>
      </p:sp>
      <p:cxnSp>
        <p:nvCxnSpPr>
          <p:cNvPr id="28" name="120 Conector recto de flecha"/>
          <p:cNvCxnSpPr/>
          <p:nvPr/>
        </p:nvCxnSpPr>
        <p:spPr>
          <a:xfrm flipH="1" flipV="1">
            <a:off x="6147435" y="2785503"/>
            <a:ext cx="10795" cy="4070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 name="Rectangle 2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8"/>
          <p:cNvSpPr>
            <a:spLocks noChangeArrowheads="1"/>
          </p:cNvSpPr>
          <p:nvPr/>
        </p:nvSpPr>
        <p:spPr bwMode="auto">
          <a:xfrm>
            <a:off x="967353" y="3192538"/>
            <a:ext cx="70403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          Δ</a:t>
            </a:r>
            <a:r>
              <a:rPr lang="es-EC" sz="1200" i="1" dirty="0" smtClean="0">
                <a:latin typeface="Cambria Math" pitchFamily="18" charset="0"/>
                <a:ea typeface="Times New Roman" pitchFamily="18" charset="0"/>
                <a:cs typeface="Times New Roman" pitchFamily="18" charset="0"/>
              </a:rPr>
              <a:t>T</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30"/>
          <p:cNvSpPr>
            <a:spLocks noChangeArrowheads="1"/>
          </p:cNvSpPr>
          <p:nvPr/>
        </p:nvSpPr>
        <p:spPr bwMode="auto">
          <a:xfrm>
            <a:off x="3449666" y="3433222"/>
            <a:ext cx="18790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3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4" name="33 Rectángulo"/>
              <p:cNvSpPr/>
              <p:nvPr/>
            </p:nvSpPr>
            <p:spPr>
              <a:xfrm>
                <a:off x="1349062" y="5044180"/>
                <a:ext cx="1529393" cy="4205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𝑖𝑗</m:t>
                          </m:r>
                        </m:sub>
                      </m:sSub>
                      <m:r>
                        <a:rPr lang="es-EC" i="1">
                          <a:latin typeface="Cambria Math"/>
                        </a:rPr>
                        <m:t>=</m:t>
                      </m:r>
                      <m:sSubSup>
                        <m:sSubSupPr>
                          <m:ctrlPr>
                            <a:rPr lang="es-ES" i="1">
                              <a:latin typeface="Cambria Math"/>
                            </a:rPr>
                          </m:ctrlPr>
                        </m:sSubSupPr>
                        <m:e>
                          <m:r>
                            <a:rPr lang="es-EC" i="1">
                              <a:latin typeface="Cambria Math"/>
                            </a:rPr>
                            <m:t>𝜀</m:t>
                          </m:r>
                        </m:e>
                        <m:sub>
                          <m:r>
                            <a:rPr lang="es-EC" i="1">
                              <a:latin typeface="Cambria Math"/>
                            </a:rPr>
                            <m:t>𝑖𝑗</m:t>
                          </m:r>
                        </m:sub>
                        <m:sup>
                          <m:r>
                            <a:rPr lang="es-EC" i="1">
                              <a:latin typeface="Cambria Math"/>
                            </a:rPr>
                            <m:t>𝑚</m:t>
                          </m:r>
                        </m:sup>
                      </m:sSubSup>
                      <m:r>
                        <a:rPr lang="es-EC" i="1">
                          <a:latin typeface="Cambria Math"/>
                        </a:rPr>
                        <m:t>+</m:t>
                      </m:r>
                      <m:sSubSup>
                        <m:sSubSupPr>
                          <m:ctrlPr>
                            <a:rPr lang="es-ES" i="1">
                              <a:latin typeface="Cambria Math"/>
                            </a:rPr>
                          </m:ctrlPr>
                        </m:sSubSupPr>
                        <m:e>
                          <m:r>
                            <a:rPr lang="es-EC" i="1">
                              <a:latin typeface="Cambria Math"/>
                            </a:rPr>
                            <m:t>𝜀</m:t>
                          </m:r>
                        </m:e>
                        <m:sub>
                          <m:r>
                            <a:rPr lang="es-EC" i="1">
                              <a:latin typeface="Cambria Math"/>
                            </a:rPr>
                            <m:t>𝑖𝑗</m:t>
                          </m:r>
                        </m:sub>
                        <m:sup>
                          <m:r>
                            <a:rPr lang="es-EC" i="1">
                              <a:latin typeface="Cambria Math"/>
                            </a:rPr>
                            <m:t>𝑇</m:t>
                          </m:r>
                        </m:sup>
                      </m:sSubSup>
                    </m:oMath>
                  </m:oMathPara>
                </a14:m>
                <a:endParaRPr lang="es-ES" dirty="0"/>
              </a:p>
            </p:txBody>
          </p:sp>
        </mc:Choice>
        <mc:Fallback xmlns="">
          <p:sp>
            <p:nvSpPr>
              <p:cNvPr id="34" name="33 Rectángulo"/>
              <p:cNvSpPr>
                <a:spLocks noRot="1" noChangeAspect="1" noMove="1" noResize="1" noEditPoints="1" noAdjustHandles="1" noChangeArrowheads="1" noChangeShapeType="1" noTextEdit="1"/>
              </p:cNvSpPr>
              <p:nvPr/>
            </p:nvSpPr>
            <p:spPr>
              <a:xfrm>
                <a:off x="1349062" y="5044180"/>
                <a:ext cx="1529393" cy="420564"/>
              </a:xfrm>
              <a:prstGeom prst="rect">
                <a:avLst/>
              </a:prstGeom>
              <a:blipFill rotWithShape="1">
                <a:blip r:embed="rId3"/>
                <a:stretch>
                  <a:fillRect b="-72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34 Rectángulo"/>
              <p:cNvSpPr/>
              <p:nvPr/>
            </p:nvSpPr>
            <p:spPr>
              <a:xfrm>
                <a:off x="3528695" y="5044180"/>
                <a:ext cx="1428468" cy="419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S" i="1">
                              <a:latin typeface="Cambria Math"/>
                            </a:rPr>
                          </m:ctrlPr>
                        </m:sSubSupPr>
                        <m:e>
                          <m:r>
                            <a:rPr lang="es-EC" i="1">
                              <a:latin typeface="Cambria Math"/>
                            </a:rPr>
                            <m:t>𝜀</m:t>
                          </m:r>
                        </m:e>
                        <m:sub>
                          <m:r>
                            <a:rPr lang="es-EC" i="1">
                              <a:latin typeface="Cambria Math"/>
                            </a:rPr>
                            <m:t>𝑖𝑗</m:t>
                          </m:r>
                        </m:sub>
                        <m:sup>
                          <m:r>
                            <a:rPr lang="es-EC" i="1">
                              <a:latin typeface="Cambria Math"/>
                            </a:rPr>
                            <m:t>𝑇</m:t>
                          </m:r>
                        </m:sup>
                      </m:sSubSup>
                      <m:r>
                        <a:rPr lang="es-EC" i="1">
                          <a:latin typeface="Cambria Math"/>
                        </a:rPr>
                        <m:t>=</m:t>
                      </m:r>
                      <m:r>
                        <a:rPr lang="es-EC" i="1">
                          <a:latin typeface="Cambria Math"/>
                        </a:rPr>
                        <m:t>𝛼</m:t>
                      </m:r>
                      <m:r>
                        <a:rPr lang="es-EC" i="1">
                          <a:latin typeface="Cambria Math"/>
                        </a:rPr>
                        <m:t>∆</m:t>
                      </m:r>
                      <m:r>
                        <a:rPr lang="es-EC" i="1">
                          <a:latin typeface="Cambria Math"/>
                        </a:rPr>
                        <m:t>𝑇</m:t>
                      </m:r>
                      <m:sSub>
                        <m:sSubPr>
                          <m:ctrlPr>
                            <a:rPr lang="es-ES" i="1">
                              <a:latin typeface="Cambria Math"/>
                            </a:rPr>
                          </m:ctrlPr>
                        </m:sSubPr>
                        <m:e>
                          <m:r>
                            <a:rPr lang="es-EC" i="1">
                              <a:latin typeface="Cambria Math"/>
                            </a:rPr>
                            <m:t>𝛿</m:t>
                          </m:r>
                        </m:e>
                        <m:sub>
                          <m:r>
                            <a:rPr lang="es-EC" i="1">
                              <a:latin typeface="Cambria Math"/>
                            </a:rPr>
                            <m:t>𝑖𝑗</m:t>
                          </m:r>
                        </m:sub>
                      </m:sSub>
                    </m:oMath>
                  </m:oMathPara>
                </a14:m>
                <a:endParaRPr lang="es-ES" dirty="0"/>
              </a:p>
            </p:txBody>
          </p:sp>
        </mc:Choice>
        <mc:Fallback xmlns="">
          <p:sp>
            <p:nvSpPr>
              <p:cNvPr id="35" name="34 Rectángulo"/>
              <p:cNvSpPr>
                <a:spLocks noRot="1" noChangeAspect="1" noMove="1" noResize="1" noEditPoints="1" noAdjustHandles="1" noChangeArrowheads="1" noChangeShapeType="1" noTextEdit="1"/>
              </p:cNvSpPr>
              <p:nvPr/>
            </p:nvSpPr>
            <p:spPr>
              <a:xfrm>
                <a:off x="3528695" y="5044180"/>
                <a:ext cx="1428468" cy="419923"/>
              </a:xfrm>
              <a:prstGeom prst="rect">
                <a:avLst/>
              </a:prstGeom>
              <a:blipFill rotWithShape="1">
                <a:blip r:embed="rId4"/>
                <a:stretch>
                  <a:fillRect b="-72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35 Rectángulo"/>
              <p:cNvSpPr/>
              <p:nvPr/>
            </p:nvSpPr>
            <p:spPr>
              <a:xfrm>
                <a:off x="5151236" y="4853808"/>
                <a:ext cx="311450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S" i="1">
                              <a:latin typeface="Cambria Math"/>
                            </a:rPr>
                          </m:ctrlPr>
                        </m:sSubSupPr>
                        <m:e>
                          <m:r>
                            <a:rPr lang="es-EC" i="1">
                              <a:latin typeface="Cambria Math"/>
                            </a:rPr>
                            <m:t>𝜀</m:t>
                          </m:r>
                        </m:e>
                        <m:sub>
                          <m:r>
                            <a:rPr lang="es-EC" i="1">
                              <a:latin typeface="Cambria Math"/>
                            </a:rPr>
                            <m:t>𝑖𝑗</m:t>
                          </m:r>
                        </m:sub>
                        <m:sup>
                          <m:r>
                            <a:rPr lang="es-EC" i="1">
                              <a:latin typeface="Cambria Math"/>
                            </a:rPr>
                            <m:t>𝑚</m:t>
                          </m:r>
                        </m:sup>
                      </m:sSubSup>
                      <m:r>
                        <a:rPr lang="es-EC" i="1">
                          <a:latin typeface="Cambria Math"/>
                        </a:rPr>
                        <m:t>=</m:t>
                      </m:r>
                      <m:f>
                        <m:fPr>
                          <m:ctrlPr>
                            <a:rPr lang="es-ES" i="1">
                              <a:latin typeface="Cambria Math"/>
                            </a:rPr>
                          </m:ctrlPr>
                        </m:fPr>
                        <m:num>
                          <m:r>
                            <a:rPr lang="es-EC" i="1">
                              <a:latin typeface="Cambria Math"/>
                            </a:rPr>
                            <m:t>1</m:t>
                          </m:r>
                        </m:num>
                        <m:den>
                          <m:r>
                            <a:rPr lang="es-EC" i="1">
                              <a:latin typeface="Cambria Math"/>
                            </a:rPr>
                            <m:t>𝐸</m:t>
                          </m:r>
                        </m:den>
                      </m:f>
                      <m:d>
                        <m:dPr>
                          <m:begChr m:val="["/>
                          <m:endChr m:val="]"/>
                          <m:ctrlPr>
                            <a:rPr lang="es-ES" i="1">
                              <a:latin typeface="Cambria Math"/>
                            </a:rPr>
                          </m:ctrlPr>
                        </m:dPr>
                        <m:e>
                          <m:d>
                            <m:dPr>
                              <m:ctrlPr>
                                <a:rPr lang="es-ES" i="1">
                                  <a:latin typeface="Cambria Math"/>
                                </a:rPr>
                              </m:ctrlPr>
                            </m:dPr>
                            <m:e>
                              <m:r>
                                <a:rPr lang="es-EC" i="1">
                                  <a:latin typeface="Cambria Math"/>
                                </a:rPr>
                                <m:t>1−</m:t>
                              </m:r>
                              <m:r>
                                <a:rPr lang="es-EC" i="1">
                                  <a:latin typeface="Cambria Math"/>
                                </a:rPr>
                                <m:t>𝜐</m:t>
                              </m:r>
                            </m:e>
                          </m:d>
                          <m:sSub>
                            <m:sSubPr>
                              <m:ctrlPr>
                                <a:rPr lang="es-ES" i="1">
                                  <a:latin typeface="Cambria Math"/>
                                </a:rPr>
                              </m:ctrlPr>
                            </m:sSubPr>
                            <m:e>
                              <m:r>
                                <a:rPr lang="es-EC" i="1">
                                  <a:latin typeface="Cambria Math"/>
                                </a:rPr>
                                <m:t>𝜎</m:t>
                              </m:r>
                            </m:e>
                            <m:sub>
                              <m:r>
                                <a:rPr lang="es-EC" i="1">
                                  <a:latin typeface="Cambria Math"/>
                                </a:rPr>
                                <m:t>𝑖𝑗</m:t>
                              </m:r>
                            </m:sub>
                          </m:sSub>
                          <m:r>
                            <a:rPr lang="es-EC" i="1">
                              <a:latin typeface="Cambria Math"/>
                            </a:rPr>
                            <m:t>−</m:t>
                          </m:r>
                          <m:r>
                            <a:rPr lang="es-EC" i="1">
                              <a:latin typeface="Cambria Math"/>
                            </a:rPr>
                            <m:t>𝜐</m:t>
                          </m:r>
                          <m:sSub>
                            <m:sSubPr>
                              <m:ctrlPr>
                                <a:rPr lang="es-ES" i="1">
                                  <a:latin typeface="Cambria Math"/>
                                </a:rPr>
                              </m:ctrlPr>
                            </m:sSubPr>
                            <m:e>
                              <m:r>
                                <a:rPr lang="es-EC" i="1">
                                  <a:latin typeface="Cambria Math"/>
                                </a:rPr>
                                <m:t>𝜎</m:t>
                              </m:r>
                            </m:e>
                            <m:sub>
                              <m:r>
                                <a:rPr lang="es-EC" i="1">
                                  <a:latin typeface="Cambria Math"/>
                                </a:rPr>
                                <m:t>𝑘𝑘</m:t>
                              </m:r>
                            </m:sub>
                          </m:sSub>
                          <m:sSub>
                            <m:sSubPr>
                              <m:ctrlPr>
                                <a:rPr lang="es-ES" i="1">
                                  <a:latin typeface="Cambria Math"/>
                                </a:rPr>
                              </m:ctrlPr>
                            </m:sSubPr>
                            <m:e>
                              <m:r>
                                <a:rPr lang="es-EC" i="1">
                                  <a:latin typeface="Cambria Math"/>
                                </a:rPr>
                                <m:t>𝛿</m:t>
                              </m:r>
                            </m:e>
                            <m:sub>
                              <m:r>
                                <a:rPr lang="es-EC" i="1">
                                  <a:latin typeface="Cambria Math"/>
                                </a:rPr>
                                <m:t>𝑖𝑗</m:t>
                              </m:r>
                            </m:sub>
                          </m:sSub>
                        </m:e>
                      </m:d>
                    </m:oMath>
                  </m:oMathPara>
                </a14:m>
                <a:endParaRPr lang="es-ES" dirty="0"/>
              </a:p>
            </p:txBody>
          </p:sp>
        </mc:Choice>
        <mc:Fallback xmlns="">
          <p:sp>
            <p:nvSpPr>
              <p:cNvPr id="36" name="35 Rectángulo"/>
              <p:cNvSpPr>
                <a:spLocks noRot="1" noChangeAspect="1" noMove="1" noResize="1" noEditPoints="1" noAdjustHandles="1" noChangeArrowheads="1" noChangeShapeType="1" noTextEdit="1"/>
              </p:cNvSpPr>
              <p:nvPr/>
            </p:nvSpPr>
            <p:spPr>
              <a:xfrm>
                <a:off x="5151236" y="4853808"/>
                <a:ext cx="3114507" cy="610936"/>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36 Rectángulo"/>
              <p:cNvSpPr/>
              <p:nvPr/>
            </p:nvSpPr>
            <p:spPr>
              <a:xfrm>
                <a:off x="504190" y="1124744"/>
                <a:ext cx="7524194" cy="1706493"/>
              </a:xfrm>
              <a:prstGeom prst="rect">
                <a:avLst/>
              </a:prstGeom>
            </p:spPr>
            <p:txBody>
              <a:bodyPr wrap="square">
                <a:spAutoFit/>
              </a:bodyPr>
              <a:lstStyle/>
              <a:p>
                <a:r>
                  <a:rPr lang="es-EC" dirty="0"/>
                  <a:t>El cubo se dilatara libremente, por igual en las tres direcciones, por lo que el tensor de deformación </a:t>
                </a:r>
                <a14:m>
                  <m:oMath xmlns:m="http://schemas.openxmlformats.org/officeDocument/2006/math">
                    <m:sSubSup>
                      <m:sSubSupPr>
                        <m:ctrlPr>
                          <a:rPr lang="es-ES" i="1">
                            <a:latin typeface="Cambria Math"/>
                          </a:rPr>
                        </m:ctrlPr>
                      </m:sSubSupPr>
                      <m:e>
                        <m:r>
                          <a:rPr lang="es-EC" i="1">
                            <a:latin typeface="Cambria Math"/>
                          </a:rPr>
                          <m:t>𝜀</m:t>
                        </m:r>
                      </m:e>
                      <m:sub>
                        <m:r>
                          <a:rPr lang="es-EC" i="1">
                            <a:latin typeface="Cambria Math"/>
                          </a:rPr>
                          <m:t>𝑖𝑗</m:t>
                        </m:r>
                      </m:sub>
                      <m:sup>
                        <m:r>
                          <a:rPr lang="es-EC" i="1">
                            <a:latin typeface="Cambria Math"/>
                          </a:rPr>
                          <m:t>𝑇</m:t>
                        </m:r>
                      </m:sup>
                    </m:sSubSup>
                  </m:oMath>
                </a14:m>
                <a:r>
                  <a:rPr lang="es-EC" dirty="0"/>
                  <a:t> será</a:t>
                </a:r>
                <a:r>
                  <a:rPr lang="es-EC" dirty="0" smtClean="0"/>
                  <a:t>:</a:t>
                </a:r>
              </a:p>
              <a:p>
                <a:endParaRPr lang="es-ES" dirty="0"/>
              </a:p>
              <a:p>
                <a:pPr/>
                <a14:m>
                  <m:oMathPara xmlns:m="http://schemas.openxmlformats.org/officeDocument/2006/math">
                    <m:oMathParaPr>
                      <m:jc m:val="centerGroup"/>
                    </m:oMathParaPr>
                    <m:oMath xmlns:m="http://schemas.openxmlformats.org/officeDocument/2006/math">
                      <m:d>
                        <m:dPr>
                          <m:begChr m:val="["/>
                          <m:endChr m:val="]"/>
                          <m:ctrlPr>
                            <a:rPr lang="es-ES" i="1">
                              <a:latin typeface="Cambria Math"/>
                            </a:rPr>
                          </m:ctrlPr>
                        </m:dPr>
                        <m:e>
                          <m:m>
                            <m:mPr>
                              <m:mcs>
                                <m:mc>
                                  <m:mcPr>
                                    <m:count m:val="3"/>
                                    <m:mcJc m:val="center"/>
                                  </m:mcPr>
                                </m:mc>
                              </m:mcs>
                              <m:ctrlPr>
                                <a:rPr lang="es-ES" i="1">
                                  <a:latin typeface="Cambria Math"/>
                                </a:rPr>
                              </m:ctrlPr>
                            </m:mPr>
                            <m:mr>
                              <m:e>
                                <m:r>
                                  <a:rPr lang="es-EC" i="1">
                                    <a:latin typeface="Cambria Math"/>
                                  </a:rPr>
                                  <m:t>𝛼</m:t>
                                </m:r>
                                <m:r>
                                  <m:rPr>
                                    <m:sty m:val="p"/>
                                  </m:rPr>
                                  <a:rPr lang="es-EC">
                                    <a:latin typeface="Cambria Math"/>
                                  </a:rPr>
                                  <m:t>Δ</m:t>
                                </m:r>
                                <m:r>
                                  <a:rPr lang="es-EC" i="1">
                                    <a:latin typeface="Cambria Math"/>
                                  </a:rPr>
                                  <m:t>𝑇</m:t>
                                </m:r>
                              </m:e>
                              <m:e>
                                <m:r>
                                  <a:rPr lang="es-EC" i="1">
                                    <a:latin typeface="Cambria Math"/>
                                  </a:rPr>
                                  <m:t>0</m:t>
                                </m:r>
                              </m:e>
                              <m:e>
                                <m:r>
                                  <a:rPr lang="es-EC" i="1">
                                    <a:latin typeface="Cambria Math"/>
                                  </a:rPr>
                                  <m:t>0</m:t>
                                </m:r>
                              </m:e>
                            </m:mr>
                            <m:mr>
                              <m:e>
                                <m:r>
                                  <a:rPr lang="es-EC" i="1">
                                    <a:latin typeface="Cambria Math"/>
                                  </a:rPr>
                                  <m:t>0</m:t>
                                </m:r>
                              </m:e>
                              <m:e>
                                <m:r>
                                  <a:rPr lang="es-EC" i="1">
                                    <a:latin typeface="Cambria Math"/>
                                  </a:rPr>
                                  <m:t>𝛼</m:t>
                                </m:r>
                                <m:r>
                                  <m:rPr>
                                    <m:sty m:val="p"/>
                                  </m:rPr>
                                  <a:rPr lang="es-EC">
                                    <a:latin typeface="Cambria Math"/>
                                  </a:rPr>
                                  <m:t>Δ</m:t>
                                </m:r>
                                <m:r>
                                  <a:rPr lang="es-EC" i="1">
                                    <a:latin typeface="Cambria Math"/>
                                  </a:rPr>
                                  <m:t>𝑇</m:t>
                                </m:r>
                              </m:e>
                              <m:e>
                                <m:r>
                                  <a:rPr lang="es-EC" i="1">
                                    <a:latin typeface="Cambria Math"/>
                                  </a:rPr>
                                  <m:t>0</m:t>
                                </m:r>
                              </m:e>
                            </m:mr>
                            <m:mr>
                              <m:e>
                                <m:r>
                                  <a:rPr lang="es-EC" i="1">
                                    <a:latin typeface="Cambria Math"/>
                                  </a:rPr>
                                  <m:t>0</m:t>
                                </m:r>
                              </m:e>
                              <m:e>
                                <m:r>
                                  <a:rPr lang="es-EC" i="1">
                                    <a:latin typeface="Cambria Math"/>
                                  </a:rPr>
                                  <m:t>0</m:t>
                                </m:r>
                              </m:e>
                              <m:e>
                                <m:r>
                                  <a:rPr lang="es-EC" i="1">
                                    <a:latin typeface="Cambria Math"/>
                                  </a:rPr>
                                  <m:t>𝛼</m:t>
                                </m:r>
                                <m:r>
                                  <m:rPr>
                                    <m:sty m:val="p"/>
                                  </m:rPr>
                                  <a:rPr lang="es-EC">
                                    <a:latin typeface="Cambria Math"/>
                                  </a:rPr>
                                  <m:t>Δ</m:t>
                                </m:r>
                                <m:r>
                                  <a:rPr lang="es-EC" i="1">
                                    <a:latin typeface="Cambria Math"/>
                                  </a:rPr>
                                  <m:t>𝑇</m:t>
                                </m:r>
                              </m:e>
                            </m:mr>
                          </m:m>
                        </m:e>
                      </m:d>
                    </m:oMath>
                  </m:oMathPara>
                </a14:m>
                <a:endParaRPr lang="es-ES" dirty="0"/>
              </a:p>
            </p:txBody>
          </p:sp>
        </mc:Choice>
        <mc:Fallback xmlns="">
          <p:sp>
            <p:nvSpPr>
              <p:cNvPr id="37" name="36 Rectángulo"/>
              <p:cNvSpPr>
                <a:spLocks noRot="1" noChangeAspect="1" noMove="1" noResize="1" noEditPoints="1" noAdjustHandles="1" noChangeArrowheads="1" noChangeShapeType="1" noTextEdit="1"/>
              </p:cNvSpPr>
              <p:nvPr/>
            </p:nvSpPr>
            <p:spPr>
              <a:xfrm>
                <a:off x="504190" y="1124744"/>
                <a:ext cx="7524194" cy="1706493"/>
              </a:xfrm>
              <a:prstGeom prst="rect">
                <a:avLst/>
              </a:prstGeom>
              <a:blipFill rotWithShape="1">
                <a:blip r:embed="rId6"/>
                <a:stretch>
                  <a:fillRect l="-729" t="-179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37 Rectángulo"/>
              <p:cNvSpPr/>
              <p:nvPr/>
            </p:nvSpPr>
            <p:spPr>
              <a:xfrm>
                <a:off x="427554" y="6021288"/>
                <a:ext cx="3991477" cy="61093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𝑖𝑗</m:t>
                          </m:r>
                        </m:sub>
                      </m:sSub>
                      <m:r>
                        <a:rPr lang="es-EC" i="1">
                          <a:latin typeface="Cambria Math"/>
                        </a:rPr>
                        <m:t>=</m:t>
                      </m:r>
                      <m:f>
                        <m:fPr>
                          <m:ctrlPr>
                            <a:rPr lang="es-ES" i="1">
                              <a:latin typeface="Cambria Math"/>
                            </a:rPr>
                          </m:ctrlPr>
                        </m:fPr>
                        <m:num>
                          <m:r>
                            <a:rPr lang="es-EC" i="1">
                              <a:latin typeface="Cambria Math"/>
                            </a:rPr>
                            <m:t>1</m:t>
                          </m:r>
                        </m:num>
                        <m:den>
                          <m:r>
                            <a:rPr lang="es-EC" i="1">
                              <a:latin typeface="Cambria Math"/>
                            </a:rPr>
                            <m:t>𝐸</m:t>
                          </m:r>
                        </m:den>
                      </m:f>
                      <m:d>
                        <m:dPr>
                          <m:begChr m:val="["/>
                          <m:endChr m:val="]"/>
                          <m:ctrlPr>
                            <a:rPr lang="es-ES" i="1">
                              <a:latin typeface="Cambria Math"/>
                            </a:rPr>
                          </m:ctrlPr>
                        </m:dPr>
                        <m:e>
                          <m:d>
                            <m:dPr>
                              <m:ctrlPr>
                                <a:rPr lang="es-ES" i="1">
                                  <a:latin typeface="Cambria Math"/>
                                </a:rPr>
                              </m:ctrlPr>
                            </m:dPr>
                            <m:e>
                              <m:r>
                                <a:rPr lang="es-EC" i="1">
                                  <a:latin typeface="Cambria Math"/>
                                </a:rPr>
                                <m:t>1−</m:t>
                              </m:r>
                              <m:r>
                                <a:rPr lang="es-EC" i="1">
                                  <a:latin typeface="Cambria Math"/>
                                </a:rPr>
                                <m:t>𝜐</m:t>
                              </m:r>
                            </m:e>
                          </m:d>
                          <m:sSub>
                            <m:sSubPr>
                              <m:ctrlPr>
                                <a:rPr lang="es-ES" i="1">
                                  <a:latin typeface="Cambria Math"/>
                                </a:rPr>
                              </m:ctrlPr>
                            </m:sSubPr>
                            <m:e>
                              <m:r>
                                <a:rPr lang="es-EC" i="1">
                                  <a:latin typeface="Cambria Math"/>
                                </a:rPr>
                                <m:t>𝜎</m:t>
                              </m:r>
                            </m:e>
                            <m:sub>
                              <m:r>
                                <a:rPr lang="es-EC" i="1">
                                  <a:latin typeface="Cambria Math"/>
                                </a:rPr>
                                <m:t>𝑖𝑗</m:t>
                              </m:r>
                            </m:sub>
                          </m:sSub>
                          <m:r>
                            <a:rPr lang="es-EC" i="1">
                              <a:latin typeface="Cambria Math"/>
                            </a:rPr>
                            <m:t>−</m:t>
                          </m:r>
                          <m:r>
                            <a:rPr lang="es-EC" i="1">
                              <a:latin typeface="Cambria Math"/>
                            </a:rPr>
                            <m:t>𝜐</m:t>
                          </m:r>
                          <m:sSub>
                            <m:sSubPr>
                              <m:ctrlPr>
                                <a:rPr lang="es-ES" i="1">
                                  <a:latin typeface="Cambria Math"/>
                                </a:rPr>
                              </m:ctrlPr>
                            </m:sSubPr>
                            <m:e>
                              <m:r>
                                <a:rPr lang="es-EC" i="1">
                                  <a:latin typeface="Cambria Math"/>
                                </a:rPr>
                                <m:t>𝜎</m:t>
                              </m:r>
                            </m:e>
                            <m:sub>
                              <m:r>
                                <a:rPr lang="es-EC" i="1">
                                  <a:latin typeface="Cambria Math"/>
                                </a:rPr>
                                <m:t>𝑘𝑘</m:t>
                              </m:r>
                            </m:sub>
                          </m:sSub>
                          <m:sSub>
                            <m:sSubPr>
                              <m:ctrlPr>
                                <a:rPr lang="es-ES" i="1">
                                  <a:latin typeface="Cambria Math"/>
                                </a:rPr>
                              </m:ctrlPr>
                            </m:sSubPr>
                            <m:e>
                              <m:r>
                                <a:rPr lang="es-EC" i="1">
                                  <a:latin typeface="Cambria Math"/>
                                </a:rPr>
                                <m:t>𝛿</m:t>
                              </m:r>
                            </m:e>
                            <m:sub>
                              <m:r>
                                <a:rPr lang="es-EC" i="1">
                                  <a:latin typeface="Cambria Math"/>
                                </a:rPr>
                                <m:t>𝑖𝑗</m:t>
                              </m:r>
                            </m:sub>
                          </m:sSub>
                        </m:e>
                      </m:d>
                      <m:r>
                        <a:rPr lang="es-EC" i="1">
                          <a:latin typeface="Cambria Math"/>
                        </a:rPr>
                        <m:t>+</m:t>
                      </m:r>
                      <m:r>
                        <a:rPr lang="es-EC" i="1">
                          <a:latin typeface="Cambria Math"/>
                        </a:rPr>
                        <m:t>𝛼</m:t>
                      </m:r>
                      <m:r>
                        <m:rPr>
                          <m:sty m:val="p"/>
                        </m:rPr>
                        <a:rPr lang="es-EC">
                          <a:latin typeface="Cambria Math"/>
                        </a:rPr>
                        <m:t>Δ</m:t>
                      </m:r>
                      <m:r>
                        <a:rPr lang="es-EC" i="1">
                          <a:latin typeface="Cambria Math"/>
                        </a:rPr>
                        <m:t>𝑇</m:t>
                      </m:r>
                      <m:sSub>
                        <m:sSubPr>
                          <m:ctrlPr>
                            <a:rPr lang="es-ES" i="1">
                              <a:latin typeface="Cambria Math"/>
                            </a:rPr>
                          </m:ctrlPr>
                        </m:sSubPr>
                        <m:e>
                          <m:r>
                            <a:rPr lang="es-EC" i="1">
                              <a:latin typeface="Cambria Math"/>
                            </a:rPr>
                            <m:t>𝛿</m:t>
                          </m:r>
                        </m:e>
                        <m:sub>
                          <m:r>
                            <a:rPr lang="es-EC" i="1">
                              <a:latin typeface="Cambria Math"/>
                            </a:rPr>
                            <m:t>𝑖𝑗</m:t>
                          </m:r>
                        </m:sub>
                      </m:sSub>
                    </m:oMath>
                  </m:oMathPara>
                </a14:m>
                <a:endParaRPr lang="es-ES" dirty="0"/>
              </a:p>
            </p:txBody>
          </p:sp>
        </mc:Choice>
        <mc:Fallback xmlns="">
          <p:sp>
            <p:nvSpPr>
              <p:cNvPr id="38" name="37 Rectángulo"/>
              <p:cNvSpPr>
                <a:spLocks noRot="1" noChangeAspect="1" noMove="1" noResize="1" noEditPoints="1" noAdjustHandles="1" noChangeArrowheads="1" noChangeShapeType="1" noTextEdit="1"/>
              </p:cNvSpPr>
              <p:nvPr/>
            </p:nvSpPr>
            <p:spPr>
              <a:xfrm>
                <a:off x="427554" y="6021288"/>
                <a:ext cx="3991477" cy="610936"/>
              </a:xfrm>
              <a:prstGeom prst="rect">
                <a:avLst/>
              </a:prstGeom>
              <a:blipFill rotWithShape="1">
                <a:blip r:embed="rId7"/>
                <a:stretch>
                  <a:fillRect/>
                </a:stretch>
              </a:blipFill>
            </p:spPr>
            <p:txBody>
              <a:bodyPr/>
              <a:lstStyle/>
              <a:p>
                <a:r>
                  <a:rPr lang="es-ES">
                    <a:noFill/>
                  </a:rPr>
                  <a:t> </a:t>
                </a:r>
              </a:p>
            </p:txBody>
          </p:sp>
        </mc:Fallback>
      </mc:AlternateContent>
      <p:sp>
        <p:nvSpPr>
          <p:cNvPr id="39" name="38 CuadroTexto"/>
          <p:cNvSpPr txBox="1"/>
          <p:nvPr/>
        </p:nvSpPr>
        <p:spPr>
          <a:xfrm>
            <a:off x="504190" y="5613899"/>
            <a:ext cx="5183505" cy="369332"/>
          </a:xfrm>
          <a:prstGeom prst="rect">
            <a:avLst/>
          </a:prstGeom>
          <a:noFill/>
        </p:spPr>
        <p:txBody>
          <a:bodyPr wrap="square" rtlCol="0">
            <a:spAutoFit/>
          </a:bodyPr>
          <a:lstStyle/>
          <a:p>
            <a:r>
              <a:rPr lang="es-ES" dirty="0" smtClean="0"/>
              <a:t>Aplicando el principio de superposición </a:t>
            </a:r>
            <a:endParaRPr lang="es-ES" dirty="0"/>
          </a:p>
        </p:txBody>
      </p:sp>
      <mc:AlternateContent xmlns:mc="http://schemas.openxmlformats.org/markup-compatibility/2006" xmlns:a14="http://schemas.microsoft.com/office/drawing/2010/main">
        <mc:Choice Requires="a14">
          <p:sp>
            <p:nvSpPr>
              <p:cNvPr id="40" name="39 Rectángulo"/>
              <p:cNvSpPr/>
              <p:nvPr/>
            </p:nvSpPr>
            <p:spPr>
              <a:xfrm>
                <a:off x="4724400" y="6111697"/>
                <a:ext cx="4223079" cy="43011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sSub>
                            <m:sSubPr>
                              <m:ctrlPr>
                                <a:rPr lang="es-ES" i="1">
                                  <a:latin typeface="Cambria Math"/>
                                </a:rPr>
                              </m:ctrlPr>
                            </m:sSubPr>
                            <m:e>
                              <m:r>
                                <a:rPr lang="es-ES" i="1">
                                  <a:latin typeface="Cambria Math"/>
                                </a:rPr>
                                <m:t>𝜎</m:t>
                              </m:r>
                            </m:e>
                            <m:sub>
                              <m:r>
                                <a:rPr lang="es-ES" i="1">
                                  <a:latin typeface="Cambria Math"/>
                                </a:rPr>
                                <m:t>𝑖𝑗</m:t>
                              </m:r>
                            </m:sub>
                          </m:sSub>
                        </m:e>
                        <m:sup>
                          <m:r>
                            <a:rPr lang="es-ES" i="1">
                              <a:latin typeface="Cambria Math"/>
                            </a:rPr>
                            <m:t>′</m:t>
                          </m:r>
                        </m:sup>
                      </m:sSup>
                      <m:r>
                        <a:rPr lang="es-EC">
                          <a:latin typeface="Cambria Math"/>
                        </a:rPr>
                        <m:t>=</m:t>
                      </m:r>
                      <m:r>
                        <a:rPr lang="es-EC" i="1">
                          <a:latin typeface="Cambria Math"/>
                        </a:rPr>
                        <m:t>𝜆</m:t>
                      </m:r>
                      <m:sSubSup>
                        <m:sSubSupPr>
                          <m:ctrlPr>
                            <a:rPr lang="es-ES" i="1">
                              <a:latin typeface="Cambria Math"/>
                            </a:rPr>
                          </m:ctrlPr>
                        </m:sSubSupPr>
                        <m:e>
                          <m:r>
                            <a:rPr lang="es-EC" i="1">
                              <a:latin typeface="Cambria Math"/>
                            </a:rPr>
                            <m:t>𝜀</m:t>
                          </m:r>
                        </m:e>
                        <m:sub>
                          <m:r>
                            <a:rPr lang="es-EC" i="1">
                              <a:latin typeface="Cambria Math"/>
                            </a:rPr>
                            <m:t>𝑘𝑘</m:t>
                          </m:r>
                        </m:sub>
                        <m:sup/>
                      </m:sSubSup>
                      <m:sSub>
                        <m:sSubPr>
                          <m:ctrlPr>
                            <a:rPr lang="es-ES" i="1">
                              <a:latin typeface="Cambria Math"/>
                            </a:rPr>
                          </m:ctrlPr>
                        </m:sSubPr>
                        <m:e>
                          <m:r>
                            <a:rPr lang="es-EC" i="1">
                              <a:latin typeface="Cambria Math"/>
                            </a:rPr>
                            <m:t>𝛿</m:t>
                          </m:r>
                        </m:e>
                        <m:sub>
                          <m:r>
                            <a:rPr lang="es-EC" i="1">
                              <a:latin typeface="Cambria Math"/>
                            </a:rPr>
                            <m:t>𝑖𝑗</m:t>
                          </m:r>
                        </m:sub>
                      </m:sSub>
                      <m:r>
                        <a:rPr lang="es-EC">
                          <a:latin typeface="Cambria Math"/>
                        </a:rPr>
                        <m:t>+2</m:t>
                      </m:r>
                      <m:r>
                        <a:rPr lang="es-EC" i="1">
                          <a:latin typeface="Cambria Math"/>
                        </a:rPr>
                        <m:t>𝐺</m:t>
                      </m:r>
                      <m:sSubSup>
                        <m:sSubSupPr>
                          <m:ctrlPr>
                            <a:rPr lang="es-ES" i="1">
                              <a:latin typeface="Cambria Math"/>
                            </a:rPr>
                          </m:ctrlPr>
                        </m:sSubSupPr>
                        <m:e>
                          <m:r>
                            <a:rPr lang="es-EC" i="1">
                              <a:latin typeface="Cambria Math"/>
                            </a:rPr>
                            <m:t>𝜀</m:t>
                          </m:r>
                        </m:e>
                        <m:sub>
                          <m:r>
                            <a:rPr lang="es-EC" i="1">
                              <a:latin typeface="Cambria Math"/>
                            </a:rPr>
                            <m:t>𝑖𝑗</m:t>
                          </m:r>
                        </m:sub>
                        <m:sup/>
                      </m:sSubSup>
                      <m:r>
                        <a:rPr lang="es-EC" i="1">
                          <a:latin typeface="Cambria Math"/>
                        </a:rPr>
                        <m:t>−</m:t>
                      </m:r>
                      <m:d>
                        <m:dPr>
                          <m:ctrlPr>
                            <a:rPr lang="es-ES" i="1">
                              <a:latin typeface="Cambria Math"/>
                            </a:rPr>
                          </m:ctrlPr>
                        </m:dPr>
                        <m:e>
                          <m:r>
                            <a:rPr lang="es-EC">
                              <a:latin typeface="Cambria Math"/>
                            </a:rPr>
                            <m:t>3</m:t>
                          </m:r>
                          <m:r>
                            <a:rPr lang="es-EC" i="1">
                              <a:latin typeface="Cambria Math"/>
                            </a:rPr>
                            <m:t>𝜆</m:t>
                          </m:r>
                          <m:r>
                            <a:rPr lang="es-EC">
                              <a:latin typeface="Cambria Math"/>
                            </a:rPr>
                            <m:t>+2</m:t>
                          </m:r>
                          <m:r>
                            <a:rPr lang="es-EC" i="1">
                              <a:latin typeface="Cambria Math"/>
                            </a:rPr>
                            <m:t>𝐺</m:t>
                          </m:r>
                        </m:e>
                      </m:d>
                      <m:r>
                        <a:rPr lang="es-EC" i="1">
                          <a:latin typeface="Cambria Math"/>
                        </a:rPr>
                        <m:t>𝛼</m:t>
                      </m:r>
                      <m:r>
                        <m:rPr>
                          <m:sty m:val="p"/>
                        </m:rPr>
                        <a:rPr lang="es-EC">
                          <a:latin typeface="Cambria Math"/>
                        </a:rPr>
                        <m:t>Δ</m:t>
                      </m:r>
                      <m:r>
                        <a:rPr lang="es-EC" i="1">
                          <a:latin typeface="Cambria Math"/>
                        </a:rPr>
                        <m:t>𝑇</m:t>
                      </m:r>
                      <m:sSub>
                        <m:sSubPr>
                          <m:ctrlPr>
                            <a:rPr lang="es-ES" i="1">
                              <a:latin typeface="Cambria Math"/>
                            </a:rPr>
                          </m:ctrlPr>
                        </m:sSubPr>
                        <m:e>
                          <m:r>
                            <a:rPr lang="es-EC" i="1">
                              <a:latin typeface="Cambria Math"/>
                            </a:rPr>
                            <m:t>𝛿</m:t>
                          </m:r>
                        </m:e>
                        <m:sub>
                          <m:r>
                            <a:rPr lang="es-EC" i="1">
                              <a:latin typeface="Cambria Math"/>
                            </a:rPr>
                            <m:t>𝑖𝑗</m:t>
                          </m:r>
                        </m:sub>
                      </m:sSub>
                    </m:oMath>
                  </m:oMathPara>
                </a14:m>
                <a:endParaRPr lang="es-ES" dirty="0"/>
              </a:p>
            </p:txBody>
          </p:sp>
        </mc:Choice>
        <mc:Fallback xmlns="">
          <p:sp>
            <p:nvSpPr>
              <p:cNvPr id="40" name="39 Rectángulo"/>
              <p:cNvSpPr>
                <a:spLocks noRot="1" noChangeAspect="1" noMove="1" noResize="1" noEditPoints="1" noAdjustHandles="1" noChangeArrowheads="1" noChangeShapeType="1" noTextEdit="1"/>
              </p:cNvSpPr>
              <p:nvPr/>
            </p:nvSpPr>
            <p:spPr>
              <a:xfrm>
                <a:off x="4724400" y="6111697"/>
                <a:ext cx="4223079" cy="430118"/>
              </a:xfrm>
              <a:prstGeom prst="rect">
                <a:avLst/>
              </a:prstGeom>
              <a:blipFill rotWithShape="1">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43053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88640"/>
            <a:ext cx="8712968" cy="646331"/>
          </a:xfrm>
          <a:prstGeom prst="rect">
            <a:avLst/>
          </a:prstGeom>
        </p:spPr>
        <p:txBody>
          <a:bodyPr wrap="square">
            <a:spAutoFit/>
          </a:bodyPr>
          <a:lstStyle/>
          <a:p>
            <a:r>
              <a:rPr lang="es-EC" dirty="0"/>
              <a:t>Planteando el mismo problema pero a nivel macroscópico. Consideremos  un sólido homogéneo e isótropo que no tiene impedida su libre dilatación. </a:t>
            </a:r>
            <a:endParaRPr lang="es-ES" dirty="0"/>
          </a:p>
        </p:txBody>
      </p:sp>
      <mc:AlternateContent xmlns:mc="http://schemas.openxmlformats.org/markup-compatibility/2006" xmlns:a14="http://schemas.microsoft.com/office/drawing/2010/main">
        <mc:Choice Requires="a14">
          <p:sp>
            <p:nvSpPr>
              <p:cNvPr id="5" name="4 Rectángulo"/>
              <p:cNvSpPr/>
              <p:nvPr/>
            </p:nvSpPr>
            <p:spPr>
              <a:xfrm>
                <a:off x="3965778" y="1124744"/>
                <a:ext cx="1428468"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𝜀</m:t>
                          </m:r>
                        </m:e>
                        <m:sub>
                          <m:r>
                            <a:rPr lang="es-EC" i="1">
                              <a:latin typeface="Cambria Math"/>
                            </a:rPr>
                            <m:t>𝑖𝑗</m:t>
                          </m:r>
                        </m:sub>
                      </m:sSub>
                      <m:r>
                        <a:rPr lang="es-EC" i="1">
                          <a:latin typeface="Cambria Math"/>
                        </a:rPr>
                        <m:t>=</m:t>
                      </m:r>
                      <m:r>
                        <a:rPr lang="es-EC" i="1">
                          <a:latin typeface="Cambria Math"/>
                        </a:rPr>
                        <m:t>𝛼</m:t>
                      </m:r>
                      <m:r>
                        <m:rPr>
                          <m:sty m:val="p"/>
                        </m:rPr>
                        <a:rPr lang="es-EC">
                          <a:latin typeface="Cambria Math"/>
                        </a:rPr>
                        <m:t>Δ</m:t>
                      </m:r>
                      <m:r>
                        <a:rPr lang="es-EC" i="1">
                          <a:latin typeface="Cambria Math"/>
                        </a:rPr>
                        <m:t>𝑇</m:t>
                      </m:r>
                      <m:sSub>
                        <m:sSubPr>
                          <m:ctrlPr>
                            <a:rPr lang="es-ES" i="1">
                              <a:latin typeface="Cambria Math"/>
                            </a:rPr>
                          </m:ctrlPr>
                        </m:sSubPr>
                        <m:e>
                          <m:r>
                            <a:rPr lang="es-EC" i="1">
                              <a:latin typeface="Cambria Math"/>
                            </a:rPr>
                            <m:t>𝛿</m:t>
                          </m:r>
                        </m:e>
                        <m:sub>
                          <m:r>
                            <a:rPr lang="es-EC" i="1">
                              <a:latin typeface="Cambria Math"/>
                            </a:rPr>
                            <m:t>𝑖𝑗</m:t>
                          </m:r>
                        </m:sub>
                      </m:sSub>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3965778" y="1124744"/>
                <a:ext cx="1428468" cy="395558"/>
              </a:xfrm>
              <a:prstGeom prst="rect">
                <a:avLst/>
              </a:prstGeom>
              <a:blipFill rotWithShape="1">
                <a:blip r:embed="rId3"/>
                <a:stretch>
                  <a:fillRect b="-93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67544" y="1588933"/>
                <a:ext cx="2630912" cy="17231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600" i="1">
                              <a:latin typeface="Cambria Math"/>
                            </a:rPr>
                          </m:ctrlPr>
                        </m:mPr>
                        <m:mr>
                          <m:e>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𝜎</m:t>
                                    </m:r>
                                  </m:e>
                                  <m:sub>
                                    <m:r>
                                      <a:rPr lang="es-EC" sz="1600" i="1">
                                        <a:latin typeface="Cambria Math"/>
                                      </a:rPr>
                                      <m:t>𝑥</m:t>
                                    </m:r>
                                  </m:sub>
                                </m:sSub>
                              </m:num>
                              <m:den>
                                <m:r>
                                  <a:rPr lang="es-EC" sz="1600" i="1">
                                    <a:latin typeface="Cambria Math"/>
                                  </a:rPr>
                                  <m:t>𝜕</m:t>
                                </m:r>
                                <m:r>
                                  <a:rPr lang="es-EC" sz="1600" i="1">
                                    <a:latin typeface="Cambria Math"/>
                                  </a:rPr>
                                  <m:t>𝑥</m:t>
                                </m:r>
                              </m:den>
                            </m:f>
                            <m:r>
                              <a:rPr lang="es-EC" sz="1600">
                                <a:latin typeface="Cambria Math"/>
                              </a:rPr>
                              <m:t>+</m:t>
                            </m:r>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𝑥𝑦</m:t>
                                    </m:r>
                                  </m:sub>
                                </m:sSub>
                              </m:num>
                              <m:den>
                                <m:r>
                                  <a:rPr lang="es-EC" sz="1600" i="1">
                                    <a:latin typeface="Cambria Math"/>
                                  </a:rPr>
                                  <m:t>𝜕</m:t>
                                </m:r>
                                <m:r>
                                  <a:rPr lang="es-EC" sz="1600" i="1">
                                    <a:latin typeface="Cambria Math"/>
                                  </a:rPr>
                                  <m:t>𝑦</m:t>
                                </m:r>
                              </m:den>
                            </m:f>
                            <m:r>
                              <a:rPr lang="es-EC" sz="1600">
                                <a:latin typeface="Cambria Math"/>
                              </a:rPr>
                              <m:t>+</m:t>
                            </m:r>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𝑥𝑧</m:t>
                                    </m:r>
                                  </m:sub>
                                </m:sSub>
                              </m:num>
                              <m:den>
                                <m:r>
                                  <a:rPr lang="es-EC" sz="1600" i="1">
                                    <a:latin typeface="Cambria Math"/>
                                  </a:rPr>
                                  <m:t>𝜕</m:t>
                                </m:r>
                                <m:r>
                                  <a:rPr lang="es-EC" sz="1600" i="1">
                                    <a:latin typeface="Cambria Math"/>
                                  </a:rPr>
                                  <m:t>𝑧</m:t>
                                </m:r>
                              </m:den>
                            </m:f>
                            <m:r>
                              <a:rPr lang="es-EC" sz="1600">
                                <a:latin typeface="Cambria Math"/>
                              </a:rPr>
                              <m:t>+</m:t>
                            </m:r>
                            <m:sSub>
                              <m:sSubPr>
                                <m:ctrlPr>
                                  <a:rPr lang="es-ES" sz="1600" i="1">
                                    <a:latin typeface="Cambria Math"/>
                                  </a:rPr>
                                </m:ctrlPr>
                              </m:sSubPr>
                              <m:e>
                                <m:r>
                                  <a:rPr lang="es-EC" sz="1600" i="1">
                                    <a:latin typeface="Cambria Math"/>
                                  </a:rPr>
                                  <m:t>𝑓</m:t>
                                </m:r>
                              </m:e>
                              <m:sub>
                                <m:r>
                                  <a:rPr lang="es-EC" sz="1600" i="1">
                                    <a:latin typeface="Cambria Math"/>
                                  </a:rPr>
                                  <m:t>𝑥</m:t>
                                </m:r>
                              </m:sub>
                            </m:sSub>
                            <m:r>
                              <a:rPr lang="es-EC" sz="1600">
                                <a:latin typeface="Cambria Math"/>
                              </a:rPr>
                              <m:t>=0</m:t>
                            </m:r>
                          </m:e>
                        </m:mr>
                        <m:mr>
                          <m:e>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𝑦𝑥</m:t>
                                    </m:r>
                                  </m:sub>
                                </m:sSub>
                              </m:num>
                              <m:den>
                                <m:r>
                                  <a:rPr lang="es-EC" sz="1600" i="1">
                                    <a:latin typeface="Cambria Math"/>
                                  </a:rPr>
                                  <m:t>𝜕</m:t>
                                </m:r>
                                <m:r>
                                  <a:rPr lang="es-EC" sz="1600" i="1">
                                    <a:latin typeface="Cambria Math"/>
                                  </a:rPr>
                                  <m:t>𝑥</m:t>
                                </m:r>
                              </m:den>
                            </m:f>
                            <m:r>
                              <a:rPr lang="es-EC" sz="1600">
                                <a:latin typeface="Cambria Math"/>
                              </a:rPr>
                              <m:t>+</m:t>
                            </m:r>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𝜎</m:t>
                                    </m:r>
                                  </m:e>
                                  <m:sub>
                                    <m:r>
                                      <a:rPr lang="es-EC" sz="1600" i="1">
                                        <a:latin typeface="Cambria Math"/>
                                      </a:rPr>
                                      <m:t>𝑦</m:t>
                                    </m:r>
                                  </m:sub>
                                </m:sSub>
                              </m:num>
                              <m:den>
                                <m:r>
                                  <a:rPr lang="es-EC" sz="1600" i="1">
                                    <a:latin typeface="Cambria Math"/>
                                  </a:rPr>
                                  <m:t>𝜕</m:t>
                                </m:r>
                                <m:r>
                                  <a:rPr lang="es-EC" sz="1600" i="1">
                                    <a:latin typeface="Cambria Math"/>
                                  </a:rPr>
                                  <m:t>𝑦</m:t>
                                </m:r>
                              </m:den>
                            </m:f>
                            <m:r>
                              <a:rPr lang="es-EC" sz="1600">
                                <a:latin typeface="Cambria Math"/>
                              </a:rPr>
                              <m:t>+</m:t>
                            </m:r>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𝑦𝑧</m:t>
                                    </m:r>
                                  </m:sub>
                                </m:sSub>
                              </m:num>
                              <m:den>
                                <m:r>
                                  <a:rPr lang="es-EC" sz="1600" i="1">
                                    <a:latin typeface="Cambria Math"/>
                                  </a:rPr>
                                  <m:t>𝜕</m:t>
                                </m:r>
                                <m:r>
                                  <a:rPr lang="es-EC" sz="1600" i="1">
                                    <a:latin typeface="Cambria Math"/>
                                  </a:rPr>
                                  <m:t>𝑧</m:t>
                                </m:r>
                              </m:den>
                            </m:f>
                            <m:r>
                              <a:rPr lang="es-EC" sz="1600">
                                <a:latin typeface="Cambria Math"/>
                              </a:rPr>
                              <m:t>+</m:t>
                            </m:r>
                            <m:sSub>
                              <m:sSubPr>
                                <m:ctrlPr>
                                  <a:rPr lang="es-ES" sz="1600" i="1">
                                    <a:latin typeface="Cambria Math"/>
                                  </a:rPr>
                                </m:ctrlPr>
                              </m:sSubPr>
                              <m:e>
                                <m:r>
                                  <a:rPr lang="es-EC" sz="1600" i="1">
                                    <a:latin typeface="Cambria Math"/>
                                  </a:rPr>
                                  <m:t>𝑓</m:t>
                                </m:r>
                              </m:e>
                              <m:sub>
                                <m:r>
                                  <a:rPr lang="es-EC" sz="1600" i="1">
                                    <a:latin typeface="Cambria Math"/>
                                  </a:rPr>
                                  <m:t>𝑦</m:t>
                                </m:r>
                              </m:sub>
                            </m:sSub>
                            <m:r>
                              <a:rPr lang="es-EC" sz="1600">
                                <a:latin typeface="Cambria Math"/>
                              </a:rPr>
                              <m:t>=0</m:t>
                            </m:r>
                          </m:e>
                        </m:mr>
                        <m:mr>
                          <m:e>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𝑧𝑥</m:t>
                                    </m:r>
                                  </m:sub>
                                </m:sSub>
                              </m:num>
                              <m:den>
                                <m:r>
                                  <a:rPr lang="es-EC" sz="1600" i="1">
                                    <a:latin typeface="Cambria Math"/>
                                  </a:rPr>
                                  <m:t>𝜕</m:t>
                                </m:r>
                                <m:r>
                                  <a:rPr lang="es-EC" sz="1600" i="1">
                                    <a:latin typeface="Cambria Math"/>
                                  </a:rPr>
                                  <m:t>𝑥</m:t>
                                </m:r>
                              </m:den>
                            </m:f>
                            <m:r>
                              <a:rPr lang="es-EC" sz="1600">
                                <a:latin typeface="Cambria Math"/>
                              </a:rPr>
                              <m:t>+</m:t>
                            </m:r>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𝑧𝑦</m:t>
                                    </m:r>
                                  </m:sub>
                                </m:sSub>
                              </m:num>
                              <m:den>
                                <m:r>
                                  <a:rPr lang="es-EC" sz="1600" i="1">
                                    <a:latin typeface="Cambria Math"/>
                                  </a:rPr>
                                  <m:t>𝜕</m:t>
                                </m:r>
                                <m:r>
                                  <a:rPr lang="es-EC" sz="1600" i="1">
                                    <a:latin typeface="Cambria Math"/>
                                  </a:rPr>
                                  <m:t>𝑦</m:t>
                                </m:r>
                              </m:den>
                            </m:f>
                            <m:r>
                              <a:rPr lang="es-EC" sz="1600">
                                <a:latin typeface="Cambria Math"/>
                              </a:rPr>
                              <m:t>+</m:t>
                            </m:r>
                            <m:f>
                              <m:fPr>
                                <m:ctrlPr>
                                  <a:rPr lang="es-ES" sz="1600" i="1">
                                    <a:latin typeface="Cambria Math"/>
                                  </a:rPr>
                                </m:ctrlPr>
                              </m:fPr>
                              <m:num>
                                <m:r>
                                  <a:rPr lang="es-EC" sz="1600" i="1">
                                    <a:latin typeface="Cambria Math"/>
                                  </a:rPr>
                                  <m:t>𝜕</m:t>
                                </m:r>
                                <m:sSub>
                                  <m:sSubPr>
                                    <m:ctrlPr>
                                      <a:rPr lang="es-ES" sz="1600" i="1">
                                        <a:latin typeface="Cambria Math"/>
                                      </a:rPr>
                                    </m:ctrlPr>
                                  </m:sSubPr>
                                  <m:e>
                                    <m:r>
                                      <a:rPr lang="es-EC" sz="1600" i="1">
                                        <a:latin typeface="Cambria Math"/>
                                      </a:rPr>
                                      <m:t>𝜎</m:t>
                                    </m:r>
                                  </m:e>
                                  <m:sub>
                                    <m:r>
                                      <a:rPr lang="es-EC" sz="1600" i="1">
                                        <a:latin typeface="Cambria Math"/>
                                      </a:rPr>
                                      <m:t>𝑧</m:t>
                                    </m:r>
                                  </m:sub>
                                </m:sSub>
                              </m:num>
                              <m:den>
                                <m:r>
                                  <a:rPr lang="es-EC" sz="1600" i="1">
                                    <a:latin typeface="Cambria Math"/>
                                  </a:rPr>
                                  <m:t>𝜕</m:t>
                                </m:r>
                                <m:r>
                                  <a:rPr lang="es-EC" sz="1600" i="1">
                                    <a:latin typeface="Cambria Math"/>
                                  </a:rPr>
                                  <m:t>𝑧</m:t>
                                </m:r>
                              </m:den>
                            </m:f>
                            <m:r>
                              <a:rPr lang="es-EC" sz="1600">
                                <a:latin typeface="Cambria Math"/>
                              </a:rPr>
                              <m:t>+</m:t>
                            </m:r>
                            <m:sSub>
                              <m:sSubPr>
                                <m:ctrlPr>
                                  <a:rPr lang="es-ES" sz="1600" i="1">
                                    <a:latin typeface="Cambria Math"/>
                                  </a:rPr>
                                </m:ctrlPr>
                              </m:sSubPr>
                              <m:e>
                                <m:r>
                                  <a:rPr lang="es-EC" sz="1600" i="1">
                                    <a:latin typeface="Cambria Math"/>
                                  </a:rPr>
                                  <m:t>𝑓</m:t>
                                </m:r>
                              </m:e>
                              <m:sub>
                                <m:r>
                                  <a:rPr lang="es-EC" sz="1600" i="1">
                                    <a:latin typeface="Cambria Math"/>
                                  </a:rPr>
                                  <m:t>𝑧</m:t>
                                </m:r>
                              </m:sub>
                            </m:sSub>
                            <m:r>
                              <a:rPr lang="es-EC" sz="1600">
                                <a:latin typeface="Cambria Math"/>
                              </a:rPr>
                              <m:t>=0</m:t>
                            </m:r>
                          </m:e>
                        </m:mr>
                      </m:m>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467544" y="1588933"/>
                <a:ext cx="2630912" cy="1723164"/>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788024" y="2024693"/>
                <a:ext cx="2635850" cy="948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600" b="1" i="1">
                              <a:latin typeface="Cambria Math"/>
                            </a:rPr>
                          </m:ctrlPr>
                        </m:mPr>
                        <m:mr>
                          <m:e>
                            <m:sSub>
                              <m:sSubPr>
                                <m:ctrlPr>
                                  <a:rPr lang="es-ES" sz="1600" i="1">
                                    <a:latin typeface="Cambria Math"/>
                                  </a:rPr>
                                </m:ctrlPr>
                              </m:sSubPr>
                              <m:e>
                                <m:r>
                                  <a:rPr lang="es-EC" sz="1600" i="1">
                                    <a:latin typeface="Cambria Math"/>
                                  </a:rPr>
                                  <m:t>𝜎</m:t>
                                </m:r>
                              </m:e>
                              <m:sub>
                                <m:r>
                                  <a:rPr lang="es-EC" sz="1600" i="1">
                                    <a:latin typeface="Cambria Math"/>
                                  </a:rPr>
                                  <m:t>𝑥</m:t>
                                </m:r>
                              </m:sub>
                            </m:sSub>
                            <m:sSub>
                              <m:sSubPr>
                                <m:ctrlPr>
                                  <a:rPr lang="es-ES" sz="1600" i="1">
                                    <a:latin typeface="Cambria Math"/>
                                  </a:rPr>
                                </m:ctrlPr>
                              </m:sSubPr>
                              <m:e>
                                <m:r>
                                  <a:rPr lang="es-EC" sz="1600" i="1">
                                    <a:latin typeface="Cambria Math"/>
                                  </a:rPr>
                                  <m:t>𝑛</m:t>
                                </m:r>
                              </m:e>
                              <m:sub>
                                <m:r>
                                  <a:rPr lang="es-EC" sz="1600" i="1">
                                    <a:latin typeface="Cambria Math"/>
                                  </a:rPr>
                                  <m:t>𝑥</m:t>
                                </m:r>
                              </m:sub>
                            </m:sSub>
                            <m:r>
                              <a:rPr lang="es-EC" sz="1600">
                                <a:latin typeface="Cambria Math"/>
                              </a:rPr>
                              <m:t>+ </m:t>
                            </m:r>
                            <m:sSub>
                              <m:sSubPr>
                                <m:ctrlPr>
                                  <a:rPr lang="es-ES" sz="1600" i="1">
                                    <a:latin typeface="Cambria Math"/>
                                  </a:rPr>
                                </m:ctrlPr>
                              </m:sSubPr>
                              <m:e>
                                <m:r>
                                  <a:rPr lang="es-EC" sz="1600" i="1">
                                    <a:latin typeface="Cambria Math"/>
                                  </a:rPr>
                                  <m:t>𝜏</m:t>
                                </m:r>
                              </m:e>
                              <m:sub>
                                <m:r>
                                  <a:rPr lang="es-EC" sz="1600" i="1">
                                    <a:latin typeface="Cambria Math"/>
                                  </a:rPr>
                                  <m:t>𝑥𝑦</m:t>
                                </m:r>
                              </m:sub>
                            </m:sSub>
                            <m:sSub>
                              <m:sSubPr>
                                <m:ctrlPr>
                                  <a:rPr lang="es-ES" sz="1600" i="1">
                                    <a:latin typeface="Cambria Math"/>
                                  </a:rPr>
                                </m:ctrlPr>
                              </m:sSubPr>
                              <m:e>
                                <m:r>
                                  <a:rPr lang="es-EC" sz="1600" i="1">
                                    <a:latin typeface="Cambria Math"/>
                                  </a:rPr>
                                  <m:t>𝑛</m:t>
                                </m:r>
                              </m:e>
                              <m:sub>
                                <m:r>
                                  <a:rPr lang="es-EC" sz="1600" i="1">
                                    <a:latin typeface="Cambria Math"/>
                                  </a:rPr>
                                  <m:t>𝑥</m:t>
                                </m:r>
                              </m:sub>
                            </m:sSub>
                            <m:r>
                              <a:rPr lang="es-EC" sz="1600">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𝑥𝑧</m:t>
                                </m:r>
                              </m:sub>
                            </m:sSub>
                            <m:sSub>
                              <m:sSubPr>
                                <m:ctrlPr>
                                  <a:rPr lang="es-ES" sz="1600" i="1">
                                    <a:latin typeface="Cambria Math"/>
                                  </a:rPr>
                                </m:ctrlPr>
                              </m:sSubPr>
                              <m:e>
                                <m:r>
                                  <a:rPr lang="es-EC" sz="1600" i="1">
                                    <a:latin typeface="Cambria Math"/>
                                  </a:rPr>
                                  <m:t>𝑛</m:t>
                                </m:r>
                              </m:e>
                              <m:sub>
                                <m:r>
                                  <a:rPr lang="es-EC" sz="1600" i="1">
                                    <a:latin typeface="Cambria Math"/>
                                  </a:rPr>
                                  <m:t>𝑥</m:t>
                                </m:r>
                                <m:r>
                                  <a:rPr lang="es-EC" sz="1600">
                                    <a:latin typeface="Cambria Math"/>
                                  </a:rPr>
                                  <m:t> </m:t>
                                </m:r>
                              </m:sub>
                            </m:sSub>
                            <m:r>
                              <a:rPr lang="es-EC" sz="1600">
                                <a:latin typeface="Cambria Math"/>
                              </a:rPr>
                              <m:t>=</m:t>
                            </m:r>
                            <m:sSub>
                              <m:sSubPr>
                                <m:ctrlPr>
                                  <a:rPr lang="es-ES" sz="1600" i="1">
                                    <a:latin typeface="Cambria Math"/>
                                  </a:rPr>
                                </m:ctrlPr>
                              </m:sSubPr>
                              <m:e>
                                <m:r>
                                  <a:rPr lang="es-EC" sz="1600" i="1">
                                    <a:latin typeface="Cambria Math"/>
                                  </a:rPr>
                                  <m:t>𝑓</m:t>
                                </m:r>
                              </m:e>
                              <m:sub>
                                <m:r>
                                  <a:rPr lang="es-EC" sz="1600" i="1">
                                    <a:latin typeface="Cambria Math"/>
                                  </a:rPr>
                                  <m:t>𝑥</m:t>
                                </m:r>
                              </m:sub>
                            </m:sSub>
                          </m:e>
                        </m:mr>
                        <m:mr>
                          <m:e>
                            <m:sSub>
                              <m:sSubPr>
                                <m:ctrlPr>
                                  <a:rPr lang="es-ES" sz="1600" i="1">
                                    <a:latin typeface="Cambria Math"/>
                                  </a:rPr>
                                </m:ctrlPr>
                              </m:sSubPr>
                              <m:e>
                                <m:r>
                                  <a:rPr lang="es-EC" sz="1600" i="1">
                                    <a:latin typeface="Cambria Math"/>
                                  </a:rPr>
                                  <m:t>𝜏</m:t>
                                </m:r>
                              </m:e>
                              <m:sub>
                                <m:r>
                                  <a:rPr lang="es-EC" sz="1600" i="1">
                                    <a:latin typeface="Cambria Math"/>
                                  </a:rPr>
                                  <m:t>𝑦𝑥</m:t>
                                </m:r>
                              </m:sub>
                            </m:sSub>
                            <m:sSub>
                              <m:sSubPr>
                                <m:ctrlPr>
                                  <a:rPr lang="es-ES" sz="1600" i="1">
                                    <a:latin typeface="Cambria Math"/>
                                  </a:rPr>
                                </m:ctrlPr>
                              </m:sSubPr>
                              <m:e>
                                <m:r>
                                  <a:rPr lang="es-EC" sz="1600" i="1">
                                    <a:latin typeface="Cambria Math"/>
                                  </a:rPr>
                                  <m:t>𝑛</m:t>
                                </m:r>
                              </m:e>
                              <m:sub>
                                <m:r>
                                  <a:rPr lang="es-EC" sz="1600" i="1">
                                    <a:latin typeface="Cambria Math"/>
                                  </a:rPr>
                                  <m:t>𝑦</m:t>
                                </m:r>
                              </m:sub>
                            </m:sSub>
                            <m:r>
                              <a:rPr lang="es-EC" sz="1600">
                                <a:latin typeface="Cambria Math"/>
                              </a:rPr>
                              <m:t>+ </m:t>
                            </m:r>
                            <m:sSub>
                              <m:sSubPr>
                                <m:ctrlPr>
                                  <a:rPr lang="es-ES" sz="1600" i="1">
                                    <a:latin typeface="Cambria Math"/>
                                  </a:rPr>
                                </m:ctrlPr>
                              </m:sSubPr>
                              <m:e>
                                <m:r>
                                  <a:rPr lang="es-EC" sz="1600" i="1">
                                    <a:latin typeface="Cambria Math"/>
                                  </a:rPr>
                                  <m:t>𝜎</m:t>
                                </m:r>
                              </m:e>
                              <m:sub>
                                <m:r>
                                  <a:rPr lang="es-EC" sz="1600" i="1">
                                    <a:latin typeface="Cambria Math"/>
                                  </a:rPr>
                                  <m:t>𝑦</m:t>
                                </m:r>
                              </m:sub>
                            </m:sSub>
                            <m:sSub>
                              <m:sSubPr>
                                <m:ctrlPr>
                                  <a:rPr lang="es-ES" sz="1600" i="1">
                                    <a:latin typeface="Cambria Math"/>
                                  </a:rPr>
                                </m:ctrlPr>
                              </m:sSubPr>
                              <m:e>
                                <m:r>
                                  <a:rPr lang="es-EC" sz="1600" i="1">
                                    <a:latin typeface="Cambria Math"/>
                                  </a:rPr>
                                  <m:t>𝑛</m:t>
                                </m:r>
                              </m:e>
                              <m:sub>
                                <m:r>
                                  <a:rPr lang="es-EC" sz="1600" i="1">
                                    <a:latin typeface="Cambria Math"/>
                                  </a:rPr>
                                  <m:t>𝑦</m:t>
                                </m:r>
                              </m:sub>
                            </m:sSub>
                            <m:r>
                              <a:rPr lang="es-EC" sz="1600">
                                <a:latin typeface="Cambria Math"/>
                              </a:rPr>
                              <m:t>+</m:t>
                            </m:r>
                            <m:sSub>
                              <m:sSubPr>
                                <m:ctrlPr>
                                  <a:rPr lang="es-ES" sz="1600" i="1">
                                    <a:latin typeface="Cambria Math"/>
                                  </a:rPr>
                                </m:ctrlPr>
                              </m:sSubPr>
                              <m:e>
                                <m:r>
                                  <a:rPr lang="es-EC" sz="1600" i="1">
                                    <a:latin typeface="Cambria Math"/>
                                  </a:rPr>
                                  <m:t>𝜏</m:t>
                                </m:r>
                              </m:e>
                              <m:sub>
                                <m:r>
                                  <a:rPr lang="es-EC" sz="1600" i="1">
                                    <a:latin typeface="Cambria Math"/>
                                  </a:rPr>
                                  <m:t>𝑧𝑧</m:t>
                                </m:r>
                              </m:sub>
                            </m:sSub>
                            <m:sSub>
                              <m:sSubPr>
                                <m:ctrlPr>
                                  <a:rPr lang="es-ES" sz="1600" i="1">
                                    <a:latin typeface="Cambria Math"/>
                                  </a:rPr>
                                </m:ctrlPr>
                              </m:sSubPr>
                              <m:e>
                                <m:r>
                                  <a:rPr lang="es-EC" sz="1600" i="1">
                                    <a:latin typeface="Cambria Math"/>
                                  </a:rPr>
                                  <m:t>𝑛</m:t>
                                </m:r>
                              </m:e>
                              <m:sub>
                                <m:r>
                                  <a:rPr lang="es-EC" sz="1600" i="1">
                                    <a:latin typeface="Cambria Math"/>
                                  </a:rPr>
                                  <m:t>𝑦</m:t>
                                </m:r>
                              </m:sub>
                            </m:sSub>
                            <m:r>
                              <a:rPr lang="es-EC" sz="1600">
                                <a:latin typeface="Cambria Math"/>
                              </a:rPr>
                              <m:t> =</m:t>
                            </m:r>
                            <m:sSub>
                              <m:sSubPr>
                                <m:ctrlPr>
                                  <a:rPr lang="es-ES" sz="1600" i="1">
                                    <a:latin typeface="Cambria Math"/>
                                  </a:rPr>
                                </m:ctrlPr>
                              </m:sSubPr>
                              <m:e>
                                <m:r>
                                  <a:rPr lang="es-EC" sz="1600" i="1">
                                    <a:latin typeface="Cambria Math"/>
                                  </a:rPr>
                                  <m:t>𝑓</m:t>
                                </m:r>
                              </m:e>
                              <m:sub>
                                <m:r>
                                  <a:rPr lang="es-EC" sz="1600" i="1">
                                    <a:latin typeface="Cambria Math"/>
                                  </a:rPr>
                                  <m:t>𝑦</m:t>
                                </m:r>
                              </m:sub>
                            </m:sSub>
                          </m:e>
                        </m:mr>
                        <m:mr>
                          <m:e>
                            <m:sSub>
                              <m:sSubPr>
                                <m:ctrlPr>
                                  <a:rPr lang="es-ES" sz="1600" i="1">
                                    <a:latin typeface="Cambria Math"/>
                                  </a:rPr>
                                </m:ctrlPr>
                              </m:sSubPr>
                              <m:e>
                                <m:r>
                                  <a:rPr lang="es-EC" sz="1600" i="1">
                                    <a:latin typeface="Cambria Math"/>
                                  </a:rPr>
                                  <m:t>𝜏</m:t>
                                </m:r>
                              </m:e>
                              <m:sub>
                                <m:r>
                                  <a:rPr lang="es-EC" sz="1600" i="1">
                                    <a:latin typeface="Cambria Math"/>
                                  </a:rPr>
                                  <m:t>𝑧𝑥</m:t>
                                </m:r>
                              </m:sub>
                            </m:sSub>
                            <m:sSub>
                              <m:sSubPr>
                                <m:ctrlPr>
                                  <a:rPr lang="es-ES" sz="1600" i="1">
                                    <a:latin typeface="Cambria Math"/>
                                  </a:rPr>
                                </m:ctrlPr>
                              </m:sSubPr>
                              <m:e>
                                <m:r>
                                  <a:rPr lang="es-EC" sz="1600" i="1">
                                    <a:latin typeface="Cambria Math"/>
                                  </a:rPr>
                                  <m:t>𝑛</m:t>
                                </m:r>
                              </m:e>
                              <m:sub>
                                <m:r>
                                  <a:rPr lang="es-EC" sz="1600" i="1">
                                    <a:latin typeface="Cambria Math"/>
                                  </a:rPr>
                                  <m:t>𝑧</m:t>
                                </m:r>
                              </m:sub>
                            </m:sSub>
                            <m:r>
                              <a:rPr lang="es-EC" sz="1600">
                                <a:latin typeface="Cambria Math"/>
                              </a:rPr>
                              <m:t>+ </m:t>
                            </m:r>
                            <m:sSub>
                              <m:sSubPr>
                                <m:ctrlPr>
                                  <a:rPr lang="es-ES" sz="1600" i="1">
                                    <a:latin typeface="Cambria Math"/>
                                  </a:rPr>
                                </m:ctrlPr>
                              </m:sSubPr>
                              <m:e>
                                <m:r>
                                  <a:rPr lang="es-EC" sz="1600" i="1">
                                    <a:latin typeface="Cambria Math"/>
                                  </a:rPr>
                                  <m:t>𝜏</m:t>
                                </m:r>
                              </m:e>
                              <m:sub>
                                <m:r>
                                  <a:rPr lang="es-EC" sz="1600" i="1">
                                    <a:latin typeface="Cambria Math"/>
                                  </a:rPr>
                                  <m:t>𝑧𝑦</m:t>
                                </m:r>
                              </m:sub>
                            </m:sSub>
                            <m:sSub>
                              <m:sSubPr>
                                <m:ctrlPr>
                                  <a:rPr lang="es-ES" sz="1600" i="1">
                                    <a:latin typeface="Cambria Math"/>
                                  </a:rPr>
                                </m:ctrlPr>
                              </m:sSubPr>
                              <m:e>
                                <m:r>
                                  <a:rPr lang="es-EC" sz="1600" i="1">
                                    <a:latin typeface="Cambria Math"/>
                                  </a:rPr>
                                  <m:t>𝑛</m:t>
                                </m:r>
                              </m:e>
                              <m:sub>
                                <m:r>
                                  <a:rPr lang="es-EC" sz="1600" i="1">
                                    <a:latin typeface="Cambria Math"/>
                                  </a:rPr>
                                  <m:t>𝑧</m:t>
                                </m:r>
                              </m:sub>
                            </m:sSub>
                            <m:r>
                              <a:rPr lang="es-EC" sz="1600">
                                <a:latin typeface="Cambria Math"/>
                              </a:rPr>
                              <m:t>+</m:t>
                            </m:r>
                            <m:sSub>
                              <m:sSubPr>
                                <m:ctrlPr>
                                  <a:rPr lang="es-ES" sz="1600" i="1">
                                    <a:latin typeface="Cambria Math"/>
                                  </a:rPr>
                                </m:ctrlPr>
                              </m:sSubPr>
                              <m:e>
                                <m:r>
                                  <a:rPr lang="es-EC" sz="1600" i="1">
                                    <a:latin typeface="Cambria Math"/>
                                  </a:rPr>
                                  <m:t>𝜎</m:t>
                                </m:r>
                              </m:e>
                              <m:sub>
                                <m:r>
                                  <a:rPr lang="es-EC" sz="1600" i="1">
                                    <a:latin typeface="Cambria Math"/>
                                  </a:rPr>
                                  <m:t>𝑧</m:t>
                                </m:r>
                              </m:sub>
                            </m:sSub>
                            <m:sSub>
                              <m:sSubPr>
                                <m:ctrlPr>
                                  <a:rPr lang="es-ES" sz="1600" i="1">
                                    <a:latin typeface="Cambria Math"/>
                                  </a:rPr>
                                </m:ctrlPr>
                              </m:sSubPr>
                              <m:e>
                                <m:r>
                                  <a:rPr lang="es-EC" sz="1600" i="1">
                                    <a:latin typeface="Cambria Math"/>
                                  </a:rPr>
                                  <m:t>𝑛</m:t>
                                </m:r>
                              </m:e>
                              <m:sub>
                                <m:r>
                                  <a:rPr lang="es-EC" sz="1600" i="1">
                                    <a:latin typeface="Cambria Math"/>
                                  </a:rPr>
                                  <m:t>𝑧</m:t>
                                </m:r>
                              </m:sub>
                            </m:sSub>
                            <m:r>
                              <a:rPr lang="es-EC" sz="1600">
                                <a:latin typeface="Cambria Math"/>
                              </a:rPr>
                              <m:t>  =</m:t>
                            </m:r>
                            <m:sSub>
                              <m:sSubPr>
                                <m:ctrlPr>
                                  <a:rPr lang="es-ES" sz="1600" i="1">
                                    <a:latin typeface="Cambria Math"/>
                                  </a:rPr>
                                </m:ctrlPr>
                              </m:sSubPr>
                              <m:e>
                                <m:r>
                                  <a:rPr lang="es-EC" sz="1600" i="1">
                                    <a:latin typeface="Cambria Math"/>
                                  </a:rPr>
                                  <m:t>𝑓</m:t>
                                </m:r>
                              </m:e>
                              <m:sub>
                                <m:r>
                                  <a:rPr lang="es-EC" sz="1600" i="1">
                                    <a:latin typeface="Cambria Math"/>
                                  </a:rPr>
                                  <m:t>𝑧</m:t>
                                </m:r>
                              </m:sub>
                            </m:sSub>
                          </m:e>
                        </m:mr>
                      </m:m>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4788024" y="2024693"/>
                <a:ext cx="2635850" cy="948465"/>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2357888" y="3646303"/>
                <a:ext cx="5184398" cy="6672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600" i="1">
                              <a:latin typeface="Cambria Math"/>
                            </a:rPr>
                          </m:ctrlPr>
                        </m:fPr>
                        <m:num>
                          <m:sSup>
                            <m:sSupPr>
                              <m:ctrlPr>
                                <a:rPr lang="es-ES" sz="1600" i="1">
                                  <a:latin typeface="Cambria Math"/>
                                </a:rPr>
                              </m:ctrlPr>
                            </m:sSupPr>
                            <m:e>
                              <m:r>
                                <a:rPr lang="es-EC" sz="1600" i="1">
                                  <a:latin typeface="Cambria Math"/>
                                </a:rPr>
                                <m:t>𝜕</m:t>
                              </m:r>
                            </m:e>
                            <m:sup>
                              <m:r>
                                <a:rPr lang="es-EC" sz="1600">
                                  <a:latin typeface="Cambria Math"/>
                                </a:rPr>
                                <m:t>2</m:t>
                              </m:r>
                            </m:sup>
                          </m:sSup>
                          <m:sSub>
                            <m:sSubPr>
                              <m:ctrlPr>
                                <a:rPr lang="es-ES" sz="1600" i="1">
                                  <a:latin typeface="Cambria Math"/>
                                </a:rPr>
                              </m:ctrlPr>
                            </m:sSubPr>
                            <m:e>
                              <m:r>
                                <a:rPr lang="es-EC" sz="1600" i="1">
                                  <a:latin typeface="Cambria Math"/>
                                </a:rPr>
                                <m:t>𝜀</m:t>
                              </m:r>
                            </m:e>
                            <m:sub>
                              <m:r>
                                <a:rPr lang="es-EC" sz="1600" i="1">
                                  <a:latin typeface="Cambria Math"/>
                                </a:rPr>
                                <m:t>𝑥</m:t>
                              </m:r>
                            </m:sub>
                          </m:sSub>
                        </m:num>
                        <m:den>
                          <m:r>
                            <a:rPr lang="es-EC" sz="1600" i="1">
                              <a:latin typeface="Cambria Math"/>
                            </a:rPr>
                            <m:t>𝜕</m:t>
                          </m:r>
                          <m:r>
                            <a:rPr lang="es-EC" sz="1600" i="1">
                              <a:latin typeface="Cambria Math"/>
                            </a:rPr>
                            <m:t>𝑦</m:t>
                          </m:r>
                          <m:r>
                            <a:rPr lang="es-EC" sz="1600" i="1">
                              <a:latin typeface="Cambria Math"/>
                            </a:rPr>
                            <m:t>𝜕</m:t>
                          </m:r>
                          <m:r>
                            <a:rPr lang="es-EC" sz="1600" i="1">
                              <a:latin typeface="Cambria Math"/>
                            </a:rPr>
                            <m:t>𝑧</m:t>
                          </m:r>
                        </m:den>
                      </m:f>
                      <m:r>
                        <a:rPr lang="es-EC" sz="1600">
                          <a:latin typeface="Cambria Math"/>
                        </a:rPr>
                        <m:t>=</m:t>
                      </m:r>
                      <m:f>
                        <m:fPr>
                          <m:ctrlPr>
                            <a:rPr lang="es-ES" sz="1600" i="1">
                              <a:latin typeface="Cambria Math"/>
                            </a:rPr>
                          </m:ctrlPr>
                        </m:fPr>
                        <m:num>
                          <m:sSup>
                            <m:sSupPr>
                              <m:ctrlPr>
                                <a:rPr lang="es-ES" sz="1600" i="1">
                                  <a:latin typeface="Cambria Math"/>
                                </a:rPr>
                              </m:ctrlPr>
                            </m:sSupPr>
                            <m:e>
                              <m:r>
                                <a:rPr lang="es-EC" sz="1600" i="1">
                                  <a:latin typeface="Cambria Math"/>
                                </a:rPr>
                                <m:t>𝜕</m:t>
                              </m:r>
                            </m:e>
                            <m:sup>
                              <m:r>
                                <a:rPr lang="es-EC" sz="1600">
                                  <a:latin typeface="Cambria Math"/>
                                </a:rPr>
                                <m:t>2</m:t>
                              </m:r>
                            </m:sup>
                          </m:sSup>
                          <m:sSub>
                            <m:sSubPr>
                              <m:ctrlPr>
                                <a:rPr lang="es-ES" sz="1600" i="1">
                                  <a:latin typeface="Cambria Math"/>
                                </a:rPr>
                              </m:ctrlPr>
                            </m:sSubPr>
                            <m:e>
                              <m:r>
                                <a:rPr lang="es-EC" sz="1600" i="1">
                                  <a:latin typeface="Cambria Math"/>
                                </a:rPr>
                                <m:t>𝜀</m:t>
                              </m:r>
                            </m:e>
                            <m:sub>
                              <m:r>
                                <a:rPr lang="es-EC" sz="1600" i="1">
                                  <a:latin typeface="Cambria Math"/>
                                </a:rPr>
                                <m:t>𝑦</m:t>
                              </m:r>
                            </m:sub>
                          </m:sSub>
                        </m:num>
                        <m:den>
                          <m:r>
                            <a:rPr lang="es-EC" sz="1600" i="1">
                              <a:latin typeface="Cambria Math"/>
                            </a:rPr>
                            <m:t>𝜕</m:t>
                          </m:r>
                          <m:r>
                            <a:rPr lang="es-EC" sz="1600" i="1">
                              <a:latin typeface="Cambria Math"/>
                            </a:rPr>
                            <m:t>𝑥</m:t>
                          </m:r>
                          <m:r>
                            <a:rPr lang="es-EC" sz="1600" i="1">
                              <a:latin typeface="Cambria Math"/>
                            </a:rPr>
                            <m:t>𝜕</m:t>
                          </m:r>
                          <m:r>
                            <a:rPr lang="es-EC" sz="1600" i="1">
                              <a:latin typeface="Cambria Math"/>
                            </a:rPr>
                            <m:t>𝑧</m:t>
                          </m:r>
                        </m:den>
                      </m:f>
                      <m:r>
                        <a:rPr lang="es-EC" sz="1600">
                          <a:latin typeface="Cambria Math"/>
                        </a:rPr>
                        <m:t>=</m:t>
                      </m:r>
                      <m:f>
                        <m:fPr>
                          <m:ctrlPr>
                            <a:rPr lang="es-ES" sz="1600" i="1">
                              <a:latin typeface="Cambria Math"/>
                            </a:rPr>
                          </m:ctrlPr>
                        </m:fPr>
                        <m:num>
                          <m:sSup>
                            <m:sSupPr>
                              <m:ctrlPr>
                                <a:rPr lang="es-ES" sz="1600" i="1">
                                  <a:latin typeface="Cambria Math"/>
                                </a:rPr>
                              </m:ctrlPr>
                            </m:sSupPr>
                            <m:e>
                              <m:r>
                                <a:rPr lang="es-EC" sz="1600" i="1">
                                  <a:latin typeface="Cambria Math"/>
                                </a:rPr>
                                <m:t>𝜕</m:t>
                              </m:r>
                            </m:e>
                            <m:sup>
                              <m:r>
                                <a:rPr lang="es-EC" sz="1600">
                                  <a:latin typeface="Cambria Math"/>
                                </a:rPr>
                                <m:t>2</m:t>
                              </m:r>
                            </m:sup>
                          </m:sSup>
                          <m:sSub>
                            <m:sSubPr>
                              <m:ctrlPr>
                                <a:rPr lang="es-ES" sz="1600" i="1">
                                  <a:latin typeface="Cambria Math"/>
                                </a:rPr>
                              </m:ctrlPr>
                            </m:sSubPr>
                            <m:e>
                              <m:r>
                                <a:rPr lang="es-EC" sz="1600" i="1">
                                  <a:latin typeface="Cambria Math"/>
                                </a:rPr>
                                <m:t>𝜀</m:t>
                              </m:r>
                            </m:e>
                            <m:sub>
                              <m:r>
                                <a:rPr lang="es-EC" sz="1600" i="1">
                                  <a:latin typeface="Cambria Math"/>
                                </a:rPr>
                                <m:t>𝑧</m:t>
                              </m:r>
                            </m:sub>
                          </m:sSub>
                        </m:num>
                        <m:den>
                          <m:r>
                            <a:rPr lang="es-EC" sz="1600" i="1">
                              <a:latin typeface="Cambria Math"/>
                            </a:rPr>
                            <m:t>𝜕</m:t>
                          </m:r>
                          <m:r>
                            <a:rPr lang="es-EC" sz="1600" i="1">
                              <a:latin typeface="Cambria Math"/>
                            </a:rPr>
                            <m:t>𝑦</m:t>
                          </m:r>
                          <m:r>
                            <a:rPr lang="es-EC" sz="1600" i="1">
                              <a:latin typeface="Cambria Math"/>
                            </a:rPr>
                            <m:t>𝜕</m:t>
                          </m:r>
                          <m:r>
                            <a:rPr lang="es-EC" sz="1600" i="1">
                              <a:latin typeface="Cambria Math"/>
                            </a:rPr>
                            <m:t>𝑥</m:t>
                          </m:r>
                        </m:den>
                      </m:f>
                      <m:r>
                        <a:rPr lang="es-EC" sz="1600">
                          <a:latin typeface="Cambria Math"/>
                        </a:rPr>
                        <m:t>=0 </m:t>
                      </m:r>
                      <m:box>
                        <m:boxPr>
                          <m:ctrlPr>
                            <a:rPr lang="es-ES" sz="1600" i="1">
                              <a:latin typeface="Cambria Math"/>
                            </a:rPr>
                          </m:ctrlPr>
                        </m:boxPr>
                        <m:e>
                          <m:groupChr>
                            <m:groupChrPr>
                              <m:chr m:val="⇒"/>
                              <m:vertJc m:val="bot"/>
                              <m:ctrlPr>
                                <a:rPr lang="es-ES" sz="1600" i="1">
                                  <a:latin typeface="Cambria Math"/>
                                </a:rPr>
                              </m:ctrlPr>
                            </m:groupChrPr>
                            <m:e/>
                          </m:groupChr>
                        </m:e>
                      </m:box>
                      <m:r>
                        <a:rPr lang="es-EC" sz="1600">
                          <a:latin typeface="Cambria Math"/>
                        </a:rPr>
                        <m:t>   </m:t>
                      </m:r>
                      <m:f>
                        <m:fPr>
                          <m:ctrlPr>
                            <a:rPr lang="es-ES" sz="1600" i="1">
                              <a:latin typeface="Cambria Math"/>
                            </a:rPr>
                          </m:ctrlPr>
                        </m:fPr>
                        <m:num>
                          <m:sSup>
                            <m:sSupPr>
                              <m:ctrlPr>
                                <a:rPr lang="es-ES" sz="1600" i="1">
                                  <a:latin typeface="Cambria Math"/>
                                </a:rPr>
                              </m:ctrlPr>
                            </m:sSupPr>
                            <m:e>
                              <m:r>
                                <a:rPr lang="es-EC" sz="1600" i="1">
                                  <a:latin typeface="Cambria Math"/>
                                </a:rPr>
                                <m:t>𝜕</m:t>
                              </m:r>
                            </m:e>
                            <m:sup>
                              <m:r>
                                <a:rPr lang="es-EC" sz="1600">
                                  <a:latin typeface="Cambria Math"/>
                                </a:rPr>
                                <m:t>2</m:t>
                              </m:r>
                            </m:sup>
                          </m:sSup>
                          <m:r>
                            <a:rPr lang="es-EC" sz="1600" i="1">
                              <a:latin typeface="Cambria Math"/>
                            </a:rPr>
                            <m:t>𝑇</m:t>
                          </m:r>
                        </m:num>
                        <m:den>
                          <m:r>
                            <a:rPr lang="es-EC" sz="1600" i="1">
                              <a:latin typeface="Cambria Math"/>
                            </a:rPr>
                            <m:t>𝜕</m:t>
                          </m:r>
                          <m:r>
                            <a:rPr lang="es-EC" sz="1600" i="1">
                              <a:latin typeface="Cambria Math"/>
                            </a:rPr>
                            <m:t>𝑦</m:t>
                          </m:r>
                          <m:r>
                            <a:rPr lang="es-EC" sz="1600" i="1">
                              <a:latin typeface="Cambria Math"/>
                            </a:rPr>
                            <m:t>𝜕</m:t>
                          </m:r>
                          <m:r>
                            <a:rPr lang="es-EC" sz="1600" i="1">
                              <a:latin typeface="Cambria Math"/>
                            </a:rPr>
                            <m:t>𝑧</m:t>
                          </m:r>
                        </m:den>
                      </m:f>
                      <m:r>
                        <a:rPr lang="es-EC" sz="1600">
                          <a:latin typeface="Cambria Math"/>
                        </a:rPr>
                        <m:t>=</m:t>
                      </m:r>
                      <m:f>
                        <m:fPr>
                          <m:ctrlPr>
                            <a:rPr lang="es-ES" sz="1600" i="1">
                              <a:latin typeface="Cambria Math"/>
                            </a:rPr>
                          </m:ctrlPr>
                        </m:fPr>
                        <m:num>
                          <m:sSup>
                            <m:sSupPr>
                              <m:ctrlPr>
                                <a:rPr lang="es-ES" sz="1600" i="1">
                                  <a:latin typeface="Cambria Math"/>
                                </a:rPr>
                              </m:ctrlPr>
                            </m:sSupPr>
                            <m:e>
                              <m:r>
                                <a:rPr lang="es-EC" sz="1600" i="1">
                                  <a:latin typeface="Cambria Math"/>
                                </a:rPr>
                                <m:t>𝜕</m:t>
                              </m:r>
                            </m:e>
                            <m:sup>
                              <m:r>
                                <a:rPr lang="es-EC" sz="1600">
                                  <a:latin typeface="Cambria Math"/>
                                </a:rPr>
                                <m:t>2</m:t>
                              </m:r>
                            </m:sup>
                          </m:sSup>
                          <m:r>
                            <a:rPr lang="es-EC" sz="1600" i="1">
                              <a:latin typeface="Cambria Math"/>
                            </a:rPr>
                            <m:t>𝑇</m:t>
                          </m:r>
                        </m:num>
                        <m:den>
                          <m:r>
                            <a:rPr lang="es-EC" sz="1600" i="1">
                              <a:latin typeface="Cambria Math"/>
                            </a:rPr>
                            <m:t>𝜕</m:t>
                          </m:r>
                          <m:r>
                            <a:rPr lang="es-EC" sz="1600" i="1">
                              <a:latin typeface="Cambria Math"/>
                            </a:rPr>
                            <m:t>𝑥</m:t>
                          </m:r>
                          <m:r>
                            <a:rPr lang="es-EC" sz="1600" i="1">
                              <a:latin typeface="Cambria Math"/>
                            </a:rPr>
                            <m:t>𝜕</m:t>
                          </m:r>
                          <m:r>
                            <a:rPr lang="es-EC" sz="1600" i="1">
                              <a:latin typeface="Cambria Math"/>
                            </a:rPr>
                            <m:t>𝑧</m:t>
                          </m:r>
                        </m:den>
                      </m:f>
                      <m:r>
                        <a:rPr lang="es-EC" sz="1600">
                          <a:latin typeface="Cambria Math"/>
                        </a:rPr>
                        <m:t>=</m:t>
                      </m:r>
                      <m:f>
                        <m:fPr>
                          <m:ctrlPr>
                            <a:rPr lang="es-ES" sz="1600" i="1">
                              <a:latin typeface="Cambria Math"/>
                            </a:rPr>
                          </m:ctrlPr>
                        </m:fPr>
                        <m:num>
                          <m:sSup>
                            <m:sSupPr>
                              <m:ctrlPr>
                                <a:rPr lang="es-ES" sz="1600" i="1">
                                  <a:latin typeface="Cambria Math"/>
                                </a:rPr>
                              </m:ctrlPr>
                            </m:sSupPr>
                            <m:e>
                              <m:r>
                                <a:rPr lang="es-EC" sz="1600" i="1">
                                  <a:latin typeface="Cambria Math"/>
                                </a:rPr>
                                <m:t>𝜕</m:t>
                              </m:r>
                            </m:e>
                            <m:sup>
                              <m:r>
                                <a:rPr lang="es-EC" sz="1600">
                                  <a:latin typeface="Cambria Math"/>
                                </a:rPr>
                                <m:t>2</m:t>
                              </m:r>
                            </m:sup>
                          </m:sSup>
                          <m:r>
                            <a:rPr lang="es-EC" sz="1600" i="1">
                              <a:latin typeface="Cambria Math"/>
                            </a:rPr>
                            <m:t>𝑇</m:t>
                          </m:r>
                        </m:num>
                        <m:den>
                          <m:r>
                            <a:rPr lang="es-EC" sz="1600" i="1">
                              <a:latin typeface="Cambria Math"/>
                            </a:rPr>
                            <m:t>𝜕</m:t>
                          </m:r>
                          <m:r>
                            <a:rPr lang="es-EC" sz="1600" i="1">
                              <a:latin typeface="Cambria Math"/>
                            </a:rPr>
                            <m:t>𝑦</m:t>
                          </m:r>
                          <m:r>
                            <a:rPr lang="es-EC" sz="1600" i="1">
                              <a:latin typeface="Cambria Math"/>
                            </a:rPr>
                            <m:t>𝜕</m:t>
                          </m:r>
                          <m:r>
                            <a:rPr lang="es-EC" sz="1600" i="1">
                              <a:latin typeface="Cambria Math"/>
                            </a:rPr>
                            <m:t>𝑥</m:t>
                          </m:r>
                        </m:den>
                      </m:f>
                      <m:r>
                        <a:rPr lang="es-EC" sz="1600">
                          <a:latin typeface="Cambria Math"/>
                        </a:rPr>
                        <m:t>=0 </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2357888" y="3646303"/>
                <a:ext cx="5184398" cy="667234"/>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2051720" y="4352190"/>
                <a:ext cx="5796734" cy="5953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sSub>
                            <m:sSubPr>
                              <m:ctrlPr>
                                <a:rPr lang="es-ES" sz="1400" i="1">
                                  <a:latin typeface="Cambria Math"/>
                                </a:rPr>
                              </m:ctrlPr>
                            </m:sSubPr>
                            <m:e>
                              <m:r>
                                <a:rPr lang="es-EC" sz="1400" i="1">
                                  <a:latin typeface="Cambria Math"/>
                                </a:rPr>
                                <m:t>𝜀</m:t>
                              </m:r>
                            </m:e>
                            <m:sub>
                              <m:r>
                                <a:rPr lang="es-EC" sz="1400" i="1">
                                  <a:latin typeface="Cambria Math"/>
                                </a:rPr>
                                <m:t>𝑥</m:t>
                              </m:r>
                            </m:sub>
                          </m:sSub>
                        </m:num>
                        <m:den>
                          <m:r>
                            <a:rPr lang="es-EC" sz="1400" i="1">
                              <a:latin typeface="Cambria Math"/>
                            </a:rPr>
                            <m:t>𝜕</m:t>
                          </m:r>
                          <m:sSup>
                            <m:sSupPr>
                              <m:ctrlPr>
                                <a:rPr lang="es-ES" sz="1400" i="1">
                                  <a:latin typeface="Cambria Math"/>
                                </a:rPr>
                              </m:ctrlPr>
                            </m:sSupPr>
                            <m:e>
                              <m:r>
                                <a:rPr lang="es-EC" sz="1400" i="1">
                                  <a:latin typeface="Cambria Math"/>
                                </a:rPr>
                                <m:t>𝑦</m:t>
                              </m:r>
                            </m:e>
                            <m:sup>
                              <m:r>
                                <a:rPr lang="es-EC" sz="1400">
                                  <a:latin typeface="Cambria Math"/>
                                </a:rPr>
                                <m:t>2</m:t>
                              </m:r>
                            </m:sup>
                          </m:sSup>
                        </m:den>
                      </m:f>
                      <m:r>
                        <a:rPr lang="es-EC" sz="1400">
                          <a:latin typeface="Cambria Math"/>
                        </a:rPr>
                        <m:t>+</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sSub>
                            <m:sSubPr>
                              <m:ctrlPr>
                                <a:rPr lang="es-ES" sz="1400" i="1">
                                  <a:latin typeface="Cambria Math"/>
                                </a:rPr>
                              </m:ctrlPr>
                            </m:sSubPr>
                            <m:e>
                              <m:r>
                                <a:rPr lang="es-EC" sz="1400" i="1">
                                  <a:latin typeface="Cambria Math"/>
                                </a:rPr>
                                <m:t>𝜀</m:t>
                              </m:r>
                            </m:e>
                            <m:sub>
                              <m:r>
                                <a:rPr lang="es-EC" sz="1400" i="1">
                                  <a:latin typeface="Cambria Math"/>
                                </a:rPr>
                                <m:t>𝑦</m:t>
                              </m:r>
                            </m:sub>
                          </m:sSub>
                        </m:num>
                        <m:den>
                          <m:r>
                            <a:rPr lang="es-EC" sz="1400" i="1">
                              <a:latin typeface="Cambria Math"/>
                            </a:rPr>
                            <m:t>𝜕</m:t>
                          </m:r>
                          <m:sSup>
                            <m:sSupPr>
                              <m:ctrlPr>
                                <a:rPr lang="es-ES" sz="1400" i="1">
                                  <a:latin typeface="Cambria Math"/>
                                </a:rPr>
                              </m:ctrlPr>
                            </m:sSupPr>
                            <m:e>
                              <m:r>
                                <a:rPr lang="es-EC" sz="1400" i="1">
                                  <a:latin typeface="Cambria Math"/>
                                </a:rPr>
                                <m:t>𝑥</m:t>
                              </m:r>
                            </m:e>
                            <m:sup>
                              <m:r>
                                <a:rPr lang="es-EC" sz="1400">
                                  <a:latin typeface="Cambria Math"/>
                                </a:rPr>
                                <m:t>2</m:t>
                              </m:r>
                            </m:sup>
                          </m:sSup>
                        </m:den>
                      </m:f>
                      <m:r>
                        <a:rPr lang="es-EC" sz="1400">
                          <a:latin typeface="Cambria Math"/>
                        </a:rPr>
                        <m:t>=</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sSub>
                            <m:sSubPr>
                              <m:ctrlPr>
                                <a:rPr lang="es-ES" sz="1400" i="1">
                                  <a:latin typeface="Cambria Math"/>
                                </a:rPr>
                              </m:ctrlPr>
                            </m:sSubPr>
                            <m:e>
                              <m:r>
                                <a:rPr lang="es-EC" sz="1400" i="1">
                                  <a:latin typeface="Cambria Math"/>
                                </a:rPr>
                                <m:t>𝜀</m:t>
                              </m:r>
                            </m:e>
                            <m:sub>
                              <m:r>
                                <a:rPr lang="es-EC" sz="1400" i="1">
                                  <a:latin typeface="Cambria Math"/>
                                </a:rPr>
                                <m:t>𝑥</m:t>
                              </m:r>
                            </m:sub>
                          </m:sSub>
                        </m:num>
                        <m:den>
                          <m:r>
                            <a:rPr lang="es-EC" sz="1400" i="1">
                              <a:latin typeface="Cambria Math"/>
                            </a:rPr>
                            <m:t>𝜕</m:t>
                          </m:r>
                          <m:sSup>
                            <m:sSupPr>
                              <m:ctrlPr>
                                <a:rPr lang="es-ES" sz="1400" i="1">
                                  <a:latin typeface="Cambria Math"/>
                                </a:rPr>
                              </m:ctrlPr>
                            </m:sSupPr>
                            <m:e>
                              <m:r>
                                <a:rPr lang="es-EC" sz="1400" i="1">
                                  <a:latin typeface="Cambria Math"/>
                                </a:rPr>
                                <m:t>𝑧</m:t>
                              </m:r>
                            </m:e>
                            <m:sup>
                              <m:r>
                                <a:rPr lang="es-EC" sz="1400">
                                  <a:latin typeface="Cambria Math"/>
                                </a:rPr>
                                <m:t>2</m:t>
                              </m:r>
                            </m:sup>
                          </m:sSup>
                        </m:den>
                      </m:f>
                      <m:r>
                        <a:rPr lang="es-EC" sz="1400">
                          <a:latin typeface="Cambria Math"/>
                        </a:rPr>
                        <m:t>+</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sSub>
                            <m:sSubPr>
                              <m:ctrlPr>
                                <a:rPr lang="es-ES" sz="1400" i="1">
                                  <a:latin typeface="Cambria Math"/>
                                </a:rPr>
                              </m:ctrlPr>
                            </m:sSubPr>
                            <m:e>
                              <m:r>
                                <a:rPr lang="es-EC" sz="1400" i="1">
                                  <a:latin typeface="Cambria Math"/>
                                </a:rPr>
                                <m:t>𝜀</m:t>
                              </m:r>
                            </m:e>
                            <m:sub>
                              <m:r>
                                <a:rPr lang="es-EC" sz="1400" i="1">
                                  <a:latin typeface="Cambria Math"/>
                                </a:rPr>
                                <m:t>𝑧</m:t>
                              </m:r>
                            </m:sub>
                          </m:sSub>
                        </m:num>
                        <m:den>
                          <m:r>
                            <a:rPr lang="es-EC" sz="1400" i="1">
                              <a:latin typeface="Cambria Math"/>
                            </a:rPr>
                            <m:t>𝜕</m:t>
                          </m:r>
                          <m:sSup>
                            <m:sSupPr>
                              <m:ctrlPr>
                                <a:rPr lang="es-ES" sz="1400" i="1">
                                  <a:latin typeface="Cambria Math"/>
                                </a:rPr>
                              </m:ctrlPr>
                            </m:sSupPr>
                            <m:e>
                              <m:r>
                                <a:rPr lang="es-EC" sz="1400" i="1">
                                  <a:latin typeface="Cambria Math"/>
                                </a:rPr>
                                <m:t>𝑥</m:t>
                              </m:r>
                            </m:e>
                            <m:sup>
                              <m:r>
                                <a:rPr lang="es-EC" sz="1400">
                                  <a:latin typeface="Cambria Math"/>
                                </a:rPr>
                                <m:t>2</m:t>
                              </m:r>
                            </m:sup>
                          </m:sSup>
                        </m:den>
                      </m:f>
                      <m:r>
                        <a:rPr lang="es-EC" sz="1400">
                          <a:latin typeface="Cambria Math"/>
                        </a:rPr>
                        <m:t>=</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sSub>
                            <m:sSubPr>
                              <m:ctrlPr>
                                <a:rPr lang="es-ES" sz="1400" i="1">
                                  <a:latin typeface="Cambria Math"/>
                                </a:rPr>
                              </m:ctrlPr>
                            </m:sSubPr>
                            <m:e>
                              <m:r>
                                <a:rPr lang="es-EC" sz="1400" i="1">
                                  <a:latin typeface="Cambria Math"/>
                                </a:rPr>
                                <m:t>𝜀</m:t>
                              </m:r>
                            </m:e>
                            <m:sub>
                              <m:r>
                                <a:rPr lang="es-EC" sz="1400" i="1">
                                  <a:latin typeface="Cambria Math"/>
                                </a:rPr>
                                <m:t>𝑦</m:t>
                              </m:r>
                            </m:sub>
                          </m:sSub>
                        </m:num>
                        <m:den>
                          <m:r>
                            <a:rPr lang="es-EC" sz="1400" i="1">
                              <a:latin typeface="Cambria Math"/>
                            </a:rPr>
                            <m:t>𝜕</m:t>
                          </m:r>
                          <m:sSup>
                            <m:sSupPr>
                              <m:ctrlPr>
                                <a:rPr lang="es-ES" sz="1400" i="1">
                                  <a:latin typeface="Cambria Math"/>
                                </a:rPr>
                              </m:ctrlPr>
                            </m:sSupPr>
                            <m:e>
                              <m:r>
                                <a:rPr lang="es-EC" sz="1400" i="1">
                                  <a:latin typeface="Cambria Math"/>
                                </a:rPr>
                                <m:t>𝑧</m:t>
                              </m:r>
                            </m:e>
                            <m:sup>
                              <m:r>
                                <a:rPr lang="es-EC" sz="1400">
                                  <a:latin typeface="Cambria Math"/>
                                </a:rPr>
                                <m:t>2</m:t>
                              </m:r>
                            </m:sup>
                          </m:sSup>
                        </m:den>
                      </m:f>
                      <m:r>
                        <a:rPr lang="es-EC" sz="1400">
                          <a:latin typeface="Cambria Math"/>
                        </a:rPr>
                        <m:t>+</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sSub>
                            <m:sSubPr>
                              <m:ctrlPr>
                                <a:rPr lang="es-ES" sz="1400" i="1">
                                  <a:latin typeface="Cambria Math"/>
                                </a:rPr>
                              </m:ctrlPr>
                            </m:sSubPr>
                            <m:e>
                              <m:r>
                                <a:rPr lang="es-EC" sz="1400" i="1">
                                  <a:latin typeface="Cambria Math"/>
                                </a:rPr>
                                <m:t>𝜀</m:t>
                              </m:r>
                            </m:e>
                            <m:sub>
                              <m:r>
                                <a:rPr lang="es-EC" sz="1400" i="1">
                                  <a:latin typeface="Cambria Math"/>
                                </a:rPr>
                                <m:t>𝑧</m:t>
                              </m:r>
                            </m:sub>
                          </m:sSub>
                        </m:num>
                        <m:den>
                          <m:r>
                            <a:rPr lang="es-EC" sz="1400" i="1">
                              <a:latin typeface="Cambria Math"/>
                            </a:rPr>
                            <m:t>𝜕</m:t>
                          </m:r>
                          <m:sSup>
                            <m:sSupPr>
                              <m:ctrlPr>
                                <a:rPr lang="es-ES" sz="1400" i="1">
                                  <a:latin typeface="Cambria Math"/>
                                </a:rPr>
                              </m:ctrlPr>
                            </m:sSupPr>
                            <m:e>
                              <m:r>
                                <a:rPr lang="es-EC" sz="1400" i="1">
                                  <a:latin typeface="Cambria Math"/>
                                </a:rPr>
                                <m:t>𝑦</m:t>
                              </m:r>
                            </m:e>
                            <m:sup>
                              <m:r>
                                <a:rPr lang="es-EC" sz="1400">
                                  <a:latin typeface="Cambria Math"/>
                                </a:rPr>
                                <m:t>2</m:t>
                              </m:r>
                            </m:sup>
                          </m:sSup>
                        </m:den>
                      </m:f>
                      <m:r>
                        <a:rPr lang="es-EC" sz="1400">
                          <a:latin typeface="Cambria Math"/>
                        </a:rPr>
                        <m:t>=0  </m:t>
                      </m:r>
                      <m:box>
                        <m:boxPr>
                          <m:ctrlPr>
                            <a:rPr lang="es-ES" sz="1400" i="1">
                              <a:latin typeface="Cambria Math"/>
                            </a:rPr>
                          </m:ctrlPr>
                        </m:boxPr>
                        <m:e>
                          <m:groupChr>
                            <m:groupChrPr>
                              <m:chr m:val="⇒"/>
                              <m:vertJc m:val="bot"/>
                              <m:ctrlPr>
                                <a:rPr lang="es-ES" sz="1400" i="1">
                                  <a:latin typeface="Cambria Math"/>
                                </a:rPr>
                              </m:ctrlPr>
                            </m:groupChrPr>
                            <m:e/>
                          </m:groupChr>
                        </m:e>
                      </m:box>
                      <m:r>
                        <a:rPr lang="es-EC" sz="1400">
                          <a:latin typeface="Cambria Math"/>
                        </a:rPr>
                        <m:t>  </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r>
                            <a:rPr lang="es-EC" sz="1400" i="1">
                              <a:latin typeface="Cambria Math"/>
                            </a:rPr>
                            <m:t>𝑇</m:t>
                          </m:r>
                        </m:num>
                        <m:den>
                          <m:r>
                            <a:rPr lang="es-EC" sz="1400" i="1">
                              <a:latin typeface="Cambria Math"/>
                            </a:rPr>
                            <m:t>𝜕</m:t>
                          </m:r>
                          <m:sSup>
                            <m:sSupPr>
                              <m:ctrlPr>
                                <a:rPr lang="es-ES" sz="1400" i="1">
                                  <a:latin typeface="Cambria Math"/>
                                </a:rPr>
                              </m:ctrlPr>
                            </m:sSupPr>
                            <m:e>
                              <m:r>
                                <a:rPr lang="es-EC" sz="1400" i="1">
                                  <a:latin typeface="Cambria Math"/>
                                </a:rPr>
                                <m:t>𝑥</m:t>
                              </m:r>
                            </m:e>
                            <m:sup>
                              <m:r>
                                <a:rPr lang="es-EC" sz="1400">
                                  <a:latin typeface="Cambria Math"/>
                                </a:rPr>
                                <m:t>2</m:t>
                              </m:r>
                            </m:sup>
                          </m:sSup>
                        </m:den>
                      </m:f>
                      <m:r>
                        <a:rPr lang="es-EC" sz="1400">
                          <a:latin typeface="Cambria Math"/>
                        </a:rPr>
                        <m:t>=</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r>
                            <a:rPr lang="es-EC" sz="1400" i="1">
                              <a:latin typeface="Cambria Math"/>
                            </a:rPr>
                            <m:t>𝑇</m:t>
                          </m:r>
                        </m:num>
                        <m:den>
                          <m:r>
                            <a:rPr lang="es-EC" sz="1400" i="1">
                              <a:latin typeface="Cambria Math"/>
                            </a:rPr>
                            <m:t>𝜕</m:t>
                          </m:r>
                          <m:sSup>
                            <m:sSupPr>
                              <m:ctrlPr>
                                <a:rPr lang="es-ES" sz="1400" i="1">
                                  <a:latin typeface="Cambria Math"/>
                                </a:rPr>
                              </m:ctrlPr>
                            </m:sSupPr>
                            <m:e>
                              <m:r>
                                <a:rPr lang="es-EC" sz="1400" i="1">
                                  <a:latin typeface="Cambria Math"/>
                                </a:rPr>
                                <m:t>𝑦</m:t>
                              </m:r>
                            </m:e>
                            <m:sup>
                              <m:r>
                                <a:rPr lang="es-EC" sz="1400">
                                  <a:latin typeface="Cambria Math"/>
                                </a:rPr>
                                <m:t>2</m:t>
                              </m:r>
                            </m:sup>
                          </m:sSup>
                        </m:den>
                      </m:f>
                      <m:r>
                        <a:rPr lang="es-EC" sz="1400">
                          <a:latin typeface="Cambria Math"/>
                        </a:rPr>
                        <m:t>=</m:t>
                      </m:r>
                      <m:f>
                        <m:fPr>
                          <m:ctrlPr>
                            <a:rPr lang="es-ES" sz="1400" i="1">
                              <a:latin typeface="Cambria Math"/>
                            </a:rPr>
                          </m:ctrlPr>
                        </m:fPr>
                        <m:num>
                          <m:sSup>
                            <m:sSupPr>
                              <m:ctrlPr>
                                <a:rPr lang="es-ES" sz="1400" i="1">
                                  <a:latin typeface="Cambria Math"/>
                                </a:rPr>
                              </m:ctrlPr>
                            </m:sSupPr>
                            <m:e>
                              <m:r>
                                <a:rPr lang="es-EC" sz="1400" i="1">
                                  <a:latin typeface="Cambria Math"/>
                                </a:rPr>
                                <m:t>𝜕</m:t>
                              </m:r>
                            </m:e>
                            <m:sup>
                              <m:r>
                                <a:rPr lang="es-EC" sz="1400">
                                  <a:latin typeface="Cambria Math"/>
                                </a:rPr>
                                <m:t>2</m:t>
                              </m:r>
                            </m:sup>
                          </m:sSup>
                          <m:r>
                            <a:rPr lang="es-EC" sz="1400" i="1">
                              <a:latin typeface="Cambria Math"/>
                            </a:rPr>
                            <m:t>𝑇</m:t>
                          </m:r>
                        </m:num>
                        <m:den>
                          <m:r>
                            <a:rPr lang="es-EC" sz="1400" i="1">
                              <a:latin typeface="Cambria Math"/>
                            </a:rPr>
                            <m:t>𝜕</m:t>
                          </m:r>
                          <m:sSup>
                            <m:sSupPr>
                              <m:ctrlPr>
                                <a:rPr lang="es-ES" sz="1400" i="1">
                                  <a:latin typeface="Cambria Math"/>
                                </a:rPr>
                              </m:ctrlPr>
                            </m:sSupPr>
                            <m:e>
                              <m:r>
                                <a:rPr lang="es-EC" sz="1400" i="1">
                                  <a:latin typeface="Cambria Math"/>
                                </a:rPr>
                                <m:t>𝑧</m:t>
                              </m:r>
                            </m:e>
                            <m:sup>
                              <m:r>
                                <a:rPr lang="es-EC" sz="1400">
                                  <a:latin typeface="Cambria Math"/>
                                </a:rPr>
                                <m:t>2</m:t>
                              </m:r>
                            </m:sup>
                          </m:sSup>
                        </m:den>
                      </m:f>
                      <m:r>
                        <a:rPr lang="es-EC" sz="1400">
                          <a:latin typeface="Cambria Math"/>
                        </a:rPr>
                        <m:t>=0</m:t>
                      </m:r>
                    </m:oMath>
                  </m:oMathPara>
                </a14:m>
                <a:endParaRPr lang="es-ES" sz="1400" dirty="0"/>
              </a:p>
            </p:txBody>
          </p:sp>
        </mc:Choice>
        <mc:Fallback xmlns="">
          <p:sp>
            <p:nvSpPr>
              <p:cNvPr id="10" name="9 Rectángulo"/>
              <p:cNvSpPr>
                <a:spLocks noRot="1" noChangeAspect="1" noMove="1" noResize="1" noEditPoints="1" noAdjustHandles="1" noChangeArrowheads="1" noChangeShapeType="1" noTextEdit="1"/>
              </p:cNvSpPr>
              <p:nvPr/>
            </p:nvSpPr>
            <p:spPr>
              <a:xfrm>
                <a:off x="2051720" y="4352190"/>
                <a:ext cx="5796734" cy="595356"/>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889479" y="5445224"/>
                <a:ext cx="2324482" cy="728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i="1">
                              <a:latin typeface="Cambria Math"/>
                            </a:rPr>
                          </m:ctrlPr>
                        </m:fPr>
                        <m:num>
                          <m:sSup>
                            <m:sSupPr>
                              <m:ctrlPr>
                                <a:rPr lang="es-ES" i="1">
                                  <a:latin typeface="Cambria Math"/>
                                </a:rPr>
                              </m:ctrlPr>
                            </m:sSupPr>
                            <m:e>
                              <m:r>
                                <a:rPr lang="es-EC" i="1">
                                  <a:latin typeface="Cambria Math"/>
                                </a:rPr>
                                <m:t>𝜕</m:t>
                              </m:r>
                            </m:e>
                            <m:sup>
                              <m:r>
                                <a:rPr lang="es-EC">
                                  <a:latin typeface="Cambria Math"/>
                                </a:rPr>
                                <m:t>2</m:t>
                              </m:r>
                            </m:sup>
                          </m:sSup>
                          <m:r>
                            <a:rPr lang="es-EC" i="1">
                              <a:latin typeface="Cambria Math"/>
                            </a:rPr>
                            <m:t>𝑇</m:t>
                          </m:r>
                        </m:num>
                        <m:den>
                          <m:r>
                            <a:rPr lang="es-EC" i="1">
                              <a:latin typeface="Cambria Math"/>
                            </a:rPr>
                            <m:t>𝜕</m:t>
                          </m:r>
                          <m:sSup>
                            <m:sSupPr>
                              <m:ctrlPr>
                                <a:rPr lang="es-ES" i="1">
                                  <a:latin typeface="Cambria Math"/>
                                </a:rPr>
                              </m:ctrlPr>
                            </m:sSupPr>
                            <m:e>
                              <m:r>
                                <a:rPr lang="es-EC" i="1">
                                  <a:latin typeface="Cambria Math"/>
                                </a:rPr>
                                <m:t>𝑥</m:t>
                              </m:r>
                            </m:e>
                            <m:sup>
                              <m:r>
                                <a:rPr lang="es-EC">
                                  <a:latin typeface="Cambria Math"/>
                                </a:rPr>
                                <m:t>2</m:t>
                              </m:r>
                            </m:sup>
                          </m:sSup>
                        </m:den>
                      </m:f>
                      <m:r>
                        <a:rPr lang="es-EC">
                          <a:latin typeface="Cambria Math"/>
                        </a:rPr>
                        <m:t>+</m:t>
                      </m:r>
                      <m:f>
                        <m:fPr>
                          <m:ctrlPr>
                            <a:rPr lang="es-ES" i="1">
                              <a:latin typeface="Cambria Math"/>
                            </a:rPr>
                          </m:ctrlPr>
                        </m:fPr>
                        <m:num>
                          <m:sSup>
                            <m:sSupPr>
                              <m:ctrlPr>
                                <a:rPr lang="es-ES" i="1">
                                  <a:latin typeface="Cambria Math"/>
                                </a:rPr>
                              </m:ctrlPr>
                            </m:sSupPr>
                            <m:e>
                              <m:r>
                                <a:rPr lang="es-EC" i="1">
                                  <a:latin typeface="Cambria Math"/>
                                </a:rPr>
                                <m:t>𝜕</m:t>
                              </m:r>
                            </m:e>
                            <m:sup>
                              <m:r>
                                <a:rPr lang="es-EC">
                                  <a:latin typeface="Cambria Math"/>
                                </a:rPr>
                                <m:t>2</m:t>
                              </m:r>
                            </m:sup>
                          </m:sSup>
                          <m:r>
                            <a:rPr lang="es-EC" i="1">
                              <a:latin typeface="Cambria Math"/>
                            </a:rPr>
                            <m:t>𝑇</m:t>
                          </m:r>
                        </m:num>
                        <m:den>
                          <m:r>
                            <a:rPr lang="es-EC" i="1">
                              <a:latin typeface="Cambria Math"/>
                            </a:rPr>
                            <m:t>𝜕</m:t>
                          </m:r>
                          <m:sSup>
                            <m:sSupPr>
                              <m:ctrlPr>
                                <a:rPr lang="es-ES" i="1">
                                  <a:latin typeface="Cambria Math"/>
                                </a:rPr>
                              </m:ctrlPr>
                            </m:sSupPr>
                            <m:e>
                              <m:r>
                                <a:rPr lang="es-EC" i="1">
                                  <a:latin typeface="Cambria Math"/>
                                </a:rPr>
                                <m:t>𝑦</m:t>
                              </m:r>
                            </m:e>
                            <m:sup>
                              <m:r>
                                <a:rPr lang="es-EC">
                                  <a:latin typeface="Cambria Math"/>
                                </a:rPr>
                                <m:t>2</m:t>
                              </m:r>
                            </m:sup>
                          </m:sSup>
                        </m:den>
                      </m:f>
                      <m:r>
                        <a:rPr lang="es-EC">
                          <a:latin typeface="Cambria Math"/>
                        </a:rPr>
                        <m:t>+</m:t>
                      </m:r>
                      <m:f>
                        <m:fPr>
                          <m:ctrlPr>
                            <a:rPr lang="es-ES" i="1">
                              <a:latin typeface="Cambria Math"/>
                            </a:rPr>
                          </m:ctrlPr>
                        </m:fPr>
                        <m:num>
                          <m:sSup>
                            <m:sSupPr>
                              <m:ctrlPr>
                                <a:rPr lang="es-ES" i="1">
                                  <a:latin typeface="Cambria Math"/>
                                </a:rPr>
                              </m:ctrlPr>
                            </m:sSupPr>
                            <m:e>
                              <m:r>
                                <a:rPr lang="es-EC" i="1">
                                  <a:latin typeface="Cambria Math"/>
                                </a:rPr>
                                <m:t>𝜕</m:t>
                              </m:r>
                            </m:e>
                            <m:sup>
                              <m:r>
                                <a:rPr lang="es-EC">
                                  <a:latin typeface="Cambria Math"/>
                                </a:rPr>
                                <m:t>2</m:t>
                              </m:r>
                            </m:sup>
                          </m:sSup>
                          <m:r>
                            <a:rPr lang="es-EC" i="1">
                              <a:latin typeface="Cambria Math"/>
                            </a:rPr>
                            <m:t>𝑇</m:t>
                          </m:r>
                        </m:num>
                        <m:den>
                          <m:r>
                            <a:rPr lang="es-EC" i="1">
                              <a:latin typeface="Cambria Math"/>
                            </a:rPr>
                            <m:t>𝜕</m:t>
                          </m:r>
                          <m:sSup>
                            <m:sSupPr>
                              <m:ctrlPr>
                                <a:rPr lang="es-ES" i="1">
                                  <a:latin typeface="Cambria Math"/>
                                </a:rPr>
                              </m:ctrlPr>
                            </m:sSupPr>
                            <m:e>
                              <m:r>
                                <a:rPr lang="es-EC" i="1">
                                  <a:latin typeface="Cambria Math"/>
                                </a:rPr>
                                <m:t>𝑧</m:t>
                              </m:r>
                            </m:e>
                            <m:sup>
                              <m:r>
                                <a:rPr lang="es-EC">
                                  <a:latin typeface="Cambria Math"/>
                                </a:rPr>
                                <m:t>2</m:t>
                              </m:r>
                            </m:sup>
                          </m:sSup>
                        </m:den>
                      </m:f>
                      <m:r>
                        <a:rPr lang="es-EC">
                          <a:latin typeface="Cambria Math"/>
                        </a:rPr>
                        <m:t>=0</m:t>
                      </m:r>
                    </m:oMath>
                  </m:oMathPara>
                </a14:m>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889479" y="5445224"/>
                <a:ext cx="2324482" cy="728084"/>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580112" y="5624600"/>
                <a:ext cx="28309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𝑇</m:t>
                      </m:r>
                      <m:r>
                        <a:rPr lang="es-EC" i="1">
                          <a:latin typeface="Cambria Math"/>
                        </a:rPr>
                        <m:t>=</m:t>
                      </m:r>
                      <m:sSub>
                        <m:sSubPr>
                          <m:ctrlPr>
                            <a:rPr lang="es-ES" i="1">
                              <a:latin typeface="Cambria Math"/>
                            </a:rPr>
                          </m:ctrlPr>
                        </m:sSubPr>
                        <m:e>
                          <m:r>
                            <a:rPr lang="es-EC" i="1">
                              <a:latin typeface="Cambria Math"/>
                            </a:rPr>
                            <m:t>𝐶</m:t>
                          </m:r>
                        </m:e>
                        <m:sub>
                          <m:r>
                            <a:rPr lang="es-EC" i="1">
                              <a:latin typeface="Cambria Math"/>
                            </a:rPr>
                            <m:t>1</m:t>
                          </m:r>
                        </m:sub>
                      </m:sSub>
                      <m:r>
                        <a:rPr lang="es-EC" i="1">
                          <a:latin typeface="Cambria Math"/>
                        </a:rPr>
                        <m:t>𝑥</m:t>
                      </m:r>
                      <m:r>
                        <a:rPr lang="es-EC" i="1">
                          <a:latin typeface="Cambria Math"/>
                        </a:rPr>
                        <m:t>+</m:t>
                      </m:r>
                      <m:sSub>
                        <m:sSubPr>
                          <m:ctrlPr>
                            <a:rPr lang="es-ES" i="1">
                              <a:latin typeface="Cambria Math"/>
                            </a:rPr>
                          </m:ctrlPr>
                        </m:sSubPr>
                        <m:e>
                          <m:r>
                            <a:rPr lang="es-EC" i="1">
                              <a:latin typeface="Cambria Math"/>
                            </a:rPr>
                            <m:t>𝐶</m:t>
                          </m:r>
                        </m:e>
                        <m:sub>
                          <m:r>
                            <a:rPr lang="es-EC" i="1">
                              <a:latin typeface="Cambria Math"/>
                            </a:rPr>
                            <m:t>2</m:t>
                          </m:r>
                        </m:sub>
                      </m:sSub>
                      <m:r>
                        <a:rPr lang="es-EC" i="1">
                          <a:latin typeface="Cambria Math"/>
                        </a:rPr>
                        <m:t>𝑦</m:t>
                      </m:r>
                      <m:r>
                        <a:rPr lang="es-EC" i="1">
                          <a:latin typeface="Cambria Math"/>
                        </a:rPr>
                        <m:t>+</m:t>
                      </m:r>
                      <m:sSub>
                        <m:sSubPr>
                          <m:ctrlPr>
                            <a:rPr lang="es-ES" i="1">
                              <a:latin typeface="Cambria Math"/>
                            </a:rPr>
                          </m:ctrlPr>
                        </m:sSubPr>
                        <m:e>
                          <m:r>
                            <a:rPr lang="es-EC" i="1">
                              <a:latin typeface="Cambria Math"/>
                            </a:rPr>
                            <m:t>𝐶</m:t>
                          </m:r>
                        </m:e>
                        <m:sub>
                          <m:r>
                            <a:rPr lang="es-EC" i="1">
                              <a:latin typeface="Cambria Math"/>
                            </a:rPr>
                            <m:t>3</m:t>
                          </m:r>
                        </m:sub>
                      </m:sSub>
                      <m:r>
                        <a:rPr lang="es-EC" i="1">
                          <a:latin typeface="Cambria Math"/>
                        </a:rPr>
                        <m:t>𝑧</m:t>
                      </m:r>
                      <m:r>
                        <a:rPr lang="es-EC" i="1">
                          <a:latin typeface="Cambria Math"/>
                        </a:rPr>
                        <m:t>+</m:t>
                      </m:r>
                      <m:sSub>
                        <m:sSubPr>
                          <m:ctrlPr>
                            <a:rPr lang="es-ES" i="1">
                              <a:latin typeface="Cambria Math"/>
                            </a:rPr>
                          </m:ctrlPr>
                        </m:sSubPr>
                        <m:e>
                          <m:r>
                            <a:rPr lang="es-EC" i="1">
                              <a:latin typeface="Cambria Math"/>
                            </a:rPr>
                            <m:t>𝐶</m:t>
                          </m:r>
                        </m:e>
                        <m:sub>
                          <m:r>
                            <a:rPr lang="es-EC" i="1">
                              <a:latin typeface="Cambria Math"/>
                            </a:rPr>
                            <m:t>4</m:t>
                          </m:r>
                        </m:sub>
                      </m:sSub>
                    </m:oMath>
                  </m:oMathPara>
                </a14:m>
                <a:endParaRPr lang="es-ES" dirty="0"/>
              </a:p>
            </p:txBody>
          </p:sp>
        </mc:Choice>
        <mc:Fallback xmlns="">
          <p:sp>
            <p:nvSpPr>
              <p:cNvPr id="13" name="12 Rectángulo"/>
              <p:cNvSpPr>
                <a:spLocks noRot="1" noChangeAspect="1" noMove="1" noResize="1" noEditPoints="1" noAdjustHandles="1" noChangeArrowheads="1" noChangeShapeType="1" noTextEdit="1"/>
              </p:cNvSpPr>
              <p:nvPr/>
            </p:nvSpPr>
            <p:spPr>
              <a:xfrm>
                <a:off x="5580112" y="5624600"/>
                <a:ext cx="2830967" cy="369332"/>
              </a:xfrm>
              <a:prstGeom prst="rect">
                <a:avLst/>
              </a:prstGeom>
              <a:blipFill rotWithShape="1">
                <a:blip r:embed="rId9"/>
                <a:stretch>
                  <a:fillRect b="-6667"/>
                </a:stretch>
              </a:blipFill>
            </p:spPr>
            <p:txBody>
              <a:bodyPr/>
              <a:lstStyle/>
              <a:p>
                <a:r>
                  <a:rPr lang="es-ES">
                    <a:noFill/>
                  </a:rPr>
                  <a:t> </a:t>
                </a:r>
              </a:p>
            </p:txBody>
          </p:sp>
        </mc:Fallback>
      </mc:AlternateContent>
      <p:sp>
        <p:nvSpPr>
          <p:cNvPr id="14" name="13 CuadroTexto"/>
          <p:cNvSpPr txBox="1"/>
          <p:nvPr/>
        </p:nvSpPr>
        <p:spPr>
          <a:xfrm>
            <a:off x="467544" y="3312097"/>
            <a:ext cx="2746417" cy="369332"/>
          </a:xfrm>
          <a:prstGeom prst="rect">
            <a:avLst/>
          </a:prstGeom>
          <a:noFill/>
        </p:spPr>
        <p:txBody>
          <a:bodyPr wrap="square" rtlCol="0">
            <a:spAutoFit/>
          </a:bodyPr>
          <a:lstStyle/>
          <a:p>
            <a:r>
              <a:rPr lang="es-ES" dirty="0" smtClean="0"/>
              <a:t>Equilibrio interno </a:t>
            </a:r>
            <a:endParaRPr lang="es-ES" dirty="0"/>
          </a:p>
        </p:txBody>
      </p:sp>
      <p:sp>
        <p:nvSpPr>
          <p:cNvPr id="15" name="14 CuadroTexto"/>
          <p:cNvSpPr txBox="1"/>
          <p:nvPr/>
        </p:nvSpPr>
        <p:spPr>
          <a:xfrm>
            <a:off x="4788024" y="3312097"/>
            <a:ext cx="3060430" cy="369332"/>
          </a:xfrm>
          <a:prstGeom prst="rect">
            <a:avLst/>
          </a:prstGeom>
          <a:noFill/>
        </p:spPr>
        <p:txBody>
          <a:bodyPr wrap="square" rtlCol="0">
            <a:spAutoFit/>
          </a:bodyPr>
          <a:lstStyle/>
          <a:p>
            <a:r>
              <a:rPr lang="es-ES" dirty="0" smtClean="0"/>
              <a:t>Equilibrio  en el contorno</a:t>
            </a:r>
            <a:endParaRPr lang="es-ES" dirty="0"/>
          </a:p>
        </p:txBody>
      </p:sp>
      <p:sp>
        <p:nvSpPr>
          <p:cNvPr id="16" name="15 CuadroTexto"/>
          <p:cNvSpPr txBox="1"/>
          <p:nvPr/>
        </p:nvSpPr>
        <p:spPr>
          <a:xfrm>
            <a:off x="3347864" y="4947546"/>
            <a:ext cx="3384376" cy="369332"/>
          </a:xfrm>
          <a:prstGeom prst="rect">
            <a:avLst/>
          </a:prstGeom>
          <a:noFill/>
        </p:spPr>
        <p:txBody>
          <a:bodyPr wrap="square" rtlCol="0">
            <a:spAutoFit/>
          </a:bodyPr>
          <a:lstStyle/>
          <a:p>
            <a:r>
              <a:rPr lang="es-ES" dirty="0" smtClean="0"/>
              <a:t>Ecuaciones de Compatibilidad</a:t>
            </a:r>
            <a:endParaRPr lang="es-ES" dirty="0"/>
          </a:p>
        </p:txBody>
      </p:sp>
    </p:spTree>
    <p:extLst>
      <p:ext uri="{BB962C8B-B14F-4D97-AF65-F5344CB8AC3E}">
        <p14:creationId xmlns:p14="http://schemas.microsoft.com/office/powerpoint/2010/main" val="2699292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2809908596"/>
              </p:ext>
            </p:extLst>
          </p:nvPr>
        </p:nvGraphicFramePr>
        <p:xfrm>
          <a:off x="1115616" y="949370"/>
          <a:ext cx="8248650" cy="3119438"/>
        </p:xfrm>
        <a:graphic>
          <a:graphicData uri="http://schemas.openxmlformats.org/presentationml/2006/ole">
            <mc:AlternateContent xmlns:mc="http://schemas.openxmlformats.org/markup-compatibility/2006">
              <mc:Choice xmlns:v="urn:schemas-microsoft-com:vml" Requires="v">
                <p:oleObj spid="_x0000_s13322" name="AutoCAD Drawing" r:id="rId3" imgW="11963520" imgH="5410080" progId="AutoCAD.Drawing.17">
                  <p:embed/>
                </p:oleObj>
              </mc:Choice>
              <mc:Fallback>
                <p:oleObj name="AutoCAD Drawing" r:id="rId3" imgW="11963520" imgH="54100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949370"/>
                        <a:ext cx="8248650" cy="311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4 Rectángulo"/>
              <p:cNvSpPr/>
              <p:nvPr/>
            </p:nvSpPr>
            <p:spPr>
              <a:xfrm>
                <a:off x="3666078" y="3773101"/>
                <a:ext cx="2049664" cy="692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𝑅</m:t>
                      </m:r>
                      <m:r>
                        <a:rPr lang="es-EC" i="1" smtClean="0">
                          <a:latin typeface="Cambria Math"/>
                        </a:rPr>
                        <m:t>=−</m:t>
                      </m:r>
                      <m:nary>
                        <m:naryPr>
                          <m:limLoc m:val="subSup"/>
                          <m:ctrlPr>
                            <a:rPr lang="es-ES" b="1"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i="1">
                              <a:latin typeface="Cambria Math"/>
                            </a:rPr>
                            <m:t>∆</m:t>
                          </m:r>
                          <m:r>
                            <a:rPr lang="es-EC" i="1">
                              <a:latin typeface="Cambria Math"/>
                            </a:rPr>
                            <m:t>𝑇𝑑𝑦</m:t>
                          </m:r>
                        </m:e>
                      </m:nary>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3666078" y="3773101"/>
                <a:ext cx="2049664" cy="692305"/>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843808" y="4697741"/>
                <a:ext cx="3453253" cy="6882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b="1" i="1">
                              <a:latin typeface="Cambria Math"/>
                            </a:rPr>
                          </m:ctrlPr>
                        </m:sSupPr>
                        <m:e>
                          <m:r>
                            <a:rPr lang="es-EC" i="1">
                              <a:latin typeface="Cambria Math"/>
                            </a:rPr>
                            <m:t>𝜎</m:t>
                          </m:r>
                        </m:e>
                        <m:sup>
                          <m:r>
                            <a:rPr lang="es-EC" i="1">
                              <a:latin typeface="Cambria Math"/>
                            </a:rPr>
                            <m:t>′</m:t>
                          </m:r>
                        </m:sup>
                      </m:sSup>
                      <m:r>
                        <a:rPr lang="es-EC" i="1">
                          <a:latin typeface="Cambria Math"/>
                        </a:rPr>
                        <m:t>=−</m:t>
                      </m:r>
                      <m:r>
                        <a:rPr lang="es-EC" i="1">
                          <a:latin typeface="Cambria Math"/>
                        </a:rPr>
                        <m:t>𝐸</m:t>
                      </m:r>
                      <m:r>
                        <a:rPr lang="es-EC" i="1">
                          <a:latin typeface="Cambria Math"/>
                        </a:rPr>
                        <m:t>𝛼</m:t>
                      </m:r>
                      <m:r>
                        <a:rPr lang="es-EC" i="1">
                          <a:latin typeface="Cambria Math"/>
                        </a:rPr>
                        <m:t>∆</m:t>
                      </m:r>
                      <m:r>
                        <a:rPr lang="es-EC" i="1">
                          <a:latin typeface="Cambria Math"/>
                        </a:rPr>
                        <m:t>𝑇</m:t>
                      </m:r>
                      <m:r>
                        <a:rPr lang="es-EC" i="1">
                          <a:latin typeface="Cambria Math"/>
                        </a:rPr>
                        <m:t>(</m:t>
                      </m:r>
                      <m:r>
                        <a:rPr lang="es-EC" i="1">
                          <a:latin typeface="Cambria Math"/>
                        </a:rPr>
                        <m:t>𝑦</m:t>
                      </m:r>
                      <m:r>
                        <a:rPr lang="es-EC" i="1">
                          <a:latin typeface="Cambria Math"/>
                        </a:rPr>
                        <m:t>)+</m:t>
                      </m:r>
                      <m:f>
                        <m:fPr>
                          <m:ctrlPr>
                            <a:rPr lang="es-ES" b="1" i="1">
                              <a:latin typeface="Cambria Math"/>
                            </a:rPr>
                          </m:ctrlPr>
                        </m:fPr>
                        <m:num>
                          <m:r>
                            <a:rPr lang="es-EC" i="1">
                              <a:latin typeface="Cambria Math"/>
                            </a:rPr>
                            <m:t>1</m:t>
                          </m:r>
                        </m:num>
                        <m:den>
                          <m:r>
                            <a:rPr lang="es-EC" i="1">
                              <a:latin typeface="Cambria Math"/>
                            </a:rPr>
                            <m:t>2</m:t>
                          </m:r>
                          <m:r>
                            <a:rPr lang="es-EC" i="1">
                              <a:latin typeface="Cambria Math"/>
                            </a:rPr>
                            <m:t>𝑐</m:t>
                          </m:r>
                        </m:den>
                      </m:f>
                      <m:nary>
                        <m:naryPr>
                          <m:limLoc m:val="subSup"/>
                          <m:ctrlPr>
                            <a:rPr lang="es-ES" b="1"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i="1">
                              <a:latin typeface="Cambria Math"/>
                            </a:rPr>
                            <m:t>∆</m:t>
                          </m:r>
                          <m:r>
                            <a:rPr lang="es-EC" i="1">
                              <a:latin typeface="Cambria Math"/>
                            </a:rPr>
                            <m:t>𝑇𝑑𝑦</m:t>
                          </m:r>
                        </m:e>
                      </m:nary>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2843808" y="4697741"/>
                <a:ext cx="3453253" cy="688202"/>
              </a:xfrm>
              <a:prstGeom prst="rect">
                <a:avLst/>
              </a:prstGeom>
              <a:blipFill rotWithShape="1">
                <a:blip r:embed="rId6"/>
                <a:stretch>
                  <a:fillRect/>
                </a:stretch>
              </a:blipFill>
            </p:spPr>
            <p:txBody>
              <a:bodyPr/>
              <a:lstStyle/>
              <a:p>
                <a:r>
                  <a:rPr lang="es-ES">
                    <a:noFill/>
                  </a:rPr>
                  <a:t> </a:t>
                </a:r>
              </a:p>
            </p:txBody>
          </p:sp>
        </mc:Fallback>
      </mc:AlternateContent>
      <p:sp>
        <p:nvSpPr>
          <p:cNvPr id="7" name="6 CuadroTexto"/>
          <p:cNvSpPr txBox="1"/>
          <p:nvPr/>
        </p:nvSpPr>
        <p:spPr>
          <a:xfrm>
            <a:off x="1547664" y="764704"/>
            <a:ext cx="6768752" cy="369332"/>
          </a:xfrm>
          <a:prstGeom prst="rect">
            <a:avLst/>
          </a:prstGeom>
          <a:noFill/>
        </p:spPr>
        <p:txBody>
          <a:bodyPr wrap="square" rtlCol="0">
            <a:spAutoFit/>
          </a:bodyPr>
          <a:lstStyle/>
          <a:p>
            <a:pPr algn="ctr"/>
            <a:r>
              <a:rPr lang="es-ES" b="1" dirty="0" smtClean="0"/>
              <a:t>DISTRIBUCIÓN </a:t>
            </a:r>
            <a:r>
              <a:rPr lang="es-ES" b="1" dirty="0" smtClean="0"/>
              <a:t>LINEAL SIMÉTRICA </a:t>
            </a:r>
            <a:r>
              <a:rPr lang="es-ES" b="1" dirty="0" smtClean="0"/>
              <a:t>DE TEMPERATURAS </a:t>
            </a:r>
            <a:endParaRPr lang="es-ES" b="1" dirty="0"/>
          </a:p>
        </p:txBody>
      </p:sp>
    </p:spTree>
    <p:extLst>
      <p:ext uri="{BB962C8B-B14F-4D97-AF65-F5344CB8AC3E}">
        <p14:creationId xmlns:p14="http://schemas.microsoft.com/office/powerpoint/2010/main" val="279664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t>OBJETIVOS </a:t>
            </a:r>
            <a:r>
              <a:rPr lang="es-ES" sz="4000" dirty="0" smtClean="0"/>
              <a:t> </a:t>
            </a:r>
            <a:endParaRPr lang="es-ES" sz="4000" dirty="0"/>
          </a:p>
        </p:txBody>
      </p:sp>
      <p:sp>
        <p:nvSpPr>
          <p:cNvPr id="3" name="2 Marcador de contenido"/>
          <p:cNvSpPr>
            <a:spLocks noGrp="1"/>
          </p:cNvSpPr>
          <p:nvPr>
            <p:ph idx="1"/>
          </p:nvPr>
        </p:nvSpPr>
        <p:spPr>
          <a:xfrm>
            <a:off x="467544" y="2060848"/>
            <a:ext cx="8229600" cy="2836912"/>
          </a:xfrm>
        </p:spPr>
        <p:txBody>
          <a:bodyPr/>
          <a:lstStyle/>
          <a:p>
            <a:pPr marL="0" indent="0" algn="just">
              <a:buNone/>
            </a:pPr>
            <a:r>
              <a:rPr lang="es-EC" dirty="0"/>
              <a:t>Desarrollar un modelo consistente de elemento finito para el análisis de tensiones térmicas dentro del rango elástico para sólidos con comportamiento lineal e </a:t>
            </a:r>
            <a:r>
              <a:rPr lang="es-EC" dirty="0" smtClean="0"/>
              <a:t>isotrópico. </a:t>
            </a:r>
            <a:endParaRPr lang="es-ES" dirty="0"/>
          </a:p>
          <a:p>
            <a:pPr marL="0" indent="0">
              <a:buNone/>
            </a:pPr>
            <a:endParaRPr lang="es-ES" dirty="0"/>
          </a:p>
        </p:txBody>
      </p:sp>
    </p:spTree>
    <p:extLst>
      <p:ext uri="{BB962C8B-B14F-4D97-AF65-F5344CB8AC3E}">
        <p14:creationId xmlns:p14="http://schemas.microsoft.com/office/powerpoint/2010/main" val="3164199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2828158929"/>
              </p:ext>
            </p:extLst>
          </p:nvPr>
        </p:nvGraphicFramePr>
        <p:xfrm>
          <a:off x="-468560" y="-315416"/>
          <a:ext cx="11099800" cy="5153025"/>
        </p:xfrm>
        <a:graphic>
          <a:graphicData uri="http://schemas.openxmlformats.org/presentationml/2006/ole">
            <mc:AlternateContent xmlns:mc="http://schemas.openxmlformats.org/markup-compatibility/2006">
              <mc:Choice xmlns:v="urn:schemas-microsoft-com:vml" Requires="v">
                <p:oleObj spid="_x0000_s14346" name="AutoCAD Drawing" r:id="rId3" imgW="11963520" imgH="5410080" progId="AutoCAD.Drawing.17">
                  <p:embed/>
                </p:oleObj>
              </mc:Choice>
              <mc:Fallback>
                <p:oleObj name="AutoCAD Drawing" r:id="rId3" imgW="11963520" imgH="54100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0" y="-315416"/>
                        <a:ext cx="11099800" cy="515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4 Rectángulo"/>
              <p:cNvSpPr/>
              <p:nvPr/>
            </p:nvSpPr>
            <p:spPr>
              <a:xfrm>
                <a:off x="3618438" y="3244334"/>
                <a:ext cx="19071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r>
                        <a:rPr lang="es-EC" i="1">
                          <a:latin typeface="Cambria Math"/>
                        </a:rPr>
                        <m:t>𝑇</m:t>
                      </m:r>
                      <m:d>
                        <m:dPr>
                          <m:ctrlPr>
                            <a:rPr lang="es-ES" i="1">
                              <a:latin typeface="Cambria Math"/>
                            </a:rPr>
                          </m:ctrlPr>
                        </m:dPr>
                        <m:e>
                          <m:r>
                            <a:rPr lang="es-EC" i="1">
                              <a:latin typeface="Cambria Math"/>
                            </a:rPr>
                            <m:t>𝑦</m:t>
                          </m:r>
                        </m:e>
                      </m:d>
                      <m:r>
                        <a:rPr lang="es-EC" i="1">
                          <a:latin typeface="Cambria Math"/>
                        </a:rPr>
                        <m:t>=∆</m:t>
                      </m:r>
                      <m:r>
                        <a:rPr lang="es-EC" i="1">
                          <a:latin typeface="Cambria Math"/>
                        </a:rPr>
                        <m:t>𝑇</m:t>
                      </m:r>
                      <m:r>
                        <a:rPr lang="es-EC" i="1">
                          <a:latin typeface="Cambria Math"/>
                        </a:rPr>
                        <m:t>(−</m:t>
                      </m:r>
                      <m:r>
                        <a:rPr lang="es-EC" i="1">
                          <a:latin typeface="Cambria Math"/>
                        </a:rPr>
                        <m:t>𝑦</m:t>
                      </m:r>
                      <m:r>
                        <a:rPr lang="es-EC" i="1">
                          <a:latin typeface="Cambria Math"/>
                        </a:rPr>
                        <m:t>)</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3618438" y="3244334"/>
                <a:ext cx="1907124" cy="369332"/>
              </a:xfrm>
              <a:prstGeom prst="rect">
                <a:avLst/>
              </a:prstGeom>
              <a:blipFill rotWithShape="1">
                <a:blip r:embed="rId5"/>
                <a:stretch>
                  <a:fillRect b="-114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376588" y="4005064"/>
                <a:ext cx="2380908" cy="692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𝑅</m:t>
                      </m:r>
                      <m:r>
                        <a:rPr lang="es-EC" i="1" smtClean="0">
                          <a:latin typeface="Cambria Math"/>
                        </a:rPr>
                        <m:t>=−</m:t>
                      </m:r>
                      <m:nary>
                        <m:naryPr>
                          <m:limLoc m:val="subSup"/>
                          <m:ctrlPr>
                            <a:rPr lang="es-ES" b="1"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i="1">
                              <a:latin typeface="Cambria Math"/>
                            </a:rPr>
                            <m:t>∆</m:t>
                          </m:r>
                          <m:r>
                            <a:rPr lang="es-EC" i="1">
                              <a:latin typeface="Cambria Math"/>
                            </a:rPr>
                            <m:t>𝑇</m:t>
                          </m:r>
                          <m:r>
                            <a:rPr lang="es-EC" i="1">
                              <a:latin typeface="Cambria Math"/>
                            </a:rPr>
                            <m:t>(</m:t>
                          </m:r>
                          <m:r>
                            <a:rPr lang="es-EC" i="1">
                              <a:latin typeface="Cambria Math"/>
                            </a:rPr>
                            <m:t>𝑦</m:t>
                          </m:r>
                          <m:r>
                            <a:rPr lang="es-EC" i="1">
                              <a:latin typeface="Cambria Math"/>
                            </a:rPr>
                            <m:t>)</m:t>
                          </m:r>
                          <m:r>
                            <a:rPr lang="es-EC" i="1">
                              <a:latin typeface="Cambria Math"/>
                            </a:rPr>
                            <m:t>𝑑𝑦</m:t>
                          </m:r>
                        </m:e>
                      </m:nary>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3376588" y="4005064"/>
                <a:ext cx="2380908" cy="692305"/>
              </a:xfrm>
              <a:prstGeom prst="rect">
                <a:avLst/>
              </a:prstGeom>
              <a:blipFill rotWithShape="1">
                <a:blip r:embed="rId6"/>
                <a:stretch>
                  <a:fillRect/>
                </a:stretch>
              </a:blipFill>
            </p:spPr>
            <p:txBody>
              <a:bodyPr/>
              <a:lstStyle/>
              <a:p>
                <a:r>
                  <a:rPr lang="es-ES">
                    <a:noFill/>
                  </a:rPr>
                  <a:t> </a:t>
                </a:r>
              </a:p>
            </p:txBody>
          </p:sp>
        </mc:Fallback>
      </mc:AlternateContent>
      <p:sp>
        <p:nvSpPr>
          <p:cNvPr id="8" name="7 CuadroTexto"/>
          <p:cNvSpPr txBox="1"/>
          <p:nvPr/>
        </p:nvSpPr>
        <p:spPr>
          <a:xfrm>
            <a:off x="1547664" y="764704"/>
            <a:ext cx="6768752" cy="369332"/>
          </a:xfrm>
          <a:prstGeom prst="rect">
            <a:avLst/>
          </a:prstGeom>
          <a:noFill/>
        </p:spPr>
        <p:txBody>
          <a:bodyPr wrap="square" rtlCol="0">
            <a:spAutoFit/>
          </a:bodyPr>
          <a:lstStyle/>
          <a:p>
            <a:pPr algn="ctr"/>
            <a:r>
              <a:rPr lang="es-ES" b="1" dirty="0" smtClean="0"/>
              <a:t>DISTRIBUCIÓN NO LINEAL SIMÉTRICA DE TEMPERATURAS </a:t>
            </a:r>
            <a:endParaRPr lang="es-ES" b="1" dirty="0"/>
          </a:p>
        </p:txBody>
      </p:sp>
      <mc:AlternateContent xmlns:mc="http://schemas.openxmlformats.org/markup-compatibility/2006" xmlns:a14="http://schemas.microsoft.com/office/drawing/2010/main">
        <mc:Choice Requires="a14">
          <p:sp>
            <p:nvSpPr>
              <p:cNvPr id="2" name="1 Rectángulo"/>
              <p:cNvSpPr/>
              <p:nvPr/>
            </p:nvSpPr>
            <p:spPr>
              <a:xfrm>
                <a:off x="2843808" y="5013176"/>
                <a:ext cx="3774688" cy="6882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a:latin typeface="Cambria Math"/>
                            </a:rPr>
                          </m:ctrlPr>
                        </m:sSupPr>
                        <m:e>
                          <m:r>
                            <a:rPr lang="es-EC" i="1">
                              <a:latin typeface="Cambria Math"/>
                            </a:rPr>
                            <m:t>𝜎</m:t>
                          </m:r>
                        </m:e>
                        <m:sup>
                          <m:r>
                            <a:rPr lang="es-EC" i="1">
                              <a:latin typeface="Cambria Math"/>
                            </a:rPr>
                            <m:t>′</m:t>
                          </m:r>
                        </m:sup>
                      </m:sSup>
                      <m:r>
                        <a:rPr lang="es-EC" i="1">
                          <a:latin typeface="Cambria Math"/>
                        </a:rPr>
                        <m:t>=−</m:t>
                      </m:r>
                      <m:r>
                        <a:rPr lang="es-EC" i="1">
                          <a:latin typeface="Cambria Math"/>
                        </a:rPr>
                        <m:t>𝐸</m:t>
                      </m:r>
                      <m:r>
                        <a:rPr lang="es-EC" i="1">
                          <a:latin typeface="Cambria Math"/>
                        </a:rPr>
                        <m:t>𝛼</m:t>
                      </m:r>
                      <m:r>
                        <a:rPr lang="es-EC" i="1">
                          <a:latin typeface="Cambria Math"/>
                        </a:rPr>
                        <m:t>∆</m:t>
                      </m:r>
                      <m:r>
                        <a:rPr lang="es-EC" i="1">
                          <a:latin typeface="Cambria Math"/>
                        </a:rPr>
                        <m:t>𝑇</m:t>
                      </m:r>
                      <m:d>
                        <m:dPr>
                          <m:ctrlPr>
                            <a:rPr lang="es-ES" i="1">
                              <a:latin typeface="Cambria Math"/>
                            </a:rPr>
                          </m:ctrlPr>
                        </m:dPr>
                        <m:e>
                          <m:r>
                            <a:rPr lang="es-EC" i="1">
                              <a:latin typeface="Cambria Math"/>
                            </a:rPr>
                            <m:t>𝑦</m:t>
                          </m:r>
                        </m:e>
                      </m:d>
                      <m:r>
                        <a:rPr lang="es-EC" i="1">
                          <a:latin typeface="Cambria Math"/>
                        </a:rPr>
                        <m:t>+</m:t>
                      </m:r>
                      <m:f>
                        <m:fPr>
                          <m:ctrlPr>
                            <a:rPr lang="es-ES" i="1">
                              <a:latin typeface="Cambria Math"/>
                            </a:rPr>
                          </m:ctrlPr>
                        </m:fPr>
                        <m:num>
                          <m:r>
                            <a:rPr lang="es-EC" i="1">
                              <a:latin typeface="Cambria Math"/>
                            </a:rPr>
                            <m:t>1</m:t>
                          </m:r>
                        </m:num>
                        <m:den>
                          <m:r>
                            <a:rPr lang="es-EC" i="1">
                              <a:latin typeface="Cambria Math"/>
                            </a:rPr>
                            <m:t>2</m:t>
                          </m:r>
                          <m:r>
                            <a:rPr lang="es-EC" i="1">
                              <a:latin typeface="Cambria Math"/>
                            </a:rPr>
                            <m:t>𝑐</m:t>
                          </m:r>
                        </m:den>
                      </m:f>
                      <m:nary>
                        <m:naryPr>
                          <m:limLoc m:val="subSup"/>
                          <m:ctrlPr>
                            <a:rPr lang="es-ES"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i="1">
                              <a:latin typeface="Cambria Math"/>
                            </a:rPr>
                            <m:t>∆</m:t>
                          </m:r>
                          <m:r>
                            <a:rPr lang="es-EC" i="1">
                              <a:latin typeface="Cambria Math"/>
                            </a:rPr>
                            <m:t>𝑇</m:t>
                          </m:r>
                          <m:r>
                            <a:rPr lang="es-EC" i="1">
                              <a:latin typeface="Cambria Math"/>
                            </a:rPr>
                            <m:t>(</m:t>
                          </m:r>
                          <m:r>
                            <a:rPr lang="es-EC" i="1">
                              <a:latin typeface="Cambria Math"/>
                            </a:rPr>
                            <m:t>𝑦</m:t>
                          </m:r>
                          <m:r>
                            <a:rPr lang="es-EC" i="1">
                              <a:latin typeface="Cambria Math"/>
                            </a:rPr>
                            <m:t>)</m:t>
                          </m:r>
                          <m:r>
                            <a:rPr lang="es-EC" i="1">
                              <a:latin typeface="Cambria Math"/>
                            </a:rPr>
                            <m:t>𝑑𝑦</m:t>
                          </m:r>
                        </m:e>
                      </m:nary>
                    </m:oMath>
                  </m:oMathPara>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2843808" y="5013176"/>
                <a:ext cx="3774688" cy="688202"/>
              </a:xfrm>
              <a:prstGeom prst="rect">
                <a:avLst/>
              </a:prstGeom>
              <a:blipFill rotWithShape="1">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1604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235069936"/>
              </p:ext>
            </p:extLst>
          </p:nvPr>
        </p:nvGraphicFramePr>
        <p:xfrm>
          <a:off x="1979712" y="836712"/>
          <a:ext cx="6448425" cy="2992438"/>
        </p:xfrm>
        <a:graphic>
          <a:graphicData uri="http://schemas.openxmlformats.org/presentationml/2006/ole">
            <mc:AlternateContent xmlns:mc="http://schemas.openxmlformats.org/markup-compatibility/2006">
              <mc:Choice xmlns:v="urn:schemas-microsoft-com:vml" Requires="v">
                <p:oleObj spid="_x0000_s15370" name="AutoCAD Drawing" r:id="rId3" imgW="11963520" imgH="5410080" progId="AutoCAD.Drawing.17">
                  <p:embed/>
                </p:oleObj>
              </mc:Choice>
              <mc:Fallback>
                <p:oleObj name="AutoCAD Drawing" r:id="rId3" imgW="11963520" imgH="54100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836712"/>
                        <a:ext cx="6448425" cy="299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4 Rectángulo"/>
              <p:cNvSpPr/>
              <p:nvPr/>
            </p:nvSpPr>
            <p:spPr>
              <a:xfrm>
                <a:off x="5364088" y="3501008"/>
                <a:ext cx="2525178" cy="6882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𝑀</m:t>
                      </m:r>
                      <m:r>
                        <a:rPr lang="es-EC" i="1" smtClean="0">
                          <a:latin typeface="Cambria Math"/>
                        </a:rPr>
                        <m:t>=−</m:t>
                      </m:r>
                      <m:nary>
                        <m:naryPr>
                          <m:limLoc m:val="subSup"/>
                          <m:ctrlPr>
                            <a:rPr lang="es-ES" b="1"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i="1">
                              <a:latin typeface="Cambria Math"/>
                            </a:rPr>
                            <m:t>∆</m:t>
                          </m:r>
                          <m:r>
                            <a:rPr lang="es-EC" i="1">
                              <a:latin typeface="Cambria Math"/>
                            </a:rPr>
                            <m:t>𝑇</m:t>
                          </m:r>
                          <m:r>
                            <a:rPr lang="es-EC" i="1">
                              <a:latin typeface="Cambria Math"/>
                            </a:rPr>
                            <m:t>(</m:t>
                          </m:r>
                          <m:r>
                            <a:rPr lang="es-EC" i="1">
                              <a:latin typeface="Cambria Math"/>
                            </a:rPr>
                            <m:t>𝑦</m:t>
                          </m:r>
                          <m:r>
                            <a:rPr lang="es-EC" i="1">
                              <a:latin typeface="Cambria Math"/>
                            </a:rPr>
                            <m:t>)</m:t>
                          </m:r>
                          <m:r>
                            <a:rPr lang="es-EC" i="1">
                              <a:latin typeface="Cambria Math"/>
                            </a:rPr>
                            <m:t>𝑦𝑑𝑦</m:t>
                          </m:r>
                        </m:e>
                      </m:nary>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5364088" y="3501008"/>
                <a:ext cx="2525178" cy="68820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051720" y="3501008"/>
                <a:ext cx="2380908" cy="692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𝑅</m:t>
                      </m:r>
                      <m:r>
                        <a:rPr lang="es-EC" i="1" smtClean="0">
                          <a:latin typeface="Cambria Math"/>
                        </a:rPr>
                        <m:t>=−</m:t>
                      </m:r>
                      <m:nary>
                        <m:naryPr>
                          <m:limLoc m:val="subSup"/>
                          <m:ctrlPr>
                            <a:rPr lang="es-ES" b="1"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i="1">
                              <a:latin typeface="Cambria Math"/>
                            </a:rPr>
                            <m:t>∆</m:t>
                          </m:r>
                          <m:r>
                            <a:rPr lang="es-EC" i="1">
                              <a:latin typeface="Cambria Math"/>
                            </a:rPr>
                            <m:t>𝑇</m:t>
                          </m:r>
                          <m:r>
                            <a:rPr lang="es-EC" i="1">
                              <a:latin typeface="Cambria Math"/>
                            </a:rPr>
                            <m:t>(</m:t>
                          </m:r>
                          <m:r>
                            <a:rPr lang="es-EC" i="1">
                              <a:latin typeface="Cambria Math"/>
                            </a:rPr>
                            <m:t>𝑦</m:t>
                          </m:r>
                          <m:r>
                            <a:rPr lang="es-EC" i="1">
                              <a:latin typeface="Cambria Math"/>
                            </a:rPr>
                            <m:t>)</m:t>
                          </m:r>
                          <m:r>
                            <a:rPr lang="es-EC" i="1">
                              <a:latin typeface="Cambria Math"/>
                            </a:rPr>
                            <m:t>𝑑𝑦</m:t>
                          </m:r>
                        </m:e>
                      </m:nary>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2051720" y="3501008"/>
                <a:ext cx="2380908" cy="692305"/>
              </a:xfrm>
              <a:prstGeom prst="rect">
                <a:avLst/>
              </a:prstGeom>
              <a:blipFill rotWithShape="1">
                <a:blip r:embed="rId6"/>
                <a:stretch>
                  <a:fillRect/>
                </a:stretch>
              </a:blipFill>
            </p:spPr>
            <p:txBody>
              <a:bodyPr/>
              <a:lstStyle/>
              <a:p>
                <a:r>
                  <a:rPr lang="es-ES">
                    <a:noFill/>
                  </a:rPr>
                  <a:t> </a:t>
                </a:r>
              </a:p>
            </p:txBody>
          </p:sp>
        </mc:Fallback>
      </mc:AlternateContent>
      <p:sp>
        <p:nvSpPr>
          <p:cNvPr id="8" name="7 CuadroTexto"/>
          <p:cNvSpPr txBox="1"/>
          <p:nvPr/>
        </p:nvSpPr>
        <p:spPr>
          <a:xfrm>
            <a:off x="1547664" y="775646"/>
            <a:ext cx="6768752" cy="369332"/>
          </a:xfrm>
          <a:prstGeom prst="rect">
            <a:avLst/>
          </a:prstGeom>
          <a:noFill/>
        </p:spPr>
        <p:txBody>
          <a:bodyPr wrap="square" rtlCol="0">
            <a:spAutoFit/>
          </a:bodyPr>
          <a:lstStyle/>
          <a:p>
            <a:pPr algn="ctr"/>
            <a:r>
              <a:rPr lang="es-ES" b="1" dirty="0" smtClean="0"/>
              <a:t>DISTRIBUCIÓN NO LINEAL NO SIMÉTRICA DE TEMPERATURAS </a:t>
            </a:r>
            <a:endParaRPr lang="es-ES" b="1" dirty="0"/>
          </a:p>
        </p:txBody>
      </p:sp>
      <mc:AlternateContent xmlns:mc="http://schemas.openxmlformats.org/markup-compatibility/2006" xmlns:a14="http://schemas.microsoft.com/office/drawing/2010/main">
        <mc:Choice Requires="a14">
          <p:sp>
            <p:nvSpPr>
              <p:cNvPr id="2" name="1 Rectángulo"/>
              <p:cNvSpPr/>
              <p:nvPr/>
            </p:nvSpPr>
            <p:spPr>
              <a:xfrm>
                <a:off x="1525900" y="4545094"/>
                <a:ext cx="6701642" cy="6882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b="1" i="1">
                              <a:latin typeface="Cambria Math"/>
                            </a:rPr>
                          </m:ctrlPr>
                        </m:sSupPr>
                        <m:e>
                          <m:r>
                            <a:rPr lang="es-EC" i="1">
                              <a:latin typeface="Cambria Math"/>
                            </a:rPr>
                            <m:t>𝜎</m:t>
                          </m:r>
                        </m:e>
                        <m:sup>
                          <m:r>
                            <a:rPr lang="es-EC" i="1">
                              <a:latin typeface="Cambria Math"/>
                            </a:rPr>
                            <m:t>′</m:t>
                          </m:r>
                        </m:sup>
                      </m:sSup>
                      <m:r>
                        <a:rPr lang="es-EC">
                          <a:latin typeface="Cambria Math"/>
                        </a:rPr>
                        <m:t>=</m:t>
                      </m:r>
                      <m:r>
                        <a:rPr lang="es-EC" i="1">
                          <a:latin typeface="Cambria Math"/>
                        </a:rPr>
                        <m:t>−</m:t>
                      </m:r>
                      <m:r>
                        <a:rPr lang="es-EC" i="1">
                          <a:latin typeface="Cambria Math"/>
                        </a:rPr>
                        <m:t>𝐸</m:t>
                      </m:r>
                      <m:r>
                        <a:rPr lang="es-EC" i="1">
                          <a:latin typeface="Cambria Math"/>
                        </a:rPr>
                        <m:t>𝛼</m:t>
                      </m:r>
                      <m:r>
                        <a:rPr lang="es-EC" i="1">
                          <a:latin typeface="Cambria Math"/>
                        </a:rPr>
                        <m:t>∆</m:t>
                      </m:r>
                      <m:r>
                        <a:rPr lang="es-EC" i="1">
                          <a:latin typeface="Cambria Math"/>
                        </a:rPr>
                        <m:t>𝑇</m:t>
                      </m:r>
                      <m:d>
                        <m:dPr>
                          <m:ctrlPr>
                            <a:rPr lang="es-ES" i="1">
                              <a:latin typeface="Cambria Math"/>
                            </a:rPr>
                          </m:ctrlPr>
                        </m:dPr>
                        <m:e>
                          <m:r>
                            <a:rPr lang="es-EC" i="1">
                              <a:latin typeface="Cambria Math"/>
                            </a:rPr>
                            <m:t>𝑦</m:t>
                          </m:r>
                        </m:e>
                      </m:d>
                      <m:r>
                        <a:rPr lang="es-EC" i="1">
                          <a:latin typeface="Cambria Math"/>
                        </a:rPr>
                        <m:t>+</m:t>
                      </m:r>
                      <m:f>
                        <m:fPr>
                          <m:ctrlPr>
                            <a:rPr lang="es-ES" b="1" i="1">
                              <a:latin typeface="Cambria Math"/>
                            </a:rPr>
                          </m:ctrlPr>
                        </m:fPr>
                        <m:num>
                          <m:r>
                            <a:rPr lang="es-EC">
                              <a:latin typeface="Cambria Math"/>
                            </a:rPr>
                            <m:t>1</m:t>
                          </m:r>
                        </m:num>
                        <m:den>
                          <m:r>
                            <a:rPr lang="es-EC">
                              <a:latin typeface="Cambria Math"/>
                            </a:rPr>
                            <m:t>2</m:t>
                          </m:r>
                          <m:r>
                            <a:rPr lang="es-EC" i="1">
                              <a:latin typeface="Cambria Math"/>
                            </a:rPr>
                            <m:t>𝑐</m:t>
                          </m:r>
                        </m:den>
                      </m:f>
                      <m:nary>
                        <m:naryPr>
                          <m:limLoc m:val="subSup"/>
                          <m:ctrlPr>
                            <a:rPr lang="es-ES" b="1"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a:latin typeface="Cambria Math"/>
                            </a:rPr>
                            <m:t>∆</m:t>
                          </m:r>
                          <m:r>
                            <a:rPr lang="es-EC" i="1">
                              <a:latin typeface="Cambria Math"/>
                            </a:rPr>
                            <m:t>𝑇</m:t>
                          </m:r>
                          <m:d>
                            <m:dPr>
                              <m:ctrlPr>
                                <a:rPr lang="es-ES" i="1">
                                  <a:latin typeface="Cambria Math"/>
                                </a:rPr>
                              </m:ctrlPr>
                            </m:dPr>
                            <m:e>
                              <m:r>
                                <a:rPr lang="es-EC" i="1">
                                  <a:latin typeface="Cambria Math"/>
                                </a:rPr>
                                <m:t>𝑦</m:t>
                              </m:r>
                            </m:e>
                          </m:d>
                          <m:r>
                            <a:rPr lang="es-EC" i="1">
                              <a:latin typeface="Cambria Math"/>
                            </a:rPr>
                            <m:t>𝑑𝑦</m:t>
                          </m:r>
                        </m:e>
                      </m:nary>
                      <m:r>
                        <a:rPr lang="es-EC" b="1">
                          <a:latin typeface="Cambria Math"/>
                        </a:rPr>
                        <m:t>+</m:t>
                      </m:r>
                      <m:f>
                        <m:fPr>
                          <m:ctrlPr>
                            <a:rPr lang="es-ES" b="1" i="1">
                              <a:latin typeface="Cambria Math"/>
                            </a:rPr>
                          </m:ctrlPr>
                        </m:fPr>
                        <m:num>
                          <m:r>
                            <a:rPr lang="es-EC">
                              <a:latin typeface="Cambria Math"/>
                            </a:rPr>
                            <m:t>3</m:t>
                          </m:r>
                          <m:r>
                            <a:rPr lang="es-EC" i="1">
                              <a:latin typeface="Cambria Math"/>
                            </a:rPr>
                            <m:t>𝑦</m:t>
                          </m:r>
                        </m:num>
                        <m:den>
                          <m:sSup>
                            <m:sSupPr>
                              <m:ctrlPr>
                                <a:rPr lang="es-ES" i="1">
                                  <a:latin typeface="Cambria Math"/>
                                </a:rPr>
                              </m:ctrlPr>
                            </m:sSupPr>
                            <m:e>
                              <m:r>
                                <a:rPr lang="es-EC">
                                  <a:latin typeface="Cambria Math"/>
                                </a:rPr>
                                <m:t>2</m:t>
                              </m:r>
                              <m:r>
                                <a:rPr lang="es-EC" i="1">
                                  <a:latin typeface="Cambria Math"/>
                                </a:rPr>
                                <m:t>𝑐</m:t>
                              </m:r>
                            </m:e>
                            <m:sup>
                              <m:r>
                                <a:rPr lang="es-EC">
                                  <a:latin typeface="Cambria Math"/>
                                </a:rPr>
                                <m:t>3</m:t>
                              </m:r>
                            </m:sup>
                          </m:sSup>
                        </m:den>
                      </m:f>
                      <m:nary>
                        <m:naryPr>
                          <m:limLoc m:val="subSup"/>
                          <m:ctrlPr>
                            <a:rPr lang="es-ES" b="1" i="1">
                              <a:latin typeface="Cambria Math"/>
                            </a:rPr>
                          </m:ctrlPr>
                        </m:naryPr>
                        <m:sub>
                          <m:r>
                            <a:rPr lang="es-EC" i="1">
                              <a:latin typeface="Cambria Math"/>
                            </a:rPr>
                            <m:t>−</m:t>
                          </m:r>
                          <m:r>
                            <a:rPr lang="es-EC" i="1">
                              <a:latin typeface="Cambria Math"/>
                            </a:rPr>
                            <m:t>𝑐</m:t>
                          </m:r>
                        </m:sub>
                        <m:sup>
                          <m:r>
                            <a:rPr lang="es-EC" i="1">
                              <a:latin typeface="Cambria Math"/>
                            </a:rPr>
                            <m:t>𝑐</m:t>
                          </m:r>
                        </m:sup>
                        <m:e>
                          <m:r>
                            <a:rPr lang="es-EC" i="1">
                              <a:latin typeface="Cambria Math"/>
                            </a:rPr>
                            <m:t>𝐸</m:t>
                          </m:r>
                          <m:r>
                            <a:rPr lang="es-EC" i="1">
                              <a:latin typeface="Cambria Math"/>
                            </a:rPr>
                            <m:t>𝛼</m:t>
                          </m:r>
                          <m:r>
                            <a:rPr lang="es-EC">
                              <a:latin typeface="Cambria Math"/>
                            </a:rPr>
                            <m:t>∆</m:t>
                          </m:r>
                          <m:r>
                            <a:rPr lang="es-EC" i="1">
                              <a:latin typeface="Cambria Math"/>
                            </a:rPr>
                            <m:t>𝑇</m:t>
                          </m:r>
                          <m:r>
                            <a:rPr lang="es-EC">
                              <a:latin typeface="Cambria Math"/>
                            </a:rPr>
                            <m:t>(</m:t>
                          </m:r>
                          <m:r>
                            <a:rPr lang="es-EC" i="1">
                              <a:latin typeface="Cambria Math"/>
                            </a:rPr>
                            <m:t>𝑦</m:t>
                          </m:r>
                          <m:r>
                            <a:rPr lang="es-EC">
                              <a:latin typeface="Cambria Math"/>
                            </a:rPr>
                            <m:t>)</m:t>
                          </m:r>
                          <m:r>
                            <a:rPr lang="es-EC" i="1">
                              <a:latin typeface="Cambria Math"/>
                            </a:rPr>
                            <m:t>𝑦𝑑𝑦</m:t>
                          </m:r>
                        </m:e>
                      </m:nary>
                    </m:oMath>
                  </m:oMathPara>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1525900" y="4545094"/>
                <a:ext cx="6701642" cy="688202"/>
              </a:xfrm>
              <a:prstGeom prst="rect">
                <a:avLst/>
              </a:prstGeom>
              <a:blipFill rotWithShape="1">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65306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5272953"/>
              </p:ext>
            </p:extLst>
          </p:nvPr>
        </p:nvGraphicFramePr>
        <p:xfrm>
          <a:off x="-1306" y="0"/>
          <a:ext cx="9921876" cy="4605338"/>
        </p:xfrm>
        <a:graphic>
          <a:graphicData uri="http://schemas.openxmlformats.org/presentationml/2006/ole">
            <mc:AlternateContent xmlns:mc="http://schemas.openxmlformats.org/markup-compatibility/2006">
              <mc:Choice xmlns:v="urn:schemas-microsoft-com:vml" Requires="v">
                <p:oleObj spid="_x0000_s16393" name="AutoCAD Drawing" r:id="rId3" imgW="11963520" imgH="5410080" progId="AutoCAD.Drawing.17">
                  <p:embed/>
                </p:oleObj>
              </mc:Choice>
              <mc:Fallback>
                <p:oleObj name="AutoCAD Drawing" r:id="rId3" imgW="11963520" imgH="54100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 y="0"/>
                        <a:ext cx="9921876" cy="460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4 CuadroTexto"/>
              <p:cNvSpPr txBox="1"/>
              <p:nvPr/>
            </p:nvSpPr>
            <p:spPr>
              <a:xfrm>
                <a:off x="251520" y="620688"/>
                <a:ext cx="8640960" cy="1048813"/>
              </a:xfrm>
              <a:prstGeom prst="rect">
                <a:avLst/>
              </a:prstGeom>
              <a:noFill/>
            </p:spPr>
            <p:txBody>
              <a:bodyPr wrap="square" rtlCol="0">
                <a:spAutoFit/>
              </a:bodyPr>
              <a:lstStyle/>
              <a:p>
                <a:pPr algn="just"/>
                <a:r>
                  <a:rPr lang="es-EC" sz="1400" dirty="0"/>
                  <a:t>Considerando una placa de acero libres en sus extremos (ver figura 1-6),  en la cual se genera calor uniforme a razón de </a:t>
                </a:r>
                <a14:m>
                  <m:oMath xmlns:m="http://schemas.openxmlformats.org/officeDocument/2006/math">
                    <m:r>
                      <a:rPr lang="es-EC" sz="1400" i="1">
                        <a:latin typeface="Cambria Math"/>
                      </a:rPr>
                      <m:t>5</m:t>
                    </m:r>
                    <m:r>
                      <a:rPr lang="es-EC" sz="1400" i="1">
                        <a:latin typeface="Cambria Math"/>
                      </a:rPr>
                      <m:t>𝑥</m:t>
                    </m:r>
                    <m:r>
                      <a:rPr lang="es-EC" sz="1400" i="1">
                        <a:latin typeface="Cambria Math"/>
                      </a:rPr>
                      <m:t>1</m:t>
                    </m:r>
                    <m:sSup>
                      <m:sSupPr>
                        <m:ctrlPr>
                          <a:rPr lang="es-ES" sz="1400" i="1">
                            <a:latin typeface="Cambria Math"/>
                          </a:rPr>
                        </m:ctrlPr>
                      </m:sSupPr>
                      <m:e>
                        <m:r>
                          <a:rPr lang="es-EC" sz="1400" i="1">
                            <a:latin typeface="Cambria Math"/>
                          </a:rPr>
                          <m:t>0</m:t>
                        </m:r>
                      </m:e>
                      <m:sup>
                        <m:r>
                          <a:rPr lang="es-EC" sz="1400" i="1">
                            <a:latin typeface="Cambria Math"/>
                          </a:rPr>
                          <m:t>2</m:t>
                        </m:r>
                      </m:sup>
                    </m:sSup>
                    <m:f>
                      <m:fPr>
                        <m:ctrlPr>
                          <a:rPr lang="es-ES" sz="1400" i="1">
                            <a:latin typeface="Cambria Math"/>
                          </a:rPr>
                        </m:ctrlPr>
                      </m:fPr>
                      <m:num>
                        <m:r>
                          <a:rPr lang="es-EC" sz="1400" i="1">
                            <a:latin typeface="Cambria Math"/>
                          </a:rPr>
                          <m:t>𝑊</m:t>
                        </m:r>
                      </m:num>
                      <m:den>
                        <m:sSup>
                          <m:sSupPr>
                            <m:ctrlPr>
                              <a:rPr lang="es-ES" sz="1400" i="1">
                                <a:latin typeface="Cambria Math"/>
                              </a:rPr>
                            </m:ctrlPr>
                          </m:sSupPr>
                          <m:e>
                            <m:r>
                              <a:rPr lang="es-EC" sz="1400" i="1">
                                <a:latin typeface="Cambria Math"/>
                              </a:rPr>
                              <m:t>𝑚</m:t>
                            </m:r>
                          </m:e>
                          <m:sup>
                            <m:r>
                              <a:rPr lang="es-EC" sz="1400" i="1">
                                <a:latin typeface="Cambria Math"/>
                              </a:rPr>
                              <m:t>3</m:t>
                            </m:r>
                          </m:sup>
                        </m:sSup>
                      </m:den>
                    </m:f>
                  </m:oMath>
                </a14:m>
                <a:r>
                  <a:rPr lang="es-EC" sz="1400" dirty="0"/>
                  <a:t>, y la temperatura en uno de sus extremos es 26 ºC, teniendo en cuenta que la temperatura inicial fue de 22 ºC. Calcular los esfuerzos térmico inducido por la variación de temperatura considerando las siguientes condiciones de borde</a:t>
                </a:r>
                <a:endParaRPr lang="es-ES" sz="1400" dirty="0"/>
              </a:p>
            </p:txBody>
          </p:sp>
        </mc:Choice>
        <mc:Fallback xmlns="">
          <p:sp>
            <p:nvSpPr>
              <p:cNvPr id="5" name="4 CuadroTexto"/>
              <p:cNvSpPr txBox="1">
                <a:spLocks noRot="1" noChangeAspect="1" noMove="1" noResize="1" noEditPoints="1" noAdjustHandles="1" noChangeArrowheads="1" noChangeShapeType="1" noTextEdit="1"/>
              </p:cNvSpPr>
              <p:nvPr/>
            </p:nvSpPr>
            <p:spPr>
              <a:xfrm>
                <a:off x="251520" y="620688"/>
                <a:ext cx="8640960" cy="1048813"/>
              </a:xfrm>
              <a:prstGeom prst="rect">
                <a:avLst/>
              </a:prstGeom>
              <a:blipFill rotWithShape="1">
                <a:blip r:embed="rId5"/>
                <a:stretch>
                  <a:fillRect l="-141" t="-581" r="-212" b="-52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621836" y="3235306"/>
                <a:ext cx="1900328" cy="416653"/>
              </a:xfrm>
              <a:prstGeom prst="rect">
                <a:avLst/>
              </a:prstGeom>
            </p:spPr>
            <p:txBody>
              <a:bodyPr wrap="none">
                <a:spAutoFit/>
              </a:bodyPr>
              <a:lstStyle/>
              <a:p>
                <a14:m>
                  <m:oMath xmlns:m="http://schemas.openxmlformats.org/officeDocument/2006/math">
                    <m:r>
                      <a:rPr lang="es-EC" i="1">
                        <a:latin typeface="Cambria Math"/>
                      </a:rPr>
                      <m:t>𝑇</m:t>
                    </m:r>
                    <m:d>
                      <m:dPr>
                        <m:ctrlPr>
                          <a:rPr lang="es-ES" i="1">
                            <a:latin typeface="Cambria Math"/>
                          </a:rPr>
                        </m:ctrlPr>
                      </m:dPr>
                      <m:e>
                        <m:sSub>
                          <m:sSubPr>
                            <m:ctrlPr>
                              <a:rPr lang="es-ES" b="1" i="1">
                                <a:latin typeface="Cambria Math"/>
                              </a:rPr>
                            </m:ctrlPr>
                          </m:sSubPr>
                          <m:e>
                            <m:r>
                              <a:rPr lang="es-EC" i="1">
                                <a:latin typeface="Cambria Math"/>
                              </a:rPr>
                              <m:t>𝑦</m:t>
                            </m:r>
                          </m:e>
                          <m:sub>
                            <m:r>
                              <a:rPr lang="es-EC" i="1">
                                <a:latin typeface="Cambria Math"/>
                              </a:rPr>
                              <m:t>1</m:t>
                            </m:r>
                          </m:sub>
                        </m:sSub>
                      </m:e>
                    </m:d>
                    <m:r>
                      <a:rPr lang="es-EC" i="1">
                        <a:latin typeface="Cambria Math"/>
                      </a:rPr>
                      <m:t>=</m:t>
                    </m:r>
                    <m:sSub>
                      <m:sSubPr>
                        <m:ctrlPr>
                          <a:rPr lang="es-ES" b="1" i="1">
                            <a:latin typeface="Cambria Math"/>
                          </a:rPr>
                        </m:ctrlPr>
                      </m:sSubPr>
                      <m:e>
                        <m:r>
                          <a:rPr lang="es-EC" i="1">
                            <a:latin typeface="Cambria Math"/>
                          </a:rPr>
                          <m:t>𝑇</m:t>
                        </m:r>
                      </m:e>
                      <m:sub>
                        <m:r>
                          <a:rPr lang="es-EC" i="1">
                            <a:latin typeface="Cambria Math"/>
                          </a:rPr>
                          <m:t>𝑠</m:t>
                        </m:r>
                      </m:sub>
                    </m:sSub>
                    <m:r>
                      <a:rPr lang="es-EC" i="1">
                        <a:latin typeface="Cambria Math"/>
                      </a:rPr>
                      <m:t>=26</m:t>
                    </m:r>
                  </m:oMath>
                </a14:m>
                <a:r>
                  <a:rPr lang="es-EC" dirty="0"/>
                  <a:t> </a:t>
                </a:r>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3621836" y="3235306"/>
                <a:ext cx="1900328" cy="416653"/>
              </a:xfrm>
              <a:prstGeom prst="rect">
                <a:avLst/>
              </a:prstGeom>
              <a:blipFill rotWithShape="1">
                <a:blip r:embed="rId6"/>
                <a:stretch>
                  <a:fillRect b="-294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837860" y="3818631"/>
                <a:ext cx="1258678" cy="667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1" i="1">
                              <a:latin typeface="Cambria Math"/>
                            </a:rPr>
                          </m:ctrlPr>
                        </m:fPr>
                        <m:num>
                          <m:r>
                            <a:rPr lang="es-EC" i="1">
                              <a:latin typeface="Cambria Math"/>
                            </a:rPr>
                            <m:t>𝑑𝑇</m:t>
                          </m:r>
                          <m:r>
                            <a:rPr lang="es-EC" i="1">
                              <a:latin typeface="Cambria Math"/>
                            </a:rPr>
                            <m:t>(0)</m:t>
                          </m:r>
                        </m:num>
                        <m:den>
                          <m:r>
                            <a:rPr lang="es-EC" i="1">
                              <a:latin typeface="Cambria Math"/>
                            </a:rPr>
                            <m:t>𝑑𝑦</m:t>
                          </m:r>
                        </m:den>
                      </m:f>
                      <m:r>
                        <a:rPr lang="es-EC" i="1">
                          <a:latin typeface="Cambria Math"/>
                        </a:rPr>
                        <m:t>=0</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3837860" y="3818631"/>
                <a:ext cx="1258678" cy="667234"/>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491661" y="4622121"/>
                <a:ext cx="1611275" cy="394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𝐾</m:t>
                      </m:r>
                      <m:sSup>
                        <m:sSupPr>
                          <m:ctrlPr>
                            <a:rPr lang="es-ES" i="1">
                              <a:latin typeface="Cambria Math"/>
                            </a:rPr>
                          </m:ctrlPr>
                        </m:sSupPr>
                        <m:e>
                          <m:r>
                            <a:rPr lang="es-EC" i="1">
                              <a:latin typeface="Cambria Math"/>
                            </a:rPr>
                            <m:t>𝛻</m:t>
                          </m:r>
                        </m:e>
                        <m:sup>
                          <m:r>
                            <a:rPr lang="es-EC">
                              <a:latin typeface="Cambria Math"/>
                            </a:rPr>
                            <m:t>2</m:t>
                          </m:r>
                        </m:sup>
                      </m:sSup>
                      <m:r>
                        <a:rPr lang="es-EC" i="1">
                          <a:latin typeface="Cambria Math"/>
                        </a:rPr>
                        <m:t>𝑇</m:t>
                      </m:r>
                      <m:r>
                        <a:rPr lang="es-EC" i="1">
                          <a:latin typeface="Cambria Math"/>
                        </a:rPr>
                        <m:t>+</m:t>
                      </m:r>
                      <m:acc>
                        <m:accPr>
                          <m:chr m:val="̇"/>
                          <m:ctrlPr>
                            <a:rPr lang="es-ES" i="1">
                              <a:latin typeface="Cambria Math"/>
                            </a:rPr>
                          </m:ctrlPr>
                        </m:accPr>
                        <m:e>
                          <m:r>
                            <a:rPr lang="es-EC" i="1">
                              <a:latin typeface="Cambria Math"/>
                            </a:rPr>
                            <m:t>𝑞</m:t>
                          </m:r>
                        </m:e>
                      </m:acc>
                      <m:r>
                        <a:rPr lang="es-EC" i="1">
                          <a:latin typeface="Cambria Math"/>
                        </a:rPr>
                        <m:t>=0</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3491661" y="4622121"/>
                <a:ext cx="1611275" cy="394723"/>
              </a:xfrm>
              <a:prstGeom prst="rect">
                <a:avLst/>
              </a:prstGeom>
              <a:blipFill rotWithShape="1">
                <a:blip r:embed="rId8"/>
                <a:stretch>
                  <a:fillRect b="-61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045772" y="5323538"/>
                <a:ext cx="2776336" cy="612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𝑇</m:t>
                      </m:r>
                      <m:d>
                        <m:dPr>
                          <m:ctrlPr>
                            <a:rPr lang="es-ES" i="1">
                              <a:latin typeface="Cambria Math"/>
                            </a:rPr>
                          </m:ctrlPr>
                        </m:dPr>
                        <m:e>
                          <m:r>
                            <a:rPr lang="es-EC" i="1">
                              <a:latin typeface="Cambria Math"/>
                            </a:rPr>
                            <m:t>𝑦</m:t>
                          </m:r>
                        </m:e>
                      </m:d>
                      <m:r>
                        <a:rPr lang="es-EC" i="1">
                          <a:latin typeface="Cambria Math"/>
                        </a:rPr>
                        <m:t>=</m:t>
                      </m:r>
                      <m:sSub>
                        <m:sSubPr>
                          <m:ctrlPr>
                            <a:rPr lang="es-ES" b="1" i="1">
                              <a:latin typeface="Cambria Math"/>
                            </a:rPr>
                          </m:ctrlPr>
                        </m:sSubPr>
                        <m:e>
                          <m:r>
                            <a:rPr lang="es-EC" i="1">
                              <a:latin typeface="Cambria Math"/>
                            </a:rPr>
                            <m:t>𝑇</m:t>
                          </m:r>
                        </m:e>
                        <m:sub>
                          <m:r>
                            <a:rPr lang="es-EC" i="1">
                              <a:latin typeface="Cambria Math"/>
                            </a:rPr>
                            <m:t>𝑠</m:t>
                          </m:r>
                        </m:sub>
                      </m:sSub>
                      <m:r>
                        <a:rPr lang="es-EC" i="1">
                          <a:latin typeface="Cambria Math"/>
                        </a:rPr>
                        <m:t>+</m:t>
                      </m:r>
                      <m:f>
                        <m:fPr>
                          <m:ctrlPr>
                            <a:rPr lang="es-ES" b="1" i="1">
                              <a:latin typeface="Cambria Math"/>
                            </a:rPr>
                          </m:ctrlPr>
                        </m:fPr>
                        <m:num>
                          <m:acc>
                            <m:accPr>
                              <m:chr m:val="̇"/>
                              <m:ctrlPr>
                                <a:rPr lang="es-ES" b="1" i="1">
                                  <a:latin typeface="Cambria Math"/>
                                </a:rPr>
                              </m:ctrlPr>
                            </m:accPr>
                            <m:e>
                              <m:r>
                                <a:rPr lang="es-EC" i="1">
                                  <a:latin typeface="Cambria Math"/>
                                </a:rPr>
                                <m:t>𝑞</m:t>
                              </m:r>
                            </m:e>
                          </m:acc>
                        </m:num>
                        <m:den>
                          <m:r>
                            <a:rPr lang="es-EC" i="1">
                              <a:latin typeface="Cambria Math"/>
                            </a:rPr>
                            <m:t>2</m:t>
                          </m:r>
                          <m:r>
                            <a:rPr lang="es-EC" i="1">
                              <a:latin typeface="Cambria Math"/>
                            </a:rPr>
                            <m:t>𝐾</m:t>
                          </m:r>
                        </m:den>
                      </m:f>
                      <m:d>
                        <m:dPr>
                          <m:ctrlPr>
                            <a:rPr lang="es-ES" b="1" i="1">
                              <a:latin typeface="Cambria Math"/>
                            </a:rPr>
                          </m:ctrlPr>
                        </m:dPr>
                        <m:e>
                          <m:sSubSup>
                            <m:sSubSupPr>
                              <m:ctrlPr>
                                <a:rPr lang="es-ES" b="1" i="1">
                                  <a:latin typeface="Cambria Math"/>
                                </a:rPr>
                              </m:ctrlPr>
                            </m:sSubSupPr>
                            <m:e>
                              <m:r>
                                <a:rPr lang="es-EC" i="1">
                                  <a:latin typeface="Cambria Math"/>
                                </a:rPr>
                                <m:t>𝑦</m:t>
                              </m:r>
                            </m:e>
                            <m:sub>
                              <m:r>
                                <a:rPr lang="es-EC" i="1">
                                  <a:latin typeface="Cambria Math"/>
                                </a:rPr>
                                <m:t>1</m:t>
                              </m:r>
                            </m:sub>
                            <m:sup>
                              <m:r>
                                <a:rPr lang="es-EC" i="1">
                                  <a:latin typeface="Cambria Math"/>
                                </a:rPr>
                                <m:t>2</m:t>
                              </m:r>
                            </m:sup>
                          </m:sSubSup>
                          <m:r>
                            <a:rPr lang="es-EC" i="1">
                              <a:latin typeface="Cambria Math"/>
                            </a:rPr>
                            <m:t>−</m:t>
                          </m:r>
                          <m:sSup>
                            <m:sSupPr>
                              <m:ctrlPr>
                                <a:rPr lang="es-ES" b="1" i="1">
                                  <a:latin typeface="Cambria Math"/>
                                </a:rPr>
                              </m:ctrlPr>
                            </m:sSupPr>
                            <m:e>
                              <m:r>
                                <a:rPr lang="es-EC" i="1">
                                  <a:latin typeface="Cambria Math"/>
                                </a:rPr>
                                <m:t>𝑦</m:t>
                              </m:r>
                            </m:e>
                            <m:sup>
                              <m:r>
                                <a:rPr lang="es-EC" i="1">
                                  <a:latin typeface="Cambria Math"/>
                                </a:rPr>
                                <m:t>2</m:t>
                              </m:r>
                            </m:sup>
                          </m:sSup>
                        </m:e>
                      </m:d>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3045772" y="5323538"/>
                <a:ext cx="2776336" cy="612027"/>
              </a:xfrm>
              <a:prstGeom prst="rect">
                <a:avLst/>
              </a:prstGeom>
              <a:blipFill rotWithShape="1">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18121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270885518"/>
              </p:ext>
            </p:extLst>
          </p:nvPr>
        </p:nvGraphicFramePr>
        <p:xfrm>
          <a:off x="722657" y="1268760"/>
          <a:ext cx="3738245" cy="2349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2683526496"/>
              </p:ext>
            </p:extLst>
          </p:nvPr>
        </p:nvGraphicFramePr>
        <p:xfrm>
          <a:off x="5076056" y="1340768"/>
          <a:ext cx="3703320" cy="2395855"/>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2" name="1 Rectángulo"/>
              <p:cNvSpPr/>
              <p:nvPr/>
            </p:nvSpPr>
            <p:spPr>
              <a:xfrm>
                <a:off x="-30234" y="3861048"/>
                <a:ext cx="4572000" cy="175612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es-ES" sz="1200" i="1" smtClean="0">
                              <a:latin typeface="Cambria Math"/>
                            </a:rPr>
                          </m:ctrlPr>
                        </m:sSupPr>
                        <m:e>
                          <m:r>
                            <a:rPr lang="es-EC" sz="1200" i="1">
                              <a:latin typeface="Cambria Math"/>
                            </a:rPr>
                            <m:t>𝜎</m:t>
                          </m:r>
                        </m:e>
                        <m:sup>
                          <m:r>
                            <a:rPr lang="es-EC" sz="1200" i="1">
                              <a:latin typeface="Cambria Math"/>
                            </a:rPr>
                            <m:t>′</m:t>
                          </m:r>
                        </m:sup>
                      </m:sSup>
                      <m:r>
                        <a:rPr lang="es-EC" sz="1200" i="1">
                          <a:latin typeface="Cambria Math"/>
                        </a:rPr>
                        <m:t>=−</m:t>
                      </m:r>
                      <m:r>
                        <a:rPr lang="es-EC" sz="1200" i="1">
                          <a:latin typeface="Cambria Math"/>
                        </a:rPr>
                        <m:t>𝐸</m:t>
                      </m:r>
                      <m:r>
                        <a:rPr lang="es-EC" sz="1200" i="1">
                          <a:latin typeface="Cambria Math"/>
                        </a:rPr>
                        <m:t>𝛼</m:t>
                      </m:r>
                      <m:r>
                        <a:rPr lang="es-EC" sz="1200" i="1">
                          <a:latin typeface="Cambria Math"/>
                        </a:rPr>
                        <m:t>∆</m:t>
                      </m:r>
                      <m:r>
                        <a:rPr lang="es-EC" sz="1200" i="1">
                          <a:latin typeface="Cambria Math"/>
                        </a:rPr>
                        <m:t>𝑇</m:t>
                      </m:r>
                      <m:d>
                        <m:dPr>
                          <m:ctrlPr>
                            <a:rPr lang="es-ES" sz="1200" i="1">
                              <a:latin typeface="Cambria Math"/>
                            </a:rPr>
                          </m:ctrlPr>
                        </m:dPr>
                        <m:e>
                          <m:r>
                            <a:rPr lang="es-EC" sz="1200" i="1">
                              <a:latin typeface="Cambria Math"/>
                            </a:rPr>
                            <m:t>𝑦</m:t>
                          </m:r>
                        </m:e>
                      </m:d>
                      <m:r>
                        <a:rPr lang="es-EC" sz="1200" i="1">
                          <a:latin typeface="Cambria Math"/>
                        </a:rPr>
                        <m:t>+</m:t>
                      </m:r>
                      <m:f>
                        <m:fPr>
                          <m:ctrlPr>
                            <a:rPr lang="es-ES" sz="1200" i="1">
                              <a:latin typeface="Cambria Math"/>
                            </a:rPr>
                          </m:ctrlPr>
                        </m:fPr>
                        <m:num>
                          <m:r>
                            <a:rPr lang="es-EC" sz="1200" i="1">
                              <a:latin typeface="Cambria Math"/>
                            </a:rPr>
                            <m:t>1</m:t>
                          </m:r>
                        </m:num>
                        <m:den>
                          <m:r>
                            <a:rPr lang="es-EC" sz="1200" i="1">
                              <a:latin typeface="Cambria Math"/>
                            </a:rPr>
                            <m:t>2</m:t>
                          </m:r>
                          <m:r>
                            <a:rPr lang="es-EC" sz="1200" i="1">
                              <a:latin typeface="Cambria Math"/>
                            </a:rPr>
                            <m:t>𝑥</m:t>
                          </m:r>
                          <m:r>
                            <a:rPr lang="es-EC" sz="1200" i="1">
                              <a:latin typeface="Cambria Math"/>
                            </a:rPr>
                            <m:t>0.2</m:t>
                          </m:r>
                        </m:den>
                      </m:f>
                      <m:nary>
                        <m:naryPr>
                          <m:chr m:val="∑"/>
                          <m:limLoc m:val="undOvr"/>
                          <m:ctrlPr>
                            <a:rPr lang="es-ES" sz="1200" i="1">
                              <a:latin typeface="Cambria Math"/>
                            </a:rPr>
                          </m:ctrlPr>
                        </m:naryPr>
                        <m:sub>
                          <m:r>
                            <a:rPr lang="es-EC" sz="1200" i="1">
                              <a:latin typeface="Cambria Math"/>
                            </a:rPr>
                            <m:t>𝑦</m:t>
                          </m:r>
                          <m:r>
                            <a:rPr lang="es-EC" sz="1200" i="1">
                              <a:latin typeface="Cambria Math"/>
                            </a:rPr>
                            <m:t>=−0.2</m:t>
                          </m:r>
                        </m:sub>
                        <m:sup>
                          <m:r>
                            <a:rPr lang="es-EC" sz="1200" i="1">
                              <a:latin typeface="Cambria Math"/>
                            </a:rPr>
                            <m:t>0.2</m:t>
                          </m:r>
                        </m:sup>
                        <m:e>
                          <m:r>
                            <a:rPr lang="es-EC" sz="1200" i="1">
                              <a:latin typeface="Cambria Math"/>
                            </a:rPr>
                            <m:t>𝐸</m:t>
                          </m:r>
                          <m:r>
                            <a:rPr lang="es-EC" sz="1200" i="1">
                              <a:latin typeface="Cambria Math"/>
                            </a:rPr>
                            <m:t>𝛼</m:t>
                          </m:r>
                          <m:d>
                            <m:dPr>
                              <m:ctrlPr>
                                <a:rPr lang="es-ES" sz="1200" i="1">
                                  <a:latin typeface="Cambria Math"/>
                                </a:rPr>
                              </m:ctrlPr>
                            </m:dPr>
                            <m:e>
                              <m:sSub>
                                <m:sSubPr>
                                  <m:ctrlPr>
                                    <a:rPr lang="es-ES" sz="1200" b="1" i="1">
                                      <a:latin typeface="Cambria Math"/>
                                    </a:rPr>
                                  </m:ctrlPr>
                                </m:sSubPr>
                                <m:e>
                                  <m:r>
                                    <a:rPr lang="es-EC" sz="1200" i="1">
                                      <a:latin typeface="Cambria Math"/>
                                    </a:rPr>
                                    <m:t>𝑇</m:t>
                                  </m:r>
                                </m:e>
                                <m:sub>
                                  <m:r>
                                    <a:rPr lang="es-EC" sz="1200" i="1">
                                      <a:latin typeface="Cambria Math"/>
                                    </a:rPr>
                                    <m:t>𝑠</m:t>
                                  </m:r>
                                </m:sub>
                              </m:sSub>
                              <m:r>
                                <a:rPr lang="es-EC" sz="1200" i="1">
                                  <a:latin typeface="Cambria Math"/>
                                </a:rPr>
                                <m:t>𝑦</m:t>
                              </m:r>
                              <m:r>
                                <a:rPr lang="es-EC" sz="1200" i="1">
                                  <a:latin typeface="Cambria Math"/>
                                </a:rPr>
                                <m:t>+</m:t>
                              </m:r>
                              <m:f>
                                <m:fPr>
                                  <m:ctrlPr>
                                    <a:rPr lang="es-ES" sz="1200" b="1" i="1">
                                      <a:latin typeface="Cambria Math"/>
                                    </a:rPr>
                                  </m:ctrlPr>
                                </m:fPr>
                                <m:num>
                                  <m:acc>
                                    <m:accPr>
                                      <m:chr m:val="̇"/>
                                      <m:ctrlPr>
                                        <a:rPr lang="es-ES" sz="1200" b="1" i="1">
                                          <a:latin typeface="Cambria Math"/>
                                        </a:rPr>
                                      </m:ctrlPr>
                                    </m:accPr>
                                    <m:e>
                                      <m:r>
                                        <a:rPr lang="es-EC" sz="1200" i="1">
                                          <a:latin typeface="Cambria Math"/>
                                        </a:rPr>
                                        <m:t>𝑞</m:t>
                                      </m:r>
                                    </m:e>
                                  </m:acc>
                                </m:num>
                                <m:den>
                                  <m:r>
                                    <a:rPr lang="es-EC" sz="1200" i="1">
                                      <a:latin typeface="Cambria Math"/>
                                    </a:rPr>
                                    <m:t>2</m:t>
                                  </m:r>
                                  <m:r>
                                    <a:rPr lang="es-EC" sz="1200" i="1">
                                      <a:latin typeface="Cambria Math"/>
                                    </a:rPr>
                                    <m:t>𝐾</m:t>
                                  </m:r>
                                </m:den>
                              </m:f>
                              <m:sSubSup>
                                <m:sSubSupPr>
                                  <m:ctrlPr>
                                    <a:rPr lang="es-ES" sz="1200" b="1" i="1">
                                      <a:latin typeface="Cambria Math"/>
                                    </a:rPr>
                                  </m:ctrlPr>
                                </m:sSubSupPr>
                                <m:e>
                                  <m:r>
                                    <a:rPr lang="es-EC" sz="1200" i="1">
                                      <a:latin typeface="Cambria Math"/>
                                    </a:rPr>
                                    <m:t>𝑦</m:t>
                                  </m:r>
                                </m:e>
                                <m:sub>
                                  <m:r>
                                    <a:rPr lang="es-EC" sz="1200" i="1">
                                      <a:latin typeface="Cambria Math"/>
                                    </a:rPr>
                                    <m:t>1</m:t>
                                  </m:r>
                                </m:sub>
                                <m:sup>
                                  <m:r>
                                    <a:rPr lang="es-EC" sz="1200" i="1">
                                      <a:latin typeface="Cambria Math"/>
                                    </a:rPr>
                                    <m:t>2</m:t>
                                  </m:r>
                                </m:sup>
                              </m:sSubSup>
                              <m:r>
                                <a:rPr lang="es-EC" sz="1200" b="1" i="1">
                                  <a:latin typeface="Cambria Math"/>
                                </a:rPr>
                                <m:t>𝒚</m:t>
                              </m:r>
                              <m:r>
                                <a:rPr lang="es-EC" sz="1200" i="1">
                                  <a:latin typeface="Cambria Math"/>
                                </a:rPr>
                                <m:t>−</m:t>
                              </m:r>
                              <m:sSup>
                                <m:sSupPr>
                                  <m:ctrlPr>
                                    <a:rPr lang="es-ES" sz="1200" b="1" i="1">
                                      <a:latin typeface="Cambria Math"/>
                                    </a:rPr>
                                  </m:ctrlPr>
                                </m:sSupPr>
                                <m:e>
                                  <m:f>
                                    <m:fPr>
                                      <m:ctrlPr>
                                        <a:rPr lang="es-ES" sz="1200" b="1" i="1">
                                          <a:latin typeface="Cambria Math"/>
                                        </a:rPr>
                                      </m:ctrlPr>
                                    </m:fPr>
                                    <m:num>
                                      <m:acc>
                                        <m:accPr>
                                          <m:chr m:val="̇"/>
                                          <m:ctrlPr>
                                            <a:rPr lang="es-ES" sz="1200" b="1" i="1">
                                              <a:latin typeface="Cambria Math"/>
                                            </a:rPr>
                                          </m:ctrlPr>
                                        </m:accPr>
                                        <m:e>
                                          <m:r>
                                            <a:rPr lang="es-EC" sz="1200" i="1">
                                              <a:latin typeface="Cambria Math"/>
                                            </a:rPr>
                                            <m:t>𝑞</m:t>
                                          </m:r>
                                        </m:e>
                                      </m:acc>
                                    </m:num>
                                    <m:den>
                                      <m:r>
                                        <a:rPr lang="es-EC" sz="1200" i="1">
                                          <a:latin typeface="Cambria Math"/>
                                        </a:rPr>
                                        <m:t>6</m:t>
                                      </m:r>
                                      <m:r>
                                        <a:rPr lang="es-EC" sz="1200" i="1">
                                          <a:latin typeface="Cambria Math"/>
                                        </a:rPr>
                                        <m:t>𝐾</m:t>
                                      </m:r>
                                    </m:den>
                                  </m:f>
                                  <m:r>
                                    <a:rPr lang="es-EC" sz="1200" i="1">
                                      <a:latin typeface="Cambria Math"/>
                                    </a:rPr>
                                    <m:t>𝑦</m:t>
                                  </m:r>
                                </m:e>
                                <m:sup>
                                  <m:r>
                                    <a:rPr lang="es-EC" sz="1200" b="1" i="1">
                                      <a:latin typeface="Cambria Math"/>
                                    </a:rPr>
                                    <m:t>𝟑</m:t>
                                  </m:r>
                                </m:sup>
                              </m:sSup>
                              <m:r>
                                <a:rPr lang="es-EC" sz="1200" b="1" i="1">
                                  <a:latin typeface="Cambria Math"/>
                                </a:rPr>
                                <m:t>−</m:t>
                              </m:r>
                              <m:sSub>
                                <m:sSubPr>
                                  <m:ctrlPr>
                                    <a:rPr lang="es-ES" sz="1200" i="1">
                                      <a:latin typeface="Cambria Math"/>
                                    </a:rPr>
                                  </m:ctrlPr>
                                </m:sSubPr>
                                <m:e>
                                  <m:r>
                                    <a:rPr lang="es-EC" sz="1200" i="1">
                                      <a:latin typeface="Cambria Math"/>
                                    </a:rPr>
                                    <m:t>𝑇</m:t>
                                  </m:r>
                                </m:e>
                                <m:sub>
                                  <m:r>
                                    <a:rPr lang="es-EC" sz="1200" i="1">
                                      <a:latin typeface="Cambria Math"/>
                                    </a:rPr>
                                    <m:t>𝑎𝑚</m:t>
                                  </m:r>
                                </m:sub>
                              </m:sSub>
                              <m:r>
                                <a:rPr lang="es-EC" sz="1200" i="1">
                                  <a:latin typeface="Cambria Math"/>
                                </a:rPr>
                                <m:t>𝑦</m:t>
                              </m:r>
                            </m:e>
                          </m:d>
                        </m:e>
                      </m:nary>
                    </m:oMath>
                  </m:oMathPara>
                </a14:m>
                <a:endParaRPr lang="es-ES" sz="1200" dirty="0" smtClean="0"/>
              </a:p>
              <a:p>
                <a:endParaRPr lang="es-ES" sz="1200" dirty="0"/>
              </a:p>
              <a:p>
                <a:pPr/>
                <a14:m>
                  <m:oMathPara xmlns:m="http://schemas.openxmlformats.org/officeDocument/2006/math">
                    <m:oMathParaPr>
                      <m:jc m:val="centerGroup"/>
                    </m:oMathParaPr>
                    <m:oMath xmlns:m="http://schemas.openxmlformats.org/officeDocument/2006/math">
                      <m:sSup>
                        <m:sSupPr>
                          <m:ctrlPr>
                            <a:rPr lang="es-ES" sz="1200" i="1">
                              <a:latin typeface="Cambria Math"/>
                            </a:rPr>
                          </m:ctrlPr>
                        </m:sSupPr>
                        <m:e>
                          <m:r>
                            <a:rPr lang="es-EC" sz="1200" i="1">
                              <a:latin typeface="Cambria Math"/>
                            </a:rPr>
                            <m:t>𝜎</m:t>
                          </m:r>
                        </m:e>
                        <m:sup>
                          <m:r>
                            <a:rPr lang="es-EC" sz="1200" i="1">
                              <a:latin typeface="Cambria Math"/>
                            </a:rPr>
                            <m:t>′</m:t>
                          </m:r>
                        </m:sup>
                      </m:sSup>
                      <m:r>
                        <a:rPr lang="es-EC" sz="1200" i="1">
                          <a:latin typeface="Cambria Math"/>
                        </a:rPr>
                        <m:t>=−(200</m:t>
                      </m:r>
                      <m:r>
                        <a:rPr lang="es-EC" sz="1200" i="1">
                          <a:latin typeface="Cambria Math"/>
                        </a:rPr>
                        <m:t>𝑥</m:t>
                      </m:r>
                      <m:r>
                        <a:rPr lang="es-EC" sz="1200" i="1">
                          <a:latin typeface="Cambria Math"/>
                        </a:rPr>
                        <m:t>1</m:t>
                      </m:r>
                      <m:sSup>
                        <m:sSupPr>
                          <m:ctrlPr>
                            <a:rPr lang="es-ES" sz="1200" i="1">
                              <a:latin typeface="Cambria Math"/>
                            </a:rPr>
                          </m:ctrlPr>
                        </m:sSupPr>
                        <m:e>
                          <m:r>
                            <a:rPr lang="es-EC" sz="1200" i="1">
                              <a:latin typeface="Cambria Math"/>
                            </a:rPr>
                            <m:t>0</m:t>
                          </m:r>
                        </m:e>
                        <m:sup>
                          <m:r>
                            <a:rPr lang="es-EC" sz="1200" i="1">
                              <a:latin typeface="Cambria Math"/>
                            </a:rPr>
                            <m:t>9</m:t>
                          </m:r>
                        </m:sup>
                      </m:sSup>
                      <m:r>
                        <a:rPr lang="es-EC" sz="1200" i="1">
                          <a:latin typeface="Cambria Math"/>
                        </a:rPr>
                        <m:t>)(12</m:t>
                      </m:r>
                      <m:r>
                        <a:rPr lang="es-EC" sz="1200" i="1">
                          <a:latin typeface="Cambria Math"/>
                        </a:rPr>
                        <m:t>𝑥</m:t>
                      </m:r>
                      <m:r>
                        <a:rPr lang="es-EC" sz="1200" i="1">
                          <a:latin typeface="Cambria Math"/>
                        </a:rPr>
                        <m:t>1</m:t>
                      </m:r>
                      <m:sSup>
                        <m:sSupPr>
                          <m:ctrlPr>
                            <a:rPr lang="es-ES" sz="1200" i="1">
                              <a:latin typeface="Cambria Math"/>
                            </a:rPr>
                          </m:ctrlPr>
                        </m:sSupPr>
                        <m:e>
                          <m:r>
                            <a:rPr lang="es-EC" sz="1200" i="1">
                              <a:latin typeface="Cambria Math"/>
                            </a:rPr>
                            <m:t>0</m:t>
                          </m:r>
                        </m:e>
                        <m:sup>
                          <m:r>
                            <a:rPr lang="es-EC" sz="1200" i="1">
                              <a:latin typeface="Cambria Math"/>
                            </a:rPr>
                            <m:t>−6</m:t>
                          </m:r>
                        </m:sup>
                      </m:sSup>
                      <m:r>
                        <a:rPr lang="es-EC" sz="1200" i="1">
                          <a:latin typeface="Cambria Math"/>
                        </a:rPr>
                        <m:t>)(4.15)+</m:t>
                      </m:r>
                      <m:f>
                        <m:fPr>
                          <m:ctrlPr>
                            <a:rPr lang="es-ES" sz="1200" i="1">
                              <a:latin typeface="Cambria Math"/>
                            </a:rPr>
                          </m:ctrlPr>
                        </m:fPr>
                        <m:num>
                          <m:r>
                            <a:rPr lang="es-EC" sz="1200" i="1">
                              <a:latin typeface="Cambria Math"/>
                            </a:rPr>
                            <m:t>1</m:t>
                          </m:r>
                        </m:num>
                        <m:den>
                          <m:r>
                            <a:rPr lang="es-EC" sz="1200" i="1">
                              <a:latin typeface="Cambria Math"/>
                            </a:rPr>
                            <m:t>2</m:t>
                          </m:r>
                          <m:r>
                            <a:rPr lang="es-EC" sz="1200" i="1">
                              <a:latin typeface="Cambria Math"/>
                            </a:rPr>
                            <m:t>𝑥</m:t>
                          </m:r>
                          <m:r>
                            <a:rPr lang="es-EC" sz="1200" i="1">
                              <a:latin typeface="Cambria Math"/>
                            </a:rPr>
                            <m:t>0.2</m:t>
                          </m:r>
                        </m:den>
                      </m:f>
                      <m:r>
                        <a:rPr lang="es-EC" sz="1200" i="1">
                          <a:latin typeface="Cambria Math"/>
                        </a:rPr>
                        <m:t>(200</m:t>
                      </m:r>
                      <m:r>
                        <a:rPr lang="es-EC" sz="1200" i="1">
                          <a:latin typeface="Cambria Math"/>
                        </a:rPr>
                        <m:t>𝑥</m:t>
                      </m:r>
                      <m:r>
                        <a:rPr lang="es-EC" sz="1200" i="1">
                          <a:latin typeface="Cambria Math"/>
                        </a:rPr>
                        <m:t>1</m:t>
                      </m:r>
                      <m:sSup>
                        <m:sSupPr>
                          <m:ctrlPr>
                            <a:rPr lang="es-ES" sz="1200" i="1">
                              <a:latin typeface="Cambria Math"/>
                            </a:rPr>
                          </m:ctrlPr>
                        </m:sSupPr>
                        <m:e>
                          <m:r>
                            <a:rPr lang="es-EC" sz="1200" i="1">
                              <a:latin typeface="Cambria Math"/>
                            </a:rPr>
                            <m:t>0</m:t>
                          </m:r>
                        </m:e>
                        <m:sup>
                          <m:r>
                            <a:rPr lang="es-EC" sz="1200" i="1">
                              <a:latin typeface="Cambria Math"/>
                            </a:rPr>
                            <m:t>9</m:t>
                          </m:r>
                        </m:sup>
                      </m:sSup>
                      <m:r>
                        <a:rPr lang="es-EC" sz="1200" i="1">
                          <a:latin typeface="Cambria Math"/>
                        </a:rPr>
                        <m:t>)(12</m:t>
                      </m:r>
                      <m:r>
                        <a:rPr lang="es-EC" sz="1200" i="1">
                          <a:latin typeface="Cambria Math"/>
                        </a:rPr>
                        <m:t>𝑥</m:t>
                      </m:r>
                      <m:r>
                        <a:rPr lang="es-EC" sz="1200" i="1">
                          <a:latin typeface="Cambria Math"/>
                        </a:rPr>
                        <m:t>1</m:t>
                      </m:r>
                      <m:sSup>
                        <m:sSupPr>
                          <m:ctrlPr>
                            <a:rPr lang="es-ES" sz="1200" i="1">
                              <a:latin typeface="Cambria Math"/>
                            </a:rPr>
                          </m:ctrlPr>
                        </m:sSupPr>
                        <m:e>
                          <m:r>
                            <a:rPr lang="es-EC" sz="1200" i="1">
                              <a:latin typeface="Cambria Math"/>
                            </a:rPr>
                            <m:t>0</m:t>
                          </m:r>
                        </m:e>
                        <m:sup>
                          <m:r>
                            <a:rPr lang="es-EC" sz="1200" i="1">
                              <a:latin typeface="Cambria Math"/>
                            </a:rPr>
                            <m:t>−6</m:t>
                          </m:r>
                        </m:sup>
                      </m:sSup>
                      <m:r>
                        <a:rPr lang="es-EC" sz="1200" i="1">
                          <a:latin typeface="Cambria Math"/>
                        </a:rPr>
                        <m:t>)(1.6400)</m:t>
                      </m:r>
                    </m:oMath>
                  </m:oMathPara>
                </a14:m>
                <a:endParaRPr lang="es-ES" sz="1200" dirty="0"/>
              </a:p>
              <a:p>
                <a:endParaRPr lang="es-ES" sz="1200" i="1" dirty="0" smtClean="0"/>
              </a:p>
              <a:p>
                <a:pPr/>
                <a14:m>
                  <m:oMathPara xmlns:m="http://schemas.openxmlformats.org/officeDocument/2006/math">
                    <m:oMathParaPr>
                      <m:jc m:val="centerGroup"/>
                    </m:oMathParaPr>
                    <m:oMath xmlns:m="http://schemas.openxmlformats.org/officeDocument/2006/math">
                      <m:sSup>
                        <m:sSupPr>
                          <m:ctrlPr>
                            <a:rPr lang="es-ES" sz="1200" i="1">
                              <a:latin typeface="Cambria Math"/>
                            </a:rPr>
                          </m:ctrlPr>
                        </m:sSupPr>
                        <m:e>
                          <m:r>
                            <a:rPr lang="es-EC" sz="1200" i="1">
                              <a:latin typeface="Cambria Math"/>
                            </a:rPr>
                            <m:t>𝜎</m:t>
                          </m:r>
                        </m:e>
                        <m:sup>
                          <m:r>
                            <a:rPr lang="es-EC" sz="1200" i="1">
                              <a:latin typeface="Cambria Math"/>
                            </a:rPr>
                            <m:t>′</m:t>
                          </m:r>
                        </m:sup>
                      </m:sSup>
                      <m:r>
                        <a:rPr lang="es-EC" sz="1200" i="1">
                          <a:latin typeface="Cambria Math"/>
                        </a:rPr>
                        <m:t>=−0.1</m:t>
                      </m:r>
                      <m:r>
                        <a:rPr lang="es-EC" sz="1200" i="1">
                          <a:latin typeface="Cambria Math"/>
                        </a:rPr>
                        <m:t>𝑀𝑃𝑎</m:t>
                      </m:r>
                    </m:oMath>
                  </m:oMathPara>
                </a14:m>
                <a:endParaRPr lang="es-ES" sz="1200" dirty="0"/>
              </a:p>
            </p:txBody>
          </p:sp>
        </mc:Choice>
        <mc:Fallback xmlns="">
          <p:sp>
            <p:nvSpPr>
              <p:cNvPr id="2" name="1 Rectángulo"/>
              <p:cNvSpPr>
                <a:spLocks noRot="1" noChangeAspect="1" noMove="1" noResize="1" noEditPoints="1" noAdjustHandles="1" noChangeArrowheads="1" noChangeShapeType="1" noTextEdit="1"/>
              </p:cNvSpPr>
              <p:nvPr/>
            </p:nvSpPr>
            <p:spPr>
              <a:xfrm>
                <a:off x="-30234" y="3861048"/>
                <a:ext cx="4572000" cy="175612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4566420" y="3996671"/>
                <a:ext cx="4608512" cy="9818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sz="1400" i="1">
                              <a:latin typeface="Cambria Math"/>
                            </a:rPr>
                          </m:ctrlPr>
                        </m:sSupPr>
                        <m:e>
                          <m:r>
                            <a:rPr lang="es-EC" sz="1400" i="1">
                              <a:latin typeface="Cambria Math"/>
                            </a:rPr>
                            <m:t>𝜎</m:t>
                          </m:r>
                        </m:e>
                        <m:sup>
                          <m:r>
                            <a:rPr lang="es-EC" sz="1400" i="1">
                              <a:latin typeface="Cambria Math"/>
                            </a:rPr>
                            <m:t>′</m:t>
                          </m:r>
                        </m:sup>
                      </m:sSup>
                      <m:r>
                        <a:rPr lang="es-EC" sz="1400" i="1">
                          <a:latin typeface="Cambria Math"/>
                        </a:rPr>
                        <m:t>=−</m:t>
                      </m:r>
                      <m:d>
                        <m:dPr>
                          <m:ctrlPr>
                            <a:rPr lang="es-ES" sz="1400" i="1">
                              <a:latin typeface="Cambria Math"/>
                            </a:rPr>
                          </m:ctrlPr>
                        </m:dPr>
                        <m:e>
                          <m:r>
                            <a:rPr lang="es-EC" sz="1400" i="1">
                              <a:latin typeface="Cambria Math"/>
                            </a:rPr>
                            <m:t>200</m:t>
                          </m:r>
                          <m:r>
                            <a:rPr lang="es-EC" sz="1400" i="1">
                              <a:latin typeface="Cambria Math"/>
                            </a:rPr>
                            <m:t>𝑥</m:t>
                          </m:r>
                          <m:r>
                            <a:rPr lang="es-EC" sz="1400" i="1">
                              <a:latin typeface="Cambria Math"/>
                            </a:rPr>
                            <m:t>1</m:t>
                          </m:r>
                          <m:sSup>
                            <m:sSupPr>
                              <m:ctrlPr>
                                <a:rPr lang="es-ES" sz="1400" i="1">
                                  <a:latin typeface="Cambria Math"/>
                                </a:rPr>
                              </m:ctrlPr>
                            </m:sSupPr>
                            <m:e>
                              <m:r>
                                <a:rPr lang="es-EC" sz="1400" i="1">
                                  <a:latin typeface="Cambria Math"/>
                                </a:rPr>
                                <m:t>0</m:t>
                              </m:r>
                            </m:e>
                            <m:sup>
                              <m:r>
                                <a:rPr lang="es-EC" sz="1400" i="1">
                                  <a:latin typeface="Cambria Math"/>
                                </a:rPr>
                                <m:t>9</m:t>
                              </m:r>
                            </m:sup>
                          </m:sSup>
                        </m:e>
                      </m:d>
                      <m:d>
                        <m:dPr>
                          <m:ctrlPr>
                            <a:rPr lang="es-ES" sz="1400" i="1">
                              <a:latin typeface="Cambria Math"/>
                            </a:rPr>
                          </m:ctrlPr>
                        </m:dPr>
                        <m:e>
                          <m:r>
                            <a:rPr lang="es-EC" sz="1400" i="1">
                              <a:latin typeface="Cambria Math"/>
                            </a:rPr>
                            <m:t>12</m:t>
                          </m:r>
                          <m:r>
                            <a:rPr lang="es-EC" sz="1400" i="1">
                              <a:latin typeface="Cambria Math"/>
                            </a:rPr>
                            <m:t>𝑥</m:t>
                          </m:r>
                          <m:r>
                            <a:rPr lang="es-EC" sz="1400" i="1">
                              <a:latin typeface="Cambria Math"/>
                            </a:rPr>
                            <m:t>1</m:t>
                          </m:r>
                          <m:sSup>
                            <m:sSupPr>
                              <m:ctrlPr>
                                <a:rPr lang="es-ES" sz="1400" i="1">
                                  <a:latin typeface="Cambria Math"/>
                                </a:rPr>
                              </m:ctrlPr>
                            </m:sSupPr>
                            <m:e>
                              <m:r>
                                <a:rPr lang="es-EC" sz="1400" i="1">
                                  <a:latin typeface="Cambria Math"/>
                                </a:rPr>
                                <m:t>0</m:t>
                              </m:r>
                            </m:e>
                            <m:sup>
                              <m:r>
                                <a:rPr lang="es-EC" sz="1400" i="1">
                                  <a:latin typeface="Cambria Math"/>
                                </a:rPr>
                                <m:t>−6</m:t>
                              </m:r>
                            </m:sup>
                          </m:sSup>
                        </m:e>
                      </m:d>
                      <m:d>
                        <m:dPr>
                          <m:ctrlPr>
                            <a:rPr lang="es-ES" sz="1400" i="1">
                              <a:latin typeface="Cambria Math"/>
                            </a:rPr>
                          </m:ctrlPr>
                        </m:dPr>
                        <m:e>
                          <m:r>
                            <a:rPr lang="es-EC" sz="1400" i="1">
                              <a:latin typeface="Cambria Math"/>
                            </a:rPr>
                            <m:t>138</m:t>
                          </m:r>
                        </m:e>
                      </m:d>
                      <m:r>
                        <a:rPr lang="es-EC" sz="1400" i="1">
                          <a:latin typeface="Cambria Math"/>
                        </a:rPr>
                        <m:t>+</m:t>
                      </m:r>
                      <m:f>
                        <m:fPr>
                          <m:ctrlPr>
                            <a:rPr lang="es-ES" sz="1400" i="1">
                              <a:latin typeface="Cambria Math"/>
                            </a:rPr>
                          </m:ctrlPr>
                        </m:fPr>
                        <m:num>
                          <m:r>
                            <a:rPr lang="es-EC" sz="1400" i="1">
                              <a:latin typeface="Cambria Math"/>
                            </a:rPr>
                            <m:t>1</m:t>
                          </m:r>
                        </m:num>
                        <m:den>
                          <m:r>
                            <a:rPr lang="es-EC" sz="1400" i="1">
                              <a:latin typeface="Cambria Math"/>
                            </a:rPr>
                            <m:t>2</m:t>
                          </m:r>
                          <m:r>
                            <a:rPr lang="es-EC" sz="1400" i="1">
                              <a:latin typeface="Cambria Math"/>
                            </a:rPr>
                            <m:t>𝑥</m:t>
                          </m:r>
                          <m:r>
                            <a:rPr lang="es-EC" sz="1400" i="1">
                              <a:latin typeface="Cambria Math"/>
                            </a:rPr>
                            <m:t>0.2</m:t>
                          </m:r>
                        </m:den>
                      </m:f>
                      <m:r>
                        <a:rPr lang="es-EC" sz="1400" i="1">
                          <a:latin typeface="Cambria Math"/>
                        </a:rPr>
                        <m:t>(200</m:t>
                      </m:r>
                      <m:r>
                        <a:rPr lang="es-EC" sz="1400" i="1">
                          <a:latin typeface="Cambria Math"/>
                        </a:rPr>
                        <m:t>𝑥</m:t>
                      </m:r>
                      <m:r>
                        <a:rPr lang="es-EC" sz="1400" i="1">
                          <a:latin typeface="Cambria Math"/>
                        </a:rPr>
                        <m:t>1</m:t>
                      </m:r>
                      <m:sSup>
                        <m:sSupPr>
                          <m:ctrlPr>
                            <a:rPr lang="es-ES" sz="1400" i="1">
                              <a:latin typeface="Cambria Math"/>
                            </a:rPr>
                          </m:ctrlPr>
                        </m:sSupPr>
                        <m:e>
                          <m:r>
                            <a:rPr lang="es-EC" sz="1400" i="1">
                              <a:latin typeface="Cambria Math"/>
                            </a:rPr>
                            <m:t>0</m:t>
                          </m:r>
                        </m:e>
                        <m:sup>
                          <m:r>
                            <a:rPr lang="es-EC" sz="1400" i="1">
                              <a:latin typeface="Cambria Math"/>
                            </a:rPr>
                            <m:t>9</m:t>
                          </m:r>
                        </m:sup>
                      </m:sSup>
                      <m:r>
                        <a:rPr lang="es-EC" sz="1400" i="1">
                          <a:latin typeface="Cambria Math"/>
                        </a:rPr>
                        <m:t>)(12</m:t>
                      </m:r>
                      <m:r>
                        <a:rPr lang="es-EC" sz="1400" i="1">
                          <a:latin typeface="Cambria Math"/>
                        </a:rPr>
                        <m:t>𝑥</m:t>
                      </m:r>
                      <m:r>
                        <a:rPr lang="es-EC" sz="1400" i="1">
                          <a:latin typeface="Cambria Math"/>
                        </a:rPr>
                        <m:t>1</m:t>
                      </m:r>
                      <m:sSup>
                        <m:sSupPr>
                          <m:ctrlPr>
                            <a:rPr lang="es-ES" sz="1400" i="1">
                              <a:latin typeface="Cambria Math"/>
                            </a:rPr>
                          </m:ctrlPr>
                        </m:sSupPr>
                        <m:e>
                          <m:r>
                            <a:rPr lang="es-EC" sz="1400" i="1">
                              <a:latin typeface="Cambria Math"/>
                            </a:rPr>
                            <m:t>0</m:t>
                          </m:r>
                        </m:e>
                        <m:sup>
                          <m:r>
                            <a:rPr lang="es-EC" sz="1400" i="1">
                              <a:latin typeface="Cambria Math"/>
                            </a:rPr>
                            <m:t>−6</m:t>
                          </m:r>
                        </m:sup>
                      </m:sSup>
                      <m:r>
                        <a:rPr lang="es-EC" sz="1400" i="1">
                          <a:latin typeface="Cambria Math"/>
                        </a:rPr>
                        <m:t>)(−43.33188)</m:t>
                      </m:r>
                    </m:oMath>
                  </m:oMathPara>
                </a14:m>
                <a:endParaRPr lang="es-ES" sz="1400" dirty="0"/>
              </a:p>
              <a:p>
                <a:pPr/>
                <a14:m>
                  <m:oMathPara xmlns:m="http://schemas.openxmlformats.org/officeDocument/2006/math">
                    <m:oMathParaPr>
                      <m:jc m:val="centerGroup"/>
                    </m:oMathParaPr>
                    <m:oMath xmlns:m="http://schemas.openxmlformats.org/officeDocument/2006/math">
                      <m:sSup>
                        <m:sSupPr>
                          <m:ctrlPr>
                            <a:rPr lang="es-ES" sz="1400" i="1">
                              <a:latin typeface="Cambria Math"/>
                            </a:rPr>
                          </m:ctrlPr>
                        </m:sSupPr>
                        <m:e>
                          <m:r>
                            <a:rPr lang="es-EC" sz="1400" i="1">
                              <a:latin typeface="Cambria Math"/>
                            </a:rPr>
                            <m:t>𝜎</m:t>
                          </m:r>
                        </m:e>
                        <m:sup>
                          <m:r>
                            <a:rPr lang="es-EC" sz="1400" i="1">
                              <a:latin typeface="Cambria Math"/>
                            </a:rPr>
                            <m:t>′</m:t>
                          </m:r>
                        </m:sup>
                      </m:sSup>
                      <m:r>
                        <a:rPr lang="es-EC" sz="1400" i="1">
                          <a:latin typeface="Cambria Math"/>
                        </a:rPr>
                        <m:t>=−71</m:t>
                      </m:r>
                      <m:r>
                        <a:rPr lang="es-EC" sz="1400" i="1">
                          <a:latin typeface="Cambria Math"/>
                        </a:rPr>
                        <m:t>𝑀𝑃𝑎</m:t>
                      </m:r>
                    </m:oMath>
                  </m:oMathPara>
                </a14:m>
                <a:endParaRPr lang="es-ES" sz="1400" dirty="0"/>
              </a:p>
            </p:txBody>
          </p:sp>
        </mc:Choice>
        <mc:Fallback xmlns="">
          <p:sp>
            <p:nvSpPr>
              <p:cNvPr id="3" name="2 Rectángulo"/>
              <p:cNvSpPr>
                <a:spLocks noRot="1" noChangeAspect="1" noMove="1" noResize="1" noEditPoints="1" noAdjustHandles="1" noChangeArrowheads="1" noChangeShapeType="1" noTextEdit="1"/>
              </p:cNvSpPr>
              <p:nvPr/>
            </p:nvSpPr>
            <p:spPr>
              <a:xfrm>
                <a:off x="4566420" y="3996671"/>
                <a:ext cx="4608512" cy="981807"/>
              </a:xfrm>
              <a:prstGeom prst="rect">
                <a:avLst/>
              </a:prstGeom>
              <a:blipFill rotWithShape="1">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88833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764704"/>
            <a:ext cx="2623603" cy="369332"/>
          </a:xfrm>
          <a:prstGeom prst="rect">
            <a:avLst/>
          </a:prstGeom>
        </p:spPr>
        <p:txBody>
          <a:bodyPr wrap="none">
            <a:spAutoFit/>
          </a:bodyPr>
          <a:lstStyle/>
          <a:p>
            <a:r>
              <a:rPr lang="es-EC" b="1" dirty="0"/>
              <a:t>ANALOGÍA DE DUHAMEL </a:t>
            </a:r>
            <a:endParaRPr lang="es-ES" b="1" dirty="0"/>
          </a:p>
        </p:txBody>
      </p:sp>
      <p:graphicFrame>
        <p:nvGraphicFramePr>
          <p:cNvPr id="5" name="4 Objeto"/>
          <p:cNvGraphicFramePr>
            <a:graphicFrameLocks noChangeAspect="1"/>
          </p:cNvGraphicFramePr>
          <p:nvPr>
            <p:extLst>
              <p:ext uri="{D42A27DB-BD31-4B8C-83A1-F6EECF244321}">
                <p14:modId xmlns:p14="http://schemas.microsoft.com/office/powerpoint/2010/main" val="1321779637"/>
              </p:ext>
            </p:extLst>
          </p:nvPr>
        </p:nvGraphicFramePr>
        <p:xfrm>
          <a:off x="179512" y="1134036"/>
          <a:ext cx="6507566" cy="3006293"/>
        </p:xfrm>
        <a:graphic>
          <a:graphicData uri="http://schemas.openxmlformats.org/presentationml/2006/ole">
            <mc:AlternateContent xmlns:mc="http://schemas.openxmlformats.org/markup-compatibility/2006">
              <mc:Choice xmlns:v="urn:schemas-microsoft-com:vml" Requires="v">
                <p:oleObj spid="_x0000_s19460" name="AutoCAD Drawing" r:id="rId3" imgW="11963520" imgH="5410080" progId="AutoCAD.Drawing.17">
                  <p:embed/>
                </p:oleObj>
              </mc:Choice>
              <mc:Fallback>
                <p:oleObj name="AutoCAD Drawing" r:id="rId3" imgW="11963520" imgH="54100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34036"/>
                        <a:ext cx="6507566" cy="300629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5 Rectángulo"/>
              <p:cNvSpPr/>
              <p:nvPr/>
            </p:nvSpPr>
            <p:spPr>
              <a:xfrm>
                <a:off x="5004048" y="1268760"/>
                <a:ext cx="3895297"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S" i="1">
                              <a:latin typeface="Cambria Math"/>
                            </a:rPr>
                          </m:ctrlPr>
                        </m:sSubSupPr>
                        <m:e>
                          <m:r>
                            <a:rPr lang="es-EC" i="1">
                              <a:latin typeface="Cambria Math"/>
                            </a:rPr>
                            <m:t>𝜎</m:t>
                          </m:r>
                        </m:e>
                        <m:sub>
                          <m:r>
                            <a:rPr lang="es-EC" i="1">
                              <a:latin typeface="Cambria Math"/>
                            </a:rPr>
                            <m:t>𝑖𝑗</m:t>
                          </m:r>
                        </m:sub>
                        <m:sup>
                          <m:r>
                            <a:rPr lang="es-EC" i="1">
                              <a:latin typeface="Cambria Math"/>
                            </a:rPr>
                            <m:t>′</m:t>
                          </m:r>
                        </m:sup>
                      </m:sSubSup>
                      <m:r>
                        <a:rPr lang="es-EC">
                          <a:latin typeface="Cambria Math"/>
                        </a:rPr>
                        <m:t>=</m:t>
                      </m:r>
                      <m:r>
                        <a:rPr lang="es-EC" i="1">
                          <a:latin typeface="Cambria Math"/>
                        </a:rPr>
                        <m:t>𝜆</m:t>
                      </m:r>
                      <m:sSubSup>
                        <m:sSubSupPr>
                          <m:ctrlPr>
                            <a:rPr lang="es-ES" i="1">
                              <a:latin typeface="Cambria Math"/>
                            </a:rPr>
                          </m:ctrlPr>
                        </m:sSubSupPr>
                        <m:e>
                          <m:r>
                            <a:rPr lang="es-EC" i="1">
                              <a:latin typeface="Cambria Math"/>
                            </a:rPr>
                            <m:t>𝜀</m:t>
                          </m:r>
                        </m:e>
                        <m:sub>
                          <m:r>
                            <a:rPr lang="es-EC" i="1">
                              <a:latin typeface="Cambria Math"/>
                            </a:rPr>
                            <m:t>𝑘𝑘</m:t>
                          </m:r>
                        </m:sub>
                        <m:sup>
                          <m:r>
                            <a:rPr lang="es-EC" i="1">
                              <a:latin typeface="Cambria Math"/>
                            </a:rPr>
                            <m:t>𝑚</m:t>
                          </m:r>
                        </m:sup>
                      </m:sSubSup>
                      <m:sSub>
                        <m:sSubPr>
                          <m:ctrlPr>
                            <a:rPr lang="es-ES" i="1">
                              <a:latin typeface="Cambria Math"/>
                            </a:rPr>
                          </m:ctrlPr>
                        </m:sSubPr>
                        <m:e>
                          <m:r>
                            <a:rPr lang="es-EC" i="1">
                              <a:latin typeface="Cambria Math"/>
                            </a:rPr>
                            <m:t>𝛿</m:t>
                          </m:r>
                        </m:e>
                        <m:sub>
                          <m:r>
                            <a:rPr lang="es-EC" i="1">
                              <a:latin typeface="Cambria Math"/>
                            </a:rPr>
                            <m:t>𝑖𝑗</m:t>
                          </m:r>
                        </m:sub>
                      </m:sSub>
                      <m:r>
                        <a:rPr lang="es-EC">
                          <a:latin typeface="Cambria Math"/>
                        </a:rPr>
                        <m:t>+2</m:t>
                      </m:r>
                      <m:r>
                        <a:rPr lang="es-EC" i="1">
                          <a:latin typeface="Cambria Math"/>
                        </a:rPr>
                        <m:t>𝐺</m:t>
                      </m:r>
                      <m:sSubSup>
                        <m:sSubSupPr>
                          <m:ctrlPr>
                            <a:rPr lang="es-ES" i="1">
                              <a:latin typeface="Cambria Math"/>
                            </a:rPr>
                          </m:ctrlPr>
                        </m:sSubSupPr>
                        <m:e>
                          <m:r>
                            <a:rPr lang="es-EC" i="1">
                              <a:latin typeface="Cambria Math"/>
                            </a:rPr>
                            <m:t>𝜀</m:t>
                          </m:r>
                        </m:e>
                        <m:sub>
                          <m:r>
                            <a:rPr lang="es-EC" i="1">
                              <a:latin typeface="Cambria Math"/>
                            </a:rPr>
                            <m:t>𝑖𝑗</m:t>
                          </m:r>
                        </m:sub>
                        <m:sup>
                          <m:r>
                            <a:rPr lang="es-EC" i="1">
                              <a:latin typeface="Cambria Math"/>
                            </a:rPr>
                            <m:t>𝑚</m:t>
                          </m:r>
                        </m:sup>
                      </m:sSubSup>
                      <m:r>
                        <a:rPr lang="es-EC" i="1">
                          <a:latin typeface="Cambria Math"/>
                        </a:rPr>
                        <m:t>−</m:t>
                      </m:r>
                      <m:f>
                        <m:fPr>
                          <m:ctrlPr>
                            <a:rPr lang="es-ES" i="1">
                              <a:latin typeface="Cambria Math"/>
                            </a:rPr>
                          </m:ctrlPr>
                        </m:fPr>
                        <m:num>
                          <m:r>
                            <a:rPr lang="es-EC" i="1">
                              <a:latin typeface="Cambria Math"/>
                            </a:rPr>
                            <m:t>𝐸</m:t>
                          </m:r>
                        </m:num>
                        <m:den>
                          <m:r>
                            <a:rPr lang="es-EC">
                              <a:latin typeface="Cambria Math"/>
                            </a:rPr>
                            <m:t>1</m:t>
                          </m:r>
                          <m:r>
                            <a:rPr lang="es-EC" i="1">
                              <a:latin typeface="Cambria Math"/>
                            </a:rPr>
                            <m:t>−</m:t>
                          </m:r>
                          <m:r>
                            <a:rPr lang="es-EC">
                              <a:latin typeface="Cambria Math"/>
                            </a:rPr>
                            <m:t>2</m:t>
                          </m:r>
                          <m:r>
                            <a:rPr lang="es-EC" i="1">
                              <a:latin typeface="Cambria Math"/>
                            </a:rPr>
                            <m:t>𝜐</m:t>
                          </m:r>
                        </m:den>
                      </m:f>
                      <m:r>
                        <a:rPr lang="es-EC" i="1">
                          <a:latin typeface="Cambria Math"/>
                        </a:rPr>
                        <m:t>𝛼</m:t>
                      </m:r>
                      <m:r>
                        <m:rPr>
                          <m:sty m:val="p"/>
                        </m:rPr>
                        <a:rPr lang="es-EC">
                          <a:latin typeface="Cambria Math"/>
                        </a:rPr>
                        <m:t>Δ</m:t>
                      </m:r>
                      <m:r>
                        <a:rPr lang="es-EC" i="1">
                          <a:latin typeface="Cambria Math"/>
                        </a:rPr>
                        <m:t>𝑇</m:t>
                      </m:r>
                      <m:sSub>
                        <m:sSubPr>
                          <m:ctrlPr>
                            <a:rPr lang="es-ES" i="1">
                              <a:latin typeface="Cambria Math"/>
                            </a:rPr>
                          </m:ctrlPr>
                        </m:sSubPr>
                        <m:e>
                          <m:r>
                            <a:rPr lang="es-EC" i="1">
                              <a:latin typeface="Cambria Math"/>
                            </a:rPr>
                            <m:t>𝛿</m:t>
                          </m:r>
                        </m:e>
                        <m:sub>
                          <m:r>
                            <a:rPr lang="es-EC" i="1">
                              <a:latin typeface="Cambria Math"/>
                            </a:rPr>
                            <m:t>𝑖𝑗</m:t>
                          </m:r>
                        </m:sub>
                      </m:sSub>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5004048" y="1268760"/>
                <a:ext cx="3895297" cy="610873"/>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818224" y="3827051"/>
                <a:ext cx="2930354" cy="728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i="1">
                              <a:latin typeface="Cambria Math"/>
                            </a:rPr>
                          </m:ctrlPr>
                        </m:fPr>
                        <m:num>
                          <m:r>
                            <a:rPr lang="es-EC" i="1">
                              <a:latin typeface="Cambria Math"/>
                            </a:rPr>
                            <m:t>𝜕</m:t>
                          </m:r>
                          <m:sSubSup>
                            <m:sSubSupPr>
                              <m:ctrlPr>
                                <a:rPr lang="es-ES" i="1">
                                  <a:latin typeface="Cambria Math"/>
                                </a:rPr>
                              </m:ctrlPr>
                            </m:sSubSupPr>
                            <m:e>
                              <m:r>
                                <a:rPr lang="es-EC" i="1">
                                  <a:latin typeface="Cambria Math"/>
                                </a:rPr>
                                <m:t>𝜎</m:t>
                              </m:r>
                            </m:e>
                            <m:sub>
                              <m:r>
                                <a:rPr lang="es-EC" i="1">
                                  <a:latin typeface="Cambria Math"/>
                                </a:rPr>
                                <m:t>𝑥</m:t>
                              </m:r>
                            </m:sub>
                            <m:sup>
                              <m:r>
                                <a:rPr lang="es-EC" i="1">
                                  <a:latin typeface="Cambria Math"/>
                                </a:rPr>
                                <m:t>′</m:t>
                              </m:r>
                            </m:sup>
                          </m:sSubSup>
                        </m:num>
                        <m:den>
                          <m:r>
                            <a:rPr lang="es-EC" i="1">
                              <a:latin typeface="Cambria Math"/>
                            </a:rPr>
                            <m:t>𝜕</m:t>
                          </m:r>
                          <m:r>
                            <a:rPr lang="es-EC" i="1">
                              <a:latin typeface="Cambria Math"/>
                            </a:rPr>
                            <m:t>𝑥</m:t>
                          </m:r>
                        </m:den>
                      </m:f>
                      <m:r>
                        <a:rPr lang="es-EC">
                          <a:latin typeface="Cambria Math"/>
                        </a:rPr>
                        <m:t>+</m:t>
                      </m:r>
                      <m:f>
                        <m:fPr>
                          <m:ctrlPr>
                            <a:rPr lang="es-ES" i="1">
                              <a:latin typeface="Cambria Math"/>
                            </a:rPr>
                          </m:ctrlPr>
                        </m:fPr>
                        <m:num>
                          <m:r>
                            <a:rPr lang="es-EC" i="1">
                              <a:latin typeface="Cambria Math"/>
                            </a:rPr>
                            <m:t>𝜕</m:t>
                          </m:r>
                          <m:sSubSup>
                            <m:sSubSupPr>
                              <m:ctrlPr>
                                <a:rPr lang="es-ES" i="1">
                                  <a:latin typeface="Cambria Math"/>
                                </a:rPr>
                              </m:ctrlPr>
                            </m:sSubSupPr>
                            <m:e>
                              <m:r>
                                <a:rPr lang="es-EC" i="1">
                                  <a:latin typeface="Cambria Math"/>
                                </a:rPr>
                                <m:t>𝜏</m:t>
                              </m:r>
                            </m:e>
                            <m:sub>
                              <m:r>
                                <a:rPr lang="es-EC" i="1">
                                  <a:latin typeface="Cambria Math"/>
                                </a:rPr>
                                <m:t>𝑥𝑦</m:t>
                              </m:r>
                            </m:sub>
                            <m:sup>
                              <m:r>
                                <a:rPr lang="es-EC" i="1">
                                  <a:latin typeface="Cambria Math"/>
                                </a:rPr>
                                <m:t>′</m:t>
                              </m:r>
                            </m:sup>
                          </m:sSubSup>
                        </m:num>
                        <m:den>
                          <m:r>
                            <a:rPr lang="es-EC" i="1">
                              <a:latin typeface="Cambria Math"/>
                            </a:rPr>
                            <m:t>𝜕</m:t>
                          </m:r>
                          <m:r>
                            <a:rPr lang="es-EC" i="1">
                              <a:latin typeface="Cambria Math"/>
                            </a:rPr>
                            <m:t>𝑦</m:t>
                          </m:r>
                        </m:den>
                      </m:f>
                      <m:r>
                        <a:rPr lang="es-EC">
                          <a:latin typeface="Cambria Math"/>
                        </a:rPr>
                        <m:t>+</m:t>
                      </m:r>
                      <m:f>
                        <m:fPr>
                          <m:ctrlPr>
                            <a:rPr lang="es-ES" i="1">
                              <a:latin typeface="Cambria Math"/>
                            </a:rPr>
                          </m:ctrlPr>
                        </m:fPr>
                        <m:num>
                          <m:r>
                            <a:rPr lang="es-EC" i="1">
                              <a:latin typeface="Cambria Math"/>
                            </a:rPr>
                            <m:t>𝜕</m:t>
                          </m:r>
                          <m:sSubSup>
                            <m:sSubSupPr>
                              <m:ctrlPr>
                                <a:rPr lang="es-ES" i="1">
                                  <a:latin typeface="Cambria Math"/>
                                </a:rPr>
                              </m:ctrlPr>
                            </m:sSubSupPr>
                            <m:e>
                              <m:r>
                                <m:rPr>
                                  <m:sty m:val="p"/>
                                </m:rPr>
                                <a:rPr lang="es-EC">
                                  <a:latin typeface="Cambria Math"/>
                                </a:rPr>
                                <m:t>τ</m:t>
                              </m:r>
                            </m:e>
                            <m:sub>
                              <m:r>
                                <a:rPr lang="es-EC" i="1">
                                  <a:latin typeface="Cambria Math"/>
                                </a:rPr>
                                <m:t>𝑥𝑧</m:t>
                              </m:r>
                            </m:sub>
                            <m:sup>
                              <m:r>
                                <a:rPr lang="es-EC" i="1">
                                  <a:latin typeface="Cambria Math"/>
                                </a:rPr>
                                <m:t>′</m:t>
                              </m:r>
                            </m:sup>
                          </m:sSubSup>
                        </m:num>
                        <m:den>
                          <m:r>
                            <a:rPr lang="es-EC" i="1">
                              <a:latin typeface="Cambria Math"/>
                            </a:rPr>
                            <m:t>𝜕</m:t>
                          </m:r>
                          <m:r>
                            <a:rPr lang="es-EC" i="1">
                              <a:latin typeface="Cambria Math"/>
                            </a:rPr>
                            <m:t>𝑧</m:t>
                          </m:r>
                        </m:den>
                      </m:f>
                      <m:r>
                        <a:rPr lang="es-EC">
                          <a:latin typeface="Cambria Math"/>
                        </a:rPr>
                        <m:t>+</m:t>
                      </m:r>
                      <m:sSub>
                        <m:sSubPr>
                          <m:ctrlPr>
                            <a:rPr lang="es-ES" i="1">
                              <a:latin typeface="Cambria Math"/>
                            </a:rPr>
                          </m:ctrlPr>
                        </m:sSubPr>
                        <m:e>
                          <m:r>
                            <a:rPr lang="es-EC" i="1">
                              <a:latin typeface="Cambria Math"/>
                            </a:rPr>
                            <m:t>𝑓</m:t>
                          </m:r>
                        </m:e>
                        <m:sub>
                          <m:r>
                            <a:rPr lang="es-EC" i="1">
                              <a:latin typeface="Cambria Math"/>
                            </a:rPr>
                            <m:t>𝑥</m:t>
                          </m:r>
                        </m:sub>
                      </m:sSub>
                      <m:r>
                        <a:rPr lang="es-EC">
                          <a:latin typeface="Cambria Math"/>
                        </a:rPr>
                        <m:t>=0</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818224" y="3827051"/>
                <a:ext cx="2930354" cy="728917"/>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25640" y="5013176"/>
                <a:ext cx="5132628" cy="4750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200" i="1">
                          <a:latin typeface="Cambria Math"/>
                        </a:rPr>
                        <m:t>𝑋</m:t>
                      </m:r>
                      <m:r>
                        <a:rPr lang="es-EC" sz="1200">
                          <a:latin typeface="Cambria Math"/>
                        </a:rPr>
                        <m:t>=</m:t>
                      </m:r>
                      <m:r>
                        <a:rPr lang="es-EC" sz="1200" i="1">
                          <a:latin typeface="Cambria Math"/>
                        </a:rPr>
                        <m:t>−</m:t>
                      </m:r>
                      <m:f>
                        <m:fPr>
                          <m:ctrlPr>
                            <a:rPr lang="es-ES" sz="1200" i="1">
                              <a:latin typeface="Cambria Math"/>
                            </a:rPr>
                          </m:ctrlPr>
                        </m:fPr>
                        <m:num>
                          <m:r>
                            <a:rPr lang="es-EC" sz="1200" i="1">
                              <a:latin typeface="Cambria Math"/>
                            </a:rPr>
                            <m:t>𝛼</m:t>
                          </m:r>
                          <m:r>
                            <a:rPr lang="es-EC" sz="1200" i="1">
                              <a:latin typeface="Cambria Math"/>
                            </a:rPr>
                            <m:t>𝐸</m:t>
                          </m:r>
                        </m:num>
                        <m:den>
                          <m:d>
                            <m:dPr>
                              <m:ctrlPr>
                                <a:rPr lang="es-ES" sz="1200" i="1">
                                  <a:latin typeface="Cambria Math"/>
                                </a:rPr>
                              </m:ctrlPr>
                            </m:dPr>
                            <m:e>
                              <m:r>
                                <a:rPr lang="es-EC" sz="1200">
                                  <a:latin typeface="Cambria Math"/>
                                </a:rPr>
                                <m:t>1</m:t>
                              </m:r>
                              <m:r>
                                <a:rPr lang="es-EC" sz="1200" i="1">
                                  <a:latin typeface="Cambria Math"/>
                                </a:rPr>
                                <m:t>−</m:t>
                              </m:r>
                              <m:r>
                                <a:rPr lang="es-EC" sz="1200">
                                  <a:latin typeface="Cambria Math"/>
                                </a:rPr>
                                <m:t>2</m:t>
                              </m:r>
                              <m:r>
                                <a:rPr lang="es-EC" sz="1200" i="1">
                                  <a:latin typeface="Cambria Math"/>
                                </a:rPr>
                                <m:t>𝜐</m:t>
                              </m:r>
                            </m:e>
                          </m:d>
                        </m:den>
                      </m:f>
                      <m:f>
                        <m:fPr>
                          <m:ctrlPr>
                            <a:rPr lang="es-ES" sz="1200" i="1">
                              <a:latin typeface="Cambria Math"/>
                            </a:rPr>
                          </m:ctrlPr>
                        </m:fPr>
                        <m:num>
                          <m:r>
                            <a:rPr lang="es-EC" sz="1200" i="1">
                              <a:latin typeface="Cambria Math"/>
                            </a:rPr>
                            <m:t>𝜕</m:t>
                          </m:r>
                          <m:r>
                            <a:rPr lang="es-EC" sz="1200" i="1">
                              <a:latin typeface="Cambria Math"/>
                            </a:rPr>
                            <m:t>𝑇</m:t>
                          </m:r>
                        </m:num>
                        <m:den>
                          <m:r>
                            <a:rPr lang="es-EC" sz="1200" i="1">
                              <a:latin typeface="Cambria Math"/>
                            </a:rPr>
                            <m:t>𝜕</m:t>
                          </m:r>
                          <m:r>
                            <a:rPr lang="es-EC" sz="1200" i="1">
                              <a:latin typeface="Cambria Math"/>
                            </a:rPr>
                            <m:t>𝑥</m:t>
                          </m:r>
                        </m:den>
                      </m:f>
                      <m:r>
                        <a:rPr lang="es-EC" sz="1200">
                          <a:latin typeface="Cambria Math"/>
                        </a:rPr>
                        <m:t>; </m:t>
                      </m:r>
                      <m:r>
                        <a:rPr lang="es-EC" sz="1200" i="1">
                          <a:latin typeface="Cambria Math"/>
                        </a:rPr>
                        <m:t>𝑌</m:t>
                      </m:r>
                      <m:r>
                        <a:rPr lang="es-EC" sz="1200">
                          <a:latin typeface="Cambria Math"/>
                        </a:rPr>
                        <m:t>=</m:t>
                      </m:r>
                      <m:r>
                        <a:rPr lang="es-EC" sz="1200" i="1">
                          <a:latin typeface="Cambria Math"/>
                        </a:rPr>
                        <m:t>−</m:t>
                      </m:r>
                      <m:f>
                        <m:fPr>
                          <m:ctrlPr>
                            <a:rPr lang="es-ES" sz="1200" i="1">
                              <a:latin typeface="Cambria Math"/>
                            </a:rPr>
                          </m:ctrlPr>
                        </m:fPr>
                        <m:num>
                          <m:r>
                            <a:rPr lang="es-EC" sz="1200" i="1">
                              <a:latin typeface="Cambria Math"/>
                            </a:rPr>
                            <m:t>𝛼</m:t>
                          </m:r>
                          <m:r>
                            <a:rPr lang="es-EC" sz="1200" i="1">
                              <a:latin typeface="Cambria Math"/>
                            </a:rPr>
                            <m:t>𝐸</m:t>
                          </m:r>
                        </m:num>
                        <m:den>
                          <m:d>
                            <m:dPr>
                              <m:ctrlPr>
                                <a:rPr lang="es-ES" sz="1200" i="1">
                                  <a:latin typeface="Cambria Math"/>
                                </a:rPr>
                              </m:ctrlPr>
                            </m:dPr>
                            <m:e>
                              <m:r>
                                <a:rPr lang="es-EC" sz="1200">
                                  <a:latin typeface="Cambria Math"/>
                                </a:rPr>
                                <m:t>1</m:t>
                              </m:r>
                              <m:r>
                                <a:rPr lang="es-EC" sz="1200" i="1">
                                  <a:latin typeface="Cambria Math"/>
                                </a:rPr>
                                <m:t>−</m:t>
                              </m:r>
                              <m:r>
                                <a:rPr lang="es-EC" sz="1200">
                                  <a:latin typeface="Cambria Math"/>
                                </a:rPr>
                                <m:t>2</m:t>
                              </m:r>
                              <m:r>
                                <a:rPr lang="es-EC" sz="1200" i="1">
                                  <a:latin typeface="Cambria Math"/>
                                </a:rPr>
                                <m:t>𝜐</m:t>
                              </m:r>
                            </m:e>
                          </m:d>
                        </m:den>
                      </m:f>
                      <m:f>
                        <m:fPr>
                          <m:ctrlPr>
                            <a:rPr lang="es-ES" sz="1200" i="1">
                              <a:latin typeface="Cambria Math"/>
                            </a:rPr>
                          </m:ctrlPr>
                        </m:fPr>
                        <m:num>
                          <m:r>
                            <a:rPr lang="es-EC" sz="1200" i="1">
                              <a:latin typeface="Cambria Math"/>
                            </a:rPr>
                            <m:t>𝜕</m:t>
                          </m:r>
                          <m:r>
                            <a:rPr lang="es-EC" sz="1200" i="1">
                              <a:latin typeface="Cambria Math"/>
                            </a:rPr>
                            <m:t>𝑇</m:t>
                          </m:r>
                        </m:num>
                        <m:den>
                          <m:r>
                            <a:rPr lang="es-EC" sz="1200" i="1">
                              <a:latin typeface="Cambria Math"/>
                            </a:rPr>
                            <m:t>𝜕</m:t>
                          </m:r>
                          <m:r>
                            <a:rPr lang="es-EC" sz="1200" i="1">
                              <a:latin typeface="Cambria Math"/>
                            </a:rPr>
                            <m:t>𝑦</m:t>
                          </m:r>
                        </m:den>
                      </m:f>
                      <m:r>
                        <a:rPr lang="es-EC" sz="1200">
                          <a:latin typeface="Cambria Math"/>
                        </a:rPr>
                        <m:t>; </m:t>
                      </m:r>
                      <m:r>
                        <a:rPr lang="es-EC" sz="1200" i="1">
                          <a:latin typeface="Cambria Math"/>
                        </a:rPr>
                        <m:t>𝑍</m:t>
                      </m:r>
                      <m:r>
                        <a:rPr lang="es-EC" sz="1200">
                          <a:latin typeface="Cambria Math"/>
                        </a:rPr>
                        <m:t>=</m:t>
                      </m:r>
                      <m:r>
                        <a:rPr lang="es-EC" sz="1200" i="1">
                          <a:latin typeface="Cambria Math"/>
                        </a:rPr>
                        <m:t>−</m:t>
                      </m:r>
                      <m:f>
                        <m:fPr>
                          <m:ctrlPr>
                            <a:rPr lang="es-ES" sz="1200" i="1">
                              <a:latin typeface="Cambria Math"/>
                            </a:rPr>
                          </m:ctrlPr>
                        </m:fPr>
                        <m:num>
                          <m:r>
                            <a:rPr lang="es-EC" sz="1200" i="1">
                              <a:latin typeface="Cambria Math"/>
                            </a:rPr>
                            <m:t>𝛼</m:t>
                          </m:r>
                          <m:r>
                            <a:rPr lang="es-EC" sz="1200" i="1">
                              <a:latin typeface="Cambria Math"/>
                            </a:rPr>
                            <m:t>𝐸</m:t>
                          </m:r>
                        </m:num>
                        <m:den>
                          <m:d>
                            <m:dPr>
                              <m:ctrlPr>
                                <a:rPr lang="es-ES" sz="1200" i="1">
                                  <a:latin typeface="Cambria Math"/>
                                </a:rPr>
                              </m:ctrlPr>
                            </m:dPr>
                            <m:e>
                              <m:r>
                                <a:rPr lang="es-EC" sz="1200">
                                  <a:latin typeface="Cambria Math"/>
                                </a:rPr>
                                <m:t>1</m:t>
                              </m:r>
                              <m:r>
                                <a:rPr lang="es-EC" sz="1200" i="1">
                                  <a:latin typeface="Cambria Math"/>
                                </a:rPr>
                                <m:t>−</m:t>
                              </m:r>
                              <m:r>
                                <a:rPr lang="es-EC" sz="1200">
                                  <a:latin typeface="Cambria Math"/>
                                </a:rPr>
                                <m:t>2</m:t>
                              </m:r>
                              <m:r>
                                <a:rPr lang="es-EC" sz="1200" i="1">
                                  <a:latin typeface="Cambria Math"/>
                                </a:rPr>
                                <m:t>𝜐</m:t>
                              </m:r>
                            </m:e>
                          </m:d>
                        </m:den>
                      </m:f>
                      <m:f>
                        <m:fPr>
                          <m:ctrlPr>
                            <a:rPr lang="es-ES" sz="1200" i="1">
                              <a:latin typeface="Cambria Math"/>
                            </a:rPr>
                          </m:ctrlPr>
                        </m:fPr>
                        <m:num>
                          <m:r>
                            <a:rPr lang="es-EC" sz="1200" i="1">
                              <a:latin typeface="Cambria Math"/>
                            </a:rPr>
                            <m:t>𝜕</m:t>
                          </m:r>
                          <m:r>
                            <a:rPr lang="es-EC" sz="1200" i="1">
                              <a:latin typeface="Cambria Math"/>
                            </a:rPr>
                            <m:t>𝑇</m:t>
                          </m:r>
                        </m:num>
                        <m:den>
                          <m:r>
                            <a:rPr lang="es-EC" sz="1200" i="1">
                              <a:latin typeface="Cambria Math"/>
                            </a:rPr>
                            <m:t>𝜕</m:t>
                          </m:r>
                          <m:r>
                            <a:rPr lang="es-EC" sz="1200" i="1">
                              <a:latin typeface="Cambria Math"/>
                            </a:rPr>
                            <m:t>𝑧</m:t>
                          </m:r>
                        </m:den>
                      </m:f>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525640" y="5013176"/>
                <a:ext cx="5132628" cy="475002"/>
              </a:xfrm>
              <a:prstGeom prst="rect">
                <a:avLst/>
              </a:prstGeom>
              <a:blipFill rotWithShape="1">
                <a:blip r:embed="rId7"/>
                <a:stretch>
                  <a:fillRect b="-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318056" y="3906128"/>
                <a:ext cx="4321888" cy="651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a:rPr>
                          </m:ctrlPr>
                        </m:dPr>
                        <m:e>
                          <m:r>
                            <a:rPr lang="es-EC" i="1">
                              <a:latin typeface="Cambria Math"/>
                            </a:rPr>
                            <m:t>𝜆𝜃</m:t>
                          </m:r>
                          <m:r>
                            <a:rPr lang="es-EC" i="1">
                              <a:latin typeface="Cambria Math"/>
                            </a:rPr>
                            <m:t>+2</m:t>
                          </m:r>
                          <m:r>
                            <a:rPr lang="es-EC" i="1">
                              <a:latin typeface="Cambria Math"/>
                            </a:rPr>
                            <m:t>𝐺</m:t>
                          </m:r>
                          <m:sSub>
                            <m:sSubPr>
                              <m:ctrlPr>
                                <a:rPr lang="es-ES" i="1">
                                  <a:latin typeface="Cambria Math"/>
                                </a:rPr>
                              </m:ctrlPr>
                            </m:sSubPr>
                            <m:e>
                              <m:r>
                                <a:rPr lang="es-EC" i="1">
                                  <a:latin typeface="Cambria Math"/>
                                </a:rPr>
                                <m:t>𝜀</m:t>
                              </m:r>
                            </m:e>
                            <m:sub>
                              <m:r>
                                <a:rPr lang="es-EC" i="1">
                                  <a:latin typeface="Cambria Math"/>
                                </a:rPr>
                                <m:t>𝑥</m:t>
                              </m:r>
                            </m:sub>
                          </m:sSub>
                        </m:e>
                      </m:d>
                      <m:r>
                        <m:rPr>
                          <m:sty m:val="p"/>
                        </m:rPr>
                        <a:rPr lang="es-EC">
                          <a:latin typeface="Cambria Math"/>
                        </a:rPr>
                        <m:t>Π</m:t>
                      </m:r>
                      <m:r>
                        <a:rPr lang="es-EC" i="1">
                          <a:latin typeface="Cambria Math"/>
                        </a:rPr>
                        <m:t>+</m:t>
                      </m:r>
                      <m:sSubSup>
                        <m:sSubSupPr>
                          <m:ctrlPr>
                            <a:rPr lang="es-ES" i="1">
                              <a:latin typeface="Cambria Math"/>
                            </a:rPr>
                          </m:ctrlPr>
                        </m:sSubSupPr>
                        <m:e>
                          <m:r>
                            <a:rPr lang="es-EC" i="1">
                              <a:latin typeface="Cambria Math"/>
                            </a:rPr>
                            <m:t>𝜏</m:t>
                          </m:r>
                        </m:e>
                        <m:sub>
                          <m:r>
                            <a:rPr lang="es-EC" i="1">
                              <a:latin typeface="Cambria Math"/>
                            </a:rPr>
                            <m:t>𝑥𝑦</m:t>
                          </m:r>
                        </m:sub>
                        <m:sup>
                          <m:r>
                            <a:rPr lang="es-EC" i="1">
                              <a:latin typeface="Cambria Math"/>
                            </a:rPr>
                            <m:t>′</m:t>
                          </m:r>
                        </m:sup>
                      </m:sSubSup>
                      <m:r>
                        <m:rPr>
                          <m:sty m:val="p"/>
                        </m:rPr>
                        <a:rPr lang="es-EC">
                          <a:latin typeface="Cambria Math"/>
                        </a:rPr>
                        <m:t>Ρ</m:t>
                      </m:r>
                      <m:r>
                        <a:rPr lang="es-EC" i="1">
                          <a:latin typeface="Cambria Math"/>
                        </a:rPr>
                        <m:t>+</m:t>
                      </m:r>
                      <m:sSubSup>
                        <m:sSubSupPr>
                          <m:ctrlPr>
                            <a:rPr lang="es-ES" i="1">
                              <a:latin typeface="Cambria Math"/>
                            </a:rPr>
                          </m:ctrlPr>
                        </m:sSubSupPr>
                        <m:e>
                          <m:r>
                            <a:rPr lang="es-EC" i="1">
                              <a:latin typeface="Cambria Math"/>
                            </a:rPr>
                            <m:t>𝜏</m:t>
                          </m:r>
                        </m:e>
                        <m:sub>
                          <m:r>
                            <a:rPr lang="es-EC" i="1">
                              <a:latin typeface="Cambria Math"/>
                            </a:rPr>
                            <m:t>𝑥𝑧</m:t>
                          </m:r>
                        </m:sub>
                        <m:sup>
                          <m:r>
                            <a:rPr lang="es-EC" i="1">
                              <a:latin typeface="Cambria Math"/>
                            </a:rPr>
                            <m:t>′</m:t>
                          </m:r>
                        </m:sup>
                      </m:sSubSup>
                      <m:r>
                        <m:rPr>
                          <m:sty m:val="p"/>
                        </m:rPr>
                        <a:rPr lang="es-EC">
                          <a:latin typeface="Cambria Math"/>
                        </a:rPr>
                        <m:t>Σ</m:t>
                      </m:r>
                      <m:r>
                        <a:rPr lang="es-EC" i="1">
                          <a:latin typeface="Cambria Math"/>
                        </a:rPr>
                        <m:t>=</m:t>
                      </m:r>
                      <m:f>
                        <m:fPr>
                          <m:ctrlPr>
                            <a:rPr lang="es-ES" i="1">
                              <a:latin typeface="Cambria Math"/>
                            </a:rPr>
                          </m:ctrlPr>
                        </m:fPr>
                        <m:num>
                          <m:r>
                            <a:rPr lang="es-EC" i="1">
                              <a:latin typeface="Cambria Math"/>
                            </a:rPr>
                            <m:t>𝛼</m:t>
                          </m:r>
                          <m:r>
                            <a:rPr lang="es-EC" i="1">
                              <a:latin typeface="Cambria Math"/>
                            </a:rPr>
                            <m:t>𝐸</m:t>
                          </m:r>
                          <m:r>
                            <m:rPr>
                              <m:sty m:val="p"/>
                            </m:rPr>
                            <a:rPr lang="es-EC">
                              <a:latin typeface="Cambria Math"/>
                            </a:rPr>
                            <m:t>Δ</m:t>
                          </m:r>
                          <m:r>
                            <a:rPr lang="es-EC" i="1">
                              <a:latin typeface="Cambria Math"/>
                            </a:rPr>
                            <m:t>𝑇</m:t>
                          </m:r>
                        </m:num>
                        <m:den>
                          <m:d>
                            <m:dPr>
                              <m:ctrlPr>
                                <a:rPr lang="es-ES" i="1">
                                  <a:latin typeface="Cambria Math"/>
                                </a:rPr>
                              </m:ctrlPr>
                            </m:dPr>
                            <m:e>
                              <m:r>
                                <a:rPr lang="es-EC">
                                  <a:latin typeface="Cambria Math"/>
                                </a:rPr>
                                <m:t>1</m:t>
                              </m:r>
                              <m:r>
                                <a:rPr lang="es-EC" i="1">
                                  <a:latin typeface="Cambria Math"/>
                                </a:rPr>
                                <m:t>−</m:t>
                              </m:r>
                              <m:r>
                                <a:rPr lang="es-EC">
                                  <a:latin typeface="Cambria Math"/>
                                </a:rPr>
                                <m:t>2</m:t>
                              </m:r>
                              <m:r>
                                <a:rPr lang="es-EC" i="1">
                                  <a:latin typeface="Cambria Math"/>
                                </a:rPr>
                                <m:t>𝜐</m:t>
                              </m:r>
                            </m:e>
                          </m:d>
                        </m:den>
                      </m:f>
                      <m:r>
                        <m:rPr>
                          <m:sty m:val="p"/>
                        </m:rPr>
                        <a:rPr lang="es-EC">
                          <a:latin typeface="Cambria Math"/>
                        </a:rPr>
                        <m:t>Π</m:t>
                      </m:r>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4318056" y="3906128"/>
                <a:ext cx="4321888" cy="651973"/>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4327345" y="4955788"/>
                <a:ext cx="4572000" cy="58977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acc>
                        <m:accPr>
                          <m:chr m:val="̅"/>
                          <m:ctrlPr>
                            <a:rPr lang="es-ES" sz="1600" i="1">
                              <a:latin typeface="Cambria Math"/>
                            </a:rPr>
                          </m:ctrlPr>
                        </m:accPr>
                        <m:e>
                          <m:r>
                            <a:rPr lang="es-EC" sz="1600" i="1">
                              <a:latin typeface="Cambria Math"/>
                            </a:rPr>
                            <m:t>𝑋</m:t>
                          </m:r>
                        </m:e>
                      </m:acc>
                      <m:r>
                        <a:rPr lang="es-EC" sz="1600">
                          <a:latin typeface="Cambria Math"/>
                        </a:rPr>
                        <m:t>=</m:t>
                      </m:r>
                      <m:f>
                        <m:fPr>
                          <m:ctrlPr>
                            <a:rPr lang="es-ES" sz="1600" i="1">
                              <a:latin typeface="Cambria Math"/>
                            </a:rPr>
                          </m:ctrlPr>
                        </m:fPr>
                        <m:num>
                          <m:r>
                            <a:rPr lang="es-EC" sz="1600" i="1">
                              <a:latin typeface="Cambria Math"/>
                            </a:rPr>
                            <m:t>𝛼</m:t>
                          </m:r>
                          <m:r>
                            <a:rPr lang="es-EC" sz="1600" i="1">
                              <a:latin typeface="Cambria Math"/>
                            </a:rPr>
                            <m:t>𝐸</m:t>
                          </m:r>
                          <m:r>
                            <m:rPr>
                              <m:sty m:val="p"/>
                            </m:rPr>
                            <a:rPr lang="es-EC" sz="1600">
                              <a:latin typeface="Cambria Math"/>
                            </a:rPr>
                            <m:t>Δ</m:t>
                          </m:r>
                          <m:r>
                            <a:rPr lang="es-EC" sz="1600" i="1">
                              <a:latin typeface="Cambria Math"/>
                            </a:rPr>
                            <m:t>𝑇</m:t>
                          </m:r>
                        </m:num>
                        <m:den>
                          <m:d>
                            <m:dPr>
                              <m:ctrlPr>
                                <a:rPr lang="es-ES" sz="1600" i="1">
                                  <a:latin typeface="Cambria Math"/>
                                </a:rPr>
                              </m:ctrlPr>
                            </m:dPr>
                            <m:e>
                              <m:r>
                                <a:rPr lang="es-EC" sz="1600">
                                  <a:latin typeface="Cambria Math"/>
                                </a:rPr>
                                <m:t>1</m:t>
                              </m:r>
                              <m:r>
                                <a:rPr lang="es-EC" sz="1600" i="1">
                                  <a:latin typeface="Cambria Math"/>
                                </a:rPr>
                                <m:t>−</m:t>
                              </m:r>
                              <m:r>
                                <a:rPr lang="es-EC" sz="1600">
                                  <a:latin typeface="Cambria Math"/>
                                </a:rPr>
                                <m:t>2</m:t>
                              </m:r>
                              <m:r>
                                <a:rPr lang="es-EC" sz="1600" i="1">
                                  <a:latin typeface="Cambria Math"/>
                                </a:rPr>
                                <m:t>𝜐</m:t>
                              </m:r>
                            </m:e>
                          </m:d>
                        </m:den>
                      </m:f>
                      <m:r>
                        <m:rPr>
                          <m:sty m:val="p"/>
                        </m:rPr>
                        <a:rPr lang="es-EC" sz="1600">
                          <a:latin typeface="Cambria Math"/>
                        </a:rPr>
                        <m:t>Π</m:t>
                      </m:r>
                      <m:r>
                        <a:rPr lang="es-EC" sz="1600">
                          <a:latin typeface="Cambria Math"/>
                        </a:rPr>
                        <m:t>; </m:t>
                      </m:r>
                      <m:acc>
                        <m:accPr>
                          <m:chr m:val="̅"/>
                          <m:ctrlPr>
                            <a:rPr lang="es-ES" sz="1600" i="1">
                              <a:latin typeface="Cambria Math"/>
                            </a:rPr>
                          </m:ctrlPr>
                        </m:accPr>
                        <m:e>
                          <m:r>
                            <a:rPr lang="es-EC" sz="1600" i="1">
                              <a:latin typeface="Cambria Math"/>
                            </a:rPr>
                            <m:t>𝑌</m:t>
                          </m:r>
                        </m:e>
                      </m:acc>
                      <m:r>
                        <a:rPr lang="es-EC" sz="1600">
                          <a:latin typeface="Cambria Math"/>
                        </a:rPr>
                        <m:t>=</m:t>
                      </m:r>
                      <m:f>
                        <m:fPr>
                          <m:ctrlPr>
                            <a:rPr lang="es-ES" sz="1600" i="1">
                              <a:latin typeface="Cambria Math"/>
                            </a:rPr>
                          </m:ctrlPr>
                        </m:fPr>
                        <m:num>
                          <m:r>
                            <a:rPr lang="es-EC" sz="1600" i="1">
                              <a:latin typeface="Cambria Math"/>
                            </a:rPr>
                            <m:t>𝛼</m:t>
                          </m:r>
                          <m:r>
                            <a:rPr lang="es-EC" sz="1600" i="1">
                              <a:latin typeface="Cambria Math"/>
                            </a:rPr>
                            <m:t>𝐸</m:t>
                          </m:r>
                          <m:r>
                            <m:rPr>
                              <m:sty m:val="p"/>
                            </m:rPr>
                            <a:rPr lang="es-EC" sz="1600">
                              <a:latin typeface="Cambria Math"/>
                            </a:rPr>
                            <m:t>Δ</m:t>
                          </m:r>
                          <m:r>
                            <a:rPr lang="es-EC" sz="1600" i="1">
                              <a:latin typeface="Cambria Math"/>
                            </a:rPr>
                            <m:t>𝑇</m:t>
                          </m:r>
                        </m:num>
                        <m:den>
                          <m:d>
                            <m:dPr>
                              <m:ctrlPr>
                                <a:rPr lang="es-ES" sz="1600" i="1">
                                  <a:latin typeface="Cambria Math"/>
                                </a:rPr>
                              </m:ctrlPr>
                            </m:dPr>
                            <m:e>
                              <m:r>
                                <a:rPr lang="es-EC" sz="1600">
                                  <a:latin typeface="Cambria Math"/>
                                </a:rPr>
                                <m:t>1</m:t>
                              </m:r>
                              <m:r>
                                <a:rPr lang="es-EC" sz="1600" i="1">
                                  <a:latin typeface="Cambria Math"/>
                                </a:rPr>
                                <m:t>−</m:t>
                              </m:r>
                              <m:r>
                                <a:rPr lang="es-EC" sz="1600">
                                  <a:latin typeface="Cambria Math"/>
                                </a:rPr>
                                <m:t>2</m:t>
                              </m:r>
                              <m:r>
                                <a:rPr lang="es-EC" sz="1600" i="1">
                                  <a:latin typeface="Cambria Math"/>
                                </a:rPr>
                                <m:t>𝜐</m:t>
                              </m:r>
                            </m:e>
                          </m:d>
                        </m:den>
                      </m:f>
                      <m:r>
                        <m:rPr>
                          <m:sty m:val="p"/>
                        </m:rPr>
                        <a:rPr lang="es-EC" sz="1600">
                          <a:latin typeface="Cambria Math"/>
                        </a:rPr>
                        <m:t>Ρ</m:t>
                      </m:r>
                      <m:r>
                        <a:rPr lang="es-EC" sz="1600">
                          <a:latin typeface="Cambria Math"/>
                        </a:rPr>
                        <m:t>; </m:t>
                      </m:r>
                      <m:acc>
                        <m:accPr>
                          <m:chr m:val="̅"/>
                          <m:ctrlPr>
                            <a:rPr lang="es-ES" sz="1600" i="1">
                              <a:latin typeface="Cambria Math"/>
                            </a:rPr>
                          </m:ctrlPr>
                        </m:accPr>
                        <m:e>
                          <m:r>
                            <a:rPr lang="es-EC" sz="1600" i="1">
                              <a:latin typeface="Cambria Math"/>
                            </a:rPr>
                            <m:t>𝑍</m:t>
                          </m:r>
                        </m:e>
                      </m:acc>
                      <m:r>
                        <a:rPr lang="es-EC" sz="1600">
                          <a:latin typeface="Cambria Math"/>
                        </a:rPr>
                        <m:t>=</m:t>
                      </m:r>
                      <m:f>
                        <m:fPr>
                          <m:ctrlPr>
                            <a:rPr lang="es-ES" sz="1600" i="1">
                              <a:latin typeface="Cambria Math"/>
                            </a:rPr>
                          </m:ctrlPr>
                        </m:fPr>
                        <m:num>
                          <m:r>
                            <a:rPr lang="es-EC" sz="1600" i="1">
                              <a:latin typeface="Cambria Math"/>
                            </a:rPr>
                            <m:t>𝛼</m:t>
                          </m:r>
                          <m:r>
                            <a:rPr lang="es-EC" sz="1600" i="1">
                              <a:latin typeface="Cambria Math"/>
                            </a:rPr>
                            <m:t>𝐸</m:t>
                          </m:r>
                          <m:r>
                            <m:rPr>
                              <m:sty m:val="p"/>
                            </m:rPr>
                            <a:rPr lang="es-EC" sz="1600">
                              <a:latin typeface="Cambria Math"/>
                            </a:rPr>
                            <m:t>Δ</m:t>
                          </m:r>
                          <m:r>
                            <a:rPr lang="es-EC" sz="1600" i="1">
                              <a:latin typeface="Cambria Math"/>
                            </a:rPr>
                            <m:t>𝑇</m:t>
                          </m:r>
                        </m:num>
                        <m:den>
                          <m:d>
                            <m:dPr>
                              <m:ctrlPr>
                                <a:rPr lang="es-ES" sz="1600" i="1">
                                  <a:latin typeface="Cambria Math"/>
                                </a:rPr>
                              </m:ctrlPr>
                            </m:dPr>
                            <m:e>
                              <m:r>
                                <a:rPr lang="es-EC" sz="1600">
                                  <a:latin typeface="Cambria Math"/>
                                </a:rPr>
                                <m:t>1</m:t>
                              </m:r>
                              <m:r>
                                <a:rPr lang="es-EC" sz="1600" i="1">
                                  <a:latin typeface="Cambria Math"/>
                                </a:rPr>
                                <m:t>−</m:t>
                              </m:r>
                              <m:r>
                                <a:rPr lang="es-EC" sz="1600">
                                  <a:latin typeface="Cambria Math"/>
                                </a:rPr>
                                <m:t>2</m:t>
                              </m:r>
                              <m:r>
                                <a:rPr lang="es-EC" sz="1600" i="1">
                                  <a:latin typeface="Cambria Math"/>
                                </a:rPr>
                                <m:t>𝜐</m:t>
                              </m:r>
                            </m:e>
                          </m:d>
                        </m:den>
                      </m:f>
                      <m:r>
                        <m:rPr>
                          <m:sty m:val="p"/>
                        </m:rPr>
                        <a:rPr lang="es-EC" sz="1600">
                          <a:latin typeface="Cambria Math"/>
                        </a:rPr>
                        <m:t>Σ</m:t>
                      </m:r>
                    </m:oMath>
                  </m:oMathPara>
                </a14:m>
                <a:endParaRPr lang="es-ES" sz="1600" dirty="0"/>
              </a:p>
            </p:txBody>
          </p:sp>
        </mc:Choice>
        <mc:Fallback xmlns="">
          <p:sp>
            <p:nvSpPr>
              <p:cNvPr id="11" name="10 Rectángulo"/>
              <p:cNvSpPr>
                <a:spLocks noRot="1" noChangeAspect="1" noMove="1" noResize="1" noEditPoints="1" noAdjustHandles="1" noChangeArrowheads="1" noChangeShapeType="1" noTextEdit="1"/>
              </p:cNvSpPr>
              <p:nvPr/>
            </p:nvSpPr>
            <p:spPr>
              <a:xfrm>
                <a:off x="4327345" y="4955788"/>
                <a:ext cx="4572000" cy="589777"/>
              </a:xfrm>
              <a:prstGeom prst="rect">
                <a:avLst/>
              </a:prstGeom>
              <a:blipFill rotWithShape="1">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63388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FORMULACIÓN FEM PARA LA TERMOELASTICIDAD DESACOPLADA </a:t>
            </a:r>
            <a:endParaRPr lang="es-ES" b="1" dirty="0"/>
          </a:p>
        </p:txBody>
      </p:sp>
      <p:graphicFrame>
        <p:nvGraphicFramePr>
          <p:cNvPr id="7" name="6 Objeto"/>
          <p:cNvGraphicFramePr>
            <a:graphicFrameLocks noChangeAspect="1"/>
          </p:cNvGraphicFramePr>
          <p:nvPr>
            <p:extLst>
              <p:ext uri="{D42A27DB-BD31-4B8C-83A1-F6EECF244321}">
                <p14:modId xmlns:p14="http://schemas.microsoft.com/office/powerpoint/2010/main" val="1908819227"/>
              </p:ext>
            </p:extLst>
          </p:nvPr>
        </p:nvGraphicFramePr>
        <p:xfrm>
          <a:off x="-908817" y="1305186"/>
          <a:ext cx="4186238" cy="1887538"/>
        </p:xfrm>
        <a:graphic>
          <a:graphicData uri="http://schemas.openxmlformats.org/presentationml/2006/ole">
            <mc:AlternateContent xmlns:mc="http://schemas.openxmlformats.org/markup-compatibility/2006">
              <mc:Choice xmlns:v="urn:schemas-microsoft-com:vml" Requires="v">
                <p:oleObj spid="_x0000_s7191" name="AutoCAD Drawing" r:id="rId3" imgW="11963520" imgH="5410080" progId="AutoCAD.Drawing.17">
                  <p:embed/>
                </p:oleObj>
              </mc:Choice>
              <mc:Fallback>
                <p:oleObj name="AutoCAD Drawing" r:id="rId3" imgW="11963520" imgH="5410080" progId="AutoCAD.Drawing.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17" y="1305186"/>
                        <a:ext cx="4186238" cy="188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8" name="7 Rectángulo"/>
              <p:cNvSpPr/>
              <p:nvPr/>
            </p:nvSpPr>
            <p:spPr>
              <a:xfrm>
                <a:off x="2954178" y="1893653"/>
                <a:ext cx="4978479" cy="7378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s-EC" i="1" smtClean="0">
                              <a:latin typeface="Cambria Math"/>
                            </a:rPr>
                          </m:ctrlPr>
                        </m:naryPr>
                        <m:sub>
                          <m:r>
                            <m:rPr>
                              <m:brk m:alnAt="23"/>
                            </m:rPr>
                            <a:rPr lang="es-ES" b="0" i="1" smtClean="0">
                              <a:latin typeface="Cambria Math"/>
                            </a:rPr>
                            <m:t>𝐿</m:t>
                          </m:r>
                        </m:sub>
                        <m:sup/>
                        <m:e>
                          <m:sSup>
                            <m:sSupPr>
                              <m:ctrlPr>
                                <a:rPr lang="es-EC" i="1" smtClean="0">
                                  <a:latin typeface="Cambria Math"/>
                                </a:rPr>
                              </m:ctrlPr>
                            </m:sSupPr>
                            <m:e>
                              <m:r>
                                <a:rPr lang="es-EC" i="1" smtClean="0">
                                  <a:latin typeface="Cambria Math"/>
                                  <a:ea typeface="Cambria Math"/>
                                </a:rPr>
                                <m:t>𝜎</m:t>
                              </m:r>
                            </m:e>
                            <m:sup>
                              <m:r>
                                <a:rPr lang="es-ES" b="0" i="1" smtClean="0">
                                  <a:latin typeface="Cambria Math"/>
                                </a:rPr>
                                <m:t>𝑇</m:t>
                              </m:r>
                            </m:sup>
                          </m:sSup>
                        </m:e>
                      </m:nary>
                      <m:d>
                        <m:dPr>
                          <m:ctrlPr>
                            <a:rPr lang="es-EC" i="1">
                              <a:latin typeface="Cambria Math"/>
                            </a:rPr>
                          </m:ctrlPr>
                        </m:dPr>
                        <m:e>
                          <m:r>
                            <a:rPr lang="es-EC" i="1">
                              <a:latin typeface="Cambria Math"/>
                            </a:rPr>
                            <m:t>𝑒</m:t>
                          </m:r>
                          <m:r>
                            <a:rPr lang="es-EC" i="1">
                              <a:latin typeface="Cambria Math"/>
                            </a:rPr>
                            <m:t>−</m:t>
                          </m:r>
                          <m:sSup>
                            <m:sSupPr>
                              <m:ctrlPr>
                                <a:rPr lang="es-EC" i="1">
                                  <a:latin typeface="Cambria Math"/>
                                </a:rPr>
                              </m:ctrlPr>
                            </m:sSupPr>
                            <m:e>
                              <m:r>
                                <a:rPr lang="es-EC" i="1">
                                  <a:latin typeface="Cambria Math"/>
                                </a:rPr>
                                <m:t>𝜀</m:t>
                              </m:r>
                            </m:e>
                            <m:sup>
                              <m:r>
                                <a:rPr lang="es-EC" i="1">
                                  <a:latin typeface="Cambria Math"/>
                                </a:rPr>
                                <m:t>′</m:t>
                              </m:r>
                            </m:sup>
                          </m:sSup>
                        </m:e>
                      </m:d>
                      <m:r>
                        <a:rPr lang="es-EC" i="1">
                          <a:latin typeface="Cambria Math"/>
                        </a:rPr>
                        <m:t>𝐴𝑑𝑥</m:t>
                      </m:r>
                      <m:r>
                        <a:rPr lang="es-ES" b="0" i="1" smtClean="0">
                          <a:latin typeface="Cambria Math"/>
                        </a:rPr>
                        <m:t>=</m:t>
                      </m:r>
                      <m:nary>
                        <m:naryPr>
                          <m:ctrlPr>
                            <a:rPr lang="es-ES" b="0" i="1" smtClean="0">
                              <a:latin typeface="Cambria Math"/>
                            </a:rPr>
                          </m:ctrlPr>
                        </m:naryPr>
                        <m:sub>
                          <m:r>
                            <m:rPr>
                              <m:brk m:alnAt="23"/>
                            </m:rPr>
                            <a:rPr lang="es-ES" b="0" i="1" smtClean="0">
                              <a:latin typeface="Cambria Math"/>
                            </a:rPr>
                            <m:t>𝐿</m:t>
                          </m:r>
                        </m:sub>
                        <m:sup/>
                        <m:e>
                          <m:sSup>
                            <m:sSupPr>
                              <m:ctrlPr>
                                <a:rPr lang="es-ES" b="0" i="1" smtClean="0">
                                  <a:latin typeface="Cambria Math"/>
                                </a:rPr>
                              </m:ctrlPr>
                            </m:sSupPr>
                            <m:e>
                              <m:d>
                                <m:dPr>
                                  <m:ctrlPr>
                                    <a:rPr lang="es-EC" i="1">
                                      <a:latin typeface="Cambria Math"/>
                                    </a:rPr>
                                  </m:ctrlPr>
                                </m:dPr>
                                <m:e>
                                  <m:r>
                                    <a:rPr lang="es-EC" i="1">
                                      <a:latin typeface="Cambria Math"/>
                                    </a:rPr>
                                    <m:t>𝑒</m:t>
                                  </m:r>
                                  <m:r>
                                    <a:rPr lang="es-EC" i="1">
                                      <a:latin typeface="Cambria Math"/>
                                    </a:rPr>
                                    <m:t>−</m:t>
                                  </m:r>
                                  <m:sSup>
                                    <m:sSupPr>
                                      <m:ctrlPr>
                                        <a:rPr lang="es-EC" i="1">
                                          <a:latin typeface="Cambria Math"/>
                                        </a:rPr>
                                      </m:ctrlPr>
                                    </m:sSupPr>
                                    <m:e>
                                      <m:r>
                                        <a:rPr lang="es-EC" i="1">
                                          <a:latin typeface="Cambria Math"/>
                                        </a:rPr>
                                        <m:t>𝜀</m:t>
                                      </m:r>
                                    </m:e>
                                    <m:sup>
                                      <m:r>
                                        <a:rPr lang="es-EC" i="1">
                                          <a:latin typeface="Cambria Math"/>
                                        </a:rPr>
                                        <m:t>′</m:t>
                                      </m:r>
                                    </m:sup>
                                  </m:sSup>
                                </m:e>
                              </m:d>
                            </m:e>
                            <m:sup>
                              <m:r>
                                <a:rPr lang="es-ES" b="0" i="1" smtClean="0">
                                  <a:latin typeface="Cambria Math"/>
                                </a:rPr>
                                <m:t>𝑇</m:t>
                              </m:r>
                            </m:sup>
                          </m:sSup>
                        </m:e>
                      </m:nary>
                      <m:r>
                        <a:rPr lang="es-ES" b="0" i="1" smtClean="0">
                          <a:latin typeface="Cambria Math"/>
                        </a:rPr>
                        <m:t>𝐸</m:t>
                      </m:r>
                      <m:d>
                        <m:dPr>
                          <m:ctrlPr>
                            <a:rPr lang="es-EC" b="0" i="1" smtClean="0">
                              <a:latin typeface="Cambria Math"/>
                            </a:rPr>
                          </m:ctrlPr>
                        </m:dPr>
                        <m:e>
                          <m:r>
                            <a:rPr lang="es-EC" i="1">
                              <a:latin typeface="Cambria Math"/>
                            </a:rPr>
                            <m:t>𝑒</m:t>
                          </m:r>
                          <m:r>
                            <a:rPr lang="es-EC" i="1">
                              <a:latin typeface="Cambria Math"/>
                            </a:rPr>
                            <m:t>−</m:t>
                          </m:r>
                          <m:sSup>
                            <m:sSupPr>
                              <m:ctrlPr>
                                <a:rPr lang="es-EC" i="1">
                                  <a:latin typeface="Cambria Math"/>
                                </a:rPr>
                              </m:ctrlPr>
                            </m:sSupPr>
                            <m:e>
                              <m:r>
                                <a:rPr lang="es-EC" i="1">
                                  <a:latin typeface="Cambria Math"/>
                                </a:rPr>
                                <m:t>𝜀</m:t>
                              </m:r>
                            </m:e>
                            <m:sup>
                              <m:r>
                                <a:rPr lang="es-EC" i="1">
                                  <a:latin typeface="Cambria Math"/>
                                </a:rPr>
                                <m:t>′</m:t>
                              </m:r>
                            </m:sup>
                          </m:sSup>
                        </m:e>
                      </m:d>
                      <m:r>
                        <a:rPr lang="es-ES" b="0" i="1" smtClean="0">
                          <a:latin typeface="Cambria Math"/>
                        </a:rPr>
                        <m:t>𝐴𝑑𝑥</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2954178" y="1893653"/>
                <a:ext cx="4978479" cy="737894"/>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549777" y="2708920"/>
                <a:ext cx="2893613" cy="71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a:rPr>
                          </m:ctrlPr>
                        </m:sSubPr>
                        <m:e>
                          <m:r>
                            <m:rPr>
                              <m:sty m:val="p"/>
                            </m:rPr>
                            <a:rPr lang="es-EC">
                              <a:latin typeface="Cambria Math"/>
                            </a:rPr>
                            <m:t>Φ</m:t>
                          </m:r>
                        </m:e>
                        <m:sub>
                          <m:r>
                            <m:rPr>
                              <m:sty m:val="p"/>
                            </m:rPr>
                            <a:rPr lang="es-EC">
                              <a:latin typeface="Cambria Math"/>
                            </a:rPr>
                            <m:t>e</m:t>
                          </m:r>
                        </m:sub>
                      </m:sSub>
                      <m:r>
                        <a:rPr lang="es-EC">
                          <a:latin typeface="Cambria Math"/>
                        </a:rPr>
                        <m:t> </m:t>
                      </m:r>
                      <m:sSub>
                        <m:sSubPr>
                          <m:ctrlPr>
                            <a:rPr lang="es-ES" i="1">
                              <a:latin typeface="Cambria Math"/>
                            </a:rPr>
                          </m:ctrlPr>
                        </m:sSubPr>
                        <m:e>
                          <m:r>
                            <a:rPr lang="es-EC">
                              <a:latin typeface="Cambria Math"/>
                            </a:rPr>
                            <m:t>=</m:t>
                          </m:r>
                          <m:r>
                            <a:rPr lang="es-EC" i="1">
                              <a:latin typeface="Cambria Math"/>
                            </a:rPr>
                            <m:t>𝐴</m:t>
                          </m:r>
                        </m:e>
                        <m:sub>
                          <m:r>
                            <a:rPr lang="es-EC" i="1">
                              <a:latin typeface="Cambria Math"/>
                            </a:rPr>
                            <m:t>𝑒</m:t>
                          </m:r>
                        </m:sub>
                      </m:sSub>
                      <m:sSub>
                        <m:sSubPr>
                          <m:ctrlPr>
                            <a:rPr lang="es-EC" i="1" smtClean="0">
                              <a:latin typeface="Cambria Math"/>
                            </a:rPr>
                          </m:ctrlPr>
                        </m:sSubPr>
                        <m:e>
                          <m:r>
                            <a:rPr lang="es-ES" b="0" i="1" smtClean="0">
                              <a:latin typeface="Cambria Math"/>
                            </a:rPr>
                            <m:t>𝑙</m:t>
                          </m:r>
                        </m:e>
                        <m:sub>
                          <m:r>
                            <a:rPr lang="es-ES" b="0" i="1" smtClean="0">
                              <a:latin typeface="Cambria Math"/>
                            </a:rPr>
                            <m:t>𝑒</m:t>
                          </m:r>
                        </m:sub>
                      </m:sSub>
                      <m:nary>
                        <m:naryPr>
                          <m:limLoc m:val="subSup"/>
                          <m:ctrlPr>
                            <a:rPr lang="es-ES" i="1">
                              <a:latin typeface="Cambria Math"/>
                            </a:rPr>
                          </m:ctrlPr>
                        </m:naryPr>
                        <m:sub>
                          <m:r>
                            <a:rPr lang="es-EC" i="1">
                              <a:latin typeface="Cambria Math"/>
                            </a:rPr>
                            <m:t>−1</m:t>
                          </m:r>
                        </m:sub>
                        <m:sup>
                          <m:r>
                            <a:rPr lang="es-EC" i="1">
                              <a:latin typeface="Cambria Math"/>
                            </a:rPr>
                            <m:t>1</m:t>
                          </m:r>
                        </m:sup>
                        <m:e>
                          <m:f>
                            <m:fPr>
                              <m:ctrlPr>
                                <a:rPr lang="es-ES" i="1">
                                  <a:latin typeface="Cambria Math"/>
                                </a:rPr>
                              </m:ctrlPr>
                            </m:fPr>
                            <m:num>
                              <m:r>
                                <a:rPr lang="es-EC" i="1">
                                  <a:latin typeface="Cambria Math"/>
                                </a:rPr>
                                <m:t>𝑑𝑢</m:t>
                              </m:r>
                            </m:num>
                            <m:den>
                              <m:r>
                                <a:rPr lang="es-EC" i="1">
                                  <a:latin typeface="Cambria Math"/>
                                </a:rPr>
                                <m:t>𝑑𝑥</m:t>
                              </m:r>
                            </m:den>
                          </m:f>
                        </m:e>
                      </m:nary>
                      <m:r>
                        <a:rPr lang="es-EC" i="1">
                          <a:latin typeface="Cambria Math"/>
                        </a:rPr>
                        <m:t>𝐸</m:t>
                      </m:r>
                      <m:r>
                        <a:rPr lang="es-EC" i="1">
                          <a:latin typeface="Cambria Math"/>
                        </a:rPr>
                        <m:t>𝛼</m:t>
                      </m:r>
                      <m:r>
                        <a:rPr lang="es-EC" i="1">
                          <a:latin typeface="Cambria Math"/>
                        </a:rPr>
                        <m:t>∆</m:t>
                      </m:r>
                      <m:r>
                        <a:rPr lang="es-EC" i="1">
                          <a:latin typeface="Cambria Math"/>
                        </a:rPr>
                        <m:t>𝑇𝑑</m:t>
                      </m:r>
                      <m:r>
                        <a:rPr lang="es-EC" i="1">
                          <a:latin typeface="Cambria Math"/>
                        </a:rPr>
                        <m:t>𝜉</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5549777" y="2708920"/>
                <a:ext cx="2893613" cy="712824"/>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1187624" y="3585768"/>
                <a:ext cx="5512343" cy="536044"/>
              </a:xfrm>
              <a:prstGeom prst="rect">
                <a:avLst/>
              </a:prstGeom>
            </p:spPr>
            <p:txBody>
              <a:bodyPr wrap="none">
                <a:spAutoFit/>
              </a:bodyPr>
              <a:lstStyle/>
              <a:p>
                <a14:m>
                  <m:oMath xmlns:m="http://schemas.openxmlformats.org/officeDocument/2006/math">
                    <m:r>
                      <a:rPr lang="es-ES" b="0" i="1" smtClean="0">
                        <a:latin typeface="Cambria Math"/>
                      </a:rPr>
                      <m:t>−</m:t>
                    </m:r>
                    <m:f>
                      <m:fPr>
                        <m:ctrlPr>
                          <a:rPr lang="es-ES" i="1" smtClean="0">
                            <a:latin typeface="Cambria Math"/>
                          </a:rPr>
                        </m:ctrlPr>
                      </m:fPr>
                      <m:num>
                        <m:r>
                          <a:rPr lang="es-EC" i="1">
                            <a:latin typeface="Cambria Math"/>
                          </a:rPr>
                          <m:t>2</m:t>
                        </m:r>
                        <m:r>
                          <a:rPr lang="es-EC" i="1">
                            <a:latin typeface="Cambria Math"/>
                          </a:rPr>
                          <m:t>𝐸𝐴</m:t>
                        </m:r>
                      </m:num>
                      <m:den>
                        <m:sSub>
                          <m:sSubPr>
                            <m:ctrlPr>
                              <a:rPr lang="es-ES" i="1">
                                <a:latin typeface="Cambria Math"/>
                              </a:rPr>
                            </m:ctrlPr>
                          </m:sSubPr>
                          <m:e>
                            <m:r>
                              <a:rPr lang="es-EC" i="1">
                                <a:latin typeface="Cambria Math"/>
                              </a:rPr>
                              <m:t>𝑙</m:t>
                            </m:r>
                          </m:e>
                          <m:sub>
                            <m:r>
                              <a:rPr lang="es-EC" i="1">
                                <a:latin typeface="Cambria Math"/>
                              </a:rPr>
                              <m:t>𝑒</m:t>
                            </m:r>
                          </m:sub>
                        </m:sSub>
                      </m:den>
                    </m:f>
                    <m:nary>
                      <m:naryPr>
                        <m:limLoc m:val="subSup"/>
                        <m:ctrlPr>
                          <a:rPr lang="es-ES" i="1">
                            <a:latin typeface="Cambria Math"/>
                          </a:rPr>
                        </m:ctrlPr>
                      </m:naryPr>
                      <m:sub>
                        <m:r>
                          <a:rPr lang="es-EC" i="1">
                            <a:latin typeface="Cambria Math"/>
                          </a:rPr>
                          <m:t>−1</m:t>
                        </m:r>
                      </m:sub>
                      <m:sup>
                        <m:r>
                          <a:rPr lang="es-EC" i="1">
                            <a:latin typeface="Cambria Math"/>
                          </a:rPr>
                          <m:t>1</m:t>
                        </m:r>
                      </m:sup>
                      <m:e>
                        <m:f>
                          <m:fPr>
                            <m:ctrlPr>
                              <a:rPr lang="es-ES" i="1">
                                <a:latin typeface="Cambria Math"/>
                              </a:rPr>
                            </m:ctrlPr>
                          </m:fPr>
                          <m:num>
                            <m:r>
                              <a:rPr lang="es-EC" i="1">
                                <a:latin typeface="Cambria Math"/>
                              </a:rPr>
                              <m:t>𝑑</m:t>
                            </m:r>
                            <m:sSub>
                              <m:sSubPr>
                                <m:ctrlPr>
                                  <a:rPr lang="es-ES" i="1">
                                    <a:latin typeface="Cambria Math"/>
                                  </a:rPr>
                                </m:ctrlPr>
                              </m:sSubPr>
                              <m:e>
                                <m:r>
                                  <a:rPr lang="es-EC" i="1">
                                    <a:latin typeface="Cambria Math"/>
                                  </a:rPr>
                                  <m:t>𝑢</m:t>
                                </m:r>
                              </m:e>
                              <m:sub>
                                <m:r>
                                  <a:rPr lang="es-EC" i="1">
                                    <a:latin typeface="Cambria Math"/>
                                  </a:rPr>
                                  <m:t>𝑖</m:t>
                                </m:r>
                              </m:sub>
                            </m:sSub>
                          </m:num>
                          <m:den>
                            <m:r>
                              <a:rPr lang="es-EC" i="1">
                                <a:latin typeface="Cambria Math"/>
                              </a:rPr>
                              <m:t>𝑑</m:t>
                            </m:r>
                            <m:r>
                              <a:rPr lang="es-EC" i="1">
                                <a:latin typeface="Cambria Math"/>
                              </a:rPr>
                              <m:t>𝜉</m:t>
                            </m:r>
                          </m:den>
                        </m:f>
                        <m:r>
                          <a:rPr lang="es-EC" i="1">
                            <a:latin typeface="Cambria Math"/>
                          </a:rPr>
                          <m:t> </m:t>
                        </m:r>
                        <m:f>
                          <m:fPr>
                            <m:ctrlPr>
                              <a:rPr lang="es-ES" i="1">
                                <a:latin typeface="Cambria Math"/>
                              </a:rPr>
                            </m:ctrlPr>
                          </m:fPr>
                          <m:num>
                            <m:r>
                              <a:rPr lang="es-EC" i="1">
                                <a:latin typeface="Cambria Math"/>
                              </a:rPr>
                              <m:t>𝑑</m:t>
                            </m:r>
                            <m:r>
                              <a:rPr lang="es-EC" i="1">
                                <a:latin typeface="Cambria Math"/>
                              </a:rPr>
                              <m:t>𝜉</m:t>
                            </m:r>
                          </m:num>
                          <m:den>
                            <m:r>
                              <a:rPr lang="es-EC" i="1">
                                <a:latin typeface="Cambria Math"/>
                              </a:rPr>
                              <m:t>𝑑𝑥</m:t>
                            </m:r>
                          </m:den>
                        </m:f>
                        <m:f>
                          <m:fPr>
                            <m:ctrlPr>
                              <a:rPr lang="es-ES" i="1">
                                <a:latin typeface="Cambria Math"/>
                              </a:rPr>
                            </m:ctrlPr>
                          </m:fPr>
                          <m:num>
                            <m:r>
                              <a:rPr lang="es-EC" i="1">
                                <a:latin typeface="Cambria Math"/>
                              </a:rPr>
                              <m:t>𝑑</m:t>
                            </m:r>
                            <m:r>
                              <a:rPr lang="es-EC" i="1">
                                <a:latin typeface="Cambria Math"/>
                              </a:rPr>
                              <m:t>𝜙</m:t>
                            </m:r>
                          </m:num>
                          <m:den>
                            <m:r>
                              <a:rPr lang="es-EC" i="1">
                                <a:latin typeface="Cambria Math"/>
                              </a:rPr>
                              <m:t>𝑑</m:t>
                            </m:r>
                            <m:r>
                              <a:rPr lang="es-EC" i="1">
                                <a:latin typeface="Cambria Math"/>
                              </a:rPr>
                              <m:t>𝜉</m:t>
                            </m:r>
                          </m:den>
                        </m:f>
                        <m:r>
                          <a:rPr lang="es-EC" i="1">
                            <a:latin typeface="Cambria Math"/>
                          </a:rPr>
                          <m:t> </m:t>
                        </m:r>
                        <m:f>
                          <m:fPr>
                            <m:ctrlPr>
                              <a:rPr lang="es-ES" i="1">
                                <a:latin typeface="Cambria Math"/>
                              </a:rPr>
                            </m:ctrlPr>
                          </m:fPr>
                          <m:num>
                            <m:r>
                              <a:rPr lang="es-EC" i="1">
                                <a:latin typeface="Cambria Math"/>
                              </a:rPr>
                              <m:t>𝑑</m:t>
                            </m:r>
                            <m:r>
                              <a:rPr lang="es-EC" i="1">
                                <a:latin typeface="Cambria Math"/>
                              </a:rPr>
                              <m:t>𝜉</m:t>
                            </m:r>
                          </m:num>
                          <m:den>
                            <m:r>
                              <a:rPr lang="es-EC" i="1">
                                <a:latin typeface="Cambria Math"/>
                              </a:rPr>
                              <m:t>𝑑𝑥</m:t>
                            </m:r>
                          </m:den>
                        </m:f>
                        <m:r>
                          <a:rPr lang="es-EC" i="1">
                            <a:latin typeface="Cambria Math"/>
                          </a:rPr>
                          <m:t> </m:t>
                        </m:r>
                        <m:sSub>
                          <m:sSubPr>
                            <m:ctrlPr>
                              <a:rPr lang="es-ES" i="1">
                                <a:latin typeface="Cambria Math"/>
                              </a:rPr>
                            </m:ctrlPr>
                          </m:sSubPr>
                          <m:e>
                            <m:r>
                              <a:rPr lang="es-EC" i="1">
                                <a:latin typeface="Cambria Math"/>
                              </a:rPr>
                              <m:t>𝑢</m:t>
                            </m:r>
                          </m:e>
                          <m:sub>
                            <m:r>
                              <a:rPr lang="es-EC" i="1">
                                <a:latin typeface="Cambria Math"/>
                              </a:rPr>
                              <m:t>𝑖</m:t>
                            </m:r>
                          </m:sub>
                        </m:sSub>
                      </m:e>
                    </m:nary>
                    <m:r>
                      <a:rPr lang="es-EC" i="1">
                        <a:latin typeface="Cambria Math"/>
                      </a:rPr>
                      <m:t>𝑑</m:t>
                    </m:r>
                    <m:r>
                      <a:rPr lang="es-EC" i="1">
                        <a:latin typeface="Cambria Math"/>
                      </a:rPr>
                      <m:t>𝜉</m:t>
                    </m:r>
                  </m:oMath>
                </a14:m>
                <a:r>
                  <a:rPr lang="es-ES" dirty="0" smtClean="0"/>
                  <a:t> +</a:t>
                </a:r>
                <a:r>
                  <a:rPr lang="es-ES" dirty="0"/>
                  <a:t> </a:t>
                </a:r>
                <a14:m>
                  <m:oMath xmlns:m="http://schemas.openxmlformats.org/officeDocument/2006/math">
                    <m:r>
                      <a:rPr lang="es-ES" b="0" i="1" smtClean="0">
                        <a:latin typeface="Cambria Math"/>
                      </a:rPr>
                      <m:t>𝐴</m:t>
                    </m:r>
                    <m:f>
                      <m:fPr>
                        <m:ctrlPr>
                          <a:rPr lang="es-ES" i="1">
                            <a:latin typeface="Cambria Math"/>
                          </a:rPr>
                        </m:ctrlPr>
                      </m:fPr>
                      <m:num>
                        <m:sSub>
                          <m:sSubPr>
                            <m:ctrlPr>
                              <a:rPr lang="es-ES" i="1">
                                <a:latin typeface="Cambria Math"/>
                              </a:rPr>
                            </m:ctrlPr>
                          </m:sSubPr>
                          <m:e>
                            <m:r>
                              <a:rPr lang="es-EC" i="1">
                                <a:latin typeface="Cambria Math"/>
                              </a:rPr>
                              <m:t>𝑙</m:t>
                            </m:r>
                          </m:e>
                          <m:sub>
                            <m:r>
                              <a:rPr lang="es-EC" i="1">
                                <a:latin typeface="Cambria Math"/>
                              </a:rPr>
                              <m:t>𝑒</m:t>
                            </m:r>
                          </m:sub>
                        </m:sSub>
                      </m:num>
                      <m:den>
                        <m:r>
                          <a:rPr lang="es-EC">
                            <a:latin typeface="Cambria Math"/>
                          </a:rPr>
                          <m:t>2</m:t>
                        </m:r>
                      </m:den>
                    </m:f>
                    <m:nary>
                      <m:naryPr>
                        <m:limLoc m:val="subSup"/>
                        <m:ctrlPr>
                          <a:rPr lang="es-ES" i="1">
                            <a:latin typeface="Cambria Math"/>
                          </a:rPr>
                        </m:ctrlPr>
                      </m:naryPr>
                      <m:sub>
                        <m:r>
                          <a:rPr lang="es-EC" i="1">
                            <a:latin typeface="Cambria Math"/>
                          </a:rPr>
                          <m:t>−1</m:t>
                        </m:r>
                      </m:sub>
                      <m:sup>
                        <m:r>
                          <a:rPr lang="es-EC" i="1">
                            <a:latin typeface="Cambria Math"/>
                          </a:rPr>
                          <m:t>1</m:t>
                        </m:r>
                      </m:sup>
                      <m:e>
                        <m:f>
                          <m:fPr>
                            <m:ctrlPr>
                              <a:rPr lang="es-ES" i="1">
                                <a:latin typeface="Cambria Math"/>
                              </a:rPr>
                            </m:ctrlPr>
                          </m:fPr>
                          <m:num>
                            <m:r>
                              <a:rPr lang="es-EC" i="1">
                                <a:latin typeface="Cambria Math"/>
                              </a:rPr>
                              <m:t>𝑑</m:t>
                            </m:r>
                            <m:sSub>
                              <m:sSubPr>
                                <m:ctrlPr>
                                  <a:rPr lang="es-EC" i="1" smtClean="0">
                                    <a:latin typeface="Cambria Math"/>
                                  </a:rPr>
                                </m:ctrlPr>
                              </m:sSubPr>
                              <m:e>
                                <m:r>
                                  <a:rPr lang="es-ES" b="0" i="1" smtClean="0">
                                    <a:latin typeface="Cambria Math"/>
                                  </a:rPr>
                                  <m:t>𝑢</m:t>
                                </m:r>
                              </m:e>
                              <m:sub>
                                <m:r>
                                  <a:rPr lang="es-ES" b="0" i="1" smtClean="0">
                                    <a:latin typeface="Cambria Math"/>
                                  </a:rPr>
                                  <m:t>𝑖</m:t>
                                </m:r>
                              </m:sub>
                            </m:sSub>
                          </m:num>
                          <m:den>
                            <m:r>
                              <a:rPr lang="es-EC" i="1">
                                <a:latin typeface="Cambria Math"/>
                              </a:rPr>
                              <m:t>𝑑</m:t>
                            </m:r>
                            <m:r>
                              <a:rPr lang="es-EC" i="1">
                                <a:latin typeface="Cambria Math"/>
                              </a:rPr>
                              <m:t>𝜉</m:t>
                            </m:r>
                          </m:den>
                        </m:f>
                        <m:f>
                          <m:fPr>
                            <m:ctrlPr>
                              <a:rPr lang="es-ES" i="1">
                                <a:latin typeface="Cambria Math"/>
                              </a:rPr>
                            </m:ctrlPr>
                          </m:fPr>
                          <m:num>
                            <m:r>
                              <a:rPr lang="es-EC" i="1">
                                <a:latin typeface="Cambria Math"/>
                              </a:rPr>
                              <m:t>𝑑</m:t>
                            </m:r>
                            <m:r>
                              <a:rPr lang="es-EC" i="1">
                                <a:latin typeface="Cambria Math"/>
                              </a:rPr>
                              <m:t>𝜉</m:t>
                            </m:r>
                          </m:num>
                          <m:den>
                            <m:r>
                              <a:rPr lang="es-EC" i="1">
                                <a:latin typeface="Cambria Math"/>
                              </a:rPr>
                              <m:t>𝑑𝑥</m:t>
                            </m:r>
                          </m:den>
                        </m:f>
                      </m:e>
                    </m:nary>
                    <m:r>
                      <a:rPr lang="es-EC" i="1">
                        <a:latin typeface="Cambria Math"/>
                      </a:rPr>
                      <m:t>𝐸</m:t>
                    </m:r>
                    <m:r>
                      <a:rPr lang="es-EC" i="1">
                        <a:latin typeface="Cambria Math"/>
                      </a:rPr>
                      <m:t>𝛼</m:t>
                    </m:r>
                    <m:r>
                      <a:rPr lang="es-EC" i="1">
                        <a:latin typeface="Cambria Math"/>
                      </a:rPr>
                      <m:t>∆</m:t>
                    </m:r>
                    <m:r>
                      <a:rPr lang="es-EC" i="1">
                        <a:latin typeface="Cambria Math"/>
                      </a:rPr>
                      <m:t>𝑇𝑑</m:t>
                    </m:r>
                    <m:r>
                      <a:rPr lang="es-EC" i="1">
                        <a:latin typeface="Cambria Math"/>
                      </a:rPr>
                      <m:t>𝜉</m:t>
                    </m:r>
                  </m:oMath>
                </a14:m>
                <a:r>
                  <a:rPr lang="es-ES" dirty="0" smtClean="0"/>
                  <a:t> = 0</a:t>
                </a:r>
                <a:endParaRPr lang="es-ES" dirty="0"/>
              </a:p>
            </p:txBody>
          </p:sp>
        </mc:Choice>
        <mc:Fallback xmlns="">
          <p:sp>
            <p:nvSpPr>
              <p:cNvPr id="11" name="10 Rectángulo"/>
              <p:cNvSpPr>
                <a:spLocks noRot="1" noChangeAspect="1" noMove="1" noResize="1" noEditPoints="1" noAdjustHandles="1" noChangeArrowheads="1" noChangeShapeType="1" noTextEdit="1"/>
              </p:cNvSpPr>
              <p:nvPr/>
            </p:nvSpPr>
            <p:spPr>
              <a:xfrm>
                <a:off x="1187624" y="3585768"/>
                <a:ext cx="5512343" cy="536044"/>
              </a:xfrm>
              <a:prstGeom prst="rect">
                <a:avLst/>
              </a:prstGeom>
              <a:blipFill rotWithShape="1">
                <a:blip r:embed="rId7"/>
                <a:stretch>
                  <a:fillRect t="-89773" b="-13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860994" y="4175362"/>
                <a:ext cx="5832648" cy="73789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i="1" smtClean="0">
                          <a:latin typeface="Cambria Math"/>
                        </a:rPr>
                        <m:t>−</m:t>
                      </m:r>
                      <m:nary>
                        <m:naryPr>
                          <m:limLoc m:val="subSup"/>
                          <m:ctrlPr>
                            <a:rPr lang="es-ES" i="1">
                              <a:latin typeface="Cambria Math"/>
                            </a:rPr>
                          </m:ctrlPr>
                        </m:naryPr>
                        <m:sub>
                          <m:r>
                            <a:rPr lang="es-ES" i="1">
                              <a:latin typeface="Cambria Math"/>
                            </a:rPr>
                            <m:t>𝐴</m:t>
                          </m:r>
                        </m:sub>
                        <m:sup/>
                        <m:e>
                          <m:sSup>
                            <m:sSupPr>
                              <m:ctrlPr>
                                <a:rPr lang="es-ES" i="1">
                                  <a:latin typeface="Cambria Math"/>
                                </a:rPr>
                              </m:ctrlPr>
                            </m:sSupPr>
                            <m:e>
                              <m:r>
                                <a:rPr lang="es-ES" i="1" smtClean="0">
                                  <a:latin typeface="Cambria Math"/>
                                  <a:ea typeface="Cambria Math"/>
                                </a:rPr>
                                <m:t>𝜀</m:t>
                              </m:r>
                            </m:e>
                            <m:sup>
                              <m:r>
                                <a:rPr lang="es-ES" i="1">
                                  <a:latin typeface="Cambria Math"/>
                                </a:rPr>
                                <m:t>𝑇</m:t>
                              </m:r>
                            </m:sup>
                          </m:sSup>
                          <m:r>
                            <a:rPr lang="es-ES" b="0" i="1" smtClean="0">
                              <a:latin typeface="Cambria Math"/>
                            </a:rPr>
                            <m:t>𝐷</m:t>
                          </m:r>
                        </m:e>
                      </m:nary>
                      <m:r>
                        <a:rPr lang="es-ES" i="1">
                          <a:latin typeface="Cambria Math"/>
                        </a:rPr>
                        <m:t>𝜀</m:t>
                      </m:r>
                      <m:d>
                        <m:dPr>
                          <m:ctrlPr>
                            <a:rPr lang="es-ES" i="1">
                              <a:latin typeface="Cambria Math"/>
                            </a:rPr>
                          </m:ctrlPr>
                        </m:dPr>
                        <m:e>
                          <m:r>
                            <a:rPr lang="es-ES" i="1">
                              <a:latin typeface="Cambria Math"/>
                            </a:rPr>
                            <m:t>𝜙</m:t>
                          </m:r>
                        </m:e>
                      </m:d>
                      <m:r>
                        <a:rPr lang="es-ES" i="1">
                          <a:latin typeface="Cambria Math"/>
                        </a:rPr>
                        <m:t>𝑡𝑑𝐴</m:t>
                      </m:r>
                      <m:r>
                        <a:rPr lang="es-ES" i="1">
                          <a:latin typeface="Cambria Math"/>
                        </a:rPr>
                        <m:t>+</m:t>
                      </m:r>
                      <m:nary>
                        <m:naryPr>
                          <m:limLoc m:val="subSup"/>
                          <m:ctrlPr>
                            <a:rPr lang="es-ES" i="1">
                              <a:latin typeface="Cambria Math"/>
                            </a:rPr>
                          </m:ctrlPr>
                        </m:naryPr>
                        <m:sub>
                          <m:r>
                            <a:rPr lang="es-ES" i="1">
                              <a:latin typeface="Cambria Math"/>
                            </a:rPr>
                            <m:t>𝐴</m:t>
                          </m:r>
                        </m:sub>
                        <m:sup/>
                        <m:e>
                          <m:r>
                            <a:rPr lang="es-ES" i="1">
                              <a:latin typeface="Cambria Math"/>
                            </a:rPr>
                            <m:t>𝜀</m:t>
                          </m:r>
                          <m:d>
                            <m:dPr>
                              <m:ctrlPr>
                                <a:rPr lang="es-ES" i="1">
                                  <a:latin typeface="Cambria Math"/>
                                </a:rPr>
                              </m:ctrlPr>
                            </m:dPr>
                            <m:e>
                              <m:r>
                                <a:rPr lang="es-ES" i="1">
                                  <a:latin typeface="Cambria Math"/>
                                </a:rPr>
                                <m:t>𝜙</m:t>
                              </m:r>
                            </m:e>
                          </m:d>
                          <m:r>
                            <a:rPr lang="es-ES" i="1">
                              <a:latin typeface="Cambria Math"/>
                            </a:rPr>
                            <m:t>𝐷</m:t>
                          </m:r>
                          <m:sSub>
                            <m:sSubPr>
                              <m:ctrlPr>
                                <a:rPr lang="es-ES" i="1">
                                  <a:latin typeface="Cambria Math"/>
                                </a:rPr>
                              </m:ctrlPr>
                            </m:sSubPr>
                            <m:e>
                              <m:r>
                                <a:rPr lang="es-ES" i="1">
                                  <a:latin typeface="Cambria Math"/>
                                </a:rPr>
                                <m:t>𝜀</m:t>
                              </m:r>
                            </m:e>
                            <m:sub>
                              <m:r>
                                <a:rPr lang="es-ES" i="1">
                                  <a:latin typeface="Cambria Math"/>
                                </a:rPr>
                                <m:t>𝑜</m:t>
                              </m:r>
                            </m:sub>
                          </m:sSub>
                          <m:r>
                            <a:rPr lang="es-ES" i="1">
                              <a:latin typeface="Cambria Math"/>
                            </a:rPr>
                            <m:t>𝑡𝑑𝐴</m:t>
                          </m:r>
                        </m:e>
                      </m:nary>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1860994" y="4175362"/>
                <a:ext cx="5832648" cy="737894"/>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1860994" y="5005098"/>
                <a:ext cx="1306832" cy="1128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000" i="1">
                          <a:latin typeface="Cambria Math"/>
                        </a:rPr>
                        <m:t>𝜀</m:t>
                      </m:r>
                      <m:d>
                        <m:dPr>
                          <m:ctrlPr>
                            <a:rPr lang="es-ES" sz="1000" i="1">
                              <a:latin typeface="Cambria Math"/>
                            </a:rPr>
                          </m:ctrlPr>
                        </m:dPr>
                        <m:e>
                          <m:r>
                            <a:rPr lang="es-ES" sz="1000" i="1">
                              <a:latin typeface="Cambria Math"/>
                            </a:rPr>
                            <m:t>𝜙</m:t>
                          </m:r>
                        </m:e>
                      </m:d>
                      <m:r>
                        <a:rPr lang="es-ES" sz="1000" i="1">
                          <a:latin typeface="Cambria Math"/>
                        </a:rPr>
                        <m:t>=</m:t>
                      </m:r>
                      <m:d>
                        <m:dPr>
                          <m:begChr m:val="["/>
                          <m:endChr m:val="]"/>
                          <m:ctrlPr>
                            <a:rPr lang="es-ES" sz="1000" i="1">
                              <a:latin typeface="Cambria Math"/>
                            </a:rPr>
                          </m:ctrlPr>
                        </m:dPr>
                        <m:e>
                          <m:m>
                            <m:mPr>
                              <m:mcs>
                                <m:mc>
                                  <m:mcPr>
                                    <m:count m:val="1"/>
                                    <m:mcJc m:val="center"/>
                                  </m:mcPr>
                                </m:mc>
                              </m:mcs>
                              <m:ctrlPr>
                                <a:rPr lang="es-ES" sz="1000" i="1">
                                  <a:latin typeface="Cambria Math"/>
                                </a:rPr>
                              </m:ctrlPr>
                            </m:mPr>
                            <m:mr>
                              <m:e>
                                <m:f>
                                  <m:fPr>
                                    <m:ctrlPr>
                                      <a:rPr lang="es-ES" sz="1000" i="1">
                                        <a:latin typeface="Cambria Math"/>
                                      </a:rPr>
                                    </m:ctrlPr>
                                  </m:fPr>
                                  <m:num>
                                    <m:r>
                                      <a:rPr lang="es-ES" sz="1000" i="1">
                                        <a:latin typeface="Cambria Math"/>
                                      </a:rPr>
                                      <m:t>𝜕</m:t>
                                    </m:r>
                                    <m:sSub>
                                      <m:sSubPr>
                                        <m:ctrlPr>
                                          <a:rPr lang="es-ES" sz="1000" i="1">
                                            <a:latin typeface="Cambria Math"/>
                                          </a:rPr>
                                        </m:ctrlPr>
                                      </m:sSubPr>
                                      <m:e>
                                        <m:r>
                                          <a:rPr lang="es-ES" sz="1000" i="1">
                                            <a:latin typeface="Cambria Math"/>
                                          </a:rPr>
                                          <m:t>𝜙</m:t>
                                        </m:r>
                                      </m:e>
                                      <m:sub>
                                        <m:r>
                                          <a:rPr lang="es-ES" sz="1000" i="1">
                                            <a:latin typeface="Cambria Math"/>
                                          </a:rPr>
                                          <m:t>𝑥</m:t>
                                        </m:r>
                                      </m:sub>
                                    </m:sSub>
                                  </m:num>
                                  <m:den>
                                    <m:r>
                                      <a:rPr lang="es-ES" sz="1000" i="1">
                                        <a:latin typeface="Cambria Math"/>
                                      </a:rPr>
                                      <m:t>𝜕</m:t>
                                    </m:r>
                                    <m:r>
                                      <a:rPr lang="es-ES" sz="1000" i="1">
                                        <a:latin typeface="Cambria Math"/>
                                      </a:rPr>
                                      <m:t>𝑥</m:t>
                                    </m:r>
                                  </m:den>
                                </m:f>
                              </m:e>
                            </m:mr>
                            <m:mr>
                              <m:e>
                                <m:f>
                                  <m:fPr>
                                    <m:ctrlPr>
                                      <a:rPr lang="es-ES" sz="1000" i="1">
                                        <a:latin typeface="Cambria Math"/>
                                      </a:rPr>
                                    </m:ctrlPr>
                                  </m:fPr>
                                  <m:num>
                                    <m:r>
                                      <a:rPr lang="es-ES" sz="1000" i="1">
                                        <a:latin typeface="Cambria Math"/>
                                      </a:rPr>
                                      <m:t>𝜕</m:t>
                                    </m:r>
                                    <m:sSub>
                                      <m:sSubPr>
                                        <m:ctrlPr>
                                          <a:rPr lang="es-ES" sz="1000" i="1">
                                            <a:latin typeface="Cambria Math"/>
                                          </a:rPr>
                                        </m:ctrlPr>
                                      </m:sSubPr>
                                      <m:e>
                                        <m:r>
                                          <a:rPr lang="es-ES" sz="1000" i="1">
                                            <a:latin typeface="Cambria Math"/>
                                          </a:rPr>
                                          <m:t>𝜙</m:t>
                                        </m:r>
                                      </m:e>
                                      <m:sub>
                                        <m:r>
                                          <a:rPr lang="es-ES" sz="1000" i="1">
                                            <a:latin typeface="Cambria Math"/>
                                          </a:rPr>
                                          <m:t>𝑦</m:t>
                                        </m:r>
                                      </m:sub>
                                    </m:sSub>
                                  </m:num>
                                  <m:den>
                                    <m:r>
                                      <a:rPr lang="es-ES" sz="1000" i="1">
                                        <a:latin typeface="Cambria Math"/>
                                      </a:rPr>
                                      <m:t>𝜕</m:t>
                                    </m:r>
                                    <m:r>
                                      <a:rPr lang="es-ES" sz="1000" i="1">
                                        <a:latin typeface="Cambria Math"/>
                                      </a:rPr>
                                      <m:t>𝑦</m:t>
                                    </m:r>
                                  </m:den>
                                </m:f>
                              </m:e>
                            </m:mr>
                            <m:mr>
                              <m:e>
                                <m:f>
                                  <m:fPr>
                                    <m:ctrlPr>
                                      <a:rPr lang="es-ES" sz="1000" i="1">
                                        <a:latin typeface="Cambria Math"/>
                                      </a:rPr>
                                    </m:ctrlPr>
                                  </m:fPr>
                                  <m:num>
                                    <m:r>
                                      <a:rPr lang="es-ES" sz="1000" i="1">
                                        <a:latin typeface="Cambria Math"/>
                                      </a:rPr>
                                      <m:t>𝜕</m:t>
                                    </m:r>
                                    <m:sSub>
                                      <m:sSubPr>
                                        <m:ctrlPr>
                                          <a:rPr lang="es-ES" sz="1000" i="1">
                                            <a:latin typeface="Cambria Math"/>
                                          </a:rPr>
                                        </m:ctrlPr>
                                      </m:sSubPr>
                                      <m:e>
                                        <m:r>
                                          <a:rPr lang="es-ES" sz="1000" i="1">
                                            <a:latin typeface="Cambria Math"/>
                                          </a:rPr>
                                          <m:t>𝜙</m:t>
                                        </m:r>
                                      </m:e>
                                      <m:sub>
                                        <m:r>
                                          <a:rPr lang="es-ES" sz="1000" i="1">
                                            <a:latin typeface="Cambria Math"/>
                                          </a:rPr>
                                          <m:t>𝑥</m:t>
                                        </m:r>
                                      </m:sub>
                                    </m:sSub>
                                  </m:num>
                                  <m:den>
                                    <m:r>
                                      <a:rPr lang="es-ES" sz="1000" i="1">
                                        <a:latin typeface="Cambria Math"/>
                                      </a:rPr>
                                      <m:t>𝜕</m:t>
                                    </m:r>
                                    <m:r>
                                      <a:rPr lang="es-ES" sz="1000" i="1">
                                        <a:latin typeface="Cambria Math"/>
                                      </a:rPr>
                                      <m:t>𝑥</m:t>
                                    </m:r>
                                  </m:den>
                                </m:f>
                                <m:r>
                                  <a:rPr lang="es-ES" sz="1000" i="1">
                                    <a:latin typeface="Cambria Math"/>
                                  </a:rPr>
                                  <m:t>+</m:t>
                                </m:r>
                                <m:f>
                                  <m:fPr>
                                    <m:ctrlPr>
                                      <a:rPr lang="es-ES" sz="1000" i="1">
                                        <a:latin typeface="Cambria Math"/>
                                      </a:rPr>
                                    </m:ctrlPr>
                                  </m:fPr>
                                  <m:num>
                                    <m:r>
                                      <a:rPr lang="es-ES" sz="1000" i="1">
                                        <a:latin typeface="Cambria Math"/>
                                      </a:rPr>
                                      <m:t>𝜕</m:t>
                                    </m:r>
                                    <m:sSub>
                                      <m:sSubPr>
                                        <m:ctrlPr>
                                          <a:rPr lang="es-ES" sz="1000" i="1">
                                            <a:latin typeface="Cambria Math"/>
                                          </a:rPr>
                                        </m:ctrlPr>
                                      </m:sSubPr>
                                      <m:e>
                                        <m:r>
                                          <a:rPr lang="es-ES" sz="1000" i="1">
                                            <a:latin typeface="Cambria Math"/>
                                          </a:rPr>
                                          <m:t>𝜙</m:t>
                                        </m:r>
                                      </m:e>
                                      <m:sub>
                                        <m:r>
                                          <a:rPr lang="es-ES" sz="1000" i="1">
                                            <a:latin typeface="Cambria Math"/>
                                          </a:rPr>
                                          <m:t>𝑦</m:t>
                                        </m:r>
                                      </m:sub>
                                    </m:sSub>
                                  </m:num>
                                  <m:den>
                                    <m:r>
                                      <a:rPr lang="es-ES" sz="1000" i="1">
                                        <a:latin typeface="Cambria Math"/>
                                      </a:rPr>
                                      <m:t>𝜕</m:t>
                                    </m:r>
                                    <m:r>
                                      <a:rPr lang="es-ES" sz="1000" i="1">
                                        <a:latin typeface="Cambria Math"/>
                                      </a:rPr>
                                      <m:t>𝑦</m:t>
                                    </m:r>
                                  </m:den>
                                </m:f>
                              </m:e>
                            </m:mr>
                          </m:m>
                        </m:e>
                      </m:d>
                    </m:oMath>
                  </m:oMathPara>
                </a14:m>
                <a:endParaRPr lang="es-ES" dirty="0"/>
              </a:p>
            </p:txBody>
          </p:sp>
        </mc:Choice>
        <mc:Fallback xmlns="">
          <p:sp>
            <p:nvSpPr>
              <p:cNvPr id="14" name="13 Rectángulo"/>
              <p:cNvSpPr>
                <a:spLocks noRot="1" noChangeAspect="1" noMove="1" noResize="1" noEditPoints="1" noAdjustHandles="1" noChangeArrowheads="1" noChangeShapeType="1" noTextEdit="1"/>
              </p:cNvSpPr>
              <p:nvPr/>
            </p:nvSpPr>
            <p:spPr>
              <a:xfrm>
                <a:off x="1860994" y="5005098"/>
                <a:ext cx="1306832" cy="1128642"/>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4392360" y="5312951"/>
                <a:ext cx="210211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smtClean="0">
                              <a:latin typeface="Cambria Math"/>
                              <a:ea typeface="Cambria Math"/>
                            </a:rPr>
                            <m:t>𝜀</m:t>
                          </m:r>
                        </m:e>
                        <m:sub>
                          <m:r>
                            <a:rPr lang="es-ES" b="0" i="1" smtClean="0">
                              <a:latin typeface="Cambria Math"/>
                            </a:rPr>
                            <m:t>𝑜</m:t>
                          </m:r>
                        </m:sub>
                      </m:sSub>
                      <m:r>
                        <a:rPr lang="es-EC" i="1">
                          <a:latin typeface="Cambria Math"/>
                        </a:rPr>
                        <m:t>=</m:t>
                      </m:r>
                      <m:d>
                        <m:dPr>
                          <m:ctrlPr>
                            <a:rPr lang="es-ES" i="1">
                              <a:latin typeface="Cambria Math"/>
                            </a:rPr>
                          </m:ctrlPr>
                        </m:dPr>
                        <m:e>
                          <m:r>
                            <a:rPr lang="es-EC" i="1">
                              <a:latin typeface="Cambria Math"/>
                            </a:rPr>
                            <m:t>1+</m:t>
                          </m:r>
                          <m:r>
                            <a:rPr lang="es-EC" i="1">
                              <a:latin typeface="Cambria Math"/>
                            </a:rPr>
                            <m:t>𝜐</m:t>
                          </m:r>
                        </m:e>
                      </m:d>
                      <m:d>
                        <m:dPr>
                          <m:begChr m:val="["/>
                          <m:endChr m:val="]"/>
                          <m:ctrlPr>
                            <a:rPr lang="es-ES" i="1">
                              <a:latin typeface="Cambria Math"/>
                            </a:rPr>
                          </m:ctrlPr>
                        </m:dPr>
                        <m:e>
                          <m:m>
                            <m:mPr>
                              <m:mcs>
                                <m:mc>
                                  <m:mcPr>
                                    <m:count m:val="1"/>
                                    <m:mcJc m:val="center"/>
                                  </m:mcPr>
                                </m:mc>
                              </m:mcs>
                              <m:ctrlPr>
                                <a:rPr lang="es-ES" i="1">
                                  <a:latin typeface="Cambria Math"/>
                                </a:rPr>
                              </m:ctrlPr>
                            </m:mPr>
                            <m:mr>
                              <m:e>
                                <m:r>
                                  <a:rPr lang="es-EC" i="1">
                                    <a:latin typeface="Cambria Math"/>
                                  </a:rPr>
                                  <m:t>𝛼</m:t>
                                </m:r>
                                <m:r>
                                  <m:rPr>
                                    <m:sty m:val="p"/>
                                  </m:rPr>
                                  <a:rPr lang="es-EC">
                                    <a:latin typeface="Cambria Math"/>
                                  </a:rPr>
                                  <m:t>Δ</m:t>
                                </m:r>
                                <m:r>
                                  <a:rPr lang="es-EC" i="1">
                                    <a:latin typeface="Cambria Math"/>
                                  </a:rPr>
                                  <m:t>𝑇</m:t>
                                </m:r>
                              </m:e>
                            </m:mr>
                            <m:mr>
                              <m:e>
                                <m:r>
                                  <a:rPr lang="es-EC" i="1">
                                    <a:latin typeface="Cambria Math"/>
                                  </a:rPr>
                                  <m:t>𝛼</m:t>
                                </m:r>
                                <m:r>
                                  <m:rPr>
                                    <m:sty m:val="p"/>
                                  </m:rPr>
                                  <a:rPr lang="es-EC">
                                    <a:latin typeface="Cambria Math"/>
                                  </a:rPr>
                                  <m:t>Δ</m:t>
                                </m:r>
                                <m:r>
                                  <a:rPr lang="es-EC" i="1">
                                    <a:latin typeface="Cambria Math"/>
                                  </a:rPr>
                                  <m:t>𝑇</m:t>
                                </m:r>
                              </m:e>
                            </m:mr>
                            <m:mr>
                              <m:e>
                                <m:r>
                                  <a:rPr lang="es-EC" i="1">
                                    <a:latin typeface="Cambria Math"/>
                                  </a:rPr>
                                  <m:t>0</m:t>
                                </m:r>
                              </m:e>
                            </m:mr>
                          </m:m>
                        </m:e>
                      </m:d>
                    </m:oMath>
                  </m:oMathPara>
                </a14:m>
                <a:endParaRPr lang="es-ES" dirty="0"/>
              </a:p>
            </p:txBody>
          </p:sp>
        </mc:Choice>
        <mc:Fallback xmlns="">
          <p:sp>
            <p:nvSpPr>
              <p:cNvPr id="15" name="14 Rectángulo"/>
              <p:cNvSpPr>
                <a:spLocks noRot="1" noChangeAspect="1" noMove="1" noResize="1" noEditPoints="1" noAdjustHandles="1" noChangeArrowheads="1" noChangeShapeType="1" noTextEdit="1"/>
              </p:cNvSpPr>
              <p:nvPr/>
            </p:nvSpPr>
            <p:spPr>
              <a:xfrm>
                <a:off x="4392360" y="5312951"/>
                <a:ext cx="2102114" cy="824906"/>
              </a:xfrm>
              <a:prstGeom prst="rect">
                <a:avLst/>
              </a:prstGeom>
              <a:blipFill rotWithShape="1">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13311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Rectángulo"/>
              <p:cNvSpPr/>
              <p:nvPr/>
            </p:nvSpPr>
            <p:spPr>
              <a:xfrm>
                <a:off x="6124892" y="610587"/>
                <a:ext cx="1664045" cy="391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a:rPr>
                          </m:ctrlPr>
                        </m:sSubPr>
                        <m:e>
                          <m:r>
                            <a:rPr lang="es-EC" i="1" smtClean="0">
                              <a:latin typeface="Cambria Math"/>
                            </a:rPr>
                            <m:t>𝑘</m:t>
                          </m:r>
                        </m:e>
                        <m:sub>
                          <m:r>
                            <a:rPr lang="es-EC" i="1">
                              <a:latin typeface="Cambria Math"/>
                            </a:rPr>
                            <m:t>𝑒</m:t>
                          </m:r>
                        </m:sub>
                      </m:sSub>
                      <m:r>
                        <a:rPr lang="es-EC" i="1">
                          <a:latin typeface="Cambria Math"/>
                        </a:rPr>
                        <m:t>=</m:t>
                      </m:r>
                      <m:r>
                        <a:rPr lang="es-EC" i="1">
                          <a:latin typeface="Cambria Math"/>
                        </a:rPr>
                        <m:t>𝑡</m:t>
                      </m:r>
                      <m:sSub>
                        <m:sSubPr>
                          <m:ctrlPr>
                            <a:rPr lang="es-ES" i="1">
                              <a:latin typeface="Cambria Math"/>
                            </a:rPr>
                          </m:ctrlPr>
                        </m:sSubPr>
                        <m:e>
                          <m:r>
                            <a:rPr lang="es-EC" i="1">
                              <a:latin typeface="Cambria Math"/>
                            </a:rPr>
                            <m:t>𝐴</m:t>
                          </m:r>
                        </m:e>
                        <m:sub>
                          <m:r>
                            <a:rPr lang="es-EC" i="1">
                              <a:latin typeface="Cambria Math"/>
                            </a:rPr>
                            <m:t>𝑒</m:t>
                          </m:r>
                        </m:sub>
                      </m:sSub>
                      <m:sSup>
                        <m:sSupPr>
                          <m:ctrlPr>
                            <a:rPr lang="es-ES" i="1">
                              <a:latin typeface="Cambria Math"/>
                            </a:rPr>
                          </m:ctrlPr>
                        </m:sSupPr>
                        <m:e>
                          <m:r>
                            <a:rPr lang="es-EC" i="1">
                              <a:latin typeface="Cambria Math"/>
                            </a:rPr>
                            <m:t>𝐵</m:t>
                          </m:r>
                        </m:e>
                        <m:sup>
                          <m:r>
                            <a:rPr lang="es-EC" i="1">
                              <a:latin typeface="Cambria Math"/>
                            </a:rPr>
                            <m:t>𝑇</m:t>
                          </m:r>
                        </m:sup>
                      </m:sSup>
                      <m:r>
                        <a:rPr lang="es-EC" i="1">
                          <a:latin typeface="Cambria Math"/>
                        </a:rPr>
                        <m:t>𝐷𝐵</m:t>
                      </m:r>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6124892" y="610587"/>
                <a:ext cx="1664045" cy="391710"/>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3656427" y="1136212"/>
                <a:ext cx="5271637"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𝐵</m:t>
                      </m:r>
                      <m:r>
                        <a:rPr lang="es-EC" i="1">
                          <a:latin typeface="Cambria Math"/>
                        </a:rPr>
                        <m:t>=</m:t>
                      </m:r>
                      <m:f>
                        <m:fPr>
                          <m:ctrlPr>
                            <a:rPr lang="es-ES" i="1">
                              <a:latin typeface="Cambria Math"/>
                            </a:rPr>
                          </m:ctrlPr>
                        </m:fPr>
                        <m:num>
                          <m:r>
                            <a:rPr lang="es-EC" i="1">
                              <a:latin typeface="Cambria Math"/>
                            </a:rPr>
                            <m:t>1</m:t>
                          </m:r>
                        </m:num>
                        <m:den>
                          <m:func>
                            <m:funcPr>
                              <m:ctrlPr>
                                <a:rPr lang="es-ES" i="1">
                                  <a:latin typeface="Cambria Math"/>
                                </a:rPr>
                              </m:ctrlPr>
                            </m:funcPr>
                            <m:fName>
                              <m:r>
                                <m:rPr>
                                  <m:sty m:val="p"/>
                                </m:rPr>
                                <a:rPr lang="es-EC">
                                  <a:latin typeface="Cambria Math"/>
                                </a:rPr>
                                <m:t>det</m:t>
                              </m:r>
                            </m:fName>
                            <m:e>
                              <m:r>
                                <a:rPr lang="es-EC" i="1">
                                  <a:latin typeface="Cambria Math"/>
                                </a:rPr>
                                <m:t>𝐽</m:t>
                              </m:r>
                            </m:e>
                          </m:func>
                        </m:den>
                      </m:f>
                      <m:d>
                        <m:dPr>
                          <m:begChr m:val="["/>
                          <m:endChr m:val="]"/>
                          <m:ctrlPr>
                            <a:rPr lang="es-ES" i="1">
                              <a:latin typeface="Cambria Math"/>
                            </a:rPr>
                          </m:ctrlPr>
                        </m:dPr>
                        <m:e>
                          <m:m>
                            <m:mPr>
                              <m:mcs>
                                <m:mc>
                                  <m:mcPr>
                                    <m:count m:val="3"/>
                                    <m:mcJc m:val="center"/>
                                  </m:mcPr>
                                </m:mc>
                              </m:mcs>
                              <m:ctrlPr>
                                <a:rPr lang="es-ES" i="1">
                                  <a:latin typeface="Cambria Math"/>
                                </a:rPr>
                              </m:ctrlPr>
                            </m:mPr>
                            <m:mr>
                              <m:e>
                                <m:sSub>
                                  <m:sSubPr>
                                    <m:ctrlPr>
                                      <a:rPr lang="es-ES" i="1">
                                        <a:latin typeface="Cambria Math"/>
                                      </a:rPr>
                                    </m:ctrlPr>
                                  </m:sSubPr>
                                  <m:e>
                                    <m:r>
                                      <a:rPr lang="es-EC" i="1">
                                        <a:latin typeface="Cambria Math"/>
                                      </a:rPr>
                                      <m:t>𝑦</m:t>
                                    </m:r>
                                  </m:e>
                                  <m:sub>
                                    <m:r>
                                      <a:rPr lang="es-EC" i="1">
                                        <a:latin typeface="Cambria Math"/>
                                      </a:rPr>
                                      <m:t>23</m:t>
                                    </m:r>
                                  </m:sub>
                                </m:sSub>
                              </m:e>
                              <m:e>
                                <m:r>
                                  <a:rPr lang="es-EC" i="1">
                                    <a:latin typeface="Cambria Math"/>
                                  </a:rPr>
                                  <m:t>0</m:t>
                                </m:r>
                              </m:e>
                              <m:e>
                                <m:r>
                                  <a:rPr lang="es-EC" i="1">
                                    <a:latin typeface="Cambria Math"/>
                                  </a:rPr>
                                  <m:t>−</m:t>
                                </m:r>
                                <m:sSub>
                                  <m:sSubPr>
                                    <m:ctrlPr>
                                      <a:rPr lang="es-ES" i="1">
                                        <a:latin typeface="Cambria Math"/>
                                      </a:rPr>
                                    </m:ctrlPr>
                                  </m:sSubPr>
                                  <m:e>
                                    <m:r>
                                      <a:rPr lang="es-EC" i="1">
                                        <a:latin typeface="Cambria Math"/>
                                      </a:rPr>
                                      <m:t>𝑦</m:t>
                                    </m:r>
                                  </m:e>
                                  <m:sub>
                                    <m:r>
                                      <a:rPr lang="es-EC" i="1">
                                        <a:latin typeface="Cambria Math"/>
                                      </a:rPr>
                                      <m:t>13</m:t>
                                    </m:r>
                                  </m:sub>
                                </m:sSub>
                              </m:e>
                            </m:mr>
                            <m:mr>
                              <m:e>
                                <m:r>
                                  <a:rPr lang="es-EC" i="1">
                                    <a:latin typeface="Cambria Math"/>
                                  </a:rPr>
                                  <m:t>0</m:t>
                                </m:r>
                              </m:e>
                              <m:e>
                                <m:sSub>
                                  <m:sSubPr>
                                    <m:ctrlPr>
                                      <a:rPr lang="es-ES" i="1">
                                        <a:latin typeface="Cambria Math"/>
                                      </a:rPr>
                                    </m:ctrlPr>
                                  </m:sSubPr>
                                  <m:e>
                                    <m:r>
                                      <a:rPr lang="es-EC" i="1">
                                        <a:latin typeface="Cambria Math"/>
                                      </a:rPr>
                                      <m:t>−</m:t>
                                    </m:r>
                                    <m:r>
                                      <a:rPr lang="es-EC" i="1">
                                        <a:latin typeface="Cambria Math"/>
                                      </a:rPr>
                                      <m:t>𝑥</m:t>
                                    </m:r>
                                  </m:e>
                                  <m:sub>
                                    <m:r>
                                      <a:rPr lang="es-EC" i="1">
                                        <a:latin typeface="Cambria Math"/>
                                      </a:rPr>
                                      <m:t>23</m:t>
                                    </m:r>
                                  </m:sub>
                                </m:sSub>
                              </m:e>
                              <m:e>
                                <m:r>
                                  <a:rPr lang="es-EC" i="1">
                                    <a:latin typeface="Cambria Math"/>
                                  </a:rPr>
                                  <m:t>0</m:t>
                                </m:r>
                              </m:e>
                            </m:mr>
                            <m:mr>
                              <m:e>
                                <m:sSub>
                                  <m:sSubPr>
                                    <m:ctrlPr>
                                      <a:rPr lang="es-ES" i="1">
                                        <a:latin typeface="Cambria Math"/>
                                      </a:rPr>
                                    </m:ctrlPr>
                                  </m:sSubPr>
                                  <m:e>
                                    <m:r>
                                      <a:rPr lang="es-EC" i="1">
                                        <a:latin typeface="Cambria Math"/>
                                      </a:rPr>
                                      <m:t>−</m:t>
                                    </m:r>
                                    <m:r>
                                      <a:rPr lang="es-EC" i="1">
                                        <a:latin typeface="Cambria Math"/>
                                      </a:rPr>
                                      <m:t>𝑥</m:t>
                                    </m:r>
                                  </m:e>
                                  <m:sub>
                                    <m:r>
                                      <a:rPr lang="es-EC" i="1">
                                        <a:latin typeface="Cambria Math"/>
                                      </a:rPr>
                                      <m:t>23</m:t>
                                    </m:r>
                                  </m:sub>
                                </m:sSub>
                              </m:e>
                              <m:e>
                                <m:sSub>
                                  <m:sSubPr>
                                    <m:ctrlPr>
                                      <a:rPr lang="es-ES" i="1">
                                        <a:latin typeface="Cambria Math"/>
                                      </a:rPr>
                                    </m:ctrlPr>
                                  </m:sSubPr>
                                  <m:e>
                                    <m:r>
                                      <a:rPr lang="es-EC" i="1">
                                        <a:latin typeface="Cambria Math"/>
                                      </a:rPr>
                                      <m:t>𝑦</m:t>
                                    </m:r>
                                  </m:e>
                                  <m:sub>
                                    <m:r>
                                      <a:rPr lang="es-EC" i="1">
                                        <a:latin typeface="Cambria Math"/>
                                      </a:rPr>
                                      <m:t>23</m:t>
                                    </m:r>
                                  </m:sub>
                                </m:sSub>
                              </m:e>
                              <m:e>
                                <m:sSub>
                                  <m:sSubPr>
                                    <m:ctrlPr>
                                      <a:rPr lang="es-ES" i="1">
                                        <a:latin typeface="Cambria Math"/>
                                      </a:rPr>
                                    </m:ctrlPr>
                                  </m:sSubPr>
                                  <m:e>
                                    <m:r>
                                      <a:rPr lang="es-EC" i="1">
                                        <a:latin typeface="Cambria Math"/>
                                      </a:rPr>
                                      <m:t>𝑥</m:t>
                                    </m:r>
                                  </m:e>
                                  <m:sub>
                                    <m:r>
                                      <a:rPr lang="es-EC" i="1">
                                        <a:latin typeface="Cambria Math"/>
                                      </a:rPr>
                                      <m:t>13</m:t>
                                    </m:r>
                                  </m:sub>
                                </m:sSub>
                              </m:e>
                            </m:mr>
                          </m:m>
                          <m:r>
                            <a:rPr lang="es-EC" i="1">
                              <a:latin typeface="Cambria Math"/>
                            </a:rPr>
                            <m:t>    </m:t>
                          </m:r>
                          <m:m>
                            <m:mPr>
                              <m:mcs>
                                <m:mc>
                                  <m:mcPr>
                                    <m:count m:val="3"/>
                                    <m:mcJc m:val="center"/>
                                  </m:mcPr>
                                </m:mc>
                              </m:mcs>
                              <m:ctrlPr>
                                <a:rPr lang="es-ES" i="1">
                                  <a:latin typeface="Cambria Math"/>
                                </a:rPr>
                              </m:ctrlPr>
                            </m:mPr>
                            <m:mr>
                              <m:e>
                                <m:r>
                                  <a:rPr lang="es-EC" i="1">
                                    <a:latin typeface="Cambria Math"/>
                                  </a:rPr>
                                  <m:t>0</m:t>
                                </m:r>
                              </m:e>
                              <m:e>
                                <m:sSub>
                                  <m:sSubPr>
                                    <m:ctrlPr>
                                      <a:rPr lang="es-ES" i="1">
                                        <a:latin typeface="Cambria Math"/>
                                      </a:rPr>
                                    </m:ctrlPr>
                                  </m:sSubPr>
                                  <m:e>
                                    <m:r>
                                      <a:rPr lang="es-EC" i="1">
                                        <a:latin typeface="Cambria Math"/>
                                      </a:rPr>
                                      <m:t>𝑦</m:t>
                                    </m:r>
                                  </m:e>
                                  <m:sub>
                                    <m:r>
                                      <a:rPr lang="es-EC" i="1">
                                        <a:latin typeface="Cambria Math"/>
                                      </a:rPr>
                                      <m:t>12</m:t>
                                    </m:r>
                                  </m:sub>
                                </m:sSub>
                              </m:e>
                              <m:e>
                                <m:r>
                                  <a:rPr lang="es-EC" i="1">
                                    <a:latin typeface="Cambria Math"/>
                                  </a:rPr>
                                  <m:t>0</m:t>
                                </m:r>
                              </m:e>
                            </m:mr>
                            <m:mr>
                              <m:e>
                                <m:sSub>
                                  <m:sSubPr>
                                    <m:ctrlPr>
                                      <a:rPr lang="es-ES" i="1">
                                        <a:latin typeface="Cambria Math"/>
                                      </a:rPr>
                                    </m:ctrlPr>
                                  </m:sSubPr>
                                  <m:e>
                                    <m:r>
                                      <a:rPr lang="es-EC" i="1">
                                        <a:latin typeface="Cambria Math"/>
                                      </a:rPr>
                                      <m:t>𝑥</m:t>
                                    </m:r>
                                  </m:e>
                                  <m:sub>
                                    <m:r>
                                      <a:rPr lang="es-EC" i="1">
                                        <a:latin typeface="Cambria Math"/>
                                      </a:rPr>
                                      <m:t>13</m:t>
                                    </m:r>
                                  </m:sub>
                                </m:sSub>
                              </m:e>
                              <m:e>
                                <m:r>
                                  <a:rPr lang="es-EC" i="1">
                                    <a:latin typeface="Cambria Math"/>
                                  </a:rPr>
                                  <m:t>0</m:t>
                                </m:r>
                              </m:e>
                              <m:e>
                                <m:sSub>
                                  <m:sSubPr>
                                    <m:ctrlPr>
                                      <a:rPr lang="es-ES" i="1">
                                        <a:latin typeface="Cambria Math"/>
                                      </a:rPr>
                                    </m:ctrlPr>
                                  </m:sSubPr>
                                  <m:e>
                                    <m:r>
                                      <a:rPr lang="es-EC" i="1">
                                        <a:latin typeface="Cambria Math"/>
                                      </a:rPr>
                                      <m:t>𝑥</m:t>
                                    </m:r>
                                  </m:e>
                                  <m:sub>
                                    <m:r>
                                      <a:rPr lang="es-EC" i="1">
                                        <a:latin typeface="Cambria Math"/>
                                      </a:rPr>
                                      <m:t>12</m:t>
                                    </m:r>
                                  </m:sub>
                                </m:sSub>
                              </m:e>
                            </m:mr>
                            <m:mr>
                              <m:e>
                                <m:sSub>
                                  <m:sSubPr>
                                    <m:ctrlPr>
                                      <a:rPr lang="es-ES" i="1">
                                        <a:latin typeface="Cambria Math"/>
                                      </a:rPr>
                                    </m:ctrlPr>
                                  </m:sSubPr>
                                  <m:e>
                                    <m:r>
                                      <a:rPr lang="es-EC" i="1">
                                        <a:latin typeface="Cambria Math"/>
                                      </a:rPr>
                                      <m:t>−</m:t>
                                    </m:r>
                                    <m:r>
                                      <a:rPr lang="es-EC" i="1">
                                        <a:latin typeface="Cambria Math"/>
                                      </a:rPr>
                                      <m:t>𝑦</m:t>
                                    </m:r>
                                  </m:e>
                                  <m:sub>
                                    <m:r>
                                      <a:rPr lang="es-EC" i="1">
                                        <a:latin typeface="Cambria Math"/>
                                      </a:rPr>
                                      <m:t>13</m:t>
                                    </m:r>
                                  </m:sub>
                                </m:sSub>
                              </m:e>
                              <m:e>
                                <m:sSub>
                                  <m:sSubPr>
                                    <m:ctrlPr>
                                      <a:rPr lang="es-ES" i="1">
                                        <a:latin typeface="Cambria Math"/>
                                      </a:rPr>
                                    </m:ctrlPr>
                                  </m:sSubPr>
                                  <m:e>
                                    <m:r>
                                      <a:rPr lang="es-EC" i="1">
                                        <a:latin typeface="Cambria Math"/>
                                      </a:rPr>
                                      <m:t>𝑥</m:t>
                                    </m:r>
                                  </m:e>
                                  <m:sub>
                                    <m:r>
                                      <a:rPr lang="es-EC" i="1">
                                        <a:latin typeface="Cambria Math"/>
                                      </a:rPr>
                                      <m:t>12</m:t>
                                    </m:r>
                                  </m:sub>
                                </m:sSub>
                              </m:e>
                              <m:e>
                                <m:sSub>
                                  <m:sSubPr>
                                    <m:ctrlPr>
                                      <a:rPr lang="es-ES" i="1">
                                        <a:latin typeface="Cambria Math"/>
                                      </a:rPr>
                                    </m:ctrlPr>
                                  </m:sSubPr>
                                  <m:e>
                                    <m:r>
                                      <a:rPr lang="es-EC" i="1">
                                        <a:latin typeface="Cambria Math"/>
                                      </a:rPr>
                                      <m:t>𝑦</m:t>
                                    </m:r>
                                  </m:e>
                                  <m:sub>
                                    <m:r>
                                      <a:rPr lang="es-EC" i="1">
                                        <a:latin typeface="Cambria Math"/>
                                      </a:rPr>
                                      <m:t>12</m:t>
                                    </m:r>
                                  </m:sub>
                                </m:sSub>
                              </m:e>
                            </m:mr>
                          </m:m>
                        </m:e>
                      </m:d>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656427" y="1136212"/>
                <a:ext cx="5271637" cy="97270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556860" y="5620140"/>
                <a:ext cx="1745927"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𝜎</m:t>
                      </m:r>
                      <m:r>
                        <a:rPr lang="es-EC" i="1">
                          <a:latin typeface="Cambria Math"/>
                        </a:rPr>
                        <m:t>=</m:t>
                      </m:r>
                      <m:r>
                        <a:rPr lang="es-EC" i="1">
                          <a:latin typeface="Cambria Math"/>
                        </a:rPr>
                        <m:t>𝐷</m:t>
                      </m:r>
                      <m:r>
                        <a:rPr lang="es-EC" i="1">
                          <a:latin typeface="Cambria Math"/>
                        </a:rPr>
                        <m:t>(</m:t>
                      </m:r>
                      <m:r>
                        <a:rPr lang="es-EC" i="1">
                          <a:latin typeface="Cambria Math"/>
                        </a:rPr>
                        <m:t>𝐵𝑢</m:t>
                      </m:r>
                      <m:r>
                        <a:rPr lang="es-EC" i="1">
                          <a:latin typeface="Cambria Math"/>
                        </a:rPr>
                        <m:t>−</m:t>
                      </m:r>
                      <m:sSup>
                        <m:sSupPr>
                          <m:ctrlPr>
                            <a:rPr lang="es-ES" i="1">
                              <a:latin typeface="Cambria Math"/>
                            </a:rPr>
                          </m:ctrlPr>
                        </m:sSupPr>
                        <m:e>
                          <m:r>
                            <a:rPr lang="es-EC" i="1">
                              <a:latin typeface="Cambria Math"/>
                            </a:rPr>
                            <m:t>𝜀</m:t>
                          </m:r>
                        </m:e>
                        <m:sup>
                          <m:r>
                            <a:rPr lang="es-EC" i="1">
                              <a:latin typeface="Cambria Math"/>
                            </a:rPr>
                            <m:t>′</m:t>
                          </m:r>
                        </m:sup>
                      </m:sSup>
                      <m:r>
                        <a:rPr lang="es-EC" i="1">
                          <a:latin typeface="Cambria Math"/>
                        </a:rPr>
                        <m:t>)</m:t>
                      </m:r>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2556860" y="5620140"/>
                <a:ext cx="1745927" cy="390941"/>
              </a:xfrm>
              <a:prstGeom prst="rect">
                <a:avLst/>
              </a:prstGeom>
              <a:blipFill rotWithShape="1">
                <a:blip r:embed="rId4"/>
                <a:stretch>
                  <a:fillRect b="-1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364088" y="5403157"/>
                <a:ext cx="132933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latin typeface="Cambria Math"/>
                            </a:rPr>
                          </m:ctrlPr>
                        </m:sSupPr>
                        <m:e>
                          <m:r>
                            <a:rPr lang="es-EC" i="1" smtClean="0">
                              <a:latin typeface="Cambria Math"/>
                              <a:ea typeface="Cambria Math"/>
                            </a:rPr>
                            <m:t>𝜀</m:t>
                          </m:r>
                        </m:e>
                        <m:sup>
                          <m:r>
                            <a:rPr lang="es-ES" b="0" i="1" smtClean="0">
                              <a:latin typeface="Cambria Math"/>
                            </a:rPr>
                            <m:t>′</m:t>
                          </m:r>
                        </m:sup>
                      </m:sSup>
                      <m:r>
                        <a:rPr lang="es-EC"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r>
                                  <a:rPr lang="es-EC" i="1">
                                    <a:latin typeface="Cambria Math"/>
                                  </a:rPr>
                                  <m:t>𝛼</m:t>
                                </m:r>
                                <m:r>
                                  <m:rPr>
                                    <m:sty m:val="p"/>
                                  </m:rPr>
                                  <a:rPr lang="es-EC">
                                    <a:latin typeface="Cambria Math"/>
                                  </a:rPr>
                                  <m:t>Δ</m:t>
                                </m:r>
                                <m:r>
                                  <a:rPr lang="es-EC" i="1">
                                    <a:latin typeface="Cambria Math"/>
                                  </a:rPr>
                                  <m:t>𝑇</m:t>
                                </m:r>
                              </m:e>
                            </m:mr>
                            <m:mr>
                              <m:e>
                                <m:r>
                                  <a:rPr lang="es-EC" i="1">
                                    <a:latin typeface="Cambria Math"/>
                                  </a:rPr>
                                  <m:t>𝛼</m:t>
                                </m:r>
                                <m:r>
                                  <m:rPr>
                                    <m:sty m:val="p"/>
                                  </m:rPr>
                                  <a:rPr lang="es-EC">
                                    <a:latin typeface="Cambria Math"/>
                                  </a:rPr>
                                  <m:t>Δ</m:t>
                                </m:r>
                                <m:r>
                                  <a:rPr lang="es-EC" i="1">
                                    <a:latin typeface="Cambria Math"/>
                                  </a:rPr>
                                  <m:t>𝑇</m:t>
                                </m:r>
                              </m:e>
                            </m:mr>
                            <m:mr>
                              <m:e>
                                <m:r>
                                  <a:rPr lang="es-EC" i="1">
                                    <a:latin typeface="Cambria Math"/>
                                  </a:rPr>
                                  <m:t>0</m:t>
                                </m:r>
                              </m:e>
                            </m:mr>
                          </m:m>
                        </m:e>
                      </m:d>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5364088" y="5403157"/>
                <a:ext cx="1329338" cy="824906"/>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11560" y="2348880"/>
                <a:ext cx="7992888" cy="12757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ES" i="1">
                              <a:latin typeface="Cambria Math"/>
                            </a:rPr>
                          </m:ctrlPr>
                        </m:dPr>
                        <m:e>
                          <m:m>
                            <m:mPr>
                              <m:mcs>
                                <m:mc>
                                  <m:mcPr>
                                    <m:count m:val="3"/>
                                    <m:mcJc m:val="center"/>
                                  </m:mcPr>
                                </m:mc>
                              </m:mcs>
                              <m:ctrlPr>
                                <a:rPr lang="es-ES" i="1">
                                  <a:latin typeface="Cambria Math"/>
                                </a:rPr>
                              </m:ctrlPr>
                            </m:mPr>
                            <m:mr>
                              <m:e>
                                <m:sSub>
                                  <m:sSubPr>
                                    <m:ctrlPr>
                                      <a:rPr lang="es-ES" i="1">
                                        <a:latin typeface="Cambria Math"/>
                                      </a:rPr>
                                    </m:ctrlPr>
                                  </m:sSubPr>
                                  <m:e>
                                    <m:r>
                                      <a:rPr lang="es-EC" i="1">
                                        <a:latin typeface="Cambria Math"/>
                                      </a:rPr>
                                      <m:t>𝐾</m:t>
                                    </m:r>
                                  </m:e>
                                  <m:sub>
                                    <m:r>
                                      <a:rPr lang="es-EC">
                                        <a:latin typeface="Cambria Math"/>
                                      </a:rPr>
                                      <m:t> 22</m:t>
                                    </m:r>
                                  </m:sub>
                                </m:sSub>
                              </m:e>
                              <m:e>
                                <m:sSub>
                                  <m:sSubPr>
                                    <m:ctrlPr>
                                      <a:rPr lang="es-ES" i="1">
                                        <a:latin typeface="Cambria Math"/>
                                      </a:rPr>
                                    </m:ctrlPr>
                                  </m:sSubPr>
                                  <m:e>
                                    <m:r>
                                      <a:rPr lang="es-EC" i="1">
                                        <a:latin typeface="Cambria Math"/>
                                      </a:rPr>
                                      <m:t>𝐾</m:t>
                                    </m:r>
                                  </m:e>
                                  <m:sub>
                                    <m:r>
                                      <a:rPr lang="es-EC">
                                        <a:latin typeface="Cambria Math"/>
                                      </a:rPr>
                                      <m:t> 23</m:t>
                                    </m:r>
                                  </m:sub>
                                </m:sSub>
                              </m:e>
                              <m:e>
                                <m:m>
                                  <m:mPr>
                                    <m:mcs>
                                      <m:mc>
                                        <m:mcPr>
                                          <m:count m:val="2"/>
                                          <m:mcJc m:val="center"/>
                                        </m:mcPr>
                                      </m:mc>
                                    </m:mcs>
                                    <m:ctrlPr>
                                      <a:rPr lang="es-ES" i="1">
                                        <a:latin typeface="Cambria Math"/>
                                      </a:rPr>
                                    </m:ctrlPr>
                                  </m:mPr>
                                  <m:mr>
                                    <m:e>
                                      <m:r>
                                        <a:rPr lang="es-EC">
                                          <a:latin typeface="Cambria Math"/>
                                        </a:rPr>
                                        <m:t>…</m:t>
                                      </m:r>
                                    </m:e>
                                    <m:e>
                                      <m:sSub>
                                        <m:sSubPr>
                                          <m:ctrlPr>
                                            <a:rPr lang="es-ES" i="1">
                                              <a:latin typeface="Cambria Math"/>
                                            </a:rPr>
                                          </m:ctrlPr>
                                        </m:sSubPr>
                                        <m:e>
                                          <m:r>
                                            <a:rPr lang="es-EC" i="1">
                                              <a:latin typeface="Cambria Math"/>
                                            </a:rPr>
                                            <m:t>𝐾</m:t>
                                          </m:r>
                                        </m:e>
                                        <m:sub>
                                          <m:r>
                                            <a:rPr lang="es-EC">
                                              <a:latin typeface="Cambria Math"/>
                                            </a:rPr>
                                            <m:t> 2</m:t>
                                          </m:r>
                                          <m:r>
                                            <a:rPr lang="es-EC" i="1">
                                              <a:latin typeface="Cambria Math"/>
                                            </a:rPr>
                                            <m:t>𝐿</m:t>
                                          </m:r>
                                        </m:sub>
                                      </m:sSub>
                                    </m:e>
                                  </m:mr>
                                </m:m>
                              </m:e>
                            </m:mr>
                            <m:mr>
                              <m:e>
                                <m:sSub>
                                  <m:sSubPr>
                                    <m:ctrlPr>
                                      <a:rPr lang="es-ES" i="1">
                                        <a:latin typeface="Cambria Math"/>
                                      </a:rPr>
                                    </m:ctrlPr>
                                  </m:sSubPr>
                                  <m:e>
                                    <m:r>
                                      <a:rPr lang="es-EC" i="1">
                                        <a:latin typeface="Cambria Math"/>
                                      </a:rPr>
                                      <m:t>𝐾</m:t>
                                    </m:r>
                                  </m:e>
                                  <m:sub>
                                    <m:r>
                                      <a:rPr lang="es-EC">
                                        <a:latin typeface="Cambria Math"/>
                                      </a:rPr>
                                      <m:t> 32</m:t>
                                    </m:r>
                                  </m:sub>
                                </m:sSub>
                              </m:e>
                              <m:e>
                                <m:sSub>
                                  <m:sSubPr>
                                    <m:ctrlPr>
                                      <a:rPr lang="es-ES" i="1">
                                        <a:latin typeface="Cambria Math"/>
                                      </a:rPr>
                                    </m:ctrlPr>
                                  </m:sSubPr>
                                  <m:e>
                                    <m:r>
                                      <a:rPr lang="es-EC" i="1">
                                        <a:latin typeface="Cambria Math"/>
                                      </a:rPr>
                                      <m:t>𝐾</m:t>
                                    </m:r>
                                  </m:e>
                                  <m:sub>
                                    <m:r>
                                      <a:rPr lang="es-EC">
                                        <a:latin typeface="Cambria Math"/>
                                      </a:rPr>
                                      <m:t> 33</m:t>
                                    </m:r>
                                  </m:sub>
                                </m:sSub>
                              </m:e>
                              <m:e>
                                <m:m>
                                  <m:mPr>
                                    <m:mcs>
                                      <m:mc>
                                        <m:mcPr>
                                          <m:count m:val="2"/>
                                          <m:mcJc m:val="center"/>
                                        </m:mcPr>
                                      </m:mc>
                                    </m:mcs>
                                    <m:ctrlPr>
                                      <a:rPr lang="es-ES" i="1">
                                        <a:latin typeface="Cambria Math"/>
                                      </a:rPr>
                                    </m:ctrlPr>
                                  </m:mPr>
                                  <m:mr>
                                    <m:e>
                                      <m:r>
                                        <a:rPr lang="es-EC">
                                          <a:latin typeface="Cambria Math"/>
                                        </a:rPr>
                                        <m:t>…</m:t>
                                      </m:r>
                                    </m:e>
                                    <m:e>
                                      <m:sSub>
                                        <m:sSubPr>
                                          <m:ctrlPr>
                                            <a:rPr lang="es-ES" i="1">
                                              <a:latin typeface="Cambria Math"/>
                                            </a:rPr>
                                          </m:ctrlPr>
                                        </m:sSubPr>
                                        <m:e>
                                          <m:r>
                                            <a:rPr lang="es-EC" i="1">
                                              <a:latin typeface="Cambria Math"/>
                                            </a:rPr>
                                            <m:t>𝐾</m:t>
                                          </m:r>
                                        </m:e>
                                        <m:sub>
                                          <m:r>
                                            <a:rPr lang="es-EC">
                                              <a:latin typeface="Cambria Math"/>
                                            </a:rPr>
                                            <m:t> 3</m:t>
                                          </m:r>
                                          <m:r>
                                            <a:rPr lang="es-EC" i="1">
                                              <a:latin typeface="Cambria Math"/>
                                            </a:rPr>
                                            <m:t>𝐿</m:t>
                                          </m:r>
                                        </m:sub>
                                      </m:sSub>
                                    </m:e>
                                  </m:mr>
                                </m:m>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a:latin typeface="Cambria Math"/>
                                            </a:rPr>
                                            <m:t> </m:t>
                                          </m:r>
                                          <m:r>
                                            <a:rPr lang="es-EC" i="1">
                                              <a:latin typeface="Cambria Math"/>
                                            </a:rPr>
                                            <m:t>𝐿</m:t>
                                          </m:r>
                                          <m:r>
                                            <a:rPr lang="es-EC">
                                              <a:latin typeface="Cambria Math"/>
                                            </a:rPr>
                                            <m:t>2</m:t>
                                          </m:r>
                                        </m:sub>
                                      </m:sSub>
                                    </m:e>
                                  </m:mr>
                                </m:m>
                              </m:e>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a:latin typeface="Cambria Math"/>
                                            </a:rPr>
                                            <m:t> </m:t>
                                          </m:r>
                                          <m:r>
                                            <a:rPr lang="es-EC" i="1">
                                              <a:latin typeface="Cambria Math"/>
                                            </a:rPr>
                                            <m:t>𝐿</m:t>
                                          </m:r>
                                          <m:r>
                                            <a:rPr lang="es-EC">
                                              <a:latin typeface="Cambria Math"/>
                                            </a:rPr>
                                            <m:t>3</m:t>
                                          </m:r>
                                        </m:sub>
                                      </m:sSub>
                                    </m:e>
                                  </m:mr>
                                </m:m>
                              </m:e>
                              <m:e>
                                <m:m>
                                  <m:mPr>
                                    <m:mcs>
                                      <m:mc>
                                        <m:mcPr>
                                          <m:count m:val="2"/>
                                          <m:mcJc m:val="center"/>
                                        </m:mcPr>
                                      </m:mc>
                                    </m:mcs>
                                    <m:ctrlPr>
                                      <a:rPr lang="es-ES" i="1">
                                        <a:latin typeface="Cambria Math"/>
                                      </a:rPr>
                                    </m:ctrlPr>
                                  </m:mPr>
                                  <m:mr>
                                    <m:e>
                                      <m:m>
                                        <m:mPr>
                                          <m:mcs>
                                            <m:mc>
                                              <m:mcPr>
                                                <m:count m:val="1"/>
                                                <m:mcJc m:val="center"/>
                                              </m:mcPr>
                                            </m:mc>
                                          </m:mcs>
                                          <m:ctrlPr>
                                            <a:rPr lang="es-ES" i="1">
                                              <a:latin typeface="Cambria Math"/>
                                            </a:rPr>
                                          </m:ctrlPr>
                                        </m:mPr>
                                        <m:mr>
                                          <m:e>
                                            <m:r>
                                              <a:rPr lang="es-EC">
                                                <a:latin typeface="Cambria Math"/>
                                              </a:rPr>
                                              <m:t>…</m:t>
                                            </m:r>
                                          </m:e>
                                        </m:mr>
                                        <m:mr>
                                          <m:e>
                                            <m:r>
                                              <a:rPr lang="es-EC">
                                                <a:latin typeface="Cambria Math"/>
                                              </a:rPr>
                                              <m:t>…</m:t>
                                            </m:r>
                                          </m:e>
                                        </m:mr>
                                      </m:m>
                                    </m:e>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a:latin typeface="Cambria Math"/>
                                                  </a:rPr>
                                                  <m:t> </m:t>
                                                </m:r>
                                                <m:r>
                                                  <a:rPr lang="es-EC" i="1">
                                                    <a:latin typeface="Cambria Math"/>
                                                  </a:rPr>
                                                  <m:t>𝐿𝐿</m:t>
                                                </m:r>
                                              </m:sub>
                                            </m:sSub>
                                          </m:e>
                                        </m:mr>
                                      </m:m>
                                    </m:e>
                                  </m:mr>
                                </m:m>
                              </m:e>
                            </m:mr>
                          </m:m>
                        </m:e>
                      </m:d>
                      <m:r>
                        <a:rPr lang="es-EC">
                          <a:latin typeface="Cambria Math"/>
                        </a:rPr>
                        <m:t> </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𝑢</m:t>
                                    </m:r>
                                  </m:e>
                                  <m:sub>
                                    <m:r>
                                      <a:rPr lang="es-EC">
                                        <a:latin typeface="Cambria Math"/>
                                      </a:rPr>
                                      <m:t>2</m:t>
                                    </m:r>
                                  </m:sub>
                                </m:sSub>
                              </m:e>
                            </m:mr>
                            <m:mr>
                              <m:e>
                                <m:sSub>
                                  <m:sSubPr>
                                    <m:ctrlPr>
                                      <a:rPr lang="es-ES" i="1">
                                        <a:latin typeface="Cambria Math"/>
                                      </a:rPr>
                                    </m:ctrlPr>
                                  </m:sSubPr>
                                  <m:e>
                                    <m:r>
                                      <a:rPr lang="es-EC" i="1">
                                        <a:latin typeface="Cambria Math"/>
                                      </a:rPr>
                                      <m:t>𝑢</m:t>
                                    </m:r>
                                  </m:e>
                                  <m:sub>
                                    <m:r>
                                      <a:rPr lang="es-EC">
                                        <a:latin typeface="Cambria Math"/>
                                      </a:rPr>
                                      <m:t>3</m:t>
                                    </m:r>
                                  </m:sub>
                                </m:sSub>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𝑢</m:t>
                                          </m:r>
                                        </m:e>
                                        <m:sub>
                                          <m:r>
                                            <a:rPr lang="es-EC" i="1">
                                              <a:latin typeface="Cambria Math"/>
                                            </a:rPr>
                                            <m:t>𝐿</m:t>
                                          </m:r>
                                        </m:sub>
                                      </m:sSub>
                                    </m:e>
                                  </m:mr>
                                </m:m>
                              </m:e>
                            </m:mr>
                          </m:m>
                        </m:e>
                      </m:d>
                      <m:r>
                        <a:rPr lang="es-EC">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𝑓</m:t>
                                    </m:r>
                                  </m:e>
                                  <m:sub>
                                    <m:r>
                                      <a:rPr lang="es-EC">
                                        <a:latin typeface="Cambria Math"/>
                                      </a:rPr>
                                      <m:t>2</m:t>
                                    </m:r>
                                  </m:sub>
                                </m:sSub>
                              </m:e>
                            </m:mr>
                            <m:mr>
                              <m:e>
                                <m:sSub>
                                  <m:sSubPr>
                                    <m:ctrlPr>
                                      <a:rPr lang="es-ES" i="1">
                                        <a:latin typeface="Cambria Math"/>
                                      </a:rPr>
                                    </m:ctrlPr>
                                  </m:sSubPr>
                                  <m:e>
                                    <m:r>
                                      <a:rPr lang="es-EC" i="1">
                                        <a:latin typeface="Cambria Math"/>
                                      </a:rPr>
                                      <m:t>𝑓</m:t>
                                    </m:r>
                                  </m:e>
                                  <m:sub>
                                    <m:r>
                                      <a:rPr lang="es-EC">
                                        <a:latin typeface="Cambria Math"/>
                                      </a:rPr>
                                      <m:t>3</m:t>
                                    </m:r>
                                  </m:sub>
                                </m:sSub>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𝑓</m:t>
                                          </m:r>
                                        </m:e>
                                        <m:sub>
                                          <m:r>
                                            <a:rPr lang="es-EC" i="1">
                                              <a:latin typeface="Cambria Math"/>
                                            </a:rPr>
                                            <m:t>𝐿</m:t>
                                          </m:r>
                                        </m:sub>
                                      </m:sSub>
                                    </m:e>
                                  </m:mr>
                                </m:m>
                              </m:e>
                            </m:mr>
                          </m:m>
                        </m:e>
                      </m:d>
                      <m:r>
                        <a:rPr lang="es-EC">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m:rPr>
                                        <m:sty m:val="p"/>
                                      </m:rPr>
                                      <a:rPr lang="es-EC">
                                        <a:latin typeface="Cambria Math"/>
                                      </a:rPr>
                                      <m:t>Φ</m:t>
                                    </m:r>
                                  </m:e>
                                  <m:sub>
                                    <m:r>
                                      <a:rPr lang="es-EC">
                                        <a:latin typeface="Cambria Math"/>
                                      </a:rPr>
                                      <m:t>2</m:t>
                                    </m:r>
                                  </m:sub>
                                </m:sSub>
                              </m:e>
                            </m:mr>
                            <m:mr>
                              <m:e>
                                <m:sSub>
                                  <m:sSubPr>
                                    <m:ctrlPr>
                                      <a:rPr lang="es-ES" i="1">
                                        <a:latin typeface="Cambria Math"/>
                                      </a:rPr>
                                    </m:ctrlPr>
                                  </m:sSubPr>
                                  <m:e>
                                    <m:r>
                                      <m:rPr>
                                        <m:sty m:val="p"/>
                                      </m:rPr>
                                      <a:rPr lang="es-EC">
                                        <a:latin typeface="Cambria Math"/>
                                      </a:rPr>
                                      <m:t>Φ</m:t>
                                    </m:r>
                                  </m:e>
                                  <m:sub>
                                    <m:r>
                                      <a:rPr lang="es-EC">
                                        <a:latin typeface="Cambria Math"/>
                                      </a:rPr>
                                      <m:t>3</m:t>
                                    </m:r>
                                  </m:sub>
                                </m:sSub>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m:rPr>
                                              <m:sty m:val="p"/>
                                            </m:rPr>
                                            <a:rPr lang="es-EC">
                                              <a:latin typeface="Cambria Math"/>
                                            </a:rPr>
                                            <m:t>Φ</m:t>
                                          </m:r>
                                        </m:e>
                                        <m:sub>
                                          <m:r>
                                            <a:rPr lang="es-EC" i="1">
                                              <a:latin typeface="Cambria Math"/>
                                            </a:rPr>
                                            <m:t>𝐿</m:t>
                                          </m:r>
                                        </m:sub>
                                      </m:sSub>
                                    </m:e>
                                  </m:mr>
                                </m:m>
                              </m:e>
                            </m:mr>
                          </m:m>
                        </m:e>
                      </m:d>
                      <m:r>
                        <a:rPr lang="es-EC"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𝐾</m:t>
                                    </m:r>
                                  </m:e>
                                  <m:sub>
                                    <m:r>
                                      <a:rPr lang="es-EC">
                                        <a:latin typeface="Cambria Math"/>
                                      </a:rPr>
                                      <m:t>21</m:t>
                                    </m:r>
                                  </m:sub>
                                </m:sSub>
                                <m:sSub>
                                  <m:sSubPr>
                                    <m:ctrlPr>
                                      <a:rPr lang="es-ES" i="1">
                                        <a:latin typeface="Cambria Math"/>
                                      </a:rPr>
                                    </m:ctrlPr>
                                  </m:sSubPr>
                                  <m:e>
                                    <m:r>
                                      <a:rPr lang="es-EC" i="1">
                                        <a:latin typeface="Cambria Math"/>
                                      </a:rPr>
                                      <m:t>𝑢</m:t>
                                    </m:r>
                                  </m:e>
                                  <m:sub>
                                    <m:r>
                                      <a:rPr lang="es-EC">
                                        <a:latin typeface="Cambria Math"/>
                                      </a:rPr>
                                      <m:t>1</m:t>
                                    </m:r>
                                  </m:sub>
                                </m:sSub>
                              </m:e>
                            </m:mr>
                            <m:mr>
                              <m:e>
                                <m:sSub>
                                  <m:sSubPr>
                                    <m:ctrlPr>
                                      <a:rPr lang="es-ES" i="1">
                                        <a:latin typeface="Cambria Math"/>
                                      </a:rPr>
                                    </m:ctrlPr>
                                  </m:sSubPr>
                                  <m:e>
                                    <m:r>
                                      <a:rPr lang="es-EC" i="1">
                                        <a:latin typeface="Cambria Math"/>
                                      </a:rPr>
                                      <m:t>𝐾</m:t>
                                    </m:r>
                                  </m:e>
                                  <m:sub>
                                    <m:r>
                                      <a:rPr lang="es-EC">
                                        <a:latin typeface="Cambria Math"/>
                                      </a:rPr>
                                      <m:t>31</m:t>
                                    </m:r>
                                  </m:sub>
                                </m:sSub>
                                <m:sSub>
                                  <m:sSubPr>
                                    <m:ctrlPr>
                                      <a:rPr lang="es-ES" i="1">
                                        <a:latin typeface="Cambria Math"/>
                                      </a:rPr>
                                    </m:ctrlPr>
                                  </m:sSubPr>
                                  <m:e>
                                    <m:r>
                                      <a:rPr lang="es-EC" i="1">
                                        <a:latin typeface="Cambria Math"/>
                                      </a:rPr>
                                      <m:t>𝑢</m:t>
                                    </m:r>
                                  </m:e>
                                  <m:sub>
                                    <m:r>
                                      <a:rPr lang="es-EC">
                                        <a:latin typeface="Cambria Math"/>
                                      </a:rPr>
                                      <m:t>1</m:t>
                                    </m:r>
                                  </m:sub>
                                </m:sSub>
                              </m:e>
                            </m:mr>
                            <m:mr>
                              <m:e>
                                <m:m>
                                  <m:mPr>
                                    <m:mcs>
                                      <m:mc>
                                        <m:mcPr>
                                          <m:count m:val="1"/>
                                          <m:mcJc m:val="center"/>
                                        </m:mcPr>
                                      </m:mc>
                                    </m:mcs>
                                    <m:ctrlPr>
                                      <a:rPr lang="es-ES" i="1">
                                        <a:latin typeface="Cambria Math"/>
                                      </a:rPr>
                                    </m:ctrlPr>
                                  </m:mPr>
                                  <m:mr>
                                    <m:e>
                                      <m:r>
                                        <a:rPr lang="es-EC">
                                          <a:latin typeface="Cambria Math"/>
                                        </a:rPr>
                                        <m:t>⋮</m:t>
                                      </m:r>
                                    </m:e>
                                  </m:mr>
                                  <m:mr>
                                    <m:e>
                                      <m:sSub>
                                        <m:sSubPr>
                                          <m:ctrlPr>
                                            <a:rPr lang="es-ES" i="1">
                                              <a:latin typeface="Cambria Math"/>
                                            </a:rPr>
                                          </m:ctrlPr>
                                        </m:sSubPr>
                                        <m:e>
                                          <m:r>
                                            <a:rPr lang="es-EC" i="1">
                                              <a:latin typeface="Cambria Math"/>
                                            </a:rPr>
                                            <m:t>𝐾</m:t>
                                          </m:r>
                                        </m:e>
                                        <m:sub>
                                          <m:r>
                                            <a:rPr lang="es-EC" i="1">
                                              <a:latin typeface="Cambria Math"/>
                                            </a:rPr>
                                            <m:t>𝐿</m:t>
                                          </m:r>
                                          <m:r>
                                            <a:rPr lang="es-EC">
                                              <a:latin typeface="Cambria Math"/>
                                            </a:rPr>
                                            <m:t>1</m:t>
                                          </m:r>
                                        </m:sub>
                                      </m:sSub>
                                      <m:sSub>
                                        <m:sSubPr>
                                          <m:ctrlPr>
                                            <a:rPr lang="es-ES" i="1">
                                              <a:latin typeface="Cambria Math"/>
                                            </a:rPr>
                                          </m:ctrlPr>
                                        </m:sSubPr>
                                        <m:e>
                                          <m:r>
                                            <a:rPr lang="es-EC" i="1">
                                              <a:latin typeface="Cambria Math"/>
                                            </a:rPr>
                                            <m:t>𝑢</m:t>
                                          </m:r>
                                        </m:e>
                                        <m:sub>
                                          <m:r>
                                            <a:rPr lang="es-EC">
                                              <a:latin typeface="Cambria Math"/>
                                            </a:rPr>
                                            <m:t>1</m:t>
                                          </m:r>
                                        </m:sub>
                                      </m:sSub>
                                    </m:e>
                                  </m:mr>
                                </m:m>
                              </m:e>
                            </m:mr>
                          </m:m>
                        </m:e>
                      </m:d>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611560" y="2348880"/>
                <a:ext cx="7992888" cy="1275734"/>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150156" y="4549832"/>
                <a:ext cx="2765051"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S" i="1">
                              <a:latin typeface="Cambria Math"/>
                            </a:rPr>
                          </m:ctrlPr>
                        </m:sSubSupPr>
                        <m:e>
                          <m:r>
                            <a:rPr lang="es-EC" i="1">
                              <a:latin typeface="Cambria Math"/>
                            </a:rPr>
                            <m:t>𝜎</m:t>
                          </m:r>
                        </m:e>
                        <m:sub>
                          <m:r>
                            <a:rPr lang="es-EC" i="1">
                              <a:latin typeface="Cambria Math"/>
                            </a:rPr>
                            <m:t>𝑥</m:t>
                          </m:r>
                        </m:sub>
                        <m:sup>
                          <m:r>
                            <a:rPr lang="es-EC" i="1">
                              <a:latin typeface="Cambria Math"/>
                            </a:rPr>
                            <m:t>′</m:t>
                          </m:r>
                        </m:sup>
                      </m:sSubSup>
                      <m:r>
                        <a:rPr lang="es-EC" i="1">
                          <a:latin typeface="Cambria Math"/>
                        </a:rPr>
                        <m:t>=</m:t>
                      </m:r>
                      <m:f>
                        <m:fPr>
                          <m:ctrlPr>
                            <a:rPr lang="es-ES" i="1">
                              <a:latin typeface="Cambria Math"/>
                            </a:rPr>
                          </m:ctrlPr>
                        </m:fPr>
                        <m:num>
                          <m:r>
                            <a:rPr lang="es-EC" i="1">
                              <a:latin typeface="Cambria Math"/>
                            </a:rPr>
                            <m:t>𝐸</m:t>
                          </m:r>
                        </m:num>
                        <m:den>
                          <m:sSub>
                            <m:sSubPr>
                              <m:ctrlPr>
                                <a:rPr lang="es-ES" i="1">
                                  <a:latin typeface="Cambria Math"/>
                                </a:rPr>
                              </m:ctrlPr>
                            </m:sSubPr>
                            <m:e>
                              <m:r>
                                <a:rPr lang="es-EC" i="1">
                                  <a:latin typeface="Cambria Math"/>
                                </a:rPr>
                                <m:t>𝑙</m:t>
                              </m:r>
                            </m:e>
                            <m:sub>
                              <m:r>
                                <a:rPr lang="es-EC" i="1">
                                  <a:latin typeface="Cambria Math"/>
                                </a:rPr>
                                <m:t>𝑒</m:t>
                              </m:r>
                            </m:sub>
                          </m:sSub>
                        </m:den>
                      </m:f>
                      <m:d>
                        <m:dPr>
                          <m:begChr m:val="["/>
                          <m:endChr m:val="]"/>
                          <m:ctrlPr>
                            <a:rPr lang="es-ES" i="1">
                              <a:latin typeface="Cambria Math"/>
                            </a:rPr>
                          </m:ctrlPr>
                        </m:dPr>
                        <m:e>
                          <m:m>
                            <m:mPr>
                              <m:mcs>
                                <m:mc>
                                  <m:mcPr>
                                    <m:count m:val="2"/>
                                    <m:mcJc m:val="center"/>
                                  </m:mcPr>
                                </m:mc>
                              </m:mcs>
                              <m:ctrlPr>
                                <a:rPr lang="es-ES" i="1">
                                  <a:latin typeface="Cambria Math"/>
                                </a:rPr>
                              </m:ctrlPr>
                            </m:mPr>
                            <m:mr>
                              <m:e>
                                <m:r>
                                  <a:rPr lang="es-EC" i="1">
                                    <a:latin typeface="Cambria Math"/>
                                  </a:rPr>
                                  <m:t>−1</m:t>
                                </m:r>
                              </m:e>
                              <m:e>
                                <m:r>
                                  <a:rPr lang="es-EC" i="1">
                                    <a:latin typeface="Cambria Math"/>
                                  </a:rPr>
                                  <m:t>1</m:t>
                                </m:r>
                              </m:e>
                            </m:mr>
                          </m:m>
                        </m:e>
                      </m:d>
                      <m:r>
                        <a:rPr lang="es-EC" i="1">
                          <a:latin typeface="Cambria Math"/>
                        </a:rPr>
                        <m:t>𝑢</m:t>
                      </m:r>
                      <m:r>
                        <a:rPr lang="es-EC" i="1">
                          <a:latin typeface="Cambria Math"/>
                        </a:rPr>
                        <m:t>−</m:t>
                      </m:r>
                      <m:r>
                        <a:rPr lang="es-EC" i="1">
                          <a:latin typeface="Cambria Math"/>
                        </a:rPr>
                        <m:t>𝐸</m:t>
                      </m:r>
                      <m:r>
                        <a:rPr lang="es-EC" i="1">
                          <a:latin typeface="Cambria Math"/>
                        </a:rPr>
                        <m:t>𝛼</m:t>
                      </m:r>
                      <m:r>
                        <a:rPr lang="es-EC" i="1">
                          <a:latin typeface="Cambria Math"/>
                        </a:rPr>
                        <m:t>∆</m:t>
                      </m:r>
                      <m:r>
                        <a:rPr lang="es-EC" i="1">
                          <a:latin typeface="Cambria Math"/>
                        </a:rPr>
                        <m:t>𝑇</m:t>
                      </m:r>
                    </m:oMath>
                  </m:oMathPara>
                </a14:m>
                <a:endParaRPr lang="es-ES" dirty="0"/>
              </a:p>
            </p:txBody>
          </p:sp>
        </mc:Choice>
        <mc:Fallback xmlns="">
          <p:sp>
            <p:nvSpPr>
              <p:cNvPr id="11" name="10 Rectángulo"/>
              <p:cNvSpPr>
                <a:spLocks noRot="1" noChangeAspect="1" noMove="1" noResize="1" noEditPoints="1" noAdjustHandles="1" noChangeArrowheads="1" noChangeShapeType="1" noTextEdit="1"/>
              </p:cNvSpPr>
              <p:nvPr/>
            </p:nvSpPr>
            <p:spPr>
              <a:xfrm>
                <a:off x="3150156" y="4549832"/>
                <a:ext cx="2765051" cy="657488"/>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908182" y="476672"/>
                <a:ext cx="2104614"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𝑘</m:t>
                          </m:r>
                        </m:e>
                        <m:sub>
                          <m:r>
                            <a:rPr lang="es-EC" i="1">
                              <a:latin typeface="Cambria Math"/>
                            </a:rPr>
                            <m:t>𝑒</m:t>
                          </m:r>
                        </m:sub>
                      </m:sSub>
                      <m:r>
                        <a:rPr lang="es-EC" i="1">
                          <a:latin typeface="Cambria Math"/>
                        </a:rPr>
                        <m:t>=</m:t>
                      </m:r>
                      <m:f>
                        <m:fPr>
                          <m:ctrlPr>
                            <a:rPr lang="es-ES" i="1">
                              <a:latin typeface="Cambria Math"/>
                            </a:rPr>
                          </m:ctrlPr>
                        </m:fPr>
                        <m:num>
                          <m:r>
                            <a:rPr lang="es-EC" i="1">
                              <a:latin typeface="Cambria Math"/>
                            </a:rPr>
                            <m:t>𝐸𝐴</m:t>
                          </m:r>
                        </m:num>
                        <m:den>
                          <m:sSub>
                            <m:sSubPr>
                              <m:ctrlPr>
                                <a:rPr lang="es-ES" i="1">
                                  <a:latin typeface="Cambria Math"/>
                                </a:rPr>
                              </m:ctrlPr>
                            </m:sSubPr>
                            <m:e>
                              <m:r>
                                <a:rPr lang="es-EC" i="1">
                                  <a:latin typeface="Cambria Math"/>
                                </a:rPr>
                                <m:t>𝑙</m:t>
                              </m:r>
                            </m:e>
                            <m:sub>
                              <m:r>
                                <a:rPr lang="es-EC" i="1">
                                  <a:latin typeface="Cambria Math"/>
                                </a:rPr>
                                <m:t>𝑒</m:t>
                              </m:r>
                            </m:sub>
                          </m:sSub>
                        </m:den>
                      </m:f>
                      <m:d>
                        <m:dPr>
                          <m:begChr m:val="["/>
                          <m:endChr m:val="]"/>
                          <m:ctrlPr>
                            <a:rPr lang="es-ES" i="1">
                              <a:latin typeface="Cambria Math"/>
                            </a:rPr>
                          </m:ctrlPr>
                        </m:dPr>
                        <m:e>
                          <m:m>
                            <m:mPr>
                              <m:mcs>
                                <m:mc>
                                  <m:mcPr>
                                    <m:count m:val="2"/>
                                    <m:mcJc m:val="center"/>
                                  </m:mcPr>
                                </m:mc>
                              </m:mcs>
                              <m:ctrlPr>
                                <a:rPr lang="es-ES" i="1">
                                  <a:latin typeface="Cambria Math"/>
                                </a:rPr>
                              </m:ctrlPr>
                            </m:mPr>
                            <m:mr>
                              <m:e>
                                <m:r>
                                  <a:rPr lang="es-EC" i="1">
                                    <a:latin typeface="Cambria Math"/>
                                  </a:rPr>
                                  <m:t>   1</m:t>
                                </m:r>
                              </m:e>
                              <m:e>
                                <m:r>
                                  <a:rPr lang="es-EC" i="1">
                                    <a:latin typeface="Cambria Math"/>
                                  </a:rPr>
                                  <m:t>−1</m:t>
                                </m:r>
                              </m:e>
                            </m:mr>
                            <m:mr>
                              <m:e>
                                <m:r>
                                  <a:rPr lang="es-EC" i="1">
                                    <a:latin typeface="Cambria Math"/>
                                  </a:rPr>
                                  <m:t>−1</m:t>
                                </m:r>
                              </m:e>
                              <m:e>
                                <m:r>
                                  <a:rPr lang="es-EC" i="1">
                                    <a:latin typeface="Cambria Math"/>
                                  </a:rPr>
                                  <m:t>   1</m:t>
                                </m:r>
                              </m:e>
                            </m:mr>
                          </m:m>
                        </m:e>
                      </m:d>
                    </m:oMath>
                  </m:oMathPara>
                </a14:m>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908182" y="476672"/>
                <a:ext cx="2104614" cy="659540"/>
              </a:xfrm>
              <a:prstGeom prst="rect">
                <a:avLst/>
              </a:prstGeom>
              <a:blipFill rotWithShape="1">
                <a:blip r:embed="rId8"/>
                <a:stretch>
                  <a:fillRect/>
                </a:stretch>
              </a:blipFill>
            </p:spPr>
            <p:txBody>
              <a:bodyPr/>
              <a:lstStyle/>
              <a:p>
                <a:r>
                  <a:rPr lang="es-ES">
                    <a:noFill/>
                  </a:rPr>
                  <a:t> </a:t>
                </a:r>
              </a:p>
            </p:txBody>
          </p:sp>
        </mc:Fallback>
      </mc:AlternateContent>
      <p:sp>
        <p:nvSpPr>
          <p:cNvPr id="13" name="12 CuadroTexto"/>
          <p:cNvSpPr txBox="1"/>
          <p:nvPr/>
        </p:nvSpPr>
        <p:spPr>
          <a:xfrm>
            <a:off x="1005549" y="3861048"/>
            <a:ext cx="5913306" cy="523220"/>
          </a:xfrm>
          <a:prstGeom prst="rect">
            <a:avLst/>
          </a:prstGeom>
          <a:noFill/>
        </p:spPr>
        <p:txBody>
          <a:bodyPr wrap="square" rtlCol="0">
            <a:spAutoFit/>
          </a:bodyPr>
          <a:lstStyle/>
          <a:p>
            <a:r>
              <a:rPr lang="es-ES" sz="2800" b="1" dirty="0" smtClean="0"/>
              <a:t>CALCULO DEL ESFUERZO TÉRMICO </a:t>
            </a:r>
            <a:endParaRPr lang="es-ES" sz="2800" b="1" dirty="0"/>
          </a:p>
        </p:txBody>
      </p:sp>
    </p:spTree>
    <p:extLst>
      <p:ext uri="{BB962C8B-B14F-4D97-AF65-F5344CB8AC3E}">
        <p14:creationId xmlns:p14="http://schemas.microsoft.com/office/powerpoint/2010/main" val="3316602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ANÁLISIS DE RESULTADOS </a:t>
            </a:r>
            <a:endParaRPr lang="es-ES" sz="3600" b="1" dirty="0"/>
          </a:p>
        </p:txBody>
      </p:sp>
      <p:graphicFrame>
        <p:nvGraphicFramePr>
          <p:cNvPr id="7" name="6 Objeto"/>
          <p:cNvGraphicFramePr>
            <a:graphicFrameLocks noChangeAspect="1"/>
          </p:cNvGraphicFramePr>
          <p:nvPr>
            <p:extLst>
              <p:ext uri="{D42A27DB-BD31-4B8C-83A1-F6EECF244321}">
                <p14:modId xmlns:p14="http://schemas.microsoft.com/office/powerpoint/2010/main" val="2009413554"/>
              </p:ext>
            </p:extLst>
          </p:nvPr>
        </p:nvGraphicFramePr>
        <p:xfrm>
          <a:off x="2195736" y="3179487"/>
          <a:ext cx="5608637" cy="2489200"/>
        </p:xfrm>
        <a:graphic>
          <a:graphicData uri="http://schemas.openxmlformats.org/presentationml/2006/ole">
            <mc:AlternateContent xmlns:mc="http://schemas.openxmlformats.org/markup-compatibility/2006">
              <mc:Choice xmlns:v="urn:schemas-microsoft-com:vml" Requires="v">
                <p:oleObj spid="_x0000_s8213" name="AutoCAD Drawing" r:id="rId3" imgW="11963520" imgH="5410080" progId="AutoCAD.Drawing.17">
                  <p:embed/>
                </p:oleObj>
              </mc:Choice>
              <mc:Fallback>
                <p:oleObj name="AutoCAD Drawing" r:id="rId3" imgW="11963520" imgH="5410080" progId="AutoCAD.Drawing.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179487"/>
                        <a:ext cx="5608637"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8" name="7 Rectángulo"/>
              <p:cNvSpPr/>
              <p:nvPr/>
            </p:nvSpPr>
            <p:spPr>
              <a:xfrm>
                <a:off x="683568" y="1268760"/>
                <a:ext cx="7992888" cy="1876091"/>
              </a:xfrm>
              <a:prstGeom prst="rect">
                <a:avLst/>
              </a:prstGeom>
            </p:spPr>
            <p:txBody>
              <a:bodyPr wrap="square">
                <a:spAutoFit/>
              </a:bodyPr>
              <a:lstStyle/>
              <a:p>
                <a:pPr algn="just"/>
                <a:r>
                  <a:rPr lang="es-EC" dirty="0"/>
                  <a:t>Consideramos una varilla  de aluminio de longitud  L=59 mm y diámetro 6,45 mm, con los extremos expuestos al medio ambiente, como se observa en la </a:t>
                </a:r>
                <a:r>
                  <a:rPr lang="es-EC" dirty="0" smtClean="0"/>
                  <a:t>figura. </a:t>
                </a:r>
                <a:r>
                  <a:rPr lang="es-EC" dirty="0"/>
                  <a:t>La carga térmica va estar proporcionada por vapor de agua, que circulara dentro de un recipiente cilíndrico, que cubre a la varilla. Determinar los esfuerzos inducidos por la acción de los resortes de </a:t>
                </a:r>
                <a14:m>
                  <m:oMath xmlns:m="http://schemas.openxmlformats.org/officeDocument/2006/math">
                    <m:r>
                      <a:rPr lang="es-EC" i="1">
                        <a:latin typeface="Cambria Math"/>
                      </a:rPr>
                      <m:t>146  </m:t>
                    </m:r>
                    <m:f>
                      <m:fPr>
                        <m:ctrlPr>
                          <a:rPr lang="es-ES" i="1">
                            <a:latin typeface="Cambria Math"/>
                          </a:rPr>
                        </m:ctrlPr>
                      </m:fPr>
                      <m:num>
                        <m:r>
                          <a:rPr lang="es-EC" i="1">
                            <a:latin typeface="Cambria Math"/>
                          </a:rPr>
                          <m:t>𝐾𝑁</m:t>
                        </m:r>
                      </m:num>
                      <m:den>
                        <m:r>
                          <a:rPr lang="es-EC" i="1">
                            <a:latin typeface="Cambria Math"/>
                          </a:rPr>
                          <m:t>𝑚</m:t>
                        </m:r>
                      </m:den>
                    </m:f>
                  </m:oMath>
                </a14:m>
                <a:r>
                  <a:rPr lang="es-EC" dirty="0"/>
                  <a:t> y </a:t>
                </a:r>
                <a14:m>
                  <m:oMath xmlns:m="http://schemas.openxmlformats.org/officeDocument/2006/math">
                    <m:r>
                      <a:rPr lang="es-EC" i="1">
                        <a:latin typeface="Cambria Math"/>
                      </a:rPr>
                      <m:t>63 </m:t>
                    </m:r>
                    <m:f>
                      <m:fPr>
                        <m:ctrlPr>
                          <a:rPr lang="es-ES" i="1">
                            <a:latin typeface="Cambria Math"/>
                          </a:rPr>
                        </m:ctrlPr>
                      </m:fPr>
                      <m:num>
                        <m:r>
                          <a:rPr lang="es-EC" i="1">
                            <a:latin typeface="Cambria Math"/>
                          </a:rPr>
                          <m:t>𝐾𝑁</m:t>
                        </m:r>
                      </m:num>
                      <m:den>
                        <m:r>
                          <a:rPr lang="es-EC" i="1">
                            <a:latin typeface="Cambria Math"/>
                          </a:rPr>
                          <m:t>𝑚</m:t>
                        </m:r>
                      </m:den>
                    </m:f>
                  </m:oMath>
                </a14:m>
                <a:r>
                  <a:rPr lang="es-EC" dirty="0"/>
                  <a:t>, ubicados en él un extremos de la varilla. </a:t>
                </a:r>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683568" y="1268760"/>
                <a:ext cx="7992888" cy="1876091"/>
              </a:xfrm>
              <a:prstGeom prst="rect">
                <a:avLst/>
              </a:prstGeom>
              <a:blipFill rotWithShape="1">
                <a:blip r:embed="rId5"/>
                <a:stretch>
                  <a:fillRect l="-610" t="-1623" r="-686" b="-3896"/>
                </a:stretch>
              </a:blipFill>
            </p:spPr>
            <p:txBody>
              <a:bodyPr/>
              <a:lstStyle/>
              <a:p>
                <a:r>
                  <a:rPr lang="es-ES">
                    <a:noFill/>
                  </a:rPr>
                  <a:t> </a:t>
                </a:r>
              </a:p>
            </p:txBody>
          </p:sp>
        </mc:Fallback>
      </mc:AlternateContent>
    </p:spTree>
    <p:extLst>
      <p:ext uri="{BB962C8B-B14F-4D97-AF65-F5344CB8AC3E}">
        <p14:creationId xmlns:p14="http://schemas.microsoft.com/office/powerpoint/2010/main" val="412903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88640"/>
            <a:ext cx="8496944" cy="369332"/>
          </a:xfrm>
          <a:prstGeom prst="rect">
            <a:avLst/>
          </a:prstGeom>
        </p:spPr>
        <p:txBody>
          <a:bodyPr wrap="square">
            <a:spAutoFit/>
          </a:bodyPr>
          <a:lstStyle/>
          <a:p>
            <a:pPr algn="just"/>
            <a:r>
              <a:rPr lang="es-EC" dirty="0"/>
              <a:t>Tomando como referencia la temperatura a la que el agua hierve en Sangolquí (2550 m</a:t>
            </a:r>
            <a:r>
              <a:rPr lang="es-EC" dirty="0" smtClean="0"/>
              <a:t>)</a:t>
            </a:r>
            <a:endParaRPr lang="es-ES" dirty="0"/>
          </a:p>
        </p:txBody>
      </p:sp>
      <p:graphicFrame>
        <p:nvGraphicFramePr>
          <p:cNvPr id="5" name="4 Gráfico"/>
          <p:cNvGraphicFramePr/>
          <p:nvPr>
            <p:extLst>
              <p:ext uri="{D42A27DB-BD31-4B8C-83A1-F6EECF244321}">
                <p14:modId xmlns:p14="http://schemas.microsoft.com/office/powerpoint/2010/main" val="1525725060"/>
              </p:ext>
            </p:extLst>
          </p:nvPr>
        </p:nvGraphicFramePr>
        <p:xfrm>
          <a:off x="-23905" y="83671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1172026208"/>
              </p:ext>
            </p:extLst>
          </p:nvPr>
        </p:nvGraphicFramePr>
        <p:xfrm>
          <a:off x="4562369" y="83671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extLst>
              <p:ext uri="{D42A27DB-BD31-4B8C-83A1-F6EECF244321}">
                <p14:modId xmlns:p14="http://schemas.microsoft.com/office/powerpoint/2010/main" val="2855995861"/>
              </p:ext>
            </p:extLst>
          </p:nvPr>
        </p:nvGraphicFramePr>
        <p:xfrm>
          <a:off x="107504" y="371703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Gráfico"/>
          <p:cNvGraphicFramePr/>
          <p:nvPr>
            <p:extLst>
              <p:ext uri="{D42A27DB-BD31-4B8C-83A1-F6EECF244321}">
                <p14:modId xmlns:p14="http://schemas.microsoft.com/office/powerpoint/2010/main" val="539659065"/>
              </p:ext>
            </p:extLst>
          </p:nvPr>
        </p:nvGraphicFramePr>
        <p:xfrm>
          <a:off x="4567661" y="371703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5771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502450344"/>
              </p:ext>
            </p:extLst>
          </p:nvPr>
        </p:nvGraphicFramePr>
        <p:xfrm>
          <a:off x="107504" y="40466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1712248827"/>
              </p:ext>
            </p:extLst>
          </p:nvPr>
        </p:nvGraphicFramePr>
        <p:xfrm>
          <a:off x="4572000" y="40466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50526130"/>
              </p:ext>
            </p:extLst>
          </p:nvPr>
        </p:nvGraphicFramePr>
        <p:xfrm>
          <a:off x="611560" y="3573016"/>
          <a:ext cx="8229600" cy="1656186"/>
        </p:xfrm>
        <a:graphic>
          <a:graphicData uri="http://schemas.openxmlformats.org/drawingml/2006/table">
            <a:tbl>
              <a:tblPr>
                <a:tableStyleId>{5C22544A-7EE6-4342-B048-85BDC9FD1C3A}</a:tableStyleId>
              </a:tblPr>
              <a:tblGrid>
                <a:gridCol w="1506563"/>
                <a:gridCol w="1214666"/>
                <a:gridCol w="1318243"/>
                <a:gridCol w="903937"/>
                <a:gridCol w="1224083"/>
                <a:gridCol w="1308827"/>
                <a:gridCol w="753281"/>
              </a:tblGrid>
              <a:tr h="236598">
                <a:tc rowSpan="2">
                  <a:txBody>
                    <a:bodyPr/>
                    <a:lstStyle/>
                    <a:p>
                      <a:pPr algn="l" fontAlgn="b"/>
                      <a:r>
                        <a:rPr lang="es-ES" sz="1100" u="none" strike="noStrike" dirty="0">
                          <a:effectLst/>
                        </a:rPr>
                        <a:t> </a:t>
                      </a:r>
                      <a:endParaRPr lang="es-ES" sz="1100" b="0" i="0" u="none" strike="noStrike" dirty="0">
                        <a:solidFill>
                          <a:srgbClr val="000000"/>
                        </a:solidFill>
                        <a:effectLst/>
                        <a:latin typeface="Calibri"/>
                      </a:endParaRPr>
                    </a:p>
                  </a:txBody>
                  <a:tcPr marL="0" marR="0" marT="0" marB="0" anchor="b"/>
                </a:tc>
                <a:tc gridSpan="3">
                  <a:txBody>
                    <a:bodyPr/>
                    <a:lstStyle/>
                    <a:p>
                      <a:pPr algn="ctr" fontAlgn="b"/>
                      <a:r>
                        <a:rPr lang="es-ES" sz="1100" u="none" strike="noStrike">
                          <a:effectLst/>
                        </a:rPr>
                        <a:t>DEFORMACIÓN  [mm]</a:t>
                      </a:r>
                      <a:endParaRPr lang="es-ES" sz="1100" b="1" i="0" u="none" strike="noStrike">
                        <a:solidFill>
                          <a:srgbClr val="000000"/>
                        </a:solidFill>
                        <a:effectLst/>
                        <a:latin typeface="Calibri"/>
                      </a:endParaRPr>
                    </a:p>
                  </a:txBody>
                  <a:tcPr marL="0" marR="0" marT="0" marB="0" anchor="b"/>
                </a:tc>
                <a:tc hMerge="1">
                  <a:txBody>
                    <a:bodyPr/>
                    <a:lstStyle/>
                    <a:p>
                      <a:endParaRPr lang="es-ES"/>
                    </a:p>
                  </a:txBody>
                  <a:tcPr/>
                </a:tc>
                <a:tc hMerge="1">
                  <a:txBody>
                    <a:bodyPr/>
                    <a:lstStyle/>
                    <a:p>
                      <a:endParaRPr lang="es-ES"/>
                    </a:p>
                  </a:txBody>
                  <a:tcPr/>
                </a:tc>
                <a:tc gridSpan="3">
                  <a:txBody>
                    <a:bodyPr/>
                    <a:lstStyle/>
                    <a:p>
                      <a:pPr algn="ctr" fontAlgn="b"/>
                      <a:r>
                        <a:rPr lang="es-ES" sz="1100" u="none" strike="noStrike">
                          <a:effectLst/>
                        </a:rPr>
                        <a:t>TENSIÓN TÉRMICA   [Mpa]</a:t>
                      </a:r>
                      <a:endParaRPr lang="es-ES" sz="1100" b="1" i="0" u="none" strike="noStrike">
                        <a:solidFill>
                          <a:srgbClr val="000000"/>
                        </a:solidFill>
                        <a:effectLst/>
                        <a:latin typeface="Calibri"/>
                      </a:endParaRPr>
                    </a:p>
                  </a:txBody>
                  <a:tcPr marL="0" marR="0" marT="0" marB="0" anchor="b"/>
                </a:tc>
                <a:tc hMerge="1">
                  <a:txBody>
                    <a:bodyPr/>
                    <a:lstStyle/>
                    <a:p>
                      <a:endParaRPr lang="es-ES"/>
                    </a:p>
                  </a:txBody>
                  <a:tcPr/>
                </a:tc>
                <a:tc hMerge="1">
                  <a:txBody>
                    <a:bodyPr/>
                    <a:lstStyle/>
                    <a:p>
                      <a:endParaRPr lang="es-ES"/>
                    </a:p>
                  </a:txBody>
                  <a:tcPr/>
                </a:tc>
              </a:tr>
              <a:tr h="236598">
                <a:tc vMerge="1">
                  <a:txBody>
                    <a:bodyPr/>
                    <a:lstStyle/>
                    <a:p>
                      <a:endParaRPr lang="es-ES"/>
                    </a:p>
                  </a:txBody>
                  <a:tcPr/>
                </a:tc>
                <a:tc>
                  <a:txBody>
                    <a:bodyPr/>
                    <a:lstStyle/>
                    <a:p>
                      <a:pPr algn="l" fontAlgn="b"/>
                      <a:r>
                        <a:rPr lang="es-ES" sz="1100" u="none" strike="noStrike">
                          <a:effectLst/>
                        </a:rPr>
                        <a:t>Prueba Experimental </a:t>
                      </a:r>
                      <a:endParaRPr lang="es-ES" sz="1100" b="1" i="1" u="none" strike="noStrike">
                        <a:solidFill>
                          <a:srgbClr val="000000"/>
                        </a:solidFill>
                        <a:effectLst/>
                        <a:latin typeface="Calibri"/>
                      </a:endParaRPr>
                    </a:p>
                  </a:txBody>
                  <a:tcPr marL="0" marR="0" marT="0" marB="0" anchor="b"/>
                </a:tc>
                <a:tc>
                  <a:txBody>
                    <a:bodyPr/>
                    <a:lstStyle/>
                    <a:p>
                      <a:pPr algn="l" fontAlgn="b"/>
                      <a:r>
                        <a:rPr lang="es-ES" sz="1100" u="none" strike="noStrike">
                          <a:effectLst/>
                        </a:rPr>
                        <a:t>Simulación Numérica </a:t>
                      </a:r>
                      <a:endParaRPr lang="es-ES" sz="1100" b="1" i="1"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Error  %</a:t>
                      </a:r>
                      <a:endParaRPr lang="es-ES" sz="1100" b="1" i="1" u="none" strike="noStrike">
                        <a:solidFill>
                          <a:srgbClr val="000000"/>
                        </a:solidFill>
                        <a:effectLst/>
                        <a:latin typeface="Calibri"/>
                      </a:endParaRPr>
                    </a:p>
                  </a:txBody>
                  <a:tcPr marL="0" marR="0" marT="0" marB="0" anchor="b"/>
                </a:tc>
                <a:tc>
                  <a:txBody>
                    <a:bodyPr/>
                    <a:lstStyle/>
                    <a:p>
                      <a:pPr algn="l" fontAlgn="b"/>
                      <a:r>
                        <a:rPr lang="es-ES" sz="1100" u="none" strike="noStrike">
                          <a:effectLst/>
                        </a:rPr>
                        <a:t>Prueba Experimental </a:t>
                      </a:r>
                      <a:endParaRPr lang="es-ES" sz="1100" b="1" i="1" u="none" strike="noStrike">
                        <a:solidFill>
                          <a:srgbClr val="000000"/>
                        </a:solidFill>
                        <a:effectLst/>
                        <a:latin typeface="Calibri"/>
                      </a:endParaRPr>
                    </a:p>
                  </a:txBody>
                  <a:tcPr marL="0" marR="0" marT="0" marB="0" anchor="b"/>
                </a:tc>
                <a:tc>
                  <a:txBody>
                    <a:bodyPr/>
                    <a:lstStyle/>
                    <a:p>
                      <a:pPr algn="l" fontAlgn="b"/>
                      <a:r>
                        <a:rPr lang="es-ES" sz="1100" u="none" strike="noStrike">
                          <a:effectLst/>
                        </a:rPr>
                        <a:t>Simulación Numérica </a:t>
                      </a:r>
                      <a:endParaRPr lang="es-ES" sz="1100" b="1" i="1"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Error %</a:t>
                      </a:r>
                      <a:endParaRPr lang="es-ES" sz="1100" b="1" i="1" u="none" strike="noStrike">
                        <a:solidFill>
                          <a:srgbClr val="000000"/>
                        </a:solidFill>
                        <a:effectLst/>
                        <a:latin typeface="Calibri"/>
                      </a:endParaRPr>
                    </a:p>
                  </a:txBody>
                  <a:tcPr marL="0" marR="0" marT="0" marB="0" anchor="b"/>
                </a:tc>
              </a:tr>
              <a:tr h="236598">
                <a:tc gridSpan="7">
                  <a:txBody>
                    <a:bodyPr/>
                    <a:lstStyle/>
                    <a:p>
                      <a:pPr algn="ctr" fontAlgn="b"/>
                      <a:r>
                        <a:rPr lang="es-ES" sz="1100" u="none" strike="noStrike">
                          <a:effectLst/>
                        </a:rPr>
                        <a:t>Prueba unidimensional </a:t>
                      </a:r>
                      <a:endParaRPr lang="es-ES" sz="1100" b="1" i="0" u="none" strike="noStrike">
                        <a:solidFill>
                          <a:srgbClr val="000000"/>
                        </a:solidFill>
                        <a:effectLst/>
                        <a:latin typeface="Calibri"/>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6598">
                <a:tc>
                  <a:txBody>
                    <a:bodyPr/>
                    <a:lstStyle/>
                    <a:p>
                      <a:pPr algn="l" fontAlgn="b"/>
                      <a:r>
                        <a:rPr lang="es-ES" sz="1100" u="none" strike="noStrike">
                          <a:effectLst/>
                        </a:rPr>
                        <a:t>Resorte 1  14_E</a:t>
                      </a:r>
                      <a:endParaRPr lang="es-ES" sz="1100" b="0" i="0" u="none" strike="noStrike">
                        <a:solidFill>
                          <a:srgbClr val="000000"/>
                        </a:solidFill>
                        <a:effectLst/>
                        <a:latin typeface="Calibri"/>
                      </a:endParaRPr>
                    </a:p>
                  </a:txBody>
                  <a:tcPr marL="0" marR="0" marT="0" marB="0"/>
                </a:tc>
                <a:tc rowSpan="2">
                  <a:txBody>
                    <a:bodyPr/>
                    <a:lstStyle/>
                    <a:p>
                      <a:pPr algn="ctr" fontAlgn="ctr"/>
                      <a:r>
                        <a:rPr lang="es-ES" sz="1100" u="none" strike="noStrike">
                          <a:effectLst/>
                        </a:rPr>
                        <a:t>0,93</a:t>
                      </a:r>
                      <a:endParaRPr lang="es-ES" sz="1100" b="0" i="0" u="none" strike="noStrike">
                        <a:solidFill>
                          <a:srgbClr val="000000"/>
                        </a:solidFill>
                        <a:effectLst/>
                        <a:latin typeface="Calibri"/>
                      </a:endParaRPr>
                    </a:p>
                  </a:txBody>
                  <a:tcPr marL="0" marR="0" marT="0" marB="0" anchor="ctr"/>
                </a:tc>
                <a:tc>
                  <a:txBody>
                    <a:bodyPr/>
                    <a:lstStyle/>
                    <a:p>
                      <a:pPr algn="ctr" fontAlgn="b"/>
                      <a:r>
                        <a:rPr lang="es-ES" sz="1100" u="none" strike="noStrike">
                          <a:effectLst/>
                        </a:rPr>
                        <a:t>0,9051</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2,68</a:t>
                      </a:r>
                      <a:endParaRPr lang="es-ES" sz="1100" b="0" i="0" u="none" strike="noStrike">
                        <a:solidFill>
                          <a:srgbClr val="000000"/>
                        </a:solidFill>
                        <a:effectLst/>
                        <a:latin typeface="Calibri"/>
                      </a:endParaRPr>
                    </a:p>
                  </a:txBody>
                  <a:tcPr marL="0" marR="0" marT="0" marB="0" anchor="b"/>
                </a:tc>
                <a:tc rowSpan="2">
                  <a:txBody>
                    <a:bodyPr/>
                    <a:lstStyle/>
                    <a:p>
                      <a:pPr algn="ctr" fontAlgn="ctr"/>
                      <a:r>
                        <a:rPr lang="es-ES" sz="1100" u="none" strike="noStrike">
                          <a:effectLst/>
                        </a:rPr>
                        <a:t>-47,45</a:t>
                      </a:r>
                      <a:endParaRPr lang="es-ES" sz="1100" b="0" i="0" u="none" strike="noStrike">
                        <a:solidFill>
                          <a:srgbClr val="000000"/>
                        </a:solidFill>
                        <a:effectLst/>
                        <a:latin typeface="Calibri"/>
                      </a:endParaRPr>
                    </a:p>
                  </a:txBody>
                  <a:tcPr marL="0" marR="0" marT="0" marB="0" anchor="ctr"/>
                </a:tc>
                <a:tc>
                  <a:txBody>
                    <a:bodyPr/>
                    <a:lstStyle/>
                    <a:p>
                      <a:pPr algn="ctr" fontAlgn="b"/>
                      <a:r>
                        <a:rPr lang="es-ES" sz="1100" u="none" strike="noStrike">
                          <a:effectLst/>
                        </a:rPr>
                        <a:t>-49,78</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4,91</a:t>
                      </a:r>
                      <a:endParaRPr lang="es-ES" sz="1100" b="0" i="0" u="none" strike="noStrike">
                        <a:solidFill>
                          <a:srgbClr val="000000"/>
                        </a:solidFill>
                        <a:effectLst/>
                        <a:latin typeface="Calibri"/>
                      </a:endParaRPr>
                    </a:p>
                  </a:txBody>
                  <a:tcPr marL="0" marR="0" marT="0" marB="0" anchor="b"/>
                </a:tc>
              </a:tr>
              <a:tr h="236598">
                <a:tc>
                  <a:txBody>
                    <a:bodyPr/>
                    <a:lstStyle/>
                    <a:p>
                      <a:pPr algn="l" fontAlgn="b"/>
                      <a:r>
                        <a:rPr lang="es-ES" sz="1100" u="none" strike="noStrike">
                          <a:effectLst/>
                        </a:rPr>
                        <a:t>Resorte 1  20_E</a:t>
                      </a:r>
                      <a:endParaRPr lang="es-ES" sz="1100" b="0" i="0" u="none" strike="noStrike">
                        <a:solidFill>
                          <a:srgbClr val="000000"/>
                        </a:solidFill>
                        <a:effectLst/>
                        <a:latin typeface="Calibri"/>
                      </a:endParaRPr>
                    </a:p>
                  </a:txBody>
                  <a:tcPr marL="0" marR="0" marT="0" marB="0"/>
                </a:tc>
                <a:tc vMerge="1">
                  <a:txBody>
                    <a:bodyPr/>
                    <a:lstStyle/>
                    <a:p>
                      <a:endParaRPr lang="es-ES"/>
                    </a:p>
                  </a:txBody>
                  <a:tcPr/>
                </a:tc>
                <a:tc>
                  <a:txBody>
                    <a:bodyPr/>
                    <a:lstStyle/>
                    <a:p>
                      <a:pPr algn="ctr" fontAlgn="b"/>
                      <a:r>
                        <a:rPr lang="es-ES" sz="1100" u="none" strike="noStrike">
                          <a:effectLst/>
                        </a:rPr>
                        <a:t>0,9304</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0,04</a:t>
                      </a:r>
                      <a:endParaRPr lang="es-ES" sz="1100" b="0" i="0" u="none" strike="noStrike">
                        <a:solidFill>
                          <a:srgbClr val="000000"/>
                        </a:solidFill>
                        <a:effectLst/>
                        <a:latin typeface="Calibri"/>
                      </a:endParaRPr>
                    </a:p>
                  </a:txBody>
                  <a:tcPr marL="0" marR="0" marT="0" marB="0" anchor="b"/>
                </a:tc>
                <a:tc vMerge="1">
                  <a:txBody>
                    <a:bodyPr/>
                    <a:lstStyle/>
                    <a:p>
                      <a:endParaRPr lang="es-ES"/>
                    </a:p>
                  </a:txBody>
                  <a:tcPr/>
                </a:tc>
                <a:tc>
                  <a:txBody>
                    <a:bodyPr/>
                    <a:lstStyle/>
                    <a:p>
                      <a:pPr algn="ctr" fontAlgn="b"/>
                      <a:r>
                        <a:rPr lang="es-ES" sz="1100" u="none" strike="noStrike">
                          <a:effectLst/>
                        </a:rPr>
                        <a:t>-47,94</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1,03</a:t>
                      </a:r>
                      <a:endParaRPr lang="es-ES" sz="1100" b="0" i="0" u="none" strike="noStrike">
                        <a:solidFill>
                          <a:srgbClr val="000000"/>
                        </a:solidFill>
                        <a:effectLst/>
                        <a:latin typeface="Calibri"/>
                      </a:endParaRPr>
                    </a:p>
                  </a:txBody>
                  <a:tcPr marL="0" marR="0" marT="0" marB="0" anchor="b"/>
                </a:tc>
              </a:tr>
              <a:tr h="236598">
                <a:tc>
                  <a:txBody>
                    <a:bodyPr/>
                    <a:lstStyle/>
                    <a:p>
                      <a:pPr algn="l" fontAlgn="b"/>
                      <a:r>
                        <a:rPr lang="es-ES" sz="1100" u="none" strike="noStrike" dirty="0">
                          <a:effectLst/>
                        </a:rPr>
                        <a:t>Resorte 2  </a:t>
                      </a:r>
                      <a:r>
                        <a:rPr lang="es-ES" sz="1100" u="none" strike="noStrike" dirty="0" smtClean="0">
                          <a:effectLst/>
                        </a:rPr>
                        <a:t>14_E </a:t>
                      </a:r>
                      <a:r>
                        <a:rPr lang="es-ES" sz="1100" u="none" strike="noStrike" baseline="0" dirty="0" smtClean="0">
                          <a:effectLst/>
                        </a:rPr>
                        <a:t>   </a:t>
                      </a:r>
                      <a:endParaRPr lang="es-ES" sz="1100" b="1" i="0" u="none" strike="noStrike" dirty="0">
                        <a:solidFill>
                          <a:srgbClr val="000000"/>
                        </a:solidFill>
                        <a:effectLst/>
                        <a:latin typeface="Calibri"/>
                      </a:endParaRPr>
                    </a:p>
                  </a:txBody>
                  <a:tcPr marL="0" marR="0" marT="0" marB="0" anchor="b"/>
                </a:tc>
                <a:tc rowSpan="2">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0" marR="0" marT="0" marB="0" anchor="ctr"/>
                </a:tc>
                <a:tc>
                  <a:txBody>
                    <a:bodyPr/>
                    <a:lstStyle/>
                    <a:p>
                      <a:pPr algn="ctr" fontAlgn="b"/>
                      <a:r>
                        <a:rPr lang="es-ES" sz="1100" u="none" strike="noStrike">
                          <a:effectLst/>
                        </a:rPr>
                        <a:t>0,8603</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dirty="0">
                          <a:effectLst/>
                        </a:rPr>
                        <a:t>4,41</a:t>
                      </a:r>
                      <a:endParaRPr lang="es-ES" sz="1100" b="0" i="0" u="none" strike="noStrike" dirty="0">
                        <a:solidFill>
                          <a:srgbClr val="000000"/>
                        </a:solidFill>
                        <a:effectLst/>
                        <a:latin typeface="Calibri"/>
                      </a:endParaRPr>
                    </a:p>
                  </a:txBody>
                  <a:tcPr marL="0" marR="0" marT="0" marB="0" anchor="b"/>
                </a:tc>
                <a:tc rowSpan="2">
                  <a:txBody>
                    <a:bodyPr/>
                    <a:lstStyle/>
                    <a:p>
                      <a:pPr algn="ctr" fontAlgn="ctr"/>
                      <a:r>
                        <a:rPr lang="es-ES" sz="1100" u="none" strike="noStrike">
                          <a:effectLst/>
                        </a:rPr>
                        <a:t>-50,35</a:t>
                      </a:r>
                      <a:endParaRPr lang="es-ES" sz="1100" b="0" i="0" u="none" strike="noStrike">
                        <a:solidFill>
                          <a:srgbClr val="000000"/>
                        </a:solidFill>
                        <a:effectLst/>
                        <a:latin typeface="Calibri"/>
                      </a:endParaRPr>
                    </a:p>
                  </a:txBody>
                  <a:tcPr marL="0" marR="0" marT="0" marB="0" anchor="ctr"/>
                </a:tc>
                <a:tc>
                  <a:txBody>
                    <a:bodyPr/>
                    <a:lstStyle/>
                    <a:p>
                      <a:pPr algn="ctr" fontAlgn="b"/>
                      <a:r>
                        <a:rPr lang="es-ES" sz="1100" u="none" strike="noStrike">
                          <a:effectLst/>
                        </a:rPr>
                        <a:t>-53,05</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5,36</a:t>
                      </a:r>
                      <a:endParaRPr lang="es-ES" sz="1100" b="0" i="0" u="none" strike="noStrike">
                        <a:solidFill>
                          <a:srgbClr val="000000"/>
                        </a:solidFill>
                        <a:effectLst/>
                        <a:latin typeface="Calibri"/>
                      </a:endParaRPr>
                    </a:p>
                  </a:txBody>
                  <a:tcPr marL="0" marR="0" marT="0" marB="0" anchor="b"/>
                </a:tc>
              </a:tr>
              <a:tr h="236598">
                <a:tc>
                  <a:txBody>
                    <a:bodyPr/>
                    <a:lstStyle/>
                    <a:p>
                      <a:pPr algn="l" fontAlgn="b"/>
                      <a:r>
                        <a:rPr lang="es-ES" sz="1100" u="none" strike="noStrike">
                          <a:effectLst/>
                        </a:rPr>
                        <a:t>Resorte 2  20_E</a:t>
                      </a:r>
                      <a:endParaRPr lang="es-ES" sz="1100" b="0" i="0" u="none" strike="noStrike">
                        <a:solidFill>
                          <a:srgbClr val="000000"/>
                        </a:solidFill>
                        <a:effectLst/>
                        <a:latin typeface="Calibri"/>
                      </a:endParaRPr>
                    </a:p>
                  </a:txBody>
                  <a:tcPr marL="0" marR="0" marT="0" marB="0"/>
                </a:tc>
                <a:tc vMerge="1">
                  <a:txBody>
                    <a:bodyPr/>
                    <a:lstStyle/>
                    <a:p>
                      <a:endParaRPr lang="es-ES"/>
                    </a:p>
                  </a:txBody>
                  <a:tcPr/>
                </a:tc>
                <a:tc>
                  <a:txBody>
                    <a:bodyPr/>
                    <a:lstStyle/>
                    <a:p>
                      <a:pPr algn="ctr" fontAlgn="b"/>
                      <a:r>
                        <a:rPr lang="es-ES" sz="1100" u="none" strike="noStrike">
                          <a:effectLst/>
                        </a:rPr>
                        <a:t>0,9144</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1,60</a:t>
                      </a:r>
                      <a:endParaRPr lang="es-ES" sz="1100" b="0" i="0" u="none" strike="noStrike">
                        <a:solidFill>
                          <a:srgbClr val="000000"/>
                        </a:solidFill>
                        <a:effectLst/>
                        <a:latin typeface="Calibri"/>
                      </a:endParaRPr>
                    </a:p>
                  </a:txBody>
                  <a:tcPr marL="0" marR="0" marT="0" marB="0" anchor="b"/>
                </a:tc>
                <a:tc vMerge="1">
                  <a:txBody>
                    <a:bodyPr/>
                    <a:lstStyle/>
                    <a:p>
                      <a:endParaRPr lang="es-ES"/>
                    </a:p>
                  </a:txBody>
                  <a:tcPr/>
                </a:tc>
                <a:tc>
                  <a:txBody>
                    <a:bodyPr/>
                    <a:lstStyle/>
                    <a:p>
                      <a:pPr algn="ctr" fontAlgn="b"/>
                      <a:r>
                        <a:rPr lang="es-ES" sz="1100" u="none" strike="noStrike">
                          <a:effectLst/>
                        </a:rPr>
                        <a:t>-49,1</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dirty="0">
                          <a:effectLst/>
                        </a:rPr>
                        <a:t>2,48</a:t>
                      </a:r>
                      <a:endParaRPr lang="es-ES" sz="1100" b="0" i="0" u="none" strike="noStrike" dirty="0">
                        <a:solidFill>
                          <a:srgbClr val="000000"/>
                        </a:solidFill>
                        <a:effectLst/>
                        <a:latin typeface="Calibri"/>
                      </a:endParaRPr>
                    </a:p>
                  </a:txBody>
                  <a:tcPr marL="0" marR="0" marT="0" marB="0" anchor="b"/>
                </a:tc>
              </a:tr>
            </a:tbl>
          </a:graphicData>
        </a:graphic>
      </p:graphicFrame>
      <p:pic>
        <p:nvPicPr>
          <p:cNvPr id="10" name="11 Imag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365104"/>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 name="12 Imag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565129"/>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2" name="13 Imag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746104"/>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14 Imag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946129"/>
            <a:ext cx="13335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4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lstStyle/>
          <a:p>
            <a:pPr marL="0" indent="0" algn="just">
              <a:buNone/>
            </a:pPr>
            <a:r>
              <a:rPr lang="es-EC" sz="2000" dirty="0"/>
              <a:t>La variación de temperatura en un sólido produce la dilatación o contracción del mismo en función de la carga térmica suministrada. Esta dilatación o contracción constituye, evidentemente, una deformación del sólido, pero esta deformación no tiene necesariamente que venir acompañada de una modificación de la distribución de tensiones</a:t>
            </a:r>
            <a:endParaRPr lang="es-ES" sz="2000" dirty="0"/>
          </a:p>
          <a:p>
            <a:pPr marL="0" indent="0">
              <a:buNone/>
            </a:pPr>
            <a:endParaRPr lang="es-ES" dirty="0" smtClean="0"/>
          </a:p>
        </p:txBody>
      </p:sp>
      <p:pic>
        <p:nvPicPr>
          <p:cNvPr id="5" name="4 Imagen" descr="C:\Users\Christian\Downloads\20061209181912.jpg"/>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429000"/>
            <a:ext cx="3528392" cy="2088232"/>
          </a:xfrm>
          <a:prstGeom prst="rect">
            <a:avLst/>
          </a:prstGeom>
          <a:noFill/>
          <a:ln>
            <a:noFill/>
          </a:ln>
        </p:spPr>
      </p:pic>
    </p:spTree>
    <p:extLst>
      <p:ext uri="{BB962C8B-B14F-4D97-AF65-F5344CB8AC3E}">
        <p14:creationId xmlns:p14="http://schemas.microsoft.com/office/powerpoint/2010/main" val="4176358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Mis Documentos\mis fotos\Photo10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764704"/>
            <a:ext cx="3096344" cy="2375670"/>
          </a:xfrm>
          <a:prstGeom prst="rect">
            <a:avLst/>
          </a:prstGeom>
          <a:noFill/>
          <a:ln>
            <a:noFill/>
          </a:ln>
        </p:spPr>
      </p:pic>
      <p:pic>
        <p:nvPicPr>
          <p:cNvPr id="5" name="4 Imagen" descr="C:\Users\Christian\Desktop\Fotos Ipod\IMG_0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764704"/>
            <a:ext cx="3240361" cy="2297151"/>
          </a:xfrm>
          <a:prstGeom prst="rect">
            <a:avLst/>
          </a:prstGeom>
          <a:noFill/>
          <a:ln>
            <a:noFill/>
          </a:ln>
        </p:spPr>
      </p:pic>
      <p:pic>
        <p:nvPicPr>
          <p:cNvPr id="6" name="5 Imagen" descr="C:\Users\Christian\Desktop\Fotos Ipod\IMG_002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428999"/>
            <a:ext cx="3096344" cy="2304258"/>
          </a:xfrm>
          <a:prstGeom prst="rect">
            <a:avLst/>
          </a:prstGeom>
          <a:noFill/>
          <a:ln>
            <a:noFill/>
          </a:ln>
        </p:spPr>
      </p:pic>
    </p:spTree>
    <p:extLst>
      <p:ext uri="{BB962C8B-B14F-4D97-AF65-F5344CB8AC3E}">
        <p14:creationId xmlns:p14="http://schemas.microsoft.com/office/powerpoint/2010/main" val="3936079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548680"/>
            <a:ext cx="8136904" cy="2462213"/>
          </a:xfrm>
          <a:prstGeom prst="rect">
            <a:avLst/>
          </a:prstGeom>
          <a:noFill/>
        </p:spPr>
        <p:txBody>
          <a:bodyPr wrap="square" rtlCol="0">
            <a:spAutoFit/>
          </a:bodyPr>
          <a:lstStyle/>
          <a:p>
            <a:pPr algn="ctr"/>
            <a:r>
              <a:rPr lang="es-EC" sz="2800" b="1" dirty="0" smtClean="0"/>
              <a:t>PRUEBA BIDIMENSIONAL </a:t>
            </a:r>
          </a:p>
          <a:p>
            <a:pPr algn="just"/>
            <a:endParaRPr lang="es-EC" dirty="0"/>
          </a:p>
          <a:p>
            <a:pPr algn="just"/>
            <a:endParaRPr lang="es-EC" dirty="0" smtClean="0"/>
          </a:p>
          <a:p>
            <a:pPr algn="just"/>
            <a:r>
              <a:rPr lang="es-EC" dirty="0" smtClean="0"/>
              <a:t>Una </a:t>
            </a:r>
            <a:r>
              <a:rPr lang="es-EC" dirty="0"/>
              <a:t>chapa de aluminio, esta empotrada en ambos lados, con 4 pernos  en cada lado, como se muestra en la </a:t>
            </a:r>
            <a:r>
              <a:rPr lang="es-EC" dirty="0" smtClean="0"/>
              <a:t>figura. </a:t>
            </a:r>
            <a:r>
              <a:rPr lang="es-EC" dirty="0"/>
              <a:t>La carga térmica va estar proporcionada por vapor de agua. El empotramiento de la placa se realizara en material LAMIGAMID 100 (DURALON).  Determinar los esfuerzos térmicos que se generan en la placa. </a:t>
            </a:r>
            <a:endParaRPr lang="es-ES" dirty="0"/>
          </a:p>
          <a:p>
            <a:endParaRPr lang="es-ES" dirty="0"/>
          </a:p>
        </p:txBody>
      </p:sp>
      <p:graphicFrame>
        <p:nvGraphicFramePr>
          <p:cNvPr id="5" name="4 Objeto"/>
          <p:cNvGraphicFramePr>
            <a:graphicFrameLocks noChangeAspect="1"/>
          </p:cNvGraphicFramePr>
          <p:nvPr>
            <p:extLst>
              <p:ext uri="{D42A27DB-BD31-4B8C-83A1-F6EECF244321}">
                <p14:modId xmlns:p14="http://schemas.microsoft.com/office/powerpoint/2010/main" val="2238231811"/>
              </p:ext>
            </p:extLst>
          </p:nvPr>
        </p:nvGraphicFramePr>
        <p:xfrm>
          <a:off x="-1620688" y="0"/>
          <a:ext cx="17340263" cy="6532563"/>
        </p:xfrm>
        <a:graphic>
          <a:graphicData uri="http://schemas.openxmlformats.org/presentationml/2006/ole">
            <mc:AlternateContent xmlns:mc="http://schemas.openxmlformats.org/markup-compatibility/2006">
              <mc:Choice xmlns:v="urn:schemas-microsoft-com:vml" Requires="v">
                <p:oleObj spid="_x0000_s9237" name="AutoCAD Drawing" r:id="rId3" imgW="11963520" imgH="5391000" progId="AutoCAD.Drawing.17">
                  <p:embed/>
                </p:oleObj>
              </mc:Choice>
              <mc:Fallback>
                <p:oleObj name="AutoCAD Drawing" r:id="rId3" imgW="11963520" imgH="5391000" progId="AutoCAD.Drawing.17">
                  <p:embed/>
                  <p:pic>
                    <p:nvPicPr>
                      <p:cNvPr id="0" name=""/>
                      <p:cNvPicPr>
                        <a:picLocks noChangeAspect="1" noChangeArrowheads="1"/>
                      </p:cNvPicPr>
                      <p:nvPr/>
                    </p:nvPicPr>
                    <p:blipFill>
                      <a:blip r:embed="rId4"/>
                      <a:srcRect/>
                      <a:stretch>
                        <a:fillRect/>
                      </a:stretch>
                    </p:blipFill>
                    <p:spPr bwMode="auto">
                      <a:xfrm>
                        <a:off x="-1620688" y="0"/>
                        <a:ext cx="17340263" cy="653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1028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2339688772"/>
              </p:ext>
            </p:extLst>
          </p:nvPr>
        </p:nvGraphicFramePr>
        <p:xfrm>
          <a:off x="899592" y="273588"/>
          <a:ext cx="7743825" cy="3589337"/>
        </p:xfrm>
        <a:graphic>
          <a:graphicData uri="http://schemas.openxmlformats.org/presentationml/2006/ole">
            <mc:AlternateContent xmlns:mc="http://schemas.openxmlformats.org/markup-compatibility/2006">
              <mc:Choice xmlns:v="urn:schemas-microsoft-com:vml" Requires="v">
                <p:oleObj spid="_x0000_s10260" name="AutoCAD Drawing" r:id="rId3" imgW="11963520" imgH="5410080" progId="AutoCAD.Drawing.17">
                  <p:embed/>
                </p:oleObj>
              </mc:Choice>
              <mc:Fallback>
                <p:oleObj name="AutoCAD Drawing" r:id="rId3" imgW="11963520" imgH="5410080" progId="AutoCAD.Drawing.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73588"/>
                        <a:ext cx="7743825" cy="358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4 Rectángulo"/>
              <p:cNvSpPr/>
              <p:nvPr/>
            </p:nvSpPr>
            <p:spPr>
              <a:xfrm>
                <a:off x="1454309" y="980728"/>
                <a:ext cx="4572000" cy="1754326"/>
              </a:xfrm>
              <a:prstGeom prst="rect">
                <a:avLst/>
              </a:prstGeom>
            </p:spPr>
            <p:txBody>
              <a:bodyPr>
                <a:spAutoFit/>
              </a:bodyPr>
              <a:lstStyle/>
              <a:p>
                <a:r>
                  <a:rPr lang="es-ES" dirty="0" smtClean="0"/>
                  <a:t> </a:t>
                </a:r>
              </a:p>
              <a:p>
                <a:r>
                  <a:rPr lang="es-ES" dirty="0"/>
                  <a:t> </a:t>
                </a:r>
              </a:p>
              <a:p>
                <a:pPr/>
                <a14:m>
                  <m:oMathPara xmlns:m="http://schemas.openxmlformats.org/officeDocument/2006/math">
                    <m:oMathParaPr>
                      <m:jc m:val="centerGroup"/>
                    </m:oMathParaPr>
                    <m:oMath xmlns:m="http://schemas.openxmlformats.org/officeDocument/2006/math">
                      <m:r>
                        <a:rPr lang="es-ES" i="1">
                          <a:latin typeface="Cambria Math"/>
                        </a:rPr>
                        <m:t>       </m:t>
                      </m:r>
                      <m:r>
                        <a:rPr lang="es-ES" b="0" i="1" smtClean="0">
                          <a:latin typeface="Cambria Math"/>
                        </a:rPr>
                        <m:t>  </m:t>
                      </m:r>
                      <m:sSub>
                        <m:sSubPr>
                          <m:ctrlPr>
                            <a:rPr lang="es-ES" i="1">
                              <a:latin typeface="Cambria Math"/>
                            </a:rPr>
                          </m:ctrlPr>
                        </m:sSubPr>
                        <m:e>
                          <m:r>
                            <a:rPr lang="es-ES" i="1">
                              <a:latin typeface="Cambria Math"/>
                            </a:rPr>
                            <m:t>𝑒</m:t>
                          </m:r>
                        </m:e>
                        <m:sub>
                          <m:r>
                            <a:rPr lang="es-ES" i="1">
                              <a:latin typeface="Cambria Math"/>
                            </a:rPr>
                            <m:t>135      </m:t>
                          </m:r>
                        </m:sub>
                      </m:sSub>
                      <m:r>
                        <a:rPr lang="es-ES" i="1">
                          <a:latin typeface="Cambria Math"/>
                        </a:rPr>
                        <m:t>  </m:t>
                      </m:r>
                      <m:sSub>
                        <m:sSubPr>
                          <m:ctrlPr>
                            <a:rPr lang="es-ES" i="1">
                              <a:latin typeface="Cambria Math"/>
                            </a:rPr>
                          </m:ctrlPr>
                        </m:sSubPr>
                        <m:e>
                          <m:r>
                            <a:rPr lang="es-ES" i="1">
                              <a:latin typeface="Cambria Math"/>
                            </a:rPr>
                            <m:t>𝑒</m:t>
                          </m:r>
                        </m:e>
                        <m:sub>
                          <m:r>
                            <a:rPr lang="es-ES" i="1">
                              <a:latin typeface="Cambria Math"/>
                            </a:rPr>
                            <m:t>0</m:t>
                          </m:r>
                        </m:sub>
                      </m:sSub>
                    </m:oMath>
                  </m:oMathPara>
                </a14:m>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              </m:t>
                          </m:r>
                          <m:r>
                            <a:rPr lang="es-ES" b="0" i="1" smtClean="0">
                              <a:latin typeface="Cambria Math"/>
                            </a:rPr>
                            <m:t>          </m:t>
                          </m:r>
                          <m:r>
                            <a:rPr lang="es-ES" i="1">
                              <a:latin typeface="Cambria Math"/>
                            </a:rPr>
                            <m:t>𝑒</m:t>
                          </m:r>
                        </m:e>
                        <m:sub>
                          <m:r>
                            <a:rPr lang="es-ES" i="1">
                              <a:latin typeface="Cambria Math"/>
                            </a:rPr>
                            <m:t>−135</m:t>
                          </m:r>
                        </m:sub>
                      </m:sSub>
                    </m:oMath>
                  </m:oMathPara>
                </a14:m>
                <a:endParaRPr lang="es-ES" dirty="0"/>
              </a:p>
              <a:p>
                <a:r>
                  <a:rPr lang="es-ES" dirty="0"/>
                  <a:t> </a:t>
                </a:r>
              </a:p>
              <a:p>
                <a:r>
                  <a:rPr lang="es-ES" dirty="0"/>
                  <a:t> </a:t>
                </a:r>
              </a:p>
            </p:txBody>
          </p:sp>
        </mc:Choice>
        <mc:Fallback xmlns="">
          <p:sp>
            <p:nvSpPr>
              <p:cNvPr id="5" name="4 Rectángulo"/>
              <p:cNvSpPr>
                <a:spLocks noRot="1" noChangeAspect="1" noMove="1" noResize="1" noEditPoints="1" noAdjustHandles="1" noChangeArrowheads="1" noChangeShapeType="1" noTextEdit="1"/>
              </p:cNvSpPr>
              <p:nvPr/>
            </p:nvSpPr>
            <p:spPr>
              <a:xfrm>
                <a:off x="1454309" y="980728"/>
                <a:ext cx="4572000" cy="1754326"/>
              </a:xfrm>
              <a:prstGeom prst="rect">
                <a:avLst/>
              </a:prstGeom>
              <a:blipFill rotWithShape="1">
                <a:blip r:embed="rId5"/>
                <a:stretch>
                  <a:fillRect/>
                </a:stretch>
              </a:blipFill>
            </p:spPr>
            <p:txBody>
              <a:bodyPr/>
              <a:lstStyle/>
              <a:p>
                <a:r>
                  <a:rPr lang="es-ES">
                    <a:noFill/>
                  </a:rPr>
                  <a:t> </a:t>
                </a:r>
              </a:p>
            </p:txBody>
          </p:sp>
        </mc:Fallback>
      </mc:AlternateContent>
      <p:sp>
        <p:nvSpPr>
          <p:cNvPr id="7" name="6 Rectángulo"/>
          <p:cNvSpPr/>
          <p:nvPr/>
        </p:nvSpPr>
        <p:spPr>
          <a:xfrm>
            <a:off x="467544" y="3429000"/>
            <a:ext cx="8064896" cy="923330"/>
          </a:xfrm>
          <a:prstGeom prst="rect">
            <a:avLst/>
          </a:prstGeom>
        </p:spPr>
        <p:txBody>
          <a:bodyPr wrap="square">
            <a:spAutoFit/>
          </a:bodyPr>
          <a:lstStyle/>
          <a:p>
            <a:pPr algn="just"/>
            <a:r>
              <a:rPr lang="es-ES" dirty="0"/>
              <a:t>Para el cálculo de las tensiones térmicas, se recure a medir con una roseta de deformación que está ubicada en la mitad de la plancha,  de la que se obtiene los siguientes datos. </a:t>
            </a:r>
          </a:p>
        </p:txBody>
      </p:sp>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4161918158"/>
                  </p:ext>
                </p:extLst>
              </p:nvPr>
            </p:nvGraphicFramePr>
            <p:xfrm>
              <a:off x="1832992" y="4797152"/>
              <a:ext cx="5334000" cy="778383"/>
            </p:xfrm>
            <a:graphic>
              <a:graphicData uri="http://schemas.openxmlformats.org/drawingml/2006/table">
                <a:tbl>
                  <a:tblPr firstRow="1" firstCol="1" bandRow="1">
                    <a:tableStyleId>{5C22544A-7EE6-4342-B048-85BDC9FD1C3A}</a:tableStyleId>
                  </a:tblPr>
                  <a:tblGrid>
                    <a:gridCol w="762000"/>
                    <a:gridCol w="762000"/>
                    <a:gridCol w="762000"/>
                    <a:gridCol w="762000"/>
                    <a:gridCol w="762000"/>
                    <a:gridCol w="762000"/>
                    <a:gridCol w="762000"/>
                  </a:tblGrid>
                  <a:tr h="190500">
                    <a:tc>
                      <a:txBody>
                        <a:bodyPr/>
                        <a:lstStyle/>
                        <a:p>
                          <a:pPr algn="ctr">
                            <a:lnSpc>
                              <a:spcPct val="115000"/>
                            </a:lnSpc>
                            <a:spcAft>
                              <a:spcPts val="0"/>
                            </a:spcAft>
                          </a:pPr>
                          <a:r>
                            <a:rPr lang="es-ES" sz="1100">
                              <a:effectLst/>
                            </a:rPr>
                            <a:t>Medidas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Promedio</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S" sz="1100" i="1">
                                        <a:effectLst/>
                                        <a:latin typeface="Cambria Math"/>
                                      </a:rPr>
                                    </m:ctrlPr>
                                  </m:sSubPr>
                                  <m:e>
                                    <m:r>
                                      <a:rPr lang="es-ES" sz="1100">
                                        <a:effectLst/>
                                        <a:latin typeface="Cambria Math"/>
                                      </a:rPr>
                                      <m:t>𝒆</m:t>
                                    </m:r>
                                  </m:e>
                                  <m:sub>
                                    <m:r>
                                      <a:rPr lang="es-ES" sz="1100">
                                        <a:effectLst/>
                                        <a:latin typeface="Cambria Math"/>
                                      </a:rPr>
                                      <m:t>𝟎</m:t>
                                    </m:r>
                                  </m:sub>
                                </m:sSub>
                              </m:oMath>
                            </m:oMathPara>
                          </a14:m>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0,000333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0,0003472</a:t>
                          </a:r>
                          <a:endParaRPr lang="es-ES"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S" sz="1100" i="1">
                                        <a:effectLst/>
                                        <a:latin typeface="Cambria Math"/>
                                      </a:rPr>
                                    </m:ctrlPr>
                                  </m:sSubPr>
                                  <m:e>
                                    <m:r>
                                      <a:rPr lang="es-ES" sz="1100">
                                        <a:effectLst/>
                                        <a:latin typeface="Cambria Math"/>
                                      </a:rPr>
                                      <m:t>𝒆</m:t>
                                    </m:r>
                                  </m:e>
                                  <m:sub>
                                    <m:r>
                                      <a:rPr lang="es-ES" sz="1100">
                                        <a:effectLst/>
                                        <a:latin typeface="Cambria Math"/>
                                      </a:rPr>
                                      <m:t>𝟏𝟑𝟓</m:t>
                                    </m:r>
                                  </m:sub>
                                </m:sSub>
                              </m:oMath>
                            </m:oMathPara>
                          </a14:m>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0,000373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0,000365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0,000370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0,000372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0,000368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0,0003696</a:t>
                          </a:r>
                          <a:endParaRPr lang="es-ES"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S" sz="1100" i="1">
                                        <a:effectLst/>
                                        <a:latin typeface="Cambria Math"/>
                                      </a:rPr>
                                    </m:ctrlPr>
                                  </m:sSubPr>
                                  <m:e>
                                    <m:r>
                                      <a:rPr lang="es-ES" sz="1100">
                                        <a:effectLst/>
                                        <a:latin typeface="Cambria Math"/>
                                      </a:rPr>
                                      <m:t>𝒆</m:t>
                                    </m:r>
                                  </m:e>
                                  <m:sub>
                                    <m:r>
                                      <a:rPr lang="es-ES" sz="1100">
                                        <a:effectLst/>
                                        <a:latin typeface="Cambria Math"/>
                                      </a:rPr>
                                      <m:t>−</m:t>
                                    </m:r>
                                    <m:r>
                                      <a:rPr lang="es-ES" sz="1100">
                                        <a:effectLst/>
                                        <a:latin typeface="Cambria Math"/>
                                      </a:rPr>
                                      <m:t>𝟏𝟑𝟓</m:t>
                                    </m:r>
                                  </m:sub>
                                </m:sSub>
                              </m:oMath>
                            </m:oMathPara>
                          </a14:m>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0,000331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0,0003442</a:t>
                          </a:r>
                          <a:endParaRPr lang="es-ES" sz="1100" dirty="0">
                            <a:effectLst/>
                            <a:latin typeface="Calibri"/>
                            <a:ea typeface="Calibri"/>
                            <a:cs typeface="Times New Roman"/>
                          </a:endParaRPr>
                        </a:p>
                      </a:txBody>
                      <a:tcPr marL="44450" marR="44450" marT="0" marB="0" anchor="b"/>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4161918158"/>
                  </p:ext>
                </p:extLst>
              </p:nvPr>
            </p:nvGraphicFramePr>
            <p:xfrm>
              <a:off x="1832992" y="4797152"/>
              <a:ext cx="5334000" cy="776097"/>
            </p:xfrm>
            <a:graphic>
              <a:graphicData uri="http://schemas.openxmlformats.org/drawingml/2006/table">
                <a:tbl>
                  <a:tblPr firstRow="1" firstCol="1" bandRow="1">
                    <a:tableStyleId>{5C22544A-7EE6-4342-B048-85BDC9FD1C3A}</a:tableStyleId>
                  </a:tblPr>
                  <a:tblGrid>
                    <a:gridCol w="762000"/>
                    <a:gridCol w="762000"/>
                    <a:gridCol w="762000"/>
                    <a:gridCol w="762000"/>
                    <a:gridCol w="762000"/>
                    <a:gridCol w="762000"/>
                    <a:gridCol w="762000"/>
                  </a:tblGrid>
                  <a:tr h="190500">
                    <a:tc>
                      <a:txBody>
                        <a:bodyPr/>
                        <a:lstStyle/>
                        <a:p>
                          <a:pPr algn="ctr">
                            <a:lnSpc>
                              <a:spcPct val="115000"/>
                            </a:lnSpc>
                            <a:spcAft>
                              <a:spcPts val="0"/>
                            </a:spcAft>
                          </a:pPr>
                          <a:r>
                            <a:rPr lang="es-ES" sz="1100">
                              <a:effectLst/>
                            </a:rPr>
                            <a:t>Medidas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Promedio</a:t>
                          </a:r>
                          <a:endParaRPr lang="es-ES" sz="1100">
                            <a:effectLst/>
                            <a:latin typeface="Calibri"/>
                            <a:ea typeface="Calibri"/>
                            <a:cs typeface="Times New Roman"/>
                          </a:endParaRPr>
                        </a:p>
                      </a:txBody>
                      <a:tcPr marL="44450" marR="44450" marT="0" marB="0" anchor="b"/>
                    </a:tc>
                  </a:tr>
                  <a:tr h="192786">
                    <a:tc>
                      <a:txBody>
                        <a:bodyPr/>
                        <a:lstStyle/>
                        <a:p>
                          <a:endParaRPr lang="es-ES"/>
                        </a:p>
                      </a:txBody>
                      <a:tcPr marL="44450" marR="44450" marT="0" marB="0" anchor="b">
                        <a:blipFill rotWithShape="1">
                          <a:blip r:embed="rId6"/>
                          <a:stretch>
                            <a:fillRect l="-800" t="-109375" r="-600000" b="-246875"/>
                          </a:stretch>
                        </a:blipFill>
                      </a:tcPr>
                    </a:tc>
                    <a:tc>
                      <a:txBody>
                        <a:bodyPr/>
                        <a:lstStyle/>
                        <a:p>
                          <a:pPr algn="r">
                            <a:lnSpc>
                              <a:spcPct val="115000"/>
                            </a:lnSpc>
                            <a:spcAft>
                              <a:spcPts val="0"/>
                            </a:spcAft>
                          </a:pPr>
                          <a:r>
                            <a:rPr lang="es-ES" sz="1100">
                              <a:effectLst/>
                            </a:rPr>
                            <a:t>0,000357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0,000333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0,0003472</a:t>
                          </a:r>
                          <a:endParaRPr lang="es-ES" sz="1100">
                            <a:effectLst/>
                            <a:latin typeface="Calibri"/>
                            <a:ea typeface="Calibri"/>
                            <a:cs typeface="Times New Roman"/>
                          </a:endParaRPr>
                        </a:p>
                      </a:txBody>
                      <a:tcPr marL="44450" marR="44450" marT="0" marB="0" anchor="b"/>
                    </a:tc>
                  </a:tr>
                  <a:tr h="192786">
                    <a:tc>
                      <a:txBody>
                        <a:bodyPr/>
                        <a:lstStyle/>
                        <a:p>
                          <a:endParaRPr lang="es-ES"/>
                        </a:p>
                      </a:txBody>
                      <a:tcPr marL="44450" marR="44450" marT="0" marB="0" anchor="b">
                        <a:blipFill rotWithShape="1">
                          <a:blip r:embed="rId6"/>
                          <a:stretch>
                            <a:fillRect l="-800" t="-216129" r="-600000" b="-154839"/>
                          </a:stretch>
                        </a:blipFill>
                      </a:tcPr>
                    </a:tc>
                    <a:tc>
                      <a:txBody>
                        <a:bodyPr/>
                        <a:lstStyle/>
                        <a:p>
                          <a:pPr algn="r">
                            <a:lnSpc>
                              <a:spcPct val="115000"/>
                            </a:lnSpc>
                            <a:spcAft>
                              <a:spcPts val="0"/>
                            </a:spcAft>
                          </a:pPr>
                          <a:r>
                            <a:rPr lang="es-ES" sz="1100">
                              <a:effectLst/>
                            </a:rPr>
                            <a:t>0,000373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0,000365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0,000370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0,000372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0,000368</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0,0003696</a:t>
                          </a:r>
                          <a:endParaRPr lang="es-ES" sz="1100">
                            <a:effectLst/>
                            <a:latin typeface="Calibri"/>
                            <a:ea typeface="Calibri"/>
                            <a:cs typeface="Times New Roman"/>
                          </a:endParaRPr>
                        </a:p>
                      </a:txBody>
                      <a:tcPr marL="44450" marR="44450" marT="0" marB="0" anchor="b"/>
                    </a:tc>
                  </a:tr>
                  <a:tr h="200025">
                    <a:tc>
                      <a:txBody>
                        <a:bodyPr/>
                        <a:lstStyle/>
                        <a:p>
                          <a:endParaRPr lang="es-ES"/>
                        </a:p>
                      </a:txBody>
                      <a:tcPr marL="44450" marR="44450" marT="0" marB="0" anchor="b">
                        <a:blipFill rotWithShape="1">
                          <a:blip r:embed="rId6"/>
                          <a:stretch>
                            <a:fillRect l="-800" t="-296970" r="-600000" b="-45455"/>
                          </a:stretch>
                        </a:blipFill>
                      </a:tcPr>
                    </a:tc>
                    <a:tc>
                      <a:txBody>
                        <a:bodyPr/>
                        <a:lstStyle/>
                        <a:p>
                          <a:pPr algn="r">
                            <a:lnSpc>
                              <a:spcPct val="115000"/>
                            </a:lnSpc>
                            <a:spcAft>
                              <a:spcPts val="0"/>
                            </a:spcAft>
                          </a:pPr>
                          <a:r>
                            <a:rPr lang="es-ES" sz="1100">
                              <a:effectLst/>
                            </a:rPr>
                            <a:t>0,000331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0,000347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a:effectLst/>
                            </a:rPr>
                            <a:t>0,000350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100" dirty="0">
                              <a:effectLst/>
                            </a:rPr>
                            <a:t>0,0003442</a:t>
                          </a:r>
                          <a:endParaRPr lang="es-ES" sz="1100" dirty="0">
                            <a:effectLst/>
                            <a:latin typeface="Calibri"/>
                            <a:ea typeface="Calibri"/>
                            <a:cs typeface="Times New Roman"/>
                          </a:endParaRPr>
                        </a:p>
                      </a:txBody>
                      <a:tcPr marL="44450" marR="44450" marT="0" marB="0" anchor="b"/>
                    </a:tc>
                  </a:tr>
                </a:tbl>
              </a:graphicData>
            </a:graphic>
          </p:graphicFrame>
        </mc:Fallback>
      </mc:AlternateContent>
    </p:spTree>
    <p:extLst>
      <p:ext uri="{BB962C8B-B14F-4D97-AF65-F5344CB8AC3E}">
        <p14:creationId xmlns:p14="http://schemas.microsoft.com/office/powerpoint/2010/main" val="3149145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2483743" y="476672"/>
                <a:ext cx="4214808" cy="1735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𝑒</m:t>
                                    </m:r>
                                  </m:e>
                                  <m:sub>
                                    <m:r>
                                      <a:rPr lang="es-EC" i="1">
                                        <a:latin typeface="Cambria Math"/>
                                      </a:rPr>
                                      <m:t>0</m:t>
                                    </m:r>
                                  </m:sub>
                                </m:sSub>
                              </m:e>
                            </m:mr>
                            <m:mr>
                              <m:e>
                                <m:sSub>
                                  <m:sSubPr>
                                    <m:ctrlPr>
                                      <a:rPr lang="es-ES" i="1">
                                        <a:latin typeface="Cambria Math"/>
                                      </a:rPr>
                                    </m:ctrlPr>
                                  </m:sSubPr>
                                  <m:e>
                                    <m:r>
                                      <a:rPr lang="es-EC" i="1">
                                        <a:latin typeface="Cambria Math"/>
                                      </a:rPr>
                                      <m:t>𝑒</m:t>
                                    </m:r>
                                  </m:e>
                                  <m:sub>
                                    <m:r>
                                      <a:rPr lang="es-EC" i="1">
                                        <a:latin typeface="Cambria Math"/>
                                      </a:rPr>
                                      <m:t>135</m:t>
                                    </m:r>
                                  </m:sub>
                                </m:sSub>
                              </m:e>
                            </m:mr>
                            <m:mr>
                              <m:e>
                                <m:sSub>
                                  <m:sSubPr>
                                    <m:ctrlPr>
                                      <a:rPr lang="es-ES" i="1">
                                        <a:latin typeface="Cambria Math"/>
                                      </a:rPr>
                                    </m:ctrlPr>
                                  </m:sSubPr>
                                  <m:e>
                                    <m:r>
                                      <a:rPr lang="es-EC" i="1">
                                        <a:latin typeface="Cambria Math"/>
                                      </a:rPr>
                                      <m:t>𝑒</m:t>
                                    </m:r>
                                  </m:e>
                                  <m:sub>
                                    <m:r>
                                      <a:rPr lang="es-EC" i="1">
                                        <a:latin typeface="Cambria Math"/>
                                      </a:rPr>
                                      <m:t>−135</m:t>
                                    </m:r>
                                  </m:sub>
                                </m:sSub>
                              </m:e>
                            </m:mr>
                          </m:m>
                        </m:e>
                      </m:d>
                      <m:r>
                        <a:rPr lang="es-EC" i="1">
                          <a:latin typeface="Cambria Math"/>
                        </a:rPr>
                        <m:t>=</m:t>
                      </m:r>
                      <m:d>
                        <m:dPr>
                          <m:begChr m:val="["/>
                          <m:endChr m:val="]"/>
                          <m:ctrlPr>
                            <a:rPr lang="es-ES" i="1">
                              <a:latin typeface="Cambria Math"/>
                            </a:rPr>
                          </m:ctrlPr>
                        </m:dPr>
                        <m:e>
                          <m:m>
                            <m:mPr>
                              <m:mcs>
                                <m:mc>
                                  <m:mcPr>
                                    <m:count m:val="3"/>
                                    <m:mcJc m:val="center"/>
                                  </m:mcPr>
                                </m:mc>
                              </m:mcs>
                              <m:ctrlPr>
                                <a:rPr lang="es-ES" i="1">
                                  <a:latin typeface="Cambria Math"/>
                                </a:rPr>
                              </m:ctrlPr>
                            </m:mPr>
                            <m:mr>
                              <m:e>
                                <m:sSup>
                                  <m:sSupPr>
                                    <m:ctrlPr>
                                      <a:rPr lang="es-ES" i="1">
                                        <a:latin typeface="Cambria Math"/>
                                      </a:rPr>
                                    </m:ctrlPr>
                                  </m:sSupPr>
                                  <m:e>
                                    <m:r>
                                      <a:rPr lang="es-EC" i="1">
                                        <a:latin typeface="Cambria Math"/>
                                      </a:rPr>
                                      <m:t>𝑐𝑜𝑠</m:t>
                                    </m:r>
                                  </m:e>
                                  <m:sup>
                                    <m:r>
                                      <a:rPr lang="es-EC" i="1">
                                        <a:latin typeface="Cambria Math"/>
                                      </a:rPr>
                                      <m:t>2</m:t>
                                    </m:r>
                                  </m:sup>
                                </m:sSup>
                                <m:r>
                                  <a:rPr lang="es-EC" i="1">
                                    <a:latin typeface="Cambria Math"/>
                                  </a:rPr>
                                  <m:t>𝜃</m:t>
                                </m:r>
                              </m:e>
                              <m:e>
                                <m:sSup>
                                  <m:sSupPr>
                                    <m:ctrlPr>
                                      <a:rPr lang="es-ES" i="1">
                                        <a:latin typeface="Cambria Math"/>
                                      </a:rPr>
                                    </m:ctrlPr>
                                  </m:sSupPr>
                                  <m:e>
                                    <m:r>
                                      <a:rPr lang="es-EC" i="1">
                                        <a:latin typeface="Cambria Math"/>
                                      </a:rPr>
                                      <m:t>𝑠𝑒𝑛</m:t>
                                    </m:r>
                                  </m:e>
                                  <m:sup>
                                    <m:r>
                                      <a:rPr lang="es-EC" i="1">
                                        <a:latin typeface="Cambria Math"/>
                                      </a:rPr>
                                      <m:t>2</m:t>
                                    </m:r>
                                  </m:sup>
                                </m:sSup>
                                <m:r>
                                  <a:rPr lang="es-EC" i="1">
                                    <a:latin typeface="Cambria Math"/>
                                  </a:rPr>
                                  <m:t>𝜃</m:t>
                                </m:r>
                              </m:e>
                              <m:e>
                                <m:f>
                                  <m:fPr>
                                    <m:ctrlPr>
                                      <a:rPr lang="es-ES" i="1">
                                        <a:latin typeface="Cambria Math"/>
                                      </a:rPr>
                                    </m:ctrlPr>
                                  </m:fPr>
                                  <m:num>
                                    <m:r>
                                      <a:rPr lang="es-EC" i="1">
                                        <a:latin typeface="Cambria Math"/>
                                      </a:rPr>
                                      <m:t>𝑠𝑒𝑛</m:t>
                                    </m:r>
                                    <m:r>
                                      <a:rPr lang="es-EC" i="1">
                                        <a:latin typeface="Cambria Math"/>
                                      </a:rPr>
                                      <m:t>2</m:t>
                                    </m:r>
                                    <m:r>
                                      <a:rPr lang="es-EC" i="1">
                                        <a:latin typeface="Cambria Math"/>
                                      </a:rPr>
                                      <m:t>𝜃</m:t>
                                    </m:r>
                                  </m:num>
                                  <m:den>
                                    <m:r>
                                      <a:rPr lang="es-EC" i="1">
                                        <a:latin typeface="Cambria Math"/>
                                      </a:rPr>
                                      <m:t>2</m:t>
                                    </m:r>
                                  </m:den>
                                </m:f>
                              </m:e>
                            </m:mr>
                            <m:mr>
                              <m:e>
                                <m:sSup>
                                  <m:sSupPr>
                                    <m:ctrlPr>
                                      <a:rPr lang="es-ES" i="1">
                                        <a:latin typeface="Cambria Math"/>
                                      </a:rPr>
                                    </m:ctrlPr>
                                  </m:sSupPr>
                                  <m:e>
                                    <m:r>
                                      <a:rPr lang="es-EC" i="1">
                                        <a:latin typeface="Cambria Math"/>
                                      </a:rPr>
                                      <m:t>𝑐𝑜𝑠</m:t>
                                    </m:r>
                                  </m:e>
                                  <m:sup>
                                    <m:r>
                                      <a:rPr lang="es-EC" i="1">
                                        <a:latin typeface="Cambria Math"/>
                                      </a:rPr>
                                      <m:t>2</m:t>
                                    </m:r>
                                  </m:sup>
                                </m:sSup>
                                <m:r>
                                  <a:rPr lang="es-EC" i="1">
                                    <a:latin typeface="Cambria Math"/>
                                  </a:rPr>
                                  <m:t>𝛼</m:t>
                                </m:r>
                              </m:e>
                              <m:e>
                                <m:sSup>
                                  <m:sSupPr>
                                    <m:ctrlPr>
                                      <a:rPr lang="es-ES" i="1">
                                        <a:latin typeface="Cambria Math"/>
                                      </a:rPr>
                                    </m:ctrlPr>
                                  </m:sSupPr>
                                  <m:e>
                                    <m:r>
                                      <a:rPr lang="es-EC" i="1">
                                        <a:latin typeface="Cambria Math"/>
                                      </a:rPr>
                                      <m:t>𝑠𝑒𝑛</m:t>
                                    </m:r>
                                  </m:e>
                                  <m:sup>
                                    <m:r>
                                      <a:rPr lang="es-EC" i="1">
                                        <a:latin typeface="Cambria Math"/>
                                      </a:rPr>
                                      <m:t>2</m:t>
                                    </m:r>
                                  </m:sup>
                                </m:sSup>
                                <m:r>
                                  <a:rPr lang="es-EC" i="1">
                                    <a:latin typeface="Cambria Math"/>
                                  </a:rPr>
                                  <m:t>𝛼</m:t>
                                </m:r>
                              </m:e>
                              <m:e>
                                <m:f>
                                  <m:fPr>
                                    <m:ctrlPr>
                                      <a:rPr lang="es-ES" i="1">
                                        <a:latin typeface="Cambria Math"/>
                                      </a:rPr>
                                    </m:ctrlPr>
                                  </m:fPr>
                                  <m:num>
                                    <m:r>
                                      <a:rPr lang="es-EC" i="1">
                                        <a:latin typeface="Cambria Math"/>
                                      </a:rPr>
                                      <m:t>𝑠𝑒𝑛</m:t>
                                    </m:r>
                                    <m:r>
                                      <a:rPr lang="es-EC" i="1">
                                        <a:latin typeface="Cambria Math"/>
                                      </a:rPr>
                                      <m:t>2</m:t>
                                    </m:r>
                                    <m:r>
                                      <a:rPr lang="es-EC" i="1">
                                        <a:latin typeface="Cambria Math"/>
                                      </a:rPr>
                                      <m:t>𝛼</m:t>
                                    </m:r>
                                  </m:num>
                                  <m:den>
                                    <m:r>
                                      <a:rPr lang="es-EC" i="1">
                                        <a:latin typeface="Cambria Math"/>
                                      </a:rPr>
                                      <m:t>2</m:t>
                                    </m:r>
                                  </m:den>
                                </m:f>
                              </m:e>
                            </m:mr>
                            <m:mr>
                              <m:e>
                                <m:sSup>
                                  <m:sSupPr>
                                    <m:ctrlPr>
                                      <a:rPr lang="es-ES" i="1">
                                        <a:latin typeface="Cambria Math"/>
                                      </a:rPr>
                                    </m:ctrlPr>
                                  </m:sSupPr>
                                  <m:e>
                                    <m:r>
                                      <a:rPr lang="es-EC" i="1">
                                        <a:latin typeface="Cambria Math"/>
                                      </a:rPr>
                                      <m:t>𝑐𝑜𝑠</m:t>
                                    </m:r>
                                  </m:e>
                                  <m:sup>
                                    <m:r>
                                      <a:rPr lang="es-EC" i="1">
                                        <a:latin typeface="Cambria Math"/>
                                      </a:rPr>
                                      <m:t>2</m:t>
                                    </m:r>
                                  </m:sup>
                                </m:sSup>
                                <m:r>
                                  <a:rPr lang="es-EC" i="1">
                                    <a:latin typeface="Cambria Math"/>
                                  </a:rPr>
                                  <m:t>𝛽</m:t>
                                </m:r>
                              </m:e>
                              <m:e>
                                <m:sSup>
                                  <m:sSupPr>
                                    <m:ctrlPr>
                                      <a:rPr lang="es-ES" i="1">
                                        <a:latin typeface="Cambria Math"/>
                                      </a:rPr>
                                    </m:ctrlPr>
                                  </m:sSupPr>
                                  <m:e>
                                    <m:r>
                                      <a:rPr lang="es-EC" i="1">
                                        <a:latin typeface="Cambria Math"/>
                                      </a:rPr>
                                      <m:t>𝑠𝑒𝑛</m:t>
                                    </m:r>
                                  </m:e>
                                  <m:sup>
                                    <m:r>
                                      <a:rPr lang="es-EC" i="1">
                                        <a:latin typeface="Cambria Math"/>
                                      </a:rPr>
                                      <m:t>2</m:t>
                                    </m:r>
                                  </m:sup>
                                </m:sSup>
                                <m:r>
                                  <a:rPr lang="es-EC" i="1">
                                    <a:latin typeface="Cambria Math"/>
                                  </a:rPr>
                                  <m:t>𝛽</m:t>
                                </m:r>
                              </m:e>
                              <m:e>
                                <m:f>
                                  <m:fPr>
                                    <m:ctrlPr>
                                      <a:rPr lang="es-ES" i="1">
                                        <a:latin typeface="Cambria Math"/>
                                      </a:rPr>
                                    </m:ctrlPr>
                                  </m:fPr>
                                  <m:num>
                                    <m:r>
                                      <a:rPr lang="es-EC" i="1">
                                        <a:latin typeface="Cambria Math"/>
                                      </a:rPr>
                                      <m:t>𝑠𝑒𝑛</m:t>
                                    </m:r>
                                    <m:r>
                                      <a:rPr lang="es-EC" i="1">
                                        <a:latin typeface="Cambria Math"/>
                                      </a:rPr>
                                      <m:t>2</m:t>
                                    </m:r>
                                    <m:r>
                                      <a:rPr lang="es-EC" i="1">
                                        <a:latin typeface="Cambria Math"/>
                                      </a:rPr>
                                      <m:t>𝛽</m:t>
                                    </m:r>
                                  </m:num>
                                  <m:den>
                                    <m:r>
                                      <a:rPr lang="es-EC" i="1">
                                        <a:latin typeface="Cambria Math"/>
                                      </a:rPr>
                                      <m:t>2</m:t>
                                    </m:r>
                                  </m:den>
                                </m:f>
                              </m:e>
                            </m:mr>
                          </m:m>
                        </m:e>
                      </m:d>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𝜀</m:t>
                                    </m:r>
                                  </m:e>
                                  <m:sub>
                                    <m:r>
                                      <a:rPr lang="es-EC" i="1">
                                        <a:latin typeface="Cambria Math"/>
                                      </a:rPr>
                                      <m:t>𝑥</m:t>
                                    </m:r>
                                  </m:sub>
                                </m:sSub>
                              </m:e>
                            </m:mr>
                            <m:mr>
                              <m:e>
                                <m:sSub>
                                  <m:sSubPr>
                                    <m:ctrlPr>
                                      <a:rPr lang="es-ES" i="1">
                                        <a:latin typeface="Cambria Math"/>
                                      </a:rPr>
                                    </m:ctrlPr>
                                  </m:sSubPr>
                                  <m:e>
                                    <m:r>
                                      <a:rPr lang="es-EC" i="1">
                                        <a:latin typeface="Cambria Math"/>
                                      </a:rPr>
                                      <m:t>𝜀</m:t>
                                    </m:r>
                                  </m:e>
                                  <m:sub>
                                    <m:r>
                                      <a:rPr lang="es-EC" i="1">
                                        <a:latin typeface="Cambria Math"/>
                                      </a:rPr>
                                      <m:t>𝑦</m:t>
                                    </m:r>
                                  </m:sub>
                                </m:sSub>
                              </m:e>
                            </m:mr>
                            <m:mr>
                              <m:e>
                                <m:sSub>
                                  <m:sSubPr>
                                    <m:ctrlPr>
                                      <a:rPr lang="es-ES" i="1">
                                        <a:latin typeface="Cambria Math"/>
                                      </a:rPr>
                                    </m:ctrlPr>
                                  </m:sSubPr>
                                  <m:e>
                                    <m:r>
                                      <a:rPr lang="es-EC" i="1">
                                        <a:latin typeface="Cambria Math"/>
                                      </a:rPr>
                                      <m:t>𝛾</m:t>
                                    </m:r>
                                  </m:e>
                                  <m:sub>
                                    <m:r>
                                      <a:rPr lang="es-EC" i="1">
                                        <a:latin typeface="Cambria Math"/>
                                      </a:rPr>
                                      <m:t>𝑥𝑦</m:t>
                                    </m:r>
                                  </m:sub>
                                </m:sSub>
                              </m:e>
                            </m:mr>
                          </m:m>
                        </m:e>
                      </m:d>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2483743" y="476672"/>
                <a:ext cx="4214808" cy="1735668"/>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899592" y="2921585"/>
                <a:ext cx="2830327"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𝜀</m:t>
                                    </m:r>
                                  </m:e>
                                  <m:sub>
                                    <m:r>
                                      <a:rPr lang="es-EC" i="1">
                                        <a:latin typeface="Cambria Math"/>
                                      </a:rPr>
                                      <m:t>𝑥</m:t>
                                    </m:r>
                                  </m:sub>
                                </m:sSub>
                              </m:e>
                            </m:mr>
                            <m:mr>
                              <m:e>
                                <m:sSub>
                                  <m:sSubPr>
                                    <m:ctrlPr>
                                      <a:rPr lang="es-ES" i="1">
                                        <a:latin typeface="Cambria Math"/>
                                      </a:rPr>
                                    </m:ctrlPr>
                                  </m:sSubPr>
                                  <m:e>
                                    <m:r>
                                      <a:rPr lang="es-EC" i="1">
                                        <a:latin typeface="Cambria Math"/>
                                      </a:rPr>
                                      <m:t>𝜀</m:t>
                                    </m:r>
                                  </m:e>
                                  <m:sub>
                                    <m:r>
                                      <a:rPr lang="es-EC" i="1">
                                        <a:latin typeface="Cambria Math"/>
                                      </a:rPr>
                                      <m:t>𝑦</m:t>
                                    </m:r>
                                  </m:sub>
                                </m:sSub>
                              </m:e>
                            </m:mr>
                            <m:mr>
                              <m:e>
                                <m:sSub>
                                  <m:sSubPr>
                                    <m:ctrlPr>
                                      <a:rPr lang="es-ES" i="1">
                                        <a:latin typeface="Cambria Math"/>
                                      </a:rPr>
                                    </m:ctrlPr>
                                  </m:sSubPr>
                                  <m:e>
                                    <m:r>
                                      <a:rPr lang="es-EC" i="1">
                                        <a:latin typeface="Cambria Math"/>
                                      </a:rPr>
                                      <m:t>𝛾</m:t>
                                    </m:r>
                                  </m:e>
                                  <m:sub>
                                    <m:r>
                                      <a:rPr lang="es-EC" i="1">
                                        <a:latin typeface="Cambria Math"/>
                                      </a:rPr>
                                      <m:t>𝑥𝑦</m:t>
                                    </m:r>
                                  </m:sub>
                                </m:sSub>
                              </m:e>
                            </m:mr>
                          </m:m>
                        </m:e>
                      </m:d>
                      <m:r>
                        <a:rPr lang="es-EC"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r>
                                  <a:rPr lang="es-EC" i="1">
                                    <a:latin typeface="Cambria Math"/>
                                  </a:rPr>
                                  <m:t>−0.00034</m:t>
                                </m:r>
                              </m:e>
                            </m:mr>
                            <m:mr>
                              <m:e>
                                <m:r>
                                  <a:rPr lang="es-EC" i="1">
                                    <a:latin typeface="Cambria Math"/>
                                  </a:rPr>
                                  <m:t>−0.00036</m:t>
                                </m:r>
                              </m:e>
                            </m:mr>
                            <m:mr>
                              <m:e>
                                <m:r>
                                  <a:rPr lang="es-EC" i="1">
                                    <a:latin typeface="Cambria Math"/>
                                  </a:rPr>
                                  <m:t>0.0000025</m:t>
                                </m:r>
                              </m:e>
                            </m:mr>
                          </m:m>
                        </m:e>
                      </m:d>
                      <m:r>
                        <a:rPr lang="es-EC" i="1">
                          <a:latin typeface="Cambria Math"/>
                        </a:rPr>
                        <m:t>  </m:t>
                      </m:r>
                      <m:f>
                        <m:fPr>
                          <m:ctrlPr>
                            <a:rPr lang="es-ES" i="1">
                              <a:latin typeface="Cambria Math"/>
                            </a:rPr>
                          </m:ctrlPr>
                        </m:fPr>
                        <m:num>
                          <m:r>
                            <a:rPr lang="es-EC" i="1">
                              <a:latin typeface="Cambria Math"/>
                            </a:rPr>
                            <m:t>𝑚𝑚</m:t>
                          </m:r>
                        </m:num>
                        <m:den>
                          <m:r>
                            <a:rPr lang="es-EC" i="1">
                              <a:latin typeface="Cambria Math"/>
                            </a:rPr>
                            <m:t>𝑚𝑚</m:t>
                          </m:r>
                        </m:den>
                      </m:f>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899592" y="2921585"/>
                <a:ext cx="2830327" cy="97270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834344" y="3028825"/>
                <a:ext cx="2888227" cy="758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a:latin typeface="Cambria Math"/>
                            </a:rPr>
                          </m:ctrlPr>
                        </m:dPr>
                        <m:e>
                          <m:m>
                            <m:mPr>
                              <m:mcs>
                                <m:mc>
                                  <m:mcPr>
                                    <m:count m:val="1"/>
                                    <m:mcJc m:val="center"/>
                                  </m:mcPr>
                                </m:mc>
                              </m:mcs>
                              <m:ctrlPr>
                                <a:rPr lang="es-ES" i="1">
                                  <a:latin typeface="Cambria Math"/>
                                </a:rPr>
                              </m:ctrlPr>
                            </m:mPr>
                            <m:mr>
                              <m:e>
                                <m:sSup>
                                  <m:sSupPr>
                                    <m:ctrlPr>
                                      <a:rPr lang="es-ES" i="1">
                                        <a:latin typeface="Cambria Math"/>
                                      </a:rPr>
                                    </m:ctrlPr>
                                  </m:sSupPr>
                                  <m:e>
                                    <m:sSub>
                                      <m:sSubPr>
                                        <m:ctrlPr>
                                          <a:rPr lang="es-ES" i="1">
                                            <a:latin typeface="Cambria Math"/>
                                          </a:rPr>
                                        </m:ctrlPr>
                                      </m:sSubPr>
                                      <m:e>
                                        <m:r>
                                          <a:rPr lang="es-ES" i="1">
                                            <a:latin typeface="Cambria Math"/>
                                          </a:rPr>
                                          <m:t>𝜎</m:t>
                                        </m:r>
                                      </m:e>
                                      <m:sub>
                                        <m:r>
                                          <a:rPr lang="es-ES" i="1">
                                            <a:latin typeface="Cambria Math"/>
                                          </a:rPr>
                                          <m:t>𝑥</m:t>
                                        </m:r>
                                      </m:sub>
                                    </m:sSub>
                                  </m:e>
                                  <m:sup>
                                    <m:r>
                                      <a:rPr lang="es-ES" i="1">
                                        <a:latin typeface="Cambria Math"/>
                                      </a:rPr>
                                      <m:t>′</m:t>
                                    </m:r>
                                  </m:sup>
                                </m:sSup>
                              </m:e>
                            </m:mr>
                            <m:mr>
                              <m:e>
                                <m:sSup>
                                  <m:sSupPr>
                                    <m:ctrlPr>
                                      <a:rPr lang="es-ES" i="1">
                                        <a:latin typeface="Cambria Math"/>
                                      </a:rPr>
                                    </m:ctrlPr>
                                  </m:sSupPr>
                                  <m:e>
                                    <m:sSub>
                                      <m:sSubPr>
                                        <m:ctrlPr>
                                          <a:rPr lang="es-ES" i="1">
                                            <a:latin typeface="Cambria Math"/>
                                          </a:rPr>
                                        </m:ctrlPr>
                                      </m:sSubPr>
                                      <m:e>
                                        <m:r>
                                          <a:rPr lang="es-ES" i="1">
                                            <a:latin typeface="Cambria Math"/>
                                          </a:rPr>
                                          <m:t>𝜎</m:t>
                                        </m:r>
                                      </m:e>
                                      <m:sub>
                                        <m:r>
                                          <a:rPr lang="es-ES" i="1">
                                            <a:latin typeface="Cambria Math"/>
                                          </a:rPr>
                                          <m:t>𝑦</m:t>
                                        </m:r>
                                      </m:sub>
                                    </m:sSub>
                                  </m:e>
                                  <m:sup>
                                    <m:r>
                                      <a:rPr lang="es-ES" i="1">
                                        <a:latin typeface="Cambria Math"/>
                                      </a:rPr>
                                      <m:t>′</m:t>
                                    </m:r>
                                  </m:sup>
                                </m:sSup>
                              </m:e>
                            </m:mr>
                          </m:m>
                        </m:e>
                      </m:d>
                      <m:r>
                        <a:rPr lang="es-EC"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r>
                                  <a:rPr lang="es-EC" i="1">
                                    <a:latin typeface="Cambria Math"/>
                                  </a:rPr>
                                  <m:t> −2.0805</m:t>
                                </m:r>
                                <m:r>
                                  <a:rPr lang="es-EC" i="1">
                                    <a:latin typeface="Cambria Math"/>
                                  </a:rPr>
                                  <m:t>𝑥</m:t>
                                </m:r>
                                <m:r>
                                  <a:rPr lang="es-EC" i="1">
                                    <a:latin typeface="Cambria Math"/>
                                  </a:rPr>
                                  <m:t>1</m:t>
                                </m:r>
                                <m:sSup>
                                  <m:sSupPr>
                                    <m:ctrlPr>
                                      <a:rPr lang="es-ES" i="1">
                                        <a:latin typeface="Cambria Math"/>
                                      </a:rPr>
                                    </m:ctrlPr>
                                  </m:sSupPr>
                                  <m:e>
                                    <m:r>
                                      <a:rPr lang="es-EC" i="1">
                                        <a:latin typeface="Cambria Math"/>
                                      </a:rPr>
                                      <m:t>0</m:t>
                                    </m:r>
                                  </m:e>
                                  <m:sup>
                                    <m:r>
                                      <a:rPr lang="es-EC" i="1">
                                        <a:latin typeface="Cambria Math"/>
                                      </a:rPr>
                                      <m:t>8</m:t>
                                    </m:r>
                                  </m:sup>
                                </m:sSup>
                              </m:e>
                            </m:mr>
                            <m:mr>
                              <m:e>
                                <m:r>
                                  <a:rPr lang="es-EC" i="1">
                                    <a:latin typeface="Cambria Math"/>
                                  </a:rPr>
                                  <m:t> −2.0910</m:t>
                                </m:r>
                                <m:r>
                                  <a:rPr lang="es-EC" i="1">
                                    <a:latin typeface="Cambria Math"/>
                                  </a:rPr>
                                  <m:t>𝑥</m:t>
                                </m:r>
                                <m:r>
                                  <a:rPr lang="es-EC" i="1">
                                    <a:latin typeface="Cambria Math"/>
                                  </a:rPr>
                                  <m:t>1</m:t>
                                </m:r>
                                <m:sSup>
                                  <m:sSupPr>
                                    <m:ctrlPr>
                                      <a:rPr lang="es-ES" i="1">
                                        <a:latin typeface="Cambria Math"/>
                                      </a:rPr>
                                    </m:ctrlPr>
                                  </m:sSupPr>
                                  <m:e>
                                    <m:r>
                                      <a:rPr lang="es-EC" i="1">
                                        <a:latin typeface="Cambria Math"/>
                                      </a:rPr>
                                      <m:t>0</m:t>
                                    </m:r>
                                  </m:e>
                                  <m:sup>
                                    <m:r>
                                      <a:rPr lang="es-EC" i="1">
                                        <a:latin typeface="Cambria Math"/>
                                      </a:rPr>
                                      <m:t>8</m:t>
                                    </m:r>
                                  </m:sup>
                                </m:sSup>
                              </m:e>
                            </m:mr>
                          </m:m>
                        </m:e>
                      </m:d>
                      <m:r>
                        <a:rPr lang="es-EC" i="1">
                          <a:latin typeface="Cambria Math"/>
                        </a:rPr>
                        <m:t>𝑃𝑎</m:t>
                      </m:r>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4834344" y="3028825"/>
                <a:ext cx="2888227" cy="758221"/>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059832" y="4509120"/>
                <a:ext cx="2773901" cy="6382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𝜎</m:t>
                                    </m:r>
                                  </m:e>
                                  <m:sub>
                                    <m:r>
                                      <a:rPr lang="es-EC" i="1">
                                        <a:latin typeface="Cambria Math"/>
                                      </a:rPr>
                                      <m:t>1</m:t>
                                    </m:r>
                                  </m:sub>
                                </m:sSub>
                              </m:e>
                            </m:mr>
                            <m:mr>
                              <m:e>
                                <m:sSub>
                                  <m:sSubPr>
                                    <m:ctrlPr>
                                      <a:rPr lang="es-ES" i="1">
                                        <a:latin typeface="Cambria Math"/>
                                      </a:rPr>
                                    </m:ctrlPr>
                                  </m:sSubPr>
                                  <m:e>
                                    <m:r>
                                      <a:rPr lang="es-EC" i="1">
                                        <a:latin typeface="Cambria Math"/>
                                      </a:rPr>
                                      <m:t>𝜎</m:t>
                                    </m:r>
                                  </m:e>
                                  <m:sub>
                                    <m:r>
                                      <a:rPr lang="es-EC" i="1">
                                        <a:latin typeface="Cambria Math"/>
                                      </a:rPr>
                                      <m:t>2</m:t>
                                    </m:r>
                                  </m:sub>
                                </m:sSub>
                              </m:e>
                            </m:mr>
                          </m:m>
                        </m:e>
                      </m:d>
                      <m:r>
                        <a:rPr lang="es-EC"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r>
                                  <a:rPr lang="es-EC" i="1">
                                    <a:latin typeface="Cambria Math"/>
                                  </a:rPr>
                                  <m:t>−2.0577</m:t>
                                </m:r>
                                <m:r>
                                  <a:rPr lang="es-EC" i="1">
                                    <a:latin typeface="Cambria Math"/>
                                  </a:rPr>
                                  <m:t>𝑥</m:t>
                                </m:r>
                                <m:r>
                                  <a:rPr lang="es-EC" i="1">
                                    <a:latin typeface="Cambria Math"/>
                                  </a:rPr>
                                  <m:t>1</m:t>
                                </m:r>
                                <m:sSup>
                                  <m:sSupPr>
                                    <m:ctrlPr>
                                      <a:rPr lang="es-ES" i="1">
                                        <a:latin typeface="Cambria Math"/>
                                      </a:rPr>
                                    </m:ctrlPr>
                                  </m:sSupPr>
                                  <m:e>
                                    <m:r>
                                      <a:rPr lang="es-EC" i="1">
                                        <a:latin typeface="Cambria Math"/>
                                      </a:rPr>
                                      <m:t>0</m:t>
                                    </m:r>
                                  </m:e>
                                  <m:sup>
                                    <m:r>
                                      <a:rPr lang="es-EC" i="1">
                                        <a:latin typeface="Cambria Math"/>
                                      </a:rPr>
                                      <m:t>8</m:t>
                                    </m:r>
                                  </m:sup>
                                </m:sSup>
                              </m:e>
                            </m:mr>
                            <m:mr>
                              <m:e>
                                <m:r>
                                  <a:rPr lang="es-EC" i="1">
                                    <a:latin typeface="Cambria Math"/>
                                  </a:rPr>
                                  <m:t>−2.1137</m:t>
                                </m:r>
                                <m:r>
                                  <a:rPr lang="es-EC" i="1">
                                    <a:latin typeface="Cambria Math"/>
                                  </a:rPr>
                                  <m:t>𝑥</m:t>
                                </m:r>
                                <m:r>
                                  <a:rPr lang="es-EC" i="1">
                                    <a:latin typeface="Cambria Math"/>
                                  </a:rPr>
                                  <m:t>1</m:t>
                                </m:r>
                                <m:sSup>
                                  <m:sSupPr>
                                    <m:ctrlPr>
                                      <a:rPr lang="es-ES" i="1">
                                        <a:latin typeface="Cambria Math"/>
                                      </a:rPr>
                                    </m:ctrlPr>
                                  </m:sSupPr>
                                  <m:e>
                                    <m:r>
                                      <a:rPr lang="es-EC" i="1">
                                        <a:latin typeface="Cambria Math"/>
                                      </a:rPr>
                                      <m:t>0</m:t>
                                    </m:r>
                                  </m:e>
                                  <m:sup>
                                    <m:r>
                                      <a:rPr lang="es-EC" i="1">
                                        <a:latin typeface="Cambria Math"/>
                                      </a:rPr>
                                      <m:t>8</m:t>
                                    </m:r>
                                  </m:sup>
                                </m:sSup>
                              </m:e>
                            </m:mr>
                          </m:m>
                        </m:e>
                      </m:d>
                      <m:r>
                        <a:rPr lang="es-EC" i="1">
                          <a:latin typeface="Cambria Math"/>
                        </a:rPr>
                        <m:t>𝑃𝑎</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3059832" y="4509120"/>
                <a:ext cx="2773901" cy="638252"/>
              </a:xfrm>
              <a:prstGeom prst="rect">
                <a:avLst/>
              </a:prstGeom>
              <a:blipFill rotWithShape="1">
                <a:blip r:embed="rId5"/>
                <a:stretch>
                  <a:fillRect/>
                </a:stretch>
              </a:blipFill>
            </p:spPr>
            <p:txBody>
              <a:bodyPr/>
              <a:lstStyle/>
              <a:p>
                <a:r>
                  <a:rPr lang="es-ES">
                    <a:noFill/>
                  </a:rPr>
                  <a:t> </a:t>
                </a:r>
              </a:p>
            </p:txBody>
          </p:sp>
        </mc:Fallback>
      </mc:AlternateContent>
      <p:sp>
        <p:nvSpPr>
          <p:cNvPr id="8" name="7 CuadroTexto"/>
          <p:cNvSpPr txBox="1"/>
          <p:nvPr/>
        </p:nvSpPr>
        <p:spPr>
          <a:xfrm>
            <a:off x="2771800" y="2392619"/>
            <a:ext cx="3816424" cy="369332"/>
          </a:xfrm>
          <a:prstGeom prst="rect">
            <a:avLst/>
          </a:prstGeom>
          <a:noFill/>
        </p:spPr>
        <p:txBody>
          <a:bodyPr wrap="square" rtlCol="0">
            <a:spAutoFit/>
          </a:bodyPr>
          <a:lstStyle/>
          <a:p>
            <a:pPr algn="ctr"/>
            <a:r>
              <a:rPr lang="es-ES" b="1" dirty="0" smtClean="0"/>
              <a:t>MATRIZ DE GIRO </a:t>
            </a:r>
            <a:endParaRPr lang="es-ES" b="1" dirty="0"/>
          </a:p>
        </p:txBody>
      </p:sp>
    </p:spTree>
    <p:extLst>
      <p:ext uri="{BB962C8B-B14F-4D97-AF65-F5344CB8AC3E}">
        <p14:creationId xmlns:p14="http://schemas.microsoft.com/office/powerpoint/2010/main" val="326641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8980" y="153506"/>
            <a:ext cx="8064896" cy="646331"/>
          </a:xfrm>
          <a:prstGeom prst="rect">
            <a:avLst/>
          </a:prstGeom>
          <a:noFill/>
        </p:spPr>
        <p:txBody>
          <a:bodyPr wrap="square" rtlCol="0">
            <a:spAutoFit/>
          </a:bodyPr>
          <a:lstStyle/>
          <a:p>
            <a:r>
              <a:rPr lang="es-ES" dirty="0" smtClean="0"/>
              <a:t>Solución mediante simulación numérica</a:t>
            </a:r>
          </a:p>
          <a:p>
            <a:r>
              <a:rPr lang="es-ES" dirty="0" smtClean="0"/>
              <a:t> </a:t>
            </a:r>
            <a:endParaRPr lang="es-ES" dirty="0"/>
          </a:p>
        </p:txBody>
      </p:sp>
      <p:pic>
        <p:nvPicPr>
          <p:cNvPr id="5" name="4 Imagen" descr="D:\Mis Imagenes\transfer.jpg"/>
          <p:cNvPicPr/>
          <p:nvPr/>
        </p:nvPicPr>
        <p:blipFill>
          <a:blip r:embed="rId2">
            <a:extLst>
              <a:ext uri="{28A0092B-C50C-407E-A947-70E740481C1C}">
                <a14:useLocalDpi xmlns:a14="http://schemas.microsoft.com/office/drawing/2010/main" val="0"/>
              </a:ext>
            </a:extLst>
          </a:blip>
          <a:srcRect/>
          <a:stretch>
            <a:fillRect/>
          </a:stretch>
        </p:blipFill>
        <p:spPr bwMode="auto">
          <a:xfrm>
            <a:off x="608350" y="1152703"/>
            <a:ext cx="3963650" cy="3024336"/>
          </a:xfrm>
          <a:prstGeom prst="rect">
            <a:avLst/>
          </a:prstGeom>
          <a:noFill/>
          <a:ln>
            <a:noFill/>
          </a:ln>
        </p:spPr>
      </p:pic>
      <p:pic>
        <p:nvPicPr>
          <p:cNvPr id="7" name="6 Imagen" descr="D:\Mis Imagenes\thermal1007.jpg"/>
          <p:cNvPicPr/>
          <p:nvPr/>
        </p:nvPicPr>
        <p:blipFill>
          <a:blip r:embed="rId3">
            <a:extLst>
              <a:ext uri="{28A0092B-C50C-407E-A947-70E740481C1C}">
                <a14:useLocalDpi xmlns:a14="http://schemas.microsoft.com/office/drawing/2010/main" val="0"/>
              </a:ext>
            </a:extLst>
          </a:blip>
          <a:srcRect/>
          <a:stretch>
            <a:fillRect/>
          </a:stretch>
        </p:blipFill>
        <p:spPr bwMode="auto">
          <a:xfrm>
            <a:off x="4824594" y="1142351"/>
            <a:ext cx="3960440" cy="2880320"/>
          </a:xfrm>
          <a:prstGeom prst="rect">
            <a:avLst/>
          </a:prstGeom>
          <a:noFill/>
          <a:ln>
            <a:noFill/>
          </a:ln>
        </p:spPr>
      </p:pic>
      <p:pic>
        <p:nvPicPr>
          <p:cNvPr id="8" name="7 Imagen" descr="D:\Mis Imagenes\DEFORMACION1.jpg"/>
          <p:cNvPicPr/>
          <p:nvPr/>
        </p:nvPicPr>
        <p:blipFill>
          <a:blip r:embed="rId4">
            <a:extLst>
              <a:ext uri="{28A0092B-C50C-407E-A947-70E740481C1C}">
                <a14:useLocalDpi xmlns:a14="http://schemas.microsoft.com/office/drawing/2010/main" val="0"/>
              </a:ext>
            </a:extLst>
          </a:blip>
          <a:srcRect/>
          <a:stretch>
            <a:fillRect/>
          </a:stretch>
        </p:blipFill>
        <p:spPr bwMode="auto">
          <a:xfrm>
            <a:off x="778052" y="4177039"/>
            <a:ext cx="3620200" cy="2552546"/>
          </a:xfrm>
          <a:prstGeom prst="rect">
            <a:avLst/>
          </a:prstGeom>
          <a:noFill/>
          <a:ln>
            <a:noFill/>
          </a:ln>
        </p:spPr>
      </p:pic>
      <p:pic>
        <p:nvPicPr>
          <p:cNvPr id="9" name="8 Imagen" descr="D:\Mis Imagenes\deformacion1007.jpg"/>
          <p:cNvPicPr/>
          <p:nvPr/>
        </p:nvPicPr>
        <p:blipFill>
          <a:blip r:embed="rId5">
            <a:extLst>
              <a:ext uri="{28A0092B-C50C-407E-A947-70E740481C1C}">
                <a14:useLocalDpi xmlns:a14="http://schemas.microsoft.com/office/drawing/2010/main" val="0"/>
              </a:ext>
            </a:extLst>
          </a:blip>
          <a:srcRect/>
          <a:stretch>
            <a:fillRect/>
          </a:stretch>
        </p:blipFill>
        <p:spPr bwMode="auto">
          <a:xfrm>
            <a:off x="4824594" y="4111319"/>
            <a:ext cx="3558124" cy="2618266"/>
          </a:xfrm>
          <a:prstGeom prst="rect">
            <a:avLst/>
          </a:prstGeom>
          <a:noFill/>
          <a:ln>
            <a:noFill/>
          </a:ln>
        </p:spPr>
      </p:pic>
      <p:sp>
        <p:nvSpPr>
          <p:cNvPr id="10" name="9 CuadroTexto"/>
          <p:cNvSpPr txBox="1"/>
          <p:nvPr/>
        </p:nvSpPr>
        <p:spPr>
          <a:xfrm>
            <a:off x="1259632" y="783371"/>
            <a:ext cx="2376264" cy="369332"/>
          </a:xfrm>
          <a:prstGeom prst="rect">
            <a:avLst/>
          </a:prstGeom>
          <a:noFill/>
        </p:spPr>
        <p:txBody>
          <a:bodyPr wrap="square" rtlCol="0">
            <a:spAutoFit/>
          </a:bodyPr>
          <a:lstStyle/>
          <a:p>
            <a:pPr algn="ctr"/>
            <a:r>
              <a:rPr lang="es-ES" dirty="0" smtClean="0"/>
              <a:t>1242 Elementos </a:t>
            </a:r>
            <a:endParaRPr lang="es-ES" dirty="0"/>
          </a:p>
        </p:txBody>
      </p:sp>
      <p:sp>
        <p:nvSpPr>
          <p:cNvPr id="11" name="10 CuadroTexto"/>
          <p:cNvSpPr txBox="1"/>
          <p:nvPr/>
        </p:nvSpPr>
        <p:spPr>
          <a:xfrm>
            <a:off x="5415524" y="777033"/>
            <a:ext cx="2376264" cy="369332"/>
          </a:xfrm>
          <a:prstGeom prst="rect">
            <a:avLst/>
          </a:prstGeom>
          <a:noFill/>
        </p:spPr>
        <p:txBody>
          <a:bodyPr wrap="square" rtlCol="0">
            <a:spAutoFit/>
          </a:bodyPr>
          <a:lstStyle/>
          <a:p>
            <a:pPr algn="ctr"/>
            <a:r>
              <a:rPr lang="es-ES" dirty="0" smtClean="0"/>
              <a:t>1848Elementos </a:t>
            </a:r>
            <a:endParaRPr lang="es-ES" dirty="0"/>
          </a:p>
        </p:txBody>
      </p:sp>
    </p:spTree>
    <p:extLst>
      <p:ext uri="{BB962C8B-B14F-4D97-AF65-F5344CB8AC3E}">
        <p14:creationId xmlns:p14="http://schemas.microsoft.com/office/powerpoint/2010/main" val="3220324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Mis Imagenes\placastress.jpg"/>
          <p:cNvPicPr/>
          <p:nvPr/>
        </p:nvPicPr>
        <p:blipFill>
          <a:blip r:embed="rId2">
            <a:extLst>
              <a:ext uri="{28A0092B-C50C-407E-A947-70E740481C1C}">
                <a14:useLocalDpi xmlns:a14="http://schemas.microsoft.com/office/drawing/2010/main" val="0"/>
              </a:ext>
            </a:extLst>
          </a:blip>
          <a:srcRect/>
          <a:stretch>
            <a:fillRect/>
          </a:stretch>
        </p:blipFill>
        <p:spPr bwMode="auto">
          <a:xfrm>
            <a:off x="767686" y="795795"/>
            <a:ext cx="3982700" cy="2696453"/>
          </a:xfrm>
          <a:prstGeom prst="rect">
            <a:avLst/>
          </a:prstGeom>
          <a:noFill/>
          <a:ln>
            <a:noFill/>
          </a:ln>
        </p:spPr>
      </p:pic>
      <p:pic>
        <p:nvPicPr>
          <p:cNvPr id="6" name="5 Imagen" descr="D:\Mis Imagenes\esfuerzo1007.jpg"/>
          <p:cNvPicPr/>
          <p:nvPr/>
        </p:nvPicPr>
        <p:blipFill>
          <a:blip r:embed="rId3">
            <a:extLst>
              <a:ext uri="{28A0092B-C50C-407E-A947-70E740481C1C}">
                <a14:useLocalDpi xmlns:a14="http://schemas.microsoft.com/office/drawing/2010/main" val="0"/>
              </a:ext>
            </a:extLst>
          </a:blip>
          <a:srcRect/>
          <a:stretch>
            <a:fillRect/>
          </a:stretch>
        </p:blipFill>
        <p:spPr bwMode="auto">
          <a:xfrm>
            <a:off x="5004048" y="761693"/>
            <a:ext cx="3850697" cy="2714942"/>
          </a:xfrm>
          <a:prstGeom prst="rect">
            <a:avLst/>
          </a:prstGeom>
          <a:noFill/>
          <a:ln>
            <a:noFill/>
          </a:ln>
        </p:spPr>
      </p:pic>
      <p:graphicFrame>
        <p:nvGraphicFramePr>
          <p:cNvPr id="7" name="6 Gráfico"/>
          <p:cNvGraphicFramePr/>
          <p:nvPr>
            <p:extLst>
              <p:ext uri="{D42A27DB-BD31-4B8C-83A1-F6EECF244321}">
                <p14:modId xmlns:p14="http://schemas.microsoft.com/office/powerpoint/2010/main" val="3979550388"/>
              </p:ext>
            </p:extLst>
          </p:nvPr>
        </p:nvGraphicFramePr>
        <p:xfrm>
          <a:off x="2878178" y="3789040"/>
          <a:ext cx="4051218"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3952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Tabla"/>
          <p:cNvGraphicFramePr>
            <a:graphicFrameLocks noGrp="1"/>
          </p:cNvGraphicFramePr>
          <p:nvPr>
            <p:extLst>
              <p:ext uri="{D42A27DB-BD31-4B8C-83A1-F6EECF244321}">
                <p14:modId xmlns:p14="http://schemas.microsoft.com/office/powerpoint/2010/main" val="4142261610"/>
              </p:ext>
            </p:extLst>
          </p:nvPr>
        </p:nvGraphicFramePr>
        <p:xfrm>
          <a:off x="611560" y="2135138"/>
          <a:ext cx="8229599" cy="1483160"/>
        </p:xfrm>
        <a:graphic>
          <a:graphicData uri="http://schemas.openxmlformats.org/drawingml/2006/table">
            <a:tbl>
              <a:tblPr>
                <a:tableStyleId>{5C22544A-7EE6-4342-B048-85BDC9FD1C3A}</a:tableStyleId>
              </a:tblPr>
              <a:tblGrid>
                <a:gridCol w="1449086"/>
                <a:gridCol w="1168325"/>
                <a:gridCol w="1267950"/>
                <a:gridCol w="1183420"/>
                <a:gridCol w="1177382"/>
                <a:gridCol w="1258893"/>
                <a:gridCol w="724543"/>
              </a:tblGrid>
              <a:tr h="188177">
                <a:tc rowSpan="2">
                  <a:txBody>
                    <a:bodyPr/>
                    <a:lstStyle/>
                    <a:p>
                      <a:pPr algn="l" fontAlgn="b"/>
                      <a:r>
                        <a:rPr lang="es-ES" sz="1100" u="none" strike="noStrike" dirty="0">
                          <a:effectLst/>
                        </a:rPr>
                        <a:t> </a:t>
                      </a:r>
                      <a:endParaRPr lang="es-ES" sz="1100" b="0" i="0" u="none" strike="noStrike" dirty="0">
                        <a:solidFill>
                          <a:srgbClr val="000000"/>
                        </a:solidFill>
                        <a:effectLst/>
                        <a:latin typeface="Calibri"/>
                      </a:endParaRPr>
                    </a:p>
                  </a:txBody>
                  <a:tcPr marL="0" marR="0" marT="0" marB="0" anchor="b"/>
                </a:tc>
                <a:tc gridSpan="3">
                  <a:txBody>
                    <a:bodyPr/>
                    <a:lstStyle/>
                    <a:p>
                      <a:pPr algn="ctr" fontAlgn="b"/>
                      <a:r>
                        <a:rPr lang="es-ES" sz="1100" u="none" strike="noStrike">
                          <a:effectLst/>
                        </a:rPr>
                        <a:t>DEFORMACIÓN  [mm]</a:t>
                      </a:r>
                      <a:endParaRPr lang="es-ES" sz="1100" b="1" i="0" u="none" strike="noStrike">
                        <a:solidFill>
                          <a:srgbClr val="000000"/>
                        </a:solidFill>
                        <a:effectLst/>
                        <a:latin typeface="Calibri"/>
                      </a:endParaRPr>
                    </a:p>
                  </a:txBody>
                  <a:tcPr marL="0" marR="0" marT="0" marB="0" anchor="b"/>
                </a:tc>
                <a:tc hMerge="1">
                  <a:txBody>
                    <a:bodyPr/>
                    <a:lstStyle/>
                    <a:p>
                      <a:endParaRPr lang="es-ES"/>
                    </a:p>
                  </a:txBody>
                  <a:tcPr/>
                </a:tc>
                <a:tc hMerge="1">
                  <a:txBody>
                    <a:bodyPr/>
                    <a:lstStyle/>
                    <a:p>
                      <a:endParaRPr lang="es-ES"/>
                    </a:p>
                  </a:txBody>
                  <a:tcPr/>
                </a:tc>
                <a:tc gridSpan="3">
                  <a:txBody>
                    <a:bodyPr/>
                    <a:lstStyle/>
                    <a:p>
                      <a:pPr algn="ctr" fontAlgn="b"/>
                      <a:r>
                        <a:rPr lang="es-ES" sz="1100" u="none" strike="noStrike">
                          <a:effectLst/>
                        </a:rPr>
                        <a:t>TENSIÓN TÉRMICA   [Mpa]</a:t>
                      </a:r>
                      <a:endParaRPr lang="es-ES" sz="1100" b="1" i="0" u="none" strike="noStrike">
                        <a:solidFill>
                          <a:srgbClr val="000000"/>
                        </a:solidFill>
                        <a:effectLst/>
                        <a:latin typeface="Calibri"/>
                      </a:endParaRPr>
                    </a:p>
                  </a:txBody>
                  <a:tcPr marL="0" marR="0" marT="0" marB="0" anchor="b"/>
                </a:tc>
                <a:tc hMerge="1">
                  <a:txBody>
                    <a:bodyPr/>
                    <a:lstStyle/>
                    <a:p>
                      <a:endParaRPr lang="es-ES"/>
                    </a:p>
                  </a:txBody>
                  <a:tcPr/>
                </a:tc>
                <a:tc hMerge="1">
                  <a:txBody>
                    <a:bodyPr/>
                    <a:lstStyle/>
                    <a:p>
                      <a:endParaRPr lang="es-ES"/>
                    </a:p>
                  </a:txBody>
                  <a:tcPr/>
                </a:tc>
              </a:tr>
              <a:tr h="331191">
                <a:tc vMerge="1">
                  <a:txBody>
                    <a:bodyPr/>
                    <a:lstStyle/>
                    <a:p>
                      <a:endParaRPr lang="es-ES"/>
                    </a:p>
                  </a:txBody>
                  <a:tcPr/>
                </a:tc>
                <a:tc>
                  <a:txBody>
                    <a:bodyPr/>
                    <a:lstStyle/>
                    <a:p>
                      <a:pPr algn="l" fontAlgn="b"/>
                      <a:r>
                        <a:rPr lang="es-ES" sz="1100" u="none" strike="noStrike">
                          <a:effectLst/>
                        </a:rPr>
                        <a:t>Prueba Experimental </a:t>
                      </a:r>
                      <a:endParaRPr lang="es-ES" sz="1100" b="1" i="1" u="none" strike="noStrike">
                        <a:solidFill>
                          <a:srgbClr val="000000"/>
                        </a:solidFill>
                        <a:effectLst/>
                        <a:latin typeface="Calibri"/>
                      </a:endParaRPr>
                    </a:p>
                  </a:txBody>
                  <a:tcPr marL="0" marR="0" marT="0" marB="0" anchor="b"/>
                </a:tc>
                <a:tc>
                  <a:txBody>
                    <a:bodyPr/>
                    <a:lstStyle/>
                    <a:p>
                      <a:pPr algn="l" fontAlgn="b"/>
                      <a:r>
                        <a:rPr lang="es-ES" sz="1100" u="none" strike="noStrike">
                          <a:effectLst/>
                        </a:rPr>
                        <a:t>Simulación Numérica </a:t>
                      </a:r>
                      <a:endParaRPr lang="es-ES" sz="1100" b="1" i="1" u="none" strike="noStrike">
                        <a:solidFill>
                          <a:srgbClr val="000000"/>
                        </a:solidFill>
                        <a:effectLst/>
                        <a:latin typeface="Calibri"/>
                      </a:endParaRPr>
                    </a:p>
                  </a:txBody>
                  <a:tcPr marL="0" marR="0" marT="0" marB="0" anchor="b"/>
                </a:tc>
                <a:tc>
                  <a:txBody>
                    <a:bodyPr/>
                    <a:lstStyle/>
                    <a:p>
                      <a:pPr algn="ctr" fontAlgn="b"/>
                      <a:r>
                        <a:rPr lang="es-ES" sz="1100" u="none" strike="noStrike" dirty="0">
                          <a:effectLst/>
                        </a:rPr>
                        <a:t>Error  %</a:t>
                      </a:r>
                      <a:endParaRPr lang="es-ES" sz="1100" b="1" i="1" u="none" strike="noStrike" dirty="0">
                        <a:solidFill>
                          <a:srgbClr val="000000"/>
                        </a:solidFill>
                        <a:effectLst/>
                        <a:latin typeface="Calibri"/>
                      </a:endParaRPr>
                    </a:p>
                  </a:txBody>
                  <a:tcPr marL="0" marR="0" marT="0" marB="0" anchor="b"/>
                </a:tc>
                <a:tc>
                  <a:txBody>
                    <a:bodyPr/>
                    <a:lstStyle/>
                    <a:p>
                      <a:pPr algn="l" fontAlgn="b"/>
                      <a:r>
                        <a:rPr lang="es-ES" sz="1100" u="none" strike="noStrike">
                          <a:effectLst/>
                        </a:rPr>
                        <a:t>Prueba Experimental </a:t>
                      </a:r>
                      <a:endParaRPr lang="es-ES" sz="1100" b="1" i="1" u="none" strike="noStrike">
                        <a:solidFill>
                          <a:srgbClr val="000000"/>
                        </a:solidFill>
                        <a:effectLst/>
                        <a:latin typeface="Calibri"/>
                      </a:endParaRPr>
                    </a:p>
                  </a:txBody>
                  <a:tcPr marL="0" marR="0" marT="0" marB="0" anchor="b"/>
                </a:tc>
                <a:tc>
                  <a:txBody>
                    <a:bodyPr/>
                    <a:lstStyle/>
                    <a:p>
                      <a:pPr algn="l" fontAlgn="b"/>
                      <a:r>
                        <a:rPr lang="es-ES" sz="1100" u="none" strike="noStrike">
                          <a:effectLst/>
                        </a:rPr>
                        <a:t>Simulación Numérica </a:t>
                      </a:r>
                      <a:endParaRPr lang="es-ES" sz="1100" b="1" i="1"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Error %</a:t>
                      </a:r>
                      <a:endParaRPr lang="es-ES" sz="1100" b="1" i="1" u="none" strike="noStrike">
                        <a:solidFill>
                          <a:srgbClr val="000000"/>
                        </a:solidFill>
                        <a:effectLst/>
                        <a:latin typeface="Calibri"/>
                      </a:endParaRPr>
                    </a:p>
                  </a:txBody>
                  <a:tcPr marL="0" marR="0" marT="0" marB="0" anchor="b"/>
                </a:tc>
              </a:tr>
              <a:tr h="188177">
                <a:tc gridSpan="7">
                  <a:txBody>
                    <a:bodyPr/>
                    <a:lstStyle/>
                    <a:p>
                      <a:pPr algn="l" fontAlgn="b"/>
                      <a:r>
                        <a:rPr lang="es-ES" sz="1100" u="none" strike="noStrike">
                          <a:effectLst/>
                        </a:rPr>
                        <a:t>Prueba bidimensional </a:t>
                      </a:r>
                      <a:endParaRPr lang="es-ES" sz="1100" b="0" i="0" u="none" strike="noStrike">
                        <a:solidFill>
                          <a:srgbClr val="000000"/>
                        </a:solidFill>
                        <a:effectLst/>
                        <a:latin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8177">
                <a:tc rowSpan="2">
                  <a:txBody>
                    <a:bodyPr/>
                    <a:lstStyle/>
                    <a:p>
                      <a:pPr algn="ctr" fontAlgn="ctr"/>
                      <a:r>
                        <a:rPr lang="es-ES" sz="900" u="none" strike="noStrike">
                          <a:effectLst/>
                        </a:rPr>
                        <a:t>Emprotramiento 1242 Elementos</a:t>
                      </a:r>
                      <a:endParaRPr lang="es-ES" sz="900" b="1" i="0" u="none" strike="noStrike">
                        <a:solidFill>
                          <a:srgbClr val="000000"/>
                        </a:solidFill>
                        <a:effectLst/>
                        <a:latin typeface="Calibri"/>
                      </a:endParaRPr>
                    </a:p>
                  </a:txBody>
                  <a:tcPr marL="0" marR="0" marT="0" marB="0" anchor="ctr"/>
                </a:tc>
                <a:tc>
                  <a:txBody>
                    <a:bodyPr/>
                    <a:lstStyle/>
                    <a:p>
                      <a:pPr algn="ctr" fontAlgn="b"/>
                      <a:r>
                        <a:rPr lang="es-ES" sz="1100" u="none" strike="noStrike">
                          <a:effectLst/>
                        </a:rPr>
                        <a:t>-0,00034</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-0,00021</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38,24</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-205,77</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-187,68</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8,79</a:t>
                      </a:r>
                      <a:endParaRPr lang="es-ES" sz="1100" b="0" i="0" u="none" strike="noStrike">
                        <a:solidFill>
                          <a:srgbClr val="000000"/>
                        </a:solidFill>
                        <a:effectLst/>
                        <a:latin typeface="Calibri"/>
                      </a:endParaRPr>
                    </a:p>
                  </a:txBody>
                  <a:tcPr marL="0" marR="0" marT="0" marB="0" anchor="b"/>
                </a:tc>
              </a:tr>
              <a:tr h="197586">
                <a:tc vMerge="1">
                  <a:txBody>
                    <a:bodyPr/>
                    <a:lstStyle/>
                    <a:p>
                      <a:endParaRPr lang="es-ES"/>
                    </a:p>
                  </a:txBody>
                  <a:tcPr/>
                </a:tc>
                <a:tc>
                  <a:txBody>
                    <a:bodyPr/>
                    <a:lstStyle/>
                    <a:p>
                      <a:pPr algn="ctr" fontAlgn="b"/>
                      <a:r>
                        <a:rPr lang="es-ES" sz="1100" u="none" strike="noStrike">
                          <a:effectLst/>
                        </a:rPr>
                        <a:t>-0,00036</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dirty="0">
                          <a:effectLst/>
                        </a:rPr>
                        <a:t>-0,00025</a:t>
                      </a:r>
                      <a:endParaRPr lang="es-ES" sz="1100" b="0" i="0" u="none" strike="noStrike" dirty="0">
                        <a:solidFill>
                          <a:srgbClr val="000000"/>
                        </a:solidFill>
                        <a:effectLst/>
                        <a:latin typeface="Calibri"/>
                      </a:endParaRPr>
                    </a:p>
                  </a:txBody>
                  <a:tcPr marL="0" marR="0" marT="0" marB="0" anchor="b"/>
                </a:tc>
                <a:tc>
                  <a:txBody>
                    <a:bodyPr/>
                    <a:lstStyle/>
                    <a:p>
                      <a:pPr algn="ctr" fontAlgn="b"/>
                      <a:r>
                        <a:rPr lang="es-ES" sz="1100" u="none" strike="noStrike">
                          <a:effectLst/>
                        </a:rPr>
                        <a:t>30,56</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dirty="0">
                          <a:effectLst/>
                        </a:rPr>
                        <a:t>-211,37</a:t>
                      </a:r>
                      <a:endParaRPr lang="es-ES" sz="1100" b="0" i="0" u="none" strike="noStrike" dirty="0">
                        <a:solidFill>
                          <a:srgbClr val="000000"/>
                        </a:solidFill>
                        <a:effectLst/>
                        <a:latin typeface="Calibri"/>
                      </a:endParaRPr>
                    </a:p>
                  </a:txBody>
                  <a:tcPr marL="0" marR="0" marT="0" marB="0"/>
                </a:tc>
                <a:tc>
                  <a:txBody>
                    <a:bodyPr/>
                    <a:lstStyle/>
                    <a:p>
                      <a:pPr algn="ctr" fontAlgn="b"/>
                      <a:r>
                        <a:rPr lang="es-ES" sz="1100" u="none" strike="noStrike">
                          <a:effectLst/>
                        </a:rPr>
                        <a:t>-229,17</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8,42</a:t>
                      </a:r>
                      <a:endParaRPr lang="es-ES" sz="1100" b="0" i="0" u="none" strike="noStrike">
                        <a:solidFill>
                          <a:srgbClr val="000000"/>
                        </a:solidFill>
                        <a:effectLst/>
                        <a:latin typeface="Calibri"/>
                      </a:endParaRPr>
                    </a:p>
                  </a:txBody>
                  <a:tcPr marL="0" marR="0" marT="0" marB="0" anchor="b"/>
                </a:tc>
              </a:tr>
              <a:tr h="188177">
                <a:tc rowSpan="2">
                  <a:txBody>
                    <a:bodyPr/>
                    <a:lstStyle/>
                    <a:p>
                      <a:pPr algn="ctr" fontAlgn="ctr"/>
                      <a:r>
                        <a:rPr lang="es-ES" sz="900" u="none" strike="noStrike">
                          <a:effectLst/>
                        </a:rPr>
                        <a:t>Emprotramiento  1848 Elementos </a:t>
                      </a:r>
                      <a:endParaRPr lang="es-ES" sz="900" b="1" i="0" u="none" strike="noStrike">
                        <a:solidFill>
                          <a:srgbClr val="000000"/>
                        </a:solidFill>
                        <a:effectLst/>
                        <a:latin typeface="Calibri"/>
                      </a:endParaRPr>
                    </a:p>
                  </a:txBody>
                  <a:tcPr marL="0" marR="0" marT="0" marB="0" anchor="ctr"/>
                </a:tc>
                <a:tc>
                  <a:txBody>
                    <a:bodyPr/>
                    <a:lstStyle/>
                    <a:p>
                      <a:pPr algn="ctr" fontAlgn="b"/>
                      <a:r>
                        <a:rPr lang="es-ES" sz="1100" u="none" strike="noStrike">
                          <a:effectLst/>
                        </a:rPr>
                        <a:t>-0,00034</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dirty="0">
                          <a:effectLst/>
                        </a:rPr>
                        <a:t>-0,00023</a:t>
                      </a:r>
                      <a:endParaRPr lang="es-ES" sz="1100" b="0" i="0" u="none" strike="noStrike" dirty="0">
                        <a:solidFill>
                          <a:srgbClr val="000000"/>
                        </a:solidFill>
                        <a:effectLst/>
                        <a:latin typeface="Calibri"/>
                      </a:endParaRPr>
                    </a:p>
                  </a:txBody>
                  <a:tcPr marL="0" marR="0" marT="0" marB="0" anchor="b"/>
                </a:tc>
                <a:tc>
                  <a:txBody>
                    <a:bodyPr/>
                    <a:lstStyle/>
                    <a:p>
                      <a:pPr algn="ctr" fontAlgn="b"/>
                      <a:r>
                        <a:rPr lang="es-ES" sz="1100" u="none" strike="noStrike">
                          <a:effectLst/>
                        </a:rPr>
                        <a:t>32,35</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-205,77</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-196,49</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a:effectLst/>
                        </a:rPr>
                        <a:t>4,51</a:t>
                      </a:r>
                      <a:endParaRPr lang="es-ES" sz="1100" b="0" i="0" u="none" strike="noStrike">
                        <a:solidFill>
                          <a:srgbClr val="000000"/>
                        </a:solidFill>
                        <a:effectLst/>
                        <a:latin typeface="Calibri"/>
                      </a:endParaRPr>
                    </a:p>
                  </a:txBody>
                  <a:tcPr marL="0" marR="0" marT="0" marB="0" anchor="b"/>
                </a:tc>
              </a:tr>
              <a:tr h="197586">
                <a:tc vMerge="1">
                  <a:txBody>
                    <a:bodyPr/>
                    <a:lstStyle/>
                    <a:p>
                      <a:endParaRPr lang="es-ES"/>
                    </a:p>
                  </a:txBody>
                  <a:tcPr/>
                </a:tc>
                <a:tc>
                  <a:txBody>
                    <a:bodyPr/>
                    <a:lstStyle/>
                    <a:p>
                      <a:pPr algn="ctr" fontAlgn="b"/>
                      <a:r>
                        <a:rPr lang="es-ES" sz="1100" u="none" strike="noStrike">
                          <a:effectLst/>
                        </a:rPr>
                        <a:t>-0,00036</a:t>
                      </a:r>
                      <a:endParaRPr lang="es-ES" sz="1100" b="0" i="0" u="none" strike="noStrike">
                        <a:solidFill>
                          <a:srgbClr val="000000"/>
                        </a:solidFill>
                        <a:effectLst/>
                        <a:latin typeface="Calibri"/>
                      </a:endParaRPr>
                    </a:p>
                  </a:txBody>
                  <a:tcPr marL="0" marR="0" marT="0" marB="0" anchor="b"/>
                </a:tc>
                <a:tc>
                  <a:txBody>
                    <a:bodyPr/>
                    <a:lstStyle/>
                    <a:p>
                      <a:pPr algn="ctr" fontAlgn="b"/>
                      <a:r>
                        <a:rPr lang="es-ES" sz="1100" u="none" strike="noStrike" dirty="0">
                          <a:effectLst/>
                        </a:rPr>
                        <a:t>-0,00026</a:t>
                      </a:r>
                      <a:endParaRPr lang="es-ES" sz="1100" b="0" i="0" u="none" strike="noStrike" dirty="0">
                        <a:solidFill>
                          <a:srgbClr val="000000"/>
                        </a:solidFill>
                        <a:effectLst/>
                        <a:latin typeface="Calibri"/>
                      </a:endParaRPr>
                    </a:p>
                  </a:txBody>
                  <a:tcPr marL="0" marR="0" marT="0" marB="0" anchor="b"/>
                </a:tc>
                <a:tc>
                  <a:txBody>
                    <a:bodyPr/>
                    <a:lstStyle/>
                    <a:p>
                      <a:pPr algn="ctr" fontAlgn="b"/>
                      <a:r>
                        <a:rPr lang="es-ES" sz="1100" u="none" strike="noStrike" dirty="0">
                          <a:effectLst/>
                        </a:rPr>
                        <a:t>27,78</a:t>
                      </a:r>
                      <a:endParaRPr lang="es-ES" sz="1100" b="0" i="0" u="none" strike="noStrike" dirty="0">
                        <a:solidFill>
                          <a:srgbClr val="000000"/>
                        </a:solidFill>
                        <a:effectLst/>
                        <a:latin typeface="Calibri"/>
                      </a:endParaRPr>
                    </a:p>
                  </a:txBody>
                  <a:tcPr marL="0" marR="0" marT="0" marB="0" anchor="b"/>
                </a:tc>
                <a:tc>
                  <a:txBody>
                    <a:bodyPr/>
                    <a:lstStyle/>
                    <a:p>
                      <a:pPr algn="ctr" fontAlgn="b"/>
                      <a:r>
                        <a:rPr lang="es-ES" sz="1100" u="none" strike="noStrike" dirty="0">
                          <a:effectLst/>
                        </a:rPr>
                        <a:t>-211,37</a:t>
                      </a:r>
                      <a:endParaRPr lang="es-ES" sz="1100" b="0" i="0" u="none" strike="noStrike" dirty="0">
                        <a:solidFill>
                          <a:srgbClr val="000000"/>
                        </a:solidFill>
                        <a:effectLst/>
                        <a:latin typeface="Calibri"/>
                      </a:endParaRPr>
                    </a:p>
                  </a:txBody>
                  <a:tcPr marL="0" marR="0" marT="0" marB="0"/>
                </a:tc>
                <a:tc>
                  <a:txBody>
                    <a:bodyPr/>
                    <a:lstStyle/>
                    <a:p>
                      <a:pPr algn="ctr" fontAlgn="b"/>
                      <a:r>
                        <a:rPr lang="es-ES" sz="1100" u="none" strike="noStrike" dirty="0">
                          <a:effectLst/>
                        </a:rPr>
                        <a:t>-203,92</a:t>
                      </a:r>
                      <a:endParaRPr lang="es-ES" sz="1100" b="0" i="0" u="none" strike="noStrike" dirty="0">
                        <a:solidFill>
                          <a:srgbClr val="000000"/>
                        </a:solidFill>
                        <a:effectLst/>
                        <a:latin typeface="Calibri"/>
                      </a:endParaRPr>
                    </a:p>
                  </a:txBody>
                  <a:tcPr marL="0" marR="0" marT="0" marB="0" anchor="b"/>
                </a:tc>
                <a:tc>
                  <a:txBody>
                    <a:bodyPr/>
                    <a:lstStyle/>
                    <a:p>
                      <a:pPr algn="ctr" fontAlgn="b"/>
                      <a:r>
                        <a:rPr lang="es-ES" sz="1100" u="none" strike="noStrike" dirty="0">
                          <a:effectLst/>
                        </a:rPr>
                        <a:t>3,52</a:t>
                      </a:r>
                      <a:endParaRPr lang="es-ES" sz="1100" b="0" i="0" u="none" strike="noStrike" dirty="0">
                        <a:solidFill>
                          <a:srgbClr val="000000"/>
                        </a:solidFill>
                        <a:effectLst/>
                        <a:latin typeface="Calibri"/>
                      </a:endParaRPr>
                    </a:p>
                  </a:txBody>
                  <a:tcPr marL="0" marR="0" marT="0" marB="0" anchor="b"/>
                </a:tc>
              </a:tr>
            </a:tbl>
          </a:graphicData>
        </a:graphic>
      </p:graphicFrame>
      <p:pic>
        <p:nvPicPr>
          <p:cNvPr id="13" name="20 Image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3728" y="2852936"/>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5" name="22 Image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4203" y="3043436"/>
            <a:ext cx="133350" cy="209550"/>
          </a:xfrm>
          <a:prstGeom prst="rect">
            <a:avLst/>
          </a:prstGeom>
          <a:noFill/>
          <a:extLst>
            <a:ext uri="{909E8E84-426E-40DD-AFC4-6F175D3DCCD1}">
              <a14:hiddenFill xmlns:a14="http://schemas.microsoft.com/office/drawing/2010/main">
                <a:solidFill>
                  <a:srgbClr val="FFFFFF"/>
                </a:solidFill>
              </a14:hiddenFill>
            </a:ext>
          </a:extLst>
        </p:spPr>
      </p:pic>
      <p:pic>
        <p:nvPicPr>
          <p:cNvPr id="17" name="24 Imag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0853" y="2862461"/>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28 Image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9903" y="3072011"/>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1" name="15 Image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3728" y="3233936"/>
            <a:ext cx="1333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22" name="16 Image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4203" y="3433961"/>
            <a:ext cx="1333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3" name="25 Imag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0853" y="3252986"/>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4" name="29 Image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9903" y="3462536"/>
            <a:ext cx="133350" cy="2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899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hristian\Desktop\Fotos Ipod\IMG_009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620688"/>
            <a:ext cx="2711376" cy="2015927"/>
          </a:xfrm>
          <a:prstGeom prst="rect">
            <a:avLst/>
          </a:prstGeom>
          <a:noFill/>
          <a:ln>
            <a:noFill/>
          </a:ln>
        </p:spPr>
      </p:pic>
      <p:pic>
        <p:nvPicPr>
          <p:cNvPr id="5" name="4 Imagen" descr="C:\Users\Christian\Desktop\Fotos Ipod\IMG_01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523556"/>
            <a:ext cx="2880320" cy="2087341"/>
          </a:xfrm>
          <a:prstGeom prst="rect">
            <a:avLst/>
          </a:prstGeom>
          <a:noFill/>
          <a:ln>
            <a:noFill/>
          </a:ln>
        </p:spPr>
      </p:pic>
      <p:pic>
        <p:nvPicPr>
          <p:cNvPr id="6" name="5 Imagen" descr="C:\Users\Christian\Desktop\Fotos Ipod\IMG_010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753" y="3356992"/>
            <a:ext cx="2708239" cy="2088232"/>
          </a:xfrm>
          <a:prstGeom prst="rect">
            <a:avLst/>
          </a:prstGeom>
          <a:noFill/>
          <a:ln>
            <a:noFill/>
          </a:ln>
        </p:spPr>
      </p:pic>
      <p:pic>
        <p:nvPicPr>
          <p:cNvPr id="7" name="6 Imagen" descr="C:\Users\Christian\Desktop\Fotos Ipod\IMG_01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7029" y="3273955"/>
            <a:ext cx="2891396" cy="2171270"/>
          </a:xfrm>
          <a:prstGeom prst="rect">
            <a:avLst/>
          </a:prstGeom>
          <a:noFill/>
          <a:ln>
            <a:noFill/>
          </a:ln>
        </p:spPr>
      </p:pic>
    </p:spTree>
    <p:extLst>
      <p:ext uri="{BB962C8B-B14F-4D97-AF65-F5344CB8AC3E}">
        <p14:creationId xmlns:p14="http://schemas.microsoft.com/office/powerpoint/2010/main" val="2922430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a:t>
            </a:r>
            <a:endParaRPr lang="es-ES" dirty="0"/>
          </a:p>
        </p:txBody>
      </p:sp>
      <p:sp>
        <p:nvSpPr>
          <p:cNvPr id="3" name="2 Marcador de contenido"/>
          <p:cNvSpPr>
            <a:spLocks noGrp="1"/>
          </p:cNvSpPr>
          <p:nvPr>
            <p:ph idx="1"/>
          </p:nvPr>
        </p:nvSpPr>
        <p:spPr/>
        <p:txBody>
          <a:bodyPr>
            <a:normAutofit fontScale="85000" lnSpcReduction="10000"/>
          </a:bodyPr>
          <a:lstStyle/>
          <a:p>
            <a:pPr marL="0" indent="0">
              <a:buNone/>
            </a:pPr>
            <a:endParaRPr lang="es-ES" dirty="0"/>
          </a:p>
          <a:p>
            <a:pPr lvl="0" algn="just"/>
            <a:r>
              <a:rPr lang="es-EC" dirty="0"/>
              <a:t>En este trabajo se realizó, primero la caracterización experimental del comportamiento </a:t>
            </a:r>
            <a:r>
              <a:rPr lang="es-EC" dirty="0" smtClean="0"/>
              <a:t>termomecánico</a:t>
            </a:r>
            <a:r>
              <a:rPr lang="es-EC" dirty="0"/>
              <a:t>, a través de los ensayos propuestos en ALUMINIO. En la obtención de los datos se observó que al aumentar el número de elementos los errores se van reduciendo, esto se debe básicamente que la interpolación que realizamos se va ajustando de </a:t>
            </a:r>
            <a:r>
              <a:rPr lang="es-EC" dirty="0" smtClean="0"/>
              <a:t>mejor </a:t>
            </a:r>
            <a:r>
              <a:rPr lang="es-EC" dirty="0"/>
              <a:t>manera a la curva </a:t>
            </a:r>
            <a:r>
              <a:rPr lang="es-EC" dirty="0" smtClean="0"/>
              <a:t>real. </a:t>
            </a:r>
            <a:r>
              <a:rPr lang="es-EC" dirty="0"/>
              <a:t>En general podemos decir que las predicciones dadas por la simulación numérica reprodujeron de  manera satisfactoria el comportamiento del material. </a:t>
            </a:r>
            <a:endParaRPr lang="es-ES" dirty="0"/>
          </a:p>
          <a:p>
            <a:endParaRPr lang="es-ES" dirty="0"/>
          </a:p>
        </p:txBody>
      </p:sp>
    </p:spTree>
    <p:extLst>
      <p:ext uri="{BB962C8B-B14F-4D97-AF65-F5344CB8AC3E}">
        <p14:creationId xmlns:p14="http://schemas.microsoft.com/office/powerpoint/2010/main" val="4048749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77500" lnSpcReduction="20000"/>
          </a:bodyPr>
          <a:lstStyle/>
          <a:p>
            <a:pPr marL="0" indent="0">
              <a:buNone/>
            </a:pPr>
            <a:endParaRPr lang="es-ES" dirty="0"/>
          </a:p>
          <a:p>
            <a:pPr lvl="0" algn="just"/>
            <a:r>
              <a:rPr lang="es-EC" dirty="0"/>
              <a:t>Los errores </a:t>
            </a:r>
            <a:r>
              <a:rPr lang="es-EC" dirty="0" smtClean="0"/>
              <a:t>más </a:t>
            </a:r>
            <a:r>
              <a:rPr lang="es-EC" dirty="0"/>
              <a:t>notables son los que se produjeron en las mediciones de las tensiones térmicas que son: </a:t>
            </a:r>
            <a:r>
              <a:rPr lang="es-EC" dirty="0" smtClean="0"/>
              <a:t>2.48 % </a:t>
            </a:r>
            <a:r>
              <a:rPr lang="es-EC" dirty="0"/>
              <a:t>en la prueba unidimensional y </a:t>
            </a:r>
            <a:r>
              <a:rPr lang="es-EC" dirty="0" smtClean="0"/>
              <a:t>4.51% </a:t>
            </a:r>
            <a:r>
              <a:rPr lang="es-EC" dirty="0"/>
              <a:t>en la prueba bidimensional. Esto se debe a las dificultades presentes en la convección, hacen que sea imposible tener una simulación completa de este proceso de transferencia de calor, por esta razón solo nos centramos en conocer la trasferencia de calor desde una superficie y no fue de nuestro interés la variación de flujo de calor, esto nos conlleva a utilizar formulas empíricas para calcular el coeficiente de convección, también teniendo en cuenta que el empotramiento de la prueba bidimensional se realizó sobre LAMIGAMID 100 que es un material con comportamiento no lineal y por esta razón no fue tomado en cuenta en la simulación numérica. </a:t>
            </a:r>
            <a:endParaRPr lang="es-ES" dirty="0"/>
          </a:p>
          <a:p>
            <a:pPr marL="0" indent="0">
              <a:buNone/>
            </a:pPr>
            <a:endParaRPr lang="es-ES" dirty="0"/>
          </a:p>
        </p:txBody>
      </p:sp>
    </p:spTree>
    <p:extLst>
      <p:ext uri="{BB962C8B-B14F-4D97-AF65-F5344CB8AC3E}">
        <p14:creationId xmlns:p14="http://schemas.microsoft.com/office/powerpoint/2010/main" val="2795015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476672"/>
                <a:ext cx="8229600" cy="5904656"/>
              </a:xfrm>
            </p:spPr>
            <p:txBody>
              <a:bodyPr>
                <a:normAutofit lnSpcReduction="10000"/>
              </a:bodyPr>
              <a:lstStyle/>
              <a:p>
                <a:pPr marL="0" indent="0">
                  <a:buNone/>
                </a:pPr>
                <a:r>
                  <a:rPr lang="es-EC" sz="2000" b="1" dirty="0"/>
                  <a:t>Es conveniente distinguir entre dos posibles efectos por dicha influencia:  </a:t>
                </a:r>
                <a:endParaRPr lang="es-EC" sz="2000" b="1" dirty="0" smtClean="0"/>
              </a:p>
              <a:p>
                <a:pPr marL="0" indent="0">
                  <a:buNone/>
                </a:pPr>
                <a:endParaRPr lang="es-ES" sz="2000" dirty="0"/>
              </a:p>
              <a:p>
                <a:pPr algn="just"/>
                <a:r>
                  <a:rPr lang="es-EC" sz="2000" dirty="0"/>
                  <a:t>Por una parte, está el hecho de que el propio proceso de deformación lleva asociados fenómenos térmicos (efecto </a:t>
                </a:r>
                <a:r>
                  <a:rPr lang="es-EC" sz="2000" dirty="0" err="1"/>
                  <a:t>Gough</a:t>
                </a:r>
                <a:r>
                  <a:rPr lang="es-EC" sz="2000" dirty="0"/>
                  <a:t>-Joule). Este problema acoplado es en general muy complejo. </a:t>
                </a:r>
                <a:endParaRPr lang="es-EC" sz="2000" dirty="0" smtClean="0"/>
              </a:p>
              <a:p>
                <a:endParaRPr lang="es-ES" sz="2000" dirty="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𝐾</m:t>
                      </m:r>
                      <m:sSup>
                        <m:sSupPr>
                          <m:ctrlPr>
                            <a:rPr lang="es-ES" sz="2400" i="1">
                              <a:latin typeface="Cambria Math"/>
                            </a:rPr>
                          </m:ctrlPr>
                        </m:sSupPr>
                        <m:e>
                          <m:r>
                            <a:rPr lang="es-EC" sz="2400">
                              <a:latin typeface="Cambria Math"/>
                            </a:rPr>
                            <m:t>∆</m:t>
                          </m:r>
                        </m:e>
                        <m:sup>
                          <m:r>
                            <a:rPr lang="es-EC" sz="2400">
                              <a:latin typeface="Cambria Math"/>
                            </a:rPr>
                            <m:t>2</m:t>
                          </m:r>
                        </m:sup>
                      </m:sSup>
                      <m:r>
                        <a:rPr lang="es-EC" sz="2400" i="1">
                          <a:latin typeface="Cambria Math"/>
                        </a:rPr>
                        <m:t>𝜃</m:t>
                      </m:r>
                      <m:r>
                        <a:rPr lang="es-EC" sz="2400">
                          <a:latin typeface="Cambria Math"/>
                        </a:rPr>
                        <m:t>=2</m:t>
                      </m:r>
                      <m:r>
                        <a:rPr lang="es-EC" sz="2400" i="1">
                          <a:latin typeface="Cambria Math"/>
                        </a:rPr>
                        <m:t>𝐺</m:t>
                      </m:r>
                      <m:f>
                        <m:fPr>
                          <m:ctrlPr>
                            <a:rPr lang="es-ES" sz="2400" i="1">
                              <a:latin typeface="Cambria Math"/>
                            </a:rPr>
                          </m:ctrlPr>
                        </m:fPr>
                        <m:num>
                          <m:r>
                            <a:rPr lang="es-EC" sz="2400">
                              <a:latin typeface="Cambria Math"/>
                            </a:rPr>
                            <m:t>1+</m:t>
                          </m:r>
                          <m:r>
                            <a:rPr lang="es-EC" sz="2400" i="1">
                              <a:latin typeface="Cambria Math"/>
                            </a:rPr>
                            <m:t>𝜐</m:t>
                          </m:r>
                        </m:num>
                        <m:den>
                          <m:r>
                            <a:rPr lang="es-EC" sz="2400">
                              <a:latin typeface="Cambria Math"/>
                            </a:rPr>
                            <m:t>1</m:t>
                          </m:r>
                          <m:r>
                            <a:rPr lang="es-EC" sz="2400" i="1">
                              <a:latin typeface="Cambria Math"/>
                            </a:rPr>
                            <m:t>−</m:t>
                          </m:r>
                          <m:r>
                            <a:rPr lang="es-EC" sz="2400">
                              <a:latin typeface="Cambria Math"/>
                            </a:rPr>
                            <m:t>2</m:t>
                          </m:r>
                          <m:r>
                            <a:rPr lang="es-EC" sz="2400" i="1">
                              <a:latin typeface="Cambria Math"/>
                            </a:rPr>
                            <m:t>𝜐</m:t>
                          </m:r>
                        </m:den>
                      </m:f>
                      <m:r>
                        <a:rPr lang="es-EC" sz="2400" i="1">
                          <a:latin typeface="Cambria Math"/>
                        </a:rPr>
                        <m:t>𝛼</m:t>
                      </m:r>
                      <m:sSub>
                        <m:sSubPr>
                          <m:ctrlPr>
                            <a:rPr lang="es-ES" sz="2400" i="1">
                              <a:latin typeface="Cambria Math"/>
                            </a:rPr>
                          </m:ctrlPr>
                        </m:sSubPr>
                        <m:e>
                          <m:r>
                            <a:rPr lang="es-EC" sz="2400" i="1">
                              <a:latin typeface="Cambria Math"/>
                            </a:rPr>
                            <m:t>𝑇</m:t>
                          </m:r>
                        </m:e>
                        <m:sub>
                          <m:r>
                            <a:rPr lang="es-EC" sz="2400">
                              <a:latin typeface="Cambria Math"/>
                            </a:rPr>
                            <m:t>0</m:t>
                          </m:r>
                        </m:sub>
                      </m:sSub>
                      <m:sSub>
                        <m:sSubPr>
                          <m:ctrlPr>
                            <a:rPr lang="es-ES" sz="2400" i="1">
                              <a:latin typeface="Cambria Math"/>
                            </a:rPr>
                          </m:ctrlPr>
                        </m:sSubPr>
                        <m:e>
                          <m:acc>
                            <m:accPr>
                              <m:chr m:val="̇"/>
                              <m:ctrlPr>
                                <a:rPr lang="es-ES" sz="2400" i="1">
                                  <a:latin typeface="Cambria Math"/>
                                </a:rPr>
                              </m:ctrlPr>
                            </m:accPr>
                            <m:e>
                              <m:r>
                                <a:rPr lang="es-EC" sz="2400" i="1">
                                  <a:latin typeface="Cambria Math"/>
                                </a:rPr>
                                <m:t>𝜀</m:t>
                              </m:r>
                            </m:e>
                          </m:acc>
                        </m:e>
                        <m:sub>
                          <m:r>
                            <a:rPr lang="es-EC" sz="2400" i="1">
                              <a:latin typeface="Cambria Math"/>
                            </a:rPr>
                            <m:t>𝑘𝑘</m:t>
                          </m:r>
                        </m:sub>
                      </m:sSub>
                      <m:r>
                        <a:rPr lang="es-EC" sz="2400">
                          <a:latin typeface="Cambria Math"/>
                        </a:rPr>
                        <m:t>+</m:t>
                      </m:r>
                      <m:r>
                        <a:rPr lang="es-EC" sz="2400" i="1">
                          <a:latin typeface="Cambria Math"/>
                        </a:rPr>
                        <m:t>𝜌</m:t>
                      </m:r>
                      <m:r>
                        <a:rPr lang="es-EC" sz="2400" i="1">
                          <a:latin typeface="Cambria Math"/>
                        </a:rPr>
                        <m:t>𝑐</m:t>
                      </m:r>
                      <m:acc>
                        <m:accPr>
                          <m:chr m:val="̇"/>
                          <m:ctrlPr>
                            <a:rPr lang="es-ES" sz="2400" i="1">
                              <a:latin typeface="Cambria Math"/>
                            </a:rPr>
                          </m:ctrlPr>
                        </m:accPr>
                        <m:e>
                          <m:r>
                            <a:rPr lang="es-EC" sz="2400" i="1">
                              <a:latin typeface="Cambria Math"/>
                            </a:rPr>
                            <m:t>𝜃</m:t>
                          </m:r>
                        </m:e>
                      </m:acc>
                      <m:r>
                        <a:rPr lang="es-EC" sz="2400" i="1">
                          <a:latin typeface="Cambria Math"/>
                        </a:rPr>
                        <m:t>−</m:t>
                      </m:r>
                      <m:r>
                        <a:rPr lang="es-EC" sz="2400" i="1">
                          <a:latin typeface="Cambria Math"/>
                        </a:rPr>
                        <m:t>𝜌</m:t>
                      </m:r>
                      <m:r>
                        <a:rPr lang="es-EC" sz="2400" i="1">
                          <a:latin typeface="Cambria Math"/>
                        </a:rPr>
                        <m:t>𝑅</m:t>
                      </m:r>
                    </m:oMath>
                  </m:oMathPara>
                </a14:m>
                <a:endParaRPr lang="es-ES" dirty="0" smtClean="0"/>
              </a:p>
              <a:p>
                <a:pPr marL="0" indent="0">
                  <a:buNone/>
                </a:pPr>
                <a:endParaRPr lang="es-ES" dirty="0" smtClean="0"/>
              </a:p>
              <a:p>
                <a:pPr algn="just"/>
                <a:r>
                  <a:rPr lang="es-EC" sz="2000" dirty="0"/>
                  <a:t>Por otra parte, tenemos la posible concurrencia de fenómenos térmicos producidos por causas externas a la deformación, como calentamiento por irradiación solar, cercanía de calderas o motores de combustión, ambientes de invierno o verano, etc. Estos efectos son de mucha mayor magnitud que los efectos térmicos asociados a la deformación. </a:t>
                </a:r>
                <a:endParaRPr lang="es-ES" sz="2000" dirty="0"/>
              </a:p>
              <a:p>
                <a:pPr marL="0" indent="0">
                  <a:buNone/>
                </a:pPr>
                <a:endParaRPr lang="es-ES" dirty="0" smtClean="0"/>
              </a:p>
              <a:p>
                <a:pPr marL="0" indent="0">
                  <a:buNone/>
                </a:pPr>
                <a:r>
                  <a:rPr lang="es-ES" dirty="0" smtClean="0"/>
                  <a:t> </a:t>
                </a:r>
              </a:p>
              <a:p>
                <a:pPr marL="0" indent="0">
                  <a:buNone/>
                </a:pPr>
                <a:endParaRPr lang="es-ES" dirty="0"/>
              </a:p>
              <a:p>
                <a:pPr marL="0" indent="0">
                  <a:buNone/>
                </a:pPr>
                <a:endParaRPr lang="es-ES" dirty="0" smtClean="0"/>
              </a:p>
              <a:p>
                <a:pPr marL="0" indent="0">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476672"/>
                <a:ext cx="8229600" cy="5904656"/>
              </a:xfrm>
              <a:blipFill rotWithShape="1">
                <a:blip r:embed="rId2"/>
                <a:stretch>
                  <a:fillRect l="-741" t="-1032" r="-741"/>
                </a:stretch>
              </a:blipFill>
            </p:spPr>
            <p:txBody>
              <a:bodyPr/>
              <a:lstStyle/>
              <a:p>
                <a:r>
                  <a:rPr lang="es-ES">
                    <a:noFill/>
                  </a:rPr>
                  <a:t> </a:t>
                </a:r>
              </a:p>
            </p:txBody>
          </p:sp>
        </mc:Fallback>
      </mc:AlternateContent>
    </p:spTree>
    <p:extLst>
      <p:ext uri="{BB962C8B-B14F-4D97-AF65-F5344CB8AC3E}">
        <p14:creationId xmlns:p14="http://schemas.microsoft.com/office/powerpoint/2010/main" val="1552568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95736" y="2967334"/>
            <a:ext cx="5112567" cy="923330"/>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Gracias </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03985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404664"/>
                <a:ext cx="8229600" cy="5721499"/>
              </a:xfrm>
            </p:spPr>
            <p:txBody>
              <a:bodyPr>
                <a:normAutofit fontScale="70000" lnSpcReduction="20000"/>
              </a:bodyPr>
              <a:lstStyle/>
              <a:p>
                <a:pPr marL="0" indent="0" algn="ctr">
                  <a:buNone/>
                </a:pPr>
                <a:endParaRPr lang="es-EC" sz="2400" i="1" dirty="0" smtClean="0"/>
              </a:p>
              <a:p>
                <a:pPr marL="0" indent="0" algn="ctr">
                  <a:buNone/>
                </a:pPr>
                <a14:m>
                  <m:oMath xmlns:m="http://schemas.openxmlformats.org/officeDocument/2006/math">
                    <m:r>
                      <a:rPr lang="es-EC" sz="3400" i="1">
                        <a:latin typeface="Cambria Math"/>
                      </a:rPr>
                      <m:t>𝑘</m:t>
                    </m:r>
                    <m:sSup>
                      <m:sSupPr>
                        <m:ctrlPr>
                          <a:rPr lang="es-ES" sz="3400" i="1">
                            <a:latin typeface="Cambria Math"/>
                          </a:rPr>
                        </m:ctrlPr>
                      </m:sSupPr>
                      <m:e>
                        <m:r>
                          <a:rPr lang="es-EC" sz="3400" i="1">
                            <a:latin typeface="Cambria Math"/>
                          </a:rPr>
                          <m:t>𝛻</m:t>
                        </m:r>
                      </m:e>
                      <m:sup>
                        <m:r>
                          <a:rPr lang="es-EC" sz="3400">
                            <a:latin typeface="Cambria Math"/>
                          </a:rPr>
                          <m:t>2</m:t>
                        </m:r>
                      </m:sup>
                    </m:sSup>
                    <m:r>
                      <a:rPr lang="es-EC" sz="3400" i="1">
                        <a:latin typeface="Cambria Math"/>
                      </a:rPr>
                      <m:t>𝑇</m:t>
                    </m:r>
                    <m:r>
                      <a:rPr lang="es-EC" sz="3400" i="1">
                        <a:latin typeface="Cambria Math"/>
                      </a:rPr>
                      <m:t>=</m:t>
                    </m:r>
                    <m:r>
                      <a:rPr lang="es-EC" sz="3400">
                        <a:latin typeface="Cambria Math"/>
                      </a:rPr>
                      <m:t>0</m:t>
                    </m:r>
                  </m:oMath>
                </a14:m>
                <a:r>
                  <a:rPr lang="es-EC" sz="3400" dirty="0"/>
                  <a:t> </a:t>
                </a:r>
                <a:r>
                  <a:rPr lang="es-EC" sz="3400" dirty="0" smtClean="0"/>
                  <a:t>                                                 </a:t>
                </a:r>
                <a:endParaRPr lang="es-ES" sz="3400" dirty="0"/>
              </a:p>
              <a:p>
                <a:pPr marL="0" indent="0">
                  <a:buNone/>
                </a:pPr>
                <a:endParaRPr lang="es-EC" sz="2000" dirty="0" smtClean="0"/>
              </a:p>
              <a:p>
                <a:pPr marL="0" indent="0" algn="just">
                  <a:buNone/>
                </a:pPr>
                <a:r>
                  <a:rPr lang="es-EC" sz="2900" dirty="0" smtClean="0"/>
                  <a:t>Esta </a:t>
                </a:r>
                <a:r>
                  <a:rPr lang="es-EC" sz="2900" dirty="0"/>
                  <a:t>ecuación puede resolverse en primer lugar, y permite manejar la segunda ecuación con el término térmico ya </a:t>
                </a:r>
                <a:r>
                  <a:rPr lang="es-EC" sz="2900" dirty="0" smtClean="0"/>
                  <a:t>conocido</a:t>
                </a:r>
                <a:r>
                  <a:rPr lang="es-EC" sz="2900" dirty="0"/>
                  <a:t>.</a:t>
                </a:r>
                <a:r>
                  <a:rPr lang="es-EC" sz="2900" dirty="0" smtClean="0"/>
                  <a:t> </a:t>
                </a:r>
              </a:p>
              <a:p>
                <a:pPr marL="0" indent="0" algn="ctr">
                  <a:buNone/>
                </a:pPr>
                <a:endParaRPr lang="es-ES" sz="2400" dirty="0" smtClean="0"/>
              </a:p>
              <a:p>
                <a:pPr marL="0" indent="0" algn="ctr">
                  <a:buNone/>
                </a:pPr>
                <a:endParaRPr lang="es-ES" sz="2400" dirty="0" smtClean="0"/>
              </a:p>
              <a:p>
                <a:pPr marL="0" indent="0" algn="ctr">
                  <a:buNone/>
                </a:pPr>
                <a:endParaRPr lang="es-ES" sz="2400" dirty="0"/>
              </a:p>
              <a:p>
                <a:pPr marL="0" indent="0" algn="ctr">
                  <a:buNone/>
                </a:pPr>
                <a14:m>
                  <m:oMath xmlns:m="http://schemas.openxmlformats.org/officeDocument/2006/math">
                    <m:sSup>
                      <m:sSupPr>
                        <m:ctrlPr>
                          <a:rPr lang="es-ES" sz="3400" i="1">
                            <a:latin typeface="Cambria Math"/>
                          </a:rPr>
                        </m:ctrlPr>
                      </m:sSupPr>
                      <m:e>
                        <m:sSub>
                          <m:sSubPr>
                            <m:ctrlPr>
                              <a:rPr lang="es-ES" sz="3400" i="1">
                                <a:latin typeface="Cambria Math"/>
                              </a:rPr>
                            </m:ctrlPr>
                          </m:sSubPr>
                          <m:e>
                            <m:r>
                              <a:rPr lang="es-ES" sz="3400" i="1">
                                <a:latin typeface="Cambria Math"/>
                              </a:rPr>
                              <m:t>𝜎</m:t>
                            </m:r>
                          </m:e>
                          <m:sub>
                            <m:r>
                              <a:rPr lang="es-ES" sz="3400" i="1">
                                <a:latin typeface="Cambria Math"/>
                              </a:rPr>
                              <m:t>𝑖𝑗</m:t>
                            </m:r>
                          </m:sub>
                        </m:sSub>
                      </m:e>
                      <m:sup>
                        <m:r>
                          <a:rPr lang="es-ES" sz="3400" i="1">
                            <a:latin typeface="Cambria Math"/>
                          </a:rPr>
                          <m:t>′</m:t>
                        </m:r>
                      </m:sup>
                    </m:sSup>
                    <m:r>
                      <a:rPr lang="es-EC" sz="3400">
                        <a:latin typeface="Cambria Math"/>
                      </a:rPr>
                      <m:t>=</m:t>
                    </m:r>
                    <m:r>
                      <a:rPr lang="es-EC" sz="3400" i="1">
                        <a:latin typeface="Cambria Math"/>
                      </a:rPr>
                      <m:t>𝜆</m:t>
                    </m:r>
                    <m:sSubSup>
                      <m:sSubSupPr>
                        <m:ctrlPr>
                          <a:rPr lang="es-ES" sz="3400" i="1">
                            <a:latin typeface="Cambria Math"/>
                          </a:rPr>
                        </m:ctrlPr>
                      </m:sSubSupPr>
                      <m:e>
                        <m:r>
                          <a:rPr lang="es-EC" sz="3400" i="1">
                            <a:latin typeface="Cambria Math"/>
                          </a:rPr>
                          <m:t>𝜀</m:t>
                        </m:r>
                      </m:e>
                      <m:sub>
                        <m:r>
                          <a:rPr lang="es-EC" sz="3400" i="1">
                            <a:latin typeface="Cambria Math"/>
                          </a:rPr>
                          <m:t>𝑘𝑘</m:t>
                        </m:r>
                      </m:sub>
                      <m:sup/>
                    </m:sSubSup>
                    <m:sSub>
                      <m:sSubPr>
                        <m:ctrlPr>
                          <a:rPr lang="es-ES" sz="3400" i="1">
                            <a:latin typeface="Cambria Math"/>
                          </a:rPr>
                        </m:ctrlPr>
                      </m:sSubPr>
                      <m:e>
                        <m:r>
                          <a:rPr lang="es-EC" sz="3400" i="1">
                            <a:latin typeface="Cambria Math"/>
                          </a:rPr>
                          <m:t>𝛿</m:t>
                        </m:r>
                      </m:e>
                      <m:sub>
                        <m:r>
                          <a:rPr lang="es-EC" sz="3400" i="1">
                            <a:latin typeface="Cambria Math"/>
                          </a:rPr>
                          <m:t>𝑖𝑗</m:t>
                        </m:r>
                      </m:sub>
                    </m:sSub>
                    <m:r>
                      <a:rPr lang="es-EC" sz="3400">
                        <a:latin typeface="Cambria Math"/>
                      </a:rPr>
                      <m:t>+2</m:t>
                    </m:r>
                    <m:r>
                      <a:rPr lang="es-EC" sz="3400" i="1">
                        <a:latin typeface="Cambria Math"/>
                      </a:rPr>
                      <m:t>𝐺</m:t>
                    </m:r>
                    <m:sSubSup>
                      <m:sSubSupPr>
                        <m:ctrlPr>
                          <a:rPr lang="es-ES" sz="3400" i="1">
                            <a:latin typeface="Cambria Math"/>
                          </a:rPr>
                        </m:ctrlPr>
                      </m:sSubSupPr>
                      <m:e>
                        <m:r>
                          <a:rPr lang="es-EC" sz="3400" i="1">
                            <a:latin typeface="Cambria Math"/>
                          </a:rPr>
                          <m:t>𝜀</m:t>
                        </m:r>
                      </m:e>
                      <m:sub>
                        <m:r>
                          <a:rPr lang="es-EC" sz="3400" i="1">
                            <a:latin typeface="Cambria Math"/>
                          </a:rPr>
                          <m:t>𝑖𝑗</m:t>
                        </m:r>
                      </m:sub>
                      <m:sup/>
                    </m:sSubSup>
                    <m:r>
                      <a:rPr lang="es-EC" sz="3400" i="1">
                        <a:latin typeface="Cambria Math"/>
                      </a:rPr>
                      <m:t>−</m:t>
                    </m:r>
                    <m:d>
                      <m:dPr>
                        <m:ctrlPr>
                          <a:rPr lang="es-ES" sz="3400" i="1">
                            <a:latin typeface="Cambria Math"/>
                          </a:rPr>
                        </m:ctrlPr>
                      </m:dPr>
                      <m:e>
                        <m:r>
                          <a:rPr lang="es-EC" sz="3400">
                            <a:latin typeface="Cambria Math"/>
                          </a:rPr>
                          <m:t>3</m:t>
                        </m:r>
                        <m:r>
                          <a:rPr lang="es-EC" sz="3400" i="1">
                            <a:latin typeface="Cambria Math"/>
                          </a:rPr>
                          <m:t>𝜆</m:t>
                        </m:r>
                        <m:r>
                          <a:rPr lang="es-EC" sz="3400">
                            <a:latin typeface="Cambria Math"/>
                          </a:rPr>
                          <m:t>+2</m:t>
                        </m:r>
                        <m:r>
                          <a:rPr lang="es-EC" sz="3400" i="1">
                            <a:latin typeface="Cambria Math"/>
                          </a:rPr>
                          <m:t>𝐺</m:t>
                        </m:r>
                      </m:e>
                    </m:d>
                    <m:r>
                      <a:rPr lang="es-EC" sz="3400" i="1">
                        <a:latin typeface="Cambria Math"/>
                      </a:rPr>
                      <m:t>𝛼</m:t>
                    </m:r>
                    <m:r>
                      <m:rPr>
                        <m:sty m:val="p"/>
                      </m:rPr>
                      <a:rPr lang="es-EC" sz="3400">
                        <a:latin typeface="Cambria Math"/>
                      </a:rPr>
                      <m:t>Δ</m:t>
                    </m:r>
                    <m:r>
                      <a:rPr lang="es-EC" sz="3400" i="1">
                        <a:latin typeface="Cambria Math"/>
                      </a:rPr>
                      <m:t>𝑇</m:t>
                    </m:r>
                    <m:sSub>
                      <m:sSubPr>
                        <m:ctrlPr>
                          <a:rPr lang="es-ES" sz="3400" i="1">
                            <a:latin typeface="Cambria Math"/>
                          </a:rPr>
                        </m:ctrlPr>
                      </m:sSubPr>
                      <m:e>
                        <m:r>
                          <a:rPr lang="es-EC" sz="3400" i="1">
                            <a:latin typeface="Cambria Math"/>
                          </a:rPr>
                          <m:t>𝛿</m:t>
                        </m:r>
                      </m:e>
                      <m:sub>
                        <m:r>
                          <a:rPr lang="es-EC" sz="3400" i="1">
                            <a:latin typeface="Cambria Math"/>
                          </a:rPr>
                          <m:t>𝑖𝑗</m:t>
                        </m:r>
                      </m:sub>
                    </m:sSub>
                  </m:oMath>
                </a14:m>
                <a:r>
                  <a:rPr lang="es-EC" sz="2400" dirty="0"/>
                  <a:t> </a:t>
                </a:r>
                <a:r>
                  <a:rPr lang="es-ES" dirty="0"/>
                  <a:t> </a:t>
                </a:r>
                <a:endParaRPr lang="es-ES" dirty="0" smtClean="0"/>
              </a:p>
              <a:p>
                <a:pPr marL="0" indent="0">
                  <a:buNone/>
                </a:pPr>
                <a:r>
                  <a:rPr lang="es-ES" dirty="0" smtClean="0"/>
                  <a:t>                     </a:t>
                </a:r>
              </a:p>
              <a:p>
                <a:pPr marL="0" indent="0">
                  <a:buNone/>
                </a:pPr>
                <a:r>
                  <a:rPr lang="es-ES" dirty="0" smtClean="0"/>
                  <a:t> </a:t>
                </a:r>
                <a:endParaRPr lang="es-ES" dirty="0"/>
              </a:p>
              <a:p>
                <a:pPr marL="0" indent="0" algn="just">
                  <a:buNone/>
                </a:pPr>
                <a:r>
                  <a:rPr lang="es-EC" sz="2900" dirty="0"/>
                  <a:t>Dado que las ecuaciones </a:t>
                </a:r>
                <a:r>
                  <a:rPr lang="es-EC" sz="2900" dirty="0" smtClean="0"/>
                  <a:t>anteriores </a:t>
                </a:r>
                <a:r>
                  <a:rPr lang="es-EC" sz="2900" dirty="0"/>
                  <a:t>pueden resolverse en forma desacoplada es lo que hace que este modelo se identifique como </a:t>
                </a:r>
                <a:r>
                  <a:rPr lang="es-EC" sz="2900" i="1" dirty="0"/>
                  <a:t>termoelasticidad desacoplada</a:t>
                </a:r>
                <a:r>
                  <a:rPr lang="es-EC" sz="2900" dirty="0"/>
                  <a:t>. </a:t>
                </a:r>
                <a:endParaRPr lang="es-ES" sz="2900" dirty="0"/>
              </a:p>
              <a:p>
                <a:pPr marL="0" indent="0">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404664"/>
                <a:ext cx="8229600" cy="5721499"/>
              </a:xfrm>
              <a:blipFill rotWithShape="1">
                <a:blip r:embed="rId2"/>
                <a:stretch>
                  <a:fillRect l="-741" r="-741"/>
                </a:stretch>
              </a:blipFill>
            </p:spPr>
            <p:txBody>
              <a:bodyPr/>
              <a:lstStyle/>
              <a:p>
                <a:r>
                  <a:rPr lang="es-ES">
                    <a:noFill/>
                  </a:rPr>
                  <a:t> </a:t>
                </a:r>
              </a:p>
            </p:txBody>
          </p:sp>
        </mc:Fallback>
      </mc:AlternateContent>
    </p:spTree>
    <p:extLst>
      <p:ext uri="{BB962C8B-B14F-4D97-AF65-F5344CB8AC3E}">
        <p14:creationId xmlns:p14="http://schemas.microsoft.com/office/powerpoint/2010/main" val="299363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MÉTODO DE LOS ELEMENTOS FINITOS </a:t>
            </a:r>
            <a:endParaRPr lang="es-ES" sz="3600" b="1" dirty="0"/>
          </a:p>
        </p:txBody>
      </p:sp>
      <p:sp>
        <p:nvSpPr>
          <p:cNvPr id="3" name="2 Marcador de contenido"/>
          <p:cNvSpPr>
            <a:spLocks noGrp="1"/>
          </p:cNvSpPr>
          <p:nvPr>
            <p:ph idx="1"/>
          </p:nvPr>
        </p:nvSpPr>
        <p:spPr/>
        <p:txBody>
          <a:bodyPr>
            <a:normAutofit/>
          </a:bodyPr>
          <a:lstStyle/>
          <a:p>
            <a:pPr marL="0" indent="0" algn="just">
              <a:buNone/>
            </a:pPr>
            <a:endParaRPr lang="es-ES" sz="2000" dirty="0"/>
          </a:p>
          <a:p>
            <a:pPr marL="0" indent="0" algn="just">
              <a:buNone/>
            </a:pPr>
            <a:endParaRPr lang="es-ES" sz="20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29" t="12609" r="36190" b="16463"/>
          <a:stretch/>
        </p:blipFill>
        <p:spPr bwMode="auto">
          <a:xfrm>
            <a:off x="179512" y="1998422"/>
            <a:ext cx="2579061" cy="191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987824" y="1772816"/>
            <a:ext cx="5400600" cy="2862322"/>
          </a:xfrm>
          <a:prstGeom prst="rect">
            <a:avLst/>
          </a:prstGeom>
          <a:noFill/>
        </p:spPr>
        <p:txBody>
          <a:bodyPr wrap="square" rtlCol="0">
            <a:spAutoFit/>
          </a:bodyPr>
          <a:lstStyle/>
          <a:p>
            <a:pPr algn="just"/>
            <a:r>
              <a:rPr lang="es-ES" sz="2000" dirty="0"/>
              <a:t>La resolución de un problema diferencial sobre un dominio mediante el método de los elementos finitos se puede dividir en dos etapas:</a:t>
            </a:r>
          </a:p>
          <a:p>
            <a:pPr algn="just"/>
            <a:endParaRPr lang="es-ES" sz="2000" dirty="0"/>
          </a:p>
          <a:p>
            <a:pPr algn="just"/>
            <a:endParaRPr lang="es-ES" sz="2000" dirty="0"/>
          </a:p>
          <a:p>
            <a:pPr marL="800100" lvl="1" indent="-342900" algn="just">
              <a:buFont typeface="Arial" pitchFamily="34" charset="0"/>
              <a:buChar char="•"/>
            </a:pPr>
            <a:r>
              <a:rPr lang="es-ES" sz="2000" dirty="0"/>
              <a:t>Establecimiento de la formulación variacional del problema.</a:t>
            </a:r>
          </a:p>
          <a:p>
            <a:pPr lvl="1"/>
            <a:endParaRPr lang="es-ES" sz="2000" dirty="0"/>
          </a:p>
          <a:p>
            <a:pPr lvl="1"/>
            <a:endParaRPr lang="es-ES" sz="2000" dirty="0"/>
          </a:p>
        </p:txBody>
      </p:sp>
      <p:sp>
        <p:nvSpPr>
          <p:cNvPr id="5" name="4 CuadroTexto"/>
          <p:cNvSpPr txBox="1"/>
          <p:nvPr/>
        </p:nvSpPr>
        <p:spPr>
          <a:xfrm>
            <a:off x="1115616" y="4268589"/>
            <a:ext cx="7272808" cy="1292662"/>
          </a:xfrm>
          <a:prstGeom prst="rect">
            <a:avLst/>
          </a:prstGeom>
          <a:noFill/>
        </p:spPr>
        <p:txBody>
          <a:bodyPr wrap="square" rtlCol="0">
            <a:spAutoFit/>
          </a:bodyPr>
          <a:lstStyle/>
          <a:p>
            <a:pPr marL="342900" lvl="1" indent="-342900" algn="just">
              <a:buFont typeface="Arial" pitchFamily="34" charset="0"/>
              <a:buChar char="•"/>
            </a:pPr>
            <a:r>
              <a:rPr lang="es-ES" sz="2000" dirty="0"/>
              <a:t>Búsqueda de una solución aproximada mediante la discretización del dominio en número finito de subdominios en los que se establece la aproximación de la función incógnita</a:t>
            </a:r>
            <a:endParaRPr lang="es-ES" dirty="0"/>
          </a:p>
          <a:p>
            <a:endParaRPr lang="es-ES" dirty="0"/>
          </a:p>
        </p:txBody>
      </p:sp>
    </p:spTree>
    <p:extLst>
      <p:ext uri="{BB962C8B-B14F-4D97-AF65-F5344CB8AC3E}">
        <p14:creationId xmlns:p14="http://schemas.microsoft.com/office/powerpoint/2010/main" val="3412082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GALERKIN-MÉTODO RESIDUOS PONDERADOS</a:t>
            </a: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3266079749"/>
              </p:ext>
            </p:extLst>
          </p:nvPr>
        </p:nvGraphicFramePr>
        <p:xfrm>
          <a:off x="-1260648" y="812611"/>
          <a:ext cx="7029296" cy="4032448"/>
        </p:xfrm>
        <a:graphic>
          <a:graphicData uri="http://schemas.openxmlformats.org/presentationml/2006/ole">
            <mc:AlternateContent xmlns:mc="http://schemas.openxmlformats.org/markup-compatibility/2006">
              <mc:Choice xmlns:v="urn:schemas-microsoft-com:vml" Requires="v">
                <p:oleObj spid="_x0000_s1045" name="AutoCAD Drawing" r:id="rId3" imgW="11734920" imgH="6172200" progId="AutoCAD.Drawing.17">
                  <p:embed/>
                </p:oleObj>
              </mc:Choice>
              <mc:Fallback>
                <p:oleObj name="AutoCAD Drawing" r:id="rId3" imgW="11734920" imgH="6172200" progId="AutoCAD.Drawing.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648" y="812611"/>
                        <a:ext cx="7029296" cy="40324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5" name="4 CuadroTexto"/>
              <p:cNvSpPr txBox="1"/>
              <p:nvPr/>
            </p:nvSpPr>
            <p:spPr>
              <a:xfrm>
                <a:off x="3419872" y="1700808"/>
                <a:ext cx="5472608" cy="1015663"/>
              </a:xfrm>
              <a:prstGeom prst="rect">
                <a:avLst/>
              </a:prstGeom>
              <a:noFill/>
            </p:spPr>
            <p:txBody>
              <a:bodyPr wrap="square" rtlCol="0">
                <a:spAutoFit/>
              </a:bodyPr>
              <a:lstStyle/>
              <a:p>
                <a:pPr algn="just"/>
                <a:r>
                  <a:rPr lang="es-EC" sz="2000" dirty="0" smtClean="0"/>
                  <a:t>Considerando </a:t>
                </a:r>
                <a:r>
                  <a:rPr lang="es-EC" sz="2000" dirty="0"/>
                  <a:t>una ecuación diferencial definida sobre el dominio </a:t>
                </a:r>
                <a14:m>
                  <m:oMath xmlns:m="http://schemas.openxmlformats.org/officeDocument/2006/math">
                    <m:r>
                      <m:rPr>
                        <m:sty m:val="p"/>
                      </m:rPr>
                      <a:rPr lang="es-EC" sz="2000">
                        <a:latin typeface="Cambria Math"/>
                      </a:rPr>
                      <m:t>Ω</m:t>
                    </m:r>
                  </m:oMath>
                </a14:m>
                <a:r>
                  <a:rPr lang="es-EC" sz="2000" dirty="0"/>
                  <a:t> como se ve en la </a:t>
                </a:r>
                <a:r>
                  <a:rPr lang="es-EC" sz="2000" dirty="0" smtClean="0"/>
                  <a:t>figura.</a:t>
                </a:r>
                <a:endParaRPr lang="es-ES" sz="2000" dirty="0"/>
              </a:p>
              <a:p>
                <a:pPr algn="ctr"/>
                <a14:m>
                  <m:oMath xmlns:m="http://schemas.openxmlformats.org/officeDocument/2006/math">
                    <m:r>
                      <a:rPr lang="es-EC" sz="2000" i="1">
                        <a:latin typeface="Cambria Math"/>
                      </a:rPr>
                      <m:t>𝐴</m:t>
                    </m:r>
                    <m:d>
                      <m:dPr>
                        <m:ctrlPr>
                          <a:rPr lang="es-ES" sz="2000" i="1">
                            <a:latin typeface="Cambria Math"/>
                          </a:rPr>
                        </m:ctrlPr>
                      </m:dPr>
                      <m:e>
                        <m:r>
                          <a:rPr lang="es-EC" sz="2000" i="1">
                            <a:latin typeface="Cambria Math"/>
                          </a:rPr>
                          <m:t>𝑢</m:t>
                        </m:r>
                      </m:e>
                    </m:d>
                    <m:r>
                      <a:rPr lang="es-EC" sz="2000" i="1">
                        <a:latin typeface="Cambria Math"/>
                      </a:rPr>
                      <m:t>=0</m:t>
                    </m:r>
                  </m:oMath>
                </a14:m>
                <a:r>
                  <a:rPr lang="es-EC" sz="2000" dirty="0"/>
                  <a:t> </a:t>
                </a:r>
                <a:endParaRPr lang="es-ES" sz="2000" dirty="0"/>
              </a:p>
            </p:txBody>
          </p:sp>
        </mc:Choice>
        <mc:Fallback xmlns="">
          <p:sp>
            <p:nvSpPr>
              <p:cNvPr id="5" name="4 CuadroTexto"/>
              <p:cNvSpPr txBox="1">
                <a:spLocks noRot="1" noChangeAspect="1" noMove="1" noResize="1" noEditPoints="1" noAdjustHandles="1" noChangeArrowheads="1" noChangeShapeType="1" noTextEdit="1"/>
              </p:cNvSpPr>
              <p:nvPr/>
            </p:nvSpPr>
            <p:spPr>
              <a:xfrm>
                <a:off x="3419872" y="1700808"/>
                <a:ext cx="5472608" cy="1015663"/>
              </a:xfrm>
              <a:prstGeom prst="rect">
                <a:avLst/>
              </a:prstGeom>
              <a:blipFill rotWithShape="1">
                <a:blip r:embed="rId5"/>
                <a:stretch>
                  <a:fillRect l="-1114" t="-2994" r="-12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3284765" y="2828835"/>
                <a:ext cx="5742822" cy="1477328"/>
              </a:xfrm>
              <a:prstGeom prst="rect">
                <a:avLst/>
              </a:prstGeom>
              <a:noFill/>
            </p:spPr>
            <p:txBody>
              <a:bodyPr wrap="square" rtlCol="0">
                <a:spAutoFit/>
              </a:bodyPr>
              <a:lstStyle/>
              <a:p>
                <a:pPr algn="just"/>
                <a:r>
                  <a:rPr lang="es-EC" dirty="0"/>
                  <a:t>Donde </a:t>
                </a:r>
                <a14:m>
                  <m:oMath xmlns:m="http://schemas.openxmlformats.org/officeDocument/2006/math">
                    <m:r>
                      <a:rPr lang="es-EC" i="1">
                        <a:latin typeface="Cambria Math"/>
                      </a:rPr>
                      <m:t>𝐴</m:t>
                    </m:r>
                    <m:r>
                      <a:rPr lang="es-EC" i="1">
                        <a:latin typeface="Cambria Math"/>
                      </a:rPr>
                      <m:t>(</m:t>
                    </m:r>
                    <m:r>
                      <a:rPr lang="es-EC" i="1">
                        <a:latin typeface="Cambria Math"/>
                      </a:rPr>
                      <m:t>𝑢</m:t>
                    </m:r>
                    <m:r>
                      <a:rPr lang="es-EC" i="1">
                        <a:latin typeface="Cambria Math"/>
                      </a:rPr>
                      <m:t>)</m:t>
                    </m:r>
                  </m:oMath>
                </a14:m>
                <a:r>
                  <a:rPr lang="es-EC" dirty="0"/>
                  <a:t> </a:t>
                </a:r>
                <a:r>
                  <a:rPr lang="es-EC" dirty="0" smtClean="0"/>
                  <a:t>es </a:t>
                </a:r>
                <a:r>
                  <a:rPr lang="es-EC" dirty="0"/>
                  <a:t>un operador diferencial</a:t>
                </a:r>
                <a:r>
                  <a:rPr lang="es-EC" dirty="0" smtClean="0"/>
                  <a:t>.</a:t>
                </a:r>
              </a:p>
              <a:p>
                <a:pPr algn="just"/>
                <a:endParaRPr lang="es-ES" dirty="0" smtClean="0"/>
              </a:p>
              <a:p>
                <a:pPr algn="just"/>
                <a:endParaRPr lang="es-ES" dirty="0"/>
              </a:p>
              <a:p>
                <a:pPr algn="just"/>
                <a:r>
                  <a:rPr lang="es-EC" dirty="0"/>
                  <a:t>Si se remplaza la solución exacta </a:t>
                </a:r>
                <a14:m>
                  <m:oMath xmlns:m="http://schemas.openxmlformats.org/officeDocument/2006/math">
                    <m:r>
                      <a:rPr lang="es-EC" i="1">
                        <a:latin typeface="Cambria Math"/>
                      </a:rPr>
                      <m:t>𝑢</m:t>
                    </m:r>
                  </m:oMath>
                </a14:m>
                <a:r>
                  <a:rPr lang="es-EC" dirty="0"/>
                  <a:t> por una solución aproximada </a:t>
                </a:r>
                <a14:m>
                  <m:oMath xmlns:m="http://schemas.openxmlformats.org/officeDocument/2006/math">
                    <m:acc>
                      <m:accPr>
                        <m:chr m:val="̃"/>
                        <m:ctrlPr>
                          <a:rPr lang="es-ES" i="1">
                            <a:latin typeface="Cambria Math"/>
                          </a:rPr>
                        </m:ctrlPr>
                      </m:accPr>
                      <m:e>
                        <m:r>
                          <a:rPr lang="es-EC" i="1">
                            <a:latin typeface="Cambria Math"/>
                          </a:rPr>
                          <m:t>𝑢</m:t>
                        </m:r>
                      </m:e>
                    </m:acc>
                  </m:oMath>
                </a14:m>
                <a:endParaRPr lang="es-ES" dirty="0"/>
              </a:p>
            </p:txBody>
          </p:sp>
        </mc:Choice>
        <mc:Fallback xmlns="">
          <p:sp>
            <p:nvSpPr>
              <p:cNvPr id="7" name="6 CuadroTexto"/>
              <p:cNvSpPr txBox="1">
                <a:spLocks noRot="1" noChangeAspect="1" noMove="1" noResize="1" noEditPoints="1" noAdjustHandles="1" noChangeArrowheads="1" noChangeShapeType="1" noTextEdit="1"/>
              </p:cNvSpPr>
              <p:nvPr/>
            </p:nvSpPr>
            <p:spPr>
              <a:xfrm>
                <a:off x="3284765" y="2828835"/>
                <a:ext cx="5742822" cy="1477328"/>
              </a:xfrm>
              <a:prstGeom prst="rect">
                <a:avLst/>
              </a:prstGeom>
              <a:blipFill rotWithShape="1">
                <a:blip r:embed="rId6"/>
                <a:stretch>
                  <a:fillRect l="-955" t="-2066" r="-849" b="-57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4597090" y="4599400"/>
                <a:ext cx="2027285" cy="491288"/>
              </a:xfrm>
              <a:prstGeom prst="rect">
                <a:avLst/>
              </a:prstGeom>
            </p:spPr>
            <p:txBody>
              <a:bodyPr wrap="none">
                <a:spAutoFit/>
              </a:bodyPr>
              <a:lstStyle/>
              <a:p>
                <a:pPr algn="ctr"/>
                <a14:m>
                  <m:oMath xmlns:m="http://schemas.openxmlformats.org/officeDocument/2006/math">
                    <m:nary>
                      <m:naryPr>
                        <m:limLoc m:val="subSup"/>
                        <m:ctrlPr>
                          <a:rPr lang="es-ES" i="1" smtClean="0">
                            <a:latin typeface="Cambria Math"/>
                          </a:rPr>
                        </m:ctrlPr>
                      </m:naryPr>
                      <m:sub>
                        <m:r>
                          <m:rPr>
                            <m:sty m:val="p"/>
                          </m:rPr>
                          <a:rPr lang="es-EC">
                            <a:latin typeface="Cambria Math"/>
                          </a:rPr>
                          <m:t>Ω</m:t>
                        </m:r>
                      </m:sub>
                      <m:sup/>
                      <m:e>
                        <m:sSub>
                          <m:sSubPr>
                            <m:ctrlPr>
                              <a:rPr lang="es-ES" i="1">
                                <a:latin typeface="Cambria Math"/>
                              </a:rPr>
                            </m:ctrlPr>
                          </m:sSubPr>
                          <m:e>
                            <m:r>
                              <a:rPr lang="es-EC" i="1">
                                <a:latin typeface="Cambria Math"/>
                              </a:rPr>
                              <m:t>𝑁</m:t>
                            </m:r>
                          </m:e>
                          <m:sub>
                            <m:r>
                              <a:rPr lang="es-EC" i="1">
                                <a:latin typeface="Cambria Math"/>
                              </a:rPr>
                              <m:t>𝑖</m:t>
                            </m:r>
                          </m:sub>
                        </m:sSub>
                      </m:e>
                    </m:nary>
                    <m:r>
                      <a:rPr lang="es-ES" b="0" i="1" smtClean="0">
                        <a:latin typeface="Cambria Math"/>
                      </a:rPr>
                      <m:t>𝐴</m:t>
                    </m:r>
                    <m:d>
                      <m:dPr>
                        <m:ctrlPr>
                          <a:rPr lang="es-ES" i="1">
                            <a:latin typeface="Cambria Math"/>
                          </a:rPr>
                        </m:ctrlPr>
                      </m:dPr>
                      <m:e>
                        <m:acc>
                          <m:accPr>
                            <m:chr m:val="̃"/>
                            <m:ctrlPr>
                              <a:rPr lang="es-ES" i="1">
                                <a:latin typeface="Cambria Math"/>
                              </a:rPr>
                            </m:ctrlPr>
                          </m:accPr>
                          <m:e>
                            <m:r>
                              <a:rPr lang="es-EC" i="1">
                                <a:latin typeface="Cambria Math"/>
                              </a:rPr>
                              <m:t>𝑢</m:t>
                            </m:r>
                          </m:e>
                        </m:acc>
                      </m:e>
                    </m:d>
                    <m:r>
                      <a:rPr lang="es-EC" i="1">
                        <a:latin typeface="Cambria Math"/>
                      </a:rPr>
                      <m:t>𝑑</m:t>
                    </m:r>
                    <m:r>
                      <a:rPr lang="es-EC" i="1">
                        <a:latin typeface="Cambria Math"/>
                      </a:rPr>
                      <m:t>𝛺</m:t>
                    </m:r>
                    <m:r>
                      <a:rPr lang="es-EC">
                        <a:latin typeface="Cambria Math"/>
                      </a:rPr>
                      <m:t>=0</m:t>
                    </m:r>
                  </m:oMath>
                </a14:m>
                <a:r>
                  <a:rPr lang="es-EC" sz="1600" dirty="0"/>
                  <a:t> </a:t>
                </a:r>
                <a:endParaRPr lang="es-ES" sz="1600" dirty="0"/>
              </a:p>
            </p:txBody>
          </p:sp>
        </mc:Choice>
        <mc:Fallback xmlns="">
          <p:sp>
            <p:nvSpPr>
              <p:cNvPr id="3" name="2 Rectángulo"/>
              <p:cNvSpPr>
                <a:spLocks noRot="1" noChangeAspect="1" noMove="1" noResize="1" noEditPoints="1" noAdjustHandles="1" noChangeArrowheads="1" noChangeShapeType="1" noTextEdit="1"/>
              </p:cNvSpPr>
              <p:nvPr/>
            </p:nvSpPr>
            <p:spPr>
              <a:xfrm>
                <a:off x="4597090" y="4599400"/>
                <a:ext cx="2027285" cy="491288"/>
              </a:xfrm>
              <a:prstGeom prst="rect">
                <a:avLst/>
              </a:prstGeom>
              <a:blipFill rotWithShape="1">
                <a:blip r:embed="rId7"/>
                <a:stretch>
                  <a:fillRect l="-19820" t="-95062" b="-160494"/>
                </a:stretch>
              </a:blipFill>
            </p:spPr>
            <p:txBody>
              <a:bodyPr/>
              <a:lstStyle/>
              <a:p>
                <a:r>
                  <a:rPr lang="es-ES">
                    <a:noFill/>
                  </a:rPr>
                  <a:t> </a:t>
                </a:r>
              </a:p>
            </p:txBody>
          </p:sp>
        </mc:Fallback>
      </mc:AlternateContent>
    </p:spTree>
    <p:extLst>
      <p:ext uri="{BB962C8B-B14F-4D97-AF65-F5344CB8AC3E}">
        <p14:creationId xmlns:p14="http://schemas.microsoft.com/office/powerpoint/2010/main" val="394488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FUNCIONES DE FORMA </a:t>
            </a:r>
            <a:endParaRPr lang="es-ES" sz="40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lgn="just">
                  <a:buNone/>
                </a:pPr>
                <a:r>
                  <a:rPr lang="es-EC" sz="2000" dirty="0" smtClean="0"/>
                  <a:t>Una alternativa </a:t>
                </a:r>
                <a:r>
                  <a:rPr lang="es-EC" sz="2000" dirty="0"/>
                  <a:t>de definir las funciones de </a:t>
                </a:r>
                <a:r>
                  <a:rPr lang="es-EC" sz="2000" dirty="0" smtClean="0"/>
                  <a:t>forma, </a:t>
                </a:r>
                <a:r>
                  <a:rPr lang="es-EC" sz="2000" dirty="0"/>
                  <a:t>consiste en </a:t>
                </a:r>
                <a:r>
                  <a:rPr lang="es-EC" sz="2000" dirty="0" smtClean="0"/>
                  <a:t>dividir </a:t>
                </a:r>
                <a:r>
                  <a:rPr lang="es-EC" sz="2000" dirty="0"/>
                  <a:t>el dominio </a:t>
                </a:r>
                <a14:m>
                  <m:oMath xmlns:m="http://schemas.openxmlformats.org/officeDocument/2006/math">
                    <m:r>
                      <m:rPr>
                        <m:sty m:val="p"/>
                      </m:rPr>
                      <a:rPr lang="es-EC" sz="2000">
                        <a:latin typeface="Cambria Math"/>
                      </a:rPr>
                      <m:t>Ω</m:t>
                    </m:r>
                  </m:oMath>
                </a14:m>
                <a:r>
                  <a:rPr lang="es-EC" sz="2000" dirty="0"/>
                  <a:t> en una serie de subdominios ó elementos </a:t>
                </a:r>
                <a14:m>
                  <m:oMath xmlns:m="http://schemas.openxmlformats.org/officeDocument/2006/math">
                    <m:sSup>
                      <m:sSupPr>
                        <m:ctrlPr>
                          <a:rPr lang="es-ES" sz="2000" i="1">
                            <a:latin typeface="Cambria Math"/>
                          </a:rPr>
                        </m:ctrlPr>
                      </m:sSupPr>
                      <m:e>
                        <m:r>
                          <m:rPr>
                            <m:sty m:val="p"/>
                          </m:rPr>
                          <a:rPr lang="es-EC" sz="2000">
                            <a:latin typeface="Cambria Math"/>
                          </a:rPr>
                          <m:t>Ω</m:t>
                        </m:r>
                      </m:e>
                      <m:sup>
                        <m:r>
                          <a:rPr lang="es-EC" sz="2000" i="1">
                            <a:latin typeface="Cambria Math"/>
                          </a:rPr>
                          <m:t>𝑒</m:t>
                        </m:r>
                      </m:sup>
                    </m:sSup>
                  </m:oMath>
                </a14:m>
                <a:r>
                  <a:rPr lang="es-EC" sz="2000" dirty="0"/>
                  <a:t> que no se </a:t>
                </a:r>
                <a:r>
                  <a:rPr lang="es-EC" sz="2000" dirty="0" smtClean="0"/>
                  <a:t>superpongan.</a:t>
                </a:r>
              </a:p>
              <a:p>
                <a:pPr marL="0" indent="0">
                  <a:buNone/>
                </a:pPr>
                <a:r>
                  <a:rPr lang="es-EC" sz="2000" dirty="0"/>
                  <a:t>Consideremos un dominio unidimensional, sobre el  cual queremos aproximar una función arbitraria </a:t>
                </a:r>
                <a14:m>
                  <m:oMath xmlns:m="http://schemas.openxmlformats.org/officeDocument/2006/math">
                    <m:r>
                      <a:rPr lang="es-EC" sz="2000" i="1">
                        <a:latin typeface="Cambria Math"/>
                      </a:rPr>
                      <m:t>𝑢</m:t>
                    </m:r>
                    <m:r>
                      <a:rPr lang="es-EC" sz="2000" i="1">
                        <a:latin typeface="Cambria Math"/>
                      </a:rPr>
                      <m:t>(</m:t>
                    </m:r>
                    <m:r>
                      <a:rPr lang="es-EC" sz="2000" i="1">
                        <a:latin typeface="Cambria Math"/>
                      </a:rPr>
                      <m:t>𝑥</m:t>
                    </m:r>
                    <m:r>
                      <a:rPr lang="es-EC" sz="2000" i="1">
                        <a:latin typeface="Cambria Math"/>
                      </a:rPr>
                      <m:t>)</m:t>
                    </m:r>
                  </m:oMath>
                </a14:m>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741" t="-674" r="-1333"/>
                </a:stretch>
              </a:blipFill>
            </p:spPr>
            <p:txBody>
              <a:bodyPr/>
              <a:lstStyle/>
              <a:p>
                <a:r>
                  <a:rPr lang="es-ES">
                    <a:noFill/>
                  </a:rPr>
                  <a:t> </a:t>
                </a:r>
              </a:p>
            </p:txBody>
          </p:sp>
        </mc:Fallback>
      </mc:AlternateContent>
      <p:graphicFrame>
        <p:nvGraphicFramePr>
          <p:cNvPr id="4" name="3 Objeto"/>
          <p:cNvGraphicFramePr>
            <a:graphicFrameLocks noChangeAspect="1"/>
          </p:cNvGraphicFramePr>
          <p:nvPr>
            <p:extLst>
              <p:ext uri="{D42A27DB-BD31-4B8C-83A1-F6EECF244321}">
                <p14:modId xmlns:p14="http://schemas.microsoft.com/office/powerpoint/2010/main" val="3382600301"/>
              </p:ext>
            </p:extLst>
          </p:nvPr>
        </p:nvGraphicFramePr>
        <p:xfrm>
          <a:off x="1619672" y="2420888"/>
          <a:ext cx="8997495" cy="4176464"/>
        </p:xfrm>
        <a:graphic>
          <a:graphicData uri="http://schemas.openxmlformats.org/presentationml/2006/ole">
            <mc:AlternateContent xmlns:mc="http://schemas.openxmlformats.org/markup-compatibility/2006">
              <mc:Choice xmlns:v="urn:schemas-microsoft-com:vml" Requires="v">
                <p:oleObj spid="_x0000_s2071" name="AutoCAD Drawing" r:id="rId4" imgW="11734920" imgH="6172200" progId="AutoCAD.Drawing.17">
                  <p:embed/>
                </p:oleObj>
              </mc:Choice>
              <mc:Fallback>
                <p:oleObj name="AutoCAD Drawing" r:id="rId4" imgW="11734920" imgH="6172200" progId="AutoCAD.Drawing.1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420888"/>
                        <a:ext cx="8997495" cy="4176464"/>
                      </a:xfrm>
                      <a:prstGeom prst="rect">
                        <a:avLst/>
                      </a:prstGeom>
                      <a:noFill/>
                    </p:spPr>
                  </p:pic>
                </p:oleObj>
              </mc:Fallback>
            </mc:AlternateContent>
          </a:graphicData>
        </a:graphic>
      </p:graphicFrame>
    </p:spTree>
    <p:extLst>
      <p:ext uri="{BB962C8B-B14F-4D97-AF65-F5344CB8AC3E}">
        <p14:creationId xmlns:p14="http://schemas.microsoft.com/office/powerpoint/2010/main" val="33170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AutoShape 25"/>
          <p:cNvCxnSpPr>
            <a:cxnSpLocks noChangeShapeType="1"/>
          </p:cNvCxnSpPr>
          <p:nvPr/>
        </p:nvCxnSpPr>
        <p:spPr bwMode="auto">
          <a:xfrm>
            <a:off x="1187624" y="1556792"/>
            <a:ext cx="2171087" cy="1"/>
          </a:xfrm>
          <a:prstGeom prst="straightConnector1">
            <a:avLst/>
          </a:prstGeom>
          <a:noFill/>
          <a:ln w="38100">
            <a:solidFill>
              <a:schemeClr val="tx2">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alpha val="50000"/>
                    </a:schemeClr>
                  </a:outerShdw>
                </a:effectLst>
              </a14:hiddenEffects>
            </a:ext>
          </a:extLst>
        </p:spPr>
      </p:cxnSp>
      <p:sp>
        <p:nvSpPr>
          <p:cNvPr id="14"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2" name="Rectangle 3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4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7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7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4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649568819"/>
              </p:ext>
            </p:extLst>
          </p:nvPr>
        </p:nvGraphicFramePr>
        <p:xfrm>
          <a:off x="-1147213" y="2924944"/>
          <a:ext cx="6840760" cy="3553856"/>
        </p:xfrm>
        <a:graphic>
          <a:graphicData uri="http://schemas.openxmlformats.org/presentationml/2006/ole">
            <mc:AlternateContent xmlns:mc="http://schemas.openxmlformats.org/markup-compatibility/2006">
              <mc:Choice xmlns:v="urn:schemas-microsoft-com:vml" Requires="v">
                <p:oleObj spid="_x0000_s12303" name="AutoCAD Drawing" r:id="rId3" imgW="11734800" imgH="6172200" progId="AutoCAD.Drawing.17">
                  <p:embed/>
                </p:oleObj>
              </mc:Choice>
              <mc:Fallback>
                <p:oleObj name="AutoCAD Drawing" r:id="rId3" imgW="11734800" imgH="6172200" progId="AutoCAD.Drawing.17">
                  <p:embed/>
                  <p:pic>
                    <p:nvPicPr>
                      <p:cNvPr id="0" name="3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213" y="2924944"/>
                        <a:ext cx="6840760" cy="3553856"/>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36" name="35 CuadroTexto"/>
              <p:cNvSpPr txBox="1"/>
              <p:nvPr/>
            </p:nvSpPr>
            <p:spPr>
              <a:xfrm>
                <a:off x="4860032" y="3284984"/>
                <a:ext cx="3744416" cy="1805751"/>
              </a:xfrm>
              <a:prstGeom prst="rect">
                <a:avLst/>
              </a:prstGeom>
              <a:noFill/>
            </p:spPr>
            <p:txBody>
              <a:bodyPr wrap="square" rtlCol="0">
                <a:spAutoFit/>
              </a:bodyPr>
              <a:lstStyle/>
              <a:p>
                <a:pPr algn="ctr"/>
                <a14:m>
                  <m:oMath xmlns:m="http://schemas.openxmlformats.org/officeDocument/2006/math">
                    <m:sSub>
                      <m:sSubPr>
                        <m:ctrlPr>
                          <a:rPr lang="es-ES" i="1">
                            <a:latin typeface="Cambria Math"/>
                          </a:rPr>
                        </m:ctrlPr>
                      </m:sSubPr>
                      <m:e>
                        <m:r>
                          <a:rPr lang="es-EC" i="1">
                            <a:latin typeface="Cambria Math"/>
                          </a:rPr>
                          <m:t>𝜙</m:t>
                        </m:r>
                      </m:e>
                      <m:sub>
                        <m:r>
                          <a:rPr lang="es-EC" i="1">
                            <a:latin typeface="Cambria Math"/>
                          </a:rPr>
                          <m:t>1</m:t>
                        </m:r>
                      </m:sub>
                    </m:sSub>
                    <m:r>
                      <a:rPr lang="es-EC" i="1">
                        <a:latin typeface="Cambria Math"/>
                      </a:rPr>
                      <m:t>=</m:t>
                    </m:r>
                    <m:f>
                      <m:fPr>
                        <m:ctrlPr>
                          <a:rPr lang="es-ES" i="1">
                            <a:latin typeface="Cambria Math"/>
                          </a:rPr>
                        </m:ctrlPr>
                      </m:fPr>
                      <m:num>
                        <m:d>
                          <m:dPr>
                            <m:ctrlPr>
                              <a:rPr lang="es-ES" i="1">
                                <a:latin typeface="Cambria Math"/>
                              </a:rPr>
                            </m:ctrlPr>
                          </m:dPr>
                          <m:e>
                            <m:r>
                              <a:rPr lang="es-EC" i="1">
                                <a:latin typeface="Cambria Math"/>
                              </a:rPr>
                              <m:t>𝑟</m:t>
                            </m:r>
                            <m:r>
                              <a:rPr lang="es-EC" i="1">
                                <a:latin typeface="Cambria Math"/>
                              </a:rPr>
                              <m:t>−0</m:t>
                            </m:r>
                          </m:e>
                        </m:d>
                      </m:num>
                      <m:den>
                        <m:d>
                          <m:dPr>
                            <m:ctrlPr>
                              <a:rPr lang="es-ES" i="1">
                                <a:latin typeface="Cambria Math"/>
                              </a:rPr>
                            </m:ctrlPr>
                          </m:dPr>
                          <m:e>
                            <m:r>
                              <a:rPr lang="es-EC" i="1">
                                <a:latin typeface="Cambria Math"/>
                              </a:rPr>
                              <m:t>1−0</m:t>
                            </m:r>
                          </m:e>
                        </m:d>
                      </m:den>
                    </m:f>
                  </m:oMath>
                </a14:m>
                <a:r>
                  <a:rPr lang="es-EC" dirty="0"/>
                  <a:t>     </a:t>
                </a:r>
                <a:endParaRPr lang="es-EC" dirty="0" smtClean="0"/>
              </a:p>
              <a:p>
                <a:pPr algn="ctr"/>
                <a:r>
                  <a:rPr lang="es-EC" dirty="0" smtClean="0"/>
                  <a:t>                                                                                            </a:t>
                </a:r>
                <a:endParaRPr lang="es-ES" dirty="0"/>
              </a:p>
              <a:p>
                <a:pPr algn="ctr"/>
                <a14:m>
                  <m:oMath xmlns:m="http://schemas.openxmlformats.org/officeDocument/2006/math">
                    <m:sSub>
                      <m:sSubPr>
                        <m:ctrlPr>
                          <a:rPr lang="es-ES" i="1">
                            <a:latin typeface="Cambria Math"/>
                          </a:rPr>
                        </m:ctrlPr>
                      </m:sSubPr>
                      <m:e>
                        <m:r>
                          <a:rPr lang="es-EC" i="1">
                            <a:latin typeface="Cambria Math"/>
                          </a:rPr>
                          <m:t>𝜙</m:t>
                        </m:r>
                      </m:e>
                      <m:sub>
                        <m:r>
                          <a:rPr lang="es-EC">
                            <a:latin typeface="Cambria Math"/>
                          </a:rPr>
                          <m:t>2</m:t>
                        </m:r>
                      </m:sub>
                    </m:sSub>
                    <m:r>
                      <a:rPr lang="es-EC">
                        <a:latin typeface="Cambria Math"/>
                      </a:rPr>
                      <m:t>=</m:t>
                    </m:r>
                    <m:f>
                      <m:fPr>
                        <m:ctrlPr>
                          <a:rPr lang="es-ES" i="1">
                            <a:latin typeface="Cambria Math"/>
                          </a:rPr>
                        </m:ctrlPr>
                      </m:fPr>
                      <m:num>
                        <m:d>
                          <m:dPr>
                            <m:ctrlPr>
                              <a:rPr lang="es-ES" i="1">
                                <a:latin typeface="Cambria Math"/>
                              </a:rPr>
                            </m:ctrlPr>
                          </m:dPr>
                          <m:e>
                            <m:r>
                              <a:rPr lang="es-EC" i="1">
                                <a:latin typeface="Cambria Math"/>
                              </a:rPr>
                              <m:t>𝑠</m:t>
                            </m:r>
                            <m:r>
                              <a:rPr lang="es-EC" i="1">
                                <a:latin typeface="Cambria Math"/>
                              </a:rPr>
                              <m:t>−</m:t>
                            </m:r>
                            <m:r>
                              <a:rPr lang="es-EC">
                                <a:latin typeface="Cambria Math"/>
                              </a:rPr>
                              <m:t>0</m:t>
                            </m:r>
                          </m:e>
                        </m:d>
                      </m:num>
                      <m:den>
                        <m:d>
                          <m:dPr>
                            <m:ctrlPr>
                              <a:rPr lang="es-ES" i="1">
                                <a:latin typeface="Cambria Math"/>
                              </a:rPr>
                            </m:ctrlPr>
                          </m:dPr>
                          <m:e>
                            <m:r>
                              <a:rPr lang="es-EC">
                                <a:latin typeface="Cambria Math"/>
                              </a:rPr>
                              <m:t>1</m:t>
                            </m:r>
                            <m:r>
                              <a:rPr lang="es-EC" i="1">
                                <a:latin typeface="Cambria Math"/>
                              </a:rPr>
                              <m:t>−</m:t>
                            </m:r>
                            <m:r>
                              <a:rPr lang="es-EC">
                                <a:latin typeface="Cambria Math"/>
                              </a:rPr>
                              <m:t>0</m:t>
                            </m:r>
                          </m:e>
                        </m:d>
                      </m:den>
                    </m:f>
                  </m:oMath>
                </a14:m>
                <a:r>
                  <a:rPr lang="es-EC" dirty="0"/>
                  <a:t>    </a:t>
                </a:r>
                <a:endParaRPr lang="es-EC" dirty="0" smtClean="0"/>
              </a:p>
              <a:p>
                <a:pPr algn="ctr"/>
                <a:r>
                  <a:rPr lang="es-EC" dirty="0" smtClean="0"/>
                  <a:t>                                                                                                                                                        </a:t>
                </a:r>
                <a:endParaRPr lang="es-ES" dirty="0"/>
              </a:p>
              <a:p>
                <a:pPr algn="ctr"/>
                <a14:m>
                  <m:oMath xmlns:m="http://schemas.openxmlformats.org/officeDocument/2006/math">
                    <m:sSub>
                      <m:sSubPr>
                        <m:ctrlPr>
                          <a:rPr lang="es-ES" i="1">
                            <a:latin typeface="Cambria Math"/>
                          </a:rPr>
                        </m:ctrlPr>
                      </m:sSubPr>
                      <m:e>
                        <m:r>
                          <a:rPr lang="es-EC" i="1">
                            <a:latin typeface="Cambria Math"/>
                          </a:rPr>
                          <m:t>𝜙</m:t>
                        </m:r>
                      </m:e>
                      <m:sub>
                        <m:r>
                          <a:rPr lang="es-EC" i="1">
                            <a:latin typeface="Cambria Math"/>
                          </a:rPr>
                          <m:t>3</m:t>
                        </m:r>
                      </m:sub>
                    </m:sSub>
                    <m:r>
                      <a:rPr lang="es-EC" i="1">
                        <a:latin typeface="Cambria Math"/>
                      </a:rPr>
                      <m:t>=1−</m:t>
                    </m:r>
                    <m:r>
                      <a:rPr lang="es-EC" i="1">
                        <a:latin typeface="Cambria Math"/>
                      </a:rPr>
                      <m:t>𝑟</m:t>
                    </m:r>
                    <m:r>
                      <a:rPr lang="es-EC" i="1">
                        <a:latin typeface="Cambria Math"/>
                      </a:rPr>
                      <m:t>−</m:t>
                    </m:r>
                    <m:r>
                      <a:rPr lang="es-EC" i="1">
                        <a:latin typeface="Cambria Math"/>
                      </a:rPr>
                      <m:t>𝑠</m:t>
                    </m:r>
                  </m:oMath>
                </a14:m>
                <a:r>
                  <a:rPr lang="es-EC" dirty="0"/>
                  <a:t> </a:t>
                </a:r>
                <a:endParaRPr lang="es-ES" dirty="0"/>
              </a:p>
            </p:txBody>
          </p:sp>
        </mc:Choice>
        <mc:Fallback xmlns="">
          <p:sp>
            <p:nvSpPr>
              <p:cNvPr id="36" name="35 CuadroTexto"/>
              <p:cNvSpPr txBox="1">
                <a:spLocks noRot="1" noChangeAspect="1" noMove="1" noResize="1" noEditPoints="1" noAdjustHandles="1" noChangeArrowheads="1" noChangeShapeType="1" noTextEdit="1"/>
              </p:cNvSpPr>
              <p:nvPr/>
            </p:nvSpPr>
            <p:spPr>
              <a:xfrm>
                <a:off x="4860032" y="3284984"/>
                <a:ext cx="3744416" cy="1805751"/>
              </a:xfrm>
              <a:prstGeom prst="rect">
                <a:avLst/>
              </a:prstGeom>
              <a:blipFill rotWithShape="1">
                <a:blip r:embed="rId5"/>
                <a:stretch>
                  <a:fillRect b="-2027"/>
                </a:stretch>
              </a:blipFill>
            </p:spPr>
            <p:txBody>
              <a:bodyPr/>
              <a:lstStyle/>
              <a:p>
                <a:r>
                  <a:rPr lang="es-ES">
                    <a:noFill/>
                  </a:rPr>
                  <a:t> </a:t>
                </a:r>
              </a:p>
            </p:txBody>
          </p:sp>
        </mc:Fallback>
      </mc:AlternateContent>
      <p:sp>
        <p:nvSpPr>
          <p:cNvPr id="37" name="36 CuadroTexto"/>
          <p:cNvSpPr txBox="1"/>
          <p:nvPr/>
        </p:nvSpPr>
        <p:spPr>
          <a:xfrm>
            <a:off x="1187624" y="836712"/>
            <a:ext cx="3536776" cy="369332"/>
          </a:xfrm>
          <a:prstGeom prst="rect">
            <a:avLst/>
          </a:prstGeom>
          <a:noFill/>
        </p:spPr>
        <p:txBody>
          <a:bodyPr wrap="square" rtlCol="0">
            <a:spAutoFit/>
          </a:bodyPr>
          <a:lstStyle/>
          <a:p>
            <a:r>
              <a:rPr lang="es-ES" dirty="0" smtClean="0"/>
              <a:t>Elemento lineal unidimensional </a:t>
            </a:r>
            <a:endParaRPr lang="es-ES" dirty="0"/>
          </a:p>
        </p:txBody>
      </p:sp>
      <p:sp>
        <p:nvSpPr>
          <p:cNvPr id="38" name="37 CuadroTexto"/>
          <p:cNvSpPr txBox="1"/>
          <p:nvPr/>
        </p:nvSpPr>
        <p:spPr>
          <a:xfrm>
            <a:off x="1165540" y="2653945"/>
            <a:ext cx="2664296" cy="369332"/>
          </a:xfrm>
          <a:prstGeom prst="rect">
            <a:avLst/>
          </a:prstGeom>
          <a:noFill/>
        </p:spPr>
        <p:txBody>
          <a:bodyPr wrap="square" rtlCol="0">
            <a:spAutoFit/>
          </a:bodyPr>
          <a:lstStyle/>
          <a:p>
            <a:r>
              <a:rPr lang="es-ES" dirty="0" smtClean="0"/>
              <a:t>Elemento lineal triangular </a:t>
            </a:r>
            <a:endParaRPr lang="es-ES" dirty="0"/>
          </a:p>
        </p:txBody>
      </p:sp>
      <mc:AlternateContent xmlns:mc="http://schemas.openxmlformats.org/markup-compatibility/2006" xmlns:a14="http://schemas.microsoft.com/office/drawing/2010/main">
        <mc:Choice Requires="a14">
          <p:sp>
            <p:nvSpPr>
              <p:cNvPr id="39" name="38 Rectángulo"/>
              <p:cNvSpPr/>
              <p:nvPr/>
            </p:nvSpPr>
            <p:spPr>
              <a:xfrm>
                <a:off x="5364782" y="1340768"/>
                <a:ext cx="2734916"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𝜙</m:t>
                          </m:r>
                        </m:e>
                        <m:sub>
                          <m:r>
                            <a:rPr lang="es-EC">
                              <a:latin typeface="Cambria Math"/>
                            </a:rPr>
                            <m:t>1</m:t>
                          </m:r>
                        </m:sub>
                      </m:sSub>
                      <m:r>
                        <a:rPr lang="es-EC">
                          <a:latin typeface="Cambria Math"/>
                        </a:rPr>
                        <m:t>=</m:t>
                      </m:r>
                      <m:f>
                        <m:fPr>
                          <m:ctrlPr>
                            <a:rPr lang="es-ES" i="1">
                              <a:latin typeface="Cambria Math"/>
                            </a:rPr>
                          </m:ctrlPr>
                        </m:fPr>
                        <m:num>
                          <m:r>
                            <a:rPr lang="es-EC">
                              <a:latin typeface="Cambria Math"/>
                            </a:rPr>
                            <m:t>1</m:t>
                          </m:r>
                          <m:r>
                            <a:rPr lang="es-EC" i="1">
                              <a:latin typeface="Cambria Math"/>
                            </a:rPr>
                            <m:t>−</m:t>
                          </m:r>
                          <m:r>
                            <a:rPr lang="es-EC" i="1">
                              <a:latin typeface="Cambria Math"/>
                            </a:rPr>
                            <m:t>𝜉</m:t>
                          </m:r>
                        </m:num>
                        <m:den>
                          <m:r>
                            <a:rPr lang="es-EC">
                              <a:latin typeface="Cambria Math"/>
                            </a:rPr>
                            <m:t>2</m:t>
                          </m:r>
                        </m:den>
                      </m:f>
                      <m:r>
                        <a:rPr lang="es-EC">
                          <a:latin typeface="Cambria Math"/>
                        </a:rPr>
                        <m:t>      </m:t>
                      </m:r>
                      <m:sSub>
                        <m:sSubPr>
                          <m:ctrlPr>
                            <a:rPr lang="es-ES" i="1">
                              <a:latin typeface="Cambria Math"/>
                            </a:rPr>
                          </m:ctrlPr>
                        </m:sSubPr>
                        <m:e>
                          <m:r>
                            <a:rPr lang="es-EC" i="1">
                              <a:latin typeface="Cambria Math"/>
                            </a:rPr>
                            <m:t>𝜙</m:t>
                          </m:r>
                        </m:e>
                        <m:sub>
                          <m:r>
                            <a:rPr lang="es-EC">
                              <a:latin typeface="Cambria Math"/>
                            </a:rPr>
                            <m:t>2</m:t>
                          </m:r>
                        </m:sub>
                      </m:sSub>
                      <m:r>
                        <a:rPr lang="es-EC">
                          <a:latin typeface="Cambria Math"/>
                        </a:rPr>
                        <m:t>=</m:t>
                      </m:r>
                      <m:f>
                        <m:fPr>
                          <m:ctrlPr>
                            <a:rPr lang="es-ES" i="1">
                              <a:latin typeface="Cambria Math"/>
                            </a:rPr>
                          </m:ctrlPr>
                        </m:fPr>
                        <m:num>
                          <m:r>
                            <a:rPr lang="es-EC">
                              <a:latin typeface="Cambria Math"/>
                            </a:rPr>
                            <m:t>1+</m:t>
                          </m:r>
                          <m:r>
                            <a:rPr lang="es-EC" i="1">
                              <a:latin typeface="Cambria Math"/>
                            </a:rPr>
                            <m:t>𝜉</m:t>
                          </m:r>
                        </m:num>
                        <m:den>
                          <m:r>
                            <a:rPr lang="es-EC">
                              <a:latin typeface="Cambria Math"/>
                            </a:rPr>
                            <m:t>2</m:t>
                          </m:r>
                        </m:den>
                      </m:f>
                    </m:oMath>
                  </m:oMathPara>
                </a14:m>
                <a:endParaRPr lang="es-ES" dirty="0"/>
              </a:p>
            </p:txBody>
          </p:sp>
        </mc:Choice>
        <mc:Fallback xmlns="">
          <p:sp>
            <p:nvSpPr>
              <p:cNvPr id="39" name="38 Rectángulo"/>
              <p:cNvSpPr>
                <a:spLocks noRot="1" noChangeAspect="1" noMove="1" noResize="1" noEditPoints="1" noAdjustHandles="1" noChangeArrowheads="1" noChangeShapeType="1" noTextEdit="1"/>
              </p:cNvSpPr>
              <p:nvPr/>
            </p:nvSpPr>
            <p:spPr>
              <a:xfrm>
                <a:off x="5364782" y="1340768"/>
                <a:ext cx="2734916" cy="616451"/>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39 Rectángulo"/>
              <p:cNvSpPr/>
              <p:nvPr/>
            </p:nvSpPr>
            <p:spPr>
              <a:xfrm>
                <a:off x="982637" y="1536341"/>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1</m:t>
                      </m:r>
                    </m:oMath>
                  </m:oMathPara>
                </a14:m>
                <a:endParaRPr lang="es-ES" dirty="0"/>
              </a:p>
            </p:txBody>
          </p:sp>
        </mc:Choice>
        <mc:Fallback xmlns="">
          <p:sp>
            <p:nvSpPr>
              <p:cNvPr id="40" name="39 Rectángulo"/>
              <p:cNvSpPr>
                <a:spLocks noRot="1" noChangeAspect="1" noMove="1" noResize="1" noEditPoints="1" noAdjustHandles="1" noChangeArrowheads="1" noChangeShapeType="1" noTextEdit="1"/>
              </p:cNvSpPr>
              <p:nvPr/>
            </p:nvSpPr>
            <p:spPr>
              <a:xfrm>
                <a:off x="982637" y="1536341"/>
                <a:ext cx="365806" cy="369332"/>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40 Rectángulo"/>
              <p:cNvSpPr/>
              <p:nvPr/>
            </p:nvSpPr>
            <p:spPr>
              <a:xfrm>
                <a:off x="3220460" y="1536341"/>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2</m:t>
                      </m:r>
                    </m:oMath>
                  </m:oMathPara>
                </a14:m>
                <a:endParaRPr lang="es-ES" dirty="0"/>
              </a:p>
            </p:txBody>
          </p:sp>
        </mc:Choice>
        <mc:Fallback xmlns="">
          <p:sp>
            <p:nvSpPr>
              <p:cNvPr id="41" name="40 Rectángulo"/>
              <p:cNvSpPr>
                <a:spLocks noRot="1" noChangeAspect="1" noMove="1" noResize="1" noEditPoints="1" noAdjustHandles="1" noChangeArrowheads="1" noChangeShapeType="1" noTextEdit="1"/>
              </p:cNvSpPr>
              <p:nvPr/>
            </p:nvSpPr>
            <p:spPr>
              <a:xfrm>
                <a:off x="3220460" y="1536341"/>
                <a:ext cx="365806" cy="369332"/>
              </a:xfrm>
              <a:prstGeom prst="rect">
                <a:avLst/>
              </a:prstGeom>
              <a:blipFill rotWithShape="1">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012494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4961</Words>
  <Application>Microsoft Office PowerPoint</Application>
  <PresentationFormat>Presentación en pantalla (4:3)</PresentationFormat>
  <Paragraphs>325</Paragraphs>
  <Slides>40</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Tema de Office</vt:lpstr>
      <vt:lpstr>AutoCAD Drawing</vt:lpstr>
      <vt:lpstr>ESCUELA POLITÉCNICA DEL EJÉRCITO   CARRERA DE INGENIERÍA MECÁNICA  </vt:lpstr>
      <vt:lpstr>OBJETIVOS  </vt:lpstr>
      <vt:lpstr>INTRODUCCIÓN</vt:lpstr>
      <vt:lpstr>Presentación de PowerPoint</vt:lpstr>
      <vt:lpstr>Presentación de PowerPoint</vt:lpstr>
      <vt:lpstr>MÉTODO DE LOS ELEMENTOS FINITOS </vt:lpstr>
      <vt:lpstr>GALERKIN-MÉTODO RESIDUOS PONDERADOS</vt:lpstr>
      <vt:lpstr>FUNCIONES DE FORMA </vt:lpstr>
      <vt:lpstr>Presentación de PowerPoint</vt:lpstr>
      <vt:lpstr>ANÁLISIS TÉRMICO </vt:lpstr>
      <vt:lpstr>Presentación de PowerPoint</vt:lpstr>
      <vt:lpstr>FORMULACIÓN DEL FEM PARA TRANSFERENCIA DE CALOR </vt:lpstr>
      <vt:lpstr>ANÁLISIS MECÁNICO </vt:lpstr>
      <vt:lpstr>Presentación de PowerPoint</vt:lpstr>
      <vt:lpstr>Presentación de PowerPoint</vt:lpstr>
      <vt:lpstr>FORMULACIÓN FEM PARA ANÁLISIS MECÁNICO </vt:lpstr>
      <vt:lpstr>LEY  DE DUHAMEL-NEUMANN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FORMULACIÓN FEM PARA LA TERMOELASTICIDAD DESACOPLADA </vt:lpstr>
      <vt:lpstr>Presentación de PowerPoint</vt:lpstr>
      <vt:lpstr>ANÁLISIS DE 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CARRERA DE INGENIERÍA MECÁNICA</dc:title>
  <dc:creator>Christian</dc:creator>
  <cp:lastModifiedBy>Christian</cp:lastModifiedBy>
  <cp:revision>36</cp:revision>
  <dcterms:created xsi:type="dcterms:W3CDTF">2011-06-05T21:30:47Z</dcterms:created>
  <dcterms:modified xsi:type="dcterms:W3CDTF">2011-06-30T00:38:41Z</dcterms:modified>
</cp:coreProperties>
</file>