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99" r:id="rId6"/>
    <p:sldId id="300" r:id="rId7"/>
    <p:sldId id="301" r:id="rId8"/>
    <p:sldId id="302" r:id="rId9"/>
    <p:sldId id="304" r:id="rId10"/>
    <p:sldId id="305" r:id="rId11"/>
    <p:sldId id="265" r:id="rId12"/>
    <p:sldId id="268" r:id="rId13"/>
    <p:sldId id="269" r:id="rId14"/>
    <p:sldId id="275" r:id="rId15"/>
    <p:sldId id="277" r:id="rId16"/>
    <p:sldId id="278" r:id="rId17"/>
    <p:sldId id="279" r:id="rId18"/>
    <p:sldId id="280" r:id="rId19"/>
    <p:sldId id="281" r:id="rId20"/>
    <p:sldId id="282" r:id="rId21"/>
    <p:sldId id="262" r:id="rId22"/>
    <p:sldId id="264" r:id="rId23"/>
    <p:sldId id="267" r:id="rId24"/>
    <p:sldId id="283" r:id="rId25"/>
    <p:sldId id="284" r:id="rId26"/>
    <p:sldId id="285" r:id="rId27"/>
    <p:sldId id="286" r:id="rId28"/>
    <p:sldId id="287" r:id="rId29"/>
    <p:sldId id="288" r:id="rId30"/>
    <p:sldId id="290" r:id="rId31"/>
    <p:sldId id="292" r:id="rId32"/>
    <p:sldId id="297" r:id="rId33"/>
    <p:sldId id="298" r:id="rId34"/>
    <p:sldId id="306" r:id="rId35"/>
    <p:sldId id="307" r:id="rId36"/>
    <p:sldId id="308" r:id="rId37"/>
    <p:sldId id="309" r:id="rId38"/>
    <p:sldId id="310" r:id="rId39"/>
    <p:sldId id="312" r:id="rId40"/>
    <p:sldId id="313"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FI\Desktop\TESIS\CALCUL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FI\Desktop\TESIS\CALCUL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46"/>
  <c:chart>
    <c:plotArea>
      <c:layout/>
      <c:scatterChart>
        <c:scatterStyle val="smoothMarker"/>
        <c:ser>
          <c:idx val="0"/>
          <c:order val="0"/>
          <c:trendline>
            <c:trendlineType val="linear"/>
            <c:dispRSqr val="1"/>
            <c:dispEq val="1"/>
            <c:trendlineLbl>
              <c:layout>
                <c:manualLayout>
                  <c:x val="0.41265726159230098"/>
                  <c:y val="-4.7462817147856745E-4"/>
                </c:manualLayout>
              </c:layout>
              <c:numFmt formatCode="@" sourceLinked="0"/>
            </c:trendlineLbl>
          </c:trendline>
          <c:xVal>
            <c:numRef>
              <c:f>CALIBRACION!$A$12:$A$16</c:f>
              <c:numCache>
                <c:formatCode>General</c:formatCode>
                <c:ptCount val="5"/>
                <c:pt idx="0">
                  <c:v>500</c:v>
                </c:pt>
                <c:pt idx="1">
                  <c:v>1000</c:v>
                </c:pt>
                <c:pt idx="2">
                  <c:v>1500</c:v>
                </c:pt>
                <c:pt idx="3">
                  <c:v>2000</c:v>
                </c:pt>
                <c:pt idx="4">
                  <c:v>3000</c:v>
                </c:pt>
              </c:numCache>
            </c:numRef>
          </c:xVal>
          <c:yVal>
            <c:numRef>
              <c:f>CALIBRACION!$H$12:$H$16</c:f>
              <c:numCache>
                <c:formatCode>General</c:formatCode>
                <c:ptCount val="5"/>
                <c:pt idx="0">
                  <c:v>1997815.9820000001</c:v>
                </c:pt>
                <c:pt idx="1">
                  <c:v>3198972.9640000002</c:v>
                </c:pt>
                <c:pt idx="2">
                  <c:v>4338900.5660000006</c:v>
                </c:pt>
                <c:pt idx="3">
                  <c:v>5193834.91</c:v>
                </c:pt>
                <c:pt idx="4">
                  <c:v>8291222.3160000006</c:v>
                </c:pt>
              </c:numCache>
            </c:numRef>
          </c:yVal>
          <c:smooth val="1"/>
        </c:ser>
        <c:axId val="53001216"/>
        <c:axId val="54268672"/>
      </c:scatterChart>
      <c:valAx>
        <c:axId val="53001216"/>
        <c:scaling>
          <c:orientation val="minMax"/>
        </c:scaling>
        <c:axPos val="b"/>
        <c:numFmt formatCode="General" sourceLinked="1"/>
        <c:tickLblPos val="nextTo"/>
        <c:crossAx val="54268672"/>
        <c:crosses val="autoZero"/>
        <c:crossBetween val="midCat"/>
      </c:valAx>
      <c:valAx>
        <c:axId val="54268672"/>
        <c:scaling>
          <c:orientation val="minMax"/>
        </c:scaling>
        <c:axPos val="l"/>
        <c:majorGridlines/>
        <c:numFmt formatCode="General" sourceLinked="1"/>
        <c:tickLblPos val="nextTo"/>
        <c:crossAx val="53001216"/>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47"/>
  <c:chart>
    <c:plotArea>
      <c:layout>
        <c:manualLayout>
          <c:layoutTarget val="inner"/>
          <c:xMode val="edge"/>
          <c:yMode val="edge"/>
          <c:x val="0.17496062992125985"/>
          <c:y val="7.4548702245552642E-2"/>
          <c:w val="0.7560115923009626"/>
          <c:h val="0.79822506561679785"/>
        </c:manualLayout>
      </c:layout>
      <c:scatterChart>
        <c:scatterStyle val="smoothMarker"/>
        <c:ser>
          <c:idx val="0"/>
          <c:order val="0"/>
          <c:trendline>
            <c:trendlineType val="linear"/>
            <c:dispRSqr val="1"/>
            <c:dispEq val="1"/>
            <c:trendlineLbl>
              <c:layout>
                <c:manualLayout>
                  <c:x val="-8.5704068241470255E-2"/>
                  <c:y val="0.46711796442111403"/>
                </c:manualLayout>
              </c:layout>
              <c:numFmt formatCode="@" sourceLinked="0"/>
            </c:trendlineLbl>
          </c:trendline>
          <c:xVal>
            <c:numRef>
              <c:f>LINEALIDAD!$D$7:$D$10</c:f>
              <c:numCache>
                <c:formatCode>0.00E+00</c:formatCode>
                <c:ptCount val="4"/>
                <c:pt idx="0" formatCode="0.000">
                  <c:v>0</c:v>
                </c:pt>
                <c:pt idx="1">
                  <c:v>1.5</c:v>
                </c:pt>
                <c:pt idx="2">
                  <c:v>2</c:v>
                </c:pt>
                <c:pt idx="3">
                  <c:v>3.72</c:v>
                </c:pt>
              </c:numCache>
            </c:numRef>
          </c:xVal>
          <c:yVal>
            <c:numRef>
              <c:f>LINEALIDAD!$C$7:$C$10</c:f>
              <c:numCache>
                <c:formatCode>0.00E+00</c:formatCode>
                <c:ptCount val="4"/>
                <c:pt idx="0" formatCode="0.000">
                  <c:v>1261553.8119999999</c:v>
                </c:pt>
                <c:pt idx="1">
                  <c:v>2358262.773333333</c:v>
                </c:pt>
                <c:pt idx="2">
                  <c:v>3062575.5466666669</c:v>
                </c:pt>
                <c:pt idx="3">
                  <c:v>4621076.0977777774</c:v>
                </c:pt>
              </c:numCache>
            </c:numRef>
          </c:yVal>
          <c:smooth val="1"/>
        </c:ser>
        <c:axId val="54305920"/>
        <c:axId val="54307456"/>
      </c:scatterChart>
      <c:valAx>
        <c:axId val="54305920"/>
        <c:scaling>
          <c:orientation val="minMax"/>
        </c:scaling>
        <c:axPos val="b"/>
        <c:numFmt formatCode="0.000" sourceLinked="1"/>
        <c:tickLblPos val="nextTo"/>
        <c:crossAx val="54307456"/>
        <c:crosses val="autoZero"/>
        <c:crossBetween val="midCat"/>
      </c:valAx>
      <c:valAx>
        <c:axId val="54307456"/>
        <c:scaling>
          <c:orientation val="minMax"/>
        </c:scaling>
        <c:axPos val="l"/>
        <c:majorGridlines/>
        <c:numFmt formatCode="0.000" sourceLinked="1"/>
        <c:tickLblPos val="nextTo"/>
        <c:crossAx val="54305920"/>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85676-4A9B-457B-A6CC-C2024CE9C5B6}"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C"/>
        </a:p>
      </dgm:t>
    </dgm:pt>
    <dgm:pt modelId="{CF854AC0-BA63-45D2-890D-D939666ECDCF}">
      <dgm:prSet phldrT="[Texto]"/>
      <dgm:spPr/>
      <dgm:t>
        <a:bodyPr/>
        <a:lstStyle/>
        <a:p>
          <a:r>
            <a:rPr lang="es-ES" dirty="0" smtClean="0"/>
            <a:t>La cuantificación de los hidrocarburos de petróleo se realiza por la sumatoria de las áreas de los picos</a:t>
          </a:r>
          <a:endParaRPr lang="es-EC" dirty="0"/>
        </a:p>
      </dgm:t>
    </dgm:pt>
    <dgm:pt modelId="{1EB3B524-8592-438E-9690-36D92FE3F70F}" type="parTrans" cxnId="{3E10F756-FFB4-4A11-BC5C-D0591EC62962}">
      <dgm:prSet/>
      <dgm:spPr/>
      <dgm:t>
        <a:bodyPr/>
        <a:lstStyle/>
        <a:p>
          <a:endParaRPr lang="es-EC"/>
        </a:p>
      </dgm:t>
    </dgm:pt>
    <dgm:pt modelId="{20EDA3E0-ACEC-4B5D-A266-0672804F94C7}" type="sibTrans" cxnId="{3E10F756-FFB4-4A11-BC5C-D0591EC62962}">
      <dgm:prSet/>
      <dgm:spPr/>
      <dgm:t>
        <a:bodyPr/>
        <a:lstStyle/>
        <a:p>
          <a:endParaRPr lang="es-EC"/>
        </a:p>
      </dgm:t>
    </dgm:pt>
    <dgm:pt modelId="{B87F1CCD-77C1-4F40-A60B-FDB869275A9F}">
      <dgm:prSet phldrT="[Texto]"/>
      <dgm:spPr/>
      <dgm:t>
        <a:bodyPr/>
        <a:lstStyle/>
        <a:p>
          <a:r>
            <a:rPr lang="es-ES" dirty="0" smtClean="0"/>
            <a:t>Las ventajas de la CG son su alta resolución, velocidad, sensibilidad y sencillez</a:t>
          </a:r>
          <a:endParaRPr lang="es-EC" dirty="0"/>
        </a:p>
      </dgm:t>
    </dgm:pt>
    <dgm:pt modelId="{E5A48D87-4BD1-4759-8649-63CC52BBD061}" type="parTrans" cxnId="{302118E1-6835-4B4B-9BAC-E0E47FBDFC68}">
      <dgm:prSet/>
      <dgm:spPr/>
      <dgm:t>
        <a:bodyPr/>
        <a:lstStyle/>
        <a:p>
          <a:endParaRPr lang="es-EC"/>
        </a:p>
      </dgm:t>
    </dgm:pt>
    <dgm:pt modelId="{815E4A40-A077-4779-898E-88C720B95F25}" type="sibTrans" cxnId="{302118E1-6835-4B4B-9BAC-E0E47FBDFC68}">
      <dgm:prSet/>
      <dgm:spPr/>
      <dgm:t>
        <a:bodyPr/>
        <a:lstStyle/>
        <a:p>
          <a:endParaRPr lang="es-EC"/>
        </a:p>
      </dgm:t>
    </dgm:pt>
    <dgm:pt modelId="{46620C01-7798-41F6-9D0D-56DCE0B683AA}">
      <dgm:prSet phldrT="[Texto]"/>
      <dgm:spPr/>
      <dgm:t>
        <a:bodyPr/>
        <a:lstStyle/>
        <a:p>
          <a:r>
            <a:rPr lang="es-ES" dirty="0" smtClean="0"/>
            <a:t>Esta técnica se utiliza para determinar la concentración de componentes individuales y/o un rango de hidrocarburos</a:t>
          </a:r>
          <a:endParaRPr lang="es-EC" dirty="0"/>
        </a:p>
      </dgm:t>
    </dgm:pt>
    <dgm:pt modelId="{4895EEE6-91C7-4FBC-BC33-F6CD0E23EE1C}" type="parTrans" cxnId="{1D19E2C2-B09F-41DE-8107-F15031CED474}">
      <dgm:prSet/>
      <dgm:spPr/>
      <dgm:t>
        <a:bodyPr/>
        <a:lstStyle/>
        <a:p>
          <a:endParaRPr lang="es-EC"/>
        </a:p>
      </dgm:t>
    </dgm:pt>
    <dgm:pt modelId="{FE6AE762-5901-486A-9CE3-1FF0E5546885}" type="sibTrans" cxnId="{1D19E2C2-B09F-41DE-8107-F15031CED474}">
      <dgm:prSet/>
      <dgm:spPr/>
      <dgm:t>
        <a:bodyPr/>
        <a:lstStyle/>
        <a:p>
          <a:endParaRPr lang="es-EC"/>
        </a:p>
      </dgm:t>
    </dgm:pt>
    <dgm:pt modelId="{8876EB0E-F019-4B6D-9521-70DAAE0A8478}" type="pres">
      <dgm:prSet presAssocID="{4FE85676-4A9B-457B-A6CC-C2024CE9C5B6}" presName="diagram" presStyleCnt="0">
        <dgm:presLayoutVars>
          <dgm:dir/>
          <dgm:resizeHandles val="exact"/>
        </dgm:presLayoutVars>
      </dgm:prSet>
      <dgm:spPr/>
      <dgm:t>
        <a:bodyPr/>
        <a:lstStyle/>
        <a:p>
          <a:endParaRPr lang="es-EC"/>
        </a:p>
      </dgm:t>
    </dgm:pt>
    <dgm:pt modelId="{C5CAF96E-8609-4D4D-A730-6D0542ECF6B3}" type="pres">
      <dgm:prSet presAssocID="{CF854AC0-BA63-45D2-890D-D939666ECDCF}" presName="node" presStyleLbl="node1" presStyleIdx="0" presStyleCnt="3">
        <dgm:presLayoutVars>
          <dgm:bulletEnabled val="1"/>
        </dgm:presLayoutVars>
      </dgm:prSet>
      <dgm:spPr/>
      <dgm:t>
        <a:bodyPr/>
        <a:lstStyle/>
        <a:p>
          <a:endParaRPr lang="es-EC"/>
        </a:p>
      </dgm:t>
    </dgm:pt>
    <dgm:pt modelId="{8D4018FE-B6CF-4773-8715-9EBA3AD4469A}" type="pres">
      <dgm:prSet presAssocID="{20EDA3E0-ACEC-4B5D-A266-0672804F94C7}" presName="sibTrans" presStyleCnt="0"/>
      <dgm:spPr/>
    </dgm:pt>
    <dgm:pt modelId="{527F2CB6-CD7B-4A5F-AA21-2874DDA602F9}" type="pres">
      <dgm:prSet presAssocID="{B87F1CCD-77C1-4F40-A60B-FDB869275A9F}" presName="node" presStyleLbl="node1" presStyleIdx="1" presStyleCnt="3">
        <dgm:presLayoutVars>
          <dgm:bulletEnabled val="1"/>
        </dgm:presLayoutVars>
      </dgm:prSet>
      <dgm:spPr/>
      <dgm:t>
        <a:bodyPr/>
        <a:lstStyle/>
        <a:p>
          <a:endParaRPr lang="es-EC"/>
        </a:p>
      </dgm:t>
    </dgm:pt>
    <dgm:pt modelId="{E0426123-EDB1-4349-BC3E-7477EDDE744F}" type="pres">
      <dgm:prSet presAssocID="{815E4A40-A077-4779-898E-88C720B95F25}" presName="sibTrans" presStyleCnt="0"/>
      <dgm:spPr/>
    </dgm:pt>
    <dgm:pt modelId="{27D848F7-867B-4139-BB76-B57E22ABECE7}" type="pres">
      <dgm:prSet presAssocID="{46620C01-7798-41F6-9D0D-56DCE0B683AA}" presName="node" presStyleLbl="node1" presStyleIdx="2" presStyleCnt="3">
        <dgm:presLayoutVars>
          <dgm:bulletEnabled val="1"/>
        </dgm:presLayoutVars>
      </dgm:prSet>
      <dgm:spPr/>
      <dgm:t>
        <a:bodyPr/>
        <a:lstStyle/>
        <a:p>
          <a:endParaRPr lang="es-EC"/>
        </a:p>
      </dgm:t>
    </dgm:pt>
  </dgm:ptLst>
  <dgm:cxnLst>
    <dgm:cxn modelId="{3E10F756-FFB4-4A11-BC5C-D0591EC62962}" srcId="{4FE85676-4A9B-457B-A6CC-C2024CE9C5B6}" destId="{CF854AC0-BA63-45D2-890D-D939666ECDCF}" srcOrd="0" destOrd="0" parTransId="{1EB3B524-8592-438E-9690-36D92FE3F70F}" sibTransId="{20EDA3E0-ACEC-4B5D-A266-0672804F94C7}"/>
    <dgm:cxn modelId="{9C348A9A-2E93-46D2-A9CA-1E17134AA4A7}" type="presOf" srcId="{4FE85676-4A9B-457B-A6CC-C2024CE9C5B6}" destId="{8876EB0E-F019-4B6D-9521-70DAAE0A8478}" srcOrd="0" destOrd="0" presId="urn:microsoft.com/office/officeart/2005/8/layout/default"/>
    <dgm:cxn modelId="{302118E1-6835-4B4B-9BAC-E0E47FBDFC68}" srcId="{4FE85676-4A9B-457B-A6CC-C2024CE9C5B6}" destId="{B87F1CCD-77C1-4F40-A60B-FDB869275A9F}" srcOrd="1" destOrd="0" parTransId="{E5A48D87-4BD1-4759-8649-63CC52BBD061}" sibTransId="{815E4A40-A077-4779-898E-88C720B95F25}"/>
    <dgm:cxn modelId="{5E6BC85A-6E12-4DA5-B5FD-784EAB9B6857}" type="presOf" srcId="{CF854AC0-BA63-45D2-890D-D939666ECDCF}" destId="{C5CAF96E-8609-4D4D-A730-6D0542ECF6B3}" srcOrd="0" destOrd="0" presId="urn:microsoft.com/office/officeart/2005/8/layout/default"/>
    <dgm:cxn modelId="{597D4350-FAD6-4AFB-9C45-9F9298DC3F93}" type="presOf" srcId="{46620C01-7798-41F6-9D0D-56DCE0B683AA}" destId="{27D848F7-867B-4139-BB76-B57E22ABECE7}" srcOrd="0" destOrd="0" presId="urn:microsoft.com/office/officeart/2005/8/layout/default"/>
    <dgm:cxn modelId="{1D19E2C2-B09F-41DE-8107-F15031CED474}" srcId="{4FE85676-4A9B-457B-A6CC-C2024CE9C5B6}" destId="{46620C01-7798-41F6-9D0D-56DCE0B683AA}" srcOrd="2" destOrd="0" parTransId="{4895EEE6-91C7-4FBC-BC33-F6CD0E23EE1C}" sibTransId="{FE6AE762-5901-486A-9CE3-1FF0E5546885}"/>
    <dgm:cxn modelId="{54AA975D-46F7-43A0-A983-FCE0FA6F5B55}" type="presOf" srcId="{B87F1CCD-77C1-4F40-A60B-FDB869275A9F}" destId="{527F2CB6-CD7B-4A5F-AA21-2874DDA602F9}" srcOrd="0" destOrd="0" presId="urn:microsoft.com/office/officeart/2005/8/layout/default"/>
    <dgm:cxn modelId="{3A0927E9-AC0F-4E73-9B17-711C9A4AFA97}" type="presParOf" srcId="{8876EB0E-F019-4B6D-9521-70DAAE0A8478}" destId="{C5CAF96E-8609-4D4D-A730-6D0542ECF6B3}" srcOrd="0" destOrd="0" presId="urn:microsoft.com/office/officeart/2005/8/layout/default"/>
    <dgm:cxn modelId="{6A6D114E-D79D-486C-B07B-C6E845F76DCB}" type="presParOf" srcId="{8876EB0E-F019-4B6D-9521-70DAAE0A8478}" destId="{8D4018FE-B6CF-4773-8715-9EBA3AD4469A}" srcOrd="1" destOrd="0" presId="urn:microsoft.com/office/officeart/2005/8/layout/default"/>
    <dgm:cxn modelId="{67119A2B-18E1-459A-BB80-332FF1C257BE}" type="presParOf" srcId="{8876EB0E-F019-4B6D-9521-70DAAE0A8478}" destId="{527F2CB6-CD7B-4A5F-AA21-2874DDA602F9}" srcOrd="2" destOrd="0" presId="urn:microsoft.com/office/officeart/2005/8/layout/default"/>
    <dgm:cxn modelId="{F4D15706-0D52-406C-838E-32E98DBB2D4E}" type="presParOf" srcId="{8876EB0E-F019-4B6D-9521-70DAAE0A8478}" destId="{E0426123-EDB1-4349-BC3E-7477EDDE744F}" srcOrd="3" destOrd="0" presId="urn:microsoft.com/office/officeart/2005/8/layout/default"/>
    <dgm:cxn modelId="{45C87FC6-2CC4-4F9E-9E6F-5691589D7C25}" type="presParOf" srcId="{8876EB0E-F019-4B6D-9521-70DAAE0A8478}" destId="{27D848F7-867B-4139-BB76-B57E22ABECE7}"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0E09E1-30E3-4790-931D-80810171EF3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5BB4A1CE-BC37-471D-A313-44B66BDA495E}">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dirty="0" smtClean="0"/>
            <a:t>VENTAJAS</a:t>
          </a:r>
          <a:endParaRPr lang="es-EC" dirty="0"/>
        </a:p>
      </dgm:t>
    </dgm:pt>
    <dgm:pt modelId="{5546DABB-40FD-494D-8722-BC48A899ED2F}" type="parTrans" cxnId="{AC35DFA1-4D9C-47E5-B802-AA2019CE162A}">
      <dgm:prSet/>
      <dgm:spPr/>
      <dgm:t>
        <a:bodyPr/>
        <a:lstStyle/>
        <a:p>
          <a:endParaRPr lang="es-EC"/>
        </a:p>
      </dgm:t>
    </dgm:pt>
    <dgm:pt modelId="{D98F2CC1-FBDC-4A9A-B4C2-2F4D6CB59A25}" type="sibTrans" cxnId="{AC35DFA1-4D9C-47E5-B802-AA2019CE162A}">
      <dgm:prSet/>
      <dgm:spPr/>
      <dgm:t>
        <a:bodyPr/>
        <a:lstStyle/>
        <a:p>
          <a:endParaRPr lang="es-EC"/>
        </a:p>
      </dgm:t>
    </dgm:pt>
    <dgm:pt modelId="{8318B26A-BE1A-426B-BDE3-72FFC41C5EDC}">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t>Utilización de equipos simples y fáciles de utilizar</a:t>
          </a:r>
          <a:endParaRPr lang="es-EC" dirty="0"/>
        </a:p>
      </dgm:t>
    </dgm:pt>
    <dgm:pt modelId="{2D6AF38C-D977-4A61-9492-4F8AA8D1FD00}" type="parTrans" cxnId="{C8C6EDDB-D719-4570-8DFA-A64B4FAEB9B4}">
      <dgm:prSet/>
      <dgm:spPr/>
      <dgm:t>
        <a:bodyPr/>
        <a:lstStyle/>
        <a:p>
          <a:endParaRPr lang="es-EC"/>
        </a:p>
      </dgm:t>
    </dgm:pt>
    <dgm:pt modelId="{FD942427-D087-4DEA-AAB5-048C730CA12D}" type="sibTrans" cxnId="{C8C6EDDB-D719-4570-8DFA-A64B4FAEB9B4}">
      <dgm:prSet/>
      <dgm:spPr/>
      <dgm:t>
        <a:bodyPr/>
        <a:lstStyle/>
        <a:p>
          <a:endParaRPr lang="es-EC"/>
        </a:p>
      </dgm:t>
    </dgm:pt>
    <dgm:pt modelId="{968BBBFC-7C0F-478B-9247-A5F46761872A}">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t>Procedimientos sencillos</a:t>
          </a:r>
          <a:endParaRPr lang="es-EC" dirty="0"/>
        </a:p>
      </dgm:t>
    </dgm:pt>
    <dgm:pt modelId="{C1C892D0-969C-4A48-9EE4-ACED3E41F0F7}" type="parTrans" cxnId="{2D329623-741D-4A0C-BD14-70C729828B7F}">
      <dgm:prSet/>
      <dgm:spPr/>
      <dgm:t>
        <a:bodyPr/>
        <a:lstStyle/>
        <a:p>
          <a:endParaRPr lang="es-EC"/>
        </a:p>
      </dgm:t>
    </dgm:pt>
    <dgm:pt modelId="{A799E924-CBA2-4B12-AE7C-1067FA8015E4}" type="sibTrans" cxnId="{2D329623-741D-4A0C-BD14-70C729828B7F}">
      <dgm:prSet/>
      <dgm:spPr/>
      <dgm:t>
        <a:bodyPr/>
        <a:lstStyle/>
        <a:p>
          <a:endParaRPr lang="es-EC"/>
        </a:p>
      </dgm:t>
    </dgm:pt>
    <dgm:pt modelId="{61379134-C731-4ADC-8328-45CE20E728DC}">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dirty="0" smtClean="0"/>
            <a:t>DESVENTAJAS</a:t>
          </a:r>
          <a:endParaRPr lang="es-EC" dirty="0"/>
        </a:p>
      </dgm:t>
    </dgm:pt>
    <dgm:pt modelId="{996C5B3E-B7B5-431B-BDD5-251ABD4FE18D}" type="parTrans" cxnId="{B05CE983-D4F2-4F81-A579-3D088CC8BC92}">
      <dgm:prSet/>
      <dgm:spPr/>
      <dgm:t>
        <a:bodyPr/>
        <a:lstStyle/>
        <a:p>
          <a:endParaRPr lang="es-EC"/>
        </a:p>
      </dgm:t>
    </dgm:pt>
    <dgm:pt modelId="{901401AE-76EA-4302-A20A-8D370A54AC50}" type="sibTrans" cxnId="{B05CE983-D4F2-4F81-A579-3D088CC8BC92}">
      <dgm:prSet/>
      <dgm:spPr/>
      <dgm:t>
        <a:bodyPr/>
        <a:lstStyle/>
        <a:p>
          <a:endParaRPr lang="es-EC"/>
        </a:p>
      </dgm:t>
    </dgm:pt>
    <dgm:pt modelId="{AF72D32B-C670-4992-8A90-76EADB7C88A8}">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Utilización de grandes cantidades de solvente, que luego deben ser evaporadas</a:t>
          </a:r>
          <a:endParaRPr lang="es-EC" dirty="0"/>
        </a:p>
      </dgm:t>
    </dgm:pt>
    <dgm:pt modelId="{1A7F170B-0AB2-4806-82D0-D13B5A95F8DB}" type="parTrans" cxnId="{2361F0A0-3088-4A51-AC51-4C000D1E3D8C}">
      <dgm:prSet/>
      <dgm:spPr/>
      <dgm:t>
        <a:bodyPr/>
        <a:lstStyle/>
        <a:p>
          <a:endParaRPr lang="es-EC"/>
        </a:p>
      </dgm:t>
    </dgm:pt>
    <dgm:pt modelId="{FF94B357-FEDC-41B6-9644-4AE4A355F3EE}" type="sibTrans" cxnId="{2361F0A0-3088-4A51-AC51-4C000D1E3D8C}">
      <dgm:prSet/>
      <dgm:spPr/>
      <dgm:t>
        <a:bodyPr/>
        <a:lstStyle/>
        <a:p>
          <a:endParaRPr lang="es-EC"/>
        </a:p>
      </dgm:t>
    </dgm:pt>
    <dgm:pt modelId="{9FA5B3AD-9524-4D4E-89FC-9B48E5756928}">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El riesgo profesional inherente al manejo de solventes</a:t>
          </a:r>
          <a:endParaRPr lang="es-EC" dirty="0"/>
        </a:p>
      </dgm:t>
    </dgm:pt>
    <dgm:pt modelId="{7BF0BF61-CA3E-4DEE-9108-D2CF7850535F}" type="parTrans" cxnId="{34029BDA-60D9-41CF-A6AE-118828293131}">
      <dgm:prSet/>
      <dgm:spPr/>
    </dgm:pt>
    <dgm:pt modelId="{8109E8CB-71F9-4E98-AA9C-E6AD3D10E1D6}" type="sibTrans" cxnId="{34029BDA-60D9-41CF-A6AE-118828293131}">
      <dgm:prSet/>
      <dgm:spPr/>
    </dgm:pt>
    <dgm:pt modelId="{98C392E4-271E-45EF-8207-DBE5E1C4F390}" type="pres">
      <dgm:prSet presAssocID="{EA0E09E1-30E3-4790-931D-80810171EF3E}" presName="Name0" presStyleCnt="0">
        <dgm:presLayoutVars>
          <dgm:dir/>
          <dgm:animLvl val="lvl"/>
          <dgm:resizeHandles/>
        </dgm:presLayoutVars>
      </dgm:prSet>
      <dgm:spPr/>
      <dgm:t>
        <a:bodyPr/>
        <a:lstStyle/>
        <a:p>
          <a:endParaRPr lang="es-EC"/>
        </a:p>
      </dgm:t>
    </dgm:pt>
    <dgm:pt modelId="{147EC929-EE36-4690-8CAA-AD689155C5AB}" type="pres">
      <dgm:prSet presAssocID="{5BB4A1CE-BC37-471D-A313-44B66BDA495E}" presName="linNode" presStyleCnt="0"/>
      <dgm:spPr/>
    </dgm:pt>
    <dgm:pt modelId="{3CF23557-22B5-44EA-B263-839C968CA323}" type="pres">
      <dgm:prSet presAssocID="{5BB4A1CE-BC37-471D-A313-44B66BDA495E}" presName="parentShp" presStyleLbl="node1" presStyleIdx="0" presStyleCnt="2">
        <dgm:presLayoutVars>
          <dgm:bulletEnabled val="1"/>
        </dgm:presLayoutVars>
      </dgm:prSet>
      <dgm:spPr/>
      <dgm:t>
        <a:bodyPr/>
        <a:lstStyle/>
        <a:p>
          <a:endParaRPr lang="es-EC"/>
        </a:p>
      </dgm:t>
    </dgm:pt>
    <dgm:pt modelId="{A0972BAE-ABF8-42AD-83E5-6A90BFD9C4D0}" type="pres">
      <dgm:prSet presAssocID="{5BB4A1CE-BC37-471D-A313-44B66BDA495E}" presName="childShp" presStyleLbl="bgAccFollowNode1" presStyleIdx="0" presStyleCnt="2">
        <dgm:presLayoutVars>
          <dgm:bulletEnabled val="1"/>
        </dgm:presLayoutVars>
      </dgm:prSet>
      <dgm:spPr/>
      <dgm:t>
        <a:bodyPr/>
        <a:lstStyle/>
        <a:p>
          <a:endParaRPr lang="es-EC"/>
        </a:p>
      </dgm:t>
    </dgm:pt>
    <dgm:pt modelId="{605FA0D1-9D06-45D3-8F63-F176CFEBEA75}" type="pres">
      <dgm:prSet presAssocID="{D98F2CC1-FBDC-4A9A-B4C2-2F4D6CB59A25}" presName="spacing" presStyleCnt="0"/>
      <dgm:spPr/>
    </dgm:pt>
    <dgm:pt modelId="{AAC45ED4-84B7-417D-B99C-E20869F2378E}" type="pres">
      <dgm:prSet presAssocID="{61379134-C731-4ADC-8328-45CE20E728DC}" presName="linNode" presStyleCnt="0"/>
      <dgm:spPr/>
    </dgm:pt>
    <dgm:pt modelId="{05EFACC3-D662-4107-AF13-C7F775CD543A}" type="pres">
      <dgm:prSet presAssocID="{61379134-C731-4ADC-8328-45CE20E728DC}" presName="parentShp" presStyleLbl="node1" presStyleIdx="1" presStyleCnt="2">
        <dgm:presLayoutVars>
          <dgm:bulletEnabled val="1"/>
        </dgm:presLayoutVars>
      </dgm:prSet>
      <dgm:spPr/>
      <dgm:t>
        <a:bodyPr/>
        <a:lstStyle/>
        <a:p>
          <a:endParaRPr lang="es-EC"/>
        </a:p>
      </dgm:t>
    </dgm:pt>
    <dgm:pt modelId="{A3945DBE-4E89-4BFB-B0DA-C9394666FC63}" type="pres">
      <dgm:prSet presAssocID="{61379134-C731-4ADC-8328-45CE20E728DC}" presName="childShp" presStyleLbl="bgAccFollowNode1" presStyleIdx="1" presStyleCnt="2">
        <dgm:presLayoutVars>
          <dgm:bulletEnabled val="1"/>
        </dgm:presLayoutVars>
      </dgm:prSet>
      <dgm:spPr/>
      <dgm:t>
        <a:bodyPr/>
        <a:lstStyle/>
        <a:p>
          <a:endParaRPr lang="es-EC"/>
        </a:p>
      </dgm:t>
    </dgm:pt>
  </dgm:ptLst>
  <dgm:cxnLst>
    <dgm:cxn modelId="{214B663C-BDCE-4F66-AE59-7835A10B798B}" type="presOf" srcId="{968BBBFC-7C0F-478B-9247-A5F46761872A}" destId="{A0972BAE-ABF8-42AD-83E5-6A90BFD9C4D0}" srcOrd="0" destOrd="1" presId="urn:microsoft.com/office/officeart/2005/8/layout/vList6"/>
    <dgm:cxn modelId="{2EEDAF7D-AE25-41B2-9284-365F64064950}" type="presOf" srcId="{EA0E09E1-30E3-4790-931D-80810171EF3E}" destId="{98C392E4-271E-45EF-8207-DBE5E1C4F390}" srcOrd="0" destOrd="0" presId="urn:microsoft.com/office/officeart/2005/8/layout/vList6"/>
    <dgm:cxn modelId="{2361F0A0-3088-4A51-AC51-4C000D1E3D8C}" srcId="{61379134-C731-4ADC-8328-45CE20E728DC}" destId="{AF72D32B-C670-4992-8A90-76EADB7C88A8}" srcOrd="0" destOrd="0" parTransId="{1A7F170B-0AB2-4806-82D0-D13B5A95F8DB}" sibTransId="{FF94B357-FEDC-41B6-9644-4AE4A355F3EE}"/>
    <dgm:cxn modelId="{2D329623-741D-4A0C-BD14-70C729828B7F}" srcId="{5BB4A1CE-BC37-471D-A313-44B66BDA495E}" destId="{968BBBFC-7C0F-478B-9247-A5F46761872A}" srcOrd="1" destOrd="0" parTransId="{C1C892D0-969C-4A48-9EE4-ACED3E41F0F7}" sibTransId="{A799E924-CBA2-4B12-AE7C-1067FA8015E4}"/>
    <dgm:cxn modelId="{ECE11160-3AE1-41B8-BF8D-11124A3D7E56}" type="presOf" srcId="{5BB4A1CE-BC37-471D-A313-44B66BDA495E}" destId="{3CF23557-22B5-44EA-B263-839C968CA323}" srcOrd="0" destOrd="0" presId="urn:microsoft.com/office/officeart/2005/8/layout/vList6"/>
    <dgm:cxn modelId="{34029BDA-60D9-41CF-A6AE-118828293131}" srcId="{61379134-C731-4ADC-8328-45CE20E728DC}" destId="{9FA5B3AD-9524-4D4E-89FC-9B48E5756928}" srcOrd="1" destOrd="0" parTransId="{7BF0BF61-CA3E-4DEE-9108-D2CF7850535F}" sibTransId="{8109E8CB-71F9-4E98-AA9C-E6AD3D10E1D6}"/>
    <dgm:cxn modelId="{96E0D6B6-2C8F-42C0-8DED-884A884932FC}" type="presOf" srcId="{AF72D32B-C670-4992-8A90-76EADB7C88A8}" destId="{A3945DBE-4E89-4BFB-B0DA-C9394666FC63}" srcOrd="0" destOrd="0" presId="urn:microsoft.com/office/officeart/2005/8/layout/vList6"/>
    <dgm:cxn modelId="{45FC8190-95AB-41FF-ABBA-F2BBF24094AB}" type="presOf" srcId="{9FA5B3AD-9524-4D4E-89FC-9B48E5756928}" destId="{A3945DBE-4E89-4BFB-B0DA-C9394666FC63}" srcOrd="0" destOrd="1" presId="urn:microsoft.com/office/officeart/2005/8/layout/vList6"/>
    <dgm:cxn modelId="{B05CE983-D4F2-4F81-A579-3D088CC8BC92}" srcId="{EA0E09E1-30E3-4790-931D-80810171EF3E}" destId="{61379134-C731-4ADC-8328-45CE20E728DC}" srcOrd="1" destOrd="0" parTransId="{996C5B3E-B7B5-431B-BDD5-251ABD4FE18D}" sibTransId="{901401AE-76EA-4302-A20A-8D370A54AC50}"/>
    <dgm:cxn modelId="{C8C6EDDB-D719-4570-8DFA-A64B4FAEB9B4}" srcId="{5BB4A1CE-BC37-471D-A313-44B66BDA495E}" destId="{8318B26A-BE1A-426B-BDE3-72FFC41C5EDC}" srcOrd="0" destOrd="0" parTransId="{2D6AF38C-D977-4A61-9492-4F8AA8D1FD00}" sibTransId="{FD942427-D087-4DEA-AAB5-048C730CA12D}"/>
    <dgm:cxn modelId="{AC35DFA1-4D9C-47E5-B802-AA2019CE162A}" srcId="{EA0E09E1-30E3-4790-931D-80810171EF3E}" destId="{5BB4A1CE-BC37-471D-A313-44B66BDA495E}" srcOrd="0" destOrd="0" parTransId="{5546DABB-40FD-494D-8722-BC48A899ED2F}" sibTransId="{D98F2CC1-FBDC-4A9A-B4C2-2F4D6CB59A25}"/>
    <dgm:cxn modelId="{E2F8E28A-3B67-4B8B-94D2-4B7053B3749C}" type="presOf" srcId="{8318B26A-BE1A-426B-BDE3-72FFC41C5EDC}" destId="{A0972BAE-ABF8-42AD-83E5-6A90BFD9C4D0}" srcOrd="0" destOrd="0" presId="urn:microsoft.com/office/officeart/2005/8/layout/vList6"/>
    <dgm:cxn modelId="{24F0AB92-433C-484F-8015-1416D0167D41}" type="presOf" srcId="{61379134-C731-4ADC-8328-45CE20E728DC}" destId="{05EFACC3-D662-4107-AF13-C7F775CD543A}" srcOrd="0" destOrd="0" presId="urn:microsoft.com/office/officeart/2005/8/layout/vList6"/>
    <dgm:cxn modelId="{BBDAA2E9-AAEE-4B16-A850-35B085A567FB}" type="presParOf" srcId="{98C392E4-271E-45EF-8207-DBE5E1C4F390}" destId="{147EC929-EE36-4690-8CAA-AD689155C5AB}" srcOrd="0" destOrd="0" presId="urn:microsoft.com/office/officeart/2005/8/layout/vList6"/>
    <dgm:cxn modelId="{2F20D44D-6439-4F2D-9BB6-DAB7543BEFD5}" type="presParOf" srcId="{147EC929-EE36-4690-8CAA-AD689155C5AB}" destId="{3CF23557-22B5-44EA-B263-839C968CA323}" srcOrd="0" destOrd="0" presId="urn:microsoft.com/office/officeart/2005/8/layout/vList6"/>
    <dgm:cxn modelId="{1A44763C-9935-4FA3-A0E1-F81B9BD7ECF7}" type="presParOf" srcId="{147EC929-EE36-4690-8CAA-AD689155C5AB}" destId="{A0972BAE-ABF8-42AD-83E5-6A90BFD9C4D0}" srcOrd="1" destOrd="0" presId="urn:microsoft.com/office/officeart/2005/8/layout/vList6"/>
    <dgm:cxn modelId="{F6C49CEF-3136-4610-BF13-A6B6F03B0C64}" type="presParOf" srcId="{98C392E4-271E-45EF-8207-DBE5E1C4F390}" destId="{605FA0D1-9D06-45D3-8F63-F176CFEBEA75}" srcOrd="1" destOrd="0" presId="urn:microsoft.com/office/officeart/2005/8/layout/vList6"/>
    <dgm:cxn modelId="{1554C7FA-C1D0-4091-8D69-6E9C82BEFD74}" type="presParOf" srcId="{98C392E4-271E-45EF-8207-DBE5E1C4F390}" destId="{AAC45ED4-84B7-417D-B99C-E20869F2378E}" srcOrd="2" destOrd="0" presId="urn:microsoft.com/office/officeart/2005/8/layout/vList6"/>
    <dgm:cxn modelId="{D81119D2-207A-4D11-93D9-EDEC196D8EBC}" type="presParOf" srcId="{AAC45ED4-84B7-417D-B99C-E20869F2378E}" destId="{05EFACC3-D662-4107-AF13-C7F775CD543A}" srcOrd="0" destOrd="0" presId="urn:microsoft.com/office/officeart/2005/8/layout/vList6"/>
    <dgm:cxn modelId="{CF79C799-3B86-4CFF-9374-1CECC1ECF806}" type="presParOf" srcId="{AAC45ED4-84B7-417D-B99C-E20869F2378E}" destId="{A3945DBE-4E89-4BFB-B0DA-C9394666FC63}"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CAF96E-8609-4D4D-A730-6D0542ECF6B3}">
      <dsp:nvSpPr>
        <dsp:cNvPr id="0" name=""/>
        <dsp:cNvSpPr/>
      </dsp:nvSpPr>
      <dsp:spPr>
        <a:xfrm>
          <a:off x="17881" y="525"/>
          <a:ext cx="3901826" cy="234109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La cuantificación de los hidrocarburos de petróleo se realiza por la sumatoria de las áreas de los picos</a:t>
          </a:r>
          <a:endParaRPr lang="es-EC" sz="2500" kern="1200" dirty="0"/>
        </a:p>
      </dsp:txBody>
      <dsp:txXfrm>
        <a:off x="17881" y="525"/>
        <a:ext cx="3901826" cy="2341096"/>
      </dsp:txXfrm>
    </dsp:sp>
    <dsp:sp modelId="{527F2CB6-CD7B-4A5F-AA21-2874DDA602F9}">
      <dsp:nvSpPr>
        <dsp:cNvPr id="0" name=""/>
        <dsp:cNvSpPr/>
      </dsp:nvSpPr>
      <dsp:spPr>
        <a:xfrm>
          <a:off x="4309891" y="525"/>
          <a:ext cx="3901826" cy="2341096"/>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Las ventajas de la CG son su alta resolución, velocidad, sensibilidad y sencillez</a:t>
          </a:r>
          <a:endParaRPr lang="es-EC" sz="2500" kern="1200" dirty="0"/>
        </a:p>
      </dsp:txBody>
      <dsp:txXfrm>
        <a:off x="4309891" y="525"/>
        <a:ext cx="3901826" cy="2341096"/>
      </dsp:txXfrm>
    </dsp:sp>
    <dsp:sp modelId="{27D848F7-867B-4139-BB76-B57E22ABECE7}">
      <dsp:nvSpPr>
        <dsp:cNvPr id="0" name=""/>
        <dsp:cNvSpPr/>
      </dsp:nvSpPr>
      <dsp:spPr>
        <a:xfrm>
          <a:off x="2163886" y="2731804"/>
          <a:ext cx="3901826" cy="2341096"/>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Esta técnica se utiliza para determinar la concentración de componentes individuales y/o un rango de hidrocarburos</a:t>
          </a:r>
          <a:endParaRPr lang="es-EC" sz="2500" kern="1200" dirty="0"/>
        </a:p>
      </dsp:txBody>
      <dsp:txXfrm>
        <a:off x="2163886" y="2731804"/>
        <a:ext cx="3901826" cy="23410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972BAE-ABF8-42AD-83E5-6A90BFD9C4D0}">
      <dsp:nvSpPr>
        <dsp:cNvPr id="0" name=""/>
        <dsp:cNvSpPr/>
      </dsp:nvSpPr>
      <dsp:spPr>
        <a:xfrm>
          <a:off x="3291839" y="552"/>
          <a:ext cx="4937760" cy="2154694"/>
        </a:xfrm>
        <a:prstGeom prst="rightArrow">
          <a:avLst>
            <a:gd name="adj1" fmla="val 75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Utilización de equipos simples y fáciles de utilizar</a:t>
          </a:r>
          <a:endParaRPr lang="es-EC" sz="2200" kern="1200" dirty="0"/>
        </a:p>
        <a:p>
          <a:pPr marL="228600" lvl="1" indent="-228600" algn="l" defTabSz="977900">
            <a:lnSpc>
              <a:spcPct val="90000"/>
            </a:lnSpc>
            <a:spcBef>
              <a:spcPct val="0"/>
            </a:spcBef>
            <a:spcAft>
              <a:spcPct val="15000"/>
            </a:spcAft>
            <a:buChar char="••"/>
          </a:pPr>
          <a:r>
            <a:rPr lang="es-ES" sz="2200" kern="1200" dirty="0" smtClean="0"/>
            <a:t>Procedimientos sencillos</a:t>
          </a:r>
          <a:endParaRPr lang="es-EC" sz="2200" kern="1200" dirty="0"/>
        </a:p>
      </dsp:txBody>
      <dsp:txXfrm>
        <a:off x="3291839" y="552"/>
        <a:ext cx="4937760" cy="2154694"/>
      </dsp:txXfrm>
    </dsp:sp>
    <dsp:sp modelId="{3CF23557-22B5-44EA-B263-839C968CA323}">
      <dsp:nvSpPr>
        <dsp:cNvPr id="0" name=""/>
        <dsp:cNvSpPr/>
      </dsp:nvSpPr>
      <dsp:spPr>
        <a:xfrm>
          <a:off x="0" y="552"/>
          <a:ext cx="3291840" cy="2154694"/>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VENTAJAS</a:t>
          </a:r>
          <a:endParaRPr lang="es-EC" sz="3700" kern="1200" dirty="0"/>
        </a:p>
      </dsp:txBody>
      <dsp:txXfrm>
        <a:off x="0" y="552"/>
        <a:ext cx="3291840" cy="2154694"/>
      </dsp:txXfrm>
    </dsp:sp>
    <dsp:sp modelId="{A3945DBE-4E89-4BFB-B0DA-C9394666FC63}">
      <dsp:nvSpPr>
        <dsp:cNvPr id="0" name=""/>
        <dsp:cNvSpPr/>
      </dsp:nvSpPr>
      <dsp:spPr>
        <a:xfrm>
          <a:off x="3291839" y="2370716"/>
          <a:ext cx="4937760" cy="2154694"/>
        </a:xfrm>
        <a:prstGeom prst="rightArrow">
          <a:avLst>
            <a:gd name="adj1" fmla="val 75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Utilización de grandes cantidades de solvente, que luego deben ser evaporadas</a:t>
          </a:r>
          <a:endParaRPr lang="es-EC" sz="2200" kern="1200" dirty="0"/>
        </a:p>
        <a:p>
          <a:pPr marL="228600" lvl="1" indent="-228600" algn="l" defTabSz="977900">
            <a:lnSpc>
              <a:spcPct val="90000"/>
            </a:lnSpc>
            <a:spcBef>
              <a:spcPct val="0"/>
            </a:spcBef>
            <a:spcAft>
              <a:spcPct val="15000"/>
            </a:spcAft>
            <a:buChar char="••"/>
          </a:pPr>
          <a:r>
            <a:rPr lang="es-ES" sz="2200" kern="1200" dirty="0" smtClean="0"/>
            <a:t>El riesgo profesional inherente al manejo de solventes</a:t>
          </a:r>
          <a:endParaRPr lang="es-EC" sz="2200" kern="1200" dirty="0"/>
        </a:p>
      </dsp:txBody>
      <dsp:txXfrm>
        <a:off x="3291839" y="2370716"/>
        <a:ext cx="4937760" cy="2154694"/>
      </dsp:txXfrm>
    </dsp:sp>
    <dsp:sp modelId="{05EFACC3-D662-4107-AF13-C7F775CD543A}">
      <dsp:nvSpPr>
        <dsp:cNvPr id="0" name=""/>
        <dsp:cNvSpPr/>
      </dsp:nvSpPr>
      <dsp:spPr>
        <a:xfrm>
          <a:off x="0" y="2370716"/>
          <a:ext cx="3291840" cy="2154694"/>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DESVENTAJAS</a:t>
          </a:r>
          <a:endParaRPr lang="es-EC" sz="3700" kern="1200" dirty="0"/>
        </a:p>
      </dsp:txBody>
      <dsp:txXfrm>
        <a:off x="0" y="2370716"/>
        <a:ext cx="3291840" cy="215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DF1F50-2498-403A-8846-953C367AAD3B}" type="datetimeFigureOut">
              <a:rPr lang="es-EC" smtClean="0"/>
              <a:pPr/>
              <a:t>13/10/2011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48BFDA4-BC84-4090-AA65-ADDF91C5C76D}"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F1F50-2498-403A-8846-953C367AAD3B}" type="datetimeFigureOut">
              <a:rPr lang="es-EC" smtClean="0"/>
              <a:pPr/>
              <a:t>13/10/2011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BFDA4-BC84-4090-AA65-ADDF91C5C76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5"/>
            <a:ext cx="7772400" cy="2115666"/>
          </a:xfrm>
        </p:spPr>
        <p:txBody>
          <a:bodyPr>
            <a:normAutofit fontScale="90000"/>
          </a:bodyPr>
          <a:lstStyle/>
          <a:p>
            <a:r>
              <a:rPr lang="es-EC" dirty="0" smtClean="0"/>
              <a:t>ANÁLISIS DE HIDROCARBUROS DE PETRÓLEO EN AGUA MEDIANTE CROMATOGRAFÍA DE GASES</a:t>
            </a:r>
            <a:endParaRPr lang="es-EC" dirty="0"/>
          </a:p>
        </p:txBody>
      </p:sp>
      <p:sp>
        <p:nvSpPr>
          <p:cNvPr id="3" name="2 Subtítulo"/>
          <p:cNvSpPr>
            <a:spLocks noGrp="1"/>
          </p:cNvSpPr>
          <p:nvPr>
            <p:ph type="subTitle" idx="1"/>
          </p:nvPr>
        </p:nvSpPr>
        <p:spPr>
          <a:xfrm>
            <a:off x="1371600" y="4365104"/>
            <a:ext cx="6400800" cy="1273696"/>
          </a:xfrm>
        </p:spPr>
        <p:txBody>
          <a:bodyPr/>
          <a:lstStyle/>
          <a:p>
            <a:r>
              <a:rPr lang="es-EC" dirty="0" smtClean="0"/>
              <a:t>Sofía Estrella</a:t>
            </a:r>
          </a:p>
          <a:p>
            <a:r>
              <a:rPr lang="es-EC" dirty="0" smtClean="0"/>
              <a:t>Octubre 2011</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539552" y="234828"/>
            <a:ext cx="8136904" cy="666009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470025"/>
          </a:xfrm>
        </p:spPr>
        <p:txBody>
          <a:bodyPr/>
          <a:lstStyle/>
          <a:p>
            <a:r>
              <a:rPr lang="es-EC" smtClean="0"/>
              <a:t>MÉTODOS DE ANÁLISIS</a:t>
            </a:r>
            <a:endParaRPr lang="es-EC" dirty="0"/>
          </a:p>
        </p:txBody>
      </p:sp>
      <p:sp>
        <p:nvSpPr>
          <p:cNvPr id="3" name="2 Subtítulo"/>
          <p:cNvSpPr>
            <a:spLocks noGrp="1"/>
          </p:cNvSpPr>
          <p:nvPr>
            <p:ph type="subTitle" idx="1"/>
          </p:nvPr>
        </p:nvSpPr>
        <p:spPr>
          <a:xfrm>
            <a:off x="683568" y="1700808"/>
            <a:ext cx="7920880" cy="4752528"/>
          </a:xfrm>
        </p:spPr>
        <p:txBody>
          <a:bodyPr/>
          <a:lstStyle/>
          <a:p>
            <a:pPr algn="just"/>
            <a:r>
              <a:rPr lang="es-ES" smtClean="0">
                <a:solidFill>
                  <a:schemeClr val="tx1"/>
                </a:solidFill>
              </a:rPr>
              <a:t>Los hidrocarburos totales y derivados de petróleo se analizan básicamente utilizando dos métodos fundamentales:</a:t>
            </a:r>
          </a:p>
          <a:p>
            <a:pPr algn="just"/>
            <a:endParaRPr lang="es-EC" smtClean="0">
              <a:solidFill>
                <a:schemeClr val="tx1"/>
              </a:solidFill>
            </a:endParaRPr>
          </a:p>
          <a:p>
            <a:pPr lvl="0" algn="just">
              <a:buFont typeface="Arial" pitchFamily="34" charset="0"/>
              <a:buChar char="•"/>
            </a:pPr>
            <a:r>
              <a:rPr lang="es-ES" smtClean="0">
                <a:solidFill>
                  <a:schemeClr val="tx1"/>
                </a:solidFill>
              </a:rPr>
              <a:t>Análisis por espectrofotometría de infrarrojos</a:t>
            </a:r>
            <a:endParaRPr lang="es-EC" smtClean="0">
              <a:solidFill>
                <a:schemeClr val="tx1"/>
              </a:solidFill>
            </a:endParaRPr>
          </a:p>
          <a:p>
            <a:pPr lvl="0" algn="just">
              <a:buFont typeface="Arial" pitchFamily="34" charset="0"/>
              <a:buChar char="•"/>
            </a:pPr>
            <a:r>
              <a:rPr lang="es-ES" smtClean="0">
                <a:solidFill>
                  <a:schemeClr val="tx1"/>
                </a:solidFill>
              </a:rPr>
              <a:t>Análisis por cromatografía de gases</a:t>
            </a:r>
            <a:endParaRPr lang="es-EC" smtClean="0">
              <a:solidFill>
                <a:schemeClr val="tx1"/>
              </a:solidFill>
            </a:endParaRPr>
          </a:p>
          <a:p>
            <a:endParaRPr lang="es-EC"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1"/>
            <a:ext cx="7772400" cy="1224136"/>
          </a:xfrm>
        </p:spPr>
        <p:txBody>
          <a:bodyPr>
            <a:normAutofit/>
          </a:bodyPr>
          <a:lstStyle/>
          <a:p>
            <a:r>
              <a:rPr lang="es-EC" dirty="0" smtClean="0"/>
              <a:t>CROMATOGRAFÍA DE GASES</a:t>
            </a:r>
            <a:endParaRPr lang="es-EC" dirty="0"/>
          </a:p>
        </p:txBody>
      </p:sp>
      <p:sp>
        <p:nvSpPr>
          <p:cNvPr id="3" name="2 Subtítulo"/>
          <p:cNvSpPr>
            <a:spLocks noGrp="1"/>
          </p:cNvSpPr>
          <p:nvPr>
            <p:ph type="subTitle" idx="1"/>
          </p:nvPr>
        </p:nvSpPr>
        <p:spPr>
          <a:xfrm>
            <a:off x="611560" y="1484784"/>
            <a:ext cx="7992888" cy="4824536"/>
          </a:xfrm>
        </p:spPr>
        <p:txBody>
          <a:bodyPr>
            <a:normAutofit/>
          </a:bodyPr>
          <a:lstStyle/>
          <a:p>
            <a:pPr algn="just"/>
            <a:r>
              <a:rPr lang="es-ES" dirty="0">
                <a:solidFill>
                  <a:schemeClr val="tx1"/>
                </a:solidFill>
              </a:rPr>
              <a:t>La cromatografía de gases es una técnica  en la que la muestra se volatiliza y se inyecta en la cabeza de una columna cromatográfica. La elución se produce por el flujo de una fase móvil de gas inerte. </a:t>
            </a:r>
            <a:endParaRPr lang="es-ES" dirty="0" smtClean="0">
              <a:solidFill>
                <a:schemeClr val="tx1"/>
              </a:solidFill>
            </a:endParaRPr>
          </a:p>
          <a:p>
            <a:pPr algn="just"/>
            <a:r>
              <a:rPr lang="es-ES" dirty="0" smtClean="0">
                <a:solidFill>
                  <a:schemeClr val="tx1"/>
                </a:solidFill>
              </a:rPr>
              <a:t>El </a:t>
            </a:r>
            <a:r>
              <a:rPr lang="es-ES" dirty="0">
                <a:solidFill>
                  <a:schemeClr val="tx1"/>
                </a:solidFill>
              </a:rPr>
              <a:t>gas portador debe ser un gas inerte, para prevenir su reacción con el analito o la columna. </a:t>
            </a:r>
            <a:endParaRPr lang="es-EC" dirty="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470025"/>
          </a:xfrm>
        </p:spPr>
        <p:txBody>
          <a:bodyPr>
            <a:normAutofit/>
          </a:bodyPr>
          <a:lstStyle/>
          <a:p>
            <a:r>
              <a:rPr lang="es-EC" dirty="0" smtClean="0"/>
              <a:t>Componentes de un Cromatógrafo de gases</a:t>
            </a:r>
            <a:endParaRPr lang="es-EC" dirty="0"/>
          </a:p>
        </p:txBody>
      </p:sp>
      <p:sp>
        <p:nvSpPr>
          <p:cNvPr id="3" name="2 Subtítulo"/>
          <p:cNvSpPr>
            <a:spLocks noGrp="1"/>
          </p:cNvSpPr>
          <p:nvPr>
            <p:ph type="subTitle" idx="1"/>
          </p:nvPr>
        </p:nvSpPr>
        <p:spPr>
          <a:xfrm>
            <a:off x="827584" y="1916832"/>
            <a:ext cx="7776864" cy="4680520"/>
          </a:xfrm>
        </p:spPr>
        <p:txBody>
          <a:bodyPr/>
          <a:lstStyle/>
          <a:p>
            <a:pPr algn="just"/>
            <a:r>
              <a:rPr lang="es-ES" dirty="0">
                <a:solidFill>
                  <a:schemeClr val="tx1"/>
                </a:solidFill>
              </a:rPr>
              <a:t>Un cromatógrafo de gases consiste de</a:t>
            </a:r>
            <a:r>
              <a:rPr lang="es-ES" dirty="0" smtClean="0">
                <a:solidFill>
                  <a:schemeClr val="tx1"/>
                </a:solidFill>
              </a:rPr>
              <a:t>:</a:t>
            </a:r>
            <a:endParaRPr lang="es-EC" dirty="0">
              <a:solidFill>
                <a:schemeClr val="tx1"/>
              </a:solidFill>
            </a:endParaRPr>
          </a:p>
          <a:p>
            <a:pPr lvl="0" algn="just">
              <a:buFont typeface="Arial" pitchFamily="34" charset="0"/>
              <a:buChar char="•"/>
            </a:pPr>
            <a:r>
              <a:rPr lang="es-ES" dirty="0">
                <a:solidFill>
                  <a:schemeClr val="tx1"/>
                </a:solidFill>
              </a:rPr>
              <a:t>Puerto de inyección</a:t>
            </a:r>
            <a:endParaRPr lang="es-EC" dirty="0">
              <a:solidFill>
                <a:schemeClr val="tx1"/>
              </a:solidFill>
            </a:endParaRPr>
          </a:p>
          <a:p>
            <a:pPr lvl="0" algn="just">
              <a:buFont typeface="Arial" pitchFamily="34" charset="0"/>
              <a:buChar char="•"/>
            </a:pPr>
            <a:r>
              <a:rPr lang="es-ES" dirty="0">
                <a:solidFill>
                  <a:schemeClr val="tx1"/>
                </a:solidFill>
              </a:rPr>
              <a:t>Horno de la columna</a:t>
            </a:r>
            <a:endParaRPr lang="es-EC" dirty="0">
              <a:solidFill>
                <a:schemeClr val="tx1"/>
              </a:solidFill>
            </a:endParaRPr>
          </a:p>
          <a:p>
            <a:pPr lvl="0" algn="just">
              <a:buFont typeface="Arial" pitchFamily="34" charset="0"/>
              <a:buChar char="•"/>
            </a:pPr>
            <a:r>
              <a:rPr lang="es-ES" dirty="0">
                <a:solidFill>
                  <a:schemeClr val="tx1"/>
                </a:solidFill>
              </a:rPr>
              <a:t>Sistema de Separación </a:t>
            </a:r>
            <a:endParaRPr lang="es-EC" dirty="0">
              <a:solidFill>
                <a:schemeClr val="tx1"/>
              </a:solidFill>
            </a:endParaRPr>
          </a:p>
          <a:p>
            <a:pPr lvl="0" algn="just">
              <a:buFont typeface="Arial" pitchFamily="34" charset="0"/>
              <a:buChar char="•"/>
            </a:pPr>
            <a:r>
              <a:rPr lang="es-ES" dirty="0">
                <a:solidFill>
                  <a:schemeClr val="tx1"/>
                </a:solidFill>
              </a:rPr>
              <a:t>Detector</a:t>
            </a:r>
            <a:endParaRPr lang="es-EC" dirty="0">
              <a:solidFill>
                <a:schemeClr val="tx1"/>
              </a:solidFill>
            </a:endParaRPr>
          </a:p>
          <a:p>
            <a:endParaRPr lang="es-EC" dirty="0"/>
          </a:p>
        </p:txBody>
      </p:sp>
      <p:grpSp>
        <p:nvGrpSpPr>
          <p:cNvPr id="4" name="3 Grupo"/>
          <p:cNvGrpSpPr/>
          <p:nvPr/>
        </p:nvGrpSpPr>
        <p:grpSpPr>
          <a:xfrm>
            <a:off x="4788024" y="2564904"/>
            <a:ext cx="4169242" cy="2814651"/>
            <a:chOff x="3898773" y="2088224"/>
            <a:chExt cx="4169242" cy="2814651"/>
          </a:xfrm>
        </p:grpSpPr>
        <p:sp>
          <p:nvSpPr>
            <p:cNvPr id="5" name="4 Rectángulo"/>
            <p:cNvSpPr/>
            <p:nvPr/>
          </p:nvSpPr>
          <p:spPr>
            <a:xfrm>
              <a:off x="3898773" y="2088224"/>
              <a:ext cx="4169242" cy="2814651"/>
            </a:xfrm>
            <a:prstGeom prst="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sp>
        <p:sp>
          <p:nvSpPr>
            <p:cNvPr id="6" name="5 Rectángulo"/>
            <p:cNvSpPr/>
            <p:nvPr/>
          </p:nvSpPr>
          <p:spPr>
            <a:xfrm>
              <a:off x="3898773" y="2088224"/>
              <a:ext cx="4169242" cy="2814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  </a:t>
              </a:r>
              <a:endParaRPr lang="es-EC" sz="2400" kern="12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smtClean="0"/>
              <a:t>Detector  de ionización de llama (FID)</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Desarrollo del Método</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332656"/>
            <a:ext cx="8424936" cy="6264696"/>
          </a:xfrm>
        </p:spPr>
        <p:txBody>
          <a:bodyPr>
            <a:normAutofit/>
          </a:bodyPr>
          <a:lstStyle/>
          <a:p>
            <a:pPr lvl="2" algn="just"/>
            <a:r>
              <a:rPr lang="es-ES" u="sng" dirty="0">
                <a:solidFill>
                  <a:schemeClr val="tx1"/>
                </a:solidFill>
              </a:rPr>
              <a:t>Reactivos</a:t>
            </a:r>
            <a:endParaRPr lang="es-EC" dirty="0">
              <a:solidFill>
                <a:schemeClr val="tx1"/>
              </a:solidFill>
            </a:endParaRPr>
          </a:p>
          <a:p>
            <a:pPr lvl="0" algn="just">
              <a:buFont typeface="Arial" pitchFamily="34" charset="0"/>
              <a:buChar char="•"/>
            </a:pPr>
            <a:r>
              <a:rPr lang="es-ES" sz="2400" dirty="0" smtClean="0">
                <a:solidFill>
                  <a:schemeClr val="tx1"/>
                </a:solidFill>
              </a:rPr>
              <a:t>Diclorometano </a:t>
            </a:r>
            <a:r>
              <a:rPr lang="es-ES" sz="2400" dirty="0">
                <a:solidFill>
                  <a:schemeClr val="tx1"/>
                </a:solidFill>
              </a:rPr>
              <a:t>grado HPLC (CH</a:t>
            </a:r>
            <a:r>
              <a:rPr lang="es-ES" sz="2400" baseline="-25000" dirty="0">
                <a:solidFill>
                  <a:schemeClr val="tx1"/>
                </a:solidFill>
              </a:rPr>
              <a:t>2</a:t>
            </a:r>
            <a:r>
              <a:rPr lang="es-ES" sz="2400" dirty="0">
                <a:solidFill>
                  <a:schemeClr val="tx1"/>
                </a:solidFill>
              </a:rPr>
              <a:t>Cl</a:t>
            </a:r>
            <a:r>
              <a:rPr lang="es-ES" sz="2400" baseline="-25000" dirty="0">
                <a:solidFill>
                  <a:schemeClr val="tx1"/>
                </a:solidFill>
              </a:rPr>
              <a:t>2</a:t>
            </a:r>
            <a:r>
              <a:rPr lang="es-ES" sz="2400" dirty="0">
                <a:solidFill>
                  <a:schemeClr val="tx1"/>
                </a:solidFill>
              </a:rPr>
              <a:t>) AL 99,9% de pureza marca Fisher </a:t>
            </a:r>
            <a:r>
              <a:rPr lang="es-ES" sz="2400" dirty="0" err="1">
                <a:solidFill>
                  <a:schemeClr val="tx1"/>
                </a:solidFill>
              </a:rPr>
              <a:t>Scientific</a:t>
            </a:r>
            <a:r>
              <a:rPr lang="es-ES" sz="2400" dirty="0">
                <a:solidFill>
                  <a:schemeClr val="tx1"/>
                </a:solidFill>
              </a:rPr>
              <a:t>.</a:t>
            </a:r>
            <a:endParaRPr lang="es-EC" sz="2400" dirty="0">
              <a:solidFill>
                <a:schemeClr val="tx1"/>
              </a:solidFill>
            </a:endParaRPr>
          </a:p>
          <a:p>
            <a:pPr lvl="0" algn="just">
              <a:buFont typeface="Arial" pitchFamily="34" charset="0"/>
              <a:buChar char="•"/>
            </a:pPr>
            <a:r>
              <a:rPr lang="es-ES" sz="2400" dirty="0">
                <a:solidFill>
                  <a:schemeClr val="tx1"/>
                </a:solidFill>
              </a:rPr>
              <a:t> </a:t>
            </a:r>
            <a:r>
              <a:rPr lang="es-ES" sz="2400" dirty="0" smtClean="0">
                <a:solidFill>
                  <a:schemeClr val="tx1"/>
                </a:solidFill>
              </a:rPr>
              <a:t>Sulfato </a:t>
            </a:r>
            <a:r>
              <a:rPr lang="es-ES" sz="2400" dirty="0">
                <a:solidFill>
                  <a:schemeClr val="tx1"/>
                </a:solidFill>
              </a:rPr>
              <a:t>de Sodio Granular y Anhidro (Na</a:t>
            </a:r>
            <a:r>
              <a:rPr lang="es-ES" sz="2400" baseline="-25000" dirty="0">
                <a:solidFill>
                  <a:schemeClr val="tx1"/>
                </a:solidFill>
              </a:rPr>
              <a:t>2</a:t>
            </a:r>
            <a:r>
              <a:rPr lang="es-ES" sz="2400" dirty="0">
                <a:solidFill>
                  <a:schemeClr val="tx1"/>
                </a:solidFill>
              </a:rPr>
              <a:t>SO</a:t>
            </a:r>
            <a:r>
              <a:rPr lang="es-ES" sz="2400" baseline="-25000" dirty="0">
                <a:solidFill>
                  <a:schemeClr val="tx1"/>
                </a:solidFill>
              </a:rPr>
              <a:t>4</a:t>
            </a:r>
            <a:r>
              <a:rPr lang="es-ES" sz="2400" dirty="0">
                <a:solidFill>
                  <a:schemeClr val="tx1"/>
                </a:solidFill>
              </a:rPr>
              <a:t>) grado analítico, marca </a:t>
            </a:r>
            <a:r>
              <a:rPr lang="es-ES" sz="2400" dirty="0" smtClean="0">
                <a:solidFill>
                  <a:schemeClr val="tx1"/>
                </a:solidFill>
              </a:rPr>
              <a:t>Merck.</a:t>
            </a:r>
          </a:p>
          <a:p>
            <a:pPr lvl="0" algn="just"/>
            <a:r>
              <a:rPr lang="es-EC" sz="2400" dirty="0" smtClean="0">
                <a:solidFill>
                  <a:schemeClr val="tx1"/>
                </a:solidFill>
              </a:rPr>
              <a:t>	</a:t>
            </a:r>
            <a:r>
              <a:rPr lang="es-EC" sz="2400" u="sng" dirty="0" smtClean="0">
                <a:solidFill>
                  <a:schemeClr val="tx1"/>
                </a:solidFill>
              </a:rPr>
              <a:t>Estándar</a:t>
            </a:r>
          </a:p>
          <a:p>
            <a:pPr lvl="0" algn="just"/>
            <a:r>
              <a:rPr lang="es-ES" sz="2400" dirty="0" smtClean="0">
                <a:solidFill>
                  <a:schemeClr val="tx1"/>
                </a:solidFill>
              </a:rPr>
              <a:t>Diese </a:t>
            </a:r>
            <a:r>
              <a:rPr lang="es-ES" sz="2400" dirty="0">
                <a:solidFill>
                  <a:schemeClr val="tx1"/>
                </a:solidFill>
              </a:rPr>
              <a:t>Fuel No. 2 - 50000 </a:t>
            </a:r>
            <a:r>
              <a:rPr lang="es-ES" sz="2400" dirty="0" smtClean="0">
                <a:solidFill>
                  <a:schemeClr val="tx1"/>
                </a:solidFill>
              </a:rPr>
              <a:t>µg/</a:t>
            </a:r>
            <a:r>
              <a:rPr lang="es-ES" sz="2400" dirty="0" err="1" smtClean="0">
                <a:solidFill>
                  <a:schemeClr val="tx1"/>
                </a:solidFill>
              </a:rPr>
              <a:t>mL</a:t>
            </a:r>
            <a:endParaRPr lang="es-EC" sz="2400" dirty="0" smtClean="0">
              <a:solidFill>
                <a:schemeClr val="tx1"/>
              </a:solidFill>
            </a:endParaRPr>
          </a:p>
          <a:p>
            <a:pPr lvl="0" algn="just"/>
            <a:r>
              <a:rPr lang="es-ES" sz="2400" dirty="0" smtClean="0">
                <a:solidFill>
                  <a:schemeClr val="tx1"/>
                </a:solidFill>
              </a:rPr>
              <a:t>Solvente </a:t>
            </a:r>
            <a:r>
              <a:rPr lang="es-ES" sz="2400" dirty="0">
                <a:solidFill>
                  <a:schemeClr val="tx1"/>
                </a:solidFill>
              </a:rPr>
              <a:t>(Matriz) Cloruro de Metileno</a:t>
            </a:r>
            <a:endParaRPr lang="es-EC" sz="2400" dirty="0">
              <a:solidFill>
                <a:schemeClr val="tx1"/>
              </a:solidFill>
            </a:endParaRPr>
          </a:p>
          <a:p>
            <a:pPr lvl="0" algn="just"/>
            <a:endParaRPr lang="es-ES" sz="2400" u="sng" dirty="0"/>
          </a:p>
        </p:txBody>
      </p:sp>
      <p:pic>
        <p:nvPicPr>
          <p:cNvPr id="28674" name="Picture 2"/>
          <p:cNvPicPr>
            <a:picLocks noChangeAspect="1" noChangeArrowheads="1"/>
          </p:cNvPicPr>
          <p:nvPr/>
        </p:nvPicPr>
        <p:blipFill>
          <a:blip r:embed="rId2" cstate="print"/>
          <a:srcRect/>
          <a:stretch>
            <a:fillRect/>
          </a:stretch>
        </p:blipFill>
        <p:spPr bwMode="auto">
          <a:xfrm>
            <a:off x="323528" y="3933056"/>
            <a:ext cx="8100980" cy="1740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88640"/>
            <a:ext cx="7054552" cy="938535"/>
          </a:xfrm>
        </p:spPr>
        <p:txBody>
          <a:bodyPr/>
          <a:lstStyle/>
          <a:p>
            <a:r>
              <a:rPr lang="es-EC" dirty="0" smtClean="0"/>
              <a:t>Disoluciones</a:t>
            </a:r>
            <a:endParaRPr lang="es-EC" dirty="0"/>
          </a:p>
        </p:txBody>
      </p:sp>
      <p:sp>
        <p:nvSpPr>
          <p:cNvPr id="3" name="2 Subtítulo"/>
          <p:cNvSpPr>
            <a:spLocks noGrp="1"/>
          </p:cNvSpPr>
          <p:nvPr>
            <p:ph type="subTitle" idx="1"/>
          </p:nvPr>
        </p:nvSpPr>
        <p:spPr>
          <a:xfrm>
            <a:off x="467544" y="1268760"/>
            <a:ext cx="8424936" cy="5328592"/>
          </a:xfrm>
        </p:spPr>
        <p:txBody>
          <a:bodyPr>
            <a:normAutofit fontScale="62500" lnSpcReduction="20000"/>
          </a:bodyPr>
          <a:lstStyle/>
          <a:p>
            <a:r>
              <a:rPr lang="es-EC" u="sng" dirty="0" smtClean="0">
                <a:solidFill>
                  <a:schemeClr val="tx1"/>
                </a:solidFill>
              </a:rPr>
              <a:t>Disoluciones para Calibración</a:t>
            </a:r>
          </a:p>
          <a:p>
            <a:pPr algn="just"/>
            <a:r>
              <a:rPr lang="es-EC" dirty="0">
                <a:solidFill>
                  <a:schemeClr val="tx1"/>
                </a:solidFill>
              </a:rPr>
              <a:t>Solución Madre de Diesel Fuel No. 2 </a:t>
            </a:r>
          </a:p>
          <a:p>
            <a:pPr algn="just"/>
            <a:r>
              <a:rPr lang="es-EC" dirty="0">
                <a:solidFill>
                  <a:schemeClr val="tx1"/>
                </a:solidFill>
              </a:rPr>
              <a:t>Se toma el 1,5mL del </a:t>
            </a:r>
            <a:r>
              <a:rPr lang="es-EC" dirty="0" err="1">
                <a:solidFill>
                  <a:schemeClr val="tx1"/>
                </a:solidFill>
              </a:rPr>
              <a:t>Estandar</a:t>
            </a:r>
            <a:r>
              <a:rPr lang="es-EC" dirty="0">
                <a:solidFill>
                  <a:schemeClr val="tx1"/>
                </a:solidFill>
              </a:rPr>
              <a:t> Diesel Fuel No. 2 y se pone en el balón de </a:t>
            </a:r>
            <a:r>
              <a:rPr lang="es-EC" dirty="0" err="1">
                <a:solidFill>
                  <a:schemeClr val="tx1"/>
                </a:solidFill>
              </a:rPr>
              <a:t>de</a:t>
            </a:r>
            <a:r>
              <a:rPr lang="es-EC" dirty="0">
                <a:solidFill>
                  <a:schemeClr val="tx1"/>
                </a:solidFill>
              </a:rPr>
              <a:t> 25mL y se afora con Diclorometano</a:t>
            </a:r>
          </a:p>
          <a:p>
            <a:pPr algn="just"/>
            <a:r>
              <a:rPr lang="es-EC" dirty="0">
                <a:solidFill>
                  <a:schemeClr val="tx1"/>
                </a:solidFill>
              </a:rPr>
              <a:t> </a:t>
            </a:r>
          </a:p>
          <a:p>
            <a:pPr algn="just"/>
            <a:r>
              <a:rPr lang="es-EC" dirty="0">
                <a:solidFill>
                  <a:schemeClr val="tx1"/>
                </a:solidFill>
              </a:rPr>
              <a:t> </a:t>
            </a:r>
            <a:r>
              <a:rPr lang="es-EC" dirty="0" smtClean="0">
                <a:solidFill>
                  <a:schemeClr val="tx1"/>
                </a:solidFill>
              </a:rPr>
              <a:t>Solución </a:t>
            </a:r>
            <a:r>
              <a:rPr lang="es-EC" dirty="0">
                <a:solidFill>
                  <a:schemeClr val="tx1"/>
                </a:solidFill>
              </a:rPr>
              <a:t>de 3000ppm a 2000ppm</a:t>
            </a:r>
          </a:p>
          <a:p>
            <a:pPr algn="just"/>
            <a:r>
              <a:rPr lang="es-EC" dirty="0">
                <a:solidFill>
                  <a:schemeClr val="tx1"/>
                </a:solidFill>
              </a:rPr>
              <a:t>Tomar 0,670mL de la Solución Madre de 3000ppm y </a:t>
            </a:r>
            <a:r>
              <a:rPr lang="es-EC" dirty="0" smtClean="0">
                <a:solidFill>
                  <a:schemeClr val="tx1"/>
                </a:solidFill>
              </a:rPr>
              <a:t>aforar con </a:t>
            </a:r>
            <a:r>
              <a:rPr lang="es-EC" dirty="0">
                <a:solidFill>
                  <a:schemeClr val="tx1"/>
                </a:solidFill>
              </a:rPr>
              <a:t>Diclorometano</a:t>
            </a:r>
          </a:p>
          <a:p>
            <a:pPr algn="just"/>
            <a:r>
              <a:rPr lang="es-EC" dirty="0">
                <a:solidFill>
                  <a:schemeClr val="tx1"/>
                </a:solidFill>
              </a:rPr>
              <a:t> </a:t>
            </a:r>
          </a:p>
          <a:p>
            <a:pPr algn="just"/>
            <a:r>
              <a:rPr lang="es-EC" dirty="0">
                <a:solidFill>
                  <a:schemeClr val="tx1"/>
                </a:solidFill>
              </a:rPr>
              <a:t>Solución de 3000ppm a 1500ppm</a:t>
            </a:r>
          </a:p>
          <a:p>
            <a:pPr algn="just"/>
            <a:r>
              <a:rPr lang="es-EC" dirty="0">
                <a:solidFill>
                  <a:schemeClr val="tx1"/>
                </a:solidFill>
              </a:rPr>
              <a:t>Tomar 0,5mL de la Solución Madre de 3000ppm y aforar </a:t>
            </a:r>
            <a:r>
              <a:rPr lang="es-EC" dirty="0" smtClean="0">
                <a:solidFill>
                  <a:schemeClr val="tx1"/>
                </a:solidFill>
              </a:rPr>
              <a:t>con </a:t>
            </a:r>
            <a:r>
              <a:rPr lang="es-EC" dirty="0">
                <a:solidFill>
                  <a:schemeClr val="tx1"/>
                </a:solidFill>
              </a:rPr>
              <a:t>Diclorometano.</a:t>
            </a:r>
          </a:p>
          <a:p>
            <a:pPr algn="just"/>
            <a:r>
              <a:rPr lang="es-EC" dirty="0">
                <a:solidFill>
                  <a:schemeClr val="tx1"/>
                </a:solidFill>
              </a:rPr>
              <a:t> </a:t>
            </a:r>
          </a:p>
          <a:p>
            <a:pPr algn="just"/>
            <a:r>
              <a:rPr lang="es-EC" dirty="0">
                <a:solidFill>
                  <a:schemeClr val="tx1"/>
                </a:solidFill>
              </a:rPr>
              <a:t>Solución de 3000ppm a 100ppm</a:t>
            </a:r>
          </a:p>
          <a:p>
            <a:pPr algn="just"/>
            <a:r>
              <a:rPr lang="es-EC" dirty="0">
                <a:solidFill>
                  <a:schemeClr val="tx1"/>
                </a:solidFill>
              </a:rPr>
              <a:t>Tomar 0,330mL de la Solución Madre de 3000ppm y aforar </a:t>
            </a:r>
            <a:r>
              <a:rPr lang="es-EC" dirty="0" smtClean="0">
                <a:solidFill>
                  <a:schemeClr val="tx1"/>
                </a:solidFill>
              </a:rPr>
              <a:t>con </a:t>
            </a:r>
            <a:r>
              <a:rPr lang="es-EC" dirty="0">
                <a:solidFill>
                  <a:schemeClr val="tx1"/>
                </a:solidFill>
              </a:rPr>
              <a:t>Diclorometano.</a:t>
            </a:r>
          </a:p>
          <a:p>
            <a:pPr algn="just"/>
            <a:r>
              <a:rPr lang="es-EC" dirty="0">
                <a:solidFill>
                  <a:schemeClr val="tx1"/>
                </a:solidFill>
              </a:rPr>
              <a:t> </a:t>
            </a:r>
          </a:p>
          <a:p>
            <a:pPr algn="just"/>
            <a:r>
              <a:rPr lang="es-EC" dirty="0">
                <a:solidFill>
                  <a:schemeClr val="tx1"/>
                </a:solidFill>
              </a:rPr>
              <a:t>Solución de 3000ppm a 500ppm</a:t>
            </a:r>
          </a:p>
          <a:p>
            <a:pPr algn="just"/>
            <a:r>
              <a:rPr lang="es-EC" dirty="0">
                <a:solidFill>
                  <a:schemeClr val="tx1"/>
                </a:solidFill>
              </a:rPr>
              <a:t>Tomar 0,167mL de la Solución Madre de 3000ppm y aforar </a:t>
            </a:r>
            <a:r>
              <a:rPr lang="es-EC" dirty="0" smtClean="0">
                <a:solidFill>
                  <a:schemeClr val="tx1"/>
                </a:solidFill>
              </a:rPr>
              <a:t>con </a:t>
            </a:r>
            <a:r>
              <a:rPr lang="es-EC" dirty="0">
                <a:solidFill>
                  <a:schemeClr val="tx1"/>
                </a:solidFill>
              </a:rPr>
              <a:t>Diclorometano.</a:t>
            </a:r>
          </a:p>
          <a:p>
            <a:pPr algn="just"/>
            <a:endParaRPr lang="es-EC" dirty="0"/>
          </a:p>
          <a:p>
            <a:pPr algn="just"/>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476672"/>
            <a:ext cx="7992888" cy="5904656"/>
          </a:xfrm>
        </p:spPr>
        <p:txBody>
          <a:bodyPr>
            <a:normAutofit fontScale="77500" lnSpcReduction="20000"/>
          </a:bodyPr>
          <a:lstStyle/>
          <a:p>
            <a:r>
              <a:rPr lang="es-EC" u="sng" dirty="0" smtClean="0">
                <a:solidFill>
                  <a:schemeClr val="tx1"/>
                </a:solidFill>
              </a:rPr>
              <a:t>Soluciones Fortificadas</a:t>
            </a:r>
          </a:p>
          <a:p>
            <a:endParaRPr lang="es-EC" u="sng" dirty="0" smtClean="0">
              <a:solidFill>
                <a:schemeClr val="tx1"/>
              </a:solidFill>
            </a:endParaRPr>
          </a:p>
          <a:p>
            <a:pPr algn="just"/>
            <a:r>
              <a:rPr lang="es-ES" dirty="0">
                <a:solidFill>
                  <a:schemeClr val="tx1"/>
                </a:solidFill>
              </a:rPr>
              <a:t>Se toma 0,5mL de la solución de 1500ppm para posteriormente colocarla en la muestra de agua de 500mL y realizar el protocolo de análisis esperando una recuperación teórica de 750ppm en equipo y de 1,5ppm en muestra</a:t>
            </a:r>
            <a:endParaRPr lang="es-EC" dirty="0">
              <a:solidFill>
                <a:schemeClr val="tx1"/>
              </a:solidFill>
            </a:endParaRPr>
          </a:p>
          <a:p>
            <a:pPr algn="just"/>
            <a:r>
              <a:rPr lang="es-ES" dirty="0">
                <a:solidFill>
                  <a:schemeClr val="tx1"/>
                </a:solidFill>
              </a:rPr>
              <a:t> </a:t>
            </a:r>
            <a:endParaRPr lang="es-EC" dirty="0">
              <a:solidFill>
                <a:schemeClr val="tx1"/>
              </a:solidFill>
            </a:endParaRPr>
          </a:p>
          <a:p>
            <a:pPr algn="just"/>
            <a:r>
              <a:rPr lang="es-ES" dirty="0">
                <a:solidFill>
                  <a:schemeClr val="tx1"/>
                </a:solidFill>
              </a:rPr>
              <a:t>Se toma 0,5mL de la solución de 2000ppm para posteriormente colocarla en la muestra de agua de 500mL y realizar el protocolo de análisis esperando una recuperación teórica de 1000ppm en equipo y de 2ppm en muestra.</a:t>
            </a:r>
            <a:endParaRPr lang="es-EC" dirty="0">
              <a:solidFill>
                <a:schemeClr val="tx1"/>
              </a:solidFill>
            </a:endParaRPr>
          </a:p>
          <a:p>
            <a:pPr algn="just"/>
            <a:r>
              <a:rPr lang="es-ES" dirty="0">
                <a:solidFill>
                  <a:schemeClr val="tx1"/>
                </a:solidFill>
              </a:rPr>
              <a:t> </a:t>
            </a:r>
            <a:endParaRPr lang="es-EC" dirty="0">
              <a:solidFill>
                <a:schemeClr val="tx1"/>
              </a:solidFill>
            </a:endParaRPr>
          </a:p>
          <a:p>
            <a:pPr algn="just"/>
            <a:r>
              <a:rPr lang="es-ES" dirty="0">
                <a:solidFill>
                  <a:schemeClr val="tx1"/>
                </a:solidFill>
              </a:rPr>
              <a:t>Se toma 0,620mL de la solución de 3000ppm para posteriormente colocarla en la muestra de agua de 500mL y realizar el protocolo de análisis esperando una recuperación teórica de 1860ppm en equipo y de 3,72ppm en muestra.</a:t>
            </a:r>
            <a:endParaRPr lang="es-EC" dirty="0">
              <a:solidFill>
                <a:schemeClr val="tx1"/>
              </a:solidFill>
            </a:endParaRPr>
          </a:p>
          <a:p>
            <a:pPr algn="just"/>
            <a:endParaRPr lang="es-EC"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32657"/>
            <a:ext cx="7772400" cy="936104"/>
          </a:xfrm>
        </p:spPr>
        <p:txBody>
          <a:bodyPr/>
          <a:lstStyle/>
          <a:p>
            <a:r>
              <a:rPr lang="es-EC" dirty="0" smtClean="0"/>
              <a:t>Protocolo de análisis</a:t>
            </a:r>
            <a:endParaRPr lang="es-EC" dirty="0"/>
          </a:p>
        </p:txBody>
      </p:sp>
      <p:sp>
        <p:nvSpPr>
          <p:cNvPr id="3" name="2 Subtítulo"/>
          <p:cNvSpPr>
            <a:spLocks noGrp="1"/>
          </p:cNvSpPr>
          <p:nvPr>
            <p:ph type="subTitle" idx="1"/>
          </p:nvPr>
        </p:nvSpPr>
        <p:spPr>
          <a:xfrm>
            <a:off x="395536" y="1412776"/>
            <a:ext cx="8496944" cy="5184576"/>
          </a:xfrm>
        </p:spPr>
        <p:txBody>
          <a:bodyPr>
            <a:normAutofit lnSpcReduction="10000"/>
          </a:bodyPr>
          <a:lstStyle/>
          <a:p>
            <a:pPr algn="just"/>
            <a:r>
              <a:rPr lang="es-ES" dirty="0">
                <a:solidFill>
                  <a:schemeClr val="tx1"/>
                </a:solidFill>
              </a:rPr>
              <a:t>En el procedimiento analítico para la determinación de </a:t>
            </a:r>
            <a:r>
              <a:rPr lang="es-ES" dirty="0" smtClean="0">
                <a:solidFill>
                  <a:schemeClr val="tx1"/>
                </a:solidFill>
              </a:rPr>
              <a:t>TPH's </a:t>
            </a:r>
            <a:r>
              <a:rPr lang="es-ES" dirty="0">
                <a:solidFill>
                  <a:schemeClr val="tx1"/>
                </a:solidFill>
              </a:rPr>
              <a:t>se diferencian las siguientes etapas:</a:t>
            </a:r>
            <a:endParaRPr lang="es-EC" dirty="0">
              <a:solidFill>
                <a:schemeClr val="tx1"/>
              </a:solidFill>
            </a:endParaRPr>
          </a:p>
          <a:p>
            <a:pPr lvl="0" algn="just">
              <a:buFont typeface="Arial" pitchFamily="34" charset="0"/>
              <a:buChar char="•"/>
            </a:pPr>
            <a:r>
              <a:rPr lang="es-ES" dirty="0">
                <a:solidFill>
                  <a:schemeClr val="tx1"/>
                </a:solidFill>
              </a:rPr>
              <a:t>Recolección de muestras</a:t>
            </a:r>
            <a:endParaRPr lang="es-EC" dirty="0">
              <a:solidFill>
                <a:schemeClr val="tx1"/>
              </a:solidFill>
            </a:endParaRPr>
          </a:p>
          <a:p>
            <a:pPr lvl="0" algn="just">
              <a:buFont typeface="Arial" pitchFamily="34" charset="0"/>
              <a:buChar char="•"/>
            </a:pPr>
            <a:r>
              <a:rPr lang="es-ES" dirty="0">
                <a:solidFill>
                  <a:schemeClr val="tx1"/>
                </a:solidFill>
              </a:rPr>
              <a:t>Proceso de Extracción</a:t>
            </a:r>
            <a:endParaRPr lang="es-EC" dirty="0">
              <a:solidFill>
                <a:schemeClr val="tx1"/>
              </a:solidFill>
            </a:endParaRPr>
          </a:p>
          <a:p>
            <a:pPr lvl="0" algn="just">
              <a:buFont typeface="Arial" pitchFamily="34" charset="0"/>
              <a:buChar char="•"/>
            </a:pPr>
            <a:r>
              <a:rPr lang="es-ES" dirty="0">
                <a:solidFill>
                  <a:schemeClr val="tx1"/>
                </a:solidFill>
              </a:rPr>
              <a:t>Proceso de Purificación o </a:t>
            </a:r>
            <a:r>
              <a:rPr lang="es-ES" dirty="0" err="1">
                <a:solidFill>
                  <a:schemeClr val="tx1"/>
                </a:solidFill>
              </a:rPr>
              <a:t>Clean</a:t>
            </a:r>
            <a:r>
              <a:rPr lang="es-ES" dirty="0">
                <a:solidFill>
                  <a:schemeClr val="tx1"/>
                </a:solidFill>
              </a:rPr>
              <a:t> Up</a:t>
            </a:r>
            <a:endParaRPr lang="es-EC" dirty="0">
              <a:solidFill>
                <a:schemeClr val="tx1"/>
              </a:solidFill>
            </a:endParaRPr>
          </a:p>
          <a:p>
            <a:pPr lvl="0" algn="just">
              <a:buFont typeface="Arial" pitchFamily="34" charset="0"/>
              <a:buChar char="•"/>
            </a:pPr>
            <a:r>
              <a:rPr lang="es-ES" dirty="0">
                <a:solidFill>
                  <a:schemeClr val="tx1"/>
                </a:solidFill>
              </a:rPr>
              <a:t>Proceso de Concentrado</a:t>
            </a:r>
            <a:endParaRPr lang="es-EC" dirty="0">
              <a:solidFill>
                <a:schemeClr val="tx1"/>
              </a:solidFill>
            </a:endParaRPr>
          </a:p>
          <a:p>
            <a:pPr lvl="0" algn="just">
              <a:buFont typeface="Arial" pitchFamily="34" charset="0"/>
              <a:buChar char="•"/>
            </a:pPr>
            <a:r>
              <a:rPr lang="es-ES" dirty="0">
                <a:solidFill>
                  <a:schemeClr val="tx1"/>
                </a:solidFill>
              </a:rPr>
              <a:t>Almacenamiento</a:t>
            </a:r>
            <a:endParaRPr lang="es-EC" dirty="0">
              <a:solidFill>
                <a:schemeClr val="tx1"/>
              </a:solidFill>
            </a:endParaRPr>
          </a:p>
          <a:p>
            <a:pPr lvl="0" algn="just">
              <a:buFont typeface="Arial" pitchFamily="34" charset="0"/>
              <a:buChar char="•"/>
            </a:pPr>
            <a:r>
              <a:rPr lang="es-ES" dirty="0">
                <a:solidFill>
                  <a:schemeClr val="tx1"/>
                </a:solidFill>
              </a:rPr>
              <a:t>Cuantificación mediante la cromatografía</a:t>
            </a:r>
            <a:endParaRPr lang="es-EC" dirty="0">
              <a:solidFill>
                <a:schemeClr val="tx1"/>
              </a:solidFill>
            </a:endParaRPr>
          </a:p>
          <a:p>
            <a:pPr lvl="0" algn="just">
              <a:buFont typeface="Arial" pitchFamily="34" charset="0"/>
              <a:buChar char="•"/>
            </a:pPr>
            <a:r>
              <a:rPr lang="es-ES" dirty="0">
                <a:solidFill>
                  <a:schemeClr val="tx1"/>
                </a:solidFill>
              </a:rPr>
              <a:t>Validación del método</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FI\Pictures\BlackBerry\IMG00006-20110405-1401.jpg"/>
          <p:cNvPicPr>
            <a:picLocks noChangeAspect="1" noChangeArrowheads="1"/>
          </p:cNvPicPr>
          <p:nvPr/>
        </p:nvPicPr>
        <p:blipFill>
          <a:blip r:embed="rId2" cstate="print"/>
          <a:srcRect/>
          <a:stretch>
            <a:fillRect/>
          </a:stretch>
        </p:blipFill>
        <p:spPr bwMode="auto">
          <a:xfrm>
            <a:off x="107504" y="134634"/>
            <a:ext cx="8904989" cy="6678742"/>
          </a:xfrm>
          <a:prstGeom prst="rect">
            <a:avLst/>
          </a:prstGeom>
          <a:noFill/>
        </p:spPr>
      </p:pic>
      <p:sp>
        <p:nvSpPr>
          <p:cNvPr id="2" name="1 Título"/>
          <p:cNvSpPr>
            <a:spLocks noGrp="1"/>
          </p:cNvSpPr>
          <p:nvPr>
            <p:ph type="ctrTitle"/>
          </p:nvPr>
        </p:nvSpPr>
        <p:spPr>
          <a:xfrm>
            <a:off x="611560" y="692696"/>
            <a:ext cx="7772400" cy="1080120"/>
          </a:xfrm>
        </p:spPr>
        <p:txBody>
          <a:bodyPr/>
          <a:lstStyle/>
          <a:p>
            <a:r>
              <a:rPr lang="es-EC" b="1" dirty="0" smtClean="0">
                <a:solidFill>
                  <a:srgbClr val="FF0000"/>
                </a:solidFill>
              </a:rPr>
              <a:t>OBJETIVO </a:t>
            </a:r>
            <a:r>
              <a:rPr lang="es-EC" b="1" dirty="0" smtClean="0">
                <a:solidFill>
                  <a:srgbClr val="FF0000"/>
                </a:solidFill>
              </a:rPr>
              <a:t>GENERAL</a:t>
            </a:r>
            <a:endParaRPr lang="es-EC" b="1" dirty="0">
              <a:solidFill>
                <a:srgbClr val="FF0000"/>
              </a:solidFill>
            </a:endParaRPr>
          </a:p>
        </p:txBody>
      </p:sp>
      <p:sp>
        <p:nvSpPr>
          <p:cNvPr id="3" name="2 Subtítulo"/>
          <p:cNvSpPr>
            <a:spLocks noGrp="1"/>
          </p:cNvSpPr>
          <p:nvPr>
            <p:ph type="subTitle" idx="1"/>
          </p:nvPr>
        </p:nvSpPr>
        <p:spPr>
          <a:xfrm>
            <a:off x="1115616" y="2780928"/>
            <a:ext cx="6656784" cy="2857872"/>
          </a:xfrm>
        </p:spPr>
        <p:txBody>
          <a:bodyPr>
            <a:normAutofit/>
          </a:bodyPr>
          <a:lstStyle/>
          <a:p>
            <a:pPr algn="just"/>
            <a:r>
              <a:rPr lang="es-EC" sz="3600" dirty="0">
                <a:solidFill>
                  <a:schemeClr val="bg1"/>
                </a:solidFill>
              </a:rPr>
              <a:t>Desarrollar un método de análisis de Hidrocarburos Totales de Petróleo mediante cromatografía de gases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SOFI\Pictures\BlackBerry\IMG00108-20110420-0936_2.jpg"/>
          <p:cNvPicPr/>
          <p:nvPr/>
        </p:nvPicPr>
        <p:blipFill>
          <a:blip r:embed="rId2" cstate="print"/>
          <a:srcRect/>
          <a:stretch>
            <a:fillRect/>
          </a:stretch>
        </p:blipFill>
        <p:spPr bwMode="auto">
          <a:xfrm>
            <a:off x="827584" y="476672"/>
            <a:ext cx="7488832" cy="5472608"/>
          </a:xfrm>
          <a:prstGeom prst="rect">
            <a:avLst/>
          </a:prstGeom>
          <a:noFill/>
          <a:ln w="9525">
            <a:noFill/>
            <a:miter lim="800000"/>
            <a:headEnd/>
            <a:tailEnd/>
          </a:ln>
        </p:spPr>
      </p:pic>
      <p:sp>
        <p:nvSpPr>
          <p:cNvPr id="2" name="1 Título"/>
          <p:cNvSpPr>
            <a:spLocks noGrp="1"/>
          </p:cNvSpPr>
          <p:nvPr>
            <p:ph type="ctrTitle"/>
          </p:nvPr>
        </p:nvSpPr>
        <p:spPr>
          <a:xfrm>
            <a:off x="683568" y="260648"/>
            <a:ext cx="7772400" cy="1470025"/>
          </a:xfrm>
        </p:spPr>
        <p:txBody>
          <a:bodyPr/>
          <a:lstStyle/>
          <a:p>
            <a:r>
              <a:rPr lang="es-EC" dirty="0" smtClean="0">
                <a:solidFill>
                  <a:schemeClr val="bg1"/>
                </a:solidFill>
              </a:rPr>
              <a:t>Recolección de Muestra</a:t>
            </a:r>
            <a:endParaRPr lang="es-EC" dirty="0">
              <a:solidFill>
                <a:schemeClr val="bg1"/>
              </a:solidFill>
            </a:endParaRPr>
          </a:p>
        </p:txBody>
      </p:sp>
      <p:sp>
        <p:nvSpPr>
          <p:cNvPr id="3" name="2 Subtítulo"/>
          <p:cNvSpPr>
            <a:spLocks noGrp="1"/>
          </p:cNvSpPr>
          <p:nvPr>
            <p:ph type="subTitle" idx="1"/>
          </p:nvPr>
        </p:nvSpPr>
        <p:spPr>
          <a:xfrm>
            <a:off x="323528" y="1628800"/>
            <a:ext cx="8496944" cy="4968552"/>
          </a:xfrm>
        </p:spPr>
        <p:txBody>
          <a:bodyPr/>
          <a:lstStyle/>
          <a:p>
            <a:pPr algn="just"/>
            <a:r>
              <a:rPr lang="es-ES" dirty="0">
                <a:solidFill>
                  <a:schemeClr val="bg1"/>
                </a:solidFill>
              </a:rPr>
              <a:t>Recolectar la muestra en un botella color ámbar de 1 Litro dejando mínimo dos dedos de aire y previamente esterilizada con Diclorometano sellar con tapa rosca y codificar adecuadamente.</a:t>
            </a:r>
            <a:endParaRPr lang="es-EC" dirty="0">
              <a:solidFill>
                <a:schemeClr val="bg1"/>
              </a:solidFill>
            </a:endParaRPr>
          </a:p>
          <a:p>
            <a:pPr algn="just"/>
            <a:r>
              <a:rPr lang="es-ES" dirty="0">
                <a:solidFill>
                  <a:schemeClr val="bg1"/>
                </a:solidFill>
              </a:rPr>
              <a:t>Un retraso entre el muestreo y el análisis mayor de 4 h, requiere que el total de la muestra sea preservada por la adición de ácido clorhídrico (1:1) hasta llevar a ésta a un valor de pH &lt; 2. </a:t>
            </a:r>
            <a:endParaRPr lang="es-EC"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008112"/>
          </a:xfrm>
        </p:spPr>
        <p:txBody>
          <a:bodyPr/>
          <a:lstStyle/>
          <a:p>
            <a:r>
              <a:rPr lang="es-EC" dirty="0" smtClean="0"/>
              <a:t>MUESTREO</a:t>
            </a:r>
            <a:endParaRPr lang="es-EC" dirty="0"/>
          </a:p>
        </p:txBody>
      </p:sp>
      <p:sp>
        <p:nvSpPr>
          <p:cNvPr id="3" name="2 Subtítulo"/>
          <p:cNvSpPr>
            <a:spLocks noGrp="1"/>
          </p:cNvSpPr>
          <p:nvPr>
            <p:ph type="subTitle" idx="1"/>
          </p:nvPr>
        </p:nvSpPr>
        <p:spPr>
          <a:xfrm>
            <a:off x="323528" y="4725144"/>
            <a:ext cx="7776864" cy="936104"/>
          </a:xfrm>
        </p:spPr>
        <p:txBody>
          <a:bodyPr>
            <a:normAutofit fontScale="55000" lnSpcReduction="20000"/>
          </a:bodyPr>
          <a:lstStyle/>
          <a:p>
            <a:pPr algn="just"/>
            <a:r>
              <a:rPr lang="es-ES" dirty="0">
                <a:solidFill>
                  <a:schemeClr val="tx1"/>
                </a:solidFill>
              </a:rPr>
              <a:t>VB		</a:t>
            </a:r>
            <a:r>
              <a:rPr lang="es-ES" dirty="0">
                <a:solidFill>
                  <a:schemeClr val="tx1">
                    <a:lumMod val="95000"/>
                  </a:schemeClr>
                </a:solidFill>
              </a:rPr>
              <a:t>Vidrio </a:t>
            </a:r>
            <a:r>
              <a:rPr lang="es-ES" dirty="0" err="1" smtClean="0">
                <a:solidFill>
                  <a:schemeClr val="tx1">
                    <a:lumMod val="95000"/>
                  </a:schemeClr>
                </a:solidFill>
              </a:rPr>
              <a:t>borosilicato</a:t>
            </a:r>
            <a:r>
              <a:rPr lang="es-ES" dirty="0" smtClean="0">
                <a:solidFill>
                  <a:schemeClr val="tx1">
                    <a:lumMod val="95000"/>
                  </a:schemeClr>
                </a:solidFill>
              </a:rPr>
              <a:t> (botellas color </a:t>
            </a:r>
            <a:r>
              <a:rPr lang="es-ES" dirty="0" err="1" smtClean="0">
                <a:solidFill>
                  <a:schemeClr val="tx1">
                    <a:lumMod val="95000"/>
                  </a:schemeClr>
                </a:solidFill>
              </a:rPr>
              <a:t>ambar</a:t>
            </a:r>
            <a:r>
              <a:rPr lang="es-ES" dirty="0" smtClean="0">
                <a:solidFill>
                  <a:schemeClr val="tx1">
                    <a:lumMod val="95000"/>
                  </a:schemeClr>
                </a:solidFill>
              </a:rPr>
              <a:t>)</a:t>
            </a:r>
            <a:endParaRPr lang="es-EC" dirty="0">
              <a:solidFill>
                <a:schemeClr val="tx1">
                  <a:lumMod val="95000"/>
                </a:schemeClr>
              </a:solidFill>
            </a:endParaRPr>
          </a:p>
          <a:p>
            <a:pPr algn="just"/>
            <a:r>
              <a:rPr lang="es-ES" dirty="0">
                <a:solidFill>
                  <a:schemeClr val="tx1">
                    <a:lumMod val="95000"/>
                  </a:schemeClr>
                </a:solidFill>
              </a:rPr>
              <a:t>p		tipo de muestra puntual</a:t>
            </a:r>
            <a:endParaRPr lang="es-EC" dirty="0">
              <a:solidFill>
                <a:schemeClr val="tx1">
                  <a:lumMod val="95000"/>
                </a:schemeClr>
              </a:solidFill>
            </a:endParaRPr>
          </a:p>
          <a:p>
            <a:pPr algn="just"/>
            <a:r>
              <a:rPr lang="es-ES" dirty="0">
                <a:solidFill>
                  <a:schemeClr val="tx1">
                    <a:lumMod val="95000"/>
                  </a:schemeClr>
                </a:solidFill>
              </a:rPr>
              <a:t>c		tipo de muestra compuesta</a:t>
            </a:r>
            <a:endParaRPr lang="es-EC" dirty="0">
              <a:solidFill>
                <a:schemeClr val="tx1">
                  <a:lumMod val="9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1628800"/>
            <a:ext cx="8914127" cy="3168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470025"/>
          </a:xfrm>
        </p:spPr>
        <p:txBody>
          <a:bodyPr/>
          <a:lstStyle/>
          <a:p>
            <a:r>
              <a:rPr lang="es-EC" dirty="0" smtClean="0"/>
              <a:t>M.E. LÍQUIDO - LÍQUIDO</a:t>
            </a:r>
            <a:endParaRPr lang="es-EC" dirty="0"/>
          </a:p>
        </p:txBody>
      </p:sp>
      <p:sp>
        <p:nvSpPr>
          <p:cNvPr id="3" name="2 Subtítulo"/>
          <p:cNvSpPr>
            <a:spLocks noGrp="1"/>
          </p:cNvSpPr>
          <p:nvPr>
            <p:ph type="subTitle" idx="1"/>
          </p:nvPr>
        </p:nvSpPr>
        <p:spPr>
          <a:xfrm>
            <a:off x="1371600" y="1556792"/>
            <a:ext cx="6400800" cy="4082008"/>
          </a:xfrm>
        </p:spPr>
        <p:txBody>
          <a:bodyPr>
            <a:normAutofit lnSpcReduction="10000"/>
          </a:bodyPr>
          <a:lstStyle/>
          <a:p>
            <a:pPr algn="just"/>
            <a:endParaRPr lang="es-ES" dirty="0" smtClean="0">
              <a:solidFill>
                <a:schemeClr val="tx1"/>
              </a:solidFill>
            </a:endParaRPr>
          </a:p>
          <a:p>
            <a:pPr algn="just"/>
            <a:r>
              <a:rPr lang="es-ES" dirty="0" smtClean="0">
                <a:solidFill>
                  <a:schemeClr val="tx1"/>
                </a:solidFill>
              </a:rPr>
              <a:t>Es </a:t>
            </a:r>
            <a:r>
              <a:rPr lang="es-ES" dirty="0">
                <a:solidFill>
                  <a:schemeClr val="tx1"/>
                </a:solidFill>
              </a:rPr>
              <a:t>un método común y estándar para separar </a:t>
            </a:r>
            <a:r>
              <a:rPr lang="es-ES" dirty="0" err="1" smtClean="0">
                <a:solidFill>
                  <a:schemeClr val="tx1"/>
                </a:solidFill>
              </a:rPr>
              <a:t>analitos</a:t>
            </a:r>
            <a:r>
              <a:rPr lang="es-ES" dirty="0" smtClean="0">
                <a:solidFill>
                  <a:schemeClr val="tx1"/>
                </a:solidFill>
              </a:rPr>
              <a:t> (analito orgánico de solución acuosa). </a:t>
            </a:r>
            <a:r>
              <a:rPr lang="es-ES" dirty="0">
                <a:solidFill>
                  <a:schemeClr val="tx1"/>
                </a:solidFill>
              </a:rPr>
              <a:t>Utiliza </a:t>
            </a:r>
            <a:r>
              <a:rPr lang="es-ES" dirty="0" smtClean="0">
                <a:solidFill>
                  <a:schemeClr val="tx1"/>
                </a:solidFill>
              </a:rPr>
              <a:t>solvente (Diclorometano), </a:t>
            </a:r>
            <a:r>
              <a:rPr lang="es-ES" dirty="0">
                <a:solidFill>
                  <a:schemeClr val="tx1"/>
                </a:solidFill>
              </a:rPr>
              <a:t>los cuales después de ser mezclados forman dos fases, se separan las fases drenando una de </a:t>
            </a:r>
            <a:r>
              <a:rPr lang="es-ES" dirty="0" smtClean="0">
                <a:solidFill>
                  <a:schemeClr val="tx1"/>
                </a:solidFill>
              </a:rPr>
              <a:t>ellas (fase orgánica).</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 LÍQUIDO - LÍQUIDO</a:t>
            </a:r>
            <a:endParaRPr lang="es-EC"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60649"/>
            <a:ext cx="7772400" cy="864096"/>
          </a:xfrm>
        </p:spPr>
        <p:txBody>
          <a:bodyPr/>
          <a:lstStyle/>
          <a:p>
            <a:r>
              <a:rPr lang="es-EC" dirty="0" smtClean="0"/>
              <a:t>Proceso de Extracción</a:t>
            </a:r>
            <a:endParaRPr lang="es-EC" dirty="0"/>
          </a:p>
        </p:txBody>
      </p:sp>
      <p:sp>
        <p:nvSpPr>
          <p:cNvPr id="3" name="2 Subtítulo"/>
          <p:cNvSpPr>
            <a:spLocks noGrp="1"/>
          </p:cNvSpPr>
          <p:nvPr>
            <p:ph type="subTitle" idx="1"/>
          </p:nvPr>
        </p:nvSpPr>
        <p:spPr>
          <a:xfrm>
            <a:off x="611560" y="1196752"/>
            <a:ext cx="7992888" cy="5040560"/>
          </a:xfrm>
        </p:spPr>
        <p:txBody>
          <a:bodyPr>
            <a:normAutofit fontScale="92500" lnSpcReduction="20000"/>
          </a:bodyPr>
          <a:lstStyle/>
          <a:p>
            <a:pPr lvl="0" algn="just">
              <a:buFont typeface="Arial" pitchFamily="34" charset="0"/>
              <a:buChar char="•"/>
            </a:pPr>
            <a:r>
              <a:rPr lang="es-ES" dirty="0">
                <a:solidFill>
                  <a:schemeClr val="tx1"/>
                </a:solidFill>
              </a:rPr>
              <a:t>Adicionar 500ml de la muestra en el embudo de 2lt decantación, adicionar también 30ml de diclorometano para realizar la extracción. </a:t>
            </a:r>
            <a:endParaRPr lang="es-EC" dirty="0">
              <a:solidFill>
                <a:schemeClr val="tx1"/>
              </a:solidFill>
            </a:endParaRPr>
          </a:p>
          <a:p>
            <a:pPr lvl="0" algn="just">
              <a:buFont typeface="Arial" pitchFamily="34" charset="0"/>
              <a:buChar char="•"/>
            </a:pPr>
            <a:r>
              <a:rPr lang="es-ES" dirty="0">
                <a:solidFill>
                  <a:schemeClr val="tx1"/>
                </a:solidFill>
              </a:rPr>
              <a:t>Adicionar el estándar de control el mismo que se ocupa para ver el porcentaje de recuperación y de esta forma observar la eficiencia del procedimiento, en nuestro caso los estándares utilizados son de 1500, 2000 y 3000ppm</a:t>
            </a:r>
            <a:endParaRPr lang="es-EC" dirty="0">
              <a:solidFill>
                <a:schemeClr val="tx1"/>
              </a:solidFill>
            </a:endParaRPr>
          </a:p>
          <a:p>
            <a:pPr lvl="0" algn="just">
              <a:buFont typeface="Arial" pitchFamily="34" charset="0"/>
              <a:buChar char="•"/>
            </a:pPr>
            <a:r>
              <a:rPr lang="es-ES" dirty="0">
                <a:solidFill>
                  <a:schemeClr val="tx1"/>
                </a:solidFill>
              </a:rPr>
              <a:t>Agitar el embudo de decantación por aproximadamente cinco minutos para lograr una mezcla homogénea, se deja decantar hasta que se observa una clara separación de las fases.</a:t>
            </a:r>
            <a:endParaRPr lang="es-EC" dirty="0">
              <a:solidFill>
                <a:schemeClr val="tx1"/>
              </a:solidFill>
            </a:endParaRPr>
          </a:p>
          <a:p>
            <a:endParaRPr lang="es-EC"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548680"/>
            <a:ext cx="7704856" cy="5832648"/>
          </a:xfrm>
        </p:spPr>
        <p:txBody>
          <a:bodyPr>
            <a:normAutofit fontScale="92500" lnSpcReduction="10000"/>
          </a:bodyPr>
          <a:lstStyle/>
          <a:p>
            <a:pPr lvl="0" algn="just">
              <a:buFont typeface="Arial" pitchFamily="34" charset="0"/>
              <a:buChar char="•"/>
            </a:pPr>
            <a:r>
              <a:rPr lang="es-ES" dirty="0" smtClean="0">
                <a:solidFill>
                  <a:schemeClr val="tx1"/>
                </a:solidFill>
              </a:rPr>
              <a:t>Recoger  la fase inferior (que corresponde a la parte orgánica) en un matraz de 250ml, previo filtrado a través de un embudo analítico con lana de vidrio y sulfato de sodio anhidro para retener la posible cantidad de agua e impurezas que pudieran ir junto a la parte orgánica.</a:t>
            </a:r>
            <a:endParaRPr lang="es-EC" dirty="0" smtClean="0">
              <a:solidFill>
                <a:schemeClr val="tx1"/>
              </a:solidFill>
            </a:endParaRPr>
          </a:p>
          <a:p>
            <a:pPr lvl="0" algn="just">
              <a:buFont typeface="Arial" pitchFamily="34" charset="0"/>
              <a:buChar char="•"/>
            </a:pPr>
            <a:r>
              <a:rPr lang="es-ES" dirty="0" smtClean="0">
                <a:solidFill>
                  <a:schemeClr val="tx1"/>
                </a:solidFill>
              </a:rPr>
              <a:t>Agregar nuevamente 30ml de </a:t>
            </a:r>
            <a:r>
              <a:rPr lang="es-ES" dirty="0" err="1" smtClean="0">
                <a:solidFill>
                  <a:schemeClr val="tx1"/>
                </a:solidFill>
              </a:rPr>
              <a:t>diclometano</a:t>
            </a:r>
            <a:r>
              <a:rPr lang="es-ES" dirty="0" smtClean="0">
                <a:solidFill>
                  <a:schemeClr val="tx1"/>
                </a:solidFill>
              </a:rPr>
              <a:t> a la fase acuosa que fue la que quedo en el embudo de decantación, este procedimiento se realiza hasta completar un total de tres extracciones.</a:t>
            </a:r>
            <a:endParaRPr lang="es-EC" dirty="0" smtClean="0">
              <a:solidFill>
                <a:schemeClr val="tx1"/>
              </a:solidFill>
            </a:endParaRPr>
          </a:p>
          <a:p>
            <a:pPr lvl="0" algn="just">
              <a:buFont typeface="Arial" pitchFamily="34" charset="0"/>
              <a:buChar char="•"/>
            </a:pPr>
            <a:r>
              <a:rPr lang="es-ES" dirty="0" smtClean="0">
                <a:solidFill>
                  <a:schemeClr val="tx1"/>
                </a:solidFill>
              </a:rPr>
              <a:t>Una vez finalizado este primer paso, se toma la fase orgánica que se encuentra en el matraz de 250ml, esta fracción se reduce.</a:t>
            </a:r>
            <a:endParaRPr lang="es-EC" dirty="0" smtClean="0">
              <a:solidFill>
                <a:schemeClr val="tx1"/>
              </a:solidFill>
            </a:endParaRPr>
          </a:p>
          <a:p>
            <a:pPr>
              <a:buFont typeface="Arial" pitchFamily="34" charset="0"/>
              <a:buChar char="•"/>
            </a:pP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9"/>
            <a:ext cx="7772400" cy="720080"/>
          </a:xfrm>
        </p:spPr>
        <p:txBody>
          <a:bodyPr>
            <a:normAutofit fontScale="90000"/>
          </a:bodyPr>
          <a:lstStyle/>
          <a:p>
            <a:r>
              <a:rPr lang="es-EC" dirty="0" smtClean="0"/>
              <a:t>Proceso de Concentrado</a:t>
            </a:r>
            <a:endParaRPr lang="es-EC" dirty="0"/>
          </a:p>
        </p:txBody>
      </p:sp>
      <p:sp>
        <p:nvSpPr>
          <p:cNvPr id="3" name="2 Subtítulo"/>
          <p:cNvSpPr>
            <a:spLocks noGrp="1"/>
          </p:cNvSpPr>
          <p:nvPr>
            <p:ph type="subTitle" idx="1"/>
          </p:nvPr>
        </p:nvSpPr>
        <p:spPr>
          <a:xfrm>
            <a:off x="539552" y="1196752"/>
            <a:ext cx="8208912" cy="5184576"/>
          </a:xfrm>
        </p:spPr>
        <p:txBody>
          <a:bodyPr>
            <a:normAutofit/>
          </a:bodyPr>
          <a:lstStyle/>
          <a:p>
            <a:pPr lvl="0" algn="just">
              <a:buFont typeface="Arial" pitchFamily="34" charset="0"/>
              <a:buChar char="•"/>
            </a:pPr>
            <a:r>
              <a:rPr lang="es-ES" sz="3600" dirty="0">
                <a:solidFill>
                  <a:schemeClr val="tx1"/>
                </a:solidFill>
              </a:rPr>
              <a:t>Concentrar el extracto hasta 5mL en el </a:t>
            </a:r>
            <a:r>
              <a:rPr lang="es-ES" sz="3600" dirty="0" err="1">
                <a:solidFill>
                  <a:schemeClr val="tx1"/>
                </a:solidFill>
              </a:rPr>
              <a:t>Rotavor</a:t>
            </a:r>
            <a:r>
              <a:rPr lang="es-ES" sz="3600" dirty="0">
                <a:solidFill>
                  <a:schemeClr val="tx1"/>
                </a:solidFill>
              </a:rPr>
              <a:t> a 40</a:t>
            </a:r>
            <a:r>
              <a:rPr lang="en-US" sz="3600" dirty="0">
                <a:solidFill>
                  <a:schemeClr val="tx1"/>
                </a:solidFill>
              </a:rPr>
              <a:t>º</a:t>
            </a:r>
            <a:r>
              <a:rPr lang="es-EC" sz="3600" dirty="0">
                <a:solidFill>
                  <a:schemeClr val="tx1"/>
                </a:solidFill>
              </a:rPr>
              <a:t>C</a:t>
            </a:r>
          </a:p>
          <a:p>
            <a:pPr lvl="0" algn="just">
              <a:buFont typeface="Arial" pitchFamily="34" charset="0"/>
              <a:buChar char="•"/>
            </a:pPr>
            <a:r>
              <a:rPr lang="es-EC" sz="3600" dirty="0">
                <a:solidFill>
                  <a:schemeClr val="tx1"/>
                </a:solidFill>
              </a:rPr>
              <a:t>Pasar al </a:t>
            </a:r>
            <a:r>
              <a:rPr lang="es-EC" sz="3600" dirty="0" err="1">
                <a:solidFill>
                  <a:schemeClr val="tx1"/>
                </a:solidFill>
              </a:rPr>
              <a:t>Kuderna</a:t>
            </a:r>
            <a:r>
              <a:rPr lang="es-EC" sz="3600" dirty="0">
                <a:solidFill>
                  <a:schemeClr val="tx1"/>
                </a:solidFill>
              </a:rPr>
              <a:t> </a:t>
            </a:r>
            <a:r>
              <a:rPr lang="es-EC" sz="3600" dirty="0" err="1">
                <a:solidFill>
                  <a:schemeClr val="tx1"/>
                </a:solidFill>
              </a:rPr>
              <a:t>Danish</a:t>
            </a:r>
            <a:r>
              <a:rPr lang="es-EC" sz="3600" dirty="0">
                <a:solidFill>
                  <a:schemeClr val="tx1"/>
                </a:solidFill>
              </a:rPr>
              <a:t> y concentrar hasta 1mL a una temperatura de 40 </a:t>
            </a:r>
            <a:r>
              <a:rPr lang="en-US" sz="3600" dirty="0">
                <a:solidFill>
                  <a:schemeClr val="tx1"/>
                </a:solidFill>
              </a:rPr>
              <a:t>º</a:t>
            </a:r>
            <a:r>
              <a:rPr lang="es-EC" sz="3600" dirty="0">
                <a:solidFill>
                  <a:schemeClr val="tx1"/>
                </a:solidFill>
              </a:rPr>
              <a:t>C</a:t>
            </a:r>
          </a:p>
          <a:p>
            <a:pPr algn="just">
              <a:buFont typeface="Arial" pitchFamily="34" charset="0"/>
              <a:buChar char="•"/>
            </a:pPr>
            <a:r>
              <a:rPr lang="es-EC" sz="3600" dirty="0">
                <a:solidFill>
                  <a:schemeClr val="tx1"/>
                </a:solidFill>
              </a:rPr>
              <a:t>Colocar en un vial para cromatografía</a:t>
            </a:r>
          </a:p>
        </p:txBody>
      </p:sp>
      <p:pic>
        <p:nvPicPr>
          <p:cNvPr id="3074" name="Picture 2" descr="IMG00004-20110405-1400"/>
          <p:cNvPicPr>
            <a:picLocks noChangeAspect="1" noChangeArrowheads="1"/>
          </p:cNvPicPr>
          <p:nvPr/>
        </p:nvPicPr>
        <p:blipFill>
          <a:blip r:embed="rId2" cstate="print"/>
          <a:srcRect/>
          <a:stretch>
            <a:fillRect/>
          </a:stretch>
        </p:blipFill>
        <p:spPr bwMode="auto">
          <a:xfrm>
            <a:off x="251520" y="4437112"/>
            <a:ext cx="2876550" cy="2152650"/>
          </a:xfrm>
          <a:prstGeom prst="rect">
            <a:avLst/>
          </a:prstGeom>
          <a:noFill/>
          <a:ln w="9525">
            <a:noFill/>
            <a:miter lim="800000"/>
            <a:headEnd/>
            <a:tailEnd/>
          </a:ln>
        </p:spPr>
      </p:pic>
      <p:pic>
        <p:nvPicPr>
          <p:cNvPr id="3075" name="Picture 3" descr="IMG00159-20110428-1148"/>
          <p:cNvPicPr>
            <a:picLocks noChangeAspect="1" noChangeArrowheads="1"/>
          </p:cNvPicPr>
          <p:nvPr/>
        </p:nvPicPr>
        <p:blipFill>
          <a:blip r:embed="rId3" cstate="print"/>
          <a:srcRect/>
          <a:stretch>
            <a:fillRect/>
          </a:stretch>
        </p:blipFill>
        <p:spPr bwMode="auto">
          <a:xfrm>
            <a:off x="5868144" y="4365104"/>
            <a:ext cx="30289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936104"/>
          </a:xfrm>
        </p:spPr>
        <p:txBody>
          <a:bodyPr/>
          <a:lstStyle/>
          <a:p>
            <a:r>
              <a:rPr lang="es-EC" dirty="0" smtClean="0"/>
              <a:t>Almacenamiento</a:t>
            </a:r>
            <a:endParaRPr lang="es-EC" dirty="0"/>
          </a:p>
        </p:txBody>
      </p:sp>
      <p:sp>
        <p:nvSpPr>
          <p:cNvPr id="3" name="2 Subtítulo"/>
          <p:cNvSpPr>
            <a:spLocks noGrp="1"/>
          </p:cNvSpPr>
          <p:nvPr>
            <p:ph type="subTitle" idx="1"/>
          </p:nvPr>
        </p:nvSpPr>
        <p:spPr>
          <a:xfrm>
            <a:off x="539552" y="1268760"/>
            <a:ext cx="8208912" cy="5256584"/>
          </a:xfrm>
        </p:spPr>
        <p:txBody>
          <a:bodyPr/>
          <a:lstStyle/>
          <a:p>
            <a:pPr algn="just"/>
            <a:endParaRPr lang="es-ES" dirty="0" smtClean="0"/>
          </a:p>
          <a:p>
            <a:pPr algn="just"/>
            <a:endParaRPr lang="es-ES" dirty="0"/>
          </a:p>
          <a:p>
            <a:pPr algn="just"/>
            <a:r>
              <a:rPr lang="es-ES" dirty="0" smtClean="0">
                <a:solidFill>
                  <a:schemeClr val="tx1"/>
                </a:solidFill>
              </a:rPr>
              <a:t>La </a:t>
            </a:r>
            <a:r>
              <a:rPr lang="es-ES" dirty="0">
                <a:solidFill>
                  <a:schemeClr val="tx1"/>
                </a:solidFill>
              </a:rPr>
              <a:t>muestra final obtenida para el posterior análisis en el cromatógrafo deberá se almacenada en el vial en la refrigeradora a 4 </a:t>
            </a:r>
            <a:r>
              <a:rPr lang="en-US" dirty="0">
                <a:solidFill>
                  <a:schemeClr val="tx1"/>
                </a:solidFill>
              </a:rPr>
              <a:t>º</a:t>
            </a:r>
            <a:r>
              <a:rPr lang="es-EC" dirty="0">
                <a:solidFill>
                  <a:schemeClr val="tx1"/>
                </a:solidFill>
              </a:rPr>
              <a:t>C  por un máximo de 40 días</a:t>
            </a:r>
          </a:p>
          <a:p>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FI\Pictures\BlackBerry\IMG00004-20110516-1141.jpg"/>
          <p:cNvPicPr>
            <a:picLocks noChangeAspect="1" noChangeArrowheads="1"/>
          </p:cNvPicPr>
          <p:nvPr/>
        </p:nvPicPr>
        <p:blipFill>
          <a:blip r:embed="rId2" cstate="print"/>
          <a:srcRect/>
          <a:stretch>
            <a:fillRect/>
          </a:stretch>
        </p:blipFill>
        <p:spPr bwMode="auto">
          <a:xfrm>
            <a:off x="0" y="291081"/>
            <a:ext cx="9144000" cy="6275837"/>
          </a:xfrm>
          <a:prstGeom prst="rect">
            <a:avLst/>
          </a:prstGeom>
          <a:noFill/>
        </p:spPr>
      </p:pic>
      <p:sp>
        <p:nvSpPr>
          <p:cNvPr id="2" name="1 Título"/>
          <p:cNvSpPr>
            <a:spLocks noGrp="1"/>
          </p:cNvSpPr>
          <p:nvPr>
            <p:ph type="ctrTitle"/>
          </p:nvPr>
        </p:nvSpPr>
        <p:spPr>
          <a:xfrm>
            <a:off x="755576" y="260649"/>
            <a:ext cx="7772400" cy="936104"/>
          </a:xfrm>
        </p:spPr>
        <p:txBody>
          <a:bodyPr/>
          <a:lstStyle/>
          <a:p>
            <a:r>
              <a:rPr lang="es-EC" dirty="0" smtClean="0">
                <a:solidFill>
                  <a:schemeClr val="bg1"/>
                </a:solidFill>
              </a:rPr>
              <a:t>Cuantificación</a:t>
            </a:r>
            <a:endParaRPr lang="es-EC" dirty="0">
              <a:solidFill>
                <a:schemeClr val="bg1"/>
              </a:solidFill>
            </a:endParaRPr>
          </a:p>
        </p:txBody>
      </p:sp>
      <p:sp>
        <p:nvSpPr>
          <p:cNvPr id="3" name="2 Subtítulo"/>
          <p:cNvSpPr>
            <a:spLocks noGrp="1"/>
          </p:cNvSpPr>
          <p:nvPr>
            <p:ph type="subTitle" idx="1"/>
          </p:nvPr>
        </p:nvSpPr>
        <p:spPr>
          <a:xfrm>
            <a:off x="827584" y="1268760"/>
            <a:ext cx="7560840" cy="5184576"/>
          </a:xfrm>
        </p:spPr>
        <p:txBody>
          <a:bodyPr/>
          <a:lstStyle/>
          <a:p>
            <a:pPr algn="just">
              <a:buFont typeface="Arial" pitchFamily="34" charset="0"/>
              <a:buChar char="•"/>
            </a:pPr>
            <a:r>
              <a:rPr lang="es-ES" dirty="0" smtClean="0">
                <a:solidFill>
                  <a:schemeClr val="bg1"/>
                </a:solidFill>
              </a:rPr>
              <a:t>Se toma 1 µl de muestra y se procede a inyectar en el CG/FID para su cuantificación.</a:t>
            </a:r>
            <a:endParaRPr lang="es-ES" dirty="0">
              <a:solidFill>
                <a:schemeClr val="bg1"/>
              </a:solidFill>
            </a:endParaRPr>
          </a:p>
          <a:p>
            <a:pPr algn="just"/>
            <a:endParaRPr lang="es-ES" dirty="0" smtClean="0">
              <a:solidFill>
                <a:schemeClr val="bg1"/>
              </a:solidFill>
            </a:endParaRPr>
          </a:p>
          <a:p>
            <a:pPr algn="just">
              <a:buFont typeface="Arial" pitchFamily="34" charset="0"/>
              <a:buChar char="•"/>
            </a:pPr>
            <a:r>
              <a:rPr lang="es-ES" dirty="0" smtClean="0">
                <a:solidFill>
                  <a:schemeClr val="bg1"/>
                </a:solidFill>
              </a:rPr>
              <a:t>Para </a:t>
            </a:r>
            <a:r>
              <a:rPr lang="es-ES" dirty="0">
                <a:solidFill>
                  <a:schemeClr val="bg1"/>
                </a:solidFill>
              </a:rPr>
              <a:t>determinar la concentración de </a:t>
            </a:r>
            <a:r>
              <a:rPr lang="es-ES" dirty="0" err="1">
                <a:solidFill>
                  <a:schemeClr val="bg1"/>
                </a:solidFill>
              </a:rPr>
              <a:t>HTPs</a:t>
            </a:r>
            <a:r>
              <a:rPr lang="es-ES" dirty="0">
                <a:solidFill>
                  <a:schemeClr val="bg1"/>
                </a:solidFill>
              </a:rPr>
              <a:t> en las muestras, el cromatograma se integra considerando el área bajo la curva de los picos resueltos del minuto 4 al minuto </a:t>
            </a:r>
            <a:r>
              <a:rPr lang="es-ES" dirty="0" smtClean="0">
                <a:solidFill>
                  <a:schemeClr val="bg1"/>
                </a:solidFill>
              </a:rPr>
              <a:t>32.</a:t>
            </a:r>
            <a:endParaRPr lang="es-EC"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143000"/>
          </a:xfrm>
        </p:spPr>
        <p:txBody>
          <a:bodyPr/>
          <a:lstStyle/>
          <a:p>
            <a:r>
              <a:rPr lang="es-EC" dirty="0" smtClean="0"/>
              <a:t>RESULTADOS</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224136"/>
          </a:xfrm>
        </p:spPr>
        <p:txBody>
          <a:bodyPr/>
          <a:lstStyle/>
          <a:p>
            <a:r>
              <a:rPr lang="es-EC" dirty="0" smtClean="0"/>
              <a:t>OBJETIVOS ESPECÍFICOS</a:t>
            </a:r>
            <a:endParaRPr lang="es-EC" dirty="0"/>
          </a:p>
        </p:txBody>
      </p:sp>
      <p:sp>
        <p:nvSpPr>
          <p:cNvPr id="3" name="2 Subtítulo"/>
          <p:cNvSpPr>
            <a:spLocks noGrp="1"/>
          </p:cNvSpPr>
          <p:nvPr>
            <p:ph type="subTitle" idx="1"/>
          </p:nvPr>
        </p:nvSpPr>
        <p:spPr>
          <a:xfrm>
            <a:off x="755576" y="1628800"/>
            <a:ext cx="7920880" cy="4464496"/>
          </a:xfrm>
        </p:spPr>
        <p:txBody>
          <a:bodyPr>
            <a:normAutofit fontScale="55000" lnSpcReduction="20000"/>
          </a:bodyPr>
          <a:lstStyle/>
          <a:p>
            <a:pPr lvl="0" algn="just">
              <a:buFont typeface="Arial" pitchFamily="34" charset="0"/>
              <a:buChar char="•"/>
            </a:pPr>
            <a:r>
              <a:rPr lang="es-EC" sz="3700" dirty="0">
                <a:solidFill>
                  <a:schemeClr val="tx1"/>
                </a:solidFill>
              </a:rPr>
              <a:t>Cumplir los procedimientos técnicos internos del Laboratorio de Medio Ambiente que da los lineamientos para la elaboración de la documentación de calidad en lo referente a la parte técnica y de gestión. Empleando el método EPA 3510C, extracción líquido – líquido  (LMA) para el tratamiento de las muestras para el análisis de TPH’s mediante la cromatografía de </a:t>
            </a:r>
            <a:r>
              <a:rPr lang="es-EC" sz="3700" dirty="0" smtClean="0">
                <a:solidFill>
                  <a:schemeClr val="tx1"/>
                </a:solidFill>
              </a:rPr>
              <a:t>gases</a:t>
            </a:r>
          </a:p>
          <a:p>
            <a:pPr lvl="0" algn="just">
              <a:buFont typeface="Arial" pitchFamily="34" charset="0"/>
              <a:buChar char="•"/>
            </a:pPr>
            <a:endParaRPr lang="es-EC" sz="3700" dirty="0">
              <a:solidFill>
                <a:schemeClr val="tx1"/>
              </a:solidFill>
            </a:endParaRPr>
          </a:p>
          <a:p>
            <a:pPr lvl="0" algn="just">
              <a:buFont typeface="Arial" pitchFamily="34" charset="0"/>
              <a:buChar char="•"/>
            </a:pPr>
            <a:r>
              <a:rPr lang="es-EC" sz="3700" dirty="0">
                <a:solidFill>
                  <a:schemeClr val="tx1"/>
                </a:solidFill>
              </a:rPr>
              <a:t>Desarrollar un método de análisis de TPH’s basados en el método EPA 8015B modificado el cromatógrafo </a:t>
            </a:r>
            <a:r>
              <a:rPr lang="es-EC" sz="3700" dirty="0" err="1">
                <a:solidFill>
                  <a:schemeClr val="tx1"/>
                </a:solidFill>
              </a:rPr>
              <a:t>Clarus</a:t>
            </a:r>
            <a:r>
              <a:rPr lang="es-EC" sz="3700" dirty="0">
                <a:solidFill>
                  <a:schemeClr val="tx1"/>
                </a:solidFill>
              </a:rPr>
              <a:t> 400 </a:t>
            </a:r>
            <a:r>
              <a:rPr lang="es-EC" sz="3700" dirty="0" err="1" smtClean="0">
                <a:solidFill>
                  <a:schemeClr val="tx1"/>
                </a:solidFill>
              </a:rPr>
              <a:t>Perkin</a:t>
            </a:r>
            <a:endParaRPr lang="es-EC" sz="3700" dirty="0" smtClean="0">
              <a:solidFill>
                <a:schemeClr val="tx1"/>
              </a:solidFill>
            </a:endParaRPr>
          </a:p>
          <a:p>
            <a:pPr lvl="0" algn="just">
              <a:buFont typeface="Arial" pitchFamily="34" charset="0"/>
              <a:buChar char="•"/>
            </a:pPr>
            <a:endParaRPr lang="es-EC" sz="3700" dirty="0">
              <a:solidFill>
                <a:schemeClr val="tx1"/>
              </a:solidFill>
            </a:endParaRPr>
          </a:p>
          <a:p>
            <a:pPr lvl="0" algn="just">
              <a:buFont typeface="Arial" pitchFamily="34" charset="0"/>
              <a:buChar char="•"/>
            </a:pPr>
            <a:r>
              <a:rPr lang="es-EC" sz="3700" dirty="0">
                <a:solidFill>
                  <a:schemeClr val="tx1"/>
                </a:solidFill>
              </a:rPr>
              <a:t>Estimar los errores de medición del análisis de TPH’s mediante la técnica de cromatografía de </a:t>
            </a:r>
            <a:r>
              <a:rPr lang="es-EC" sz="3700" dirty="0" smtClean="0">
                <a:solidFill>
                  <a:schemeClr val="tx1"/>
                </a:solidFill>
              </a:rPr>
              <a:t>gases</a:t>
            </a:r>
          </a:p>
          <a:p>
            <a:pPr lvl="0" algn="just">
              <a:buFont typeface="Arial" pitchFamily="34" charset="0"/>
              <a:buChar char="•"/>
            </a:pPr>
            <a:endParaRPr lang="es-EC" sz="3700" dirty="0">
              <a:solidFill>
                <a:schemeClr val="tx1"/>
              </a:solidFill>
            </a:endParaRPr>
          </a:p>
          <a:p>
            <a:pPr lvl="0" algn="just">
              <a:buFont typeface="Arial" pitchFamily="34" charset="0"/>
              <a:buChar char="•"/>
            </a:pPr>
            <a:r>
              <a:rPr lang="es-EC" sz="3700" dirty="0">
                <a:solidFill>
                  <a:schemeClr val="tx1"/>
                </a:solidFill>
              </a:rPr>
              <a:t>Aplicar el método desarrollado en muestras reales tomadas en el </a:t>
            </a:r>
            <a:r>
              <a:rPr lang="es-EC" sz="3700" dirty="0" smtClean="0">
                <a:solidFill>
                  <a:schemeClr val="tx1"/>
                </a:solidFill>
              </a:rPr>
              <a:t>Río </a:t>
            </a:r>
            <a:r>
              <a:rPr lang="es-EC" sz="3700" dirty="0">
                <a:solidFill>
                  <a:schemeClr val="tx1"/>
                </a:solidFill>
              </a:rPr>
              <a:t>Santa Clara. Desde Selva Alegra hasta el </a:t>
            </a:r>
            <a:r>
              <a:rPr lang="es-EC" sz="3700" dirty="0" err="1">
                <a:solidFill>
                  <a:schemeClr val="tx1"/>
                </a:solidFill>
              </a:rPr>
              <a:t>Geovanni</a:t>
            </a:r>
            <a:r>
              <a:rPr lang="es-EC" sz="3700" dirty="0">
                <a:solidFill>
                  <a:schemeClr val="tx1"/>
                </a:solidFill>
              </a:rPr>
              <a:t> </a:t>
            </a:r>
            <a:r>
              <a:rPr lang="es-EC" sz="3700" dirty="0" err="1">
                <a:solidFill>
                  <a:schemeClr val="tx1"/>
                </a:solidFill>
              </a:rPr>
              <a:t>Farina</a:t>
            </a:r>
            <a:r>
              <a:rPr lang="es-EC" sz="3700" dirty="0">
                <a:solidFill>
                  <a:schemeClr val="tx1"/>
                </a:solidFill>
              </a:rPr>
              <a:t>. </a:t>
            </a:r>
          </a:p>
          <a:p>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5229200"/>
            <a:ext cx="4536504" cy="646331"/>
          </a:xfrm>
          <a:prstGeom prst="rect">
            <a:avLst/>
          </a:prstGeom>
          <a:noFill/>
        </p:spPr>
        <p:txBody>
          <a:bodyPr wrap="square" rtlCol="0">
            <a:spAutoFit/>
          </a:bodyPr>
          <a:lstStyle/>
          <a:p>
            <a:r>
              <a:rPr lang="es-EC" dirty="0" smtClean="0"/>
              <a:t>y=2468,749673x+654149,9703</a:t>
            </a:r>
          </a:p>
          <a:p>
            <a:r>
              <a:rPr lang="es-EC" dirty="0" smtClean="0"/>
              <a:t>R2 = 0,9899</a:t>
            </a:r>
            <a:endParaRPr lang="es-EC" dirty="0"/>
          </a:p>
        </p:txBody>
      </p:sp>
      <p:graphicFrame>
        <p:nvGraphicFramePr>
          <p:cNvPr id="4" name="4 Gráfico"/>
          <p:cNvGraphicFramePr/>
          <p:nvPr/>
        </p:nvGraphicFramePr>
        <p:xfrm>
          <a:off x="1115616" y="476672"/>
          <a:ext cx="7560840" cy="43239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2" y="4869160"/>
            <a:ext cx="5472608" cy="646331"/>
          </a:xfrm>
          <a:prstGeom prst="rect">
            <a:avLst/>
          </a:prstGeom>
          <a:noFill/>
        </p:spPr>
        <p:txBody>
          <a:bodyPr wrap="square" rtlCol="0">
            <a:spAutoFit/>
          </a:bodyPr>
          <a:lstStyle/>
          <a:p>
            <a:r>
              <a:rPr lang="es-EC" dirty="0" smtClean="0"/>
              <a:t>y= 914103,4511x + 1175910,328</a:t>
            </a:r>
          </a:p>
          <a:p>
            <a:r>
              <a:rPr lang="es-EC" dirty="0" smtClean="0"/>
              <a:t>R2= 0,9918</a:t>
            </a:r>
            <a:endParaRPr lang="es-EC" dirty="0"/>
          </a:p>
        </p:txBody>
      </p:sp>
      <p:graphicFrame>
        <p:nvGraphicFramePr>
          <p:cNvPr id="4" name="3 Gráfico"/>
          <p:cNvGraphicFramePr/>
          <p:nvPr/>
        </p:nvGraphicFramePr>
        <p:xfrm>
          <a:off x="611560" y="260648"/>
          <a:ext cx="8028384" cy="44512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MUESTRAS DEL RÍO SANTA CLARA</a:t>
            </a:r>
            <a:endParaRPr lang="es-EC" dirty="0"/>
          </a:p>
        </p:txBody>
      </p:sp>
      <p:graphicFrame>
        <p:nvGraphicFramePr>
          <p:cNvPr id="5" name="4 Tabla"/>
          <p:cNvGraphicFramePr>
            <a:graphicFrameLocks noGrp="1"/>
          </p:cNvGraphicFramePr>
          <p:nvPr/>
        </p:nvGraphicFramePr>
        <p:xfrm>
          <a:off x="251518" y="1628802"/>
          <a:ext cx="8496945" cy="3672405"/>
        </p:xfrm>
        <a:graphic>
          <a:graphicData uri="http://schemas.openxmlformats.org/drawingml/2006/table">
            <a:tbl>
              <a:tblPr/>
              <a:tblGrid>
                <a:gridCol w="944105"/>
                <a:gridCol w="944105"/>
                <a:gridCol w="944105"/>
                <a:gridCol w="944105"/>
                <a:gridCol w="944105"/>
                <a:gridCol w="944105"/>
                <a:gridCol w="944105"/>
                <a:gridCol w="944105"/>
                <a:gridCol w="944105"/>
              </a:tblGrid>
              <a:tr h="734481">
                <a:tc gridSpan="9">
                  <a:txBody>
                    <a:bodyPr/>
                    <a:lstStyle/>
                    <a:p>
                      <a:pPr algn="ctr" fontAlgn="b"/>
                      <a:r>
                        <a:rPr lang="es-EC" sz="1200" b="0" i="0" u="none" strike="noStrike" dirty="0">
                          <a:solidFill>
                            <a:srgbClr val="000000"/>
                          </a:solidFill>
                          <a:latin typeface="Calibri"/>
                        </a:rPr>
                        <a:t>MUESTRAS TOMADAS DEL RIO SANTA CLARA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34481">
                <a:tc gridSpan="9">
                  <a:txBody>
                    <a:bodyPr/>
                    <a:lstStyle/>
                    <a:p>
                      <a:pPr algn="ctr" fontAlgn="b"/>
                      <a:r>
                        <a:rPr lang="es-EC" sz="1200" b="0" i="0" u="none" strike="noStrike" dirty="0">
                          <a:solidFill>
                            <a:srgbClr val="000000"/>
                          </a:solidFill>
                          <a:latin typeface="Calibri"/>
                        </a:rPr>
                        <a:t>ppm en muestra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34481">
                <a:tc>
                  <a:txBody>
                    <a:bodyPr/>
                    <a:lstStyle/>
                    <a:p>
                      <a:pPr algn="ctr" fontAlgn="b"/>
                      <a:r>
                        <a:rPr lang="es-EC"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s-EC" sz="1200" b="0" i="0" u="none" strike="noStrike">
                          <a:solidFill>
                            <a:srgbClr val="000000"/>
                          </a:solidFill>
                          <a:latin typeface="Calibri"/>
                        </a:rPr>
                        <a:t>MUESTRA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MUESTRA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MUESTRA 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4481">
                <a:tc>
                  <a:txBody>
                    <a:bodyPr/>
                    <a:lstStyle/>
                    <a:p>
                      <a:pPr algn="ctr" fontAlgn="b"/>
                      <a:r>
                        <a:rPr lang="es-EC" sz="1200" b="0" i="0" u="none" strike="noStrike" dirty="0">
                          <a:solidFill>
                            <a:srgbClr val="000000"/>
                          </a:solidFill>
                          <a:latin typeface="Calibri"/>
                        </a:rPr>
                        <a:t>Corrida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s-EC" sz="1200" b="0" i="0" u="none" strike="noStrike" dirty="0">
                          <a:solidFill>
                            <a:srgbClr val="000000"/>
                          </a:solidFill>
                          <a:latin typeface="Calibri"/>
                        </a:rPr>
                        <a:t>0,40188092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0,3674651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0,34575339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0,38236297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0,40219776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0,4867942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0,21831708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0,27021397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4481">
                <a:tc>
                  <a:txBody>
                    <a:bodyPr/>
                    <a:lstStyle/>
                    <a:p>
                      <a:pPr algn="ctr" fontAlgn="b"/>
                      <a:r>
                        <a:rPr lang="es-EC" sz="1200" b="0" i="0" u="none" strike="noStrike">
                          <a:solidFill>
                            <a:srgbClr val="000000"/>
                          </a:solidFill>
                          <a:latin typeface="Calibri"/>
                        </a:rPr>
                        <a:t>Corrida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s-EC" sz="1200" b="0" i="0" u="none" strike="noStrike" dirty="0">
                          <a:solidFill>
                            <a:srgbClr val="000000"/>
                          </a:solidFill>
                          <a:latin typeface="Calibri"/>
                        </a:rPr>
                        <a:t>0,37568749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0,28592308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0,24291371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0,27908117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0,3571292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0,3347972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0,19596719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latin typeface="Calibri"/>
                        </a:rPr>
                        <a:t>0,26563805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Porcentajes de Recuperación</a:t>
            </a:r>
            <a:endParaRPr lang="es-EC" dirty="0"/>
          </a:p>
        </p:txBody>
      </p:sp>
      <p:graphicFrame>
        <p:nvGraphicFramePr>
          <p:cNvPr id="3" name="2 Tabla"/>
          <p:cNvGraphicFramePr>
            <a:graphicFrameLocks noGrp="1"/>
          </p:cNvGraphicFramePr>
          <p:nvPr/>
        </p:nvGraphicFramePr>
        <p:xfrm>
          <a:off x="827585" y="1916832"/>
          <a:ext cx="7776862" cy="3240361"/>
        </p:xfrm>
        <a:graphic>
          <a:graphicData uri="http://schemas.openxmlformats.org/drawingml/2006/table">
            <a:tbl>
              <a:tblPr/>
              <a:tblGrid>
                <a:gridCol w="2355486"/>
                <a:gridCol w="2013040"/>
                <a:gridCol w="1611507"/>
                <a:gridCol w="1796829"/>
              </a:tblGrid>
              <a:tr h="1366417">
                <a:tc>
                  <a:txBody>
                    <a:bodyPr/>
                    <a:lstStyle/>
                    <a:p>
                      <a:pPr algn="ctr">
                        <a:lnSpc>
                          <a:spcPct val="115000"/>
                        </a:lnSpc>
                        <a:spcAft>
                          <a:spcPts val="0"/>
                        </a:spcAft>
                      </a:pPr>
                      <a:r>
                        <a:rPr lang="es-EC" sz="1800" b="1" dirty="0">
                          <a:solidFill>
                            <a:srgbClr val="000000"/>
                          </a:solidFill>
                          <a:latin typeface="Calibri"/>
                          <a:ea typeface="Times New Roman"/>
                          <a:cs typeface="Times New Roman"/>
                        </a:rPr>
                        <a:t>CONCENTRACION (ppm)</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lnSpc>
                          <a:spcPct val="115000"/>
                        </a:lnSpc>
                        <a:spcAft>
                          <a:spcPts val="0"/>
                        </a:spcAft>
                      </a:pPr>
                      <a:r>
                        <a:rPr lang="es-EC" sz="1800" b="1">
                          <a:solidFill>
                            <a:srgbClr val="000000"/>
                          </a:solidFill>
                          <a:latin typeface="Calibri"/>
                          <a:ea typeface="Times New Roman"/>
                          <a:cs typeface="Times New Roman"/>
                        </a:rPr>
                        <a:t>Concentración estándar(ppm)</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lnSpc>
                          <a:spcPct val="115000"/>
                        </a:lnSpc>
                        <a:spcAft>
                          <a:spcPts val="0"/>
                        </a:spcAft>
                      </a:pPr>
                      <a:r>
                        <a:rPr lang="es-EC" sz="1800" b="1">
                          <a:solidFill>
                            <a:srgbClr val="000000"/>
                          </a:solidFill>
                          <a:latin typeface="Calibri"/>
                          <a:ea typeface="Times New Roman"/>
                          <a:cs typeface="Times New Roman"/>
                        </a:rPr>
                        <a:t>V1 = ml TOMADOS DEL ESTANDAR</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lnSpc>
                          <a:spcPct val="115000"/>
                        </a:lnSpc>
                        <a:spcAft>
                          <a:spcPts val="0"/>
                        </a:spcAft>
                      </a:pPr>
                      <a:r>
                        <a:rPr lang="es-EC" sz="1800" b="1">
                          <a:solidFill>
                            <a:srgbClr val="000000"/>
                          </a:solidFill>
                          <a:latin typeface="Calibri"/>
                          <a:ea typeface="Times New Roman"/>
                          <a:cs typeface="Times New Roman"/>
                        </a:rPr>
                        <a:t>Porcentaje de recuperación en %</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624648">
                <a:tc>
                  <a:txBody>
                    <a:bodyPr/>
                    <a:lstStyle/>
                    <a:p>
                      <a:pPr algn="ctr">
                        <a:lnSpc>
                          <a:spcPct val="115000"/>
                        </a:lnSpc>
                        <a:spcAft>
                          <a:spcPts val="0"/>
                        </a:spcAft>
                      </a:pPr>
                      <a:r>
                        <a:rPr lang="es-EC" sz="1800" dirty="0">
                          <a:solidFill>
                            <a:srgbClr val="000000"/>
                          </a:solidFill>
                          <a:latin typeface="Calibri"/>
                          <a:ea typeface="Times New Roman"/>
                          <a:cs typeface="Times New Roman"/>
                        </a:rPr>
                        <a:t>1,5</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Calibri"/>
                          <a:ea typeface="Times New Roman"/>
                          <a:cs typeface="Times New Roman"/>
                        </a:rPr>
                        <a:t>1500</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Calibri"/>
                          <a:ea typeface="Times New Roman"/>
                          <a:cs typeface="Times New Roman"/>
                        </a:rPr>
                        <a:t>0,5</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smtClean="0">
                          <a:solidFill>
                            <a:srgbClr val="000000"/>
                          </a:solidFill>
                          <a:latin typeface="Calibri"/>
                          <a:ea typeface="Times New Roman"/>
                          <a:cs typeface="Times New Roman"/>
                        </a:rPr>
                        <a:t>91,41</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648">
                <a:tc>
                  <a:txBody>
                    <a:bodyPr/>
                    <a:lstStyle/>
                    <a:p>
                      <a:pPr algn="ctr">
                        <a:lnSpc>
                          <a:spcPct val="115000"/>
                        </a:lnSpc>
                        <a:spcAft>
                          <a:spcPts val="0"/>
                        </a:spcAft>
                      </a:pPr>
                      <a:r>
                        <a:rPr lang="es-EC" sz="1800" dirty="0">
                          <a:solidFill>
                            <a:srgbClr val="000000"/>
                          </a:solidFill>
                          <a:latin typeface="Calibri"/>
                          <a:ea typeface="Times New Roman"/>
                          <a:cs typeface="Times New Roman"/>
                        </a:rPr>
                        <a:t>2</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Calibri"/>
                          <a:ea typeface="Times New Roman"/>
                          <a:cs typeface="Times New Roman"/>
                        </a:rPr>
                        <a:t>2000</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Calibri"/>
                          <a:ea typeface="Times New Roman"/>
                          <a:cs typeface="Times New Roman"/>
                        </a:rPr>
                        <a:t>0,5</a:t>
                      </a:r>
                      <a:endParaRPr lang="es-EC" sz="180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smtClean="0">
                          <a:solidFill>
                            <a:srgbClr val="000000"/>
                          </a:solidFill>
                          <a:latin typeface="Calibri"/>
                          <a:ea typeface="Times New Roman"/>
                          <a:cs typeface="Times New Roman"/>
                        </a:rPr>
                        <a:t>86,64</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648">
                <a:tc>
                  <a:txBody>
                    <a:bodyPr/>
                    <a:lstStyle/>
                    <a:p>
                      <a:pPr algn="ctr">
                        <a:lnSpc>
                          <a:spcPct val="115000"/>
                        </a:lnSpc>
                        <a:spcAft>
                          <a:spcPts val="0"/>
                        </a:spcAft>
                      </a:pPr>
                      <a:r>
                        <a:rPr lang="es-EC" sz="1800" dirty="0">
                          <a:solidFill>
                            <a:srgbClr val="000000"/>
                          </a:solidFill>
                          <a:latin typeface="Calibri"/>
                          <a:ea typeface="Times New Roman"/>
                          <a:cs typeface="Times New Roman"/>
                        </a:rPr>
                        <a:t>3,72</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3000</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Calibri"/>
                          <a:ea typeface="Times New Roman"/>
                          <a:cs typeface="Times New Roman"/>
                        </a:rPr>
                        <a:t>0,62</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smtClean="0">
                          <a:solidFill>
                            <a:srgbClr val="000000"/>
                          </a:solidFill>
                          <a:latin typeface="Calibri"/>
                          <a:ea typeface="Times New Roman"/>
                          <a:cs typeface="Times New Roman"/>
                        </a:rPr>
                        <a:t>86,39</a:t>
                      </a:r>
                      <a:endParaRPr lang="es-EC" sz="18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43808" y="1"/>
            <a:ext cx="5900192" cy="1340768"/>
          </a:xfrm>
        </p:spPr>
        <p:txBody>
          <a:bodyPr/>
          <a:lstStyle/>
          <a:p>
            <a:r>
              <a:rPr lang="es-EC" dirty="0" smtClean="0"/>
              <a:t>DISCUSIONES </a:t>
            </a:r>
            <a:endParaRPr lang="es-EC" dirty="0"/>
          </a:p>
        </p:txBody>
      </p:sp>
      <p:sp>
        <p:nvSpPr>
          <p:cNvPr id="3" name="2 Subtítulo"/>
          <p:cNvSpPr>
            <a:spLocks noGrp="1"/>
          </p:cNvSpPr>
          <p:nvPr>
            <p:ph type="subTitle" idx="1"/>
          </p:nvPr>
        </p:nvSpPr>
        <p:spPr>
          <a:xfrm>
            <a:off x="251520" y="1268760"/>
            <a:ext cx="8640960" cy="5328592"/>
          </a:xfrm>
        </p:spPr>
        <p:txBody>
          <a:bodyPr>
            <a:normAutofit fontScale="85000" lnSpcReduction="20000"/>
          </a:bodyPr>
          <a:lstStyle/>
          <a:p>
            <a:pPr lvl="0" algn="just">
              <a:buFont typeface="Arial" pitchFamily="34" charset="0"/>
              <a:buChar char="•"/>
            </a:pPr>
            <a:r>
              <a:rPr lang="es-ES" dirty="0" smtClean="0">
                <a:solidFill>
                  <a:schemeClr val="tx1"/>
                </a:solidFill>
              </a:rPr>
              <a:t>Se realizó la variación de volumen en el Método de Extracción de 1 Litro como se indica en el método EPA 3510c a 500mL, se realizó una extracción utilizando un litro y se comparó los datos con los resultados utilizando 500ml y no se encontró variación, es importante que se realicen más de 5 extracciones comparativas para tener certeza de esta variación.</a:t>
            </a:r>
            <a:endParaRPr lang="es-EC" dirty="0" smtClean="0">
              <a:solidFill>
                <a:schemeClr val="tx1"/>
              </a:solidFill>
            </a:endParaRPr>
          </a:p>
          <a:p>
            <a:pPr lvl="0" algn="just">
              <a:buFont typeface="Arial" pitchFamily="34" charset="0"/>
              <a:buChar char="•"/>
            </a:pPr>
            <a:r>
              <a:rPr lang="es-ES" dirty="0" smtClean="0">
                <a:solidFill>
                  <a:schemeClr val="tx1"/>
                </a:solidFill>
              </a:rPr>
              <a:t>Se modifico el método EPA 8510b, acoplando los materiales y equipos disponibles en el laboratorio a éste método, se utilizó una Columna Elite 5, y se varió las rampas de temperatura descritas en la Tabla 4.1</a:t>
            </a:r>
            <a:endParaRPr lang="es-EC" dirty="0" smtClean="0">
              <a:solidFill>
                <a:schemeClr val="tx1"/>
              </a:solidFill>
            </a:endParaRPr>
          </a:p>
          <a:p>
            <a:pPr lvl="0" algn="just">
              <a:buFont typeface="Arial" pitchFamily="34" charset="0"/>
              <a:buChar char="•"/>
            </a:pPr>
            <a:r>
              <a:rPr lang="es-ES" dirty="0" smtClean="0">
                <a:solidFill>
                  <a:schemeClr val="tx1"/>
                </a:solidFill>
              </a:rPr>
              <a:t>El primer día de calibración no se corrió el blanco, comparando los datos con los siguientes cuatro días que se debe correr los estándares para la calibración del equipo no se encuentra variaciones en el área del cromatograma.</a:t>
            </a:r>
            <a:endParaRPr lang="es-EC" dirty="0" smtClean="0">
              <a:solidFill>
                <a:schemeClr val="tx1"/>
              </a:solidFill>
            </a:endParaRPr>
          </a:p>
          <a:p>
            <a:endParaRPr lang="es-EC"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404664"/>
            <a:ext cx="8136904" cy="6120680"/>
          </a:xfrm>
        </p:spPr>
        <p:txBody>
          <a:bodyPr/>
          <a:lstStyle/>
          <a:p>
            <a:pPr lvl="0" algn="just"/>
            <a:endParaRPr lang="es-ES" dirty="0" smtClean="0">
              <a:solidFill>
                <a:schemeClr val="tx1"/>
              </a:solidFill>
            </a:endParaRPr>
          </a:p>
          <a:p>
            <a:pPr lvl="0" algn="just">
              <a:buFont typeface="Arial" pitchFamily="34" charset="0"/>
              <a:buChar char="•"/>
            </a:pPr>
            <a:r>
              <a:rPr lang="es-ES" dirty="0" smtClean="0">
                <a:solidFill>
                  <a:schemeClr val="tx1"/>
                </a:solidFill>
              </a:rPr>
              <a:t>Los cromatogramas fueron integrados con línea base garantizando que el área que nos da sea solo de los picos correspondientes al DRO.</a:t>
            </a:r>
            <a:endParaRPr lang="es-EC" dirty="0" smtClean="0">
              <a:solidFill>
                <a:schemeClr val="tx1"/>
              </a:solidFill>
            </a:endParaRPr>
          </a:p>
          <a:p>
            <a:pPr lvl="0" algn="just"/>
            <a:endParaRPr lang="es-ES" dirty="0" smtClean="0">
              <a:solidFill>
                <a:schemeClr val="tx1"/>
              </a:solidFill>
            </a:endParaRPr>
          </a:p>
          <a:p>
            <a:pPr lvl="0" algn="just">
              <a:buFont typeface="Arial" pitchFamily="34" charset="0"/>
              <a:buChar char="•"/>
            </a:pPr>
            <a:r>
              <a:rPr lang="es-ES" dirty="0" smtClean="0">
                <a:solidFill>
                  <a:schemeClr val="tx1"/>
                </a:solidFill>
              </a:rPr>
              <a:t>De las muestras tomadas en el Río Santa Clara ninguno de los puntos excede el límite permisible para punto de control en el cuerpo de agua (inmisión) que es </a:t>
            </a:r>
            <a:r>
              <a:rPr lang="es-ES" dirty="0" smtClean="0">
                <a:solidFill>
                  <a:schemeClr val="tx1"/>
                </a:solidFill>
                <a:sym typeface="Symbol"/>
              </a:rPr>
              <a:t></a:t>
            </a:r>
            <a:r>
              <a:rPr lang="es-ES" dirty="0" smtClean="0">
                <a:solidFill>
                  <a:schemeClr val="tx1"/>
                </a:solidFill>
              </a:rPr>
              <a:t>0,5 en cualquier momento del año.</a:t>
            </a:r>
            <a:endParaRPr lang="es-EC" dirty="0" smtClean="0">
              <a:solidFill>
                <a:schemeClr val="tx1"/>
              </a:solidFill>
            </a:endParaRPr>
          </a:p>
          <a:p>
            <a:endParaRPr lang="es-EC"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89648" y="1"/>
            <a:ext cx="5254352" cy="1124744"/>
          </a:xfrm>
        </p:spPr>
        <p:txBody>
          <a:bodyPr/>
          <a:lstStyle/>
          <a:p>
            <a:r>
              <a:rPr lang="es-EC" dirty="0" smtClean="0"/>
              <a:t>CONCLUSIONES</a:t>
            </a:r>
            <a:endParaRPr lang="es-EC" dirty="0"/>
          </a:p>
        </p:txBody>
      </p:sp>
      <p:sp>
        <p:nvSpPr>
          <p:cNvPr id="3" name="2 Subtítulo"/>
          <p:cNvSpPr>
            <a:spLocks noGrp="1"/>
          </p:cNvSpPr>
          <p:nvPr>
            <p:ph type="subTitle" idx="1"/>
          </p:nvPr>
        </p:nvSpPr>
        <p:spPr>
          <a:xfrm>
            <a:off x="467544" y="1124744"/>
            <a:ext cx="8064896" cy="5544616"/>
          </a:xfrm>
        </p:spPr>
        <p:txBody>
          <a:bodyPr>
            <a:normAutofit fontScale="85000" lnSpcReduction="10000"/>
          </a:bodyPr>
          <a:lstStyle/>
          <a:p>
            <a:pPr lvl="0" algn="just">
              <a:buFont typeface="Arial" pitchFamily="34" charset="0"/>
              <a:buChar char="•"/>
            </a:pPr>
            <a:r>
              <a:rPr lang="es-ES" dirty="0" smtClean="0">
                <a:solidFill>
                  <a:schemeClr val="tx1"/>
                </a:solidFill>
              </a:rPr>
              <a:t>Se realizó la curva de calibración con 5 estándares; de 500ppm, 1000ppm, 1500ppm, 2000ppm y 3000ppm, se realizó una regresión lineal obteniendo un r</a:t>
            </a:r>
            <a:r>
              <a:rPr lang="es-ES" baseline="30000" dirty="0" smtClean="0">
                <a:solidFill>
                  <a:schemeClr val="tx1"/>
                </a:solidFill>
              </a:rPr>
              <a:t>2</a:t>
            </a:r>
            <a:r>
              <a:rPr lang="es-ES" dirty="0" smtClean="0">
                <a:solidFill>
                  <a:schemeClr val="tx1"/>
                </a:solidFill>
              </a:rPr>
              <a:t> de 0,989.</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El método de extracción líquido-líquido, es eficaz, rápido y reproducible además de la utilización en él de solventes de fácil disponibilidad como el diclorometano.</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Se obtuvo un promedio de 88,15% en los valores de recuperación en las muestras fortificadas, el mismo que entra dentro del rango de aceptación que es del 70% al 110%.</a:t>
            </a:r>
            <a:endParaRPr lang="es-EC" dirty="0" smtClean="0">
              <a:solidFill>
                <a:schemeClr val="tx1"/>
              </a:solidFill>
            </a:endParaRPr>
          </a:p>
          <a:p>
            <a:endParaRPr lang="es-EC"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548680"/>
            <a:ext cx="8136904" cy="5976664"/>
          </a:xfrm>
        </p:spPr>
        <p:txBody>
          <a:bodyPr>
            <a:normAutofit fontScale="85000" lnSpcReduction="20000"/>
          </a:bodyPr>
          <a:lstStyle/>
          <a:p>
            <a:pPr lvl="0" algn="just">
              <a:buFont typeface="Arial" pitchFamily="34" charset="0"/>
              <a:buChar char="•"/>
            </a:pPr>
            <a:r>
              <a:rPr lang="es-ES" dirty="0" smtClean="0">
                <a:solidFill>
                  <a:schemeClr val="tx1"/>
                </a:solidFill>
              </a:rPr>
              <a:t>En las muestras tomadas del Río Santa Clara después de la extracción y la cuantificación no se encontró la presencia de hidrocarburos de petróleo, basados en los límites permisibles del RAHOAE.</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Se debe realizar el análisis de la muestra el mismo día de la toma esto impide la contaminación de la misma.</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Las muestras ya extraídas deben ser refrigeradas, y se debe tomar en consideración que solo deben ser almacenadas por 40 días.</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Las modificaciones a los métodos US EPA 3510c y 8510b realizadas en el desarrollo del proyecto se hicieron basados en la disponibilidad de equipos, materiales y reactivos del Laboratorio de Medio Ambiente.</a:t>
            </a:r>
            <a:endParaRPr lang="es-EC" dirty="0" smtClean="0">
              <a:solidFill>
                <a:schemeClr val="tx1"/>
              </a:solidFill>
            </a:endParaRPr>
          </a:p>
          <a:p>
            <a:endParaRPr lang="es-EC"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404664"/>
            <a:ext cx="8208912" cy="6120680"/>
          </a:xfrm>
        </p:spPr>
        <p:txBody>
          <a:bodyPr/>
          <a:lstStyle/>
          <a:p>
            <a:pPr lvl="0" algn="just"/>
            <a:endParaRPr lang="es-ES" dirty="0" smtClean="0">
              <a:solidFill>
                <a:schemeClr val="tx1"/>
              </a:solidFill>
            </a:endParaRPr>
          </a:p>
          <a:p>
            <a:pPr lvl="0" algn="just">
              <a:buFont typeface="Arial" pitchFamily="34" charset="0"/>
              <a:buChar char="•"/>
            </a:pPr>
            <a:r>
              <a:rPr lang="es-ES" dirty="0" smtClean="0">
                <a:solidFill>
                  <a:schemeClr val="tx1"/>
                </a:solidFill>
              </a:rPr>
              <a:t>Los viales en que deben ser almacenados los extractos a ser cuantificados deben ser los adecuados para evitar la pérdida de solvente.</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El método de extracción líquido – líquido es un método eficaz y reproducible pero en él se emplea una gran cantidad de solvente, es por ello que se utilizó el </a:t>
            </a:r>
            <a:r>
              <a:rPr lang="es-ES" dirty="0" err="1" smtClean="0">
                <a:solidFill>
                  <a:schemeClr val="tx1"/>
                </a:solidFill>
              </a:rPr>
              <a:t>Rotavapor</a:t>
            </a:r>
            <a:r>
              <a:rPr lang="es-ES" dirty="0" smtClean="0">
                <a:solidFill>
                  <a:schemeClr val="tx1"/>
                </a:solidFill>
              </a:rPr>
              <a:t> y el </a:t>
            </a:r>
            <a:r>
              <a:rPr lang="es-ES" dirty="0" err="1" smtClean="0">
                <a:solidFill>
                  <a:schemeClr val="tx1"/>
                </a:solidFill>
              </a:rPr>
              <a:t>Kuderna</a:t>
            </a:r>
            <a:r>
              <a:rPr lang="es-ES" dirty="0" smtClean="0">
                <a:solidFill>
                  <a:schemeClr val="tx1"/>
                </a:solidFill>
              </a:rPr>
              <a:t> – </a:t>
            </a:r>
            <a:r>
              <a:rPr lang="es-ES" dirty="0" err="1" smtClean="0">
                <a:solidFill>
                  <a:schemeClr val="tx1"/>
                </a:solidFill>
              </a:rPr>
              <a:t>Danish</a:t>
            </a:r>
            <a:r>
              <a:rPr lang="es-ES" dirty="0" smtClean="0">
                <a:solidFill>
                  <a:schemeClr val="tx1"/>
                </a:solidFill>
              </a:rPr>
              <a:t>.</a:t>
            </a:r>
            <a:endParaRPr lang="es-EC" dirty="0" smtClean="0">
              <a:solidFill>
                <a:schemeClr val="tx1"/>
              </a:solidFill>
            </a:endParaRPr>
          </a:p>
          <a:p>
            <a:endParaRPr lang="es-EC"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25552" y="1"/>
            <a:ext cx="6118448" cy="1268760"/>
          </a:xfrm>
        </p:spPr>
        <p:txBody>
          <a:bodyPr/>
          <a:lstStyle/>
          <a:p>
            <a:r>
              <a:rPr lang="es-EC" dirty="0" smtClean="0"/>
              <a:t>RECOMENDACIONES</a:t>
            </a:r>
            <a:endParaRPr lang="es-EC" dirty="0"/>
          </a:p>
        </p:txBody>
      </p:sp>
      <p:sp>
        <p:nvSpPr>
          <p:cNvPr id="3" name="2 Subtítulo"/>
          <p:cNvSpPr>
            <a:spLocks noGrp="1"/>
          </p:cNvSpPr>
          <p:nvPr>
            <p:ph type="subTitle" idx="1"/>
          </p:nvPr>
        </p:nvSpPr>
        <p:spPr>
          <a:xfrm>
            <a:off x="323528" y="1124744"/>
            <a:ext cx="8568952" cy="5472608"/>
          </a:xfrm>
        </p:spPr>
        <p:txBody>
          <a:bodyPr>
            <a:normAutofit fontScale="92500" lnSpcReduction="20000"/>
          </a:bodyPr>
          <a:lstStyle/>
          <a:p>
            <a:pPr lvl="0" algn="just">
              <a:buFont typeface="Arial" pitchFamily="34" charset="0"/>
              <a:buChar char="•"/>
            </a:pPr>
            <a:r>
              <a:rPr lang="es-ES" dirty="0" smtClean="0">
                <a:solidFill>
                  <a:schemeClr val="tx1"/>
                </a:solidFill>
              </a:rPr>
              <a:t>Se debe refrigera la micro jeringa en el congelador a 4ºC para evitar la formación de burbujas, por la volatilidad diclorometano.</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Se debe tener material exclusivo para el análisis de hidrocarburos totales de petróleo para evitar contaminación.</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Trabajar en un área exclusiva para las extracciones, la misma que debe ser ventilada, para evitar la inhalación de los gases de extracción.</a:t>
            </a:r>
            <a:endParaRPr lang="es-EC" dirty="0" smtClean="0">
              <a:solidFill>
                <a:schemeClr val="tx1"/>
              </a:solidFill>
            </a:endParaRPr>
          </a:p>
          <a:p>
            <a:r>
              <a:rPr lang="es-EC" dirty="0" smtClean="0"/>
              <a:t> </a:t>
            </a:r>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a:bodyPr>
          <a:lstStyle/>
          <a:p>
            <a:r>
              <a:rPr lang="es-EC" dirty="0" smtClean="0"/>
              <a:t>Hidrocarburos de Petróleo</a:t>
            </a:r>
            <a:endParaRPr lang="es-EC" dirty="0"/>
          </a:p>
        </p:txBody>
      </p:sp>
      <p:sp>
        <p:nvSpPr>
          <p:cNvPr id="3" name="2 Subtítulo"/>
          <p:cNvSpPr>
            <a:spLocks noGrp="1"/>
          </p:cNvSpPr>
          <p:nvPr>
            <p:ph type="subTitle" idx="1"/>
          </p:nvPr>
        </p:nvSpPr>
        <p:spPr>
          <a:xfrm>
            <a:off x="971600" y="2204864"/>
            <a:ext cx="7200800" cy="3888432"/>
          </a:xfrm>
        </p:spPr>
        <p:txBody>
          <a:bodyPr>
            <a:normAutofit/>
          </a:bodyPr>
          <a:lstStyle/>
          <a:p>
            <a:pPr algn="just"/>
            <a:r>
              <a:rPr lang="es-EC" sz="3600" dirty="0" smtClean="0">
                <a:solidFill>
                  <a:schemeClr val="tx1"/>
                </a:solidFill>
              </a:rPr>
              <a:t>Los hidrocarburos de petróleo son una mezcla de productos químicos, derivados del crudo, compuestos principalmente de hidrógeno y de carbono.</a:t>
            </a:r>
            <a:endParaRPr lang="es-EC" sz="36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260648"/>
            <a:ext cx="8352928" cy="6264696"/>
          </a:xfrm>
        </p:spPr>
        <p:txBody>
          <a:bodyPr>
            <a:normAutofit fontScale="77500" lnSpcReduction="20000"/>
          </a:bodyPr>
          <a:lstStyle/>
          <a:p>
            <a:pPr lvl="0" algn="just">
              <a:buFont typeface="Arial" pitchFamily="34" charset="0"/>
              <a:buChar char="•"/>
            </a:pPr>
            <a:r>
              <a:rPr lang="es-ES" dirty="0" smtClean="0">
                <a:solidFill>
                  <a:schemeClr val="tx1"/>
                </a:solidFill>
              </a:rPr>
              <a:t>Se debe realizar análisis con otro laboratorio si se desea la validación del método desarrollado, ya que esto permitirá la comprobación de la eficacia del mismo</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Es importante que se cuente con todo el material necesario para el desarrollo de nuevos métodos en el Laboratorio de Medio Ambiente ya que esto favorecerá a la Carrera de Ingeniería Geográfica y del Medio Ambiente.</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Se recomienda la investigación de nuevos métodos de extracción que pueden ser utilizados en el análisis de hidrocarburos de petróleo que utilicen menores cantidades de solvente, lo mismo que facilite la concentración del extracto.</a:t>
            </a:r>
            <a:endParaRPr lang="es-EC" dirty="0" smtClean="0">
              <a:solidFill>
                <a:schemeClr val="tx1"/>
              </a:solidFill>
            </a:endParaRPr>
          </a:p>
          <a:p>
            <a:pPr algn="just"/>
            <a:r>
              <a:rPr lang="es-ES" dirty="0" smtClean="0">
                <a:solidFill>
                  <a:schemeClr val="tx1"/>
                </a:solidFill>
              </a:rPr>
              <a:t> </a:t>
            </a:r>
            <a:endParaRPr lang="es-EC" dirty="0" smtClean="0">
              <a:solidFill>
                <a:schemeClr val="tx1"/>
              </a:solidFill>
            </a:endParaRPr>
          </a:p>
          <a:p>
            <a:pPr lvl="0" algn="just">
              <a:buFont typeface="Arial" pitchFamily="34" charset="0"/>
              <a:buChar char="•"/>
            </a:pPr>
            <a:r>
              <a:rPr lang="es-ES" dirty="0" smtClean="0">
                <a:solidFill>
                  <a:schemeClr val="tx1"/>
                </a:solidFill>
              </a:rPr>
              <a:t>Se debería dar mantenimiento exhaustivo al cromatógrafo </a:t>
            </a:r>
            <a:r>
              <a:rPr lang="es-ES" dirty="0" err="1" smtClean="0">
                <a:solidFill>
                  <a:schemeClr val="tx1"/>
                </a:solidFill>
              </a:rPr>
              <a:t>Clarus</a:t>
            </a:r>
            <a:r>
              <a:rPr lang="es-ES" dirty="0" smtClean="0">
                <a:solidFill>
                  <a:schemeClr val="tx1"/>
                </a:solidFill>
              </a:rPr>
              <a:t> 400 ya que al momento de encender la llama causa molestias, se debe intentar varias veces para lograr encenderlo.</a:t>
            </a:r>
            <a:endParaRPr lang="es-EC" dirty="0" smtClean="0">
              <a:solidFill>
                <a:schemeClr val="tx1"/>
              </a:solidFill>
            </a:endParaRPr>
          </a:p>
          <a:p>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9"/>
            <a:ext cx="7772400" cy="1008112"/>
          </a:xfrm>
        </p:spPr>
        <p:txBody>
          <a:bodyPr/>
          <a:lstStyle/>
          <a:p>
            <a:r>
              <a:rPr lang="es-EC" dirty="0" smtClean="0"/>
              <a:t>Impacto Ambiental</a:t>
            </a:r>
            <a:endParaRPr lang="es-EC" dirty="0"/>
          </a:p>
        </p:txBody>
      </p:sp>
      <p:sp>
        <p:nvSpPr>
          <p:cNvPr id="3" name="2 Subtítulo"/>
          <p:cNvSpPr>
            <a:spLocks noGrp="1"/>
          </p:cNvSpPr>
          <p:nvPr>
            <p:ph type="subTitle" idx="1"/>
          </p:nvPr>
        </p:nvSpPr>
        <p:spPr>
          <a:xfrm>
            <a:off x="323528" y="1340768"/>
            <a:ext cx="8496944" cy="5256584"/>
          </a:xfrm>
        </p:spPr>
        <p:txBody>
          <a:bodyPr/>
          <a:lstStyle/>
          <a:p>
            <a:pPr algn="just"/>
            <a:r>
              <a:rPr lang="es-ES" dirty="0" smtClean="0">
                <a:solidFill>
                  <a:schemeClr val="tx1"/>
                </a:solidFill>
              </a:rPr>
              <a:t>El impacto ambiental, se puede definir como un grupo de huellas y problemas que deja en el medio ambiente natural una actividad industrial, en este caso, la actividad hidrocarburífera.</a:t>
            </a:r>
          </a:p>
          <a:p>
            <a:pPr algn="just"/>
            <a:endParaRPr lang="es-ES" dirty="0" smtClean="0">
              <a:solidFill>
                <a:schemeClr val="tx1"/>
              </a:solidFill>
            </a:endParaRPr>
          </a:p>
          <a:p>
            <a:pPr algn="just">
              <a:buFont typeface="Arial" pitchFamily="34" charset="0"/>
              <a:buChar char="•"/>
            </a:pPr>
            <a:r>
              <a:rPr lang="es-ES" dirty="0" smtClean="0">
                <a:solidFill>
                  <a:schemeClr val="tx1"/>
                </a:solidFill>
              </a:rPr>
              <a:t>Contaminación del Agua</a:t>
            </a:r>
          </a:p>
          <a:p>
            <a:pPr algn="just">
              <a:buFont typeface="Arial" pitchFamily="34" charset="0"/>
              <a:buChar char="•"/>
            </a:pPr>
            <a:r>
              <a:rPr lang="es-ES" dirty="0" smtClean="0">
                <a:solidFill>
                  <a:schemeClr val="tx1"/>
                </a:solidFill>
              </a:rPr>
              <a:t>Contaminación del Suelo </a:t>
            </a:r>
            <a:endParaRPr lang="es-EC"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9"/>
            <a:ext cx="7772400" cy="1224136"/>
          </a:xfrm>
        </p:spPr>
        <p:txBody>
          <a:bodyPr/>
          <a:lstStyle/>
          <a:p>
            <a:r>
              <a:rPr lang="es-EC" dirty="0" smtClean="0"/>
              <a:t>Contaminación agua</a:t>
            </a:r>
            <a:endParaRPr lang="es-EC" dirty="0"/>
          </a:p>
        </p:txBody>
      </p:sp>
      <p:sp>
        <p:nvSpPr>
          <p:cNvPr id="3" name="2 Subtítulo"/>
          <p:cNvSpPr>
            <a:spLocks noGrp="1"/>
          </p:cNvSpPr>
          <p:nvPr>
            <p:ph type="subTitle" idx="1"/>
          </p:nvPr>
        </p:nvSpPr>
        <p:spPr>
          <a:xfrm>
            <a:off x="539552" y="1484784"/>
            <a:ext cx="8064896" cy="5112568"/>
          </a:xfrm>
        </p:spPr>
        <p:txBody>
          <a:bodyPr>
            <a:normAutofit lnSpcReduction="10000"/>
          </a:bodyPr>
          <a:lstStyle/>
          <a:p>
            <a:pPr algn="just">
              <a:buFont typeface="Arial" pitchFamily="34" charset="0"/>
              <a:buChar char="•"/>
            </a:pPr>
            <a:r>
              <a:rPr lang="es-ES" dirty="0" smtClean="0">
                <a:solidFill>
                  <a:schemeClr val="tx1"/>
                </a:solidFill>
              </a:rPr>
              <a:t>Una de las principales fuentes de contaminación son los vertidos residuales. Los residuos domésticos e industriales son vertidos directamente en las aguas superficiales a través de los sistemas de alcantarillado</a:t>
            </a:r>
            <a:endParaRPr lang="es-EC" dirty="0" smtClean="0">
              <a:solidFill>
                <a:schemeClr val="tx1"/>
              </a:solidFill>
            </a:endParaRPr>
          </a:p>
          <a:p>
            <a:pPr algn="just">
              <a:buFont typeface="Arial" pitchFamily="34" charset="0"/>
              <a:buChar char="•"/>
            </a:pPr>
            <a:r>
              <a:rPr lang="es-ES" dirty="0" smtClean="0">
                <a:solidFill>
                  <a:schemeClr val="tx1"/>
                </a:solidFill>
              </a:rPr>
              <a:t>Uno de los principales peligros de la contaminación es que el agua contaminada puede infiltrarse a las aguas subterráneas. Este factor representa un potencial perjuicio para el abastecimiento de este recurso, y la posibilidad de afectaciones a la salud.</a:t>
            </a:r>
            <a:endParaRPr lang="es-EC" dirty="0" smtClean="0">
              <a:solidFill>
                <a:schemeClr val="tx1"/>
              </a:solidFill>
            </a:endParaRPr>
          </a:p>
          <a:p>
            <a:endParaRPr lang="es-EC"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1340768"/>
            <a:ext cx="6984776" cy="3649960"/>
          </a:xfrm>
        </p:spPr>
        <p:txBody>
          <a:bodyPr>
            <a:normAutofit/>
          </a:bodyPr>
          <a:lstStyle/>
          <a:p>
            <a:pPr marL="0" lvl="5" algn="just"/>
            <a:r>
              <a:rPr lang="es-ES" sz="3200" dirty="0" smtClean="0">
                <a:solidFill>
                  <a:schemeClr val="tx1"/>
                </a:solidFill>
              </a:rPr>
              <a:t>Contaminación en especies de la cadena alimenticia humana, peces, moluscos. (aunque sobrevivan pueden estar contaminados y por tanto su consumo puede ser perjudicial).</a:t>
            </a:r>
            <a:endParaRPr lang="es-EC" sz="3200" dirty="0" smtClean="0">
              <a:solidFill>
                <a:schemeClr val="tx1"/>
              </a:solidFill>
            </a:endParaRPr>
          </a:p>
          <a:p>
            <a:pPr algn="just"/>
            <a:endParaRPr lang="es-EC"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FI\Pictures\BlackBerry\IMG00005-20110516-1154.jpg"/>
          <p:cNvPicPr>
            <a:picLocks noChangeAspect="1" noChangeArrowheads="1"/>
          </p:cNvPicPr>
          <p:nvPr/>
        </p:nvPicPr>
        <p:blipFill>
          <a:blip r:embed="rId2" cstate="print"/>
          <a:srcRect/>
          <a:stretch>
            <a:fillRect/>
          </a:stretch>
        </p:blipFill>
        <p:spPr bwMode="auto">
          <a:xfrm>
            <a:off x="323528" y="260648"/>
            <a:ext cx="8550491" cy="6412868"/>
          </a:xfrm>
          <a:prstGeom prst="rect">
            <a:avLst/>
          </a:prstGeom>
          <a:noFill/>
        </p:spPr>
      </p:pic>
      <p:sp>
        <p:nvSpPr>
          <p:cNvPr id="2" name="1 Título"/>
          <p:cNvSpPr>
            <a:spLocks noGrp="1"/>
          </p:cNvSpPr>
          <p:nvPr>
            <p:ph type="ctrTitle"/>
          </p:nvPr>
        </p:nvSpPr>
        <p:spPr>
          <a:xfrm>
            <a:off x="755576" y="332656"/>
            <a:ext cx="7772400" cy="1470025"/>
          </a:xfrm>
        </p:spPr>
        <p:txBody>
          <a:bodyPr/>
          <a:lstStyle/>
          <a:p>
            <a:r>
              <a:rPr lang="es-EC" dirty="0" smtClean="0">
                <a:solidFill>
                  <a:schemeClr val="bg1"/>
                </a:solidFill>
              </a:rPr>
              <a:t>Efectos de los Hidrocarburos a la Salud Humana</a:t>
            </a:r>
            <a:endParaRPr lang="es-EC" dirty="0">
              <a:solidFill>
                <a:schemeClr val="bg1"/>
              </a:solidFill>
            </a:endParaRPr>
          </a:p>
        </p:txBody>
      </p:sp>
      <p:sp>
        <p:nvSpPr>
          <p:cNvPr id="3" name="2 Subtítulo"/>
          <p:cNvSpPr>
            <a:spLocks noGrp="1"/>
          </p:cNvSpPr>
          <p:nvPr>
            <p:ph type="subTitle" idx="1"/>
          </p:nvPr>
        </p:nvSpPr>
        <p:spPr>
          <a:xfrm>
            <a:off x="827584" y="2132856"/>
            <a:ext cx="7776864" cy="4104456"/>
          </a:xfrm>
        </p:spPr>
        <p:txBody>
          <a:bodyPr/>
          <a:lstStyle/>
          <a:p>
            <a:pPr algn="just"/>
            <a:r>
              <a:rPr lang="es-ES" dirty="0" smtClean="0">
                <a:solidFill>
                  <a:schemeClr val="bg1"/>
                </a:solidFill>
              </a:rPr>
              <a:t>Los efectos en la salud humana dependen de muchos factores, estos incluyen: </a:t>
            </a:r>
            <a:endParaRPr lang="es-EC" dirty="0" smtClean="0">
              <a:solidFill>
                <a:schemeClr val="bg1"/>
              </a:solidFill>
            </a:endParaRPr>
          </a:p>
          <a:p>
            <a:pPr lvl="0" algn="just">
              <a:buFont typeface="Arial" pitchFamily="34" charset="0"/>
              <a:buChar char="•"/>
            </a:pPr>
            <a:r>
              <a:rPr lang="es-ES" dirty="0" smtClean="0">
                <a:solidFill>
                  <a:schemeClr val="bg1"/>
                </a:solidFill>
              </a:rPr>
              <a:t>Tipo de hidrocarburo al que se encuentra expuesto</a:t>
            </a:r>
            <a:endParaRPr lang="es-EC" dirty="0" smtClean="0">
              <a:solidFill>
                <a:schemeClr val="bg1"/>
              </a:solidFill>
            </a:endParaRPr>
          </a:p>
          <a:p>
            <a:pPr lvl="0" algn="just">
              <a:buFont typeface="Arial" pitchFamily="34" charset="0"/>
              <a:buChar char="•"/>
            </a:pPr>
            <a:r>
              <a:rPr lang="es-ES" dirty="0" smtClean="0">
                <a:solidFill>
                  <a:schemeClr val="bg1"/>
                </a:solidFill>
              </a:rPr>
              <a:t>Tiempo de exposición</a:t>
            </a:r>
            <a:endParaRPr lang="es-EC" dirty="0" smtClean="0">
              <a:solidFill>
                <a:schemeClr val="bg1"/>
              </a:solidFill>
            </a:endParaRPr>
          </a:p>
          <a:p>
            <a:pPr lvl="0" algn="just">
              <a:buFont typeface="Arial" pitchFamily="34" charset="0"/>
              <a:buChar char="•"/>
            </a:pPr>
            <a:r>
              <a:rPr lang="es-ES" dirty="0" smtClean="0">
                <a:solidFill>
                  <a:schemeClr val="bg1"/>
                </a:solidFill>
              </a:rPr>
              <a:t>Cantidad de la sustancia química con la que se está en contacto</a:t>
            </a:r>
            <a:r>
              <a:rPr lang="es-ES" dirty="0" smtClean="0">
                <a:solidFill>
                  <a:schemeClr val="tx1"/>
                </a:solidFill>
              </a:rPr>
              <a:t>.</a:t>
            </a:r>
            <a:endParaRPr lang="es-EC" dirty="0" smtClean="0">
              <a:solidFill>
                <a:schemeClr val="tx1"/>
              </a:solidFill>
            </a:endParaRPr>
          </a:p>
          <a:p>
            <a:endParaRPr lang="es-EC"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0568" y="1412776"/>
            <a:ext cx="9044225" cy="359127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1620</Words>
  <Application>Microsoft Office PowerPoint</Application>
  <PresentationFormat>Presentación en pantalla (4:3)</PresentationFormat>
  <Paragraphs>214</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ANÁLISIS DE HIDROCARBUROS DE PETRÓLEO EN AGUA MEDIANTE CROMATOGRAFÍA DE GASES</vt:lpstr>
      <vt:lpstr>OBJETIVO GENERAL</vt:lpstr>
      <vt:lpstr>OBJETIVOS ESPECÍFICOS</vt:lpstr>
      <vt:lpstr>Hidrocarburos de Petróleo</vt:lpstr>
      <vt:lpstr>Impacto Ambiental</vt:lpstr>
      <vt:lpstr>Contaminación agua</vt:lpstr>
      <vt:lpstr>Diapositiva 7</vt:lpstr>
      <vt:lpstr>Efectos de los Hidrocarburos a la Salud Humana</vt:lpstr>
      <vt:lpstr>Diapositiva 9</vt:lpstr>
      <vt:lpstr>Diapositiva 10</vt:lpstr>
      <vt:lpstr>MÉTODOS DE ANÁLISIS</vt:lpstr>
      <vt:lpstr>CROMATOGRAFÍA DE GASES</vt:lpstr>
      <vt:lpstr>Componentes de un Cromatógrafo de gases</vt:lpstr>
      <vt:lpstr>Detector  de ionización de llama (FID) </vt:lpstr>
      <vt:lpstr>Desarrollo del Método</vt:lpstr>
      <vt:lpstr>Diapositiva 16</vt:lpstr>
      <vt:lpstr>Disoluciones</vt:lpstr>
      <vt:lpstr>Diapositiva 18</vt:lpstr>
      <vt:lpstr>Protocolo de análisis</vt:lpstr>
      <vt:lpstr>Recolección de Muestra</vt:lpstr>
      <vt:lpstr>MUESTREO</vt:lpstr>
      <vt:lpstr>M.E. LÍQUIDO - LÍQUIDO</vt:lpstr>
      <vt:lpstr>M.E. LÍQUIDO - LÍQUIDO</vt:lpstr>
      <vt:lpstr>Proceso de Extracción</vt:lpstr>
      <vt:lpstr>Diapositiva 25</vt:lpstr>
      <vt:lpstr>Proceso de Concentrado</vt:lpstr>
      <vt:lpstr>Almacenamiento</vt:lpstr>
      <vt:lpstr>Cuantificación</vt:lpstr>
      <vt:lpstr>RESULTADOS</vt:lpstr>
      <vt:lpstr>Diapositiva 30</vt:lpstr>
      <vt:lpstr>Diapositiva 31</vt:lpstr>
      <vt:lpstr>MUESTRAS DEL RÍO SANTA CLARA</vt:lpstr>
      <vt:lpstr>Porcentajes de Recuperación</vt:lpstr>
      <vt:lpstr>DISCUSIONES </vt:lpstr>
      <vt:lpstr>Diapositiva 35</vt:lpstr>
      <vt:lpstr>CONCLUSIONES</vt:lpstr>
      <vt:lpstr>Diapositiva 37</vt:lpstr>
      <vt:lpstr>Diapositiva 38</vt:lpstr>
      <vt:lpstr>RECOMENDACIONES</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HIDROCARBUROS DE PETRÓLEOEN AGUA MEDIANTE CROMATOGRAFÍA DE GASES</dc:title>
  <dc:creator>SOFI</dc:creator>
  <cp:lastModifiedBy>SOFI</cp:lastModifiedBy>
  <cp:revision>63</cp:revision>
  <dcterms:created xsi:type="dcterms:W3CDTF">2011-09-26T15:10:19Z</dcterms:created>
  <dcterms:modified xsi:type="dcterms:W3CDTF">2011-10-13T20:53:02Z</dcterms:modified>
</cp:coreProperties>
</file>