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79" r:id="rId4"/>
    <p:sldId id="260" r:id="rId5"/>
    <p:sldId id="262" r:id="rId6"/>
    <p:sldId id="264" r:id="rId7"/>
    <p:sldId id="272" r:id="rId8"/>
    <p:sldId id="273" r:id="rId9"/>
    <p:sldId id="265" r:id="rId10"/>
    <p:sldId id="266" r:id="rId11"/>
    <p:sldId id="267" r:id="rId12"/>
    <p:sldId id="268" r:id="rId13"/>
    <p:sldId id="271" r:id="rId14"/>
    <p:sldId id="274" r:id="rId15"/>
    <p:sldId id="275" r:id="rId16"/>
    <p:sldId id="276" r:id="rId17"/>
    <p:sldId id="277" r:id="rId18"/>
    <p:sldId id="278"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4D00B4-3551-42F1-949D-ADD3E334040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0E9A6CC-7E17-49BA-8DFD-A502E815B9A2}" type="datetimeFigureOut">
              <a:rPr lang="es-ES" smtClean="0"/>
              <a:pPr/>
              <a:t>07/10/2011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D4D00B4-3551-42F1-949D-ADD3E334040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E9A6CC-7E17-49BA-8DFD-A502E815B9A2}" type="datetimeFigureOut">
              <a:rPr lang="es-ES" smtClean="0"/>
              <a:pPr/>
              <a:t>07/10/2011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D4D00B4-3551-42F1-949D-ADD3E3340400}"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99592" y="1052736"/>
            <a:ext cx="7488832" cy="1569660"/>
          </a:xfrm>
          <a:prstGeom prst="rect">
            <a:avLst/>
          </a:prstGeom>
        </p:spPr>
        <p:txBody>
          <a:bodyPr wrap="square">
            <a:spAutoFit/>
          </a:bodyPr>
          <a:lstStyle/>
          <a:p>
            <a:pPr algn="ctr"/>
            <a:r>
              <a:rPr lang="es-ES" sz="2400" dirty="0" smtClean="0"/>
              <a:t>“DISEÑO E IMPLEMENTACIÓN DE UN SOFTWARE MEDIANTE VISUAL STUDIO PARA EL CONTROL DE ACCESOS CON EL NODO DE CONTROL INP-</a:t>
            </a:r>
            <a:r>
              <a:rPr lang="es-ES" sz="2400" dirty="0" smtClean="0">
                <a:latin typeface="Arial" pitchFamily="34" charset="0"/>
                <a:cs typeface="Arial" pitchFamily="34" charset="0"/>
              </a:rPr>
              <a:t>20F/V3</a:t>
            </a:r>
            <a:r>
              <a:rPr lang="es-ES" sz="2400" dirty="0" smtClean="0"/>
              <a:t> DE TECNOLOGÍA ESTÁNDAR LONWORKS”</a:t>
            </a:r>
            <a:endParaRPr lang="es-ES" sz="2400" dirty="0"/>
          </a:p>
        </p:txBody>
      </p:sp>
      <p:sp>
        <p:nvSpPr>
          <p:cNvPr id="7" name="6 CuadroTexto"/>
          <p:cNvSpPr txBox="1"/>
          <p:nvPr/>
        </p:nvSpPr>
        <p:spPr>
          <a:xfrm>
            <a:off x="1619672" y="3717032"/>
            <a:ext cx="5616624" cy="1015663"/>
          </a:xfrm>
          <a:prstGeom prst="rect">
            <a:avLst/>
          </a:prstGeom>
          <a:noFill/>
        </p:spPr>
        <p:txBody>
          <a:bodyPr wrap="square" rtlCol="0">
            <a:spAutoFit/>
          </a:bodyPr>
          <a:lstStyle/>
          <a:p>
            <a:r>
              <a:rPr lang="es-ES" sz="2000" dirty="0" smtClean="0"/>
              <a:t>REALIZADO POR:</a:t>
            </a:r>
          </a:p>
          <a:p>
            <a:endParaRPr lang="es-ES" sz="2000" dirty="0" smtClean="0"/>
          </a:p>
          <a:p>
            <a:r>
              <a:rPr lang="es-ES" sz="2000" dirty="0" smtClean="0"/>
              <a:t>		RICARDO JAVIER ESPIN BRITO</a:t>
            </a:r>
            <a:endParaRPr lang="es-ES" sz="2000" dirty="0"/>
          </a:p>
        </p:txBody>
      </p:sp>
      <p:sp>
        <p:nvSpPr>
          <p:cNvPr id="8" name="7 CuadroTexto"/>
          <p:cNvSpPr txBox="1"/>
          <p:nvPr/>
        </p:nvSpPr>
        <p:spPr>
          <a:xfrm>
            <a:off x="4499992" y="5949280"/>
            <a:ext cx="720080" cy="461665"/>
          </a:xfrm>
          <a:prstGeom prst="rect">
            <a:avLst/>
          </a:prstGeom>
          <a:noFill/>
        </p:spPr>
        <p:txBody>
          <a:bodyPr wrap="square" rtlCol="0">
            <a:spAutoFit/>
          </a:bodyPr>
          <a:lstStyle/>
          <a:p>
            <a:r>
              <a:rPr lang="es-ES" sz="2400" dirty="0" smtClean="0"/>
              <a:t>2011</a:t>
            </a:r>
            <a:endParaRPr lang="es-E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827584" y="1268760"/>
            <a:ext cx="3158622" cy="13388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kumimoji="0" lang="es-ES" b="0" i="0" u="none" strike="noStrike" cap="none" normalizeH="0" baseline="0" dirty="0" smtClean="0">
                <a:ln>
                  <a:noFill/>
                </a:ln>
                <a:solidFill>
                  <a:schemeClr val="tx1"/>
                </a:solidFill>
                <a:effectLst/>
                <a:ea typeface="Calibri" pitchFamily="34" charset="0"/>
                <a:cs typeface="Arial" pitchFamily="34" charset="0"/>
              </a:rPr>
              <a:t>-   </a:t>
            </a:r>
            <a:r>
              <a:rPr kumimoji="0" lang="es-ES" b="1" i="1" u="none" strike="noStrike" cap="none" normalizeH="0" baseline="0" dirty="0" smtClean="0">
                <a:ln>
                  <a:noFill/>
                </a:ln>
                <a:solidFill>
                  <a:schemeClr val="tx1"/>
                </a:solidFill>
                <a:effectLst/>
                <a:ea typeface="Calibri" pitchFamily="34" charset="0"/>
                <a:cs typeface="Arial" pitchFamily="34" charset="0"/>
              </a:rPr>
              <a:t>Ingreso de tarjetas:</a:t>
            </a:r>
            <a:endParaRPr kumimoji="0" lang="es-ES" b="1" i="1" u="none" strike="noStrike" cap="none" normalizeH="0" baseline="0" dirty="0" smtClean="0">
              <a:ln>
                <a:noFill/>
              </a:ln>
              <a:solidFill>
                <a:schemeClr val="tx1"/>
              </a:solidFill>
              <a:effectLst/>
              <a:cs typeface="Arial" pitchFamily="34" charset="0"/>
            </a:endParaRPr>
          </a:p>
          <a:p>
            <a:pPr marL="457200" marR="0" lvl="1"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ea typeface="Calibri" pitchFamily="34" charset="0"/>
                <a:cs typeface="Arial" pitchFamily="34" charset="0"/>
              </a:rPr>
              <a:t>   Tarjetas maestras </a:t>
            </a:r>
            <a:endParaRPr kumimoji="0" lang="es-ES" b="0" i="0" u="none" strike="noStrike" cap="none" normalizeH="0" baseline="0" dirty="0" smtClean="0">
              <a:ln>
                <a:noFill/>
              </a:ln>
              <a:solidFill>
                <a:schemeClr val="tx1"/>
              </a:solidFill>
              <a:effectLst/>
              <a:cs typeface="Arial" pitchFamily="34" charset="0"/>
            </a:endParaRPr>
          </a:p>
          <a:p>
            <a:pPr marL="457200" marR="0" lvl="1"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ea typeface="Calibri" pitchFamily="34" charset="0"/>
                <a:cs typeface="Arial" pitchFamily="34" charset="0"/>
              </a:rPr>
              <a:t>   Tarjetas condicionadas</a:t>
            </a:r>
            <a:endParaRPr kumimoji="0" lang="es-ES" b="0" i="0" u="none" strike="noStrike" cap="none" normalizeH="0" baseline="0" dirty="0" smtClean="0">
              <a:ln>
                <a:noFill/>
              </a:ln>
              <a:solidFill>
                <a:schemeClr val="tx1"/>
              </a:solidFill>
              <a:effectLst/>
              <a:cs typeface="Arial" pitchFamily="34" charset="0"/>
            </a:endParaRPr>
          </a:p>
        </p:txBody>
      </p:sp>
      <p:sp>
        <p:nvSpPr>
          <p:cNvPr id="6" name="5 Rectángulo"/>
          <p:cNvSpPr/>
          <p:nvPr/>
        </p:nvSpPr>
        <p:spPr>
          <a:xfrm>
            <a:off x="3203848" y="692696"/>
            <a:ext cx="2898166" cy="369332"/>
          </a:xfrm>
          <a:prstGeom prst="rect">
            <a:avLst/>
          </a:prstGeom>
        </p:spPr>
        <p:txBody>
          <a:bodyPr wrap="none">
            <a:spAutoFit/>
          </a:bodyPr>
          <a:lstStyle/>
          <a:p>
            <a:pPr algn="ctr"/>
            <a:r>
              <a:rPr lang="es-ES" b="1" dirty="0" smtClean="0"/>
              <a:t>DISEÑO DEL SOFTWARE</a:t>
            </a:r>
          </a:p>
        </p:txBody>
      </p:sp>
      <p:pic>
        <p:nvPicPr>
          <p:cNvPr id="7" name="6 Imagen"/>
          <p:cNvPicPr/>
          <p:nvPr/>
        </p:nvPicPr>
        <p:blipFill>
          <a:blip r:embed="rId2" cstate="print"/>
          <a:srcRect l="17580" t="14754" r="17173" b="15301"/>
          <a:stretch>
            <a:fillRect/>
          </a:stretch>
        </p:blipFill>
        <p:spPr bwMode="auto">
          <a:xfrm>
            <a:off x="2123728" y="2996952"/>
            <a:ext cx="5328592" cy="33843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196752"/>
            <a:ext cx="4572000" cy="2169825"/>
          </a:xfrm>
          <a:prstGeom prst="rect">
            <a:avLst/>
          </a:prstGeom>
        </p:spPr>
        <p:txBody>
          <a:bodyPr>
            <a:spAutoFit/>
          </a:bodyPr>
          <a:lstStyle/>
          <a:p>
            <a:pPr lvl="0" algn="just" eaLnBrk="0" fontAlgn="base" hangingPunct="0">
              <a:lnSpc>
                <a:spcPct val="150000"/>
              </a:lnSpc>
              <a:spcBef>
                <a:spcPct val="0"/>
              </a:spcBef>
              <a:spcAft>
                <a:spcPct val="0"/>
              </a:spcAft>
            </a:pPr>
            <a:r>
              <a:rPr kumimoji="0" lang="es-ES" b="1" i="1" u="none" strike="noStrike" cap="none" normalizeH="0" baseline="0" dirty="0" smtClean="0">
                <a:ln>
                  <a:noFill/>
                </a:ln>
                <a:solidFill>
                  <a:schemeClr val="tx1"/>
                </a:solidFill>
                <a:effectLst/>
                <a:ea typeface="Calibri" pitchFamily="34" charset="0"/>
                <a:cs typeface="Arial" pitchFamily="34" charset="0"/>
              </a:rPr>
              <a:t>Base de datos:</a:t>
            </a:r>
            <a:endParaRPr kumimoji="0" lang="es-ES" b="1" i="1" u="none" strike="noStrike" cap="none" normalizeH="0" baseline="0" dirty="0" smtClean="0">
              <a:ln>
                <a:noFill/>
              </a:ln>
              <a:solidFill>
                <a:schemeClr val="tx1"/>
              </a:solidFill>
              <a:effectLst/>
              <a:cs typeface="Arial" pitchFamily="34" charset="0"/>
            </a:endParaRPr>
          </a:p>
          <a:p>
            <a:pPr lvl="1" algn="just" eaLnBrk="0" fontAlgn="base" hangingPunct="0">
              <a:lnSpc>
                <a:spcPct val="150000"/>
              </a:lnSpc>
              <a:spcBef>
                <a:spcPct val="0"/>
              </a:spcBef>
              <a:spcAft>
                <a:spcPct val="0"/>
              </a:spcAft>
              <a:buFont typeface="Arial" pitchFamily="34" charset="0"/>
              <a:buChar char="•"/>
            </a:pPr>
            <a:r>
              <a:rPr kumimoji="0" lang="es-ES" b="0" i="0" u="none" strike="noStrike" cap="none" normalizeH="0" baseline="0" dirty="0" smtClean="0">
                <a:ln>
                  <a:noFill/>
                </a:ln>
                <a:solidFill>
                  <a:schemeClr val="tx1"/>
                </a:solidFill>
                <a:effectLst/>
                <a:ea typeface="Calibri" pitchFamily="34" charset="0"/>
                <a:cs typeface="Arial" pitchFamily="34" charset="0"/>
              </a:rPr>
              <a:t>   Usuarios maestros</a:t>
            </a:r>
            <a:endParaRPr kumimoji="0" lang="es-ES" b="0" i="0" u="none" strike="noStrike" cap="none" normalizeH="0" baseline="0" dirty="0" smtClean="0">
              <a:ln>
                <a:noFill/>
              </a:ln>
              <a:solidFill>
                <a:schemeClr val="tx1"/>
              </a:solidFill>
              <a:effectLst/>
              <a:cs typeface="Arial" pitchFamily="34" charset="0"/>
            </a:endParaRPr>
          </a:p>
          <a:p>
            <a:pPr lvl="1" algn="just" eaLnBrk="0" fontAlgn="base" hangingPunct="0">
              <a:lnSpc>
                <a:spcPct val="150000"/>
              </a:lnSpc>
              <a:spcBef>
                <a:spcPct val="0"/>
              </a:spcBef>
              <a:spcAft>
                <a:spcPct val="0"/>
              </a:spcAft>
              <a:buFont typeface="Arial" pitchFamily="34" charset="0"/>
              <a:buChar char="•"/>
            </a:pPr>
            <a:r>
              <a:rPr kumimoji="0" lang="es-ES" b="0" i="0" u="none" strike="noStrike" cap="none" normalizeH="0" baseline="0" dirty="0" smtClean="0">
                <a:ln>
                  <a:noFill/>
                </a:ln>
                <a:solidFill>
                  <a:schemeClr val="tx1"/>
                </a:solidFill>
                <a:effectLst/>
                <a:ea typeface="Calibri" pitchFamily="34" charset="0"/>
                <a:cs typeface="Arial" pitchFamily="34" charset="0"/>
              </a:rPr>
              <a:t>   Usuarios condicionados</a:t>
            </a:r>
            <a:endParaRPr kumimoji="0" lang="es-ES" b="0" i="0" u="none" strike="noStrike" cap="none" normalizeH="0" baseline="0" dirty="0" smtClean="0">
              <a:ln>
                <a:noFill/>
              </a:ln>
              <a:solidFill>
                <a:schemeClr val="tx1"/>
              </a:solidFill>
              <a:effectLst/>
              <a:cs typeface="Arial" pitchFamily="34" charset="0"/>
            </a:endParaRPr>
          </a:p>
          <a:p>
            <a:pPr lvl="1" algn="just" eaLnBrk="0" fontAlgn="base" hangingPunct="0">
              <a:lnSpc>
                <a:spcPct val="150000"/>
              </a:lnSpc>
              <a:spcBef>
                <a:spcPct val="0"/>
              </a:spcBef>
              <a:spcAft>
                <a:spcPct val="0"/>
              </a:spcAft>
              <a:buFont typeface="Arial" pitchFamily="34" charset="0"/>
              <a:buChar char="•"/>
            </a:pPr>
            <a:r>
              <a:rPr kumimoji="0" lang="es-ES" b="0" i="0" u="none" strike="noStrike" cap="none" normalizeH="0" baseline="0" dirty="0" smtClean="0">
                <a:ln>
                  <a:noFill/>
                </a:ln>
                <a:solidFill>
                  <a:schemeClr val="tx1"/>
                </a:solidFill>
                <a:effectLst/>
                <a:ea typeface="Calibri" pitchFamily="34" charset="0"/>
                <a:cs typeface="Arial" pitchFamily="34" charset="0"/>
              </a:rPr>
              <a:t>   Monitoreo de accesos válidos</a:t>
            </a:r>
          </a:p>
          <a:p>
            <a:pPr lvl="1" algn="just" eaLnBrk="0" fontAlgn="base" hangingPunct="0">
              <a:lnSpc>
                <a:spcPct val="150000"/>
              </a:lnSpc>
              <a:spcBef>
                <a:spcPct val="0"/>
              </a:spcBef>
              <a:spcAft>
                <a:spcPct val="0"/>
              </a:spcAft>
              <a:buFont typeface="Arial" pitchFamily="34" charset="0"/>
              <a:buChar char="•"/>
            </a:pPr>
            <a:r>
              <a:rPr lang="es-ES" dirty="0">
                <a:cs typeface="Arial" pitchFamily="34" charset="0"/>
              </a:rPr>
              <a:t> </a:t>
            </a:r>
            <a:r>
              <a:rPr lang="es-ES" dirty="0" smtClean="0">
                <a:cs typeface="Arial" pitchFamily="34" charset="0"/>
              </a:rPr>
              <a:t>  Alarmas</a:t>
            </a:r>
            <a:endParaRPr kumimoji="0" lang="es-ES" b="0" i="0" u="none" strike="noStrike" cap="none" normalizeH="0" baseline="0" dirty="0" smtClean="0">
              <a:ln>
                <a:noFill/>
              </a:ln>
              <a:solidFill>
                <a:schemeClr val="tx1"/>
              </a:solidFill>
              <a:effectLst/>
              <a:cs typeface="Arial" pitchFamily="34" charset="0"/>
            </a:endParaRPr>
          </a:p>
        </p:txBody>
      </p:sp>
      <p:sp>
        <p:nvSpPr>
          <p:cNvPr id="5" name="4 Rectángulo"/>
          <p:cNvSpPr/>
          <p:nvPr/>
        </p:nvSpPr>
        <p:spPr>
          <a:xfrm>
            <a:off x="3203848" y="764704"/>
            <a:ext cx="2898166" cy="369332"/>
          </a:xfrm>
          <a:prstGeom prst="rect">
            <a:avLst/>
          </a:prstGeom>
        </p:spPr>
        <p:txBody>
          <a:bodyPr wrap="none">
            <a:spAutoFit/>
          </a:bodyPr>
          <a:lstStyle/>
          <a:p>
            <a:pPr algn="ctr"/>
            <a:r>
              <a:rPr lang="es-ES" b="1" dirty="0" smtClean="0"/>
              <a:t>DISEÑO DEL SOFTWARE</a:t>
            </a:r>
          </a:p>
        </p:txBody>
      </p:sp>
      <p:pic>
        <p:nvPicPr>
          <p:cNvPr id="6" name="5 Imagen"/>
          <p:cNvPicPr/>
          <p:nvPr/>
        </p:nvPicPr>
        <p:blipFill>
          <a:blip r:embed="rId2" cstate="print"/>
          <a:srcRect l="22189" t="22404" r="21953" b="22678"/>
          <a:stretch>
            <a:fillRect/>
          </a:stretch>
        </p:blipFill>
        <p:spPr bwMode="auto">
          <a:xfrm>
            <a:off x="2339752" y="3645024"/>
            <a:ext cx="4536504" cy="28083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43608" y="1412776"/>
            <a:ext cx="6336704"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kumimoji="0" lang="es-ES" b="0" i="0" u="none" strike="noStrike" cap="none" normalizeH="0" baseline="0" dirty="0" smtClean="0">
                <a:ln>
                  <a:noFill/>
                </a:ln>
                <a:solidFill>
                  <a:schemeClr val="tx1"/>
                </a:solidFill>
                <a:effectLst/>
                <a:ea typeface="Calibri" pitchFamily="34" charset="0"/>
                <a:cs typeface="Arial" pitchFamily="34" charset="0"/>
              </a:rPr>
              <a:t>-   </a:t>
            </a:r>
            <a:r>
              <a:rPr kumimoji="0" lang="es-ES" b="1" i="1" u="none" strike="noStrike" cap="none" normalizeH="0" baseline="0" dirty="0" smtClean="0">
                <a:ln>
                  <a:noFill/>
                </a:ln>
                <a:solidFill>
                  <a:schemeClr val="tx1"/>
                </a:solidFill>
                <a:effectLst/>
                <a:ea typeface="Calibri" pitchFamily="34" charset="0"/>
                <a:cs typeface="Arial" pitchFamily="34" charset="0"/>
              </a:rPr>
              <a:t>Monitoreo del sistema</a:t>
            </a:r>
            <a:endParaRPr kumimoji="0" lang="es-ES" b="1" i="1"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s-ES" b="1" i="1" u="none" strike="noStrike" cap="none" normalizeH="0" baseline="0" dirty="0" smtClean="0">
                <a:ln>
                  <a:noFill/>
                </a:ln>
                <a:solidFill>
                  <a:schemeClr val="tx1"/>
                </a:solidFill>
                <a:effectLst/>
                <a:ea typeface="Calibri" pitchFamily="34" charset="0"/>
                <a:cs typeface="Arial" pitchFamily="34" charset="0"/>
              </a:rPr>
              <a:t>-</a:t>
            </a:r>
            <a:r>
              <a:rPr kumimoji="0" lang="es-ES" b="1" i="1" u="none" strike="noStrike" cap="none" normalizeH="0" dirty="0" smtClean="0">
                <a:ln>
                  <a:noFill/>
                </a:ln>
                <a:solidFill>
                  <a:schemeClr val="tx1"/>
                </a:solidFill>
                <a:effectLst/>
                <a:ea typeface="Calibri" pitchFamily="34" charset="0"/>
                <a:cs typeface="Arial" pitchFamily="34" charset="0"/>
              </a:rPr>
              <a:t>   </a:t>
            </a:r>
            <a:r>
              <a:rPr kumimoji="0" lang="es-ES" b="1" i="1" u="none" strike="noStrike" cap="none" normalizeH="0" baseline="0" dirty="0" smtClean="0">
                <a:ln>
                  <a:noFill/>
                </a:ln>
                <a:solidFill>
                  <a:schemeClr val="tx1"/>
                </a:solidFill>
                <a:effectLst/>
                <a:ea typeface="Calibri" pitchFamily="34" charset="0"/>
                <a:cs typeface="Arial" pitchFamily="34" charset="0"/>
              </a:rPr>
              <a:t>Configuración básica de equipos</a:t>
            </a:r>
            <a:endParaRPr kumimoji="0" lang="es-ES" b="1" i="1"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s-ES" b="1" i="1" u="none" strike="noStrike" cap="none" normalizeH="0" baseline="0" dirty="0" smtClean="0">
                <a:ln>
                  <a:noFill/>
                </a:ln>
                <a:solidFill>
                  <a:schemeClr val="tx1"/>
                </a:solidFill>
                <a:effectLst/>
                <a:ea typeface="Calibri" pitchFamily="34" charset="0"/>
                <a:cs typeface="Arial" pitchFamily="34" charset="0"/>
              </a:rPr>
              <a:t>-   Alarmas: Puerta abierta y pérdida de comunicación</a:t>
            </a:r>
            <a:endParaRPr kumimoji="0" lang="es-ES" b="1" i="1" u="none" strike="noStrike" cap="none" normalizeH="0" baseline="0" dirty="0" smtClean="0">
              <a:ln>
                <a:noFill/>
              </a:ln>
              <a:solidFill>
                <a:schemeClr val="tx1"/>
              </a:solidFill>
              <a:effectLst/>
              <a:cs typeface="Arial" pitchFamily="34" charset="0"/>
            </a:endParaRPr>
          </a:p>
        </p:txBody>
      </p:sp>
      <p:sp>
        <p:nvSpPr>
          <p:cNvPr id="5" name="4 Rectángulo"/>
          <p:cNvSpPr/>
          <p:nvPr/>
        </p:nvSpPr>
        <p:spPr>
          <a:xfrm>
            <a:off x="3203848" y="692696"/>
            <a:ext cx="2898166" cy="369332"/>
          </a:xfrm>
          <a:prstGeom prst="rect">
            <a:avLst/>
          </a:prstGeom>
        </p:spPr>
        <p:txBody>
          <a:bodyPr wrap="none">
            <a:spAutoFit/>
          </a:bodyPr>
          <a:lstStyle/>
          <a:p>
            <a:pPr algn="ctr"/>
            <a:r>
              <a:rPr lang="es-ES" b="1" dirty="0" smtClean="0"/>
              <a:t>DISEÑO DEL SOFTWARE</a:t>
            </a:r>
          </a:p>
        </p:txBody>
      </p:sp>
      <p:pic>
        <p:nvPicPr>
          <p:cNvPr id="6" name="5 Imagen"/>
          <p:cNvPicPr/>
          <p:nvPr/>
        </p:nvPicPr>
        <p:blipFill>
          <a:blip r:embed="rId2" cstate="print"/>
          <a:srcRect l="4056" t="9322" r="20000" b="30508"/>
          <a:stretch>
            <a:fillRect/>
          </a:stretch>
        </p:blipFill>
        <p:spPr bwMode="auto">
          <a:xfrm>
            <a:off x="1547664" y="3212976"/>
            <a:ext cx="5976664" cy="3240360"/>
          </a:xfrm>
          <a:prstGeom prst="rect">
            <a:avLst/>
          </a:prstGeom>
          <a:noFill/>
          <a:ln w="9525">
            <a:noFill/>
            <a:miter lim="800000"/>
            <a:headEnd/>
            <a:tailEnd/>
          </a:ln>
        </p:spPr>
      </p:pic>
      <p:pic>
        <p:nvPicPr>
          <p:cNvPr id="7" name="6 Imagen"/>
          <p:cNvPicPr/>
          <p:nvPr/>
        </p:nvPicPr>
        <p:blipFill>
          <a:blip r:embed="rId3" cstate="print"/>
          <a:srcRect l="44205" t="41257" r="43848" b="39891"/>
          <a:stretch>
            <a:fillRect/>
          </a:stretch>
        </p:blipFill>
        <p:spPr bwMode="auto">
          <a:xfrm>
            <a:off x="3995936" y="4509120"/>
            <a:ext cx="1076325" cy="106094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06082" y="764704"/>
            <a:ext cx="2192716" cy="400110"/>
          </a:xfrm>
          <a:prstGeom prst="rect">
            <a:avLst/>
          </a:prstGeom>
        </p:spPr>
        <p:txBody>
          <a:bodyPr wrap="none">
            <a:spAutoFit/>
          </a:bodyPr>
          <a:lstStyle/>
          <a:p>
            <a:pPr algn="ctr"/>
            <a:r>
              <a:rPr lang="es-ES" sz="2000" b="1" dirty="0" smtClean="0"/>
              <a:t>CONCLUSIONES</a:t>
            </a:r>
          </a:p>
        </p:txBody>
      </p:sp>
      <p:sp>
        <p:nvSpPr>
          <p:cNvPr id="28673" name="Rectangle 1"/>
          <p:cNvSpPr>
            <a:spLocks noChangeArrowheads="1"/>
          </p:cNvSpPr>
          <p:nvPr/>
        </p:nvSpPr>
        <p:spPr bwMode="auto">
          <a:xfrm>
            <a:off x="611560" y="1772816"/>
            <a:ext cx="8064896"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ea typeface="Calibri" pitchFamily="34" charset="0"/>
                <a:cs typeface="Arial" pitchFamily="34" charset="0"/>
              </a:rPr>
              <a:t>   Se ha realizado un software de control de accesos mediante Visual Basic 6.0 para programar y controlar desde una PC una red </a:t>
            </a:r>
            <a:r>
              <a:rPr kumimoji="0" lang="es-ES" b="0" i="0" u="none" strike="noStrike" cap="none" normalizeH="0" baseline="0" dirty="0" err="1" smtClean="0">
                <a:ln>
                  <a:noFill/>
                </a:ln>
                <a:solidFill>
                  <a:schemeClr val="tx1"/>
                </a:solidFill>
                <a:effectLst/>
                <a:ea typeface="Calibri" pitchFamily="34" charset="0"/>
                <a:cs typeface="Arial" pitchFamily="34" charset="0"/>
              </a:rPr>
              <a:t>Lonworks</a:t>
            </a:r>
            <a:r>
              <a:rPr kumimoji="0" lang="es-ES" b="0" i="0" u="none" strike="noStrike" cap="none" normalizeH="0" baseline="0" dirty="0" smtClean="0">
                <a:ln>
                  <a:noFill/>
                </a:ln>
                <a:solidFill>
                  <a:schemeClr val="tx1"/>
                </a:solidFill>
                <a:effectLst/>
                <a:ea typeface="Calibri" pitchFamily="34" charset="0"/>
                <a:cs typeface="Arial" pitchFamily="34" charset="0"/>
              </a:rPr>
              <a:t> que contenga hasta 50 nodos de proximidad INP-120/F.</a:t>
            </a:r>
          </a:p>
          <a:p>
            <a:pPr marL="0" marR="0" lvl="0" indent="0" algn="just" defTabSz="914400" rtl="0" eaLnBrk="1" fontAlgn="base" latinLnBrk="0" hangingPunct="1">
              <a:lnSpc>
                <a:spcPct val="150000"/>
              </a:lnSpc>
              <a:spcBef>
                <a:spcPct val="0"/>
              </a:spcBef>
              <a:spcAft>
                <a:spcPct val="0"/>
              </a:spcAft>
              <a:buClrTx/>
              <a:buSzTx/>
              <a:tabLst/>
            </a:pPr>
            <a:endParaRPr kumimoji="0" lang="es-ES" b="0" i="0" u="none" strike="noStrike" cap="none" normalizeH="0" baseline="0" dirty="0" smtClean="0">
              <a:ln>
                <a:noFill/>
              </a:ln>
              <a:solidFill>
                <a:schemeClr val="tx1"/>
              </a:solidFill>
              <a:effectLst/>
              <a:cs typeface="Arial" pitchFamily="34" charset="0"/>
            </a:endParaRPr>
          </a:p>
          <a:p>
            <a:pPr lvl="0" algn="just" eaLnBrk="0" fontAlgn="base" hangingPunct="0">
              <a:lnSpc>
                <a:spcPct val="150000"/>
              </a:lnSpc>
              <a:spcBef>
                <a:spcPct val="0"/>
              </a:spcBef>
              <a:spcAft>
                <a:spcPct val="0"/>
              </a:spcAft>
              <a:buFontTx/>
              <a:buChar char="•"/>
            </a:pPr>
            <a:r>
              <a:rPr kumimoji="0" lang="es-ES" b="0" i="0" u="none" strike="noStrike" cap="none" normalizeH="0" baseline="0" dirty="0" smtClean="0">
                <a:ln>
                  <a:noFill/>
                </a:ln>
                <a:solidFill>
                  <a:schemeClr val="tx1"/>
                </a:solidFill>
                <a:effectLst/>
                <a:ea typeface="Calibri" pitchFamily="34" charset="0"/>
                <a:cs typeface="Arial" pitchFamily="34" charset="0"/>
              </a:rPr>
              <a:t> </a:t>
            </a:r>
            <a:r>
              <a:rPr kumimoji="0" lang="es-ES" b="0" i="0" u="none" strike="noStrike" cap="none" normalizeH="0" baseline="0" dirty="0" smtClean="0">
                <a:ln>
                  <a:noFill/>
                </a:ln>
                <a:solidFill>
                  <a:schemeClr val="tx1"/>
                </a:solidFill>
                <a:effectLst/>
                <a:ea typeface="Calibri" pitchFamily="34" charset="0"/>
                <a:cs typeface="Arial" pitchFamily="34" charset="0"/>
              </a:rPr>
              <a:t>Se crea un software capaz de programar totalmente un nodo de proximidad INP-120/F, que permite controlar y monitorear los accesos de un determinado recinto; mediante una base de datos que informa de cada uno de los accesos válidos que se producen y alarmas de puerta abierta que se pueden producir; dando así un nivel de seguridad importante al sistema de control de accesos. </a:t>
            </a:r>
          </a:p>
          <a:p>
            <a:pPr marL="0" marR="0" lvl="0" indent="0" algn="just" defTabSz="914400" rtl="0" eaLnBrk="0" fontAlgn="base" latinLnBrk="0" hangingPunct="0">
              <a:lnSpc>
                <a:spcPct val="150000"/>
              </a:lnSpc>
              <a:spcBef>
                <a:spcPct val="0"/>
              </a:spcBef>
              <a:spcAft>
                <a:spcPct val="0"/>
              </a:spcAft>
              <a:buClrTx/>
              <a:buSzTx/>
              <a:buFontTx/>
              <a:buChar char="•"/>
              <a:tabLst/>
            </a:pPr>
            <a:endParaRPr kumimoji="0" lang="es-ES"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endParaRPr kumimoji="0" lang="es-ES"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484784"/>
            <a:ext cx="7776864" cy="4662815"/>
          </a:xfrm>
          <a:prstGeom prst="rect">
            <a:avLst/>
          </a:prstGeom>
        </p:spPr>
        <p:txBody>
          <a:bodyPr wrap="square">
            <a:spAutoFit/>
          </a:bodyPr>
          <a:lstStyle/>
          <a:p>
            <a:pPr lvl="0" algn="just" eaLnBrk="0" fontAlgn="base" hangingPunct="0">
              <a:lnSpc>
                <a:spcPct val="150000"/>
              </a:lnSpc>
              <a:spcBef>
                <a:spcPct val="0"/>
              </a:spcBef>
              <a:spcAft>
                <a:spcPct val="0"/>
              </a:spcAft>
              <a:buFontTx/>
              <a:buChar char="•"/>
            </a:pPr>
            <a:r>
              <a:rPr kumimoji="0" lang="es-ES" b="0" i="0" u="none" strike="noStrike" cap="none" normalizeH="0" baseline="0" dirty="0" smtClean="0">
                <a:ln>
                  <a:noFill/>
                </a:ln>
                <a:solidFill>
                  <a:schemeClr val="tx1"/>
                </a:solidFill>
                <a:effectLst/>
                <a:ea typeface="Calibri" pitchFamily="34" charset="0"/>
                <a:cs typeface="Arial" pitchFamily="34" charset="0"/>
              </a:rPr>
              <a:t>   Se reducen los gastos operativos, que son necesarios para el sistema como son: dar de alta o de baja tarjetas de proximidad, configuraciones básicas de los equipos como fecha/hora y tiempo de activación de cerradura. Todos estos procedimientos no tendrán que ser contratados como extras pues con el software el mismo administrador del recinto podrá hacerlos tranquilamente desde el computador.</a:t>
            </a:r>
          </a:p>
          <a:p>
            <a:pPr lvl="0" algn="just" eaLnBrk="0" fontAlgn="base" hangingPunct="0">
              <a:lnSpc>
                <a:spcPct val="150000"/>
              </a:lnSpc>
              <a:spcBef>
                <a:spcPct val="0"/>
              </a:spcBef>
              <a:spcAft>
                <a:spcPct val="0"/>
              </a:spcAft>
              <a:buFontTx/>
              <a:buChar char="•"/>
            </a:pPr>
            <a:endParaRPr kumimoji="0" lang="es-ES" b="0" i="0" u="none" strike="noStrike" cap="none" normalizeH="0" baseline="0" dirty="0" smtClean="0">
              <a:ln>
                <a:noFill/>
              </a:ln>
              <a:solidFill>
                <a:schemeClr val="tx1"/>
              </a:solidFill>
              <a:effectLst/>
              <a:cs typeface="Arial" pitchFamily="34" charset="0"/>
            </a:endParaRPr>
          </a:p>
          <a:p>
            <a:pPr lvl="0" algn="just" eaLnBrk="0" fontAlgn="base" hangingPunct="0">
              <a:lnSpc>
                <a:spcPct val="150000"/>
              </a:lnSpc>
              <a:spcBef>
                <a:spcPct val="0"/>
              </a:spcBef>
              <a:spcAft>
                <a:spcPct val="0"/>
              </a:spcAft>
              <a:buFontTx/>
              <a:buChar char="•"/>
            </a:pPr>
            <a:r>
              <a:rPr kumimoji="0" lang="es-ES" b="0" i="0" u="none" strike="noStrike" cap="none" normalizeH="0" baseline="0" dirty="0" smtClean="0">
                <a:ln>
                  <a:noFill/>
                </a:ln>
                <a:solidFill>
                  <a:schemeClr val="tx1"/>
                </a:solidFill>
                <a:effectLst/>
                <a:ea typeface="Calibri" pitchFamily="34" charset="0"/>
                <a:cs typeface="Arial" pitchFamily="34" charset="0"/>
              </a:rPr>
              <a:t> El software diseñado es amigable y fácil de usar, el cual permite que un administrador sin conocimientos avanzados de los equipos del sistema de control de accesos, pueda monitorear y controlar el sistema sin ningún inconveniente o ayuda de un técnico especializado.</a:t>
            </a:r>
          </a:p>
        </p:txBody>
      </p:sp>
      <p:sp>
        <p:nvSpPr>
          <p:cNvPr id="5" name="4 Rectángulo"/>
          <p:cNvSpPr/>
          <p:nvPr/>
        </p:nvSpPr>
        <p:spPr>
          <a:xfrm>
            <a:off x="3635896" y="692696"/>
            <a:ext cx="2192716" cy="400110"/>
          </a:xfrm>
          <a:prstGeom prst="rect">
            <a:avLst/>
          </a:prstGeom>
        </p:spPr>
        <p:txBody>
          <a:bodyPr wrap="none">
            <a:spAutoFit/>
          </a:bodyPr>
          <a:lstStyle/>
          <a:p>
            <a:pPr algn="ctr"/>
            <a:r>
              <a:rPr lang="es-ES" sz="2000" b="1" dirty="0" smtClean="0"/>
              <a:t>CONCLUSIONES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611560" y="1740055"/>
            <a:ext cx="8008776" cy="23529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ea typeface="Calibri" pitchFamily="34" charset="0"/>
                <a:cs typeface="Arial" pitchFamily="34" charset="0"/>
              </a:rPr>
              <a:t>   </a:t>
            </a:r>
            <a:r>
              <a:rPr kumimoji="0" lang="es-ES" sz="2000" b="0" i="0" u="none" strike="noStrike" cap="none" normalizeH="0" baseline="0" dirty="0" smtClean="0">
                <a:ln>
                  <a:noFill/>
                </a:ln>
                <a:solidFill>
                  <a:schemeClr val="tx1"/>
                </a:solidFill>
                <a:effectLst/>
                <a:ea typeface="Calibri" pitchFamily="34" charset="0"/>
                <a:cs typeface="Arial" pitchFamily="34" charset="0"/>
              </a:rPr>
              <a:t>Mediante la instalación del software en las oficinas de ISDE – ECUADOR, el control de los trabajadores aumenta en gran medida, así como la seguridad pues se tiene una base de datos detallada de todos los accesos que se producen en la oficina, como también una base de datos de los usuarios que tienen acceso.  </a:t>
            </a:r>
            <a:endParaRPr kumimoji="0" lang="es-ES" sz="2000" b="0" i="0" u="none" strike="noStrike" cap="none" normalizeH="0" baseline="0" dirty="0" smtClean="0">
              <a:ln>
                <a:noFill/>
              </a:ln>
              <a:solidFill>
                <a:schemeClr val="tx1"/>
              </a:solidFill>
              <a:effectLst/>
              <a:cs typeface="Arial" pitchFamily="34" charset="0"/>
            </a:endParaRPr>
          </a:p>
        </p:txBody>
      </p:sp>
      <p:sp>
        <p:nvSpPr>
          <p:cNvPr id="5" name="4 Rectángulo"/>
          <p:cNvSpPr/>
          <p:nvPr/>
        </p:nvSpPr>
        <p:spPr>
          <a:xfrm>
            <a:off x="3563888" y="908720"/>
            <a:ext cx="2192716" cy="400110"/>
          </a:xfrm>
          <a:prstGeom prst="rect">
            <a:avLst/>
          </a:prstGeom>
        </p:spPr>
        <p:txBody>
          <a:bodyPr wrap="none">
            <a:spAutoFit/>
          </a:bodyPr>
          <a:lstStyle/>
          <a:p>
            <a:pPr algn="ctr"/>
            <a:r>
              <a:rPr lang="es-ES" sz="2000" b="1" dirty="0" smtClean="0"/>
              <a:t>CONCLUSIONES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75856" y="1052736"/>
            <a:ext cx="2801152" cy="400110"/>
          </a:xfrm>
          <a:prstGeom prst="rect">
            <a:avLst/>
          </a:prstGeom>
        </p:spPr>
        <p:txBody>
          <a:bodyPr wrap="none">
            <a:spAutoFit/>
          </a:bodyPr>
          <a:lstStyle/>
          <a:p>
            <a:pPr algn="ctr"/>
            <a:r>
              <a:rPr lang="es-ES" sz="2000" b="1" dirty="0" smtClean="0"/>
              <a:t>RECOMENDACIONES</a:t>
            </a:r>
          </a:p>
        </p:txBody>
      </p:sp>
      <p:sp>
        <p:nvSpPr>
          <p:cNvPr id="33793" name="Rectangle 1"/>
          <p:cNvSpPr>
            <a:spLocks noChangeArrowheads="1"/>
          </p:cNvSpPr>
          <p:nvPr/>
        </p:nvSpPr>
        <p:spPr bwMode="auto">
          <a:xfrm>
            <a:off x="467544" y="2002631"/>
            <a:ext cx="784887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rgbClr val="000000"/>
                </a:solidFill>
                <a:effectLst/>
                <a:ea typeface="Calibri" pitchFamily="34" charset="0"/>
                <a:cs typeface="Arial" pitchFamily="34" charset="0"/>
              </a:rPr>
              <a:t>   </a:t>
            </a:r>
            <a:r>
              <a:rPr kumimoji="0" lang="es-ES" sz="2000" b="0" i="0" u="none" strike="noStrike" cap="none" normalizeH="0" baseline="0" dirty="0" smtClean="0">
                <a:ln>
                  <a:noFill/>
                </a:ln>
                <a:solidFill>
                  <a:schemeClr val="tx1"/>
                </a:solidFill>
                <a:effectLst/>
                <a:ea typeface="Calibri" pitchFamily="34" charset="0"/>
                <a:cs typeface="Arial" pitchFamily="34" charset="0"/>
              </a:rPr>
              <a:t>   </a:t>
            </a:r>
            <a:r>
              <a:rPr kumimoji="0" lang="es-ES" sz="2000" b="0" i="0" u="none" strike="noStrike" cap="none" normalizeH="0" baseline="0" dirty="0" smtClean="0">
                <a:ln>
                  <a:noFill/>
                </a:ln>
                <a:solidFill>
                  <a:schemeClr val="tx1"/>
                </a:solidFill>
                <a:effectLst/>
                <a:ea typeface="Calibri" pitchFamily="34" charset="0"/>
                <a:cs typeface="Arial" pitchFamily="34" charset="0"/>
              </a:rPr>
              <a:t>Para un sistema de control de accesos es importante tomar en cuenta, el nivel de seguridad que se necesita, es así que si se quiere una mayor seguridad se recomienda realizar cambios en hardware con el uso de teclados o lectores de huellas dactilares, siempre y cuando estos cumplan con el protocolo </a:t>
            </a:r>
            <a:r>
              <a:rPr kumimoji="0" lang="es-ES" sz="2000" b="0" i="0" u="none" strike="noStrike" cap="none" normalizeH="0" baseline="0" dirty="0" err="1" smtClean="0">
                <a:ln>
                  <a:noFill/>
                </a:ln>
                <a:solidFill>
                  <a:schemeClr val="tx1"/>
                </a:solidFill>
                <a:effectLst/>
                <a:ea typeface="Calibri" pitchFamily="34" charset="0"/>
                <a:cs typeface="Arial" pitchFamily="34" charset="0"/>
              </a:rPr>
              <a:t>Wiegand</a:t>
            </a:r>
            <a:r>
              <a:rPr kumimoji="0" lang="es-ES" sz="2000" b="0" i="0" u="none" strike="noStrike" cap="none" normalizeH="0" baseline="0" dirty="0" smtClean="0">
                <a:ln>
                  <a:noFill/>
                </a:ln>
                <a:solidFill>
                  <a:schemeClr val="tx1"/>
                </a:solidFill>
                <a:effectLst/>
                <a:ea typeface="Calibri" pitchFamily="34" charset="0"/>
                <a:cs typeface="Arial" pitchFamily="34" charset="0"/>
              </a:rPr>
              <a:t> 26 para el correcto acople con el nodo de proximidad INP-120/F</a:t>
            </a:r>
            <a:r>
              <a:rPr kumimoji="0" lang="es-ES" sz="2000" b="0" i="0" u="none" strike="noStrike" cap="none" normalizeH="0" baseline="0" dirty="0" smtClean="0">
                <a:ln>
                  <a:noFill/>
                </a:ln>
                <a:solidFill>
                  <a:schemeClr val="tx1"/>
                </a:solidFill>
                <a:effectLst/>
                <a:ea typeface="Calibri" pitchFamily="34" charset="0"/>
                <a:cs typeface="Arial" pitchFamily="34" charset="0"/>
              </a:rPr>
              <a:t>.</a:t>
            </a:r>
          </a:p>
          <a:p>
            <a:pPr marL="0" marR="0" lvl="0" indent="0" algn="just" defTabSz="914400" rtl="0" eaLnBrk="1" fontAlgn="base" latinLnBrk="0" hangingPunct="1">
              <a:lnSpc>
                <a:spcPct val="150000"/>
              </a:lnSpc>
              <a:spcBef>
                <a:spcPct val="0"/>
              </a:spcBef>
              <a:spcAft>
                <a:spcPct val="0"/>
              </a:spcAft>
              <a:buClrTx/>
              <a:buSzTx/>
              <a:buFontTx/>
              <a:buChar char="•"/>
              <a:tabLst>
                <a:tab pos="457200" algn="l"/>
              </a:tabLst>
            </a:pPr>
            <a:endParaRPr lang="es-ES" dirty="0" smtClean="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tabLst>
                <a:tab pos="457200" algn="l"/>
              </a:tabLst>
            </a:pPr>
            <a:endParaRPr kumimoji="0" lang="es-ES" b="0" i="0" u="none" strike="noStrike" cap="none" normalizeH="0" baseline="0" dirty="0" smtClean="0">
              <a:ln>
                <a:noFill/>
              </a:ln>
              <a:solidFill>
                <a:schemeClr val="tx1"/>
              </a:solidFill>
              <a:effectLst/>
              <a:ea typeface="Calibri"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844824"/>
            <a:ext cx="7704856" cy="4158190"/>
          </a:xfrm>
          <a:prstGeom prst="rect">
            <a:avLst/>
          </a:prstGeom>
        </p:spPr>
        <p:txBody>
          <a:bodyPr wrap="square">
            <a:spAutoFit/>
          </a:bodyPr>
          <a:lstStyle/>
          <a:p>
            <a:pPr algn="just" eaLnBrk="0" fontAlgn="base" hangingPunct="0">
              <a:lnSpc>
                <a:spcPct val="150000"/>
              </a:lnSpc>
              <a:spcBef>
                <a:spcPct val="0"/>
              </a:spcBef>
              <a:spcAft>
                <a:spcPct val="0"/>
              </a:spcAft>
              <a:buFontTx/>
              <a:buChar char="•"/>
              <a:tabLst>
                <a:tab pos="457200" algn="l"/>
              </a:tabLst>
            </a:pPr>
            <a:r>
              <a:rPr kumimoji="0" lang="es-ES" b="0" i="0" u="none" strike="noStrike" cap="none" normalizeH="0" baseline="0" dirty="0" smtClean="0">
                <a:ln>
                  <a:noFill/>
                </a:ln>
                <a:solidFill>
                  <a:schemeClr val="tx1"/>
                </a:solidFill>
                <a:effectLst/>
                <a:ea typeface="Calibri" pitchFamily="34" charset="0"/>
                <a:cs typeface="Arial" pitchFamily="34" charset="0"/>
              </a:rPr>
              <a:t> </a:t>
            </a:r>
            <a:r>
              <a:rPr lang="es-ES" sz="2000" dirty="0" smtClean="0"/>
              <a:t>La tecnología </a:t>
            </a:r>
            <a:r>
              <a:rPr lang="es-ES" sz="2000" dirty="0" err="1" smtClean="0"/>
              <a:t>Lonworks</a:t>
            </a:r>
            <a:r>
              <a:rPr lang="es-ES" sz="2000" dirty="0" smtClean="0"/>
              <a:t>, además del uso del protocolo DDE para el control y monitoreo de sus redes, también tiene la posibilidad de usar el protocolo OPC (Control de procesos OLE). Por ello se recomienda un estudio profundo del mismo, ya que para instalaciones más grandes donde el número de equipos y sistemas aumenta se necesitará un protocolo más robusto donde se permita mayor capacidad de transmisión de datos, y no solo con un cliente, sino con varios lo cual el protocolo DDE no permite.</a:t>
            </a:r>
          </a:p>
          <a:p>
            <a:pPr lvl="0" algn="just" eaLnBrk="0" fontAlgn="base" hangingPunct="0">
              <a:lnSpc>
                <a:spcPct val="150000"/>
              </a:lnSpc>
              <a:spcBef>
                <a:spcPct val="0"/>
              </a:spcBef>
              <a:spcAft>
                <a:spcPct val="0"/>
              </a:spcAft>
              <a:buFontTx/>
              <a:buChar char="•"/>
              <a:tabLst>
                <a:tab pos="457200" algn="l"/>
              </a:tabLst>
            </a:pPr>
            <a:endParaRPr kumimoji="0" lang="es-ES" b="0" i="0" u="none" strike="noStrike" cap="none" normalizeH="0" baseline="0" dirty="0" smtClean="0">
              <a:ln>
                <a:noFill/>
              </a:ln>
              <a:solidFill>
                <a:schemeClr val="tx1"/>
              </a:solidFill>
              <a:effectLst/>
              <a:cs typeface="Arial" pitchFamily="34" charset="0"/>
            </a:endParaRPr>
          </a:p>
        </p:txBody>
      </p:sp>
      <p:sp>
        <p:nvSpPr>
          <p:cNvPr id="5" name="4 Rectángulo"/>
          <p:cNvSpPr/>
          <p:nvPr/>
        </p:nvSpPr>
        <p:spPr>
          <a:xfrm>
            <a:off x="3275856" y="764704"/>
            <a:ext cx="2801152" cy="400110"/>
          </a:xfrm>
          <a:prstGeom prst="rect">
            <a:avLst/>
          </a:prstGeom>
        </p:spPr>
        <p:txBody>
          <a:bodyPr wrap="none">
            <a:spAutoFit/>
          </a:bodyPr>
          <a:lstStyle/>
          <a:p>
            <a:pPr algn="ctr"/>
            <a:r>
              <a:rPr lang="es-ES" sz="2000" b="1" dirty="0" smtClean="0"/>
              <a:t>RECOMENDACIONES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1124744"/>
            <a:ext cx="1519134" cy="461665"/>
          </a:xfrm>
          <a:prstGeom prst="rect">
            <a:avLst/>
          </a:prstGeom>
        </p:spPr>
        <p:txBody>
          <a:bodyPr wrap="none">
            <a:spAutoFit/>
          </a:bodyPr>
          <a:lstStyle/>
          <a:p>
            <a:pPr algn="ctr"/>
            <a:r>
              <a:rPr lang="es-ES" sz="2400" b="1" dirty="0" smtClean="0"/>
              <a:t>GRACIAS</a:t>
            </a:r>
          </a:p>
        </p:txBody>
      </p:sp>
      <p:pic>
        <p:nvPicPr>
          <p:cNvPr id="5" name="4 Imagen"/>
          <p:cNvPicPr/>
          <p:nvPr/>
        </p:nvPicPr>
        <p:blipFill>
          <a:blip r:embed="rId2" cstate="print"/>
          <a:srcRect l="4056" t="9322" r="20000" b="30508"/>
          <a:stretch>
            <a:fillRect/>
          </a:stretch>
        </p:blipFill>
        <p:spPr bwMode="auto">
          <a:xfrm>
            <a:off x="1259632" y="2204864"/>
            <a:ext cx="6552728" cy="36724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1124744"/>
            <a:ext cx="5040560" cy="4524315"/>
          </a:xfrm>
          <a:prstGeom prst="rect">
            <a:avLst/>
          </a:prstGeom>
        </p:spPr>
        <p:txBody>
          <a:bodyPr wrap="square">
            <a:spAutoFit/>
          </a:bodyPr>
          <a:lstStyle/>
          <a:p>
            <a:r>
              <a:rPr lang="es-ES" sz="2800" b="1" dirty="0" smtClean="0"/>
              <a:t>ISDE – </a:t>
            </a:r>
            <a:r>
              <a:rPr lang="es-ES" sz="2800" b="1" dirty="0" err="1" smtClean="0"/>
              <a:t>Domótica</a:t>
            </a:r>
            <a:r>
              <a:rPr lang="es-ES" sz="2800" b="1" dirty="0" smtClean="0"/>
              <a:t> e </a:t>
            </a:r>
            <a:r>
              <a:rPr lang="es-ES" sz="2800" b="1" dirty="0" err="1" smtClean="0"/>
              <a:t>Inmótica</a:t>
            </a:r>
            <a:endParaRPr lang="es-ES" sz="2800" b="1" dirty="0" smtClean="0"/>
          </a:p>
          <a:p>
            <a:endParaRPr lang="es-ES" sz="2000" dirty="0" smtClean="0"/>
          </a:p>
          <a:p>
            <a:endParaRPr lang="es-ES" sz="2000" dirty="0" smtClean="0"/>
          </a:p>
          <a:p>
            <a:r>
              <a:rPr lang="es-ES" sz="2000" dirty="0" smtClean="0"/>
              <a:t>Equipos que ofrecen:</a:t>
            </a:r>
          </a:p>
          <a:p>
            <a:endParaRPr lang="es-ES" sz="2000" dirty="0"/>
          </a:p>
          <a:p>
            <a:pPr>
              <a:buFontTx/>
              <a:buChar char="-"/>
            </a:pPr>
            <a:r>
              <a:rPr lang="es-ES" sz="2000" dirty="0" smtClean="0"/>
              <a:t>   Sistema de Intrusión</a:t>
            </a:r>
          </a:p>
          <a:p>
            <a:pPr>
              <a:buFontTx/>
              <a:buChar char="-"/>
            </a:pPr>
            <a:endParaRPr lang="es-ES" sz="2000" dirty="0"/>
          </a:p>
          <a:p>
            <a:pPr>
              <a:buFontTx/>
              <a:buChar char="-"/>
            </a:pPr>
            <a:r>
              <a:rPr lang="es-ES" sz="2000" dirty="0" smtClean="0"/>
              <a:t>   Sistema contra incendios</a:t>
            </a:r>
          </a:p>
          <a:p>
            <a:pPr>
              <a:buFontTx/>
              <a:buChar char="-"/>
            </a:pPr>
            <a:endParaRPr lang="es-ES" sz="2000" dirty="0"/>
          </a:p>
          <a:p>
            <a:pPr>
              <a:buFontTx/>
              <a:buChar char="-"/>
            </a:pPr>
            <a:r>
              <a:rPr lang="es-ES" sz="2000" dirty="0" smtClean="0"/>
              <a:t>   Sistema de Iluminación</a:t>
            </a:r>
          </a:p>
          <a:p>
            <a:pPr>
              <a:buFontTx/>
              <a:buChar char="-"/>
            </a:pPr>
            <a:endParaRPr lang="es-ES" sz="2000" dirty="0"/>
          </a:p>
          <a:p>
            <a:pPr>
              <a:buFontTx/>
              <a:buChar char="-"/>
            </a:pPr>
            <a:r>
              <a:rPr lang="es-ES" sz="2000" dirty="0" smtClean="0"/>
              <a:t>   </a:t>
            </a:r>
            <a:r>
              <a:rPr lang="es-ES" sz="2000" b="1" dirty="0" smtClean="0"/>
              <a:t>Sistema de control de accesos</a:t>
            </a:r>
          </a:p>
          <a:p>
            <a:pPr>
              <a:buFontTx/>
              <a:buChar char="-"/>
            </a:pPr>
            <a:endParaRPr lang="es-ES" sz="2000" dirty="0"/>
          </a:p>
          <a:p>
            <a:pPr>
              <a:buFontTx/>
              <a:buChar char="-"/>
            </a:pPr>
            <a:r>
              <a:rPr lang="es-ES" sz="2000" dirty="0" smtClean="0"/>
              <a:t>   Sistema de Climatización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692696"/>
            <a:ext cx="7056784" cy="1015663"/>
          </a:xfrm>
          <a:prstGeom prst="rect">
            <a:avLst/>
          </a:prstGeom>
        </p:spPr>
        <p:txBody>
          <a:bodyPr wrap="square">
            <a:spAutoFit/>
          </a:bodyPr>
          <a:lstStyle/>
          <a:p>
            <a:endParaRPr lang="es-ES" sz="2000" dirty="0" smtClean="0"/>
          </a:p>
          <a:p>
            <a:pPr>
              <a:buFontTx/>
              <a:buChar char="-"/>
            </a:pPr>
            <a:endParaRPr lang="es-ES" sz="2000" dirty="0"/>
          </a:p>
          <a:p>
            <a:pPr>
              <a:buFontTx/>
              <a:buChar char="-"/>
            </a:pPr>
            <a:endParaRPr lang="es-ES" sz="2000" dirty="0"/>
          </a:p>
        </p:txBody>
      </p:sp>
      <p:sp>
        <p:nvSpPr>
          <p:cNvPr id="5" name="4 Rectángulo"/>
          <p:cNvSpPr/>
          <p:nvPr/>
        </p:nvSpPr>
        <p:spPr>
          <a:xfrm>
            <a:off x="1043608" y="1484784"/>
            <a:ext cx="7056784" cy="2492990"/>
          </a:xfrm>
          <a:prstGeom prst="rect">
            <a:avLst/>
          </a:prstGeom>
        </p:spPr>
        <p:txBody>
          <a:bodyPr wrap="square">
            <a:spAutoFit/>
          </a:bodyPr>
          <a:lstStyle/>
          <a:p>
            <a:r>
              <a:rPr lang="es-ES" sz="2000" b="1" dirty="0" smtClean="0"/>
              <a:t>NECESIDAD</a:t>
            </a:r>
          </a:p>
          <a:p>
            <a:endParaRPr lang="es-ES" sz="2000" b="1" dirty="0"/>
          </a:p>
          <a:p>
            <a:pPr algn="just"/>
            <a:r>
              <a:rPr lang="es-ES" sz="2000" dirty="0" smtClean="0"/>
              <a:t>-   Control y monitoreo para personal sin conocimientos avanzados de computación y/o sistema de control de </a:t>
            </a:r>
            <a:r>
              <a:rPr lang="es-ES" sz="2000" dirty="0" smtClean="0"/>
              <a:t>accesos.</a:t>
            </a:r>
            <a:endParaRPr lang="es-ES" sz="2000" dirty="0" smtClean="0"/>
          </a:p>
          <a:p>
            <a:endParaRPr lang="es-ES" sz="2000" dirty="0"/>
          </a:p>
          <a:p>
            <a:pPr>
              <a:buFontTx/>
              <a:buChar char="-"/>
            </a:pPr>
            <a:endParaRPr lang="es-ES" sz="2000" dirty="0" smtClean="0"/>
          </a:p>
          <a:p>
            <a:pPr>
              <a:buFontTx/>
              <a:buChar char="-"/>
            </a:pPr>
            <a:endParaRPr lang="es-ES" dirty="0"/>
          </a:p>
          <a:p>
            <a:pPr>
              <a:buFontTx/>
              <a:buChar char="-"/>
            </a:pPr>
            <a:endParaRPr lang="es-ES" dirty="0"/>
          </a:p>
        </p:txBody>
      </p:sp>
      <p:sp>
        <p:nvSpPr>
          <p:cNvPr id="6" name="5 Rectángulo"/>
          <p:cNvSpPr/>
          <p:nvPr/>
        </p:nvSpPr>
        <p:spPr>
          <a:xfrm>
            <a:off x="1043608" y="3645024"/>
            <a:ext cx="7056784" cy="2462213"/>
          </a:xfrm>
          <a:prstGeom prst="rect">
            <a:avLst/>
          </a:prstGeom>
        </p:spPr>
        <p:txBody>
          <a:bodyPr wrap="square">
            <a:spAutoFit/>
          </a:bodyPr>
          <a:lstStyle/>
          <a:p>
            <a:r>
              <a:rPr lang="es-ES" sz="2000" b="1" dirty="0" smtClean="0"/>
              <a:t>SOLUCION</a:t>
            </a:r>
          </a:p>
          <a:p>
            <a:endParaRPr lang="es-ES" sz="2000" b="1" dirty="0" smtClean="0"/>
          </a:p>
          <a:p>
            <a:pPr algn="just"/>
            <a:r>
              <a:rPr lang="es-ES" sz="2000" dirty="0" smtClean="0"/>
              <a:t>-   Software que permite control y monitoreo de un sistema de control de accesos mediante la herramienta de programación Visual Basic </a:t>
            </a:r>
            <a:r>
              <a:rPr lang="es-ES" sz="2000" dirty="0" smtClean="0">
                <a:latin typeface="Arial" pitchFamily="34" charset="0"/>
                <a:cs typeface="Arial" pitchFamily="34" charset="0"/>
              </a:rPr>
              <a:t>6.0</a:t>
            </a:r>
            <a:endParaRPr lang="es-ES" sz="2000" b="1" dirty="0"/>
          </a:p>
          <a:p>
            <a:endParaRPr lang="es-ES" b="1" dirty="0" smtClean="0"/>
          </a:p>
          <a:p>
            <a:pPr>
              <a:buFontTx/>
              <a:buChar char="-"/>
            </a:pPr>
            <a:endParaRPr lang="es-ES" dirty="0" smtClean="0"/>
          </a:p>
          <a:p>
            <a:pPr>
              <a:buFontTx/>
              <a:buChar char="-"/>
            </a:pP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43608" y="980728"/>
            <a:ext cx="6624736" cy="5078313"/>
          </a:xfrm>
          <a:prstGeom prst="rect">
            <a:avLst/>
          </a:prstGeom>
        </p:spPr>
        <p:txBody>
          <a:bodyPr wrap="square">
            <a:spAutoFit/>
          </a:bodyPr>
          <a:lstStyle/>
          <a:p>
            <a:r>
              <a:rPr lang="es-ES" b="1" dirty="0" smtClean="0"/>
              <a:t>LONWORKS </a:t>
            </a:r>
          </a:p>
          <a:p>
            <a:endParaRPr lang="es-ES" dirty="0"/>
          </a:p>
          <a:p>
            <a:r>
              <a:rPr lang="es-ES" dirty="0" smtClean="0"/>
              <a:t>-   Protocolo abierto</a:t>
            </a:r>
          </a:p>
          <a:p>
            <a:endParaRPr lang="es-ES" dirty="0" smtClean="0"/>
          </a:p>
          <a:p>
            <a:r>
              <a:rPr lang="es-ES" dirty="0" smtClean="0"/>
              <a:t>-   Control Distribuido</a:t>
            </a:r>
          </a:p>
          <a:p>
            <a:endParaRPr lang="es-ES" dirty="0" smtClean="0"/>
          </a:p>
          <a:p>
            <a:pPr>
              <a:buFontTx/>
              <a:buChar char="-"/>
            </a:pPr>
            <a:r>
              <a:rPr lang="es-ES" dirty="0" smtClean="0"/>
              <a:t>   Microprocesador </a:t>
            </a:r>
            <a:r>
              <a:rPr lang="es-ES" dirty="0" err="1" smtClean="0"/>
              <a:t>Neuron</a:t>
            </a:r>
            <a:r>
              <a:rPr lang="es-ES" dirty="0" smtClean="0"/>
              <a:t> Chip</a:t>
            </a:r>
          </a:p>
          <a:p>
            <a:pPr>
              <a:buFontTx/>
              <a:buChar char="-"/>
            </a:pPr>
            <a:endParaRPr lang="es-ES" dirty="0"/>
          </a:p>
          <a:p>
            <a:pPr>
              <a:buFontTx/>
              <a:buChar char="-"/>
            </a:pPr>
            <a:r>
              <a:rPr lang="es-ES" dirty="0" smtClean="0"/>
              <a:t>   ISO - </a:t>
            </a:r>
            <a:r>
              <a:rPr lang="es-ES" dirty="0" smtClean="0">
                <a:latin typeface="Arial" pitchFamily="34" charset="0"/>
                <a:cs typeface="Arial" pitchFamily="34" charset="0"/>
              </a:rPr>
              <a:t>14908</a:t>
            </a:r>
          </a:p>
          <a:p>
            <a:endParaRPr lang="es-ES" dirty="0" smtClean="0"/>
          </a:p>
          <a:p>
            <a:pPr>
              <a:buFontTx/>
              <a:buChar char="-"/>
            </a:pPr>
            <a:r>
              <a:rPr lang="es-ES" dirty="0"/>
              <a:t> </a:t>
            </a:r>
            <a:r>
              <a:rPr lang="es-ES" dirty="0" smtClean="0"/>
              <a:t>  Más de </a:t>
            </a:r>
            <a:r>
              <a:rPr lang="es-ES" dirty="0" smtClean="0">
                <a:latin typeface="Arial" pitchFamily="34" charset="0"/>
                <a:cs typeface="Arial" pitchFamily="34" charset="0"/>
              </a:rPr>
              <a:t>2000</a:t>
            </a:r>
            <a:r>
              <a:rPr lang="es-ES" dirty="0" smtClean="0"/>
              <a:t> fabricantes</a:t>
            </a:r>
          </a:p>
          <a:p>
            <a:pPr>
              <a:buFontTx/>
              <a:buChar char="-"/>
            </a:pPr>
            <a:endParaRPr lang="es-ES" dirty="0"/>
          </a:p>
          <a:p>
            <a:pPr>
              <a:buFontTx/>
              <a:buChar char="-"/>
            </a:pPr>
            <a:endParaRPr lang="es-ES" dirty="0" smtClean="0"/>
          </a:p>
          <a:p>
            <a:r>
              <a:rPr lang="es-ES" b="1" dirty="0" smtClean="0"/>
              <a:t>ISDE</a:t>
            </a:r>
          </a:p>
          <a:p>
            <a:endParaRPr lang="es-ES" dirty="0"/>
          </a:p>
          <a:p>
            <a:r>
              <a:rPr lang="es-ES" dirty="0" smtClean="0"/>
              <a:t>Fabricante de equipos de control con protocolo </a:t>
            </a:r>
            <a:r>
              <a:rPr lang="es-ES" dirty="0"/>
              <a:t>L</a:t>
            </a:r>
            <a:r>
              <a:rPr lang="es-ES" dirty="0" smtClean="0"/>
              <a:t>ONWORKS</a:t>
            </a:r>
          </a:p>
          <a:p>
            <a:endParaRPr lang="es-ES" dirty="0"/>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95736" y="980728"/>
            <a:ext cx="5256584" cy="2031325"/>
          </a:xfrm>
          <a:prstGeom prst="rect">
            <a:avLst/>
          </a:prstGeom>
        </p:spPr>
        <p:txBody>
          <a:bodyPr wrap="square">
            <a:spAutoFit/>
          </a:bodyPr>
          <a:lstStyle/>
          <a:p>
            <a:pPr algn="ctr"/>
            <a:r>
              <a:rPr lang="es-ES" b="1" dirty="0" smtClean="0"/>
              <a:t>SISTEMA DE CONTROL DE ACCESOS</a:t>
            </a:r>
          </a:p>
          <a:p>
            <a:endParaRPr lang="es-ES" dirty="0" smtClean="0"/>
          </a:p>
          <a:p>
            <a:endParaRPr lang="es-ES" dirty="0"/>
          </a:p>
          <a:p>
            <a:pPr>
              <a:buFontTx/>
              <a:buChar char="-"/>
            </a:pPr>
            <a:r>
              <a:rPr lang="es-ES" dirty="0" smtClean="0"/>
              <a:t>   </a:t>
            </a:r>
            <a:r>
              <a:rPr lang="es-ES" dirty="0" smtClean="0">
                <a:latin typeface="Arial" pitchFamily="34" charset="0"/>
                <a:cs typeface="Arial" pitchFamily="34" charset="0"/>
              </a:rPr>
              <a:t>Nodo de control de Proximidad INP - 120F</a:t>
            </a:r>
          </a:p>
          <a:p>
            <a:pPr>
              <a:buFontTx/>
              <a:buChar char="-"/>
            </a:pPr>
            <a:endParaRPr lang="es-ES" dirty="0">
              <a:latin typeface="Arial" pitchFamily="34" charset="0"/>
              <a:cs typeface="Arial" pitchFamily="34" charset="0"/>
            </a:endParaRPr>
          </a:p>
          <a:p>
            <a:pPr>
              <a:buFontTx/>
              <a:buChar char="-"/>
            </a:pPr>
            <a:r>
              <a:rPr lang="es-ES" dirty="0">
                <a:latin typeface="Arial" pitchFamily="34" charset="0"/>
                <a:cs typeface="Arial" pitchFamily="34" charset="0"/>
              </a:rPr>
              <a:t> </a:t>
            </a:r>
            <a:r>
              <a:rPr lang="es-ES" dirty="0" smtClean="0">
                <a:latin typeface="Arial" pitchFamily="34" charset="0"/>
                <a:cs typeface="Arial" pitchFamily="34" charset="0"/>
              </a:rPr>
              <a:t>  Lectora de Proximidad ILP – 200 (</a:t>
            </a:r>
            <a:r>
              <a:rPr lang="es-ES" dirty="0" err="1" smtClean="0">
                <a:latin typeface="Arial" pitchFamily="34" charset="0"/>
                <a:cs typeface="Arial" pitchFamily="34" charset="0"/>
              </a:rPr>
              <a:t>Wiegand</a:t>
            </a:r>
            <a:r>
              <a:rPr lang="es-ES" dirty="0" smtClean="0">
                <a:latin typeface="Arial" pitchFamily="34" charset="0"/>
                <a:cs typeface="Arial" pitchFamily="34" charset="0"/>
              </a:rPr>
              <a:t> 26)</a:t>
            </a:r>
          </a:p>
          <a:p>
            <a:endParaRPr lang="es-ES" dirty="0" smtClean="0"/>
          </a:p>
        </p:txBody>
      </p:sp>
      <p:pic>
        <p:nvPicPr>
          <p:cNvPr id="18434" name="Picture 2"/>
          <p:cNvPicPr>
            <a:picLocks noChangeAspect="1" noChangeArrowheads="1"/>
          </p:cNvPicPr>
          <p:nvPr/>
        </p:nvPicPr>
        <p:blipFill>
          <a:blip r:embed="rId2" cstate="print"/>
          <a:srcRect l="58931" t="33539" r="5801" b="25706"/>
          <a:stretch>
            <a:fillRect/>
          </a:stretch>
        </p:blipFill>
        <p:spPr bwMode="auto">
          <a:xfrm>
            <a:off x="1475656" y="3356992"/>
            <a:ext cx="2736304" cy="1976258"/>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l="68512" t="45360" r="7864" b="17786"/>
          <a:stretch>
            <a:fillRect/>
          </a:stretch>
        </p:blipFill>
        <p:spPr bwMode="auto">
          <a:xfrm>
            <a:off x="5652120" y="3861048"/>
            <a:ext cx="1255524" cy="1224136"/>
          </a:xfrm>
          <a:prstGeom prst="rect">
            <a:avLst/>
          </a:prstGeom>
          <a:noFill/>
          <a:ln w="9525">
            <a:noFill/>
            <a:miter lim="800000"/>
            <a:headEnd/>
            <a:tailEnd/>
          </a:ln>
        </p:spPr>
      </p:pic>
      <p:sp>
        <p:nvSpPr>
          <p:cNvPr id="7" name="6 Rectángulo"/>
          <p:cNvSpPr/>
          <p:nvPr/>
        </p:nvSpPr>
        <p:spPr>
          <a:xfrm>
            <a:off x="5724128" y="5805264"/>
            <a:ext cx="1180772" cy="369332"/>
          </a:xfrm>
          <a:prstGeom prst="rect">
            <a:avLst/>
          </a:prstGeom>
        </p:spPr>
        <p:txBody>
          <a:bodyPr wrap="none">
            <a:spAutoFit/>
          </a:bodyPr>
          <a:lstStyle/>
          <a:p>
            <a:r>
              <a:rPr lang="es-ES" b="1" dirty="0" smtClean="0">
                <a:latin typeface="Arial" pitchFamily="34" charset="0"/>
                <a:cs typeface="Arial" pitchFamily="34" charset="0"/>
              </a:rPr>
              <a:t>ILP – 200</a:t>
            </a:r>
            <a:endParaRPr lang="es-ES" b="1" dirty="0"/>
          </a:p>
        </p:txBody>
      </p:sp>
      <p:sp>
        <p:nvSpPr>
          <p:cNvPr id="8" name="7 Rectángulo"/>
          <p:cNvSpPr/>
          <p:nvPr/>
        </p:nvSpPr>
        <p:spPr>
          <a:xfrm>
            <a:off x="2267744" y="5805264"/>
            <a:ext cx="1309333" cy="369332"/>
          </a:xfrm>
          <a:prstGeom prst="rect">
            <a:avLst/>
          </a:prstGeom>
        </p:spPr>
        <p:txBody>
          <a:bodyPr wrap="none">
            <a:spAutoFit/>
          </a:bodyPr>
          <a:lstStyle/>
          <a:p>
            <a:r>
              <a:rPr lang="es-ES" b="1" dirty="0" smtClean="0">
                <a:latin typeface="Arial" pitchFamily="34" charset="0"/>
                <a:cs typeface="Arial" pitchFamily="34" charset="0"/>
              </a:rPr>
              <a:t>INP - 120F</a:t>
            </a:r>
            <a:endParaRPr lang="es-ES"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15616" y="836712"/>
            <a:ext cx="7200800" cy="5940088"/>
          </a:xfrm>
          <a:prstGeom prst="rect">
            <a:avLst/>
          </a:prstGeom>
        </p:spPr>
        <p:txBody>
          <a:bodyPr wrap="square">
            <a:spAutoFit/>
          </a:bodyPr>
          <a:lstStyle/>
          <a:p>
            <a:r>
              <a:rPr lang="es-ES" sz="2000" b="1" dirty="0" smtClean="0"/>
              <a:t>DISEÑO DEL SOFTWARE</a:t>
            </a:r>
          </a:p>
          <a:p>
            <a:endParaRPr lang="es-ES" sz="2000" b="1" dirty="0"/>
          </a:p>
          <a:p>
            <a:pPr lvl="0">
              <a:buFontTx/>
              <a:buChar char="-"/>
            </a:pPr>
            <a:r>
              <a:rPr lang="es-ES" sz="2000" dirty="0" smtClean="0"/>
              <a:t>   Dar </a:t>
            </a:r>
            <a:r>
              <a:rPr lang="es-ES" sz="2000" dirty="0"/>
              <a:t>de alta o de baja a un </a:t>
            </a:r>
            <a:r>
              <a:rPr lang="es-ES" sz="2000" dirty="0" smtClean="0"/>
              <a:t>usuario</a:t>
            </a:r>
          </a:p>
          <a:p>
            <a:pPr lvl="0">
              <a:buFontTx/>
              <a:buChar char="-"/>
            </a:pPr>
            <a:endParaRPr lang="es-ES" sz="2000" dirty="0"/>
          </a:p>
          <a:p>
            <a:pPr lvl="0" algn="just">
              <a:buFontTx/>
              <a:buChar char="-"/>
            </a:pPr>
            <a:r>
              <a:rPr lang="es-ES" sz="2000" dirty="0" smtClean="0"/>
              <a:t>   Poder </a:t>
            </a:r>
            <a:r>
              <a:rPr lang="es-ES" sz="2000" dirty="0"/>
              <a:t>deshabilitar o habilitar momentáneamente a un </a:t>
            </a:r>
            <a:r>
              <a:rPr lang="es-ES" sz="2000" dirty="0" smtClean="0"/>
              <a:t>usuario</a:t>
            </a:r>
          </a:p>
          <a:p>
            <a:pPr lvl="0">
              <a:buFontTx/>
              <a:buChar char="-"/>
            </a:pPr>
            <a:endParaRPr lang="es-ES" sz="2000" dirty="0"/>
          </a:p>
          <a:p>
            <a:pPr lvl="0" algn="just">
              <a:buFontTx/>
              <a:buChar char="-"/>
            </a:pPr>
            <a:r>
              <a:rPr lang="es-ES" sz="2000" dirty="0" smtClean="0"/>
              <a:t>   Controlar </a:t>
            </a:r>
            <a:r>
              <a:rPr lang="es-ES" sz="2000" dirty="0"/>
              <a:t>accesos válidos en tiempo </a:t>
            </a:r>
            <a:r>
              <a:rPr lang="es-ES" sz="2000" dirty="0" smtClean="0"/>
              <a:t>real</a:t>
            </a:r>
          </a:p>
          <a:p>
            <a:pPr lvl="0">
              <a:buFontTx/>
              <a:buChar char="-"/>
            </a:pPr>
            <a:endParaRPr lang="es-ES" sz="2000" dirty="0"/>
          </a:p>
          <a:p>
            <a:pPr lvl="0">
              <a:buFontTx/>
              <a:buChar char="-"/>
            </a:pPr>
            <a:r>
              <a:rPr lang="es-ES" sz="2000" dirty="0" smtClean="0"/>
              <a:t>   Implementar Base de datos</a:t>
            </a:r>
          </a:p>
          <a:p>
            <a:pPr lvl="0">
              <a:buFontTx/>
              <a:buChar char="-"/>
            </a:pPr>
            <a:endParaRPr lang="es-ES" sz="2000" dirty="0"/>
          </a:p>
          <a:p>
            <a:pPr lvl="0" algn="just">
              <a:buFontTx/>
              <a:buChar char="-"/>
            </a:pPr>
            <a:r>
              <a:rPr lang="es-ES" sz="2000" dirty="0" smtClean="0"/>
              <a:t>   Asignar </a:t>
            </a:r>
            <a:r>
              <a:rPr lang="es-ES" sz="2000" dirty="0"/>
              <a:t>un horario de entrada y de salida a determinados usuarios </a:t>
            </a:r>
            <a:endParaRPr lang="es-ES" sz="2000" dirty="0" smtClean="0"/>
          </a:p>
          <a:p>
            <a:pPr lvl="0">
              <a:buFontTx/>
              <a:buChar char="-"/>
            </a:pPr>
            <a:endParaRPr lang="es-ES" sz="2000" dirty="0"/>
          </a:p>
          <a:p>
            <a:pPr lvl="0" algn="just"/>
            <a:r>
              <a:rPr lang="es-ES" sz="2000" dirty="0" smtClean="0"/>
              <a:t>-   Controlar </a:t>
            </a:r>
            <a:r>
              <a:rPr lang="es-ES" sz="2000" dirty="0"/>
              <a:t>hasta un máximo de 50 accesos en el mismo </a:t>
            </a:r>
            <a:r>
              <a:rPr lang="es-ES" sz="2000" dirty="0" smtClean="0"/>
              <a:t>recinto</a:t>
            </a:r>
            <a:endParaRPr lang="es-ES" sz="2000" dirty="0"/>
          </a:p>
          <a:p>
            <a:endParaRPr lang="es-ES" sz="2000" dirty="0" smtClean="0"/>
          </a:p>
          <a:p>
            <a:endParaRPr lang="es-ES" sz="2000" dirty="0" smtClean="0"/>
          </a:p>
          <a:p>
            <a:pPr>
              <a:buFontTx/>
              <a:buChar char="-"/>
            </a:pPr>
            <a:endParaRPr lang="es-ES" sz="2000" dirty="0"/>
          </a:p>
          <a:p>
            <a:pPr>
              <a:buFontTx/>
              <a:buChar char="-"/>
            </a:pPr>
            <a:endParaRPr lang="es-E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31840" y="1124744"/>
            <a:ext cx="2898166" cy="369332"/>
          </a:xfrm>
          <a:prstGeom prst="rect">
            <a:avLst/>
          </a:prstGeom>
        </p:spPr>
        <p:txBody>
          <a:bodyPr wrap="none">
            <a:spAutoFit/>
          </a:bodyPr>
          <a:lstStyle/>
          <a:p>
            <a:pPr algn="ctr"/>
            <a:r>
              <a:rPr lang="es-ES" b="1" dirty="0" smtClean="0"/>
              <a:t>DISEÑO DEL SOFTWARE</a:t>
            </a:r>
          </a:p>
        </p:txBody>
      </p:sp>
      <p:sp>
        <p:nvSpPr>
          <p:cNvPr id="5" name="4 Rectángulo"/>
          <p:cNvSpPr/>
          <p:nvPr/>
        </p:nvSpPr>
        <p:spPr>
          <a:xfrm>
            <a:off x="899592" y="2132856"/>
            <a:ext cx="7416824" cy="4524315"/>
          </a:xfrm>
          <a:prstGeom prst="rect">
            <a:avLst/>
          </a:prstGeom>
        </p:spPr>
        <p:txBody>
          <a:bodyPr wrap="square">
            <a:spAutoFit/>
          </a:bodyPr>
          <a:lstStyle/>
          <a:p>
            <a:pPr algn="ctr"/>
            <a:r>
              <a:rPr lang="es-ES" b="1" dirty="0" smtClean="0"/>
              <a:t>COMUNICACIÓN</a:t>
            </a:r>
          </a:p>
          <a:p>
            <a:pPr algn="ctr"/>
            <a:endParaRPr lang="es-ES" b="1" dirty="0" smtClean="0"/>
          </a:p>
          <a:p>
            <a:pPr algn="ctr"/>
            <a:endParaRPr lang="es-ES" b="1" dirty="0"/>
          </a:p>
          <a:p>
            <a:r>
              <a:rPr lang="es-ES" b="1" i="1" dirty="0" smtClean="0"/>
              <a:t>Protocolo DDE  (Intercambio dinámico de datos)</a:t>
            </a:r>
          </a:p>
          <a:p>
            <a:pPr>
              <a:buFontTx/>
              <a:buChar char="-"/>
            </a:pPr>
            <a:endParaRPr lang="es-ES" dirty="0"/>
          </a:p>
          <a:p>
            <a:r>
              <a:rPr lang="es-ES" dirty="0" smtClean="0"/>
              <a:t>-   Se usa para una comunicación entre aplicaciones de Windows.</a:t>
            </a:r>
          </a:p>
          <a:p>
            <a:endParaRPr lang="es-ES" dirty="0" smtClean="0"/>
          </a:p>
          <a:p>
            <a:pPr algn="just">
              <a:buFontTx/>
              <a:buChar char="-"/>
            </a:pPr>
            <a:r>
              <a:rPr lang="es-ES" dirty="0" smtClean="0"/>
              <a:t>   Enlace </a:t>
            </a:r>
            <a:r>
              <a:rPr lang="es-ES" dirty="0" smtClean="0"/>
              <a:t>en Visual Basic </a:t>
            </a:r>
            <a:r>
              <a:rPr lang="es-ES" dirty="0" smtClean="0">
                <a:latin typeface="Arial" pitchFamily="34" charset="0"/>
                <a:cs typeface="Arial" pitchFamily="34" charset="0"/>
              </a:rPr>
              <a:t>6.0</a:t>
            </a:r>
            <a:r>
              <a:rPr lang="es-ES" dirty="0" smtClean="0"/>
              <a:t> mediante </a:t>
            </a:r>
            <a:r>
              <a:rPr lang="es-ES" dirty="0" err="1" smtClean="0"/>
              <a:t>TextBox</a:t>
            </a:r>
            <a:r>
              <a:rPr lang="es-ES" dirty="0" smtClean="0"/>
              <a:t>.</a:t>
            </a:r>
          </a:p>
          <a:p>
            <a:pPr algn="just">
              <a:buFontTx/>
              <a:buChar char="-"/>
            </a:pPr>
            <a:endParaRPr lang="es-ES" dirty="0" smtClean="0"/>
          </a:p>
          <a:p>
            <a:pPr algn="just">
              <a:buFontTx/>
              <a:buChar char="-"/>
            </a:pPr>
            <a:r>
              <a:rPr lang="es-ES" dirty="0" smtClean="0"/>
              <a:t> </a:t>
            </a:r>
            <a:r>
              <a:rPr lang="es-ES" dirty="0" smtClean="0"/>
              <a:t>  Servidor DDE es LNSDDEServer</a:t>
            </a:r>
            <a:r>
              <a:rPr lang="es-ES" dirty="0" smtClean="0">
                <a:latin typeface="Arial" pitchFamily="34" charset="0"/>
                <a:cs typeface="Arial" pitchFamily="34" charset="0"/>
              </a:rPr>
              <a:t>2.1</a:t>
            </a:r>
            <a:endParaRPr lang="es-ES" dirty="0" smtClean="0">
              <a:latin typeface="Arial" pitchFamily="34" charset="0"/>
              <a:cs typeface="Arial" pitchFamily="34" charset="0"/>
            </a:endParaRPr>
          </a:p>
          <a:p>
            <a:endParaRPr lang="es-ES" dirty="0"/>
          </a:p>
          <a:p>
            <a:endParaRPr lang="es-ES" dirty="0" smtClean="0"/>
          </a:p>
          <a:p>
            <a:pPr>
              <a:buFontTx/>
              <a:buChar char="-"/>
            </a:pPr>
            <a:endParaRPr lang="es-ES" dirty="0" smtClean="0"/>
          </a:p>
          <a:p>
            <a:pPr>
              <a:buFontTx/>
              <a:buChar char="-"/>
            </a:pPr>
            <a:endParaRPr lang="es-ES" dirty="0"/>
          </a:p>
          <a:p>
            <a:pPr>
              <a:buFontTx/>
              <a:buChar char="-"/>
            </a:pPr>
            <a:endParaRPr lang="es-ES" b="1" dirty="0"/>
          </a:p>
          <a:p>
            <a:pPr>
              <a:buFontTx/>
              <a:buChar char="-"/>
            </a:pPr>
            <a:endParaRPr lang="es-ES"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707904" y="2132856"/>
            <a:ext cx="2084097" cy="369332"/>
          </a:xfrm>
          <a:prstGeom prst="rect">
            <a:avLst/>
          </a:prstGeom>
        </p:spPr>
        <p:txBody>
          <a:bodyPr wrap="none">
            <a:spAutoFit/>
          </a:bodyPr>
          <a:lstStyle/>
          <a:p>
            <a:pPr algn="ctr"/>
            <a:r>
              <a:rPr lang="es-ES" b="1" dirty="0" smtClean="0"/>
              <a:t>COMUNICACIÓN</a:t>
            </a:r>
          </a:p>
        </p:txBody>
      </p:sp>
      <p:sp>
        <p:nvSpPr>
          <p:cNvPr id="6" name="5 Rectángulo"/>
          <p:cNvSpPr/>
          <p:nvPr/>
        </p:nvSpPr>
        <p:spPr>
          <a:xfrm>
            <a:off x="3203848" y="1124744"/>
            <a:ext cx="2898166" cy="369332"/>
          </a:xfrm>
          <a:prstGeom prst="rect">
            <a:avLst/>
          </a:prstGeom>
        </p:spPr>
        <p:txBody>
          <a:bodyPr wrap="none">
            <a:spAutoFit/>
          </a:bodyPr>
          <a:lstStyle/>
          <a:p>
            <a:pPr algn="ctr"/>
            <a:r>
              <a:rPr lang="es-ES" b="1" dirty="0" smtClean="0"/>
              <a:t>DISEÑO DEL SOFTWARE</a:t>
            </a:r>
          </a:p>
        </p:txBody>
      </p:sp>
      <p:sp>
        <p:nvSpPr>
          <p:cNvPr id="7" name="6 Rectángulo"/>
          <p:cNvSpPr/>
          <p:nvPr/>
        </p:nvSpPr>
        <p:spPr>
          <a:xfrm>
            <a:off x="1115616" y="3140968"/>
            <a:ext cx="7200800" cy="2585323"/>
          </a:xfrm>
          <a:prstGeom prst="rect">
            <a:avLst/>
          </a:prstGeom>
        </p:spPr>
        <p:txBody>
          <a:bodyPr wrap="square">
            <a:spAutoFit/>
          </a:bodyPr>
          <a:lstStyle/>
          <a:p>
            <a:r>
              <a:rPr lang="es-ES" b="1" i="1" dirty="0" smtClean="0"/>
              <a:t>ADO (Base de datos)</a:t>
            </a:r>
          </a:p>
          <a:p>
            <a:pPr>
              <a:buFontTx/>
              <a:buChar char="-"/>
            </a:pPr>
            <a:endParaRPr lang="es-ES" dirty="0" smtClean="0"/>
          </a:p>
          <a:p>
            <a:pPr algn="just"/>
            <a:r>
              <a:rPr lang="es-ES" dirty="0" smtClean="0"/>
              <a:t>-   ADO </a:t>
            </a:r>
            <a:r>
              <a:rPr lang="es-ES" dirty="0"/>
              <a:t>es una tecnología orientada a objetos para componentes ActiveX basada en una API en C++ llamada OLE DB. </a:t>
            </a:r>
          </a:p>
          <a:p>
            <a:r>
              <a:rPr lang="es-ES" dirty="0"/>
              <a:t>	</a:t>
            </a:r>
          </a:p>
          <a:p>
            <a:pPr algn="just"/>
            <a:r>
              <a:rPr lang="es-ES" dirty="0" smtClean="0"/>
              <a:t>-   ADO </a:t>
            </a:r>
            <a:r>
              <a:rPr lang="es-ES" dirty="0"/>
              <a:t>implementa drivers específicos para cada motor de base de </a:t>
            </a:r>
            <a:r>
              <a:rPr lang="es-ES" dirty="0" smtClean="0"/>
              <a:t>datos</a:t>
            </a:r>
            <a:endParaRPr lang="es-ES" dirty="0"/>
          </a:p>
          <a:p>
            <a:r>
              <a:rPr lang="es-ES" dirty="0"/>
              <a:t> </a:t>
            </a: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764704"/>
            <a:ext cx="6840760" cy="1815882"/>
          </a:xfrm>
          <a:prstGeom prst="rect">
            <a:avLst/>
          </a:prstGeom>
        </p:spPr>
        <p:txBody>
          <a:bodyPr wrap="square">
            <a:spAutoFit/>
          </a:bodyPr>
          <a:lstStyle/>
          <a:p>
            <a:pPr algn="ctr"/>
            <a:r>
              <a:rPr lang="es-ES" sz="2000" b="1" dirty="0" smtClean="0"/>
              <a:t>DISEÑO DEL SOFTWARE</a:t>
            </a:r>
          </a:p>
          <a:p>
            <a:endParaRPr lang="es-ES" sz="2000" b="1" dirty="0"/>
          </a:p>
          <a:p>
            <a:pPr lvl="0">
              <a:lnSpc>
                <a:spcPct val="150000"/>
              </a:lnSpc>
            </a:pPr>
            <a:r>
              <a:rPr lang="es-ES" dirty="0" smtClean="0"/>
              <a:t>-   </a:t>
            </a:r>
            <a:r>
              <a:rPr lang="es-ES" b="1" i="1" dirty="0" smtClean="0"/>
              <a:t>Inicio </a:t>
            </a:r>
            <a:r>
              <a:rPr lang="es-ES" b="1" i="1" dirty="0"/>
              <a:t>del sistema</a:t>
            </a:r>
            <a:endParaRPr lang="es-ES" sz="1600" b="1" i="1" dirty="0"/>
          </a:p>
          <a:p>
            <a:pPr lvl="0">
              <a:lnSpc>
                <a:spcPct val="150000"/>
              </a:lnSpc>
              <a:buFontTx/>
              <a:buChar char="-"/>
            </a:pPr>
            <a:r>
              <a:rPr lang="es-ES" b="1" i="1" dirty="0" smtClean="0"/>
              <a:t>   Menú</a:t>
            </a:r>
            <a:endParaRPr lang="es-ES" sz="1600" b="1" i="1" dirty="0"/>
          </a:p>
          <a:p>
            <a:pPr algn="ctr">
              <a:buFontTx/>
              <a:buChar char="-"/>
            </a:pPr>
            <a:endParaRPr lang="es-ES" b="1" dirty="0" smtClean="0"/>
          </a:p>
        </p:txBody>
      </p:sp>
      <p:pic>
        <p:nvPicPr>
          <p:cNvPr id="5" name="4 Imagen"/>
          <p:cNvPicPr/>
          <p:nvPr/>
        </p:nvPicPr>
        <p:blipFill>
          <a:blip r:embed="rId2" cstate="print"/>
          <a:srcRect l="34149" t="30978" r="33741" b="30978"/>
          <a:stretch>
            <a:fillRect/>
          </a:stretch>
        </p:blipFill>
        <p:spPr bwMode="auto">
          <a:xfrm>
            <a:off x="1331640" y="3429000"/>
            <a:ext cx="2390423" cy="1909366"/>
          </a:xfrm>
          <a:prstGeom prst="rect">
            <a:avLst/>
          </a:prstGeom>
          <a:noFill/>
          <a:ln w="9525">
            <a:noFill/>
            <a:miter lim="800000"/>
            <a:headEnd/>
            <a:tailEnd/>
          </a:ln>
        </p:spPr>
      </p:pic>
      <p:pic>
        <p:nvPicPr>
          <p:cNvPr id="6" name="5 Imagen"/>
          <p:cNvPicPr/>
          <p:nvPr/>
        </p:nvPicPr>
        <p:blipFill>
          <a:blip r:embed="rId3" cstate="print"/>
          <a:srcRect l="9165" t="18207" r="51290" b="13315"/>
          <a:stretch>
            <a:fillRect/>
          </a:stretch>
        </p:blipFill>
        <p:spPr bwMode="auto">
          <a:xfrm>
            <a:off x="5076056" y="2852936"/>
            <a:ext cx="2880320" cy="288032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352</TotalTime>
  <Words>795</Words>
  <Application>Microsoft Office PowerPoint</Application>
  <PresentationFormat>Presentación en pantalla (4:3)</PresentationFormat>
  <Paragraphs>124</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RICKY</dc:creator>
  <cp:lastModifiedBy>RICKY</cp:lastModifiedBy>
  <cp:revision>58</cp:revision>
  <dcterms:created xsi:type="dcterms:W3CDTF">2011-10-02T23:23:10Z</dcterms:created>
  <dcterms:modified xsi:type="dcterms:W3CDTF">2011-10-07T05:40:01Z</dcterms:modified>
</cp:coreProperties>
</file>