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3" r:id="rId4"/>
    <p:sldId id="264" r:id="rId5"/>
    <p:sldId id="329" r:id="rId6"/>
    <p:sldId id="266" r:id="rId7"/>
    <p:sldId id="267" r:id="rId8"/>
    <p:sldId id="268" r:id="rId9"/>
    <p:sldId id="269" r:id="rId10"/>
    <p:sldId id="270" r:id="rId11"/>
    <p:sldId id="273" r:id="rId12"/>
    <p:sldId id="274" r:id="rId13"/>
    <p:sldId id="276" r:id="rId14"/>
    <p:sldId id="277" r:id="rId15"/>
    <p:sldId id="278" r:id="rId16"/>
    <p:sldId id="279" r:id="rId17"/>
    <p:sldId id="280" r:id="rId18"/>
    <p:sldId id="281" r:id="rId19"/>
    <p:sldId id="282" r:id="rId20"/>
    <p:sldId id="283" r:id="rId21"/>
    <p:sldId id="345" r:id="rId22"/>
    <p:sldId id="346" r:id="rId23"/>
    <p:sldId id="347" r:id="rId24"/>
    <p:sldId id="331" r:id="rId25"/>
    <p:sldId id="340" r:id="rId26"/>
    <p:sldId id="332" r:id="rId27"/>
    <p:sldId id="333" r:id="rId28"/>
    <p:sldId id="344" r:id="rId29"/>
    <p:sldId id="287" r:id="rId30"/>
    <p:sldId id="334" r:id="rId31"/>
    <p:sldId id="335" r:id="rId32"/>
    <p:sldId id="339"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6" r:id="rId48"/>
    <p:sldId id="341"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7" r:id="rId64"/>
    <p:sldId id="328" r:id="rId6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9DA62A"/>
    <a:srgbClr val="003366"/>
    <a:srgbClr val="FF9900"/>
    <a:srgbClr val="CC04A1"/>
    <a:srgbClr val="00CBD0"/>
    <a:srgbClr val="65AF21"/>
    <a:srgbClr val="CC3300"/>
    <a:srgbClr val="660033"/>
    <a:srgbClr val="53CD53"/>
  </p:clrMru>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58" autoAdjust="0"/>
    <p:restoredTop sz="94660"/>
  </p:normalViewPr>
  <p:slideViewPr>
    <p:cSldViewPr>
      <p:cViewPr>
        <p:scale>
          <a:sx n="75" d="100"/>
          <a:sy n="75" d="100"/>
        </p:scale>
        <p:origin x="-1188"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IMENEZ\Documents\VINICIO\Escrito%20de%20la%20t&#233;sis\documento%20de%20la%20tesis%20de%20renovaci&#243;n%20de%20praderas\graficos%20de%20la%20tesis.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file:///C:\Users\JIMENEZ\Documents\VINICIO\Escrito%20de%20la%20t&#233;sis\documento%20de%20la%20tesis%20de%20renovaci&#243;n%20de%20praderas\graficos%20de%20la%20tesis.xlsx" TargetMode="External"/><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2" Type="http://schemas.openxmlformats.org/officeDocument/2006/relationships/oleObject" Target="file:///C:\Users\JIMENEZ\Documents\VINICIO\Escrito%20de%20la%20t&#233;sis\documento%20de%20la%20tesis%20de%20renovaci&#243;n%20de%20praderas\graficos%20de%20la%20tesis.xlsx" TargetMode="External"/><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2" Type="http://schemas.openxmlformats.org/officeDocument/2006/relationships/oleObject" Target="file:///C:\Users\JIMENEZ\Documents\VINICIO\Escrito%20de%20la%20t&#233;sis\documento%20de%20la%20tesis%20de%20renovaci&#243;n%20de%20praderas\graficos%20de%20la%20tesis.xlsx" TargetMode="External"/><Relationship Id="rId1" Type="http://schemas.openxmlformats.org/officeDocument/2006/relationships/themeOverride" Target="../theme/themeOverride6.xml"/></Relationships>
</file>

<file path=ppt/charts/_rels/chart5.xml.rels><?xml version="1.0" encoding="UTF-8" standalone="yes"?>
<Relationships xmlns="http://schemas.openxmlformats.org/package/2006/relationships"><Relationship Id="rId2" Type="http://schemas.openxmlformats.org/officeDocument/2006/relationships/oleObject" Target="file:///C:\Users\JIMENEZ\Documents\VINICIO\Escrito%20de%20la%20t&#233;sis\documento%20de%20la%20tesis%20de%20renovaci&#243;n%20de%20praderas\graficos%20de%20la%20tesi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Hoja1!$B$4</c:f>
              <c:strCache>
                <c:ptCount val="1"/>
                <c:pt idx="0">
                  <c:v>T2 </c:v>
                </c:pt>
              </c:strCache>
            </c:strRef>
          </c:tx>
          <c:spPr>
            <a:solidFill>
              <a:srgbClr val="FF0000"/>
            </a:solidFill>
          </c:spPr>
          <c:cat>
            <c:strRef>
              <c:f>Hoja1!$B$3</c:f>
              <c:strCache>
                <c:ptCount val="1"/>
                <c:pt idx="0">
                  <c:v>TRATAMIENTOS </c:v>
                </c:pt>
              </c:strCache>
            </c:strRef>
          </c:cat>
          <c:val>
            <c:numRef>
              <c:f>Hoja1!$C$4</c:f>
              <c:numCache>
                <c:formatCode>General</c:formatCode>
                <c:ptCount val="1"/>
                <c:pt idx="0">
                  <c:v>96.8</c:v>
                </c:pt>
              </c:numCache>
            </c:numRef>
          </c:val>
        </c:ser>
        <c:ser>
          <c:idx val="1"/>
          <c:order val="1"/>
          <c:tx>
            <c:strRef>
              <c:f>Hoja1!$B$5</c:f>
              <c:strCache>
                <c:ptCount val="1"/>
                <c:pt idx="0">
                  <c:v>T4</c:v>
                </c:pt>
              </c:strCache>
            </c:strRef>
          </c:tx>
          <c:spPr>
            <a:solidFill>
              <a:srgbClr val="92D050"/>
            </a:solidFill>
          </c:spPr>
          <c:cat>
            <c:strRef>
              <c:f>Hoja1!$B$3</c:f>
              <c:strCache>
                <c:ptCount val="1"/>
                <c:pt idx="0">
                  <c:v>TRATAMIENTOS </c:v>
                </c:pt>
              </c:strCache>
            </c:strRef>
          </c:cat>
          <c:val>
            <c:numRef>
              <c:f>Hoja1!$C$5</c:f>
              <c:numCache>
                <c:formatCode>General</c:formatCode>
                <c:ptCount val="1"/>
                <c:pt idx="0">
                  <c:v>96.669999999999987</c:v>
                </c:pt>
              </c:numCache>
            </c:numRef>
          </c:val>
        </c:ser>
        <c:ser>
          <c:idx val="2"/>
          <c:order val="2"/>
          <c:tx>
            <c:strRef>
              <c:f>Hoja1!$B$6</c:f>
              <c:strCache>
                <c:ptCount val="1"/>
                <c:pt idx="0">
                  <c:v>T3</c:v>
                </c:pt>
              </c:strCache>
            </c:strRef>
          </c:tx>
          <c:spPr>
            <a:solidFill>
              <a:srgbClr val="7030A0"/>
            </a:solidFill>
          </c:spPr>
          <c:cat>
            <c:strRef>
              <c:f>Hoja1!$B$3</c:f>
              <c:strCache>
                <c:ptCount val="1"/>
                <c:pt idx="0">
                  <c:v>TRATAMIENTOS </c:v>
                </c:pt>
              </c:strCache>
            </c:strRef>
          </c:cat>
          <c:val>
            <c:numRef>
              <c:f>Hoja1!$C$6</c:f>
              <c:numCache>
                <c:formatCode>General</c:formatCode>
                <c:ptCount val="1"/>
                <c:pt idx="0">
                  <c:v>95.910000000000011</c:v>
                </c:pt>
              </c:numCache>
            </c:numRef>
          </c:val>
        </c:ser>
        <c:ser>
          <c:idx val="3"/>
          <c:order val="3"/>
          <c:tx>
            <c:strRef>
              <c:f>Hoja1!$B$7</c:f>
              <c:strCache>
                <c:ptCount val="1"/>
                <c:pt idx="0">
                  <c:v>T1</c:v>
                </c:pt>
              </c:strCache>
            </c:strRef>
          </c:tx>
          <c:spPr>
            <a:solidFill>
              <a:srgbClr val="FF9900"/>
            </a:solidFill>
          </c:spPr>
          <c:cat>
            <c:strRef>
              <c:f>Hoja1!$B$3</c:f>
              <c:strCache>
                <c:ptCount val="1"/>
                <c:pt idx="0">
                  <c:v>TRATAMIENTOS </c:v>
                </c:pt>
              </c:strCache>
            </c:strRef>
          </c:cat>
          <c:val>
            <c:numRef>
              <c:f>Hoja1!$C$7</c:f>
              <c:numCache>
                <c:formatCode>General</c:formatCode>
                <c:ptCount val="1"/>
                <c:pt idx="0">
                  <c:v>95.910000000000011</c:v>
                </c:pt>
              </c:numCache>
            </c:numRef>
          </c:val>
        </c:ser>
        <c:ser>
          <c:idx val="4"/>
          <c:order val="4"/>
          <c:tx>
            <c:strRef>
              <c:f>Hoja1!$B$8</c:f>
              <c:strCache>
                <c:ptCount val="1"/>
                <c:pt idx="0">
                  <c:v>T0</c:v>
                </c:pt>
              </c:strCache>
            </c:strRef>
          </c:tx>
          <c:spPr>
            <a:solidFill>
              <a:srgbClr val="0070C0"/>
            </a:solidFill>
          </c:spPr>
          <c:cat>
            <c:strRef>
              <c:f>Hoja1!$B$3</c:f>
              <c:strCache>
                <c:ptCount val="1"/>
                <c:pt idx="0">
                  <c:v>TRATAMIENTOS </c:v>
                </c:pt>
              </c:strCache>
            </c:strRef>
          </c:cat>
          <c:val>
            <c:numRef>
              <c:f>Hoja1!$C$8</c:f>
              <c:numCache>
                <c:formatCode>General</c:formatCode>
                <c:ptCount val="1"/>
                <c:pt idx="0">
                  <c:v>94.07</c:v>
                </c:pt>
              </c:numCache>
            </c:numRef>
          </c:val>
        </c:ser>
        <c:shape val="cone"/>
        <c:axId val="51843840"/>
        <c:axId val="51845376"/>
        <c:axId val="0"/>
      </c:bar3DChart>
      <c:catAx>
        <c:axId val="51843840"/>
        <c:scaling>
          <c:orientation val="minMax"/>
        </c:scaling>
        <c:axPos val="b"/>
        <c:majorTickMark val="none"/>
        <c:tickLblPos val="nextTo"/>
        <c:txPr>
          <a:bodyPr/>
          <a:lstStyle/>
          <a:p>
            <a:pPr>
              <a:defRPr lang="es-EC"/>
            </a:pPr>
            <a:endParaRPr lang="es-ES"/>
          </a:p>
        </c:txPr>
        <c:crossAx val="51845376"/>
        <c:crosses val="autoZero"/>
        <c:auto val="1"/>
        <c:lblAlgn val="ctr"/>
        <c:lblOffset val="100"/>
      </c:catAx>
      <c:valAx>
        <c:axId val="51845376"/>
        <c:scaling>
          <c:orientation val="minMax"/>
        </c:scaling>
        <c:axPos val="l"/>
        <c:majorGridlines/>
        <c:title>
          <c:tx>
            <c:rich>
              <a:bodyPr/>
              <a:lstStyle/>
              <a:p>
                <a:pPr>
                  <a:defRPr lang="es-EC"/>
                </a:pPr>
                <a:r>
                  <a:rPr lang="es-EC" dirty="0" smtClean="0"/>
                  <a:t>PROMEDIOS</a:t>
                </a:r>
                <a:endParaRPr lang="es-EC" dirty="0"/>
              </a:p>
            </c:rich>
          </c:tx>
          <c:layout/>
        </c:title>
        <c:numFmt formatCode="General" sourceLinked="1"/>
        <c:tickLblPos val="nextTo"/>
        <c:txPr>
          <a:bodyPr/>
          <a:lstStyle/>
          <a:p>
            <a:pPr>
              <a:defRPr lang="es-EC"/>
            </a:pPr>
            <a:endParaRPr lang="es-ES"/>
          </a:p>
        </c:txPr>
        <c:crossAx val="51843840"/>
        <c:crosses val="autoZero"/>
        <c:crossBetween val="between"/>
      </c:valAx>
    </c:plotArea>
    <c:legend>
      <c:legendPos val="r"/>
      <c:layout/>
      <c:txPr>
        <a:bodyPr/>
        <a:lstStyle/>
        <a:p>
          <a:pPr>
            <a:defRPr lang="es-EC"/>
          </a:pPr>
          <a:endParaRPr lang="es-ES"/>
        </a:p>
      </c:txPr>
    </c:legend>
    <c:plotVisOnly val="1"/>
  </c:chart>
  <c:spPr>
    <a:solidFill>
      <a:schemeClr val="bg1"/>
    </a:solid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Hoja1!$B$18</c:f>
              <c:strCache>
                <c:ptCount val="1"/>
                <c:pt idx="0">
                  <c:v>T4</c:v>
                </c:pt>
              </c:strCache>
            </c:strRef>
          </c:tx>
          <c:spPr>
            <a:solidFill>
              <a:srgbClr val="FF0000"/>
            </a:solidFill>
          </c:spPr>
          <c:cat>
            <c:strRef>
              <c:f>Hoja1!$B$17</c:f>
              <c:strCache>
                <c:ptCount val="1"/>
                <c:pt idx="0">
                  <c:v>TRATAMIENTOS </c:v>
                </c:pt>
              </c:strCache>
            </c:strRef>
          </c:cat>
          <c:val>
            <c:numRef>
              <c:f>Hoja1!$C$18</c:f>
              <c:numCache>
                <c:formatCode>General</c:formatCode>
                <c:ptCount val="1"/>
                <c:pt idx="0">
                  <c:v>29953.125</c:v>
                </c:pt>
              </c:numCache>
            </c:numRef>
          </c:val>
        </c:ser>
        <c:ser>
          <c:idx val="1"/>
          <c:order val="1"/>
          <c:tx>
            <c:strRef>
              <c:f>Hoja1!$B$19</c:f>
              <c:strCache>
                <c:ptCount val="1"/>
                <c:pt idx="0">
                  <c:v>T2</c:v>
                </c:pt>
              </c:strCache>
            </c:strRef>
          </c:tx>
          <c:spPr>
            <a:solidFill>
              <a:srgbClr val="65AF21"/>
            </a:solidFill>
          </c:spPr>
          <c:cat>
            <c:strRef>
              <c:f>Hoja1!$B$17</c:f>
              <c:strCache>
                <c:ptCount val="1"/>
                <c:pt idx="0">
                  <c:v>TRATAMIENTOS </c:v>
                </c:pt>
              </c:strCache>
            </c:strRef>
          </c:cat>
          <c:val>
            <c:numRef>
              <c:f>Hoja1!$C$19</c:f>
              <c:numCache>
                <c:formatCode>General</c:formatCode>
                <c:ptCount val="1"/>
                <c:pt idx="0">
                  <c:v>24390.625</c:v>
                </c:pt>
              </c:numCache>
            </c:numRef>
          </c:val>
        </c:ser>
        <c:ser>
          <c:idx val="2"/>
          <c:order val="2"/>
          <c:tx>
            <c:strRef>
              <c:f>Hoja1!$B$20</c:f>
              <c:strCache>
                <c:ptCount val="1"/>
                <c:pt idx="0">
                  <c:v>T1</c:v>
                </c:pt>
              </c:strCache>
            </c:strRef>
          </c:tx>
          <c:spPr>
            <a:solidFill>
              <a:srgbClr val="7030A0"/>
            </a:solidFill>
          </c:spPr>
          <c:cat>
            <c:strRef>
              <c:f>Hoja1!$B$17</c:f>
              <c:strCache>
                <c:ptCount val="1"/>
                <c:pt idx="0">
                  <c:v>TRATAMIENTOS </c:v>
                </c:pt>
              </c:strCache>
            </c:strRef>
          </c:cat>
          <c:val>
            <c:numRef>
              <c:f>Hoja1!$C$20</c:f>
              <c:numCache>
                <c:formatCode>General</c:formatCode>
                <c:ptCount val="1"/>
                <c:pt idx="0">
                  <c:v>23640.625</c:v>
                </c:pt>
              </c:numCache>
            </c:numRef>
          </c:val>
        </c:ser>
        <c:ser>
          <c:idx val="3"/>
          <c:order val="3"/>
          <c:tx>
            <c:strRef>
              <c:f>Hoja1!$B$21</c:f>
              <c:strCache>
                <c:ptCount val="1"/>
                <c:pt idx="0">
                  <c:v>T3</c:v>
                </c:pt>
              </c:strCache>
            </c:strRef>
          </c:tx>
          <c:spPr>
            <a:solidFill>
              <a:srgbClr val="FF9900"/>
            </a:solidFill>
          </c:spPr>
          <c:cat>
            <c:strRef>
              <c:f>Hoja1!$B$17</c:f>
              <c:strCache>
                <c:ptCount val="1"/>
                <c:pt idx="0">
                  <c:v>TRATAMIENTOS </c:v>
                </c:pt>
              </c:strCache>
            </c:strRef>
          </c:cat>
          <c:val>
            <c:numRef>
              <c:f>Hoja1!$C$21</c:f>
              <c:numCache>
                <c:formatCode>General</c:formatCode>
                <c:ptCount val="1"/>
                <c:pt idx="0">
                  <c:v>21390.625</c:v>
                </c:pt>
              </c:numCache>
            </c:numRef>
          </c:val>
        </c:ser>
        <c:ser>
          <c:idx val="4"/>
          <c:order val="4"/>
          <c:tx>
            <c:strRef>
              <c:f>Hoja1!$B$22</c:f>
              <c:strCache>
                <c:ptCount val="1"/>
                <c:pt idx="0">
                  <c:v>T0</c:v>
                </c:pt>
              </c:strCache>
            </c:strRef>
          </c:tx>
          <c:spPr>
            <a:solidFill>
              <a:srgbClr val="0070C0"/>
            </a:solidFill>
          </c:spPr>
          <c:cat>
            <c:strRef>
              <c:f>Hoja1!$B$17</c:f>
              <c:strCache>
                <c:ptCount val="1"/>
                <c:pt idx="0">
                  <c:v>TRATAMIENTOS </c:v>
                </c:pt>
              </c:strCache>
            </c:strRef>
          </c:cat>
          <c:val>
            <c:numRef>
              <c:f>Hoja1!$C$22</c:f>
              <c:numCache>
                <c:formatCode>General</c:formatCode>
                <c:ptCount val="1"/>
                <c:pt idx="0">
                  <c:v>19812.5</c:v>
                </c:pt>
              </c:numCache>
            </c:numRef>
          </c:val>
        </c:ser>
        <c:shape val="cone"/>
        <c:axId val="52039040"/>
        <c:axId val="52049024"/>
        <c:axId val="0"/>
      </c:bar3DChart>
      <c:catAx>
        <c:axId val="52039040"/>
        <c:scaling>
          <c:orientation val="minMax"/>
        </c:scaling>
        <c:axPos val="b"/>
        <c:majorTickMark val="none"/>
        <c:tickLblPos val="nextTo"/>
        <c:txPr>
          <a:bodyPr/>
          <a:lstStyle/>
          <a:p>
            <a:pPr>
              <a:defRPr lang="es-EC"/>
            </a:pPr>
            <a:endParaRPr lang="es-ES"/>
          </a:p>
        </c:txPr>
        <c:crossAx val="52049024"/>
        <c:crosses val="autoZero"/>
        <c:auto val="1"/>
        <c:lblAlgn val="ctr"/>
        <c:lblOffset val="100"/>
      </c:catAx>
      <c:valAx>
        <c:axId val="52049024"/>
        <c:scaling>
          <c:orientation val="minMax"/>
        </c:scaling>
        <c:axPos val="l"/>
        <c:majorGridlines/>
        <c:title>
          <c:tx>
            <c:rich>
              <a:bodyPr/>
              <a:lstStyle/>
              <a:p>
                <a:pPr>
                  <a:defRPr lang="es-EC"/>
                </a:pPr>
                <a:r>
                  <a:rPr lang="es-EC" dirty="0" smtClean="0"/>
                  <a:t>Kg/ha</a:t>
                </a:r>
                <a:endParaRPr lang="es-EC" dirty="0"/>
              </a:p>
            </c:rich>
          </c:tx>
          <c:layout/>
        </c:title>
        <c:numFmt formatCode="General" sourceLinked="1"/>
        <c:tickLblPos val="nextTo"/>
        <c:txPr>
          <a:bodyPr/>
          <a:lstStyle/>
          <a:p>
            <a:pPr>
              <a:defRPr lang="es-EC"/>
            </a:pPr>
            <a:endParaRPr lang="es-ES"/>
          </a:p>
        </c:txPr>
        <c:crossAx val="52039040"/>
        <c:crosses val="autoZero"/>
        <c:crossBetween val="between"/>
      </c:valAx>
    </c:plotArea>
    <c:legend>
      <c:legendPos val="r"/>
      <c:layout/>
      <c:txPr>
        <a:bodyPr/>
        <a:lstStyle/>
        <a:p>
          <a:pPr>
            <a:defRPr lang="es-EC"/>
          </a:pPr>
          <a:endParaRPr lang="es-ES"/>
        </a:p>
      </c:txPr>
    </c:legend>
    <c:plotVisOnly val="1"/>
  </c:chart>
  <c:spPr>
    <a:solidFill>
      <a:srgbClr val="FFFFFF"/>
    </a:solid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Hoja1!$B$31</c:f>
              <c:strCache>
                <c:ptCount val="1"/>
                <c:pt idx="0">
                  <c:v>T4</c:v>
                </c:pt>
              </c:strCache>
            </c:strRef>
          </c:tx>
          <c:dPt>
            <c:idx val="0"/>
            <c:spPr>
              <a:solidFill>
                <a:srgbClr val="FF0000"/>
              </a:solidFill>
            </c:spPr>
          </c:dPt>
          <c:cat>
            <c:strRef>
              <c:f>Hoja1!$B$30</c:f>
              <c:strCache>
                <c:ptCount val="1"/>
                <c:pt idx="0">
                  <c:v>TRATAMIENTOS </c:v>
                </c:pt>
              </c:strCache>
            </c:strRef>
          </c:cat>
          <c:val>
            <c:numRef>
              <c:f>Hoja1!$C$31</c:f>
              <c:numCache>
                <c:formatCode>General</c:formatCode>
                <c:ptCount val="1"/>
                <c:pt idx="0">
                  <c:v>4549.67</c:v>
                </c:pt>
              </c:numCache>
            </c:numRef>
          </c:val>
        </c:ser>
        <c:ser>
          <c:idx val="1"/>
          <c:order val="1"/>
          <c:tx>
            <c:strRef>
              <c:f>Hoja1!$B$32</c:f>
              <c:strCache>
                <c:ptCount val="1"/>
                <c:pt idx="0">
                  <c:v>T2</c:v>
                </c:pt>
              </c:strCache>
            </c:strRef>
          </c:tx>
          <c:spPr>
            <a:solidFill>
              <a:srgbClr val="65AF21"/>
            </a:solidFill>
          </c:spPr>
          <c:cat>
            <c:strRef>
              <c:f>Hoja1!$B$30</c:f>
              <c:strCache>
                <c:ptCount val="1"/>
                <c:pt idx="0">
                  <c:v>TRATAMIENTOS </c:v>
                </c:pt>
              </c:strCache>
            </c:strRef>
          </c:cat>
          <c:val>
            <c:numRef>
              <c:f>Hoja1!$C$32</c:f>
              <c:numCache>
                <c:formatCode>General</c:formatCode>
                <c:ptCount val="1"/>
                <c:pt idx="0">
                  <c:v>4343.6500000000005</c:v>
                </c:pt>
              </c:numCache>
            </c:numRef>
          </c:val>
        </c:ser>
        <c:ser>
          <c:idx val="2"/>
          <c:order val="2"/>
          <c:tx>
            <c:strRef>
              <c:f>Hoja1!$B$33</c:f>
              <c:strCache>
                <c:ptCount val="1"/>
                <c:pt idx="0">
                  <c:v>T1</c:v>
                </c:pt>
              </c:strCache>
            </c:strRef>
          </c:tx>
          <c:spPr>
            <a:solidFill>
              <a:srgbClr val="7030A0"/>
            </a:solidFill>
          </c:spPr>
          <c:cat>
            <c:strRef>
              <c:f>Hoja1!$B$30</c:f>
              <c:strCache>
                <c:ptCount val="1"/>
                <c:pt idx="0">
                  <c:v>TRATAMIENTOS </c:v>
                </c:pt>
              </c:strCache>
            </c:strRef>
          </c:cat>
          <c:val>
            <c:numRef>
              <c:f>Hoja1!$C$33</c:f>
              <c:numCache>
                <c:formatCode>General</c:formatCode>
                <c:ptCount val="1"/>
                <c:pt idx="0">
                  <c:v>3930.54</c:v>
                </c:pt>
              </c:numCache>
            </c:numRef>
          </c:val>
        </c:ser>
        <c:ser>
          <c:idx val="3"/>
          <c:order val="3"/>
          <c:tx>
            <c:strRef>
              <c:f>Hoja1!$B$34</c:f>
              <c:strCache>
                <c:ptCount val="1"/>
                <c:pt idx="0">
                  <c:v>T3</c:v>
                </c:pt>
              </c:strCache>
            </c:strRef>
          </c:tx>
          <c:spPr>
            <a:solidFill>
              <a:srgbClr val="FF9900"/>
            </a:solidFill>
          </c:spPr>
          <c:cat>
            <c:strRef>
              <c:f>Hoja1!$B$30</c:f>
              <c:strCache>
                <c:ptCount val="1"/>
                <c:pt idx="0">
                  <c:v>TRATAMIENTOS </c:v>
                </c:pt>
              </c:strCache>
            </c:strRef>
          </c:cat>
          <c:val>
            <c:numRef>
              <c:f>Hoja1!$C$34</c:f>
              <c:numCache>
                <c:formatCode>General</c:formatCode>
                <c:ptCount val="1"/>
                <c:pt idx="0">
                  <c:v>3598.9300000000003</c:v>
                </c:pt>
              </c:numCache>
            </c:numRef>
          </c:val>
        </c:ser>
        <c:ser>
          <c:idx val="4"/>
          <c:order val="4"/>
          <c:tx>
            <c:strRef>
              <c:f>Hoja1!$B$35</c:f>
              <c:strCache>
                <c:ptCount val="1"/>
                <c:pt idx="0">
                  <c:v>T0</c:v>
                </c:pt>
              </c:strCache>
            </c:strRef>
          </c:tx>
          <c:spPr>
            <a:solidFill>
              <a:srgbClr val="0070C0"/>
            </a:solidFill>
          </c:spPr>
          <c:cat>
            <c:strRef>
              <c:f>Hoja1!$B$30</c:f>
              <c:strCache>
                <c:ptCount val="1"/>
                <c:pt idx="0">
                  <c:v>TRATAMIENTOS </c:v>
                </c:pt>
              </c:strCache>
            </c:strRef>
          </c:cat>
          <c:val>
            <c:numRef>
              <c:f>Hoja1!$C$35</c:f>
              <c:numCache>
                <c:formatCode>General</c:formatCode>
                <c:ptCount val="1"/>
                <c:pt idx="0">
                  <c:v>3453.19</c:v>
                </c:pt>
              </c:numCache>
            </c:numRef>
          </c:val>
        </c:ser>
        <c:shape val="cone"/>
        <c:axId val="52105984"/>
        <c:axId val="52107520"/>
        <c:axId val="0"/>
      </c:bar3DChart>
      <c:catAx>
        <c:axId val="52105984"/>
        <c:scaling>
          <c:orientation val="minMax"/>
        </c:scaling>
        <c:axPos val="b"/>
        <c:tickLblPos val="nextTo"/>
        <c:txPr>
          <a:bodyPr/>
          <a:lstStyle/>
          <a:p>
            <a:pPr>
              <a:defRPr lang="es-EC"/>
            </a:pPr>
            <a:endParaRPr lang="es-ES"/>
          </a:p>
        </c:txPr>
        <c:crossAx val="52107520"/>
        <c:crosses val="autoZero"/>
        <c:auto val="1"/>
        <c:lblAlgn val="ctr"/>
        <c:lblOffset val="100"/>
      </c:catAx>
      <c:valAx>
        <c:axId val="52107520"/>
        <c:scaling>
          <c:orientation val="minMax"/>
        </c:scaling>
        <c:axPos val="l"/>
        <c:majorGridlines/>
        <c:numFmt formatCode="General" sourceLinked="1"/>
        <c:tickLblPos val="nextTo"/>
        <c:txPr>
          <a:bodyPr/>
          <a:lstStyle/>
          <a:p>
            <a:pPr>
              <a:defRPr lang="es-EC"/>
            </a:pPr>
            <a:endParaRPr lang="es-ES"/>
          </a:p>
        </c:txPr>
        <c:crossAx val="52105984"/>
        <c:crosses val="autoZero"/>
        <c:crossBetween val="between"/>
      </c:valAx>
    </c:plotArea>
    <c:legend>
      <c:legendPos val="r"/>
      <c:layout/>
      <c:txPr>
        <a:bodyPr/>
        <a:lstStyle/>
        <a:p>
          <a:pPr>
            <a:defRPr lang="es-EC"/>
          </a:pPr>
          <a:endParaRPr lang="es-ES"/>
        </a:p>
      </c:txPr>
    </c:legend>
    <c:plotVisOnly val="1"/>
  </c:chart>
  <c:spPr>
    <a:solidFill>
      <a:srgbClr val="FFFFFF"/>
    </a:solidFill>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view3D>
      <c:rAngAx val="1"/>
    </c:view3D>
    <c:plotArea>
      <c:layout/>
      <c:bar3DChart>
        <c:barDir val="col"/>
        <c:grouping val="percentStacked"/>
        <c:ser>
          <c:idx val="0"/>
          <c:order val="0"/>
          <c:tx>
            <c:strRef>
              <c:f>Hoja1!$C$60</c:f>
              <c:strCache>
                <c:ptCount val="1"/>
                <c:pt idx="0">
                  <c:v>GRAM</c:v>
                </c:pt>
              </c:strCache>
            </c:strRef>
          </c:tx>
          <c:spPr>
            <a:solidFill>
              <a:schemeClr val="accent2">
                <a:lumMod val="60000"/>
                <a:lumOff val="40000"/>
              </a:schemeClr>
            </a:solidFill>
          </c:spPr>
          <c:cat>
            <c:strRef>
              <c:f>Hoja1!$B$61:$B$65</c:f>
              <c:strCache>
                <c:ptCount val="5"/>
                <c:pt idx="0">
                  <c:v>T4</c:v>
                </c:pt>
                <c:pt idx="1">
                  <c:v>T2 </c:v>
                </c:pt>
                <c:pt idx="2">
                  <c:v>T3</c:v>
                </c:pt>
                <c:pt idx="3">
                  <c:v>T0</c:v>
                </c:pt>
                <c:pt idx="4">
                  <c:v>T1</c:v>
                </c:pt>
              </c:strCache>
            </c:strRef>
          </c:cat>
          <c:val>
            <c:numRef>
              <c:f>Hoja1!$C$61:$C$65</c:f>
              <c:numCache>
                <c:formatCode>0%</c:formatCode>
                <c:ptCount val="5"/>
                <c:pt idx="0" formatCode="0.00%">
                  <c:v>0.88249999999999962</c:v>
                </c:pt>
                <c:pt idx="1">
                  <c:v>0.8400000000000003</c:v>
                </c:pt>
                <c:pt idx="2" formatCode="0.00%">
                  <c:v>0.8075</c:v>
                </c:pt>
                <c:pt idx="3" formatCode="0.00%">
                  <c:v>0.8075</c:v>
                </c:pt>
                <c:pt idx="4" formatCode="0.00%">
                  <c:v>0.78749999999999998</c:v>
                </c:pt>
              </c:numCache>
            </c:numRef>
          </c:val>
        </c:ser>
        <c:ser>
          <c:idx val="1"/>
          <c:order val="1"/>
          <c:tx>
            <c:strRef>
              <c:f>Hoja1!$D$60</c:f>
              <c:strCache>
                <c:ptCount val="1"/>
                <c:pt idx="0">
                  <c:v>LEG</c:v>
                </c:pt>
              </c:strCache>
            </c:strRef>
          </c:tx>
          <c:spPr>
            <a:solidFill>
              <a:srgbClr val="CC0000"/>
            </a:solidFill>
          </c:spPr>
          <c:cat>
            <c:strRef>
              <c:f>Hoja1!$B$61:$B$65</c:f>
              <c:strCache>
                <c:ptCount val="5"/>
                <c:pt idx="0">
                  <c:v>T4</c:v>
                </c:pt>
                <c:pt idx="1">
                  <c:v>T2 </c:v>
                </c:pt>
                <c:pt idx="2">
                  <c:v>T3</c:v>
                </c:pt>
                <c:pt idx="3">
                  <c:v>T0</c:v>
                </c:pt>
                <c:pt idx="4">
                  <c:v>T1</c:v>
                </c:pt>
              </c:strCache>
            </c:strRef>
          </c:cat>
          <c:val>
            <c:numRef>
              <c:f>Hoja1!$D$61:$D$65</c:f>
              <c:numCache>
                <c:formatCode>0%</c:formatCode>
                <c:ptCount val="5"/>
                <c:pt idx="0">
                  <c:v>0.11</c:v>
                </c:pt>
                <c:pt idx="1">
                  <c:v>0.12000000000000002</c:v>
                </c:pt>
                <c:pt idx="2" formatCode="0.00%">
                  <c:v>0.18250000000000008</c:v>
                </c:pt>
                <c:pt idx="3">
                  <c:v>0.16</c:v>
                </c:pt>
                <c:pt idx="4">
                  <c:v>0.19</c:v>
                </c:pt>
              </c:numCache>
            </c:numRef>
          </c:val>
        </c:ser>
        <c:ser>
          <c:idx val="2"/>
          <c:order val="2"/>
          <c:tx>
            <c:strRef>
              <c:f>Hoja1!$E$60</c:f>
              <c:strCache>
                <c:ptCount val="1"/>
                <c:pt idx="0">
                  <c:v>MAL</c:v>
                </c:pt>
              </c:strCache>
            </c:strRef>
          </c:tx>
          <c:spPr>
            <a:solidFill>
              <a:srgbClr val="9DA62A"/>
            </a:solidFill>
          </c:spPr>
          <c:cat>
            <c:strRef>
              <c:f>Hoja1!$B$61:$B$65</c:f>
              <c:strCache>
                <c:ptCount val="5"/>
                <c:pt idx="0">
                  <c:v>T4</c:v>
                </c:pt>
                <c:pt idx="1">
                  <c:v>T2 </c:v>
                </c:pt>
                <c:pt idx="2">
                  <c:v>T3</c:v>
                </c:pt>
                <c:pt idx="3">
                  <c:v>T0</c:v>
                </c:pt>
                <c:pt idx="4">
                  <c:v>T1</c:v>
                </c:pt>
              </c:strCache>
            </c:strRef>
          </c:cat>
          <c:val>
            <c:numRef>
              <c:f>Hoja1!$E$61:$E$65</c:f>
              <c:numCache>
                <c:formatCode>0%</c:formatCode>
                <c:ptCount val="5"/>
                <c:pt idx="0" formatCode="0.00%">
                  <c:v>7.5000000000000041E-3</c:v>
                </c:pt>
                <c:pt idx="1">
                  <c:v>4.0000000000000022E-2</c:v>
                </c:pt>
                <c:pt idx="2">
                  <c:v>1.0000000000000005E-2</c:v>
                </c:pt>
                <c:pt idx="3" formatCode="0.00%">
                  <c:v>3.7500000000000006E-2</c:v>
                </c:pt>
                <c:pt idx="4" formatCode="0.00%">
                  <c:v>2.2500000000000006E-2</c:v>
                </c:pt>
              </c:numCache>
            </c:numRef>
          </c:val>
        </c:ser>
        <c:gapWidth val="55"/>
        <c:gapDepth val="55"/>
        <c:shape val="cone"/>
        <c:axId val="52143232"/>
        <c:axId val="52144768"/>
        <c:axId val="0"/>
      </c:bar3DChart>
      <c:catAx>
        <c:axId val="52143232"/>
        <c:scaling>
          <c:orientation val="minMax"/>
        </c:scaling>
        <c:axPos val="b"/>
        <c:majorTickMark val="none"/>
        <c:tickLblPos val="nextTo"/>
        <c:txPr>
          <a:bodyPr/>
          <a:lstStyle/>
          <a:p>
            <a:pPr>
              <a:defRPr lang="es-EC"/>
            </a:pPr>
            <a:endParaRPr lang="es-ES"/>
          </a:p>
        </c:txPr>
        <c:crossAx val="52144768"/>
        <c:crosses val="autoZero"/>
        <c:auto val="1"/>
        <c:lblAlgn val="ctr"/>
        <c:lblOffset val="100"/>
      </c:catAx>
      <c:valAx>
        <c:axId val="52144768"/>
        <c:scaling>
          <c:orientation val="minMax"/>
        </c:scaling>
        <c:axPos val="l"/>
        <c:majorGridlines/>
        <c:numFmt formatCode="0%" sourceLinked="1"/>
        <c:majorTickMark val="none"/>
        <c:tickLblPos val="nextTo"/>
        <c:txPr>
          <a:bodyPr/>
          <a:lstStyle/>
          <a:p>
            <a:pPr>
              <a:defRPr lang="es-EC"/>
            </a:pPr>
            <a:endParaRPr lang="es-ES"/>
          </a:p>
        </c:txPr>
        <c:crossAx val="52143232"/>
        <c:crosses val="autoZero"/>
        <c:crossBetween val="between"/>
      </c:valAx>
    </c:plotArea>
    <c:legend>
      <c:legendPos val="r"/>
      <c:legendEntry>
        <c:idx val="0"/>
        <c:txPr>
          <a:bodyPr/>
          <a:lstStyle/>
          <a:p>
            <a:pPr>
              <a:defRPr baseline="0"/>
            </a:pPr>
            <a:endParaRPr lang="es-ES"/>
          </a:p>
        </c:txPr>
      </c:legendEntry>
      <c:layout/>
      <c:txPr>
        <a:bodyPr/>
        <a:lstStyle/>
        <a:p>
          <a:pPr>
            <a:defRPr lang="es-EC"/>
          </a:pPr>
          <a:endParaRPr lang="es-ES"/>
        </a:p>
      </c:txPr>
    </c:legend>
    <c:plotVisOnly val="1"/>
  </c:chart>
  <c:spPr>
    <a:solidFill>
      <a:srgbClr val="FFFFFF"/>
    </a:solidFill>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view3D>
      <c:rAngAx val="1"/>
    </c:view3D>
    <c:plotArea>
      <c:layout/>
      <c:bar3DChart>
        <c:barDir val="col"/>
        <c:grouping val="stacked"/>
        <c:ser>
          <c:idx val="0"/>
          <c:order val="0"/>
          <c:tx>
            <c:strRef>
              <c:f>Hoja1!$C$47</c:f>
              <c:strCache>
                <c:ptCount val="1"/>
                <c:pt idx="0">
                  <c:v>PROTEINA </c:v>
                </c:pt>
              </c:strCache>
            </c:strRef>
          </c:tx>
          <c:spPr>
            <a:solidFill>
              <a:srgbClr val="CC0000"/>
            </a:solidFill>
          </c:spPr>
          <c:cat>
            <c:strRef>
              <c:f>Hoja1!$B$48:$B$52</c:f>
              <c:strCache>
                <c:ptCount val="5"/>
                <c:pt idx="0">
                  <c:v>T3</c:v>
                </c:pt>
                <c:pt idx="1">
                  <c:v>T0</c:v>
                </c:pt>
                <c:pt idx="2">
                  <c:v>T1</c:v>
                </c:pt>
                <c:pt idx="3">
                  <c:v>T4</c:v>
                </c:pt>
                <c:pt idx="4">
                  <c:v>T2</c:v>
                </c:pt>
              </c:strCache>
            </c:strRef>
          </c:cat>
          <c:val>
            <c:numRef>
              <c:f>Hoja1!$C$48:$C$52</c:f>
              <c:numCache>
                <c:formatCode>General</c:formatCode>
                <c:ptCount val="5"/>
                <c:pt idx="0">
                  <c:v>19.5</c:v>
                </c:pt>
                <c:pt idx="1">
                  <c:v>19.39</c:v>
                </c:pt>
                <c:pt idx="2">
                  <c:v>18.82</c:v>
                </c:pt>
                <c:pt idx="3">
                  <c:v>18.2</c:v>
                </c:pt>
                <c:pt idx="4">
                  <c:v>16.97999999999999</c:v>
                </c:pt>
              </c:numCache>
            </c:numRef>
          </c:val>
        </c:ser>
        <c:ser>
          <c:idx val="1"/>
          <c:order val="1"/>
          <c:tx>
            <c:strRef>
              <c:f>Hoja1!$D$47</c:f>
              <c:strCache>
                <c:ptCount val="1"/>
                <c:pt idx="0">
                  <c:v>E.ETEREO </c:v>
                </c:pt>
              </c:strCache>
            </c:strRef>
          </c:tx>
          <c:cat>
            <c:strRef>
              <c:f>Hoja1!$B$48:$B$52</c:f>
              <c:strCache>
                <c:ptCount val="5"/>
                <c:pt idx="0">
                  <c:v>T3</c:v>
                </c:pt>
                <c:pt idx="1">
                  <c:v>T0</c:v>
                </c:pt>
                <c:pt idx="2">
                  <c:v>T1</c:v>
                </c:pt>
                <c:pt idx="3">
                  <c:v>T4</c:v>
                </c:pt>
                <c:pt idx="4">
                  <c:v>T2</c:v>
                </c:pt>
              </c:strCache>
            </c:strRef>
          </c:cat>
          <c:val>
            <c:numRef>
              <c:f>Hoja1!$D$48:$D$52</c:f>
              <c:numCache>
                <c:formatCode>General</c:formatCode>
                <c:ptCount val="5"/>
                <c:pt idx="0">
                  <c:v>9.49</c:v>
                </c:pt>
                <c:pt idx="1">
                  <c:v>3.2600000000000002</c:v>
                </c:pt>
                <c:pt idx="2">
                  <c:v>3.56</c:v>
                </c:pt>
                <c:pt idx="3">
                  <c:v>7.37</c:v>
                </c:pt>
                <c:pt idx="4">
                  <c:v>19.420000000000002</c:v>
                </c:pt>
              </c:numCache>
            </c:numRef>
          </c:val>
        </c:ser>
        <c:ser>
          <c:idx val="2"/>
          <c:order val="2"/>
          <c:tx>
            <c:strRef>
              <c:f>Hoja1!$E$47</c:f>
              <c:strCache>
                <c:ptCount val="1"/>
                <c:pt idx="0">
                  <c:v>FIBRA  </c:v>
                </c:pt>
              </c:strCache>
            </c:strRef>
          </c:tx>
          <c:spPr>
            <a:solidFill>
              <a:srgbClr val="65AF21"/>
            </a:solidFill>
          </c:spPr>
          <c:cat>
            <c:strRef>
              <c:f>Hoja1!$B$48:$B$52</c:f>
              <c:strCache>
                <c:ptCount val="5"/>
                <c:pt idx="0">
                  <c:v>T3</c:v>
                </c:pt>
                <c:pt idx="1">
                  <c:v>T0</c:v>
                </c:pt>
                <c:pt idx="2">
                  <c:v>T1</c:v>
                </c:pt>
                <c:pt idx="3">
                  <c:v>T4</c:v>
                </c:pt>
                <c:pt idx="4">
                  <c:v>T2</c:v>
                </c:pt>
              </c:strCache>
            </c:strRef>
          </c:cat>
          <c:val>
            <c:numRef>
              <c:f>Hoja1!$E$48:$E$52</c:f>
              <c:numCache>
                <c:formatCode>General</c:formatCode>
                <c:ptCount val="5"/>
                <c:pt idx="0">
                  <c:v>16.16</c:v>
                </c:pt>
                <c:pt idx="1">
                  <c:v>23.89</c:v>
                </c:pt>
                <c:pt idx="2">
                  <c:v>25.22</c:v>
                </c:pt>
                <c:pt idx="3">
                  <c:v>19.309999999999999</c:v>
                </c:pt>
                <c:pt idx="4">
                  <c:v>3.63</c:v>
                </c:pt>
              </c:numCache>
            </c:numRef>
          </c:val>
        </c:ser>
        <c:ser>
          <c:idx val="3"/>
          <c:order val="3"/>
          <c:tx>
            <c:strRef>
              <c:f>Hoja1!$F$47</c:f>
              <c:strCache>
                <c:ptCount val="1"/>
                <c:pt idx="0">
                  <c:v>MATERIA SECA </c:v>
                </c:pt>
              </c:strCache>
            </c:strRef>
          </c:tx>
          <c:spPr>
            <a:solidFill>
              <a:srgbClr val="FF9900"/>
            </a:solidFill>
          </c:spPr>
          <c:cat>
            <c:strRef>
              <c:f>Hoja1!$B$48:$B$52</c:f>
              <c:strCache>
                <c:ptCount val="5"/>
                <c:pt idx="0">
                  <c:v>T3</c:v>
                </c:pt>
                <c:pt idx="1">
                  <c:v>T0</c:v>
                </c:pt>
                <c:pt idx="2">
                  <c:v>T1</c:v>
                </c:pt>
                <c:pt idx="3">
                  <c:v>T4</c:v>
                </c:pt>
                <c:pt idx="4">
                  <c:v>T2</c:v>
                </c:pt>
              </c:strCache>
            </c:strRef>
          </c:cat>
          <c:val>
            <c:numRef>
              <c:f>Hoja1!$F$48:$F$52</c:f>
              <c:numCache>
                <c:formatCode>General</c:formatCode>
                <c:ptCount val="5"/>
                <c:pt idx="0">
                  <c:v>16.559999999999999</c:v>
                </c:pt>
                <c:pt idx="1">
                  <c:v>18.079999999999988</c:v>
                </c:pt>
                <c:pt idx="2">
                  <c:v>16.7</c:v>
                </c:pt>
                <c:pt idx="3">
                  <c:v>15.79</c:v>
                </c:pt>
                <c:pt idx="4">
                  <c:v>16.13000000000001</c:v>
                </c:pt>
              </c:numCache>
            </c:numRef>
          </c:val>
        </c:ser>
        <c:gapWidth val="55"/>
        <c:gapDepth val="55"/>
        <c:shape val="cone"/>
        <c:axId val="52265728"/>
        <c:axId val="52267264"/>
        <c:axId val="0"/>
      </c:bar3DChart>
      <c:catAx>
        <c:axId val="52265728"/>
        <c:scaling>
          <c:orientation val="minMax"/>
        </c:scaling>
        <c:axPos val="b"/>
        <c:majorTickMark val="none"/>
        <c:tickLblPos val="nextTo"/>
        <c:txPr>
          <a:bodyPr/>
          <a:lstStyle/>
          <a:p>
            <a:pPr>
              <a:defRPr lang="es-EC"/>
            </a:pPr>
            <a:endParaRPr lang="es-ES"/>
          </a:p>
        </c:txPr>
        <c:crossAx val="52267264"/>
        <c:crosses val="autoZero"/>
        <c:auto val="1"/>
        <c:lblAlgn val="ctr"/>
        <c:lblOffset val="100"/>
      </c:catAx>
      <c:valAx>
        <c:axId val="52267264"/>
        <c:scaling>
          <c:orientation val="minMax"/>
        </c:scaling>
        <c:axPos val="l"/>
        <c:majorGridlines/>
        <c:numFmt formatCode="General" sourceLinked="1"/>
        <c:majorTickMark val="none"/>
        <c:tickLblPos val="nextTo"/>
        <c:txPr>
          <a:bodyPr/>
          <a:lstStyle/>
          <a:p>
            <a:pPr>
              <a:defRPr lang="es-EC"/>
            </a:pPr>
            <a:endParaRPr lang="es-ES"/>
          </a:p>
        </c:txPr>
        <c:crossAx val="52265728"/>
        <c:crosses val="autoZero"/>
        <c:crossBetween val="between"/>
      </c:valAx>
    </c:plotArea>
    <c:legend>
      <c:legendPos val="r"/>
      <c:layout/>
      <c:txPr>
        <a:bodyPr/>
        <a:lstStyle/>
        <a:p>
          <a:pPr>
            <a:defRPr lang="es-EC"/>
          </a:pPr>
          <a:endParaRPr lang="es-ES"/>
        </a:p>
      </c:txPr>
    </c:legend>
    <c:plotVisOnly val="1"/>
  </c:chart>
  <c:spPr>
    <a:solidFill>
      <a:srgbClr val="FFFFFF"/>
    </a:solidFill>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p:oleObj spid="_x0000_s84994"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C"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C"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C"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C" sz="1400"/>
          </a:p>
        </p:txBody>
      </p:sp>
      <p:pic>
        <p:nvPicPr>
          <p:cNvPr id="7"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C"/>
          </a:p>
        </p:txBody>
      </p:sp>
      <p:pic>
        <p:nvPicPr>
          <p:cNvPr id="9"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6000"/>
            <a:lum/>
          </a:blip>
          <a:srcRect/>
          <a:stretch>
            <a:fillRect l="-16000" r="-16000"/>
          </a:stretch>
        </a:blip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C"/>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C"/>
          </a:p>
        </p:txBody>
      </p:sp>
      <p:pic>
        <p:nvPicPr>
          <p:cNvPr id="3078" name="Picture 26" descr="LOGO ESPE ORIGINAL copia"/>
          <p:cNvPicPr>
            <a:picLocks noChangeAspect="1" noChangeArrowheads="1"/>
          </p:cNvPicPr>
          <p:nvPr userDrawn="1"/>
        </p:nvPicPr>
        <p:blipFill>
          <a:blip r:embed="rId14" cstate="print"/>
          <a:srcRect/>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650" y="1700213"/>
            <a:ext cx="7920038" cy="2723823"/>
          </a:xfrm>
          <a:prstGeom prst="rect">
            <a:avLst/>
          </a:prstGeom>
        </p:spPr>
        <p:txBody>
          <a:bodyPr>
            <a:spAutoFit/>
          </a:bodyPr>
          <a:lstStyle/>
          <a:p>
            <a:pPr algn="ctr">
              <a:defRPr/>
            </a:pPr>
            <a:r>
              <a:rPr lang="es-EC" sz="2400" b="1" u="sng" dirty="0"/>
              <a:t>APLICACIÓN DE BIOL Y FERTILIZACION QUÍMICA  EN LA REHABILITACIÓN DE PRADERAS, </a:t>
            </a:r>
          </a:p>
          <a:p>
            <a:pPr algn="ctr">
              <a:defRPr/>
            </a:pPr>
            <a:endParaRPr lang="es-EC" sz="1400" b="1" u="sng" dirty="0"/>
          </a:p>
          <a:p>
            <a:pPr algn="ctr">
              <a:defRPr/>
            </a:pPr>
            <a:endParaRPr lang="es-ES" sz="900" b="1" dirty="0"/>
          </a:p>
          <a:p>
            <a:pPr marL="342900" lvl="1" indent="-342900" algn="ctr">
              <a:defRPr/>
            </a:pPr>
            <a:r>
              <a:rPr lang="es-ES" sz="2000" b="1" i="1" dirty="0">
                <a:effectLst>
                  <a:outerShdw blurRad="38100" dist="38100" dir="2700000" algn="tl">
                    <a:srgbClr val="C0C0C0"/>
                  </a:outerShdw>
                </a:effectLst>
              </a:rPr>
              <a:t>AUTOR: </a:t>
            </a:r>
          </a:p>
          <a:p>
            <a:pPr marL="342900" lvl="1" indent="-342900" algn="ctr">
              <a:defRPr/>
            </a:pPr>
            <a:r>
              <a:rPr lang="es-ES" sz="2000" b="1" i="1" dirty="0">
                <a:effectLst>
                  <a:outerShdw blurRad="38100" dist="38100" dir="2700000" algn="tl">
                    <a:srgbClr val="C0C0C0"/>
                  </a:outerShdw>
                </a:effectLst>
              </a:rPr>
              <a:t>VINICIO JIMENEZ</a:t>
            </a:r>
          </a:p>
          <a:p>
            <a:pPr algn="ctr">
              <a:defRPr/>
            </a:pPr>
            <a:endParaRPr lang="es-ES" sz="2000" b="1" dirty="0"/>
          </a:p>
          <a:p>
            <a:pPr algn="ctr">
              <a:defRPr/>
            </a:pPr>
            <a:r>
              <a:rPr lang="es-ES" sz="2000" b="1" dirty="0"/>
              <a:t>SANGOLQUI – ECUADOR</a:t>
            </a:r>
          </a:p>
          <a:p>
            <a:pPr algn="ctr">
              <a:defRPr/>
            </a:pPr>
            <a:r>
              <a:rPr lang="es-ES" sz="2000" b="1" dirty="0"/>
              <a:t>2011</a:t>
            </a:r>
            <a:endParaRPr lang="es-EC"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39975" y="620713"/>
            <a:ext cx="6010275" cy="584200"/>
          </a:xfrm>
          <a:prstGeom prst="rect">
            <a:avLst/>
          </a:prstGeom>
        </p:spPr>
        <p:txBody>
          <a:bodyPr wrap="none">
            <a:spAutoFit/>
          </a:bodyPr>
          <a:lstStyle/>
          <a:p>
            <a:pPr>
              <a:defRPr/>
            </a:pPr>
            <a:r>
              <a:rPr lang="es-ES" sz="3200" b="1" i="1">
                <a:effectLst>
                  <a:outerShdw blurRad="38100" dist="38100" dir="2700000" algn="tl">
                    <a:srgbClr val="C0C0C0"/>
                  </a:outerShdw>
                </a:effectLst>
              </a:rPr>
              <a:t>Objetivos de la Rehabilitación</a:t>
            </a:r>
            <a:endParaRPr lang="es-EC" sz="3200" b="1" i="1">
              <a:effectLst>
                <a:outerShdw blurRad="38100" dist="38100" dir="2700000" algn="tl">
                  <a:srgbClr val="C0C0C0"/>
                </a:outerShdw>
              </a:effectLst>
            </a:endParaRPr>
          </a:p>
        </p:txBody>
      </p:sp>
      <p:sp>
        <p:nvSpPr>
          <p:cNvPr id="17411" name="4 Rectángulo"/>
          <p:cNvSpPr>
            <a:spLocks noChangeArrowheads="1"/>
          </p:cNvSpPr>
          <p:nvPr/>
        </p:nvSpPr>
        <p:spPr bwMode="auto">
          <a:xfrm>
            <a:off x="539750" y="1341438"/>
            <a:ext cx="8064500" cy="4454525"/>
          </a:xfrm>
          <a:prstGeom prst="rect">
            <a:avLst/>
          </a:prstGeom>
          <a:noFill/>
          <a:ln w="9525">
            <a:noFill/>
            <a:miter lim="800000"/>
            <a:headEnd/>
            <a:tailEnd/>
          </a:ln>
        </p:spPr>
        <p:txBody>
          <a:bodyPr>
            <a:spAutoFit/>
          </a:bodyPr>
          <a:lstStyle/>
          <a:p>
            <a:pPr marL="342900" indent="-342900" algn="just">
              <a:lnSpc>
                <a:spcPct val="150000"/>
              </a:lnSpc>
              <a:buFont typeface="Wingdings" pitchFamily="2" charset="2"/>
              <a:buChar char="v"/>
            </a:pPr>
            <a:r>
              <a:rPr lang="es-ES_tradnl" sz="2400"/>
              <a:t>Crear un sistema estable de producción de forraje</a:t>
            </a:r>
          </a:p>
          <a:p>
            <a:pPr marL="342900" indent="-342900" algn="just">
              <a:lnSpc>
                <a:spcPct val="150000"/>
              </a:lnSpc>
              <a:buFont typeface="Wingdings" pitchFamily="2" charset="2"/>
              <a:buChar char="v"/>
            </a:pPr>
            <a:r>
              <a:rPr lang="es-ES_tradnl" sz="2400"/>
              <a:t>Restaurar el vigor, la calidad y la productividad de una pastura </a:t>
            </a:r>
          </a:p>
          <a:p>
            <a:pPr marL="342900" indent="-342900" algn="just">
              <a:lnSpc>
                <a:spcPct val="150000"/>
              </a:lnSpc>
              <a:buFont typeface="Wingdings" pitchFamily="2" charset="2"/>
              <a:buChar char="v"/>
            </a:pPr>
            <a:r>
              <a:rPr lang="es-ES_tradnl" sz="2400"/>
              <a:t>Eliminar las malezas presentes </a:t>
            </a:r>
          </a:p>
          <a:p>
            <a:pPr marL="342900" indent="-342900" algn="just">
              <a:lnSpc>
                <a:spcPct val="150000"/>
              </a:lnSpc>
              <a:buFont typeface="Wingdings" pitchFamily="2" charset="2"/>
              <a:buChar char="v"/>
            </a:pPr>
            <a:r>
              <a:rPr lang="es-ES_tradnl" sz="2400"/>
              <a:t>Aumentar la cobertura del suelo para protegerlo </a:t>
            </a:r>
          </a:p>
          <a:p>
            <a:pPr marL="342900" indent="-342900" algn="just">
              <a:lnSpc>
                <a:spcPct val="150000"/>
              </a:lnSpc>
              <a:buFont typeface="Wingdings" pitchFamily="2" charset="2"/>
              <a:buChar char="v"/>
            </a:pPr>
            <a:r>
              <a:rPr lang="es-ES_tradnl" sz="2400"/>
              <a:t>Incrementar las poblaciones de especies deseables </a:t>
            </a:r>
          </a:p>
          <a:p>
            <a:pPr marL="342900" indent="-342900" algn="just">
              <a:lnSpc>
                <a:spcPct val="150000"/>
              </a:lnSpc>
              <a:buFont typeface="Wingdings" pitchFamily="2" charset="2"/>
              <a:buChar char="v"/>
            </a:pPr>
            <a:r>
              <a:rPr lang="es-ES_tradnl" sz="2400"/>
              <a:t>Introducir nuevas especies en la pastura o complementarla con ellas.</a:t>
            </a:r>
            <a:endParaRPr lang="es-EC"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4213" y="2492375"/>
            <a:ext cx="8229600" cy="792163"/>
          </a:xfrm>
        </p:spPr>
        <p:txBody>
          <a:bodyPr vert="horz" wrap="square" lIns="91440" tIns="45720" rIns="91440" bIns="45720" numCol="1" anchor="t" anchorCtr="0" compatLnSpc="1">
            <a:prstTxWarp prst="textNoShape">
              <a:avLst/>
            </a:prstTxWarp>
          </a:bodyPr>
          <a:lstStyle/>
          <a:p>
            <a:pPr algn="ctr" eaLnBrk="1" hangingPunct="1">
              <a:defRPr/>
            </a:pPr>
            <a:r>
              <a:rPr lang="es-ES_tradnl" sz="4000" smtClean="0">
                <a:solidFill>
                  <a:schemeClr val="tx1"/>
                </a:solidFill>
              </a:rPr>
              <a:t>MATERIALES Y MÉTODOS</a:t>
            </a:r>
            <a:endParaRPr lang="es-EC" sz="400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8313" y="549275"/>
            <a:ext cx="8229600" cy="704850"/>
          </a:xfrm>
        </p:spPr>
        <p:txBody>
          <a:bodyPr/>
          <a:lstStyle/>
          <a:p>
            <a:pPr eaLnBrk="1" hangingPunct="1">
              <a:defRPr/>
            </a:pPr>
            <a:r>
              <a:rPr lang="es-EC" sz="3600" kern="1200" dirty="0" smtClean="0">
                <a:solidFill>
                  <a:schemeClr val="tx1"/>
                </a:solidFill>
                <a:latin typeface="Arial" charset="0"/>
                <a:ea typeface="+mn-ea"/>
                <a:cs typeface="+mn-cs"/>
              </a:rPr>
              <a:t>Localización  Política</a:t>
            </a:r>
            <a:endParaRPr lang="es-EC" sz="3600" kern="1200" dirty="0">
              <a:solidFill>
                <a:schemeClr val="tx1"/>
              </a:solidFill>
              <a:latin typeface="Arial" charset="0"/>
              <a:ea typeface="+mn-ea"/>
              <a:cs typeface="+mn-cs"/>
            </a:endParaRPr>
          </a:p>
        </p:txBody>
      </p:sp>
      <p:pic>
        <p:nvPicPr>
          <p:cNvPr id="6" name="3 Marcador de contenido" descr="AYCHAPICHO"/>
          <p:cNvPicPr>
            <a:picLocks noGrp="1"/>
          </p:cNvPicPr>
          <p:nvPr>
            <p:ph idx="1"/>
          </p:nvPr>
        </p:nvPicPr>
        <p:blipFill>
          <a:blip r:embed="rId2" cstate="print"/>
          <a:srcRect/>
          <a:stretch>
            <a:fillRect/>
          </a:stretch>
        </p:blipFill>
        <p:spPr bwMode="auto">
          <a:xfrm>
            <a:off x="1475656" y="1340768"/>
            <a:ext cx="6552009" cy="4176464"/>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95288" y="692150"/>
            <a:ext cx="8229600" cy="720725"/>
          </a:xfrm>
        </p:spPr>
        <p:txBody>
          <a:bodyPr vert="horz" wrap="square" lIns="91440" tIns="45720" rIns="91440" bIns="45720" numCol="1" anchor="t" anchorCtr="0" compatLnSpc="1">
            <a:prstTxWarp prst="textNoShape">
              <a:avLst/>
            </a:prstTxWarp>
          </a:bodyPr>
          <a:lstStyle/>
          <a:p>
            <a:pPr eaLnBrk="1" hangingPunct="1">
              <a:defRPr/>
            </a:pPr>
            <a:r>
              <a:rPr lang="es-ES" sz="3600" dirty="0" smtClean="0">
                <a:solidFill>
                  <a:schemeClr val="tx1"/>
                </a:solidFill>
              </a:rPr>
              <a:t>Ubicación Ecológica</a:t>
            </a:r>
            <a:endParaRPr lang="es-EC" sz="3600" dirty="0" smtClean="0">
              <a:solidFill>
                <a:schemeClr val="tx1"/>
              </a:solidFill>
            </a:endParaRPr>
          </a:p>
        </p:txBody>
      </p:sp>
      <p:sp>
        <p:nvSpPr>
          <p:cNvPr id="21507" name="2 Marcador de contenido"/>
          <p:cNvSpPr>
            <a:spLocks noGrp="1"/>
          </p:cNvSpPr>
          <p:nvPr>
            <p:ph idx="1"/>
          </p:nvPr>
        </p:nvSpPr>
        <p:spPr bwMode="auto">
          <a:xfrm>
            <a:off x="395288" y="1773238"/>
            <a:ext cx="8229600" cy="381635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buFont typeface="Wingdings" pitchFamily="2" charset="2"/>
              <a:buChar char="v"/>
            </a:pPr>
            <a:r>
              <a:rPr lang="es-ES" smtClean="0">
                <a:solidFill>
                  <a:schemeClr val="tx1"/>
                </a:solidFill>
              </a:rPr>
              <a:t>Zona de vida:</a:t>
            </a:r>
            <a:endParaRPr lang="es-EC" smtClean="0">
              <a:solidFill>
                <a:schemeClr val="tx1"/>
              </a:solidFill>
            </a:endParaRPr>
          </a:p>
          <a:p>
            <a:pPr lvl="1" algn="just" eaLnBrk="1" hangingPunct="1">
              <a:buFont typeface="Arial" charset="0"/>
              <a:buChar char="•"/>
            </a:pPr>
            <a:r>
              <a:rPr lang="es-ES" smtClean="0">
                <a:solidFill>
                  <a:schemeClr val="tx1"/>
                </a:solidFill>
              </a:rPr>
              <a:t>Bosque húmedo montano bajo</a:t>
            </a:r>
            <a:endParaRPr lang="es-EC" smtClean="0">
              <a:solidFill>
                <a:schemeClr val="tx1"/>
              </a:solidFill>
            </a:endParaRPr>
          </a:p>
          <a:p>
            <a:pPr lvl="1" algn="just" eaLnBrk="1" hangingPunct="1">
              <a:buFont typeface="Arial" charset="0"/>
              <a:buChar char="•"/>
            </a:pPr>
            <a:r>
              <a:rPr lang="es-ES" smtClean="0">
                <a:solidFill>
                  <a:schemeClr val="tx1"/>
                </a:solidFill>
              </a:rPr>
              <a:t>Región latitudinal templada fría</a:t>
            </a:r>
            <a:endParaRPr lang="es-EC" smtClean="0">
              <a:solidFill>
                <a:schemeClr val="tx1"/>
              </a:solidFill>
            </a:endParaRPr>
          </a:p>
          <a:p>
            <a:pPr lvl="1" algn="just" eaLnBrk="1" hangingPunct="1">
              <a:buFont typeface="Arial" charset="0"/>
              <a:buChar char="•"/>
            </a:pPr>
            <a:r>
              <a:rPr lang="es-ES" smtClean="0">
                <a:solidFill>
                  <a:schemeClr val="tx1"/>
                </a:solidFill>
              </a:rPr>
              <a:t>Altitud: 2850 m.s.n.m.</a:t>
            </a:r>
            <a:endParaRPr lang="es-EC" smtClean="0">
              <a:solidFill>
                <a:schemeClr val="tx1"/>
              </a:solidFill>
            </a:endParaRPr>
          </a:p>
          <a:p>
            <a:pPr lvl="1" algn="just" eaLnBrk="1" hangingPunct="1">
              <a:buFont typeface="Arial" charset="0"/>
              <a:buChar char="•"/>
            </a:pPr>
            <a:r>
              <a:rPr lang="es-ES" smtClean="0">
                <a:solidFill>
                  <a:schemeClr val="tx1"/>
                </a:solidFill>
              </a:rPr>
              <a:t>Temperatura:  11 grados centígrados</a:t>
            </a:r>
            <a:endParaRPr lang="es-EC" smtClean="0">
              <a:solidFill>
                <a:schemeClr val="tx1"/>
              </a:solidFill>
            </a:endParaRPr>
          </a:p>
          <a:p>
            <a:pPr lvl="1" algn="just" eaLnBrk="1" hangingPunct="1">
              <a:buFont typeface="Arial" charset="0"/>
              <a:buChar char="•"/>
            </a:pPr>
            <a:r>
              <a:rPr lang="es-ES" smtClean="0">
                <a:solidFill>
                  <a:schemeClr val="tx1"/>
                </a:solidFill>
              </a:rPr>
              <a:t>Precipitación:  1150 mm</a:t>
            </a:r>
            <a:endParaRPr lang="es-EC" smtClean="0">
              <a:solidFill>
                <a:schemeClr val="tx1"/>
              </a:solidFill>
            </a:endParaRPr>
          </a:p>
          <a:p>
            <a:pPr lvl="1" algn="just" eaLnBrk="1" hangingPunct="1">
              <a:buFont typeface="Arial" charset="0"/>
              <a:buChar char="•"/>
            </a:pPr>
            <a:r>
              <a:rPr lang="es-ES" smtClean="0">
                <a:solidFill>
                  <a:schemeClr val="tx1"/>
                </a:solidFill>
              </a:rPr>
              <a:t>Suelos:  pH 6.40, M.O. 6.90%, textura franco arcillosa</a:t>
            </a:r>
            <a:endParaRPr lang="es-EC" smtClean="0">
              <a:solidFill>
                <a:schemeClr val="tx1"/>
              </a:solidFill>
            </a:endParaRPr>
          </a:p>
          <a:p>
            <a:pPr lvl="1" algn="just" eaLnBrk="1" hangingPunct="1">
              <a:buFont typeface="Arial" charset="0"/>
              <a:buChar char="•"/>
            </a:pPr>
            <a:r>
              <a:rPr lang="es-ES" smtClean="0">
                <a:solidFill>
                  <a:schemeClr val="tx1"/>
                </a:solidFill>
              </a:rPr>
              <a:t>Vegetación:  Pastos y cultivos de la sierra.</a:t>
            </a:r>
            <a:endParaRPr lang="es-EC" smtClean="0">
              <a:solidFill>
                <a:schemeClr val="tx1"/>
              </a:solidFill>
            </a:endParaRPr>
          </a:p>
          <a:p>
            <a:pPr eaLnBrk="1" hangingPunct="1"/>
            <a:endParaRPr lang="es-EC"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750" y="836613"/>
            <a:ext cx="8229600" cy="633412"/>
          </a:xfrm>
        </p:spPr>
        <p:txBody>
          <a:bodyPr vert="horz" wrap="square" lIns="91440" tIns="45720" rIns="91440" bIns="45720" numCol="1" anchor="t" anchorCtr="0" compatLnSpc="1">
            <a:prstTxWarp prst="textNoShape">
              <a:avLst/>
            </a:prstTxWarp>
          </a:bodyPr>
          <a:lstStyle/>
          <a:p>
            <a:pPr eaLnBrk="1" hangingPunct="1">
              <a:defRPr/>
            </a:pPr>
            <a:r>
              <a:rPr lang="es-ES" sz="3600" dirty="0" smtClean="0">
                <a:solidFill>
                  <a:schemeClr val="tx1"/>
                </a:solidFill>
              </a:rPr>
              <a:t>Materiales y Equipos</a:t>
            </a:r>
            <a:endParaRPr lang="es-EC" sz="3600" dirty="0" smtClean="0">
              <a:solidFill>
                <a:schemeClr val="tx1"/>
              </a:solidFill>
            </a:endParaRPr>
          </a:p>
        </p:txBody>
      </p:sp>
      <p:sp>
        <p:nvSpPr>
          <p:cNvPr id="22531" name="2 Marcador de contenido"/>
          <p:cNvSpPr>
            <a:spLocks noGrp="1"/>
          </p:cNvSpPr>
          <p:nvPr>
            <p:ph idx="1"/>
          </p:nvPr>
        </p:nvSpPr>
        <p:spPr bwMode="auto">
          <a:xfrm>
            <a:off x="457200" y="1600200"/>
            <a:ext cx="8507413" cy="434975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buFont typeface="Wingdings" pitchFamily="2" charset="2"/>
              <a:buChar char="v"/>
            </a:pPr>
            <a:r>
              <a:rPr lang="es-ES" dirty="0" err="1" smtClean="0">
                <a:solidFill>
                  <a:schemeClr val="tx1"/>
                </a:solidFill>
              </a:rPr>
              <a:t>Biol</a:t>
            </a:r>
            <a:r>
              <a:rPr lang="es-ES" dirty="0" smtClean="0">
                <a:solidFill>
                  <a:schemeClr val="tx1"/>
                </a:solidFill>
              </a:rPr>
              <a:t> líquido</a:t>
            </a:r>
            <a:endParaRPr lang="es-EC" dirty="0" smtClean="0">
              <a:solidFill>
                <a:schemeClr val="tx1"/>
              </a:solidFill>
            </a:endParaRPr>
          </a:p>
          <a:p>
            <a:pPr algn="just" eaLnBrk="1" hangingPunct="1">
              <a:buFont typeface="Wingdings" pitchFamily="2" charset="2"/>
              <a:buChar char="v"/>
            </a:pPr>
            <a:r>
              <a:rPr lang="es-ES_tradnl" dirty="0" smtClean="0">
                <a:solidFill>
                  <a:schemeClr val="tx1"/>
                </a:solidFill>
              </a:rPr>
              <a:t>Fertilizante químico (</a:t>
            </a:r>
            <a:r>
              <a:rPr lang="es-ES_tradnl" dirty="0" err="1" smtClean="0">
                <a:solidFill>
                  <a:schemeClr val="tx1"/>
                </a:solidFill>
              </a:rPr>
              <a:t>Sulphomag</a:t>
            </a:r>
            <a:r>
              <a:rPr lang="es-ES_tradnl" dirty="0" smtClean="0">
                <a:solidFill>
                  <a:schemeClr val="tx1"/>
                </a:solidFill>
              </a:rPr>
              <a:t>, Urea, </a:t>
            </a:r>
            <a:r>
              <a:rPr lang="es-ES_tradnl" dirty="0" err="1" smtClean="0">
                <a:solidFill>
                  <a:schemeClr val="tx1"/>
                </a:solidFill>
              </a:rPr>
              <a:t>Yaramila</a:t>
            </a:r>
            <a:r>
              <a:rPr lang="es-ES_tradnl" dirty="0" smtClean="0">
                <a:solidFill>
                  <a:schemeClr val="tx1"/>
                </a:solidFill>
              </a:rPr>
              <a:t>, 18-46-0)</a:t>
            </a:r>
            <a:endParaRPr lang="es-EC" dirty="0" smtClean="0">
              <a:solidFill>
                <a:schemeClr val="tx1"/>
              </a:solidFill>
            </a:endParaRPr>
          </a:p>
          <a:p>
            <a:pPr algn="just" eaLnBrk="1" hangingPunct="1">
              <a:buFont typeface="Wingdings" pitchFamily="2" charset="2"/>
              <a:buChar char="v"/>
            </a:pPr>
            <a:r>
              <a:rPr lang="es-ES_tradnl" dirty="0" smtClean="0">
                <a:solidFill>
                  <a:schemeClr val="tx1"/>
                </a:solidFill>
              </a:rPr>
              <a:t>Dos hoces</a:t>
            </a:r>
            <a:endParaRPr lang="es-EC" dirty="0" smtClean="0">
              <a:solidFill>
                <a:schemeClr val="tx1"/>
              </a:solidFill>
            </a:endParaRPr>
          </a:p>
          <a:p>
            <a:pPr algn="just" eaLnBrk="1" hangingPunct="1">
              <a:buFont typeface="Wingdings" pitchFamily="2" charset="2"/>
              <a:buChar char="v"/>
            </a:pPr>
            <a:r>
              <a:rPr lang="es-ES_tradnl" dirty="0" smtClean="0">
                <a:solidFill>
                  <a:schemeClr val="tx1"/>
                </a:solidFill>
              </a:rPr>
              <a:t>Maquinaria agrícola (tractor, rastra destrabada, cortadora, riego) </a:t>
            </a:r>
            <a:endParaRPr lang="es-EC" dirty="0" smtClean="0">
              <a:solidFill>
                <a:schemeClr val="tx1"/>
              </a:solidFill>
            </a:endParaRPr>
          </a:p>
          <a:p>
            <a:pPr algn="just" eaLnBrk="1" hangingPunct="1">
              <a:buFont typeface="Wingdings" pitchFamily="2" charset="2"/>
              <a:buChar char="v"/>
            </a:pPr>
            <a:r>
              <a:rPr lang="en-GB" dirty="0" smtClean="0">
                <a:solidFill>
                  <a:schemeClr val="tx1"/>
                </a:solidFill>
              </a:rPr>
              <a:t>Ray grass </a:t>
            </a:r>
            <a:r>
              <a:rPr lang="en-GB" dirty="0" err="1" smtClean="0">
                <a:solidFill>
                  <a:schemeClr val="tx1"/>
                </a:solidFill>
              </a:rPr>
              <a:t>anual</a:t>
            </a:r>
            <a:r>
              <a:rPr lang="en-GB" dirty="0" smtClean="0">
                <a:solidFill>
                  <a:schemeClr val="tx1"/>
                </a:solidFill>
              </a:rPr>
              <a:t> (</a:t>
            </a:r>
            <a:r>
              <a:rPr lang="en-GB" i="1" dirty="0" err="1" smtClean="0">
                <a:solidFill>
                  <a:schemeClr val="tx1"/>
                </a:solidFill>
              </a:rPr>
              <a:t>Lolium</a:t>
            </a:r>
            <a:r>
              <a:rPr lang="en-GB" i="1" dirty="0" smtClean="0">
                <a:solidFill>
                  <a:schemeClr val="tx1"/>
                </a:solidFill>
              </a:rPr>
              <a:t> </a:t>
            </a:r>
            <a:r>
              <a:rPr lang="en-GB" i="1" dirty="0" err="1" smtClean="0">
                <a:solidFill>
                  <a:schemeClr val="tx1"/>
                </a:solidFill>
              </a:rPr>
              <a:t>multiflorum</a:t>
            </a:r>
            <a:r>
              <a:rPr lang="en-GB" i="1" dirty="0" smtClean="0">
                <a:solidFill>
                  <a:schemeClr val="tx1"/>
                </a:solidFill>
              </a:rPr>
              <a:t> LAM</a:t>
            </a:r>
            <a:r>
              <a:rPr lang="en-GB" dirty="0" smtClean="0">
                <a:solidFill>
                  <a:schemeClr val="tx1"/>
                </a:solidFill>
              </a:rPr>
              <a:t>)</a:t>
            </a:r>
            <a:endParaRPr lang="es-EC" dirty="0" smtClean="0">
              <a:solidFill>
                <a:schemeClr val="tx1"/>
              </a:solidFill>
            </a:endParaRPr>
          </a:p>
          <a:p>
            <a:pPr algn="just" eaLnBrk="1" hangingPunct="1">
              <a:buFont typeface="Wingdings" pitchFamily="2" charset="2"/>
              <a:buChar char="v"/>
            </a:pPr>
            <a:r>
              <a:rPr lang="es-EC" dirty="0" smtClean="0">
                <a:solidFill>
                  <a:schemeClr val="tx1"/>
                </a:solidFill>
              </a:rPr>
              <a:t>Trébol blanco (</a:t>
            </a:r>
            <a:r>
              <a:rPr lang="es-EC" i="1" dirty="0" err="1" smtClean="0">
                <a:solidFill>
                  <a:schemeClr val="tx1"/>
                </a:solidFill>
              </a:rPr>
              <a:t>Trifolium</a:t>
            </a:r>
            <a:r>
              <a:rPr lang="es-EC" i="1" dirty="0" smtClean="0">
                <a:solidFill>
                  <a:schemeClr val="tx1"/>
                </a:solidFill>
              </a:rPr>
              <a:t> </a:t>
            </a:r>
            <a:r>
              <a:rPr lang="es-EC" i="1" dirty="0" err="1" smtClean="0">
                <a:solidFill>
                  <a:schemeClr val="tx1"/>
                </a:solidFill>
              </a:rPr>
              <a:t>repens</a:t>
            </a:r>
            <a:r>
              <a:rPr lang="es-EC" i="1" dirty="0" smtClean="0">
                <a:solidFill>
                  <a:schemeClr val="tx1"/>
                </a:solidFill>
              </a:rPr>
              <a:t> L</a:t>
            </a:r>
            <a:r>
              <a:rPr lang="es-EC" dirty="0" smtClean="0">
                <a:solidFill>
                  <a:schemeClr val="tx1"/>
                </a:solidFill>
              </a:rPr>
              <a:t>.)</a:t>
            </a:r>
          </a:p>
          <a:p>
            <a:pPr algn="just" eaLnBrk="1" hangingPunct="1">
              <a:buFont typeface="Wingdings" pitchFamily="2" charset="2"/>
              <a:buChar char="v"/>
            </a:pPr>
            <a:r>
              <a:rPr lang="es-ES_tradnl" dirty="0" smtClean="0">
                <a:solidFill>
                  <a:schemeClr val="tx1"/>
                </a:solidFill>
              </a:rPr>
              <a:t>Regla</a:t>
            </a:r>
            <a:endParaRPr lang="es-EC" dirty="0" smtClean="0">
              <a:solidFill>
                <a:schemeClr val="tx1"/>
              </a:solidFill>
            </a:endParaRPr>
          </a:p>
          <a:p>
            <a:pPr algn="just" eaLnBrk="1" hangingPunct="1">
              <a:buFont typeface="Wingdings" pitchFamily="2" charset="2"/>
              <a:buChar char="v"/>
            </a:pPr>
            <a:r>
              <a:rPr lang="es-ES_tradnl" dirty="0" smtClean="0">
                <a:solidFill>
                  <a:schemeClr val="tx1"/>
                </a:solidFill>
              </a:rPr>
              <a:t>Libreta de campo</a:t>
            </a:r>
            <a:endParaRPr lang="es-EC" dirty="0" smtClean="0">
              <a:solidFill>
                <a:schemeClr val="tx1"/>
              </a:solidFill>
            </a:endParaRPr>
          </a:p>
          <a:p>
            <a:pPr algn="just" eaLnBrk="1" hangingPunct="1">
              <a:buFont typeface="Wingdings" pitchFamily="2" charset="2"/>
              <a:buChar char="v"/>
            </a:pPr>
            <a:r>
              <a:rPr lang="es-ES_tradnl" dirty="0" smtClean="0">
                <a:solidFill>
                  <a:schemeClr val="tx1"/>
                </a:solidFill>
              </a:rPr>
              <a:t>Balanza electrónica</a:t>
            </a:r>
            <a:endParaRPr lang="es-EC"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noGrp="1"/>
          </p:cNvSpPr>
          <p:nvPr>
            <p:ph idx="1"/>
          </p:nvPr>
        </p:nvSpPr>
        <p:spPr bwMode="auto">
          <a:xfrm>
            <a:off x="1547813" y="1557338"/>
            <a:ext cx="5483225" cy="4537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Char char="v"/>
            </a:pPr>
            <a:r>
              <a:rPr lang="es-ES_tradnl" smtClean="0">
                <a:solidFill>
                  <a:schemeClr val="tx1"/>
                </a:solidFill>
              </a:rPr>
              <a:t>Masquin</a:t>
            </a:r>
            <a:endParaRPr lang="es-EC" smtClean="0">
              <a:solidFill>
                <a:schemeClr val="tx1"/>
              </a:solidFill>
            </a:endParaRPr>
          </a:p>
          <a:p>
            <a:pPr eaLnBrk="1" hangingPunct="1">
              <a:lnSpc>
                <a:spcPct val="150000"/>
              </a:lnSpc>
              <a:buFont typeface="Wingdings" pitchFamily="2" charset="2"/>
              <a:buChar char="v"/>
            </a:pPr>
            <a:r>
              <a:rPr lang="es-ES_tradnl" smtClean="0">
                <a:solidFill>
                  <a:schemeClr val="tx1"/>
                </a:solidFill>
              </a:rPr>
              <a:t>Flexómetro</a:t>
            </a:r>
            <a:endParaRPr lang="es-EC" smtClean="0">
              <a:solidFill>
                <a:schemeClr val="tx1"/>
              </a:solidFill>
            </a:endParaRPr>
          </a:p>
          <a:p>
            <a:pPr eaLnBrk="1" hangingPunct="1">
              <a:lnSpc>
                <a:spcPct val="150000"/>
              </a:lnSpc>
              <a:buFont typeface="Wingdings" pitchFamily="2" charset="2"/>
              <a:buChar char="v"/>
            </a:pPr>
            <a:r>
              <a:rPr lang="es-ES_tradnl" smtClean="0">
                <a:solidFill>
                  <a:schemeClr val="tx1"/>
                </a:solidFill>
              </a:rPr>
              <a:t>Marcadores</a:t>
            </a:r>
            <a:endParaRPr lang="es-EC" smtClean="0">
              <a:solidFill>
                <a:schemeClr val="tx1"/>
              </a:solidFill>
            </a:endParaRPr>
          </a:p>
          <a:p>
            <a:pPr eaLnBrk="1" hangingPunct="1">
              <a:lnSpc>
                <a:spcPct val="150000"/>
              </a:lnSpc>
              <a:buFont typeface="Wingdings" pitchFamily="2" charset="2"/>
              <a:buChar char="v"/>
            </a:pPr>
            <a:r>
              <a:rPr lang="es-ES_tradnl" smtClean="0">
                <a:solidFill>
                  <a:schemeClr val="tx1"/>
                </a:solidFill>
              </a:rPr>
              <a:t>Letreros de madera</a:t>
            </a:r>
          </a:p>
          <a:p>
            <a:pPr eaLnBrk="1" hangingPunct="1">
              <a:lnSpc>
                <a:spcPct val="150000"/>
              </a:lnSpc>
              <a:buFont typeface="Wingdings" pitchFamily="2" charset="2"/>
              <a:buChar char="v"/>
            </a:pPr>
            <a:r>
              <a:rPr lang="es-ES_tradnl" smtClean="0">
                <a:solidFill>
                  <a:schemeClr val="tx1"/>
                </a:solidFill>
              </a:rPr>
              <a:t>Cuadrados de madera</a:t>
            </a:r>
            <a:endParaRPr lang="es-EC" smtClean="0">
              <a:solidFill>
                <a:schemeClr val="tx1"/>
              </a:solidFill>
            </a:endParaRPr>
          </a:p>
          <a:p>
            <a:pPr eaLnBrk="1" hangingPunct="1">
              <a:lnSpc>
                <a:spcPct val="150000"/>
              </a:lnSpc>
              <a:buFont typeface="Wingdings" pitchFamily="2" charset="2"/>
              <a:buChar char="v"/>
            </a:pPr>
            <a:r>
              <a:rPr lang="es-ES_tradnl" smtClean="0">
                <a:solidFill>
                  <a:schemeClr val="tx1"/>
                </a:solidFill>
              </a:rPr>
              <a:t>Piola</a:t>
            </a:r>
            <a:endParaRPr lang="es-EC" smtClean="0">
              <a:solidFill>
                <a:schemeClr val="tx1"/>
              </a:solidFill>
            </a:endParaRPr>
          </a:p>
          <a:p>
            <a:pPr eaLnBrk="1" hangingPunct="1">
              <a:lnSpc>
                <a:spcPct val="150000"/>
              </a:lnSpc>
              <a:buFont typeface="Wingdings" pitchFamily="2" charset="2"/>
              <a:buChar char="v"/>
            </a:pPr>
            <a:r>
              <a:rPr lang="es-ES_tradnl" smtClean="0">
                <a:solidFill>
                  <a:schemeClr val="tx1"/>
                </a:solidFill>
              </a:rPr>
              <a:t>Estacas</a:t>
            </a:r>
            <a:endParaRPr lang="es-EC" smtClean="0">
              <a:solidFill>
                <a:schemeClr val="tx1"/>
              </a:solidFill>
            </a:endParaRPr>
          </a:p>
          <a:p>
            <a:pPr eaLnBrk="1" hangingPunct="1">
              <a:lnSpc>
                <a:spcPct val="80000"/>
              </a:lnSpc>
              <a:buFont typeface="Wingdings" pitchFamily="2" charset="2"/>
              <a:buChar char="v"/>
            </a:pPr>
            <a:endParaRPr lang="es-EC" sz="1300" smtClean="0">
              <a:solidFill>
                <a:schemeClr val="tx1"/>
              </a:solidFill>
            </a:endParaRPr>
          </a:p>
        </p:txBody>
      </p:sp>
      <p:sp>
        <p:nvSpPr>
          <p:cNvPr id="5" name="1 Título"/>
          <p:cNvSpPr>
            <a:spLocks noGrp="1"/>
          </p:cNvSpPr>
          <p:nvPr>
            <p:ph type="title"/>
          </p:nvPr>
        </p:nvSpPr>
        <p:spPr>
          <a:xfrm>
            <a:off x="539750" y="836613"/>
            <a:ext cx="8229600" cy="633412"/>
          </a:xfrm>
        </p:spPr>
        <p:txBody>
          <a:bodyPr vert="horz" wrap="square" lIns="91440" tIns="45720" rIns="91440" bIns="45720" numCol="1" anchor="t" anchorCtr="0" compatLnSpc="1">
            <a:prstTxWarp prst="textNoShape">
              <a:avLst/>
            </a:prstTxWarp>
          </a:bodyPr>
          <a:lstStyle/>
          <a:p>
            <a:pPr eaLnBrk="1" hangingPunct="1">
              <a:defRPr/>
            </a:pPr>
            <a:r>
              <a:rPr lang="es-ES" sz="3600" dirty="0" smtClean="0">
                <a:solidFill>
                  <a:schemeClr val="tx1"/>
                </a:solidFill>
              </a:rPr>
              <a:t>Materiales y Equipos</a:t>
            </a:r>
            <a:endParaRPr lang="es-EC" sz="3600"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123728" y="548680"/>
            <a:ext cx="6588224" cy="792163"/>
          </a:xfrm>
        </p:spPr>
        <p:txBody>
          <a:bodyPr vert="horz" wrap="square" lIns="91440" tIns="45720" rIns="91440" bIns="45720" numCol="1" anchor="t" anchorCtr="0" compatLnSpc="1">
            <a:prstTxWarp prst="textNoShape">
              <a:avLst/>
            </a:prstTxWarp>
            <a:noAutofit/>
          </a:bodyPr>
          <a:lstStyle/>
          <a:p>
            <a:pPr marL="342900" indent="-342900" eaLnBrk="1" hangingPunct="1">
              <a:defRPr/>
            </a:pPr>
            <a:r>
              <a:rPr lang="es-ES_tradnl" sz="3600" dirty="0" smtClean="0">
                <a:solidFill>
                  <a:schemeClr val="tx1"/>
                </a:solidFill>
              </a:rPr>
              <a:t>Metodología Aplicada para la Elaboración del Biol </a:t>
            </a:r>
            <a:r>
              <a:rPr lang="es-EC" sz="3600" dirty="0" smtClean="0">
                <a:solidFill>
                  <a:schemeClr val="tx1"/>
                </a:solidFill>
              </a:rPr>
              <a:t/>
            </a:r>
            <a:br>
              <a:rPr lang="es-EC" sz="3600" dirty="0" smtClean="0">
                <a:solidFill>
                  <a:schemeClr val="tx1"/>
                </a:solidFill>
              </a:rPr>
            </a:br>
            <a:endParaRPr lang="es-EC" sz="3600" dirty="0" smtClean="0">
              <a:solidFill>
                <a:schemeClr val="tx1"/>
              </a:solidFill>
            </a:endParaRPr>
          </a:p>
        </p:txBody>
      </p:sp>
      <p:sp>
        <p:nvSpPr>
          <p:cNvPr id="24579" name="2 Marcador de contenido"/>
          <p:cNvSpPr>
            <a:spLocks noGrp="1"/>
          </p:cNvSpPr>
          <p:nvPr>
            <p:ph idx="1"/>
          </p:nvPr>
        </p:nvSpPr>
        <p:spPr bwMode="auto">
          <a:xfrm>
            <a:off x="467544" y="1916832"/>
            <a:ext cx="8229600" cy="3773016"/>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buFont typeface="Wingdings" pitchFamily="2" charset="2"/>
              <a:buChar char="v"/>
            </a:pPr>
            <a:r>
              <a:rPr lang="es-EC" dirty="0" smtClean="0">
                <a:solidFill>
                  <a:schemeClr val="tx1"/>
                </a:solidFill>
              </a:rPr>
              <a:t>En un recipiente plástico con capacidad para 100 litros, se adiciona 100 Kg. de estiércol fresco de vaca y luego se revuelve hasta lograr una mezcla homogénea. </a:t>
            </a:r>
          </a:p>
          <a:p>
            <a:pPr algn="just" eaLnBrk="1" hangingPunct="1">
              <a:buFont typeface="Wingdings" pitchFamily="2" charset="2"/>
              <a:buChar char="v"/>
            </a:pPr>
            <a:endParaRPr lang="es-EC" dirty="0" smtClean="0">
              <a:solidFill>
                <a:schemeClr val="tx1"/>
              </a:solidFill>
            </a:endParaRPr>
          </a:p>
          <a:p>
            <a:pPr algn="just" eaLnBrk="1" hangingPunct="1">
              <a:buFont typeface="Wingdings" pitchFamily="2" charset="2"/>
              <a:buChar char="v"/>
            </a:pPr>
            <a:r>
              <a:rPr lang="es-EC" dirty="0" smtClean="0">
                <a:solidFill>
                  <a:schemeClr val="tx1"/>
                </a:solidFill>
              </a:rPr>
              <a:t>Disolver en 100 litros de agua la cantidad de 2,5 litros de suero de leche, más 1,5 litros de melaza, una vez bien disueltos, agregarlos en el recipiente plástico donde hemos preparado la pre-mezcla y removerlo constantemente.</a:t>
            </a:r>
          </a:p>
          <a:p>
            <a:pPr eaLnBrk="1" hangingPunct="1">
              <a:buFontTx/>
              <a:buNone/>
            </a:pPr>
            <a:endParaRPr lang="es-EC" dirty="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Marcador de contenido"/>
          <p:cNvSpPr>
            <a:spLocks noGrp="1"/>
          </p:cNvSpPr>
          <p:nvPr>
            <p:ph idx="1"/>
          </p:nvPr>
        </p:nvSpPr>
        <p:spPr bwMode="auto">
          <a:xfrm>
            <a:off x="395288" y="1773238"/>
            <a:ext cx="8229600" cy="3887787"/>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buFont typeface="Wingdings" pitchFamily="2" charset="2"/>
              <a:buChar char="v"/>
            </a:pPr>
            <a:r>
              <a:rPr lang="es-EC" sz="2200" smtClean="0">
                <a:solidFill>
                  <a:schemeClr val="tx1"/>
                </a:solidFill>
              </a:rPr>
              <a:t>En este mismo recipiente, se adiciona 0,12 litros de microorganismos, más la levadura, más ¼ litro de melaza, más 0,62 kg de fósforo.</a:t>
            </a:r>
          </a:p>
          <a:p>
            <a:pPr marL="457200" indent="-457200" algn="just" eaLnBrk="1" hangingPunct="1">
              <a:buFontTx/>
              <a:buNone/>
            </a:pPr>
            <a:endParaRPr lang="es-EC" sz="2200" smtClean="0">
              <a:solidFill>
                <a:schemeClr val="tx1"/>
              </a:solidFill>
            </a:endParaRPr>
          </a:p>
          <a:p>
            <a:pPr marL="457200" indent="-457200" algn="just" eaLnBrk="1" hangingPunct="1">
              <a:lnSpc>
                <a:spcPct val="150000"/>
              </a:lnSpc>
              <a:buFont typeface="Wingdings" pitchFamily="2" charset="2"/>
              <a:buChar char="v"/>
            </a:pPr>
            <a:r>
              <a:rPr lang="es-EC" sz="2200" smtClean="0">
                <a:solidFill>
                  <a:schemeClr val="tx1"/>
                </a:solidFill>
              </a:rPr>
              <a:t>Finalmente, se incorpora otros componentes (Ceniza 0,31 kg y Sulpomag 0,5 kg)  y agregarlos al tanque definitivo.</a:t>
            </a:r>
          </a:p>
          <a:p>
            <a:pPr marL="457200" indent="-457200" algn="just" eaLnBrk="1" hangingPunct="1">
              <a:lnSpc>
                <a:spcPct val="150000"/>
              </a:lnSpc>
              <a:buFontTx/>
              <a:buNone/>
            </a:pPr>
            <a:endParaRPr lang="es-EC" sz="2200" smtClean="0">
              <a:solidFill>
                <a:schemeClr val="tx1"/>
              </a:solidFill>
            </a:endParaRPr>
          </a:p>
          <a:p>
            <a:pPr marL="457200" indent="-457200" algn="just" eaLnBrk="1" hangingPunct="1">
              <a:buFont typeface="Wingdings" pitchFamily="2" charset="2"/>
              <a:buChar char="v"/>
            </a:pPr>
            <a:r>
              <a:rPr lang="es-EC" sz="2200" smtClean="0">
                <a:solidFill>
                  <a:schemeClr val="tx1"/>
                </a:solidFill>
              </a:rPr>
              <a:t>Completar con agua hasta llegar al volumen de la fórmula.</a:t>
            </a:r>
          </a:p>
          <a:p>
            <a:pPr marL="457200" indent="-457200" algn="just" eaLnBrk="1" hangingPunct="1">
              <a:buFontTx/>
              <a:buNone/>
            </a:pPr>
            <a:endParaRPr lang="es-EC" smtClean="0">
              <a:solidFill>
                <a:schemeClr val="tx1"/>
              </a:solidFill>
            </a:endParaRPr>
          </a:p>
          <a:p>
            <a:pPr marL="457200" indent="-457200" eaLnBrk="1" hangingPunct="1"/>
            <a:endParaRPr lang="es-EC" smtClean="0">
              <a:solidFill>
                <a:schemeClr val="tx1"/>
              </a:solidFill>
            </a:endParaRPr>
          </a:p>
        </p:txBody>
      </p:sp>
      <p:sp>
        <p:nvSpPr>
          <p:cNvPr id="4" name="1 Título"/>
          <p:cNvSpPr txBox="1">
            <a:spLocks/>
          </p:cNvSpPr>
          <p:nvPr/>
        </p:nvSpPr>
        <p:spPr>
          <a:xfrm>
            <a:off x="2123728" y="548680"/>
            <a:ext cx="6588224" cy="792163"/>
          </a:xfrm>
          <a:prstGeom prst="rect">
            <a:avLst/>
          </a:prstGeom>
        </p:spPr>
        <p:txBody>
          <a:bodyPr vert="horz" wrap="square" lIns="91440" tIns="45720" rIns="91440" bIns="45720" numCol="1" anchor="t" anchorCtr="0" compatLnSpc="1">
            <a:prstTxWarp prst="textNoShape">
              <a:avLst/>
            </a:prstTxWarp>
            <a:noAutofit/>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s-ES_tradnl" sz="3600" b="1" i="1"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Metodología Aplicada para la Elaboración del Biol </a:t>
            </a:r>
            <a:r>
              <a:rPr kumimoji="0" lang="es-EC" sz="3600" b="1" i="1"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
            </a:r>
            <a:br>
              <a:rPr kumimoji="0" lang="es-EC" sz="3600" b="1" i="1"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br>
            <a:endParaRPr kumimoji="0" lang="es-EC" sz="3600" b="1"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2 Marcador de contenido"/>
          <p:cNvSpPr>
            <a:spLocks noGrp="1"/>
          </p:cNvSpPr>
          <p:nvPr>
            <p:ph idx="1"/>
          </p:nvPr>
        </p:nvSpPr>
        <p:spPr bwMode="auto">
          <a:xfrm>
            <a:off x="457200" y="1844675"/>
            <a:ext cx="8229600" cy="4281488"/>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Char char="v"/>
            </a:pPr>
            <a:r>
              <a:rPr lang="es-EC" smtClean="0">
                <a:solidFill>
                  <a:schemeClr val="tx1"/>
                </a:solidFill>
              </a:rPr>
              <a:t>Tapar herméticamente el recipiente al inicio de la fermentación anaeróbica y conectar el sistema de evacuación de gases con la manguera con sello de agua.</a:t>
            </a:r>
          </a:p>
          <a:p>
            <a:pPr eaLnBrk="1" hangingPunct="1">
              <a:lnSpc>
                <a:spcPct val="90000"/>
              </a:lnSpc>
              <a:buFontTx/>
              <a:buNone/>
            </a:pPr>
            <a:endParaRPr lang="es-EC" smtClean="0">
              <a:solidFill>
                <a:schemeClr val="tx1"/>
              </a:solidFill>
            </a:endParaRPr>
          </a:p>
          <a:p>
            <a:pPr algn="just" eaLnBrk="1" hangingPunct="1">
              <a:lnSpc>
                <a:spcPct val="90000"/>
              </a:lnSpc>
              <a:buFont typeface="Wingdings" pitchFamily="2" charset="2"/>
              <a:buChar char="v"/>
            </a:pPr>
            <a:r>
              <a:rPr lang="es-EC" smtClean="0">
                <a:solidFill>
                  <a:schemeClr val="tx1"/>
                </a:solidFill>
              </a:rPr>
              <a:t>Colocar el recipiente en un lugar a la sombra, a temperatura promedio y protegido del sol. </a:t>
            </a:r>
          </a:p>
          <a:p>
            <a:pPr algn="just" eaLnBrk="1" hangingPunct="1">
              <a:lnSpc>
                <a:spcPct val="90000"/>
              </a:lnSpc>
              <a:buFontTx/>
              <a:buNone/>
            </a:pPr>
            <a:endParaRPr lang="es-EC" smtClean="0">
              <a:solidFill>
                <a:schemeClr val="tx1"/>
              </a:solidFill>
            </a:endParaRPr>
          </a:p>
          <a:p>
            <a:pPr algn="just" eaLnBrk="1" hangingPunct="1">
              <a:lnSpc>
                <a:spcPct val="90000"/>
              </a:lnSpc>
              <a:buFont typeface="Wingdings" pitchFamily="2" charset="2"/>
              <a:buChar char="v"/>
            </a:pPr>
            <a:r>
              <a:rPr lang="es-EC" smtClean="0">
                <a:solidFill>
                  <a:schemeClr val="tx1"/>
                </a:solidFill>
              </a:rPr>
              <a:t>Esperar de 26 - 30 días para abrir el tanque y verificar la calidad del biofertilizante, por olor y color.  No debe presentar olor a putrefacción ni ser de color azul violeta. </a:t>
            </a:r>
          </a:p>
          <a:p>
            <a:pPr eaLnBrk="1" hangingPunct="1">
              <a:lnSpc>
                <a:spcPct val="90000"/>
              </a:lnSpc>
              <a:buFont typeface="Wingdings" pitchFamily="2" charset="2"/>
              <a:buChar char="v"/>
            </a:pPr>
            <a:endParaRPr lang="es-EC" sz="2000" smtClean="0">
              <a:solidFill>
                <a:schemeClr val="tx1"/>
              </a:solidFill>
            </a:endParaRPr>
          </a:p>
          <a:p>
            <a:pPr eaLnBrk="1" hangingPunct="1">
              <a:lnSpc>
                <a:spcPct val="90000"/>
              </a:lnSpc>
            </a:pPr>
            <a:endParaRPr lang="es-EC" smtClean="0"/>
          </a:p>
        </p:txBody>
      </p:sp>
      <p:sp>
        <p:nvSpPr>
          <p:cNvPr id="6" name="1 Título"/>
          <p:cNvSpPr>
            <a:spLocks noGrp="1"/>
          </p:cNvSpPr>
          <p:nvPr>
            <p:ph type="title"/>
          </p:nvPr>
        </p:nvSpPr>
        <p:spPr>
          <a:xfrm>
            <a:off x="2123728" y="548680"/>
            <a:ext cx="6588224" cy="792163"/>
          </a:xfrm>
        </p:spPr>
        <p:txBody>
          <a:bodyPr vert="horz" wrap="square" lIns="91440" tIns="45720" rIns="91440" bIns="45720" numCol="1" anchor="t" anchorCtr="0" compatLnSpc="1">
            <a:prstTxWarp prst="textNoShape">
              <a:avLst/>
            </a:prstTxWarp>
            <a:noAutofit/>
          </a:bodyPr>
          <a:lstStyle/>
          <a:p>
            <a:pPr marL="342900" indent="-342900" eaLnBrk="1" hangingPunct="1">
              <a:defRPr/>
            </a:pPr>
            <a:r>
              <a:rPr lang="es-ES_tradnl" sz="3600" dirty="0" smtClean="0">
                <a:solidFill>
                  <a:schemeClr val="tx1"/>
                </a:solidFill>
              </a:rPr>
              <a:t>Metodología Aplicada para la Elaboración del Biol </a:t>
            </a:r>
            <a:r>
              <a:rPr lang="es-EC" sz="3600" dirty="0" smtClean="0">
                <a:solidFill>
                  <a:schemeClr val="tx1"/>
                </a:solidFill>
              </a:rPr>
              <a:t/>
            </a:r>
            <a:br>
              <a:rPr lang="es-EC" sz="3600" dirty="0" smtClean="0">
                <a:solidFill>
                  <a:schemeClr val="tx1"/>
                </a:solidFill>
              </a:rPr>
            </a:br>
            <a:endParaRPr lang="es-EC" sz="3600"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188" y="692150"/>
            <a:ext cx="8229600" cy="635000"/>
          </a:xfrm>
        </p:spPr>
        <p:txBody>
          <a:bodyPr/>
          <a:lstStyle/>
          <a:p>
            <a:pPr eaLnBrk="1" hangingPunct="1">
              <a:defRPr/>
            </a:pPr>
            <a:r>
              <a:rPr lang="es-EC" dirty="0" smtClean="0">
                <a:solidFill>
                  <a:schemeClr val="tx1"/>
                </a:solidFill>
              </a:rPr>
              <a:t>Composición del Biol </a:t>
            </a:r>
            <a:endParaRPr lang="es-EC" dirty="0">
              <a:solidFill>
                <a:schemeClr val="tx1"/>
              </a:solidFill>
            </a:endParaRPr>
          </a:p>
        </p:txBody>
      </p:sp>
      <p:pic>
        <p:nvPicPr>
          <p:cNvPr id="5" name="3 Marcador de contenido" descr="composicion del biol"/>
          <p:cNvPicPr>
            <a:picLocks noGrp="1"/>
          </p:cNvPicPr>
          <p:nvPr>
            <p:ph idx="1"/>
          </p:nvPr>
        </p:nvPicPr>
        <p:blipFill>
          <a:blip r:embed="rId2" cstate="print"/>
          <a:srcRect/>
          <a:stretch>
            <a:fillRect/>
          </a:stretch>
        </p:blipFill>
        <p:spPr bwMode="auto">
          <a:xfrm>
            <a:off x="2771775" y="1341438"/>
            <a:ext cx="3671888" cy="455930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Rectángulo"/>
          <p:cNvSpPr>
            <a:spLocks noChangeArrowheads="1"/>
          </p:cNvSpPr>
          <p:nvPr/>
        </p:nvSpPr>
        <p:spPr bwMode="auto">
          <a:xfrm>
            <a:off x="611560" y="1484784"/>
            <a:ext cx="7920037" cy="3785652"/>
          </a:xfrm>
          <a:prstGeom prst="rect">
            <a:avLst/>
          </a:prstGeom>
          <a:noFill/>
          <a:ln w="9525">
            <a:noFill/>
            <a:miter lim="800000"/>
            <a:headEnd/>
            <a:tailEnd/>
          </a:ln>
        </p:spPr>
        <p:txBody>
          <a:bodyPr wrap="square">
            <a:spAutoFit/>
          </a:bodyPr>
          <a:lstStyle/>
          <a:p>
            <a:pPr marL="355600" indent="-355600" algn="just">
              <a:buFont typeface="Wingdings" pitchFamily="2" charset="2"/>
              <a:buChar char="v"/>
            </a:pPr>
            <a:r>
              <a:rPr lang="es-EC" sz="2000" dirty="0"/>
              <a:t>Un costo significativo representa la fertilización de los pastos en la sierra</a:t>
            </a:r>
          </a:p>
          <a:p>
            <a:pPr marL="355600" indent="-355600" algn="just"/>
            <a:endParaRPr lang="es-EC" sz="2000" dirty="0"/>
          </a:p>
          <a:p>
            <a:pPr marL="355600" indent="-355600" algn="just">
              <a:buFont typeface="Wingdings" pitchFamily="2" charset="2"/>
              <a:buChar char="v"/>
            </a:pPr>
            <a:r>
              <a:rPr lang="es-EC" sz="2000" dirty="0"/>
              <a:t>Se considera de fundamental importancia, obtener fuentes alternativas de fertilización en pastos</a:t>
            </a:r>
          </a:p>
          <a:p>
            <a:pPr marL="355600" indent="-355600" algn="just"/>
            <a:endParaRPr lang="es-EC" sz="2000" dirty="0"/>
          </a:p>
          <a:p>
            <a:pPr marL="355600" indent="-355600" algn="just">
              <a:buFont typeface="Wingdings" pitchFamily="2" charset="2"/>
              <a:buChar char="v"/>
            </a:pPr>
            <a:r>
              <a:rPr lang="es-EC" sz="2000" dirty="0"/>
              <a:t>Se pretende beneficiar a las ganaderías y granjas del país, mediante la reutilización de los subproductos obtenidos de la ganadería. </a:t>
            </a:r>
          </a:p>
          <a:p>
            <a:pPr marL="355600" indent="-355600" algn="just"/>
            <a:endParaRPr lang="es-EC" sz="2000" dirty="0"/>
          </a:p>
          <a:p>
            <a:pPr marL="355600" indent="-355600" algn="just">
              <a:buFont typeface="Wingdings" pitchFamily="2" charset="2"/>
              <a:buChar char="v"/>
            </a:pPr>
            <a:r>
              <a:rPr lang="es-ES" sz="2000" dirty="0"/>
              <a:t>El </a:t>
            </a:r>
            <a:r>
              <a:rPr lang="es-ES" sz="2000" dirty="0" err="1"/>
              <a:t>biol</a:t>
            </a:r>
            <a:r>
              <a:rPr lang="es-ES" sz="2000" dirty="0"/>
              <a:t> utilizado como abono foliar, es una fuente orgánica que es asimilada </a:t>
            </a:r>
            <a:r>
              <a:rPr lang="es-ES" sz="2000" dirty="0" smtClean="0"/>
              <a:t>fácilmente </a:t>
            </a:r>
            <a:r>
              <a:rPr lang="es-ES" sz="2000" dirty="0"/>
              <a:t>por las plantas (INIA, 2008) </a:t>
            </a:r>
            <a:endParaRPr lang="es-EC"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55650" y="620713"/>
            <a:ext cx="8229600" cy="576262"/>
          </a:xfrm>
        </p:spPr>
        <p:txBody>
          <a:bodyPr vert="horz" wrap="square" lIns="91440" tIns="45720" rIns="91440" bIns="45720" numCol="1" anchor="t" anchorCtr="0" compatLnSpc="1">
            <a:prstTxWarp prst="textNoShape">
              <a:avLst/>
            </a:prstTxWarp>
          </a:bodyPr>
          <a:lstStyle/>
          <a:p>
            <a:pPr marL="342900" indent="-342900" eaLnBrk="1" hangingPunct="1">
              <a:defRPr/>
            </a:pPr>
            <a:r>
              <a:rPr lang="es-ES_tradnl" sz="3600" dirty="0" smtClean="0">
                <a:solidFill>
                  <a:schemeClr val="tx1"/>
                </a:solidFill>
              </a:rPr>
              <a:t>Diseño Experimental</a:t>
            </a:r>
            <a:r>
              <a:rPr lang="es-EC" dirty="0" smtClean="0"/>
              <a:t/>
            </a:r>
            <a:br>
              <a:rPr lang="es-EC" dirty="0" smtClean="0"/>
            </a:br>
            <a:endParaRPr lang="es-EC" dirty="0" smtClean="0"/>
          </a:p>
        </p:txBody>
      </p:sp>
      <p:pic>
        <p:nvPicPr>
          <p:cNvPr id="28675" name="3 Marcador de contenido" descr="Nuevo Croquis"/>
          <p:cNvPicPr>
            <a:picLocks noGrp="1"/>
          </p:cNvPicPr>
          <p:nvPr>
            <p:ph idx="1"/>
          </p:nvPr>
        </p:nvPicPr>
        <p:blipFill>
          <a:blip r:embed="rId2" cstate="print"/>
          <a:srcRect/>
          <a:stretch>
            <a:fillRect/>
          </a:stretch>
        </p:blipFill>
        <p:spPr bwMode="auto">
          <a:xfrm>
            <a:off x="1547664" y="1556792"/>
            <a:ext cx="5832946" cy="3744317"/>
          </a:xfrm>
          <a:noFill/>
          <a:ln>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8313" y="620713"/>
            <a:ext cx="8229600" cy="777875"/>
          </a:xfrm>
        </p:spPr>
        <p:txBody>
          <a:bodyPr vert="horz" wrap="square" lIns="91440" tIns="45720" rIns="91440" bIns="45720" numCol="1" anchor="t" anchorCtr="0" compatLnSpc="1">
            <a:prstTxWarp prst="textNoShape">
              <a:avLst/>
            </a:prstTxWarp>
          </a:bodyPr>
          <a:lstStyle/>
          <a:p>
            <a:pPr>
              <a:defRPr/>
            </a:pPr>
            <a:r>
              <a:rPr lang="es-ES" sz="3600" dirty="0" smtClean="0">
                <a:solidFill>
                  <a:schemeClr val="tx1"/>
                </a:solidFill>
              </a:rPr>
              <a:t>Tratamientos a Comparar</a:t>
            </a:r>
            <a:endParaRPr lang="es-EC" sz="3600" dirty="0" smtClean="0"/>
          </a:p>
        </p:txBody>
      </p:sp>
      <p:sp>
        <p:nvSpPr>
          <p:cNvPr id="33795" name="5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buFont typeface="Wingdings" pitchFamily="2" charset="2"/>
              <a:buChar char="v"/>
            </a:pPr>
            <a:r>
              <a:rPr lang="es-ES_tradnl" sz="2000" b="1" dirty="0" smtClean="0">
                <a:solidFill>
                  <a:schemeClr val="tx1"/>
                </a:solidFill>
              </a:rPr>
              <a:t>TO </a:t>
            </a:r>
          </a:p>
          <a:p>
            <a:pPr algn="just" eaLnBrk="1" hangingPunct="1">
              <a:lnSpc>
                <a:spcPct val="150000"/>
              </a:lnSpc>
              <a:buFontTx/>
              <a:buNone/>
            </a:pPr>
            <a:r>
              <a:rPr lang="es-ES_tradnl" sz="2000" b="1" dirty="0" smtClean="0">
                <a:solidFill>
                  <a:schemeClr val="tx1"/>
                </a:solidFill>
              </a:rPr>
              <a:t>	</a:t>
            </a:r>
            <a:r>
              <a:rPr lang="es-ES_tradnl" sz="2000" dirty="0" smtClean="0">
                <a:solidFill>
                  <a:schemeClr val="tx1"/>
                </a:solidFill>
              </a:rPr>
              <a:t>Fertilización de los pastizales de acuerdo con el procedimiento de la hacienda. (2,69 Kg/ha de </a:t>
            </a:r>
            <a:r>
              <a:rPr lang="es-ES_tradnl" sz="2000" dirty="0" err="1" smtClean="0">
                <a:solidFill>
                  <a:schemeClr val="tx1"/>
                </a:solidFill>
              </a:rPr>
              <a:t>Yaramila</a:t>
            </a:r>
            <a:r>
              <a:rPr lang="es-ES_tradnl" sz="2000" dirty="0" smtClean="0">
                <a:solidFill>
                  <a:schemeClr val="tx1"/>
                </a:solidFill>
              </a:rPr>
              <a:t> y 8,64 </a:t>
            </a:r>
            <a:r>
              <a:rPr lang="es-ES_tradnl" sz="2000" dirty="0" err="1" smtClean="0">
                <a:solidFill>
                  <a:schemeClr val="tx1"/>
                </a:solidFill>
              </a:rPr>
              <a:t>lt</a:t>
            </a:r>
            <a:r>
              <a:rPr lang="es-ES_tradnl" sz="2000" dirty="0" smtClean="0">
                <a:solidFill>
                  <a:schemeClr val="tx1"/>
                </a:solidFill>
              </a:rPr>
              <a:t> de </a:t>
            </a:r>
            <a:r>
              <a:rPr lang="es-ES_tradnl" sz="2000" dirty="0" err="1" smtClean="0">
                <a:solidFill>
                  <a:schemeClr val="tx1"/>
                </a:solidFill>
              </a:rPr>
              <a:t>biol</a:t>
            </a:r>
            <a:r>
              <a:rPr lang="es-ES_tradnl" sz="2000" dirty="0" smtClean="0">
                <a:solidFill>
                  <a:schemeClr val="tx1"/>
                </a:solidFill>
              </a:rPr>
              <a:t>).</a:t>
            </a:r>
          </a:p>
          <a:p>
            <a:pPr algn="just" eaLnBrk="1" hangingPunct="1">
              <a:buFontTx/>
              <a:buNone/>
            </a:pPr>
            <a:endParaRPr lang="es-EC" sz="2000" dirty="0" smtClean="0">
              <a:solidFill>
                <a:schemeClr val="tx1"/>
              </a:solidFill>
            </a:endParaRPr>
          </a:p>
          <a:p>
            <a:pPr algn="just" eaLnBrk="1" hangingPunct="1">
              <a:buFont typeface="Wingdings" pitchFamily="2" charset="2"/>
              <a:buChar char="v"/>
            </a:pPr>
            <a:r>
              <a:rPr lang="es-ES_tradnl" sz="2000" b="1" dirty="0" smtClean="0">
                <a:solidFill>
                  <a:schemeClr val="tx1"/>
                </a:solidFill>
              </a:rPr>
              <a:t>T1</a:t>
            </a:r>
          </a:p>
          <a:p>
            <a:pPr algn="just" eaLnBrk="1" hangingPunct="1">
              <a:lnSpc>
                <a:spcPct val="150000"/>
              </a:lnSpc>
              <a:buFontTx/>
              <a:buNone/>
            </a:pPr>
            <a:r>
              <a:rPr lang="es-ES_tradnl" sz="2000" b="1" dirty="0" smtClean="0">
                <a:solidFill>
                  <a:schemeClr val="tx1"/>
                </a:solidFill>
              </a:rPr>
              <a:t>	</a:t>
            </a:r>
            <a:r>
              <a:rPr lang="es-ES_tradnl" sz="2000" dirty="0" smtClean="0">
                <a:solidFill>
                  <a:schemeClr val="tx1"/>
                </a:solidFill>
              </a:rPr>
              <a:t>Fertilización química mediante la recomendación del análisis de suelo    (80 N, 40 P2O5, 30 K2O, 30 S). (5,04 kg/ha de </a:t>
            </a:r>
            <a:r>
              <a:rPr lang="es-ES_tradnl" sz="2000" dirty="0" err="1" smtClean="0">
                <a:solidFill>
                  <a:schemeClr val="tx1"/>
                </a:solidFill>
              </a:rPr>
              <a:t>Sulpomag</a:t>
            </a:r>
            <a:r>
              <a:rPr lang="es-ES_tradnl" sz="2000" dirty="0" smtClean="0">
                <a:solidFill>
                  <a:schemeClr val="tx1"/>
                </a:solidFill>
              </a:rPr>
              <a:t>, 3,36 kg/ha de 18-46-0 y 4,2 kg/ha de Urea)</a:t>
            </a:r>
            <a:endParaRPr lang="es-EC" sz="2000" dirty="0" smtClean="0">
              <a:solidFill>
                <a:schemeClr val="tx1"/>
              </a:solidFill>
            </a:endParaRPr>
          </a:p>
          <a:p>
            <a:endParaRPr lang="es-EC"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v"/>
            </a:pPr>
            <a:r>
              <a:rPr lang="es-ES_tradnl" b="1" dirty="0" smtClean="0">
                <a:solidFill>
                  <a:schemeClr val="tx1"/>
                </a:solidFill>
              </a:rPr>
              <a:t>T2</a:t>
            </a:r>
          </a:p>
          <a:p>
            <a:pPr algn="just">
              <a:lnSpc>
                <a:spcPct val="160000"/>
              </a:lnSpc>
              <a:buFontTx/>
              <a:buNone/>
            </a:pPr>
            <a:r>
              <a:rPr lang="es-ES_tradnl" b="1" dirty="0" smtClean="0">
                <a:solidFill>
                  <a:schemeClr val="tx1"/>
                </a:solidFill>
              </a:rPr>
              <a:t>	</a:t>
            </a:r>
            <a:r>
              <a:rPr lang="es-ES_tradnl" dirty="0" smtClean="0">
                <a:solidFill>
                  <a:schemeClr val="tx1"/>
                </a:solidFill>
              </a:rPr>
              <a:t>Fertilización química del suelo más  </a:t>
            </a:r>
            <a:r>
              <a:rPr lang="es-ES_tradnl" dirty="0" err="1" smtClean="0">
                <a:solidFill>
                  <a:schemeClr val="tx1"/>
                </a:solidFill>
              </a:rPr>
              <a:t>biol</a:t>
            </a:r>
            <a:r>
              <a:rPr lang="es-ES_tradnl" dirty="0" smtClean="0">
                <a:solidFill>
                  <a:schemeClr val="tx1"/>
                </a:solidFill>
              </a:rPr>
              <a:t> al 75%. (5,04 kg/ha de </a:t>
            </a:r>
            <a:r>
              <a:rPr lang="es-ES_tradnl" dirty="0" err="1" smtClean="0">
                <a:solidFill>
                  <a:schemeClr val="tx1"/>
                </a:solidFill>
              </a:rPr>
              <a:t>Sulpomag</a:t>
            </a:r>
            <a:r>
              <a:rPr lang="es-ES_tradnl" dirty="0" smtClean="0">
                <a:solidFill>
                  <a:schemeClr val="tx1"/>
                </a:solidFill>
              </a:rPr>
              <a:t>, 3,36 kg/ha de 18-46-0,  4,2 kg/ha de Urea y 12,16 </a:t>
            </a:r>
            <a:r>
              <a:rPr lang="es-ES_tradnl" dirty="0" err="1" smtClean="0">
                <a:solidFill>
                  <a:schemeClr val="tx1"/>
                </a:solidFill>
              </a:rPr>
              <a:t>lt</a:t>
            </a:r>
            <a:r>
              <a:rPr lang="es-ES_tradnl" dirty="0" smtClean="0">
                <a:solidFill>
                  <a:schemeClr val="tx1"/>
                </a:solidFill>
              </a:rPr>
              <a:t> de </a:t>
            </a:r>
            <a:r>
              <a:rPr lang="es-ES_tradnl" dirty="0" err="1" smtClean="0">
                <a:solidFill>
                  <a:schemeClr val="tx1"/>
                </a:solidFill>
              </a:rPr>
              <a:t>biol</a:t>
            </a:r>
            <a:r>
              <a:rPr lang="es-ES_tradnl" dirty="0" smtClean="0">
                <a:solidFill>
                  <a:schemeClr val="tx1"/>
                </a:solidFill>
              </a:rPr>
              <a:t>)</a:t>
            </a:r>
            <a:endParaRPr lang="es-EC" dirty="0" smtClean="0">
              <a:solidFill>
                <a:schemeClr val="tx1"/>
              </a:solidFill>
            </a:endParaRPr>
          </a:p>
          <a:p>
            <a:pPr algn="just"/>
            <a:endParaRPr lang="es-ES_tradnl" b="1" dirty="0" smtClean="0">
              <a:solidFill>
                <a:schemeClr val="tx1"/>
              </a:solidFill>
            </a:endParaRPr>
          </a:p>
          <a:p>
            <a:pPr algn="just">
              <a:buFont typeface="Wingdings" pitchFamily="2" charset="2"/>
              <a:buChar char="v"/>
            </a:pPr>
            <a:r>
              <a:rPr lang="es-ES_tradnl" b="1" dirty="0" smtClean="0">
                <a:solidFill>
                  <a:schemeClr val="tx1"/>
                </a:solidFill>
              </a:rPr>
              <a:t>T3</a:t>
            </a:r>
          </a:p>
          <a:p>
            <a:pPr algn="just">
              <a:lnSpc>
                <a:spcPct val="160000"/>
              </a:lnSpc>
              <a:buFontTx/>
              <a:buNone/>
            </a:pPr>
            <a:r>
              <a:rPr lang="es-ES_tradnl" b="1" dirty="0" smtClean="0">
                <a:solidFill>
                  <a:schemeClr val="tx1"/>
                </a:solidFill>
              </a:rPr>
              <a:t>	</a:t>
            </a:r>
            <a:r>
              <a:rPr lang="es-ES_tradnl" dirty="0" smtClean="0">
                <a:solidFill>
                  <a:schemeClr val="tx1"/>
                </a:solidFill>
              </a:rPr>
              <a:t>Fertilización mediante la aplicación de </a:t>
            </a:r>
            <a:r>
              <a:rPr lang="es-ES_tradnl" dirty="0" err="1" smtClean="0">
                <a:solidFill>
                  <a:schemeClr val="tx1"/>
                </a:solidFill>
              </a:rPr>
              <a:t>biol</a:t>
            </a:r>
            <a:r>
              <a:rPr lang="es-ES_tradnl" dirty="0" smtClean="0">
                <a:solidFill>
                  <a:schemeClr val="tx1"/>
                </a:solidFill>
              </a:rPr>
              <a:t> al 75%. (12,16 </a:t>
            </a:r>
            <a:r>
              <a:rPr lang="es-ES_tradnl" dirty="0" err="1" smtClean="0">
                <a:solidFill>
                  <a:schemeClr val="tx1"/>
                </a:solidFill>
              </a:rPr>
              <a:t>lt</a:t>
            </a:r>
            <a:r>
              <a:rPr lang="es-ES_tradnl" dirty="0" smtClean="0">
                <a:solidFill>
                  <a:schemeClr val="tx1"/>
                </a:solidFill>
              </a:rPr>
              <a:t> de </a:t>
            </a:r>
            <a:r>
              <a:rPr lang="es-ES_tradnl" dirty="0" err="1" smtClean="0">
                <a:solidFill>
                  <a:schemeClr val="tx1"/>
                </a:solidFill>
              </a:rPr>
              <a:t>biol</a:t>
            </a:r>
            <a:r>
              <a:rPr lang="es-ES_tradnl" dirty="0" smtClean="0">
                <a:solidFill>
                  <a:schemeClr val="tx1"/>
                </a:solidFill>
              </a:rPr>
              <a:t>).</a:t>
            </a:r>
          </a:p>
          <a:p>
            <a:endParaRPr lang="es-EC" dirty="0" smtClean="0"/>
          </a:p>
        </p:txBody>
      </p:sp>
      <p:sp>
        <p:nvSpPr>
          <p:cNvPr id="4" name="4 Título"/>
          <p:cNvSpPr txBox="1">
            <a:spLocks/>
          </p:cNvSpPr>
          <p:nvPr/>
        </p:nvSpPr>
        <p:spPr>
          <a:xfrm>
            <a:off x="539552" y="620688"/>
            <a:ext cx="8229600" cy="777875"/>
          </a:xfrm>
          <a:prstGeom prst="rect">
            <a:avLst/>
          </a:prstGeom>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3600" b="1"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Tratamientos a Comparar</a:t>
            </a:r>
            <a:endParaRPr kumimoji="0" lang="es-EC" sz="3600" b="1" i="1" u="none"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2 Marcador de contenido"/>
          <p:cNvSpPr>
            <a:spLocks noGrp="1"/>
          </p:cNvSpPr>
          <p:nvPr>
            <p:ph idx="1"/>
          </p:nvPr>
        </p:nvSpPr>
        <p:spPr bwMode="auto">
          <a:xfrm>
            <a:off x="457200" y="1557338"/>
            <a:ext cx="8229600" cy="4568825"/>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v"/>
            </a:pPr>
            <a:r>
              <a:rPr lang="es-ES_tradnl" b="1" dirty="0" smtClean="0">
                <a:solidFill>
                  <a:schemeClr val="tx1"/>
                </a:solidFill>
              </a:rPr>
              <a:t>T4</a:t>
            </a:r>
          </a:p>
          <a:p>
            <a:pPr algn="just">
              <a:lnSpc>
                <a:spcPct val="160000"/>
              </a:lnSpc>
              <a:buFontTx/>
              <a:buNone/>
            </a:pPr>
            <a:r>
              <a:rPr lang="es-ES_tradnl" b="1" dirty="0" smtClean="0">
                <a:solidFill>
                  <a:schemeClr val="tx1"/>
                </a:solidFill>
              </a:rPr>
              <a:t>	</a:t>
            </a:r>
            <a:r>
              <a:rPr lang="es-ES_tradnl" dirty="0" smtClean="0">
                <a:solidFill>
                  <a:schemeClr val="tx1"/>
                </a:solidFill>
              </a:rPr>
              <a:t>Fertilización mediante la aplicación de </a:t>
            </a:r>
            <a:r>
              <a:rPr lang="es-ES_tradnl" dirty="0" err="1" smtClean="0">
                <a:solidFill>
                  <a:schemeClr val="tx1"/>
                </a:solidFill>
              </a:rPr>
              <a:t>biol</a:t>
            </a:r>
            <a:r>
              <a:rPr lang="es-ES_tradnl" dirty="0" smtClean="0">
                <a:solidFill>
                  <a:schemeClr val="tx1"/>
                </a:solidFill>
              </a:rPr>
              <a:t> al  100%. (16,13 </a:t>
            </a:r>
            <a:r>
              <a:rPr lang="es-ES_tradnl" dirty="0" err="1" smtClean="0">
                <a:solidFill>
                  <a:schemeClr val="tx1"/>
                </a:solidFill>
              </a:rPr>
              <a:t>lt</a:t>
            </a:r>
            <a:r>
              <a:rPr lang="es-ES_tradnl" dirty="0" smtClean="0">
                <a:solidFill>
                  <a:schemeClr val="tx1"/>
                </a:solidFill>
              </a:rPr>
              <a:t> de </a:t>
            </a:r>
            <a:r>
              <a:rPr lang="es-ES_tradnl" dirty="0" err="1" smtClean="0">
                <a:solidFill>
                  <a:schemeClr val="tx1"/>
                </a:solidFill>
              </a:rPr>
              <a:t>biol</a:t>
            </a:r>
            <a:r>
              <a:rPr lang="es-ES_tradnl" dirty="0" smtClean="0">
                <a:solidFill>
                  <a:schemeClr val="tx1"/>
                </a:solidFill>
              </a:rPr>
              <a:t>).</a:t>
            </a:r>
            <a:endParaRPr lang="es-EC" dirty="0" smtClean="0">
              <a:solidFill>
                <a:schemeClr val="tx1"/>
              </a:solidFill>
            </a:endParaRPr>
          </a:p>
          <a:p>
            <a:endParaRPr lang="es-EC" dirty="0" smtClean="0"/>
          </a:p>
        </p:txBody>
      </p:sp>
      <p:sp>
        <p:nvSpPr>
          <p:cNvPr id="5" name="4 Título"/>
          <p:cNvSpPr>
            <a:spLocks noGrp="1"/>
          </p:cNvSpPr>
          <p:nvPr>
            <p:ph type="title"/>
          </p:nvPr>
        </p:nvSpPr>
        <p:spPr>
          <a:xfrm>
            <a:off x="468313" y="620713"/>
            <a:ext cx="8229600" cy="777875"/>
          </a:xfrm>
        </p:spPr>
        <p:txBody>
          <a:bodyPr vert="horz" wrap="square" lIns="91440" tIns="45720" rIns="91440" bIns="45720" numCol="1" anchor="t" anchorCtr="0" compatLnSpc="1">
            <a:prstTxWarp prst="textNoShape">
              <a:avLst/>
            </a:prstTxWarp>
          </a:bodyPr>
          <a:lstStyle/>
          <a:p>
            <a:pPr>
              <a:defRPr/>
            </a:pPr>
            <a:r>
              <a:rPr lang="es-ES" sz="3600" dirty="0" smtClean="0">
                <a:solidFill>
                  <a:schemeClr val="tx1"/>
                </a:solidFill>
              </a:rPr>
              <a:t>Tratamientos a Comparar</a:t>
            </a:r>
            <a:endParaRPr lang="es-EC" sz="3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476672"/>
            <a:ext cx="7452320" cy="1692771"/>
          </a:xfrm>
          <a:prstGeom prst="rect">
            <a:avLst/>
          </a:prstGeom>
        </p:spPr>
        <p:txBody>
          <a:bodyPr wrap="square">
            <a:spAutoFit/>
          </a:bodyPr>
          <a:lstStyle/>
          <a:p>
            <a:pPr marL="0" lvl="2" algn="r">
              <a:defRPr/>
            </a:pPr>
            <a:r>
              <a:rPr lang="es-ES_tradnl" sz="3600" b="1" i="1" dirty="0" smtClean="0">
                <a:effectLst>
                  <a:outerShdw blurRad="38100" dist="38100" dir="2700000" algn="tl">
                    <a:srgbClr val="C0C0C0"/>
                  </a:outerShdw>
                </a:effectLst>
              </a:rPr>
              <a:t>Métodos Específicos de Manejo del Experimento</a:t>
            </a:r>
            <a:r>
              <a:rPr lang="es-EC" sz="3200" b="1" i="1" dirty="0">
                <a:effectLst>
                  <a:outerShdw blurRad="38100" dist="38100" dir="2700000" algn="tl">
                    <a:srgbClr val="C0C0C0"/>
                  </a:outerShdw>
                </a:effectLst>
              </a:rPr>
              <a:t/>
            </a:r>
            <a:br>
              <a:rPr lang="es-EC" sz="3200" b="1" i="1" dirty="0">
                <a:effectLst>
                  <a:outerShdw blurRad="38100" dist="38100" dir="2700000" algn="tl">
                    <a:srgbClr val="C0C0C0"/>
                  </a:outerShdw>
                </a:effectLst>
              </a:rPr>
            </a:br>
            <a:endParaRPr lang="es-EC" sz="3200" b="1" i="1" dirty="0">
              <a:effectLst>
                <a:outerShdw blurRad="38100" dist="38100" dir="2700000" algn="tl">
                  <a:srgbClr val="C0C0C0"/>
                </a:outerShdw>
              </a:effectLst>
            </a:endParaRPr>
          </a:p>
        </p:txBody>
      </p:sp>
      <p:sp>
        <p:nvSpPr>
          <p:cNvPr id="29699" name="2 Rectángulo"/>
          <p:cNvSpPr>
            <a:spLocks noChangeArrowheads="1"/>
          </p:cNvSpPr>
          <p:nvPr/>
        </p:nvSpPr>
        <p:spPr bwMode="auto">
          <a:xfrm>
            <a:off x="1116013" y="1628775"/>
            <a:ext cx="7127875" cy="577850"/>
          </a:xfrm>
          <a:prstGeom prst="rect">
            <a:avLst/>
          </a:prstGeom>
          <a:noFill/>
          <a:ln w="9525">
            <a:noFill/>
            <a:miter lim="800000"/>
            <a:headEnd/>
            <a:tailEnd/>
          </a:ln>
        </p:spPr>
        <p:txBody>
          <a:bodyPr>
            <a:spAutoFit/>
          </a:bodyPr>
          <a:lstStyle/>
          <a:p>
            <a:pPr marL="342900" indent="-342900" algn="just">
              <a:lnSpc>
                <a:spcPct val="150000"/>
              </a:lnSpc>
              <a:spcBef>
                <a:spcPct val="20000"/>
              </a:spcBef>
              <a:buFont typeface="Wingdings" pitchFamily="2" charset="2"/>
              <a:buChar char="v"/>
            </a:pPr>
            <a:r>
              <a:rPr lang="es-ES_tradnl" sz="2400" dirty="0"/>
              <a:t>Análisis de suelo inicial</a:t>
            </a:r>
            <a:endParaRPr lang="es-EC" sz="2400" dirty="0"/>
          </a:p>
        </p:txBody>
      </p:sp>
      <p:pic>
        <p:nvPicPr>
          <p:cNvPr id="4" name="3 Imagen" descr="100_5593.JPG"/>
          <p:cNvPicPr>
            <a:picLocks noChangeAspect="1"/>
          </p:cNvPicPr>
          <p:nvPr/>
        </p:nvPicPr>
        <p:blipFill>
          <a:blip r:embed="rId2" cstate="print"/>
          <a:stretch>
            <a:fillRect/>
          </a:stretch>
        </p:blipFill>
        <p:spPr>
          <a:xfrm>
            <a:off x="539551" y="2492896"/>
            <a:ext cx="3912435" cy="29343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4 Imagen" descr="DSC00558.JPG"/>
          <p:cNvPicPr>
            <a:picLocks noChangeAspect="1"/>
          </p:cNvPicPr>
          <p:nvPr/>
        </p:nvPicPr>
        <p:blipFill>
          <a:blip r:embed="rId3" cstate="print"/>
          <a:stretch>
            <a:fillRect/>
          </a:stretch>
        </p:blipFill>
        <p:spPr>
          <a:xfrm>
            <a:off x="4716016" y="2492896"/>
            <a:ext cx="3923927" cy="29429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JIMENEZ\Documents\VINICIO\fotos de las prácticas en la hacienda\segundas fotos\100_6433.JPG"/>
          <p:cNvPicPr>
            <a:picLocks noChangeAspect="1" noChangeArrowheads="1"/>
          </p:cNvPicPr>
          <p:nvPr/>
        </p:nvPicPr>
        <p:blipFill>
          <a:blip r:embed="rId2" cstate="print"/>
          <a:srcRect/>
          <a:stretch>
            <a:fillRect/>
          </a:stretch>
        </p:blipFill>
        <p:spPr bwMode="auto">
          <a:xfrm>
            <a:off x="755576" y="2924944"/>
            <a:ext cx="3263900" cy="2374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4 Título"/>
          <p:cNvSpPr>
            <a:spLocks noGrp="1"/>
          </p:cNvSpPr>
          <p:nvPr>
            <p:ph type="title"/>
          </p:nvPr>
        </p:nvSpPr>
        <p:spPr>
          <a:xfrm>
            <a:off x="468313" y="1125538"/>
            <a:ext cx="8280400" cy="796925"/>
          </a:xfrm>
        </p:spPr>
        <p:txBody>
          <a:bodyPr/>
          <a:lstStyle/>
          <a:p>
            <a:pPr>
              <a:defRPr/>
            </a:pPr>
            <a:r>
              <a:rPr lang="es-EC" dirty="0" smtClean="0"/>
              <a:t/>
            </a:r>
            <a:br>
              <a:rPr lang="es-EC" dirty="0" smtClean="0"/>
            </a:br>
            <a:endParaRPr lang="es-EC" dirty="0"/>
          </a:p>
        </p:txBody>
      </p:sp>
      <p:sp>
        <p:nvSpPr>
          <p:cNvPr id="30724" name="5 Rectángulo"/>
          <p:cNvSpPr>
            <a:spLocks noChangeArrowheads="1"/>
          </p:cNvSpPr>
          <p:nvPr/>
        </p:nvSpPr>
        <p:spPr bwMode="auto">
          <a:xfrm>
            <a:off x="683568" y="1772816"/>
            <a:ext cx="7632700" cy="577850"/>
          </a:xfrm>
          <a:prstGeom prst="rect">
            <a:avLst/>
          </a:prstGeom>
          <a:noFill/>
          <a:ln w="9525">
            <a:noFill/>
            <a:miter lim="800000"/>
            <a:headEnd/>
            <a:tailEnd/>
          </a:ln>
        </p:spPr>
        <p:txBody>
          <a:bodyPr>
            <a:spAutoFit/>
          </a:bodyPr>
          <a:lstStyle/>
          <a:p>
            <a:pPr marL="342900" indent="-342900" algn="just">
              <a:lnSpc>
                <a:spcPct val="150000"/>
              </a:lnSpc>
              <a:spcBef>
                <a:spcPct val="20000"/>
              </a:spcBef>
              <a:buFont typeface="Wingdings" pitchFamily="2" charset="2"/>
              <a:buChar char="v"/>
            </a:pPr>
            <a:r>
              <a:rPr lang="es-ES_tradnl" sz="2400" dirty="0"/>
              <a:t>Corte de igualación del área experimental</a:t>
            </a:r>
            <a:endParaRPr lang="es-EC" sz="2400" dirty="0"/>
          </a:p>
        </p:txBody>
      </p:sp>
      <p:pic>
        <p:nvPicPr>
          <p:cNvPr id="7" name="3 Marcador de contenido" descr="F:\Fotos del IASA\Hacienda Aychapiccho\PRIMER CICLO\3)CORTE DE IGUALACIÒN\100_6441.JPG"/>
          <p:cNvPicPr>
            <a:picLocks/>
          </p:cNvPicPr>
          <p:nvPr/>
        </p:nvPicPr>
        <p:blipFill>
          <a:blip r:embed="rId3" cstate="print"/>
          <a:srcRect/>
          <a:stretch>
            <a:fillRect/>
          </a:stretch>
        </p:blipFill>
        <p:spPr bwMode="auto">
          <a:xfrm>
            <a:off x="5004048" y="2924944"/>
            <a:ext cx="3382963" cy="2374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5 Rectángulo"/>
          <p:cNvSpPr/>
          <p:nvPr/>
        </p:nvSpPr>
        <p:spPr>
          <a:xfrm>
            <a:off x="1691680" y="476672"/>
            <a:ext cx="7452320" cy="1692771"/>
          </a:xfrm>
          <a:prstGeom prst="rect">
            <a:avLst/>
          </a:prstGeom>
        </p:spPr>
        <p:txBody>
          <a:bodyPr wrap="square">
            <a:spAutoFit/>
          </a:bodyPr>
          <a:lstStyle/>
          <a:p>
            <a:pPr marL="0" lvl="2" algn="r">
              <a:defRPr/>
            </a:pPr>
            <a:r>
              <a:rPr lang="es-ES_tradnl" sz="3600" b="1" i="1" dirty="0" smtClean="0">
                <a:effectLst>
                  <a:outerShdw blurRad="38100" dist="38100" dir="2700000" algn="tl">
                    <a:srgbClr val="C0C0C0"/>
                  </a:outerShdw>
                </a:effectLst>
              </a:rPr>
              <a:t>Métodos Específicos de Manejo del Experimento</a:t>
            </a:r>
            <a:r>
              <a:rPr lang="es-EC" sz="3200" b="1" i="1" dirty="0">
                <a:effectLst>
                  <a:outerShdw blurRad="38100" dist="38100" dir="2700000" algn="tl">
                    <a:srgbClr val="C0C0C0"/>
                  </a:outerShdw>
                </a:effectLst>
              </a:rPr>
              <a:t/>
            </a:r>
            <a:br>
              <a:rPr lang="es-EC" sz="3200" b="1" i="1" dirty="0">
                <a:effectLst>
                  <a:outerShdw blurRad="38100" dist="38100" dir="2700000" algn="tl">
                    <a:srgbClr val="C0C0C0"/>
                  </a:outerShdw>
                </a:effectLst>
              </a:rPr>
            </a:br>
            <a:endParaRPr lang="es-EC" sz="32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Rectángulo"/>
          <p:cNvSpPr>
            <a:spLocks noChangeArrowheads="1"/>
          </p:cNvSpPr>
          <p:nvPr/>
        </p:nvSpPr>
        <p:spPr bwMode="auto">
          <a:xfrm>
            <a:off x="899592" y="2132856"/>
            <a:ext cx="3456384" cy="1200329"/>
          </a:xfrm>
          <a:prstGeom prst="rect">
            <a:avLst/>
          </a:prstGeom>
          <a:noFill/>
          <a:ln w="9525">
            <a:noFill/>
            <a:miter lim="800000"/>
            <a:headEnd/>
            <a:tailEnd/>
          </a:ln>
        </p:spPr>
        <p:txBody>
          <a:bodyPr wrap="square">
            <a:spAutoFit/>
          </a:bodyPr>
          <a:lstStyle/>
          <a:p>
            <a:pPr marL="342900" indent="-342900" algn="just">
              <a:lnSpc>
                <a:spcPct val="150000"/>
              </a:lnSpc>
              <a:spcBef>
                <a:spcPct val="20000"/>
              </a:spcBef>
              <a:buFont typeface="Wingdings" pitchFamily="2" charset="2"/>
              <a:buChar char="v"/>
            </a:pPr>
            <a:r>
              <a:rPr lang="es-ES_tradnl" sz="2400" dirty="0"/>
              <a:t>Delimitación del área </a:t>
            </a:r>
            <a:r>
              <a:rPr lang="es-ES_tradnl" sz="2400" dirty="0" smtClean="0"/>
              <a:t>experimental.</a:t>
            </a:r>
          </a:p>
        </p:txBody>
      </p:sp>
      <p:pic>
        <p:nvPicPr>
          <p:cNvPr id="4" name="11 Marcador de contenido" descr="F:\Fotos del IASA\Hacienda Aychapiccho\PRIMER CICLO\5)DELIMITACIÓN DE LAS PARCELAS\Fotografía 4747.jpg"/>
          <p:cNvPicPr>
            <a:picLocks/>
          </p:cNvPicPr>
          <p:nvPr/>
        </p:nvPicPr>
        <p:blipFill>
          <a:blip r:embed="rId2" cstate="print"/>
          <a:srcRect/>
          <a:stretch>
            <a:fillRect/>
          </a:stretch>
        </p:blipFill>
        <p:spPr bwMode="auto">
          <a:xfrm>
            <a:off x="5076056" y="1916832"/>
            <a:ext cx="2520950" cy="18716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12 Marcador de contenido" descr="F:\Fotos del IASA\Hacienda Aychapiccho\PRIMER CICLO\5)DELIMITACIÓN DE LAS PARCELAS\100_6452.JPG"/>
          <p:cNvPicPr>
            <a:picLocks/>
          </p:cNvPicPr>
          <p:nvPr/>
        </p:nvPicPr>
        <p:blipFill>
          <a:blip r:embed="rId3" cstate="print"/>
          <a:srcRect/>
          <a:stretch>
            <a:fillRect/>
          </a:stretch>
        </p:blipFill>
        <p:spPr bwMode="auto">
          <a:xfrm>
            <a:off x="5004049" y="4149080"/>
            <a:ext cx="2592288" cy="1800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1749" name="5 Rectángulo"/>
          <p:cNvSpPr>
            <a:spLocks noChangeArrowheads="1"/>
          </p:cNvSpPr>
          <p:nvPr/>
        </p:nvSpPr>
        <p:spPr bwMode="auto">
          <a:xfrm>
            <a:off x="1043608" y="4509120"/>
            <a:ext cx="2984500" cy="577850"/>
          </a:xfrm>
          <a:prstGeom prst="rect">
            <a:avLst/>
          </a:prstGeom>
          <a:noFill/>
          <a:ln w="9525">
            <a:noFill/>
            <a:miter lim="800000"/>
            <a:headEnd/>
            <a:tailEnd/>
          </a:ln>
        </p:spPr>
        <p:txBody>
          <a:bodyPr wrap="none">
            <a:spAutoFit/>
          </a:bodyPr>
          <a:lstStyle/>
          <a:p>
            <a:pPr marL="342900" indent="-342900" algn="just">
              <a:lnSpc>
                <a:spcPct val="150000"/>
              </a:lnSpc>
              <a:spcBef>
                <a:spcPct val="20000"/>
              </a:spcBef>
              <a:buFont typeface="Wingdings" pitchFamily="2" charset="2"/>
              <a:buChar char="v"/>
            </a:pPr>
            <a:r>
              <a:rPr lang="es-ES_tradnl" sz="2400" dirty="0"/>
              <a:t>Trazo de parcelas</a:t>
            </a:r>
            <a:endParaRPr lang="es-EC" sz="2400" dirty="0"/>
          </a:p>
        </p:txBody>
      </p:sp>
      <p:sp>
        <p:nvSpPr>
          <p:cNvPr id="6" name="5 Rectángulo"/>
          <p:cNvSpPr/>
          <p:nvPr/>
        </p:nvSpPr>
        <p:spPr>
          <a:xfrm>
            <a:off x="1691680" y="620688"/>
            <a:ext cx="7452320" cy="1692771"/>
          </a:xfrm>
          <a:prstGeom prst="rect">
            <a:avLst/>
          </a:prstGeom>
        </p:spPr>
        <p:txBody>
          <a:bodyPr wrap="square">
            <a:spAutoFit/>
          </a:bodyPr>
          <a:lstStyle/>
          <a:p>
            <a:pPr marL="0" lvl="2" algn="r">
              <a:defRPr/>
            </a:pPr>
            <a:r>
              <a:rPr lang="es-ES_tradnl" sz="3600" b="1" i="1" dirty="0" smtClean="0">
                <a:effectLst>
                  <a:outerShdw blurRad="38100" dist="38100" dir="2700000" algn="tl">
                    <a:srgbClr val="C0C0C0"/>
                  </a:outerShdw>
                </a:effectLst>
              </a:rPr>
              <a:t>Métodos Específicos de Manejo del Experimento</a:t>
            </a:r>
            <a:r>
              <a:rPr lang="es-EC" sz="3200" b="1" i="1" dirty="0">
                <a:effectLst>
                  <a:outerShdw blurRad="38100" dist="38100" dir="2700000" algn="tl">
                    <a:srgbClr val="C0C0C0"/>
                  </a:outerShdw>
                </a:effectLst>
              </a:rPr>
              <a:t/>
            </a:r>
            <a:br>
              <a:rPr lang="es-EC" sz="3200" b="1" i="1" dirty="0">
                <a:effectLst>
                  <a:outerShdw blurRad="38100" dist="38100" dir="2700000" algn="tl">
                    <a:srgbClr val="C0C0C0"/>
                  </a:outerShdw>
                </a:effectLst>
              </a:rPr>
            </a:br>
            <a:endParaRPr lang="es-EC" sz="32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Rectángulo"/>
          <p:cNvSpPr>
            <a:spLocks noChangeArrowheads="1"/>
          </p:cNvSpPr>
          <p:nvPr/>
        </p:nvSpPr>
        <p:spPr bwMode="auto">
          <a:xfrm>
            <a:off x="3751262" y="2276872"/>
            <a:ext cx="5392738" cy="577850"/>
          </a:xfrm>
          <a:prstGeom prst="rect">
            <a:avLst/>
          </a:prstGeom>
          <a:noFill/>
          <a:ln w="9525">
            <a:noFill/>
            <a:miter lim="800000"/>
            <a:headEnd/>
            <a:tailEnd/>
          </a:ln>
        </p:spPr>
        <p:txBody>
          <a:bodyPr wrap="none">
            <a:spAutoFit/>
          </a:bodyPr>
          <a:lstStyle/>
          <a:p>
            <a:pPr marL="342900" indent="-342900" algn="just">
              <a:lnSpc>
                <a:spcPct val="150000"/>
              </a:lnSpc>
              <a:spcBef>
                <a:spcPct val="20000"/>
              </a:spcBef>
              <a:buFont typeface="Wingdings" pitchFamily="2" charset="2"/>
              <a:buChar char="v"/>
            </a:pPr>
            <a:r>
              <a:rPr lang="es-ES_tradnl" sz="2400" dirty="0"/>
              <a:t>Establecimiento de los tratamientos</a:t>
            </a:r>
            <a:endParaRPr lang="es-EC" sz="2400" dirty="0"/>
          </a:p>
        </p:txBody>
      </p:sp>
      <p:pic>
        <p:nvPicPr>
          <p:cNvPr id="32771" name="Picture 3" descr="E:\Fotos del IASA\Hacienda Aychapiccho\PRIMER CICLO\5)DELIMITACIÓN DE LAS PARCELAS\100_6443.JPG"/>
          <p:cNvPicPr>
            <a:picLocks noChangeAspect="1" noChangeArrowheads="1"/>
          </p:cNvPicPr>
          <p:nvPr/>
        </p:nvPicPr>
        <p:blipFill>
          <a:blip r:embed="rId2" cstate="print"/>
          <a:srcRect/>
          <a:stretch>
            <a:fillRect/>
          </a:stretch>
        </p:blipFill>
        <p:spPr bwMode="auto">
          <a:xfrm>
            <a:off x="755576" y="3861048"/>
            <a:ext cx="3024187" cy="22685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2773" name="Picture 5" descr="E:\Fotos del IASA\Hacienda Aychapiccho\TERCER CICLO\3ª colocacion de estacas (1-1-2010)\Fotografía 6427.jpg"/>
          <p:cNvPicPr>
            <a:picLocks noChangeAspect="1" noChangeArrowheads="1"/>
          </p:cNvPicPr>
          <p:nvPr/>
        </p:nvPicPr>
        <p:blipFill>
          <a:blip r:embed="rId3" cstate="print"/>
          <a:srcRect/>
          <a:stretch>
            <a:fillRect/>
          </a:stretch>
        </p:blipFill>
        <p:spPr bwMode="auto">
          <a:xfrm>
            <a:off x="755576" y="1268760"/>
            <a:ext cx="3024187" cy="22685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5 Rectángulo"/>
          <p:cNvSpPr/>
          <p:nvPr/>
        </p:nvSpPr>
        <p:spPr>
          <a:xfrm>
            <a:off x="1691680" y="404664"/>
            <a:ext cx="7452320" cy="1692771"/>
          </a:xfrm>
          <a:prstGeom prst="rect">
            <a:avLst/>
          </a:prstGeom>
        </p:spPr>
        <p:txBody>
          <a:bodyPr wrap="square">
            <a:spAutoFit/>
          </a:bodyPr>
          <a:lstStyle/>
          <a:p>
            <a:pPr marL="0" lvl="2" algn="r">
              <a:defRPr/>
            </a:pPr>
            <a:r>
              <a:rPr lang="es-ES_tradnl" sz="3600" b="1" i="1" dirty="0" smtClean="0">
                <a:effectLst>
                  <a:outerShdw blurRad="38100" dist="38100" dir="2700000" algn="tl">
                    <a:srgbClr val="C0C0C0"/>
                  </a:outerShdw>
                </a:effectLst>
              </a:rPr>
              <a:t>Métodos Específicos de Manejo del Experimento</a:t>
            </a:r>
            <a:r>
              <a:rPr lang="es-EC" sz="3200" b="1" i="1" dirty="0">
                <a:effectLst>
                  <a:outerShdw blurRad="38100" dist="38100" dir="2700000" algn="tl">
                    <a:srgbClr val="C0C0C0"/>
                  </a:outerShdw>
                </a:effectLst>
              </a:rPr>
              <a:t/>
            </a:r>
            <a:br>
              <a:rPr lang="es-EC" sz="3200" b="1" i="1" dirty="0">
                <a:effectLst>
                  <a:outerShdw blurRad="38100" dist="38100" dir="2700000" algn="tl">
                    <a:srgbClr val="C0C0C0"/>
                  </a:outerShdw>
                </a:effectLst>
              </a:rPr>
            </a:br>
            <a:endParaRPr lang="es-EC" sz="3200" b="1" i="1" dirty="0">
              <a:effectLst>
                <a:outerShdw blurRad="38100" dist="38100" dir="2700000" algn="tl">
                  <a:srgbClr val="C0C0C0"/>
                </a:outerShdw>
              </a:effectLst>
            </a:endParaRPr>
          </a:p>
        </p:txBody>
      </p:sp>
      <p:pic>
        <p:nvPicPr>
          <p:cNvPr id="32774" name="Picture 6" descr="C:\Users\JIMENEZ\Documents\VINICIO\tesis-segundo ciclo\segunda evaluación de cobertura\100_6646.JPG"/>
          <p:cNvPicPr>
            <a:picLocks noChangeAspect="1" noChangeArrowheads="1"/>
          </p:cNvPicPr>
          <p:nvPr/>
        </p:nvPicPr>
        <p:blipFill>
          <a:blip r:embed="rId4" cstate="print"/>
          <a:srcRect/>
          <a:stretch>
            <a:fillRect/>
          </a:stretch>
        </p:blipFill>
        <p:spPr bwMode="auto">
          <a:xfrm>
            <a:off x="4932040" y="3140968"/>
            <a:ext cx="3211785" cy="24091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404664"/>
            <a:ext cx="7452320" cy="1692771"/>
          </a:xfrm>
          <a:prstGeom prst="rect">
            <a:avLst/>
          </a:prstGeom>
        </p:spPr>
        <p:txBody>
          <a:bodyPr wrap="square">
            <a:spAutoFit/>
          </a:bodyPr>
          <a:lstStyle/>
          <a:p>
            <a:pPr marL="0" lvl="2" algn="r">
              <a:defRPr/>
            </a:pPr>
            <a:r>
              <a:rPr lang="es-ES_tradnl" sz="3600" b="1" i="1" dirty="0" smtClean="0">
                <a:effectLst>
                  <a:outerShdw blurRad="38100" dist="38100" dir="2700000" algn="tl">
                    <a:srgbClr val="C0C0C0"/>
                  </a:outerShdw>
                </a:effectLst>
              </a:rPr>
              <a:t>Métodos Específicos de Manejo del Experimento</a:t>
            </a:r>
            <a:r>
              <a:rPr lang="es-EC" sz="3200" b="1" i="1" dirty="0">
                <a:effectLst>
                  <a:outerShdw blurRad="38100" dist="38100" dir="2700000" algn="tl">
                    <a:srgbClr val="C0C0C0"/>
                  </a:outerShdw>
                </a:effectLst>
              </a:rPr>
              <a:t/>
            </a:r>
            <a:br>
              <a:rPr lang="es-EC" sz="3200" b="1" i="1" dirty="0">
                <a:effectLst>
                  <a:outerShdw blurRad="38100" dist="38100" dir="2700000" algn="tl">
                    <a:srgbClr val="C0C0C0"/>
                  </a:outerShdw>
                </a:effectLst>
              </a:rPr>
            </a:br>
            <a:endParaRPr lang="es-EC" sz="3200" b="1" i="1" dirty="0">
              <a:effectLst>
                <a:outerShdw blurRad="38100" dist="38100" dir="2700000" algn="tl">
                  <a:srgbClr val="C0C0C0"/>
                </a:outerShdw>
              </a:effectLst>
            </a:endParaRPr>
          </a:p>
        </p:txBody>
      </p:sp>
      <p:pic>
        <p:nvPicPr>
          <p:cNvPr id="3" name="7 Marcador de contenido" descr="C:\Users\JIMENEZ\Documents\VINICIO\fertilización con biol\100_6509.JPG"/>
          <p:cNvPicPr>
            <a:picLocks/>
          </p:cNvPicPr>
          <p:nvPr/>
        </p:nvPicPr>
        <p:blipFill>
          <a:blip r:embed="rId2" cstate="print"/>
          <a:srcRect/>
          <a:stretch>
            <a:fillRect/>
          </a:stretch>
        </p:blipFill>
        <p:spPr bwMode="auto">
          <a:xfrm>
            <a:off x="4932040" y="2204864"/>
            <a:ext cx="3312368" cy="28803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6018" name="Picture 2" descr="E:\Fotos del IASA\Hacienda Aychapiccho\PRIMER CICLO\9)FERTILIZACIÓN QUÍMICA\100_6494.JPG"/>
          <p:cNvPicPr>
            <a:picLocks noChangeAspect="1" noChangeArrowheads="1"/>
          </p:cNvPicPr>
          <p:nvPr/>
        </p:nvPicPr>
        <p:blipFill>
          <a:blip r:embed="rId3" cstate="print"/>
          <a:srcRect/>
          <a:stretch>
            <a:fillRect/>
          </a:stretch>
        </p:blipFill>
        <p:spPr bwMode="auto">
          <a:xfrm>
            <a:off x="611560" y="2276872"/>
            <a:ext cx="3384376" cy="27872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552" y="620688"/>
            <a:ext cx="8229600" cy="777875"/>
          </a:xfrm>
          <a:prstGeom prst="rect">
            <a:avLst/>
          </a:prstGeom>
        </p:spPr>
        <p:txBody>
          <a:bodyPr/>
          <a:lstStyle/>
          <a:p>
            <a:pPr marL="0" lvl="2" algn="r">
              <a:defRPr/>
            </a:pPr>
            <a:r>
              <a:rPr lang="es-ES" sz="4000" b="1" i="1" dirty="0" smtClean="0">
                <a:effectLst>
                  <a:outerShdw blurRad="38100" dist="38100" dir="2700000" algn="tl">
                    <a:srgbClr val="C0C0C0"/>
                  </a:outerShdw>
                </a:effectLst>
              </a:rPr>
              <a:t>Variables a Medir</a:t>
            </a:r>
            <a:r>
              <a:rPr lang="es-EC" sz="2800" b="1" i="1" dirty="0">
                <a:effectLst>
                  <a:outerShdw blurRad="38100" dist="38100" dir="2700000" algn="tl">
                    <a:srgbClr val="C0C0C0"/>
                  </a:outerShdw>
                </a:effectLst>
              </a:rPr>
              <a:t/>
            </a:r>
            <a:br>
              <a:rPr lang="es-EC" sz="2800" b="1" i="1" dirty="0">
                <a:effectLst>
                  <a:outerShdw blurRad="38100" dist="38100" dir="2700000" algn="tl">
                    <a:srgbClr val="C0C0C0"/>
                  </a:outerShdw>
                </a:effectLst>
              </a:rPr>
            </a:br>
            <a:endParaRPr lang="es-EC" sz="2800" b="1" i="1" dirty="0">
              <a:effectLst>
                <a:outerShdw blurRad="38100" dist="38100" dir="2700000" algn="tl">
                  <a:srgbClr val="C0C0C0"/>
                </a:outerShdw>
              </a:effectLst>
            </a:endParaRPr>
          </a:p>
        </p:txBody>
      </p:sp>
      <p:sp>
        <p:nvSpPr>
          <p:cNvPr id="37891" name="2 Marcador de contenido"/>
          <p:cNvSpPr txBox="1">
            <a:spLocks/>
          </p:cNvSpPr>
          <p:nvPr/>
        </p:nvSpPr>
        <p:spPr bwMode="auto">
          <a:xfrm>
            <a:off x="457200" y="1600200"/>
            <a:ext cx="8229600" cy="676275"/>
          </a:xfrm>
          <a:prstGeom prst="rect">
            <a:avLst/>
          </a:prstGeom>
          <a:noFill/>
          <a:ln w="9525">
            <a:noFill/>
            <a:miter lim="800000"/>
            <a:headEnd/>
            <a:tailEnd/>
          </a:ln>
        </p:spPr>
        <p:txBody>
          <a:bodyPr/>
          <a:lstStyle/>
          <a:p>
            <a:pPr marL="342900" lvl="3" indent="-342900">
              <a:spcBef>
                <a:spcPct val="20000"/>
              </a:spcBef>
              <a:buFont typeface="Wingdings" pitchFamily="2" charset="2"/>
              <a:buChar char="v"/>
            </a:pPr>
            <a:r>
              <a:rPr lang="es-ES" sz="2400"/>
              <a:t>COBERTURA</a:t>
            </a:r>
          </a:p>
          <a:p>
            <a:pPr marL="342900" lvl="3" indent="-342900">
              <a:spcBef>
                <a:spcPct val="20000"/>
              </a:spcBef>
              <a:buFont typeface="Wingdings" pitchFamily="2" charset="2"/>
              <a:buChar char="v"/>
            </a:pPr>
            <a:endParaRPr lang="es-EC" sz="2400"/>
          </a:p>
          <a:p>
            <a:pPr marL="342900" lvl="3" indent="-342900">
              <a:spcBef>
                <a:spcPct val="20000"/>
              </a:spcBef>
            </a:pPr>
            <a:endParaRPr lang="es-EC" sz="2400"/>
          </a:p>
          <a:p>
            <a:pPr marL="342900" lvl="3" indent="-342900">
              <a:spcBef>
                <a:spcPct val="20000"/>
              </a:spcBef>
              <a:buFont typeface="Wingdings" pitchFamily="2" charset="2"/>
              <a:buChar char="v"/>
            </a:pPr>
            <a:endParaRPr lang="es-EC" sz="2400"/>
          </a:p>
          <a:p>
            <a:pPr marL="342900" indent="-342900">
              <a:spcBef>
                <a:spcPct val="20000"/>
              </a:spcBef>
              <a:buFont typeface="Wingdings" pitchFamily="2" charset="2"/>
              <a:buChar char="v"/>
            </a:pPr>
            <a:endParaRPr lang="es-EC" sz="2400"/>
          </a:p>
        </p:txBody>
      </p:sp>
      <p:pic>
        <p:nvPicPr>
          <p:cNvPr id="4" name="6 Marcador de contenido" descr="C:\Users\JIMENEZ\Documents\VINICIO\medición de área de cobertura\100_6545.JPG"/>
          <p:cNvPicPr>
            <a:picLocks/>
          </p:cNvPicPr>
          <p:nvPr/>
        </p:nvPicPr>
        <p:blipFill>
          <a:blip r:embed="rId2" cstate="print"/>
          <a:srcRect/>
          <a:stretch>
            <a:fillRect/>
          </a:stretch>
        </p:blipFill>
        <p:spPr bwMode="auto">
          <a:xfrm>
            <a:off x="539750" y="2276475"/>
            <a:ext cx="3600202" cy="28087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7 Marcador de contenido" descr="C:\Users\JIMENEZ\Documents\VINICIO\segunda evaluación de cobertura\100_6697.JPG"/>
          <p:cNvPicPr>
            <a:picLocks/>
          </p:cNvPicPr>
          <p:nvPr/>
        </p:nvPicPr>
        <p:blipFill>
          <a:blip r:embed="rId3" cstate="print"/>
          <a:srcRect/>
          <a:stretch>
            <a:fillRect/>
          </a:stretch>
        </p:blipFill>
        <p:spPr bwMode="auto">
          <a:xfrm>
            <a:off x="4716463" y="2276475"/>
            <a:ext cx="3599953" cy="28087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96078" y="908050"/>
            <a:ext cx="3877985" cy="646331"/>
          </a:xfrm>
          <a:prstGeom prst="rect">
            <a:avLst/>
          </a:prstGeom>
        </p:spPr>
        <p:txBody>
          <a:bodyPr wrap="none">
            <a:spAutoFit/>
          </a:bodyPr>
          <a:lstStyle/>
          <a:p>
            <a:pPr marL="342900" lvl="1" indent="-342900" algn="r" eaLnBrk="0" hangingPunct="0">
              <a:defRPr/>
            </a:pPr>
            <a:r>
              <a:rPr lang="es-ES" sz="3600" b="1" i="1" dirty="0" smtClean="0">
                <a:effectLst>
                  <a:outerShdw blurRad="38100" dist="38100" dir="2700000" algn="tl">
                    <a:srgbClr val="C0C0C0"/>
                  </a:outerShdw>
                </a:effectLst>
                <a:latin typeface="+mj-lt"/>
                <a:ea typeface="+mj-ea"/>
                <a:cs typeface="+mj-cs"/>
              </a:rPr>
              <a:t>Objetivo General</a:t>
            </a:r>
            <a:endParaRPr lang="es-EC" sz="3600" b="1" i="1" dirty="0">
              <a:effectLst>
                <a:outerShdw blurRad="38100" dist="38100" dir="2700000" algn="tl">
                  <a:srgbClr val="C0C0C0"/>
                </a:outerShdw>
              </a:effectLst>
              <a:latin typeface="+mj-lt"/>
              <a:ea typeface="+mj-ea"/>
              <a:cs typeface="+mj-cs"/>
            </a:endParaRPr>
          </a:p>
        </p:txBody>
      </p:sp>
      <p:sp>
        <p:nvSpPr>
          <p:cNvPr id="8195" name="4 Rectángulo"/>
          <p:cNvSpPr>
            <a:spLocks noChangeArrowheads="1"/>
          </p:cNvSpPr>
          <p:nvPr/>
        </p:nvSpPr>
        <p:spPr bwMode="auto">
          <a:xfrm>
            <a:off x="1331913" y="2420938"/>
            <a:ext cx="6553200" cy="2062103"/>
          </a:xfrm>
          <a:prstGeom prst="rect">
            <a:avLst/>
          </a:prstGeom>
          <a:noFill/>
          <a:ln w="9525">
            <a:noFill/>
            <a:miter lim="800000"/>
            <a:headEnd/>
            <a:tailEnd/>
          </a:ln>
        </p:spPr>
        <p:txBody>
          <a:bodyPr>
            <a:spAutoFit/>
          </a:bodyPr>
          <a:lstStyle/>
          <a:p>
            <a:pPr marL="355600" indent="-355600" algn="just">
              <a:buFont typeface="Wingdings" pitchFamily="2" charset="2"/>
              <a:buChar char="v"/>
            </a:pPr>
            <a:r>
              <a:rPr lang="es-EC" sz="3200" dirty="0"/>
              <a:t>Evaluar la respuesta a la aplicación de biol y fertilización química en la rehabilitación de praderas.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Rectángulo"/>
          <p:cNvSpPr>
            <a:spLocks noChangeArrowheads="1"/>
          </p:cNvSpPr>
          <p:nvPr/>
        </p:nvSpPr>
        <p:spPr bwMode="auto">
          <a:xfrm>
            <a:off x="899592" y="1628800"/>
            <a:ext cx="4208462" cy="461962"/>
          </a:xfrm>
          <a:prstGeom prst="rect">
            <a:avLst/>
          </a:prstGeom>
          <a:noFill/>
          <a:ln w="9525">
            <a:noFill/>
            <a:miter lim="800000"/>
            <a:headEnd/>
            <a:tailEnd/>
          </a:ln>
        </p:spPr>
        <p:txBody>
          <a:bodyPr wrap="none">
            <a:spAutoFit/>
          </a:bodyPr>
          <a:lstStyle/>
          <a:p>
            <a:pPr marL="342900" lvl="3" indent="-342900">
              <a:spcBef>
                <a:spcPct val="20000"/>
              </a:spcBef>
              <a:buFont typeface="Wingdings" pitchFamily="2" charset="2"/>
              <a:buChar char="v"/>
            </a:pPr>
            <a:r>
              <a:rPr lang="es-ES_tradnl" sz="2400" dirty="0"/>
              <a:t>PRODUCCIÓN PRIMARIA</a:t>
            </a:r>
          </a:p>
        </p:txBody>
      </p:sp>
      <p:pic>
        <p:nvPicPr>
          <p:cNvPr id="3" name="6 Marcador de contenido" descr="F:\Fotos del IASA\Hacienda Aychapiccho\PRIMER CICLO\primer corte\corte del primer ciclo (21-10-2009)\Fotografía 5121.jpg"/>
          <p:cNvPicPr>
            <a:picLocks/>
          </p:cNvPicPr>
          <p:nvPr/>
        </p:nvPicPr>
        <p:blipFill>
          <a:blip r:embed="rId2" cstate="print"/>
          <a:srcRect/>
          <a:stretch>
            <a:fillRect/>
          </a:stretch>
        </p:blipFill>
        <p:spPr bwMode="auto">
          <a:xfrm>
            <a:off x="899592" y="2420888"/>
            <a:ext cx="3312368" cy="28803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7 Marcador de contenido" descr="F:\Fotos del IASA\Hacienda Aychapiccho\PRIMER CICLO\primer corte\corte del primer ciclo (21-10-2009)\Fotografía 5118.jpg"/>
          <p:cNvPicPr>
            <a:picLocks/>
          </p:cNvPicPr>
          <p:nvPr/>
        </p:nvPicPr>
        <p:blipFill>
          <a:blip r:embed="rId3" cstate="print"/>
          <a:srcRect/>
          <a:stretch>
            <a:fillRect/>
          </a:stretch>
        </p:blipFill>
        <p:spPr bwMode="auto">
          <a:xfrm>
            <a:off x="5148064" y="2420888"/>
            <a:ext cx="3456384" cy="30243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1 Título"/>
          <p:cNvSpPr txBox="1">
            <a:spLocks/>
          </p:cNvSpPr>
          <p:nvPr/>
        </p:nvSpPr>
        <p:spPr>
          <a:xfrm>
            <a:off x="539552" y="620688"/>
            <a:ext cx="8229600" cy="777875"/>
          </a:xfrm>
          <a:prstGeom prst="rect">
            <a:avLst/>
          </a:prstGeom>
        </p:spPr>
        <p:txBody>
          <a:bodyPr/>
          <a:lstStyle/>
          <a:p>
            <a:pPr marL="0" lvl="2" algn="r">
              <a:defRPr/>
            </a:pPr>
            <a:r>
              <a:rPr lang="es-ES" sz="4000" b="1" i="1" dirty="0" smtClean="0">
                <a:effectLst>
                  <a:outerShdw blurRad="38100" dist="38100" dir="2700000" algn="tl">
                    <a:srgbClr val="C0C0C0"/>
                  </a:outerShdw>
                </a:effectLst>
              </a:rPr>
              <a:t>Variables a Medir</a:t>
            </a:r>
            <a:r>
              <a:rPr lang="es-EC" sz="2800" b="1" i="1" dirty="0">
                <a:effectLst>
                  <a:outerShdw blurRad="38100" dist="38100" dir="2700000" algn="tl">
                    <a:srgbClr val="C0C0C0"/>
                  </a:outerShdw>
                </a:effectLst>
              </a:rPr>
              <a:t/>
            </a:r>
            <a:br>
              <a:rPr lang="es-EC" sz="2800" b="1" i="1" dirty="0">
                <a:effectLst>
                  <a:outerShdw blurRad="38100" dist="38100" dir="2700000" algn="tl">
                    <a:srgbClr val="C0C0C0"/>
                  </a:outerShdw>
                </a:effectLst>
              </a:rPr>
            </a:br>
            <a:endParaRPr lang="es-EC" sz="28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Rectángulo"/>
          <p:cNvSpPr>
            <a:spLocks noChangeArrowheads="1"/>
          </p:cNvSpPr>
          <p:nvPr/>
        </p:nvSpPr>
        <p:spPr bwMode="auto">
          <a:xfrm>
            <a:off x="539552" y="1628800"/>
            <a:ext cx="6480175" cy="461962"/>
          </a:xfrm>
          <a:prstGeom prst="rect">
            <a:avLst/>
          </a:prstGeom>
          <a:noFill/>
          <a:ln w="9525">
            <a:noFill/>
            <a:miter lim="800000"/>
            <a:headEnd/>
            <a:tailEnd/>
          </a:ln>
        </p:spPr>
        <p:txBody>
          <a:bodyPr>
            <a:spAutoFit/>
          </a:bodyPr>
          <a:lstStyle/>
          <a:p>
            <a:pPr marL="342900" lvl="3" indent="-342900">
              <a:spcBef>
                <a:spcPct val="20000"/>
              </a:spcBef>
              <a:buFont typeface="Wingdings" pitchFamily="2" charset="2"/>
              <a:buChar char="v"/>
            </a:pPr>
            <a:r>
              <a:rPr lang="es-ES_tradnl" sz="2400" dirty="0"/>
              <a:t>MATERIA SECA Y VALOR NUTRITIVO</a:t>
            </a:r>
          </a:p>
        </p:txBody>
      </p:sp>
      <p:pic>
        <p:nvPicPr>
          <p:cNvPr id="38915" name="Picture 6" descr="C:\Users\JIMENEZ\Documents\VINICIO\primera evaluación de materia verde\100_6749.JPG"/>
          <p:cNvPicPr>
            <a:picLocks noChangeAspect="1" noChangeArrowheads="1"/>
          </p:cNvPicPr>
          <p:nvPr/>
        </p:nvPicPr>
        <p:blipFill>
          <a:blip r:embed="rId2" cstate="print"/>
          <a:srcRect/>
          <a:stretch>
            <a:fillRect/>
          </a:stretch>
        </p:blipFill>
        <p:spPr bwMode="auto">
          <a:xfrm>
            <a:off x="611560" y="2636912"/>
            <a:ext cx="3552394" cy="26642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8916" name="Picture 7" descr="C:\Users\JIMENEZ\Documents\VINICIO\primera evaluación de materia verde\100_6746.JPG"/>
          <p:cNvPicPr>
            <a:picLocks noChangeAspect="1" noChangeArrowheads="1"/>
          </p:cNvPicPr>
          <p:nvPr/>
        </p:nvPicPr>
        <p:blipFill>
          <a:blip r:embed="rId3" cstate="print"/>
          <a:srcRect/>
          <a:stretch>
            <a:fillRect/>
          </a:stretch>
        </p:blipFill>
        <p:spPr bwMode="auto">
          <a:xfrm>
            <a:off x="5004048" y="2636912"/>
            <a:ext cx="3552394" cy="26642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1 Título"/>
          <p:cNvSpPr txBox="1">
            <a:spLocks/>
          </p:cNvSpPr>
          <p:nvPr/>
        </p:nvSpPr>
        <p:spPr>
          <a:xfrm>
            <a:off x="539552" y="620688"/>
            <a:ext cx="8229600" cy="777875"/>
          </a:xfrm>
          <a:prstGeom prst="rect">
            <a:avLst/>
          </a:prstGeom>
        </p:spPr>
        <p:txBody>
          <a:bodyPr/>
          <a:lstStyle/>
          <a:p>
            <a:pPr marL="0" lvl="2" algn="r">
              <a:defRPr/>
            </a:pPr>
            <a:r>
              <a:rPr lang="es-ES" sz="4000" b="1" i="1" dirty="0" smtClean="0">
                <a:effectLst>
                  <a:outerShdw blurRad="38100" dist="38100" dir="2700000" algn="tl">
                    <a:srgbClr val="C0C0C0"/>
                  </a:outerShdw>
                </a:effectLst>
              </a:rPr>
              <a:t>Variables a Medir</a:t>
            </a:r>
            <a:r>
              <a:rPr lang="es-EC" sz="2800" b="1" i="1" dirty="0">
                <a:effectLst>
                  <a:outerShdw blurRad="38100" dist="38100" dir="2700000" algn="tl">
                    <a:srgbClr val="C0C0C0"/>
                  </a:outerShdw>
                </a:effectLst>
              </a:rPr>
              <a:t/>
            </a:r>
            <a:br>
              <a:rPr lang="es-EC" sz="2800" b="1" i="1" dirty="0">
                <a:effectLst>
                  <a:outerShdw blurRad="38100" dist="38100" dir="2700000" algn="tl">
                    <a:srgbClr val="C0C0C0"/>
                  </a:outerShdw>
                </a:effectLst>
              </a:rPr>
            </a:br>
            <a:endParaRPr lang="es-EC" sz="28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56792"/>
            <a:ext cx="8229600" cy="504056"/>
          </a:xfrm>
        </p:spPr>
        <p:txBody>
          <a:bodyPr/>
          <a:lstStyle/>
          <a:p>
            <a:pPr lvl="3" algn="l">
              <a:buFont typeface="Wingdings" pitchFamily="2" charset="2"/>
              <a:buChar char="v"/>
              <a:defRPr/>
            </a:pPr>
            <a:r>
              <a:rPr lang="es-ES" sz="2400" b="0" i="0" dirty="0" smtClean="0">
                <a:solidFill>
                  <a:schemeClr val="tx1"/>
                </a:solidFill>
                <a:effectLst/>
              </a:rPr>
              <a:t>COMPOSICIÓN BOTÁNICA</a:t>
            </a:r>
            <a:r>
              <a:rPr lang="es-EC" sz="2800" dirty="0" smtClean="0">
                <a:solidFill>
                  <a:schemeClr val="tx1"/>
                </a:solidFill>
              </a:rPr>
              <a:t/>
            </a:r>
            <a:br>
              <a:rPr lang="es-EC" sz="2800" dirty="0" smtClean="0">
                <a:solidFill>
                  <a:schemeClr val="tx1"/>
                </a:solidFill>
              </a:rPr>
            </a:br>
            <a:endParaRPr lang="es-EC" dirty="0">
              <a:solidFill>
                <a:schemeClr val="tx1"/>
              </a:solidFill>
            </a:endParaRPr>
          </a:p>
        </p:txBody>
      </p:sp>
      <p:pic>
        <p:nvPicPr>
          <p:cNvPr id="5" name="6 Marcador de contenido" descr="C:\Users\JIMENEZ\Pictures\Mis imágenes\camara sony\DSC00043.JPG"/>
          <p:cNvPicPr>
            <a:picLocks noGrp="1"/>
          </p:cNvPicPr>
          <p:nvPr>
            <p:ph sz="half" idx="1"/>
          </p:nvPr>
        </p:nvPicPr>
        <p:blipFill>
          <a:blip r:embed="rId2" cstate="print"/>
          <a:srcRect/>
          <a:stretch>
            <a:fillRect/>
          </a:stretch>
        </p:blipFill>
        <p:spPr bwMode="auto">
          <a:xfrm>
            <a:off x="683568" y="2492896"/>
            <a:ext cx="3672655" cy="28080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7 Marcador de contenido" descr="C:\Users\JIMENEZ\Pictures\Mis imágenes\camara sony\DSC00040.JPG"/>
          <p:cNvPicPr>
            <a:picLocks noGrp="1"/>
          </p:cNvPicPr>
          <p:nvPr>
            <p:ph sz="half" idx="2"/>
          </p:nvPr>
        </p:nvPicPr>
        <p:blipFill>
          <a:blip r:embed="rId3" cstate="print"/>
          <a:srcRect/>
          <a:stretch>
            <a:fillRect/>
          </a:stretch>
        </p:blipFill>
        <p:spPr bwMode="auto">
          <a:xfrm>
            <a:off x="4788024" y="2492896"/>
            <a:ext cx="3672000" cy="280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1 Título"/>
          <p:cNvSpPr txBox="1">
            <a:spLocks/>
          </p:cNvSpPr>
          <p:nvPr/>
        </p:nvSpPr>
        <p:spPr>
          <a:xfrm>
            <a:off x="539552" y="620688"/>
            <a:ext cx="8229600" cy="777875"/>
          </a:xfrm>
          <a:prstGeom prst="rect">
            <a:avLst/>
          </a:prstGeom>
        </p:spPr>
        <p:txBody>
          <a:bodyPr/>
          <a:lstStyle/>
          <a:p>
            <a:pPr marL="0" lvl="2" algn="r">
              <a:defRPr/>
            </a:pPr>
            <a:r>
              <a:rPr lang="es-ES" sz="4000" b="1" i="1" dirty="0" smtClean="0">
                <a:effectLst>
                  <a:outerShdw blurRad="38100" dist="38100" dir="2700000" algn="tl">
                    <a:srgbClr val="C0C0C0"/>
                  </a:outerShdw>
                </a:effectLst>
              </a:rPr>
              <a:t>Variables a Medir</a:t>
            </a:r>
            <a:r>
              <a:rPr lang="es-EC" sz="2800" b="1" i="1" dirty="0">
                <a:effectLst>
                  <a:outerShdw blurRad="38100" dist="38100" dir="2700000" algn="tl">
                    <a:srgbClr val="C0C0C0"/>
                  </a:outerShdw>
                </a:effectLst>
              </a:rPr>
              <a:t/>
            </a:r>
            <a:br>
              <a:rPr lang="es-EC" sz="2800" b="1" i="1" dirty="0">
                <a:effectLst>
                  <a:outerShdw blurRad="38100" dist="38100" dir="2700000" algn="tl">
                    <a:srgbClr val="C0C0C0"/>
                  </a:outerShdw>
                </a:effectLst>
              </a:rPr>
            </a:br>
            <a:endParaRPr lang="es-EC" sz="28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468313" y="2349500"/>
            <a:ext cx="8229600" cy="1143000"/>
          </a:xfrm>
          <a:prstGeom prst="rect">
            <a:avLst/>
          </a:prstGeom>
        </p:spPr>
        <p:txBody>
          <a:bodyPr/>
          <a:lstStyle/>
          <a:p>
            <a:pPr algn="r">
              <a:defRPr/>
            </a:pPr>
            <a:r>
              <a:rPr lang="es-EC" sz="3600" b="1" i="1">
                <a:effectLst>
                  <a:outerShdw blurRad="38100" dist="38100" dir="2700000" algn="tl">
                    <a:srgbClr val="C0C0C0"/>
                  </a:outerShdw>
                </a:effectLst>
              </a:rPr>
              <a:t>RESULTADOS Y DISCUSIÓN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620713"/>
            <a:ext cx="8229600" cy="720055"/>
          </a:xfrm>
          <a:prstGeom prst="rect">
            <a:avLst/>
          </a:prstGeom>
        </p:spPr>
        <p:txBody>
          <a:bodyPr/>
          <a:lstStyle/>
          <a:p>
            <a:pPr algn="r">
              <a:defRPr/>
            </a:pPr>
            <a:r>
              <a:rPr lang="es-ES" sz="3600" b="1" i="1" dirty="0" smtClean="0">
                <a:effectLst>
                  <a:outerShdw blurRad="38100" dist="38100" dir="2700000" algn="tl">
                    <a:srgbClr val="C0C0C0"/>
                  </a:outerShdw>
                </a:effectLst>
              </a:rPr>
              <a:t>Porcentaje de Cobertura</a:t>
            </a:r>
            <a:endParaRPr lang="es-ES" sz="3600" b="1" i="1" dirty="0">
              <a:effectLst>
                <a:outerShdw blurRad="38100" dist="38100" dir="2700000" algn="tl">
                  <a:srgbClr val="C0C0C0"/>
                </a:outerShdw>
              </a:effectLst>
            </a:endParaRPr>
          </a:p>
          <a:p>
            <a:pPr algn="r">
              <a:defRPr/>
            </a:pPr>
            <a:endParaRPr lang="es-EC" b="1" i="1" dirty="0">
              <a:effectLst>
                <a:outerShdw blurRad="38100" dist="38100" dir="2700000" algn="tl">
                  <a:srgbClr val="C0C0C0"/>
                </a:outerShdw>
              </a:effectLst>
            </a:endParaRPr>
          </a:p>
          <a:p>
            <a:pPr algn="r">
              <a:defRPr/>
            </a:pPr>
            <a:r>
              <a:rPr lang="es-EC" b="1" i="1" dirty="0">
                <a:effectLst>
                  <a:outerShdw blurRad="38100" dist="38100" dir="2700000" algn="tl">
                    <a:srgbClr val="C0C0C0"/>
                  </a:outerShdw>
                </a:effectLst>
              </a:rPr>
              <a:t>		</a:t>
            </a:r>
            <a:r>
              <a:rPr lang="es-EC" b="1" i="1" dirty="0">
                <a:solidFill>
                  <a:srgbClr val="FFFFCC"/>
                </a:solidFill>
                <a:effectLst>
                  <a:outerShdw blurRad="38100" dist="38100" dir="2700000" algn="tl">
                    <a:srgbClr val="C0C0C0"/>
                  </a:outerShdw>
                </a:effectLst>
              </a:rPr>
              <a:t/>
            </a:r>
            <a:br>
              <a:rPr lang="es-EC" b="1" i="1" dirty="0">
                <a:solidFill>
                  <a:srgbClr val="FFFFCC"/>
                </a:solidFill>
                <a:effectLst>
                  <a:outerShdw blurRad="38100" dist="38100" dir="2700000" algn="tl">
                    <a:srgbClr val="C0C0C0"/>
                  </a:outerShdw>
                </a:effectLst>
              </a:rPr>
            </a:br>
            <a:endParaRPr lang="es-EC" b="1" i="1" dirty="0">
              <a:solidFill>
                <a:srgbClr val="FFFFCC"/>
              </a:solidFill>
              <a:effectLst>
                <a:outerShdw blurRad="38100" dist="38100" dir="2700000" algn="tl">
                  <a:srgbClr val="C0C0C0"/>
                </a:outerShdw>
              </a:effectLst>
            </a:endParaRPr>
          </a:p>
        </p:txBody>
      </p:sp>
      <p:graphicFrame>
        <p:nvGraphicFramePr>
          <p:cNvPr id="3" name="3 Marcador de contenido"/>
          <p:cNvGraphicFramePr>
            <a:graphicFrameLocks noGrp="1"/>
          </p:cNvGraphicFramePr>
          <p:nvPr/>
        </p:nvGraphicFramePr>
        <p:xfrm>
          <a:off x="611560" y="1484784"/>
          <a:ext cx="8218488" cy="3065910"/>
        </p:xfrm>
        <a:graphic>
          <a:graphicData uri="http://schemas.openxmlformats.org/drawingml/2006/table">
            <a:tbl>
              <a:tblPr/>
              <a:tblGrid>
                <a:gridCol w="1871663"/>
                <a:gridCol w="868362"/>
                <a:gridCol w="1076325"/>
                <a:gridCol w="1368425"/>
                <a:gridCol w="1368425"/>
                <a:gridCol w="1665288"/>
              </a:tblGrid>
              <a:tr h="4746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charset="0"/>
                        </a:rPr>
                        <a:t>Fuentes de Variación</a:t>
                      </a:r>
                      <a:endParaRPr kumimoji="0" lang="es-EC"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rPr>
                        <a:t>GL</a:t>
                      </a:r>
                      <a:endParaRPr kumimoji="0" lang="es-EC"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rPr>
                        <a:t>CORTE 1</a:t>
                      </a:r>
                      <a:endParaRPr kumimoji="0" lang="es-EC"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rPr>
                        <a:t>CORTE 2</a:t>
                      </a:r>
                      <a:endParaRPr kumimoji="0" lang="es-EC"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rPr>
                        <a:t>CORTE 3</a:t>
                      </a:r>
                      <a:endParaRPr kumimoji="0" lang="es-EC"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rPr>
                        <a:t>CORTE 4</a:t>
                      </a:r>
                      <a:endParaRPr kumimoji="0" lang="es-EC"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9EB786"/>
                    </a:solidFill>
                  </a:tcPr>
                </a:tc>
              </a:tr>
              <a:tr h="4175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TOTAL</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19</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175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REPETICIONES</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3</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34,12 ns</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16,91 ns</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12,91 ns</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0,68 ns</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175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TRATAMIENTOS</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4</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11,5 ns</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7,27 ns</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10,82 ns</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1,89*</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175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ERROR</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12</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9,81</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charset="0"/>
                        </a:rPr>
                        <a:t>5,04</a:t>
                      </a:r>
                      <a:endParaRPr kumimoji="0" lang="es-EC"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15,08</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charset="0"/>
                        </a:rPr>
                        <a:t>0,39</a:t>
                      </a:r>
                      <a:endParaRPr kumimoji="0" lang="es-EC"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175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94,11</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95,51</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95,08</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98,7</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175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C.V. (%)</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3,33</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rPr>
                        <a:t>2,35</a:t>
                      </a:r>
                      <a:endParaRPr kumimoji="0" lang="es-EC"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charset="0"/>
                        </a:rPr>
                        <a:t>4,08</a:t>
                      </a:r>
                      <a:endParaRPr kumimoji="0" lang="es-EC"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charset="0"/>
                        </a:rPr>
                        <a:t>0,63</a:t>
                      </a:r>
                      <a:endParaRPr kumimoji="0" lang="es-EC"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bl>
          </a:graphicData>
        </a:graphic>
      </p:graphicFrame>
      <p:sp>
        <p:nvSpPr>
          <p:cNvPr id="4" name="3 CuadroTexto"/>
          <p:cNvSpPr txBox="1"/>
          <p:nvPr/>
        </p:nvSpPr>
        <p:spPr>
          <a:xfrm>
            <a:off x="395536" y="4797152"/>
            <a:ext cx="8496944" cy="1015663"/>
          </a:xfrm>
          <a:prstGeom prst="rect">
            <a:avLst/>
          </a:prstGeom>
          <a:noFill/>
        </p:spPr>
        <p:txBody>
          <a:bodyPr wrap="square" rtlCol="0">
            <a:spAutoFit/>
          </a:bodyPr>
          <a:lstStyle/>
          <a:p>
            <a:pPr algn="just"/>
            <a:r>
              <a:rPr lang="es-EC" sz="2000" dirty="0">
                <a:latin typeface="+mn-lt"/>
              </a:rPr>
              <a:t>Análisis de variancia  para el área de cobertura  de las praderas en rehabilitación bajo el efecto de aplicaciones de biol y fertilización química. </a:t>
            </a:r>
            <a:r>
              <a:rPr lang="es-EC" sz="2000" dirty="0" err="1">
                <a:latin typeface="+mn-lt"/>
              </a:rPr>
              <a:t>Hda</a:t>
            </a:r>
            <a:r>
              <a:rPr lang="es-EC" sz="2000" dirty="0">
                <a:latin typeface="+mn-lt"/>
              </a:rPr>
              <a:t> </a:t>
            </a:r>
            <a:r>
              <a:rPr lang="es-EC" sz="2000" dirty="0" err="1">
                <a:latin typeface="+mn-lt"/>
              </a:rPr>
              <a:t>Aychapicho</a:t>
            </a:r>
            <a:r>
              <a:rPr lang="es-EC" sz="2000" dirty="0">
                <a:latin typeface="+mn-lt"/>
              </a:rPr>
              <a:t>, </a:t>
            </a:r>
            <a:r>
              <a:rPr lang="es-EC" sz="2000" dirty="0" err="1">
                <a:latin typeface="+mn-lt"/>
              </a:rPr>
              <a:t>Aloag</a:t>
            </a:r>
            <a:r>
              <a:rPr lang="es-EC" sz="2000" dirty="0">
                <a:latin typeface="+mn-lt"/>
              </a:rPr>
              <a:t>, Pichincha, 2010	</a:t>
            </a:r>
            <a:r>
              <a:rPr lang="es-EC" dirty="0" smtClean="0"/>
              <a:t>		</a:t>
            </a:r>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5013176"/>
            <a:ext cx="8229600" cy="1143000"/>
          </a:xfrm>
          <a:prstGeom prst="rect">
            <a:avLst/>
          </a:prstGeom>
        </p:spPr>
        <p:txBody>
          <a:bodyPr>
            <a:normAutofit fontScale="97500"/>
          </a:bodyPr>
          <a:lstStyle/>
          <a:p>
            <a:pPr algn="just">
              <a:defRPr/>
            </a:pPr>
            <a:r>
              <a:rPr lang="es-EC" sz="2000" dirty="0">
                <a:latin typeface="+mn-lt"/>
              </a:rPr>
              <a:t>Promedio de el efecto de los tratamientos sobre el porcentaje de cobertura de las praderas en rehabilitación. Prueba de Duncan al 5%. </a:t>
            </a:r>
          </a:p>
        </p:txBody>
      </p:sp>
      <p:graphicFrame>
        <p:nvGraphicFramePr>
          <p:cNvPr id="3" name="3 Marcador de contenido"/>
          <p:cNvGraphicFramePr>
            <a:graphicFrameLocks noGrp="1"/>
          </p:cNvGraphicFramePr>
          <p:nvPr/>
        </p:nvGraphicFramePr>
        <p:xfrm>
          <a:off x="1115616" y="1628800"/>
          <a:ext cx="6624638" cy="2766124"/>
        </p:xfrm>
        <a:graphic>
          <a:graphicData uri="http://schemas.openxmlformats.org/drawingml/2006/table">
            <a:tbl>
              <a:tblPr/>
              <a:tblGrid>
                <a:gridCol w="3313113"/>
                <a:gridCol w="3311525"/>
              </a:tblGrid>
              <a:tr h="4159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C" sz="1800" b="1" i="0" u="none" strike="noStrike" cap="none" normalizeH="0" baseline="0" dirty="0" smtClean="0">
                        <a:ln>
                          <a:noFill/>
                        </a:ln>
                        <a:solidFill>
                          <a:srgbClr val="000000"/>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s-EC" sz="1800" b="1" i="0" u="none" strike="noStrike" cap="none" normalizeH="0" baseline="0" dirty="0" smtClean="0">
                          <a:ln>
                            <a:noFill/>
                          </a:ln>
                          <a:solidFill>
                            <a:srgbClr val="000000"/>
                          </a:solidFill>
                          <a:effectLst/>
                          <a:latin typeface="Arial" charset="0"/>
                        </a:rPr>
                        <a:t>TRATAMIENTOS</a:t>
                      </a:r>
                      <a:endParaRPr kumimoji="0" lang="es-EC" sz="16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800" b="1" i="0" u="none" strike="noStrike" cap="none" normalizeH="0" baseline="0" dirty="0" smtClean="0">
                          <a:ln>
                            <a:noFill/>
                          </a:ln>
                          <a:solidFill>
                            <a:srgbClr val="000000"/>
                          </a:solidFill>
                          <a:effectLst/>
                          <a:latin typeface="Arial" charset="0"/>
                        </a:rPr>
                        <a:t>PROMEDIOS (%)</a:t>
                      </a:r>
                      <a:endParaRPr kumimoji="0" lang="es-EC" sz="16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800" b="0" i="0" u="none" strike="noStrike" cap="none" normalizeH="0" baseline="0" dirty="0" smtClean="0">
                          <a:ln>
                            <a:noFill/>
                          </a:ln>
                          <a:solidFill>
                            <a:srgbClr val="000000"/>
                          </a:solidFill>
                          <a:effectLst/>
                          <a:latin typeface="Arial" charset="0"/>
                        </a:rPr>
                        <a:t>T2 recomendación + biol 75%</a:t>
                      </a:r>
                      <a:endParaRPr kumimoji="0" lang="es-EC"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800" b="0" i="0" u="none" strike="noStrike" cap="none" normalizeH="0" baseline="0" dirty="0" smtClean="0">
                          <a:ln>
                            <a:noFill/>
                          </a:ln>
                          <a:solidFill>
                            <a:srgbClr val="000000"/>
                          </a:solidFill>
                          <a:effectLst/>
                          <a:latin typeface="Arial" charset="0"/>
                        </a:rPr>
                        <a:t>96.80</a:t>
                      </a:r>
                      <a:endParaRPr kumimoji="0" lang="es-EC"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800" b="0" i="0" u="none" strike="noStrike" cap="none" normalizeH="0" baseline="0" dirty="0" smtClean="0">
                          <a:ln>
                            <a:noFill/>
                          </a:ln>
                          <a:solidFill>
                            <a:srgbClr val="000000"/>
                          </a:solidFill>
                          <a:effectLst/>
                          <a:latin typeface="Arial" charset="0"/>
                        </a:rPr>
                        <a:t>T4 biol 100%</a:t>
                      </a:r>
                      <a:endParaRPr kumimoji="0" lang="es-EC"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800" b="0" i="0" u="none" strike="noStrike" cap="none" normalizeH="0" baseline="0" dirty="0" smtClean="0">
                          <a:ln>
                            <a:noFill/>
                          </a:ln>
                          <a:solidFill>
                            <a:srgbClr val="000000"/>
                          </a:solidFill>
                          <a:effectLst/>
                          <a:latin typeface="Arial" charset="0"/>
                        </a:rPr>
                        <a:t>96,67</a:t>
                      </a:r>
                      <a:endParaRPr kumimoji="0" lang="es-EC"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71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Arial" charset="0"/>
                        </a:rPr>
                        <a:t>T3 biol75%</a:t>
                      </a:r>
                      <a:endParaRPr kumimoji="0" lang="es-EC"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800" b="0" i="0" u="none" strike="noStrike" cap="none" normalizeH="0" baseline="0" dirty="0" smtClean="0">
                          <a:ln>
                            <a:noFill/>
                          </a:ln>
                          <a:solidFill>
                            <a:srgbClr val="000000"/>
                          </a:solidFill>
                          <a:effectLst/>
                          <a:latin typeface="Arial" charset="0"/>
                        </a:rPr>
                        <a:t>95,91</a:t>
                      </a:r>
                      <a:endParaRPr kumimoji="0" lang="es-EC"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Arial" charset="0"/>
                        </a:rPr>
                        <a:t>T1 recomendación</a:t>
                      </a:r>
                      <a:endParaRPr kumimoji="0" lang="es-EC"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800" b="0" i="0" u="none" strike="noStrike" cap="none" normalizeH="0" baseline="0" dirty="0" smtClean="0">
                          <a:ln>
                            <a:noFill/>
                          </a:ln>
                          <a:solidFill>
                            <a:srgbClr val="000000"/>
                          </a:solidFill>
                          <a:effectLst/>
                          <a:latin typeface="Arial" charset="0"/>
                        </a:rPr>
                        <a:t>95,91</a:t>
                      </a:r>
                      <a:endParaRPr kumimoji="0" lang="es-EC"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Arial" charset="0"/>
                        </a:rPr>
                        <a:t>T0 Testigo</a:t>
                      </a:r>
                      <a:endParaRPr kumimoji="0" lang="es-EC"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800" b="0" i="0" u="none" strike="noStrike" cap="none" normalizeH="0" baseline="0" dirty="0" smtClean="0">
                          <a:ln>
                            <a:noFill/>
                          </a:ln>
                          <a:solidFill>
                            <a:srgbClr val="000000"/>
                          </a:solidFill>
                          <a:effectLst/>
                          <a:latin typeface="Arial" charset="0"/>
                        </a:rPr>
                        <a:t>94,07</a:t>
                      </a:r>
                      <a:endParaRPr kumimoji="0" lang="es-EC"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bl>
          </a:graphicData>
        </a:graphic>
      </p:graphicFrame>
      <p:sp>
        <p:nvSpPr>
          <p:cNvPr id="4" name="1 Título"/>
          <p:cNvSpPr txBox="1">
            <a:spLocks/>
          </p:cNvSpPr>
          <p:nvPr/>
        </p:nvSpPr>
        <p:spPr>
          <a:xfrm>
            <a:off x="457200" y="620713"/>
            <a:ext cx="8229600" cy="720055"/>
          </a:xfrm>
          <a:prstGeom prst="rect">
            <a:avLst/>
          </a:prstGeom>
        </p:spPr>
        <p:txBody>
          <a:bodyPr/>
          <a:lstStyle/>
          <a:p>
            <a:pPr algn="r">
              <a:defRPr/>
            </a:pPr>
            <a:r>
              <a:rPr lang="es-ES" sz="3600" b="1" i="1" dirty="0" smtClean="0">
                <a:effectLst>
                  <a:outerShdw blurRad="38100" dist="38100" dir="2700000" algn="tl">
                    <a:srgbClr val="C0C0C0"/>
                  </a:outerShdw>
                </a:effectLst>
              </a:rPr>
              <a:t>Porcentaje de Cobertura</a:t>
            </a:r>
            <a:endParaRPr lang="es-ES" sz="3600" b="1" i="1" dirty="0">
              <a:effectLst>
                <a:outerShdw blurRad="38100" dist="38100" dir="2700000" algn="tl">
                  <a:srgbClr val="C0C0C0"/>
                </a:outerShdw>
              </a:effectLst>
            </a:endParaRPr>
          </a:p>
          <a:p>
            <a:pPr algn="r">
              <a:defRPr/>
            </a:pPr>
            <a:endParaRPr lang="es-EC" b="1" i="1" dirty="0">
              <a:effectLst>
                <a:outerShdw blurRad="38100" dist="38100" dir="2700000" algn="tl">
                  <a:srgbClr val="C0C0C0"/>
                </a:outerShdw>
              </a:effectLst>
            </a:endParaRPr>
          </a:p>
          <a:p>
            <a:pPr algn="r">
              <a:defRPr/>
            </a:pPr>
            <a:r>
              <a:rPr lang="es-EC" b="1" i="1" dirty="0">
                <a:effectLst>
                  <a:outerShdw blurRad="38100" dist="38100" dir="2700000" algn="tl">
                    <a:srgbClr val="C0C0C0"/>
                  </a:outerShdw>
                </a:effectLst>
              </a:rPr>
              <a:t>		</a:t>
            </a:r>
            <a:r>
              <a:rPr lang="es-EC" b="1" i="1" dirty="0">
                <a:solidFill>
                  <a:srgbClr val="FFFFCC"/>
                </a:solidFill>
                <a:effectLst>
                  <a:outerShdw blurRad="38100" dist="38100" dir="2700000" algn="tl">
                    <a:srgbClr val="C0C0C0"/>
                  </a:outerShdw>
                </a:effectLst>
              </a:rPr>
              <a:t/>
            </a:r>
            <a:br>
              <a:rPr lang="es-EC" b="1" i="1" dirty="0">
                <a:solidFill>
                  <a:srgbClr val="FFFFCC"/>
                </a:solidFill>
                <a:effectLst>
                  <a:outerShdw blurRad="38100" dist="38100" dir="2700000" algn="tl">
                    <a:srgbClr val="C0C0C0"/>
                  </a:outerShdw>
                </a:effectLst>
              </a:rPr>
            </a:br>
            <a:endParaRPr lang="es-EC" b="1" i="1" dirty="0">
              <a:solidFill>
                <a:srgbClr val="FFFFCC"/>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79512" y="5229200"/>
            <a:ext cx="8229600" cy="792088"/>
          </a:xfrm>
          <a:prstGeom prst="rect">
            <a:avLst/>
          </a:prstGeom>
        </p:spPr>
        <p:txBody>
          <a:bodyPr/>
          <a:lstStyle/>
          <a:p>
            <a:pPr algn="just">
              <a:defRPr/>
            </a:pPr>
            <a:r>
              <a:rPr lang="es-EC" sz="2400" dirty="0">
                <a:latin typeface="+mn-lt"/>
              </a:rPr>
              <a:t>Porcentaje de cobertura de cada uno de los tratamientos en estudio en base de biol y fertilización química</a:t>
            </a:r>
            <a:r>
              <a:rPr lang="es-EC" sz="2400" dirty="0" smtClean="0">
                <a:latin typeface="+mn-lt"/>
              </a:rPr>
              <a:t>.</a:t>
            </a:r>
          </a:p>
          <a:p>
            <a:pPr algn="just">
              <a:defRPr/>
            </a:pPr>
            <a:r>
              <a:rPr lang="es-EC" sz="2400" dirty="0">
                <a:latin typeface="+mn-lt"/>
              </a:rPr>
              <a:t/>
            </a:r>
            <a:br>
              <a:rPr lang="es-EC" sz="2400" dirty="0">
                <a:latin typeface="+mn-lt"/>
              </a:rPr>
            </a:br>
            <a:endParaRPr lang="es-EC" sz="2000" dirty="0">
              <a:latin typeface="+mn-lt"/>
            </a:endParaRPr>
          </a:p>
        </p:txBody>
      </p:sp>
      <p:graphicFrame>
        <p:nvGraphicFramePr>
          <p:cNvPr id="4" name="8 Gráfico"/>
          <p:cNvGraphicFramePr/>
          <p:nvPr/>
        </p:nvGraphicFramePr>
        <p:xfrm>
          <a:off x="1043608" y="1268760"/>
          <a:ext cx="720080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txBox="1">
            <a:spLocks/>
          </p:cNvSpPr>
          <p:nvPr/>
        </p:nvSpPr>
        <p:spPr>
          <a:xfrm>
            <a:off x="457200" y="620713"/>
            <a:ext cx="8229600" cy="720055"/>
          </a:xfrm>
          <a:prstGeom prst="rect">
            <a:avLst/>
          </a:prstGeom>
        </p:spPr>
        <p:txBody>
          <a:bodyPr/>
          <a:lstStyle/>
          <a:p>
            <a:pPr algn="r">
              <a:defRPr/>
            </a:pPr>
            <a:r>
              <a:rPr lang="es-ES" sz="3600" b="1" i="1" dirty="0" smtClean="0">
                <a:effectLst>
                  <a:outerShdw blurRad="38100" dist="38100" dir="2700000" algn="tl">
                    <a:srgbClr val="C0C0C0"/>
                  </a:outerShdw>
                </a:effectLst>
              </a:rPr>
              <a:t>Porcentaje de Cobertura</a:t>
            </a:r>
            <a:endParaRPr lang="es-ES" sz="3600" b="1" i="1" dirty="0">
              <a:effectLst>
                <a:outerShdw blurRad="38100" dist="38100" dir="2700000" algn="tl">
                  <a:srgbClr val="C0C0C0"/>
                </a:outerShdw>
              </a:effectLst>
            </a:endParaRPr>
          </a:p>
          <a:p>
            <a:pPr algn="r">
              <a:defRPr/>
            </a:pPr>
            <a:endParaRPr lang="es-EC" b="1" i="1" dirty="0">
              <a:effectLst>
                <a:outerShdw blurRad="38100" dist="38100" dir="2700000" algn="tl">
                  <a:srgbClr val="C0C0C0"/>
                </a:outerShdw>
              </a:effectLst>
            </a:endParaRPr>
          </a:p>
          <a:p>
            <a:pPr algn="r">
              <a:defRPr/>
            </a:pPr>
            <a:r>
              <a:rPr lang="es-EC" b="1" i="1" dirty="0">
                <a:effectLst>
                  <a:outerShdw blurRad="38100" dist="38100" dir="2700000" algn="tl">
                    <a:srgbClr val="C0C0C0"/>
                  </a:outerShdw>
                </a:effectLst>
              </a:rPr>
              <a:t>		</a:t>
            </a:r>
            <a:r>
              <a:rPr lang="es-EC" b="1" i="1" dirty="0">
                <a:solidFill>
                  <a:srgbClr val="FFFFCC"/>
                </a:solidFill>
                <a:effectLst>
                  <a:outerShdw blurRad="38100" dist="38100" dir="2700000" algn="tl">
                    <a:srgbClr val="C0C0C0"/>
                  </a:outerShdw>
                </a:effectLst>
              </a:rPr>
              <a:t/>
            </a:r>
            <a:br>
              <a:rPr lang="es-EC" b="1" i="1" dirty="0">
                <a:solidFill>
                  <a:srgbClr val="FFFFCC"/>
                </a:solidFill>
                <a:effectLst>
                  <a:outerShdw blurRad="38100" dist="38100" dir="2700000" algn="tl">
                    <a:srgbClr val="C0C0C0"/>
                  </a:outerShdw>
                </a:effectLst>
              </a:rPr>
            </a:br>
            <a:endParaRPr lang="es-EC" b="1" i="1" dirty="0">
              <a:solidFill>
                <a:srgbClr val="FFFFCC"/>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750" y="620713"/>
            <a:ext cx="8229600" cy="864071"/>
          </a:xfrm>
          <a:prstGeom prst="rect">
            <a:avLst/>
          </a:prstGeom>
        </p:spPr>
        <p:txBody>
          <a:bodyPr/>
          <a:lstStyle/>
          <a:p>
            <a:pPr algn="r">
              <a:defRPr/>
            </a:pPr>
            <a:r>
              <a:rPr lang="es-ES" sz="3600" b="1" i="1" dirty="0" smtClean="0">
                <a:effectLst>
                  <a:outerShdw blurRad="38100" dist="38100" dir="2700000" algn="tl">
                    <a:srgbClr val="C0C0C0"/>
                  </a:outerShdw>
                </a:effectLst>
              </a:rPr>
              <a:t>Producción Primaria</a:t>
            </a:r>
            <a:endParaRPr lang="es-EC" sz="3600" b="1" i="1" dirty="0" smtClean="0">
              <a:effectLst>
                <a:outerShdw blurRad="38100" dist="38100" dir="2700000" algn="tl">
                  <a:srgbClr val="C0C0C0"/>
                </a:outerShdw>
              </a:effectLst>
            </a:endParaRPr>
          </a:p>
          <a:p>
            <a:pPr algn="just">
              <a:defRPr/>
            </a:pPr>
            <a:endParaRPr lang="es-EC" sz="2400" b="1" i="1" dirty="0">
              <a:effectLst>
                <a:outerShdw blurRad="38100" dist="38100" dir="2700000" algn="tl">
                  <a:srgbClr val="C0C0C0"/>
                </a:outerShdw>
              </a:effectLst>
            </a:endParaRPr>
          </a:p>
        </p:txBody>
      </p:sp>
      <p:graphicFrame>
        <p:nvGraphicFramePr>
          <p:cNvPr id="3" name="6 Marcador de contenido"/>
          <p:cNvGraphicFramePr>
            <a:graphicFrameLocks noGrp="1"/>
          </p:cNvGraphicFramePr>
          <p:nvPr/>
        </p:nvGraphicFramePr>
        <p:xfrm>
          <a:off x="467544" y="1484784"/>
          <a:ext cx="8229600" cy="2649474"/>
        </p:xfrm>
        <a:graphic>
          <a:graphicData uri="http://schemas.openxmlformats.org/drawingml/2006/table">
            <a:tbl>
              <a:tblPr/>
              <a:tblGrid>
                <a:gridCol w="1371600"/>
                <a:gridCol w="1371600"/>
                <a:gridCol w="1371600"/>
                <a:gridCol w="1371600"/>
                <a:gridCol w="1371600"/>
                <a:gridCol w="1371600"/>
              </a:tblGrid>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charset="0"/>
                        </a:rPr>
                        <a:t>Fuentes de Variación</a:t>
                      </a:r>
                      <a:endParaRPr kumimoji="0" lang="es-EC" sz="11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charset="0"/>
                        </a:rPr>
                        <a:t>GL</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charset="0"/>
                        </a:rPr>
                        <a:t>CORTE 1</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charset="0"/>
                        </a:rPr>
                        <a:t>CORTE 2</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charset="0"/>
                        </a:rPr>
                        <a:t>CORTE 3</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charset="0"/>
                        </a:rPr>
                        <a:t>CORTE 4</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TOTAL</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19</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s-EC"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s-EC"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s-EC"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s-EC"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REPETICIONES</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3</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charset="0"/>
                        </a:rPr>
                        <a:t>5212500 </a:t>
                      </a:r>
                      <a:r>
                        <a:rPr kumimoji="0" lang="es-EC" sz="1200" b="0" i="0" u="none" strike="noStrike" cap="none" normalizeH="0" baseline="0" dirty="0" err="1" smtClean="0">
                          <a:ln>
                            <a:noFill/>
                          </a:ln>
                          <a:solidFill>
                            <a:srgbClr val="000000"/>
                          </a:solidFill>
                          <a:effectLst/>
                          <a:latin typeface="Arial" charset="0"/>
                        </a:rPr>
                        <a:t>ns</a:t>
                      </a:r>
                      <a:endParaRPr kumimoji="0" lang="es-EC"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49061458,33ns</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858333,33ns</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51836458ns</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TRATAMIENTOS</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4</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53543750 ns</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35534375ns</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121848438*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171760938*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ERROR</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12</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21285416,67</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16269791,67</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30902604,2</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18010938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(kg/ha)</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C"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rPr>
                        <a:t>17525,00</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rPr>
                        <a:t>20987,50</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rPr>
                        <a:t>29850,00</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rPr>
                        <a:t>26987,50</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C.V.(%)</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C"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26,33</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19,22</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charset="0"/>
                        </a:rPr>
                        <a:t>18,62</a:t>
                      </a:r>
                      <a:endParaRPr kumimoji="0" lang="es-EC"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charset="0"/>
                        </a:rPr>
                        <a:t>15,73</a:t>
                      </a:r>
                      <a:endParaRPr kumimoji="0" lang="es-EC"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bl>
          </a:graphicData>
        </a:graphic>
      </p:graphicFrame>
      <p:sp>
        <p:nvSpPr>
          <p:cNvPr id="4" name="3 CuadroTexto"/>
          <p:cNvSpPr txBox="1"/>
          <p:nvPr/>
        </p:nvSpPr>
        <p:spPr>
          <a:xfrm>
            <a:off x="611560" y="4509120"/>
            <a:ext cx="8351189" cy="1477328"/>
          </a:xfrm>
          <a:prstGeom prst="rect">
            <a:avLst/>
          </a:prstGeom>
          <a:noFill/>
        </p:spPr>
        <p:txBody>
          <a:bodyPr wrap="square" rtlCol="0">
            <a:spAutoFit/>
          </a:bodyPr>
          <a:lstStyle/>
          <a:p>
            <a:pPr algn="just"/>
            <a:r>
              <a:rPr lang="es-EC" sz="2400" dirty="0">
                <a:latin typeface="+mn-lt"/>
              </a:rPr>
              <a:t>Análisis de variancia para la producción primaria (materia verde) de las praderas rehabilitadas bajo tratamientos con biol y fertilización química </a:t>
            </a:r>
          </a:p>
          <a:p>
            <a:pPr algn="just"/>
            <a:endParaRPr lang="es-EC"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19672" y="4581128"/>
            <a:ext cx="6552728" cy="1143000"/>
          </a:xfrm>
          <a:prstGeom prst="rect">
            <a:avLst/>
          </a:prstGeom>
        </p:spPr>
        <p:txBody>
          <a:bodyPr/>
          <a:lstStyle/>
          <a:p>
            <a:pPr algn="just">
              <a:defRPr/>
            </a:pPr>
            <a:r>
              <a:rPr lang="es-EC" sz="2400" dirty="0">
                <a:latin typeface="+mn-lt"/>
              </a:rPr>
              <a:t>Promedios de la producción primaria de los cortes establecidos. Duncan al 5%.</a:t>
            </a:r>
          </a:p>
        </p:txBody>
      </p:sp>
      <p:graphicFrame>
        <p:nvGraphicFramePr>
          <p:cNvPr id="4" name="4 Marcador de contenido"/>
          <p:cNvGraphicFramePr>
            <a:graphicFrameLocks noGrp="1"/>
          </p:cNvGraphicFramePr>
          <p:nvPr/>
        </p:nvGraphicFramePr>
        <p:xfrm>
          <a:off x="1835696" y="1628800"/>
          <a:ext cx="5903912" cy="2376540"/>
        </p:xfrm>
        <a:graphic>
          <a:graphicData uri="http://schemas.openxmlformats.org/drawingml/2006/table">
            <a:tbl>
              <a:tblPr/>
              <a:tblGrid>
                <a:gridCol w="3746500"/>
                <a:gridCol w="2157412"/>
              </a:tblGrid>
              <a:tr h="3366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dirty="0" smtClean="0">
                          <a:ln>
                            <a:noFill/>
                          </a:ln>
                          <a:solidFill>
                            <a:srgbClr val="000000"/>
                          </a:solidFill>
                          <a:effectLst/>
                          <a:latin typeface="Arial" charset="0"/>
                        </a:rPr>
                        <a:t>TRATAMIENTOS</a:t>
                      </a:r>
                      <a:endParaRPr kumimoji="0" lang="es-EC" sz="1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dirty="0" smtClean="0">
                          <a:ln>
                            <a:noFill/>
                          </a:ln>
                          <a:solidFill>
                            <a:srgbClr val="000000"/>
                          </a:solidFill>
                          <a:effectLst/>
                          <a:latin typeface="Arial" charset="0"/>
                        </a:rPr>
                        <a:t>PROMEDIOS (kg/ha)</a:t>
                      </a:r>
                      <a:endParaRPr kumimoji="0" lang="es-EC" sz="1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079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T4 biol 100%</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29953,125</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079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T2 recomendación + biol 75%</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24390,625</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079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T1 recomendación</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23640,625</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079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T3 biol75%</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21390,625</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079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T0 Testigo</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19812,5</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bl>
          </a:graphicData>
        </a:graphic>
      </p:graphicFrame>
      <p:sp>
        <p:nvSpPr>
          <p:cNvPr id="5" name="1 Título"/>
          <p:cNvSpPr txBox="1">
            <a:spLocks/>
          </p:cNvSpPr>
          <p:nvPr/>
        </p:nvSpPr>
        <p:spPr>
          <a:xfrm>
            <a:off x="539750" y="620713"/>
            <a:ext cx="8229600" cy="864071"/>
          </a:xfrm>
          <a:prstGeom prst="rect">
            <a:avLst/>
          </a:prstGeom>
        </p:spPr>
        <p:txBody>
          <a:bodyPr/>
          <a:lstStyle/>
          <a:p>
            <a:pPr algn="r">
              <a:defRPr/>
            </a:pPr>
            <a:r>
              <a:rPr lang="es-ES" sz="3600" b="1" i="1" dirty="0" smtClean="0">
                <a:effectLst>
                  <a:outerShdw blurRad="38100" dist="38100" dir="2700000" algn="tl">
                    <a:srgbClr val="C0C0C0"/>
                  </a:outerShdw>
                </a:effectLst>
              </a:rPr>
              <a:t>Producción Primaria</a:t>
            </a:r>
            <a:endParaRPr lang="es-EC" sz="3600" b="1" i="1" dirty="0" smtClean="0">
              <a:effectLst>
                <a:outerShdw blurRad="38100" dist="38100" dir="2700000" algn="tl">
                  <a:srgbClr val="C0C0C0"/>
                </a:outerShdw>
              </a:effectLst>
            </a:endParaRPr>
          </a:p>
          <a:p>
            <a:pPr algn="just">
              <a:defRPr/>
            </a:pPr>
            <a:endParaRPr lang="es-EC" sz="24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552" y="5013176"/>
            <a:ext cx="8229600" cy="1223963"/>
          </a:xfrm>
          <a:prstGeom prst="rect">
            <a:avLst/>
          </a:prstGeom>
        </p:spPr>
        <p:txBody>
          <a:bodyPr/>
          <a:lstStyle/>
          <a:p>
            <a:pPr algn="just">
              <a:defRPr/>
            </a:pPr>
            <a:r>
              <a:rPr lang="es-EC" sz="2400" dirty="0">
                <a:latin typeface="+mn-lt"/>
              </a:rPr>
              <a:t>Promedios de la producción primaria (materia verde) de praderas en rehabilitación bajo la aplicación de tratamientos de biol y fertilización </a:t>
            </a:r>
            <a:r>
              <a:rPr lang="es-EC" sz="2400" dirty="0" smtClean="0">
                <a:latin typeface="+mn-lt"/>
              </a:rPr>
              <a:t>química.</a:t>
            </a:r>
            <a:endParaRPr lang="es-EC" sz="2400" dirty="0">
              <a:latin typeface="+mn-lt"/>
            </a:endParaRPr>
          </a:p>
        </p:txBody>
      </p:sp>
      <p:graphicFrame>
        <p:nvGraphicFramePr>
          <p:cNvPr id="4" name="4 Gráfico"/>
          <p:cNvGraphicFramePr/>
          <p:nvPr/>
        </p:nvGraphicFramePr>
        <p:xfrm>
          <a:off x="1115616" y="1340768"/>
          <a:ext cx="7344816"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txBox="1">
            <a:spLocks/>
          </p:cNvSpPr>
          <p:nvPr/>
        </p:nvSpPr>
        <p:spPr>
          <a:xfrm>
            <a:off x="539750" y="620713"/>
            <a:ext cx="8229600" cy="864071"/>
          </a:xfrm>
          <a:prstGeom prst="rect">
            <a:avLst/>
          </a:prstGeom>
        </p:spPr>
        <p:txBody>
          <a:bodyPr/>
          <a:lstStyle/>
          <a:p>
            <a:pPr algn="r">
              <a:defRPr/>
            </a:pPr>
            <a:r>
              <a:rPr lang="es-ES" sz="3600" b="1" i="1" dirty="0" smtClean="0">
                <a:effectLst>
                  <a:outerShdw blurRad="38100" dist="38100" dir="2700000" algn="tl">
                    <a:srgbClr val="C0C0C0"/>
                  </a:outerShdw>
                </a:effectLst>
              </a:rPr>
              <a:t>Producción Primaria</a:t>
            </a:r>
            <a:endParaRPr lang="es-EC" sz="3600" b="1" i="1" dirty="0" smtClean="0">
              <a:effectLst>
                <a:outerShdw blurRad="38100" dist="38100" dir="2700000" algn="tl">
                  <a:srgbClr val="C0C0C0"/>
                </a:outerShdw>
              </a:effectLst>
            </a:endParaRPr>
          </a:p>
          <a:p>
            <a:pPr algn="just">
              <a:defRPr/>
            </a:pPr>
            <a:endParaRPr lang="es-EC" sz="24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13998" y="764704"/>
            <a:ext cx="4980851" cy="646331"/>
          </a:xfrm>
          <a:prstGeom prst="rect">
            <a:avLst/>
          </a:prstGeom>
        </p:spPr>
        <p:txBody>
          <a:bodyPr wrap="none">
            <a:spAutoFit/>
          </a:bodyPr>
          <a:lstStyle/>
          <a:p>
            <a:pPr marL="342900" lvl="1" indent="-342900" algn="r" eaLnBrk="0" hangingPunct="0">
              <a:defRPr/>
            </a:pPr>
            <a:r>
              <a:rPr lang="es-ES" sz="3600" b="1" i="1" dirty="0" smtClean="0">
                <a:effectLst>
                  <a:outerShdw blurRad="38100" dist="38100" dir="2700000" algn="tl">
                    <a:srgbClr val="C0C0C0"/>
                  </a:outerShdw>
                </a:effectLst>
                <a:latin typeface="+mj-lt"/>
                <a:ea typeface="+mj-ea"/>
                <a:cs typeface="+mj-cs"/>
              </a:rPr>
              <a:t>Objetivos Específicos</a:t>
            </a:r>
            <a:endParaRPr lang="es-EC" sz="3600" b="1" i="1" dirty="0">
              <a:effectLst>
                <a:outerShdw blurRad="38100" dist="38100" dir="2700000" algn="tl">
                  <a:srgbClr val="C0C0C0"/>
                </a:outerShdw>
              </a:effectLst>
              <a:latin typeface="+mj-lt"/>
              <a:ea typeface="+mj-ea"/>
              <a:cs typeface="+mj-cs"/>
            </a:endParaRPr>
          </a:p>
        </p:txBody>
      </p:sp>
      <p:sp>
        <p:nvSpPr>
          <p:cNvPr id="9219" name="4 Rectángulo"/>
          <p:cNvSpPr>
            <a:spLocks noChangeArrowheads="1"/>
          </p:cNvSpPr>
          <p:nvPr/>
        </p:nvSpPr>
        <p:spPr bwMode="auto">
          <a:xfrm>
            <a:off x="755650" y="1557338"/>
            <a:ext cx="7632700" cy="3970337"/>
          </a:xfrm>
          <a:prstGeom prst="rect">
            <a:avLst/>
          </a:prstGeom>
          <a:noFill/>
          <a:ln w="9525">
            <a:noFill/>
            <a:miter lim="800000"/>
            <a:headEnd/>
            <a:tailEnd/>
          </a:ln>
        </p:spPr>
        <p:txBody>
          <a:bodyPr>
            <a:spAutoFit/>
          </a:bodyPr>
          <a:lstStyle/>
          <a:p>
            <a:pPr marL="812800" lvl="1" indent="-355600" algn="just">
              <a:buFont typeface="Wingdings" pitchFamily="2" charset="2"/>
              <a:buChar char="v"/>
            </a:pPr>
            <a:r>
              <a:rPr lang="es-ES_tradnl" sz="2800" dirty="0"/>
              <a:t>Identificar el tratamiento con </a:t>
            </a:r>
            <a:r>
              <a:rPr lang="es-ES_tradnl" sz="2800" dirty="0" err="1"/>
              <a:t>biol</a:t>
            </a:r>
            <a:r>
              <a:rPr lang="es-ES_tradnl" sz="2800" dirty="0"/>
              <a:t> más eficiente en la rehabilitación de praderas.</a:t>
            </a:r>
          </a:p>
          <a:p>
            <a:pPr algn="just"/>
            <a:endParaRPr lang="es-EC" sz="2800" dirty="0"/>
          </a:p>
          <a:p>
            <a:pPr marL="812800" lvl="1" indent="-355600" algn="just">
              <a:buFont typeface="Wingdings" pitchFamily="2" charset="2"/>
              <a:buChar char="v"/>
            </a:pPr>
            <a:r>
              <a:rPr lang="es-ES_tradnl" sz="2800" dirty="0"/>
              <a:t>Conocer el valor nutritivo de la mezcla forrajera.</a:t>
            </a:r>
          </a:p>
          <a:p>
            <a:pPr algn="just"/>
            <a:endParaRPr lang="es-EC" sz="2800" dirty="0"/>
          </a:p>
          <a:p>
            <a:pPr marL="812800" lvl="1" indent="-355600" algn="just">
              <a:buFont typeface="Wingdings" pitchFamily="2" charset="2"/>
              <a:buChar char="v"/>
            </a:pPr>
            <a:r>
              <a:rPr lang="es-ES_tradnl" sz="2800" dirty="0"/>
              <a:t>Determinar el tratamiento que satisfaga económicamente las necesidades del ganadero.</a:t>
            </a:r>
            <a:endParaRPr lang="es-EC"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042988" y="1268413"/>
            <a:ext cx="6564312" cy="4060825"/>
          </a:xfrm>
          <a:prstGeom prst="rect">
            <a:avLst/>
          </a:prstGeom>
        </p:spPr>
        <p:txBody>
          <a:bodyPr/>
          <a:lstStyle/>
          <a:p>
            <a:pPr marL="342900" indent="-342900">
              <a:lnSpc>
                <a:spcPct val="150000"/>
              </a:lnSpc>
              <a:spcBef>
                <a:spcPct val="20000"/>
              </a:spcBef>
              <a:defRPr/>
            </a:pPr>
            <a:r>
              <a:rPr lang="es-EC" sz="3200" kern="0" dirty="0">
                <a:latin typeface="+mn-lt"/>
              </a:rPr>
              <a:t> 	</a:t>
            </a:r>
            <a:r>
              <a:rPr lang="es-EC" sz="3200" i="1" kern="0" dirty="0">
                <a:effectLst>
                  <a:outerShdw blurRad="38100" dist="38100" dir="2700000" algn="tl">
                    <a:srgbClr val="000000">
                      <a:alpha val="43137"/>
                    </a:srgbClr>
                  </a:outerShdw>
                </a:effectLst>
                <a:latin typeface="+mn-lt"/>
              </a:rPr>
              <a:t>De acuerdo a lo que dice Saray C. 2000, con el biol se logran incrementos de hasta el 30% en la producción de los cultivos sin emplear fertilizantes químicos.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750" y="692151"/>
            <a:ext cx="8229600" cy="792634"/>
          </a:xfrm>
          <a:prstGeom prst="rect">
            <a:avLst/>
          </a:prstGeom>
        </p:spPr>
        <p:txBody>
          <a:bodyPr/>
          <a:lstStyle/>
          <a:p>
            <a:pPr algn="r">
              <a:defRPr/>
            </a:pPr>
            <a:r>
              <a:rPr lang="es-ES" sz="3600" b="1" i="1" dirty="0" smtClean="0">
                <a:effectLst>
                  <a:outerShdw blurRad="38100" dist="38100" dir="2700000" algn="tl">
                    <a:srgbClr val="C0C0C0"/>
                  </a:outerShdw>
                </a:effectLst>
              </a:rPr>
              <a:t>Materia Seca</a:t>
            </a:r>
            <a:endParaRPr lang="es-EC" sz="3600" b="1" i="1" dirty="0" smtClean="0">
              <a:effectLst>
                <a:outerShdw blurRad="38100" dist="38100" dir="2700000" algn="tl">
                  <a:srgbClr val="C0C0C0"/>
                </a:outerShdw>
              </a:effectLst>
            </a:endParaRPr>
          </a:p>
          <a:p>
            <a:pPr algn="just">
              <a:defRPr/>
            </a:pPr>
            <a:endParaRPr lang="es-EC" sz="2000" b="1" i="1" dirty="0">
              <a:effectLst>
                <a:outerShdw blurRad="38100" dist="38100" dir="2700000" algn="tl">
                  <a:srgbClr val="C0C0C0"/>
                </a:outerShdw>
              </a:effectLst>
            </a:endParaRPr>
          </a:p>
        </p:txBody>
      </p:sp>
      <p:graphicFrame>
        <p:nvGraphicFramePr>
          <p:cNvPr id="3" name="3 Marcador de contenido"/>
          <p:cNvGraphicFramePr>
            <a:graphicFrameLocks noGrp="1"/>
          </p:cNvGraphicFramePr>
          <p:nvPr/>
        </p:nvGraphicFramePr>
        <p:xfrm>
          <a:off x="611560" y="1628800"/>
          <a:ext cx="8229600" cy="2895348"/>
        </p:xfrm>
        <a:graphic>
          <a:graphicData uri="http://schemas.openxmlformats.org/drawingml/2006/table">
            <a:tbl>
              <a:tblPr/>
              <a:tblGrid>
                <a:gridCol w="1800225"/>
                <a:gridCol w="942975"/>
                <a:gridCol w="1371600"/>
                <a:gridCol w="1371600"/>
                <a:gridCol w="1371600"/>
                <a:gridCol w="1371600"/>
              </a:tblGrid>
              <a:tr h="4587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dirty="0" smtClean="0">
                          <a:ln>
                            <a:noFill/>
                          </a:ln>
                          <a:solidFill>
                            <a:srgbClr val="000000"/>
                          </a:solidFill>
                          <a:effectLst/>
                          <a:latin typeface="Arial" charset="0"/>
                        </a:rPr>
                        <a:t>Fuentes de Variación</a:t>
                      </a:r>
                      <a:endParaRPr kumimoji="0" lang="es-EC" sz="1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charset="0"/>
                        </a:rPr>
                        <a:t>GL</a:t>
                      </a:r>
                      <a:endParaRPr kumimoji="0" lang="es-EC" sz="1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charset="0"/>
                        </a:rPr>
                        <a:t>CORTE 1</a:t>
                      </a:r>
                      <a:endParaRPr kumimoji="0" lang="es-EC" sz="1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charset="0"/>
                        </a:rPr>
                        <a:t>CORTE 2</a:t>
                      </a:r>
                      <a:endParaRPr kumimoji="0" lang="es-EC" sz="1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charset="0"/>
                        </a:rPr>
                        <a:t>CORTE 3</a:t>
                      </a:r>
                      <a:endParaRPr kumimoji="0" lang="es-EC" sz="1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charset="0"/>
                        </a:rPr>
                        <a:t>CORTE 4</a:t>
                      </a:r>
                      <a:endParaRPr kumimoji="0" lang="es-EC" sz="1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032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TOTAL</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19</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587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REPETICIONES</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3</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155156,54ns</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1602888,11ns</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111421,39ns</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1268994,7*</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587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TRATAMIENTOS</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4</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743612,37ns</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1164909,38ns</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2353269,09ns</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1639624,2*</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032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ERROR</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12</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1218694,3</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534647,11</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823977,39</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348844,03</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032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 (kg/ha)</a:t>
                      </a:r>
                      <a:endParaRPr kumimoji="0" lang="es-EC"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Arial" charset="0"/>
                        </a:rPr>
                        <a:t>3205,69</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Arial" charset="0"/>
                        </a:rPr>
                        <a:t>3782,62</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Arial" charset="0"/>
                        </a:rPr>
                        <a:t>4767,91</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Arial" charset="0"/>
                        </a:rPr>
                        <a:t>4144,57</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032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C.V.(%)</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C"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34,44</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19,33</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19,04</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14,25</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bl>
          </a:graphicData>
        </a:graphic>
      </p:graphicFrame>
      <p:sp>
        <p:nvSpPr>
          <p:cNvPr id="4" name="3 CuadroTexto"/>
          <p:cNvSpPr txBox="1"/>
          <p:nvPr/>
        </p:nvSpPr>
        <p:spPr>
          <a:xfrm>
            <a:off x="491959" y="4797152"/>
            <a:ext cx="8652041" cy="1846659"/>
          </a:xfrm>
          <a:prstGeom prst="rect">
            <a:avLst/>
          </a:prstGeom>
          <a:noFill/>
        </p:spPr>
        <p:txBody>
          <a:bodyPr wrap="square" rtlCol="0">
            <a:spAutoFit/>
          </a:bodyPr>
          <a:lstStyle/>
          <a:p>
            <a:r>
              <a:rPr lang="es-EC" sz="2400" dirty="0">
                <a:latin typeface="+mn-lt"/>
              </a:rPr>
              <a:t>Análisis de variancia para la producción  de materia seca de las praderas en rehabilitación bajo la aplicación de bioles y fertilización química. </a:t>
            </a:r>
            <a:r>
              <a:rPr lang="es-EC" sz="2400" dirty="0" err="1">
                <a:latin typeface="+mn-lt"/>
              </a:rPr>
              <a:t>Hcda</a:t>
            </a:r>
            <a:r>
              <a:rPr lang="es-EC" sz="2400" dirty="0">
                <a:latin typeface="+mn-lt"/>
              </a:rPr>
              <a:t>. </a:t>
            </a:r>
            <a:r>
              <a:rPr lang="es-EC" sz="2400" dirty="0" err="1">
                <a:latin typeface="+mn-lt"/>
              </a:rPr>
              <a:t>Aychapiho</a:t>
            </a:r>
            <a:r>
              <a:rPr lang="es-EC" sz="2400" dirty="0">
                <a:latin typeface="+mn-lt"/>
              </a:rPr>
              <a:t>, </a:t>
            </a:r>
            <a:r>
              <a:rPr lang="es-EC" sz="2400" dirty="0" err="1">
                <a:latin typeface="+mn-lt"/>
              </a:rPr>
              <a:t>Aloag</a:t>
            </a:r>
            <a:r>
              <a:rPr lang="es-EC" sz="2400" dirty="0">
                <a:latin typeface="+mn-lt"/>
              </a:rPr>
              <a:t>, Pichincha 2010</a:t>
            </a:r>
            <a:br>
              <a:rPr lang="es-EC" sz="2400" dirty="0">
                <a:latin typeface="+mn-lt"/>
              </a:rPr>
            </a:br>
            <a:endParaRPr lang="es-EC" sz="2400" dirty="0">
              <a:latin typeface="+mn-lt"/>
            </a:endParaRPr>
          </a:p>
          <a:p>
            <a:endParaRPr lang="es-EC"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83568" y="4509120"/>
            <a:ext cx="8229600" cy="1143000"/>
          </a:xfrm>
          <a:prstGeom prst="rect">
            <a:avLst/>
          </a:prstGeom>
        </p:spPr>
        <p:txBody>
          <a:bodyPr/>
          <a:lstStyle/>
          <a:p>
            <a:pPr>
              <a:defRPr/>
            </a:pPr>
            <a:r>
              <a:rPr lang="es-EC" sz="2400" dirty="0">
                <a:latin typeface="+mn-lt"/>
              </a:rPr>
              <a:t>Promedios de la producción de materia seca para cada uno de los tratamientos en estudio de los cortes establecidos. Duncan al 5%.</a:t>
            </a:r>
          </a:p>
        </p:txBody>
      </p:sp>
      <p:graphicFrame>
        <p:nvGraphicFramePr>
          <p:cNvPr id="3" name="3 Marcador de contenido"/>
          <p:cNvGraphicFramePr>
            <a:graphicFrameLocks noGrp="1"/>
          </p:cNvGraphicFramePr>
          <p:nvPr/>
        </p:nvGraphicFramePr>
        <p:xfrm>
          <a:off x="1979712" y="1484785"/>
          <a:ext cx="5328592" cy="2664295"/>
        </p:xfrm>
        <a:graphic>
          <a:graphicData uri="http://schemas.openxmlformats.org/drawingml/2006/table">
            <a:tbl>
              <a:tblPr/>
              <a:tblGrid>
                <a:gridCol w="2664295"/>
                <a:gridCol w="2664297"/>
              </a:tblGrid>
              <a:tr h="40927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dirty="0" smtClean="0">
                          <a:ln>
                            <a:noFill/>
                          </a:ln>
                          <a:solidFill>
                            <a:srgbClr val="000000"/>
                          </a:solidFill>
                          <a:effectLst/>
                          <a:latin typeface="Arial" charset="0"/>
                        </a:rPr>
                        <a:t>TRATAMIENTOS</a:t>
                      </a:r>
                      <a:endParaRPr kumimoji="0" lang="es-EC" sz="1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1" i="0" u="none" strike="noStrike" cap="none" normalizeH="0" baseline="0" dirty="0" smtClean="0">
                          <a:ln>
                            <a:noFill/>
                          </a:ln>
                          <a:solidFill>
                            <a:srgbClr val="000000"/>
                          </a:solidFill>
                          <a:effectLst/>
                          <a:latin typeface="Arial" charset="0"/>
                        </a:rPr>
                        <a:t>PROMEDIOS (kg/ha)</a:t>
                      </a:r>
                      <a:endParaRPr kumimoji="0" lang="es-EC" sz="1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0927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T4 biol 100%</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4549,67</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6179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T2 recomendación+biol 75%</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4343,65</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0927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T1 recomendación</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3930,54</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0927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rPr>
                        <a:t>T3 biol75%</a:t>
                      </a:r>
                      <a:endParaRPr kumimoji="0" lang="es-EC"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3598,93</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40927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T0 Testigo</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rPr>
                        <a:t>3453,19</a:t>
                      </a:r>
                      <a:endParaRPr kumimoji="0" lang="es-EC"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bl>
          </a:graphicData>
        </a:graphic>
      </p:graphicFrame>
      <p:sp>
        <p:nvSpPr>
          <p:cNvPr id="4" name="1 Título"/>
          <p:cNvSpPr txBox="1">
            <a:spLocks/>
          </p:cNvSpPr>
          <p:nvPr/>
        </p:nvSpPr>
        <p:spPr>
          <a:xfrm>
            <a:off x="539750" y="692151"/>
            <a:ext cx="8229600" cy="792634"/>
          </a:xfrm>
          <a:prstGeom prst="rect">
            <a:avLst/>
          </a:prstGeom>
        </p:spPr>
        <p:txBody>
          <a:bodyPr/>
          <a:lstStyle/>
          <a:p>
            <a:pPr algn="r">
              <a:defRPr/>
            </a:pPr>
            <a:r>
              <a:rPr lang="es-ES" sz="3600" b="1" i="1" dirty="0" smtClean="0">
                <a:effectLst>
                  <a:outerShdw blurRad="38100" dist="38100" dir="2700000" algn="tl">
                    <a:srgbClr val="C0C0C0"/>
                  </a:outerShdw>
                </a:effectLst>
              </a:rPr>
              <a:t>Materia Seca</a:t>
            </a:r>
            <a:endParaRPr lang="es-EC" sz="3600" b="1" i="1" dirty="0" smtClean="0">
              <a:effectLst>
                <a:outerShdw blurRad="38100" dist="38100" dir="2700000" algn="tl">
                  <a:srgbClr val="C0C0C0"/>
                </a:outerShdw>
              </a:effectLst>
            </a:endParaRPr>
          </a:p>
          <a:p>
            <a:pPr algn="just">
              <a:defRPr/>
            </a:pPr>
            <a:endParaRPr lang="es-EC" sz="20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11560" y="4941168"/>
            <a:ext cx="8229600" cy="1143000"/>
          </a:xfrm>
          <a:prstGeom prst="rect">
            <a:avLst/>
          </a:prstGeom>
        </p:spPr>
        <p:txBody>
          <a:bodyPr/>
          <a:lstStyle/>
          <a:p>
            <a:pPr algn="just">
              <a:defRPr/>
            </a:pPr>
            <a:r>
              <a:rPr lang="es-EC" sz="2400" dirty="0">
                <a:latin typeface="+mn-lt"/>
              </a:rPr>
              <a:t>Promedios de la producción de materia seca kg/ha de las praderas en rehabilitación bajo la aplicación de biol y fertilización química</a:t>
            </a:r>
          </a:p>
        </p:txBody>
      </p:sp>
      <p:graphicFrame>
        <p:nvGraphicFramePr>
          <p:cNvPr id="4" name="5 Gráfico"/>
          <p:cNvGraphicFramePr/>
          <p:nvPr/>
        </p:nvGraphicFramePr>
        <p:xfrm>
          <a:off x="1331640" y="1196752"/>
          <a:ext cx="6462464"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txBox="1">
            <a:spLocks/>
          </p:cNvSpPr>
          <p:nvPr/>
        </p:nvSpPr>
        <p:spPr>
          <a:xfrm>
            <a:off x="539552" y="620688"/>
            <a:ext cx="8229600" cy="792634"/>
          </a:xfrm>
          <a:prstGeom prst="rect">
            <a:avLst/>
          </a:prstGeom>
        </p:spPr>
        <p:txBody>
          <a:bodyPr/>
          <a:lstStyle/>
          <a:p>
            <a:pPr algn="r">
              <a:defRPr/>
            </a:pPr>
            <a:r>
              <a:rPr lang="es-ES" sz="3600" b="1" i="1" dirty="0" smtClean="0">
                <a:effectLst>
                  <a:outerShdw blurRad="38100" dist="38100" dir="2700000" algn="tl">
                    <a:srgbClr val="C0C0C0"/>
                  </a:outerShdw>
                </a:effectLst>
              </a:rPr>
              <a:t>Materia Seca</a:t>
            </a:r>
            <a:endParaRPr lang="es-EC" sz="3600" b="1" i="1" dirty="0" smtClean="0">
              <a:effectLst>
                <a:outerShdw blurRad="38100" dist="38100" dir="2700000" algn="tl">
                  <a:srgbClr val="C0C0C0"/>
                </a:outerShdw>
              </a:effectLst>
            </a:endParaRPr>
          </a:p>
          <a:p>
            <a:pPr algn="just">
              <a:defRPr/>
            </a:pPr>
            <a:endParaRPr lang="es-EC" sz="20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68313" y="549275"/>
            <a:ext cx="8229600" cy="791493"/>
          </a:xfrm>
          <a:prstGeom prst="rect">
            <a:avLst/>
          </a:prstGeom>
        </p:spPr>
        <p:txBody>
          <a:bodyPr/>
          <a:lstStyle/>
          <a:p>
            <a:pPr algn="r">
              <a:defRPr/>
            </a:pPr>
            <a:r>
              <a:rPr lang="es-ES" sz="3600" b="1" i="1" dirty="0" smtClean="0">
                <a:effectLst>
                  <a:outerShdw blurRad="38100" dist="38100" dir="2700000" algn="tl">
                    <a:srgbClr val="C0C0C0"/>
                  </a:outerShdw>
                </a:effectLst>
              </a:rPr>
              <a:t>Composición Botánica</a:t>
            </a:r>
            <a:endParaRPr lang="es-EC" sz="3600" b="1" i="1" dirty="0" smtClean="0">
              <a:effectLst>
                <a:outerShdw blurRad="38100" dist="38100" dir="2700000" algn="tl">
                  <a:srgbClr val="C0C0C0"/>
                </a:outerShdw>
              </a:effectLst>
            </a:endParaRPr>
          </a:p>
          <a:p>
            <a:pPr algn="r">
              <a:defRPr/>
            </a:pPr>
            <a:endParaRPr lang="es-EC" sz="2000" b="1" i="1" dirty="0">
              <a:effectLst>
                <a:outerShdw blurRad="38100" dist="38100" dir="2700000" algn="tl">
                  <a:srgbClr val="C0C0C0"/>
                </a:outerShdw>
              </a:effectLst>
            </a:endParaRPr>
          </a:p>
        </p:txBody>
      </p:sp>
      <p:graphicFrame>
        <p:nvGraphicFramePr>
          <p:cNvPr id="5" name="4 Tabla"/>
          <p:cNvGraphicFramePr>
            <a:graphicFrameLocks noGrp="1"/>
          </p:cNvGraphicFramePr>
          <p:nvPr/>
        </p:nvGraphicFramePr>
        <p:xfrm>
          <a:off x="2339752" y="1268760"/>
          <a:ext cx="4509988" cy="3048348"/>
        </p:xfrm>
        <a:graphic>
          <a:graphicData uri="http://schemas.openxmlformats.org/drawingml/2006/table">
            <a:tbl>
              <a:tblPr/>
              <a:tblGrid>
                <a:gridCol w="2297893"/>
                <a:gridCol w="794564"/>
                <a:gridCol w="775912"/>
                <a:gridCol w="641619"/>
              </a:tblGrid>
              <a:tr h="508058">
                <a:tc>
                  <a:txBody>
                    <a:bodyPr/>
                    <a:lstStyle/>
                    <a:p>
                      <a:pPr algn="ctr" fontAlgn="b"/>
                      <a:r>
                        <a:rPr lang="es-EC" sz="1200" b="1" i="0" u="none" strike="noStrike" dirty="0">
                          <a:solidFill>
                            <a:srgbClr val="000000"/>
                          </a:solidFill>
                          <a:latin typeface="Arial"/>
                        </a:rPr>
                        <a:t>TRATAMIENTOS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l" fontAlgn="b"/>
                      <a:r>
                        <a:rPr lang="es-EC" sz="1200" b="1" i="0" u="none" strike="noStrike">
                          <a:solidFill>
                            <a:srgbClr val="000000"/>
                          </a:solidFill>
                          <a:latin typeface="Arial"/>
                        </a:rPr>
                        <a:t>GRAM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l" fontAlgn="b"/>
                      <a:r>
                        <a:rPr lang="es-EC" sz="1200" b="1" i="0" u="none" strike="noStrike">
                          <a:solidFill>
                            <a:srgbClr val="000000"/>
                          </a:solidFill>
                          <a:latin typeface="Arial"/>
                        </a:rPr>
                        <a:t>LEG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l" fontAlgn="b"/>
                      <a:r>
                        <a:rPr lang="es-EC" sz="1200" b="1" i="0" u="none" strike="noStrike">
                          <a:solidFill>
                            <a:srgbClr val="000000"/>
                          </a:solidFill>
                          <a:latin typeface="Arial"/>
                        </a:rPr>
                        <a:t>MAL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r>
              <a:tr h="508058">
                <a:tc>
                  <a:txBody>
                    <a:bodyPr/>
                    <a:lstStyle/>
                    <a:p>
                      <a:pPr algn="l" fontAlgn="b"/>
                      <a:r>
                        <a:rPr lang="es-EC" sz="1200" b="0" i="0" u="none" strike="noStrike" dirty="0">
                          <a:solidFill>
                            <a:srgbClr val="000000"/>
                          </a:solidFill>
                          <a:latin typeface="Arial"/>
                        </a:rPr>
                        <a:t>T4 biol 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88,25%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r>
              <a:tr h="508058">
                <a:tc>
                  <a:txBody>
                    <a:bodyPr/>
                    <a:lstStyle/>
                    <a:p>
                      <a:pPr algn="l" fontAlgn="b"/>
                      <a:r>
                        <a:rPr lang="es-EC" sz="1200" b="0" i="0" u="none" strike="noStrike">
                          <a:solidFill>
                            <a:srgbClr val="000000"/>
                          </a:solidFill>
                          <a:latin typeface="Arial"/>
                        </a:rPr>
                        <a:t>T2 recomendación+75%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r>
              <a:tr h="508058">
                <a:tc>
                  <a:txBody>
                    <a:bodyPr/>
                    <a:lstStyle/>
                    <a:p>
                      <a:pPr algn="l" fontAlgn="b"/>
                      <a:r>
                        <a:rPr lang="es-EC" sz="1200" b="0" i="0" u="none" strike="noStrike" dirty="0">
                          <a:solidFill>
                            <a:srgbClr val="000000"/>
                          </a:solidFill>
                          <a:latin typeface="Arial"/>
                        </a:rPr>
                        <a:t>T3 biol 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80,75%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18,25%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r>
              <a:tr h="508058">
                <a:tc>
                  <a:txBody>
                    <a:bodyPr/>
                    <a:lstStyle/>
                    <a:p>
                      <a:pPr algn="l" fontAlgn="b"/>
                      <a:r>
                        <a:rPr lang="es-EC" sz="1200" b="0" i="0" u="none" strike="noStrike">
                          <a:solidFill>
                            <a:srgbClr val="000000"/>
                          </a:solidFill>
                          <a:latin typeface="Arial"/>
                        </a:rPr>
                        <a:t>T0 testigo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80,75%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r>
              <a:tr h="508058">
                <a:tc>
                  <a:txBody>
                    <a:bodyPr/>
                    <a:lstStyle/>
                    <a:p>
                      <a:pPr algn="l" fontAlgn="b"/>
                      <a:r>
                        <a:rPr lang="es-EC" sz="1200" b="0" i="0" u="none" strike="noStrike">
                          <a:solidFill>
                            <a:srgbClr val="000000"/>
                          </a:solidFill>
                          <a:latin typeface="Arial"/>
                        </a:rPr>
                        <a:t>T1 recomendación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dirty="0">
                          <a:solidFill>
                            <a:srgbClr val="000000"/>
                          </a:solidFill>
                          <a:latin typeface="Arial"/>
                        </a:rPr>
                        <a:t>78,75%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a:solidFill>
                            <a:srgbClr val="000000"/>
                          </a:solidFill>
                          <a:latin typeface="Arial"/>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c>
                  <a:txBody>
                    <a:bodyPr/>
                    <a:lstStyle/>
                    <a:p>
                      <a:pPr algn="ctr" fontAlgn="b"/>
                      <a:r>
                        <a:rPr lang="es-EC" sz="1200" b="0" i="0" u="none" strike="noStrike" dirty="0">
                          <a:solidFill>
                            <a:srgbClr val="000000"/>
                          </a:solidFill>
                          <a:latin typeface="Arial"/>
                        </a:rPr>
                        <a:t>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B786"/>
                    </a:solidFill>
                  </a:tcPr>
                </a:tc>
              </a:tr>
            </a:tbl>
          </a:graphicData>
        </a:graphic>
      </p:graphicFrame>
      <p:sp>
        <p:nvSpPr>
          <p:cNvPr id="4" name="3 CuadroTexto"/>
          <p:cNvSpPr txBox="1"/>
          <p:nvPr/>
        </p:nvSpPr>
        <p:spPr>
          <a:xfrm>
            <a:off x="539552" y="4509120"/>
            <a:ext cx="8352928" cy="2123658"/>
          </a:xfrm>
          <a:prstGeom prst="rect">
            <a:avLst/>
          </a:prstGeom>
          <a:noFill/>
        </p:spPr>
        <p:txBody>
          <a:bodyPr wrap="square" rtlCol="0">
            <a:spAutoFit/>
          </a:bodyPr>
          <a:lstStyle/>
          <a:p>
            <a:r>
              <a:rPr lang="es-EC" sz="2400" dirty="0">
                <a:latin typeface="+mn-lt"/>
              </a:rPr>
              <a:t>Composición botánica (expresada en %) de las praderas rehabilitadas bajo el efecto de bioles y fertilización química de los cortes establecidos. </a:t>
            </a:r>
            <a:r>
              <a:rPr lang="es-EC" sz="2400" dirty="0" err="1">
                <a:latin typeface="+mn-lt"/>
              </a:rPr>
              <a:t>Hacda</a:t>
            </a:r>
            <a:r>
              <a:rPr lang="es-EC" sz="2400" dirty="0">
                <a:latin typeface="+mn-lt"/>
              </a:rPr>
              <a:t>. </a:t>
            </a:r>
            <a:r>
              <a:rPr lang="es-EC" sz="2400" dirty="0" err="1">
                <a:latin typeface="+mn-lt"/>
              </a:rPr>
              <a:t>Aychapicho</a:t>
            </a:r>
            <a:r>
              <a:rPr lang="es-EC" sz="2400" dirty="0">
                <a:latin typeface="+mn-lt"/>
              </a:rPr>
              <a:t>, </a:t>
            </a:r>
            <a:r>
              <a:rPr lang="es-EC" sz="2400" dirty="0" err="1">
                <a:latin typeface="+mn-lt"/>
              </a:rPr>
              <a:t>Aloag</a:t>
            </a:r>
            <a:r>
              <a:rPr lang="es-EC" sz="2400" dirty="0">
                <a:latin typeface="+mn-lt"/>
              </a:rPr>
              <a:t>, Pichincha  2010</a:t>
            </a:r>
            <a:r>
              <a:rPr lang="es-EC" b="1" i="1" dirty="0" smtClean="0">
                <a:effectLst>
                  <a:outerShdw blurRad="38100" dist="38100" dir="2700000" algn="tl">
                    <a:srgbClr val="C0C0C0"/>
                  </a:outerShdw>
                </a:effectLst>
              </a:rPr>
              <a:t>					</a:t>
            </a:r>
            <a:br>
              <a:rPr lang="es-EC" b="1" i="1" dirty="0" smtClean="0">
                <a:effectLst>
                  <a:outerShdw blurRad="38100" dist="38100" dir="2700000" algn="tl">
                    <a:srgbClr val="C0C0C0"/>
                  </a:outerShdw>
                </a:effectLst>
              </a:rPr>
            </a:br>
            <a:endParaRPr lang="es-EC" b="1" i="1" dirty="0" smtClean="0">
              <a:effectLst>
                <a:outerShdw blurRad="38100" dist="38100" dir="2700000" algn="tl">
                  <a:srgbClr val="C0C0C0"/>
                </a:outerShdw>
              </a:effectLst>
            </a:endParaRPr>
          </a:p>
          <a:p>
            <a:endParaRPr lang="es-EC"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95536" y="5013176"/>
            <a:ext cx="8229600" cy="1143000"/>
          </a:xfrm>
          <a:prstGeom prst="rect">
            <a:avLst/>
          </a:prstGeom>
        </p:spPr>
        <p:txBody>
          <a:bodyPr/>
          <a:lstStyle/>
          <a:p>
            <a:pPr algn="just">
              <a:defRPr/>
            </a:pPr>
            <a:r>
              <a:rPr lang="es-EC" sz="2400" dirty="0">
                <a:latin typeface="+mn-lt"/>
              </a:rPr>
              <a:t>Composición botánica (expresada en %) del promedio de cortes de las praderas rehabilitadas bajo el efecto de bioles y fertilización química</a:t>
            </a:r>
          </a:p>
        </p:txBody>
      </p:sp>
      <p:graphicFrame>
        <p:nvGraphicFramePr>
          <p:cNvPr id="6" name="6 Gráfico"/>
          <p:cNvGraphicFramePr/>
          <p:nvPr/>
        </p:nvGraphicFramePr>
        <p:xfrm>
          <a:off x="683568" y="1196752"/>
          <a:ext cx="7272808" cy="3744415"/>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txBox="1">
            <a:spLocks/>
          </p:cNvSpPr>
          <p:nvPr/>
        </p:nvSpPr>
        <p:spPr>
          <a:xfrm>
            <a:off x="468313" y="549275"/>
            <a:ext cx="8229600" cy="791493"/>
          </a:xfrm>
          <a:prstGeom prst="rect">
            <a:avLst/>
          </a:prstGeom>
        </p:spPr>
        <p:txBody>
          <a:bodyPr/>
          <a:lstStyle/>
          <a:p>
            <a:pPr algn="r">
              <a:defRPr/>
            </a:pPr>
            <a:r>
              <a:rPr lang="es-ES" sz="3600" b="1" i="1" dirty="0" smtClean="0">
                <a:effectLst>
                  <a:outerShdw blurRad="38100" dist="38100" dir="2700000" algn="tl">
                    <a:srgbClr val="C0C0C0"/>
                  </a:outerShdw>
                </a:effectLst>
              </a:rPr>
              <a:t>Composición Botánica</a:t>
            </a:r>
            <a:endParaRPr lang="es-EC" sz="3600" b="1" i="1" dirty="0" smtClean="0">
              <a:effectLst>
                <a:outerShdw blurRad="38100" dist="38100" dir="2700000" algn="tl">
                  <a:srgbClr val="C0C0C0"/>
                </a:outerShdw>
              </a:effectLst>
            </a:endParaRPr>
          </a:p>
          <a:p>
            <a:pPr algn="r">
              <a:defRPr/>
            </a:pPr>
            <a:endParaRPr lang="es-EC" sz="20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971601" y="1196975"/>
            <a:ext cx="6994474" cy="4032225"/>
          </a:xfrm>
          <a:prstGeom prst="rect">
            <a:avLst/>
          </a:prstGeom>
        </p:spPr>
        <p:txBody>
          <a:bodyPr/>
          <a:lstStyle/>
          <a:p>
            <a:pPr marL="342900" indent="-342900" algn="just">
              <a:spcBef>
                <a:spcPct val="20000"/>
              </a:spcBef>
              <a:defRPr/>
            </a:pPr>
            <a:r>
              <a:rPr lang="es-EC" sz="2400" kern="0" dirty="0">
                <a:latin typeface="+mn-lt"/>
              </a:rPr>
              <a:t>	</a:t>
            </a:r>
            <a:r>
              <a:rPr lang="es-EC" sz="2800" i="1" kern="0" dirty="0">
                <a:effectLst>
                  <a:outerShdw blurRad="38100" dist="38100" dir="2700000" algn="tl">
                    <a:srgbClr val="000000">
                      <a:alpha val="43137"/>
                    </a:srgbClr>
                  </a:outerShdw>
                </a:effectLst>
                <a:latin typeface="+mn-lt"/>
              </a:rPr>
              <a:t>Esto corrobora lo expresado por Salamanca R. en donde con la finalidad de tener un pasto con rendimiento aceptable, buena palatabilidad y con buen balance de minerales, energía y proteínas es recomendado tener una mezcla con 20% de leguminosas y 80%  de </a:t>
            </a:r>
            <a:r>
              <a:rPr lang="es-EC" sz="2800" i="1" kern="0" dirty="0" smtClean="0">
                <a:effectLst>
                  <a:outerShdw blurRad="38100" dist="38100" dir="2700000" algn="tl">
                    <a:srgbClr val="000000">
                      <a:alpha val="43137"/>
                    </a:srgbClr>
                  </a:outerShdw>
                </a:effectLst>
                <a:latin typeface="+mn-lt"/>
              </a:rPr>
              <a:t>gramíneas</a:t>
            </a:r>
            <a:r>
              <a:rPr lang="es-EC" sz="2400" kern="0" dirty="0" smtClean="0">
                <a:latin typeface="+mn-lt"/>
              </a:rPr>
              <a:t>.</a:t>
            </a:r>
          </a:p>
          <a:p>
            <a:pPr marL="342900" indent="-342900" algn="dist">
              <a:spcBef>
                <a:spcPct val="20000"/>
              </a:spcBef>
              <a:defRPr/>
            </a:pPr>
            <a:endParaRPr lang="es-EC" sz="2400" kern="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67544" y="548680"/>
            <a:ext cx="8229600" cy="648072"/>
          </a:xfrm>
          <a:prstGeom prst="rect">
            <a:avLst/>
          </a:prstGeom>
        </p:spPr>
        <p:txBody>
          <a:bodyPr/>
          <a:lstStyle/>
          <a:p>
            <a:pPr algn="r">
              <a:defRPr/>
            </a:pPr>
            <a:r>
              <a:rPr lang="es-ES" sz="3600" b="1" i="1" dirty="0">
                <a:effectLst>
                  <a:outerShdw blurRad="38100" dist="38100" dir="2700000" algn="tl">
                    <a:srgbClr val="C0C0C0"/>
                  </a:outerShdw>
                </a:effectLst>
              </a:rPr>
              <a:t>Valor Nutritivo y Materia Seca</a:t>
            </a:r>
            <a:endParaRPr lang="es-EC" sz="3600" b="1" i="1" dirty="0">
              <a:effectLst>
                <a:outerShdw blurRad="38100" dist="38100" dir="2700000" algn="tl">
                  <a:srgbClr val="C0C0C0"/>
                </a:outerShdw>
              </a:effectLst>
            </a:endParaRPr>
          </a:p>
          <a:p>
            <a:pPr algn="just">
              <a:defRPr/>
            </a:pPr>
            <a:endParaRPr lang="es-EC" sz="2800" b="1" i="1" dirty="0">
              <a:effectLst>
                <a:outerShdw blurRad="38100" dist="38100" dir="2700000" algn="tl">
                  <a:srgbClr val="C0C0C0"/>
                </a:outerShdw>
              </a:effectLst>
            </a:endParaRPr>
          </a:p>
        </p:txBody>
      </p:sp>
      <p:graphicFrame>
        <p:nvGraphicFramePr>
          <p:cNvPr id="3" name="3 Marcador de contenido"/>
          <p:cNvGraphicFramePr>
            <a:graphicFrameLocks noGrp="1"/>
          </p:cNvGraphicFramePr>
          <p:nvPr/>
        </p:nvGraphicFramePr>
        <p:xfrm>
          <a:off x="611560" y="1844824"/>
          <a:ext cx="8229600" cy="2277999"/>
        </p:xfrm>
        <a:graphic>
          <a:graphicData uri="http://schemas.openxmlformats.org/drawingml/2006/table">
            <a:tbl>
              <a:tblPr/>
              <a:tblGrid>
                <a:gridCol w="1944688"/>
                <a:gridCol w="1347787"/>
                <a:gridCol w="1644650"/>
                <a:gridCol w="1646238"/>
                <a:gridCol w="1646237"/>
              </a:tblGrid>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charset="0"/>
                        </a:rPr>
                        <a:t>TRATAMIENTOS</a:t>
                      </a:r>
                      <a:endParaRPr kumimoji="0" lang="es-EC" sz="11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charset="0"/>
                        </a:rPr>
                        <a:t>PROTEINA</a:t>
                      </a:r>
                      <a:endParaRPr kumimoji="0" lang="es-EC" sz="11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charset="0"/>
                        </a:rPr>
                        <a:t>E.ETEREO</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charset="0"/>
                        </a:rPr>
                        <a:t>FIBRA </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000000"/>
                          </a:solidFill>
                          <a:effectLst/>
                          <a:latin typeface="Arial" charset="0"/>
                        </a:rPr>
                        <a:t>MATERIA SECA</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T3 biol75%</a:t>
                      </a:r>
                      <a:endParaRPr kumimoji="0" lang="es-EC" sz="1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Calibri" pitchFamily="34" charset="0"/>
                          <a:cs typeface="Arial" charset="0"/>
                        </a:rPr>
                        <a:t>19,5</a:t>
                      </a:r>
                      <a:endParaRPr kumimoji="0" lang="es-EC" sz="1200" b="0" i="0" u="none" strike="noStrike" cap="none" normalizeH="0" baseline="0" dirty="0" smtClean="0">
                        <a:ln>
                          <a:noFill/>
                        </a:ln>
                        <a:solidFill>
                          <a:srgbClr val="000000"/>
                        </a:solidFill>
                        <a:effectLst/>
                        <a:latin typeface="Arial" charset="0"/>
                        <a:ea typeface="Calibri" pitchFamily="34" charset="0"/>
                        <a:cs typeface="Arial"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Calibri" pitchFamily="34" charset="0"/>
                          <a:cs typeface="Arial" charset="0"/>
                        </a:rPr>
                        <a:t>9,49</a:t>
                      </a:r>
                      <a:endParaRPr kumimoji="0" lang="es-EC" sz="1200" b="0" i="0" u="none" strike="noStrike" cap="none" normalizeH="0" baseline="0" dirty="0" smtClean="0">
                        <a:ln>
                          <a:noFill/>
                        </a:ln>
                        <a:solidFill>
                          <a:srgbClr val="000000"/>
                        </a:solidFill>
                        <a:effectLst/>
                        <a:latin typeface="Arial" charset="0"/>
                        <a:ea typeface="Calibri" pitchFamily="34" charset="0"/>
                        <a:cs typeface="Arial"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Calibri" pitchFamily="34" charset="0"/>
                          <a:cs typeface="Times New Roman" pitchFamily="18" charset="0"/>
                        </a:rPr>
                        <a:t>16,16</a:t>
                      </a:r>
                      <a:endParaRPr kumimoji="0" lang="es-EC" sz="12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Times New Roman" pitchFamily="18" charset="0"/>
                        </a:rPr>
                        <a:t>16,56</a:t>
                      </a:r>
                      <a:endParaRPr kumimoji="0" lang="es-EC" sz="12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T0 testigo</a:t>
                      </a:r>
                      <a:endParaRPr kumimoji="0" lang="es-EC" sz="1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Arial" charset="0"/>
                        </a:rPr>
                        <a:t>19,39</a:t>
                      </a:r>
                      <a:endParaRPr kumimoji="0" lang="es-EC" sz="1200" b="0" i="0" u="none" strike="noStrike" cap="none" normalizeH="0" baseline="0" smtClean="0">
                        <a:ln>
                          <a:noFill/>
                        </a:ln>
                        <a:solidFill>
                          <a:srgbClr val="000000"/>
                        </a:solidFill>
                        <a:effectLst/>
                        <a:latin typeface="Arial" charset="0"/>
                        <a:ea typeface="Calibri" pitchFamily="34" charset="0"/>
                        <a:cs typeface="Arial"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Arial" charset="0"/>
                        </a:rPr>
                        <a:t>3,26</a:t>
                      </a:r>
                      <a:endParaRPr kumimoji="0" lang="es-EC" sz="1200" b="0" i="0" u="none" strike="noStrike" cap="none" normalizeH="0" baseline="0" smtClean="0">
                        <a:ln>
                          <a:noFill/>
                        </a:ln>
                        <a:solidFill>
                          <a:srgbClr val="000000"/>
                        </a:solidFill>
                        <a:effectLst/>
                        <a:latin typeface="Arial" charset="0"/>
                        <a:ea typeface="Calibri" pitchFamily="34" charset="0"/>
                        <a:cs typeface="Arial"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Calibri" pitchFamily="34" charset="0"/>
                          <a:cs typeface="Times New Roman" pitchFamily="18" charset="0"/>
                        </a:rPr>
                        <a:t>23,89</a:t>
                      </a:r>
                      <a:endParaRPr kumimoji="0" lang="es-EC" sz="12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Times New Roman" pitchFamily="18" charset="0"/>
                        </a:rPr>
                        <a:t>18,08</a:t>
                      </a:r>
                      <a:endParaRPr kumimoji="0" lang="es-EC" sz="12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T1 recomendación</a:t>
                      </a:r>
                      <a:endParaRPr kumimoji="0" lang="es-EC" sz="1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Arial" charset="0"/>
                        </a:rPr>
                        <a:t>18,82</a:t>
                      </a:r>
                      <a:endParaRPr kumimoji="0" lang="es-EC" sz="1200" b="0" i="0" u="none" strike="noStrike" cap="none" normalizeH="0" baseline="0" smtClean="0">
                        <a:ln>
                          <a:noFill/>
                        </a:ln>
                        <a:solidFill>
                          <a:srgbClr val="000000"/>
                        </a:solidFill>
                        <a:effectLst/>
                        <a:latin typeface="Arial" charset="0"/>
                        <a:ea typeface="Calibri" pitchFamily="34" charset="0"/>
                        <a:cs typeface="Arial"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Arial" charset="0"/>
                        </a:rPr>
                        <a:t>3,56</a:t>
                      </a:r>
                      <a:endParaRPr kumimoji="0" lang="es-EC" sz="1200" b="0" i="0" u="none" strike="noStrike" cap="none" normalizeH="0" baseline="0" smtClean="0">
                        <a:ln>
                          <a:noFill/>
                        </a:ln>
                        <a:solidFill>
                          <a:srgbClr val="000000"/>
                        </a:solidFill>
                        <a:effectLst/>
                        <a:latin typeface="Arial" charset="0"/>
                        <a:ea typeface="Calibri" pitchFamily="34" charset="0"/>
                        <a:cs typeface="Arial"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Calibri" pitchFamily="34" charset="0"/>
                          <a:cs typeface="Times New Roman" pitchFamily="18" charset="0"/>
                        </a:rPr>
                        <a:t>25,22</a:t>
                      </a:r>
                      <a:endParaRPr kumimoji="0" lang="es-EC" sz="12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Calibri" pitchFamily="34" charset="0"/>
                          <a:cs typeface="Times New Roman" pitchFamily="18" charset="0"/>
                        </a:rPr>
                        <a:t>16,7</a:t>
                      </a:r>
                      <a:endParaRPr kumimoji="0" lang="es-EC" sz="12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charset="0"/>
                        </a:rPr>
                        <a:t>T4 biol 100%</a:t>
                      </a:r>
                      <a:endParaRPr kumimoji="0" lang="es-EC"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Arial" charset="0"/>
                        </a:rPr>
                        <a:t>18,20</a:t>
                      </a:r>
                      <a:endParaRPr kumimoji="0" lang="es-EC" sz="1200" b="0" i="0" u="none" strike="noStrike" cap="none" normalizeH="0" baseline="0" smtClean="0">
                        <a:ln>
                          <a:noFill/>
                        </a:ln>
                        <a:solidFill>
                          <a:srgbClr val="000000"/>
                        </a:solidFill>
                        <a:effectLst/>
                        <a:latin typeface="Arial" charset="0"/>
                        <a:ea typeface="Calibri" pitchFamily="34" charset="0"/>
                        <a:cs typeface="Arial"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Arial" charset="0"/>
                        </a:rPr>
                        <a:t>7,37</a:t>
                      </a:r>
                      <a:endParaRPr kumimoji="0" lang="es-EC" sz="1200" b="0" i="0" u="none" strike="noStrike" cap="none" normalizeH="0" baseline="0" smtClean="0">
                        <a:ln>
                          <a:noFill/>
                        </a:ln>
                        <a:solidFill>
                          <a:srgbClr val="000000"/>
                        </a:solidFill>
                        <a:effectLst/>
                        <a:latin typeface="Arial" charset="0"/>
                        <a:ea typeface="Calibri" pitchFamily="34" charset="0"/>
                        <a:cs typeface="Arial"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Times New Roman" pitchFamily="18" charset="0"/>
                        </a:rPr>
                        <a:t>19,31</a:t>
                      </a:r>
                      <a:endParaRPr kumimoji="0" lang="es-EC" sz="12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Calibri" pitchFamily="34" charset="0"/>
                          <a:cs typeface="Times New Roman" pitchFamily="18" charset="0"/>
                        </a:rPr>
                        <a:t>15,79</a:t>
                      </a:r>
                      <a:endParaRPr kumimoji="0" lang="es-EC" sz="12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charset="0"/>
                        </a:rPr>
                        <a:t>T2 </a:t>
                      </a:r>
                      <a:r>
                        <a:rPr kumimoji="0" lang="es-EC" sz="1200" b="0" i="0" u="none" strike="noStrike" cap="none" normalizeH="0" baseline="0" dirty="0" err="1" smtClean="0">
                          <a:ln>
                            <a:noFill/>
                          </a:ln>
                          <a:solidFill>
                            <a:srgbClr val="000000"/>
                          </a:solidFill>
                          <a:effectLst/>
                          <a:latin typeface="Arial" charset="0"/>
                        </a:rPr>
                        <a:t>recomendación+biol</a:t>
                      </a:r>
                      <a:r>
                        <a:rPr kumimoji="0" lang="es-EC" sz="1200" b="0" i="0" u="none" strike="noStrike" cap="none" normalizeH="0" baseline="0" dirty="0" smtClean="0">
                          <a:ln>
                            <a:noFill/>
                          </a:ln>
                          <a:solidFill>
                            <a:srgbClr val="000000"/>
                          </a:solidFill>
                          <a:effectLst/>
                          <a:latin typeface="Arial" charset="0"/>
                        </a:rPr>
                        <a:t> 75%</a:t>
                      </a:r>
                      <a:endParaRPr kumimoji="0" lang="es-EC" sz="1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Arial" charset="0"/>
                        </a:rPr>
                        <a:t>16,98</a:t>
                      </a:r>
                      <a:endParaRPr kumimoji="0" lang="es-EC" sz="1200" b="0" i="0" u="none" strike="noStrike" cap="none" normalizeH="0" baseline="0" smtClean="0">
                        <a:ln>
                          <a:noFill/>
                        </a:ln>
                        <a:solidFill>
                          <a:srgbClr val="000000"/>
                        </a:solidFill>
                        <a:effectLst/>
                        <a:latin typeface="Arial" charset="0"/>
                        <a:ea typeface="Calibri" pitchFamily="34" charset="0"/>
                        <a:cs typeface="Arial"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Arial" charset="0"/>
                        </a:rPr>
                        <a:t>19,42</a:t>
                      </a:r>
                      <a:endParaRPr kumimoji="0" lang="es-EC" sz="1200" b="0" i="0" u="none" strike="noStrike" cap="none" normalizeH="0" baseline="0" smtClean="0">
                        <a:ln>
                          <a:noFill/>
                        </a:ln>
                        <a:solidFill>
                          <a:srgbClr val="000000"/>
                        </a:solidFill>
                        <a:effectLst/>
                        <a:latin typeface="Arial" charset="0"/>
                        <a:ea typeface="Calibri" pitchFamily="34" charset="0"/>
                        <a:cs typeface="Arial"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Calibri" pitchFamily="34" charset="0"/>
                          <a:cs typeface="Times New Roman" pitchFamily="18" charset="0"/>
                        </a:rPr>
                        <a:t>3,63</a:t>
                      </a:r>
                      <a:endParaRPr kumimoji="0" lang="es-EC" sz="12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charset="0"/>
                          <a:ea typeface="Calibri" pitchFamily="34" charset="0"/>
                          <a:cs typeface="Times New Roman" pitchFamily="18" charset="0"/>
                        </a:rPr>
                        <a:t>16,13</a:t>
                      </a:r>
                      <a:endParaRPr kumimoji="0" lang="es-EC" sz="12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bl>
          </a:graphicData>
        </a:graphic>
      </p:graphicFrame>
      <p:sp>
        <p:nvSpPr>
          <p:cNvPr id="4" name="3 CuadroTexto"/>
          <p:cNvSpPr txBox="1"/>
          <p:nvPr/>
        </p:nvSpPr>
        <p:spPr>
          <a:xfrm>
            <a:off x="395536" y="4437112"/>
            <a:ext cx="8449241" cy="1477328"/>
          </a:xfrm>
          <a:prstGeom prst="rect">
            <a:avLst/>
          </a:prstGeom>
          <a:noFill/>
        </p:spPr>
        <p:txBody>
          <a:bodyPr wrap="square" rtlCol="0">
            <a:spAutoFit/>
          </a:bodyPr>
          <a:lstStyle/>
          <a:p>
            <a:r>
              <a:rPr lang="es-EC" sz="2400" dirty="0">
                <a:latin typeface="+mn-lt"/>
              </a:rPr>
              <a:t>Promedio del valor nutritivo y materia seca (expresada en %) las praderas en rehabilitación bajo la aplicación de biol y fertilización química</a:t>
            </a:r>
          </a:p>
          <a:p>
            <a:endParaRPr lang="es-EC"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4869160"/>
            <a:ext cx="8892480" cy="1143000"/>
          </a:xfrm>
        </p:spPr>
        <p:txBody>
          <a:bodyPr/>
          <a:lstStyle/>
          <a:p>
            <a:pPr algn="l">
              <a:defRPr/>
            </a:pPr>
            <a:r>
              <a:rPr lang="es-EC" sz="2400" b="0" i="0" kern="1200" dirty="0" smtClean="0">
                <a:solidFill>
                  <a:schemeClr val="tx1"/>
                </a:solidFill>
                <a:effectLst/>
                <a:latin typeface="+mn-lt"/>
                <a:ea typeface="+mn-ea"/>
                <a:cs typeface="+mn-cs"/>
              </a:rPr>
              <a:t>Promedio de el valor nutritivo y materia seca (expresada en %) de las praderas en rehabilitación bajo la aplicación de biol y fertilización química.</a:t>
            </a:r>
            <a:endParaRPr lang="es-EC" sz="2400" b="0" i="0" kern="1200" dirty="0">
              <a:solidFill>
                <a:schemeClr val="tx1"/>
              </a:solidFill>
              <a:effectLst/>
              <a:latin typeface="+mn-lt"/>
              <a:ea typeface="+mn-ea"/>
              <a:cs typeface="+mn-cs"/>
            </a:endParaRPr>
          </a:p>
        </p:txBody>
      </p:sp>
      <p:graphicFrame>
        <p:nvGraphicFramePr>
          <p:cNvPr id="5" name="9 Gráfico"/>
          <p:cNvGraphicFramePr>
            <a:graphicFrameLocks noGrp="1"/>
          </p:cNvGraphicFramePr>
          <p:nvPr>
            <p:ph idx="1"/>
          </p:nvPr>
        </p:nvGraphicFramePr>
        <p:xfrm>
          <a:off x="827584" y="1268760"/>
          <a:ext cx="7427168" cy="3456085"/>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txBox="1">
            <a:spLocks/>
          </p:cNvSpPr>
          <p:nvPr/>
        </p:nvSpPr>
        <p:spPr>
          <a:xfrm>
            <a:off x="467544" y="548680"/>
            <a:ext cx="8229600" cy="648072"/>
          </a:xfrm>
          <a:prstGeom prst="rect">
            <a:avLst/>
          </a:prstGeom>
        </p:spPr>
        <p:txBody>
          <a:bodyPr/>
          <a:lstStyle/>
          <a:p>
            <a:pPr algn="r">
              <a:defRPr/>
            </a:pPr>
            <a:r>
              <a:rPr lang="es-ES" sz="3600" b="1" i="1" dirty="0">
                <a:effectLst>
                  <a:outerShdw blurRad="38100" dist="38100" dir="2700000" algn="tl">
                    <a:srgbClr val="C0C0C0"/>
                  </a:outerShdw>
                </a:effectLst>
              </a:rPr>
              <a:t>Valor Nutritivo y Materia Seca</a:t>
            </a:r>
            <a:endParaRPr lang="es-EC" sz="3600" b="1" i="1" dirty="0">
              <a:effectLst>
                <a:outerShdw blurRad="38100" dist="38100" dir="2700000" algn="tl">
                  <a:srgbClr val="C0C0C0"/>
                </a:outerShdw>
              </a:effectLst>
            </a:endParaRPr>
          </a:p>
          <a:p>
            <a:pPr algn="just">
              <a:defRPr/>
            </a:pPr>
            <a:endParaRPr lang="es-EC" sz="28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116013" y="1557338"/>
            <a:ext cx="6418262" cy="3311525"/>
          </a:xfrm>
          <a:prstGeom prst="rect">
            <a:avLst/>
          </a:prstGeom>
        </p:spPr>
        <p:txBody>
          <a:bodyPr/>
          <a:lstStyle/>
          <a:p>
            <a:pPr marL="342900" indent="-342900" algn="just">
              <a:lnSpc>
                <a:spcPct val="150000"/>
              </a:lnSpc>
              <a:spcBef>
                <a:spcPct val="20000"/>
              </a:spcBef>
              <a:defRPr/>
            </a:pPr>
            <a:r>
              <a:rPr lang="es-EC" sz="2800" kern="0" dirty="0">
                <a:latin typeface="+mn-lt"/>
              </a:rPr>
              <a:t>	</a:t>
            </a:r>
            <a:r>
              <a:rPr lang="es-EC" sz="3200" i="1" kern="0" dirty="0">
                <a:effectLst>
                  <a:outerShdw blurRad="38100" dist="38100" dir="2700000" algn="tl">
                    <a:srgbClr val="000000">
                      <a:alpha val="43137"/>
                    </a:srgbClr>
                  </a:outerShdw>
                </a:effectLst>
                <a:latin typeface="+mn-lt"/>
              </a:rPr>
              <a:t>Según Benítez A. 1980, los constituyentes más importantes en todos los forrajes son las proteínas, grasa e hidratos de carbono.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9275"/>
            <a:ext cx="8229600" cy="868363"/>
          </a:xfrm>
        </p:spPr>
        <p:txBody>
          <a:bodyPr/>
          <a:lstStyle/>
          <a:p>
            <a:pPr>
              <a:defRPr/>
            </a:pPr>
            <a:r>
              <a:rPr lang="es-EC" sz="3600" dirty="0" smtClean="0">
                <a:solidFill>
                  <a:schemeClr val="tx1"/>
                </a:solidFill>
              </a:rPr>
              <a:t>Uso de Abonos Orgánicos</a:t>
            </a:r>
            <a:endParaRPr lang="es-EC" sz="3600" dirty="0">
              <a:solidFill>
                <a:schemeClr val="tx1"/>
              </a:solidFill>
            </a:endParaRPr>
          </a:p>
        </p:txBody>
      </p:sp>
      <p:sp>
        <p:nvSpPr>
          <p:cNvPr id="11267"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buFont typeface="Wingdings" pitchFamily="2" charset="2"/>
              <a:buChar char="v"/>
            </a:pPr>
            <a:r>
              <a:rPr lang="es-EC" dirty="0" smtClean="0">
                <a:solidFill>
                  <a:schemeClr val="tx1"/>
                </a:solidFill>
              </a:rPr>
              <a:t>Las fuentes orgánicas de nutrientes para las plantas están constituidas por residuos de </a:t>
            </a:r>
            <a:r>
              <a:rPr lang="es-EC" dirty="0" smtClean="0">
                <a:solidFill>
                  <a:schemeClr val="tx1"/>
                </a:solidFill>
              </a:rPr>
              <a:t>plantas y animales. </a:t>
            </a:r>
            <a:r>
              <a:rPr lang="es-EC" dirty="0" smtClean="0">
                <a:solidFill>
                  <a:schemeClr val="tx1"/>
                </a:solidFill>
              </a:rPr>
              <a:t>Algunas de las fuentes más importantes son los estiércoles, el compost, los abonos verdes y varios tipos de residuos de procedencia animal (</a:t>
            </a:r>
            <a:r>
              <a:rPr lang="es-EC" dirty="0" err="1" smtClean="0">
                <a:solidFill>
                  <a:schemeClr val="tx1"/>
                </a:solidFill>
              </a:rPr>
              <a:t>Eusse</a:t>
            </a:r>
            <a:r>
              <a:rPr lang="es-EC" dirty="0" smtClean="0">
                <a:solidFill>
                  <a:schemeClr val="tx1"/>
                </a:solidFill>
              </a:rPr>
              <a:t>, 1994).</a:t>
            </a:r>
          </a:p>
          <a:p>
            <a:pPr algn="just" eaLnBrk="1" hangingPunct="1">
              <a:buFontTx/>
              <a:buNone/>
            </a:pPr>
            <a:endParaRPr lang="es-EC" dirty="0" smtClean="0">
              <a:solidFill>
                <a:schemeClr val="tx1"/>
              </a:solidFill>
            </a:endParaRPr>
          </a:p>
          <a:p>
            <a:pPr algn="just" eaLnBrk="1" hangingPunct="1">
              <a:buFont typeface="Wingdings" pitchFamily="2" charset="2"/>
              <a:buChar char="v"/>
            </a:pPr>
            <a:r>
              <a:rPr lang="es-EC" dirty="0" smtClean="0">
                <a:solidFill>
                  <a:schemeClr val="tx1"/>
                </a:solidFill>
              </a:rPr>
              <a:t>La materia orgánica, promueve la actividad </a:t>
            </a:r>
            <a:r>
              <a:rPr lang="es-EC" dirty="0" err="1" smtClean="0">
                <a:solidFill>
                  <a:schemeClr val="tx1"/>
                </a:solidFill>
              </a:rPr>
              <a:t>microbial</a:t>
            </a:r>
            <a:r>
              <a:rPr lang="es-EC" dirty="0" smtClean="0">
                <a:solidFill>
                  <a:schemeClr val="tx1"/>
                </a:solidFill>
              </a:rPr>
              <a:t> en el suelo y mejora su estructura, aireación y capacidad de retención de humedad (</a:t>
            </a:r>
            <a:r>
              <a:rPr lang="es-EC" dirty="0" err="1" smtClean="0">
                <a:solidFill>
                  <a:schemeClr val="tx1"/>
                </a:solidFill>
              </a:rPr>
              <a:t>Eusse</a:t>
            </a:r>
            <a:r>
              <a:rPr lang="es-EC" dirty="0" smtClean="0">
                <a:solidFill>
                  <a:schemeClr val="tx1"/>
                </a:solidFill>
              </a:rPr>
              <a:t>, 1994).</a:t>
            </a:r>
            <a:endParaRPr lang="es-EC"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539750" y="2708275"/>
            <a:ext cx="8229600" cy="1143000"/>
          </a:xfrm>
          <a:prstGeom prst="rect">
            <a:avLst/>
          </a:prstGeom>
        </p:spPr>
        <p:txBody>
          <a:bodyPr/>
          <a:lstStyle/>
          <a:p>
            <a:pPr algn="r">
              <a:defRPr/>
            </a:pPr>
            <a:r>
              <a:rPr lang="es-EC" sz="4000" b="1" i="1" kern="0">
                <a:effectLst>
                  <a:outerShdw blurRad="38100" dist="38100" dir="2700000" algn="tl">
                    <a:srgbClr val="C0C0C0"/>
                  </a:outerShdw>
                </a:effectLst>
                <a:latin typeface="+mj-lt"/>
                <a:ea typeface="+mj-ea"/>
                <a:cs typeface="+mj-cs"/>
              </a:rPr>
              <a:t>ANÁLISIS ECONÓMICO</a:t>
            </a:r>
            <a:endParaRPr lang="es-EC" sz="4000" b="1" i="1" kern="0" dirty="0">
              <a:effectLst>
                <a:outerShdw blurRad="38100" dist="38100" dir="2700000" algn="tl">
                  <a:srgbClr val="C0C0C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552" y="692150"/>
            <a:ext cx="8604448" cy="1143000"/>
          </a:xfrm>
          <a:prstGeom prst="rect">
            <a:avLst/>
          </a:prstGeom>
        </p:spPr>
        <p:txBody>
          <a:bodyPr/>
          <a:lstStyle/>
          <a:p>
            <a:pPr algn="r">
              <a:defRPr/>
            </a:pPr>
            <a:r>
              <a:rPr lang="es-ES" sz="3200" b="1" i="1" dirty="0" smtClean="0">
                <a:effectLst>
                  <a:outerShdw blurRad="38100" dist="38100" dir="2700000" algn="tl">
                    <a:srgbClr val="C0C0C0"/>
                  </a:outerShdw>
                </a:effectLst>
              </a:rPr>
              <a:t>Beneficio Bruto, Costos Variables y Beneficio Neto De Todos Los Tratamientos</a:t>
            </a:r>
            <a:r>
              <a:rPr lang="es-ES" sz="2400" b="1" i="1" dirty="0">
                <a:effectLst>
                  <a:outerShdw blurRad="38100" dist="38100" dir="2700000" algn="tl">
                    <a:srgbClr val="C0C0C0"/>
                  </a:outerShdw>
                </a:effectLst>
              </a:rPr>
              <a:t>						</a:t>
            </a:r>
            <a:r>
              <a:rPr lang="es-EC" sz="2400" b="1" i="1" dirty="0">
                <a:effectLst>
                  <a:outerShdw blurRad="38100" dist="38100" dir="2700000" algn="tl">
                    <a:srgbClr val="C0C0C0"/>
                  </a:outerShdw>
                </a:effectLst>
              </a:rPr>
              <a:t/>
            </a:r>
            <a:br>
              <a:rPr lang="es-EC" sz="2400" b="1" i="1" dirty="0">
                <a:effectLst>
                  <a:outerShdw blurRad="38100" dist="38100" dir="2700000" algn="tl">
                    <a:srgbClr val="C0C0C0"/>
                  </a:outerShdw>
                </a:effectLst>
              </a:rPr>
            </a:br>
            <a:endParaRPr lang="es-EC" sz="2400" b="1" i="1" dirty="0">
              <a:effectLst>
                <a:outerShdw blurRad="38100" dist="38100" dir="2700000" algn="tl">
                  <a:srgbClr val="C0C0C0"/>
                </a:outerShdw>
              </a:effectLst>
            </a:endParaRPr>
          </a:p>
        </p:txBody>
      </p:sp>
      <p:graphicFrame>
        <p:nvGraphicFramePr>
          <p:cNvPr id="3" name="3 Marcador de contenido"/>
          <p:cNvGraphicFramePr>
            <a:graphicFrameLocks noGrp="1"/>
          </p:cNvGraphicFramePr>
          <p:nvPr/>
        </p:nvGraphicFramePr>
        <p:xfrm>
          <a:off x="468313" y="2276475"/>
          <a:ext cx="8229600" cy="2228850"/>
        </p:xfrm>
        <a:graphic>
          <a:graphicData uri="http://schemas.openxmlformats.org/drawingml/2006/table">
            <a:tbl>
              <a:tblPr/>
              <a:tblGrid>
                <a:gridCol w="2057400"/>
                <a:gridCol w="2057400"/>
                <a:gridCol w="2057400"/>
                <a:gridCol w="2057400"/>
              </a:tblGrid>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TRATAMIENTOS</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BENEFICIO B.</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COSTOS V.</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BENEFICIO NETO</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T0 Testigo</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594,375</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127,72</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466,655</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T1 recomendación</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726,093</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279,94</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446,153</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T2 recomendación+biol 75%</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731,718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281,72</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449,998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T3 biol75%</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641,718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31,78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609,938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charset="0"/>
                        </a:rPr>
                        <a:t>T4 biol 100%</a:t>
                      </a:r>
                      <a:endParaRPr kumimoji="0" lang="es-EC"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898,593</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32,38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dirty="0" smtClean="0">
                          <a:ln>
                            <a:noFill/>
                          </a:ln>
                          <a:solidFill>
                            <a:srgbClr val="000000"/>
                          </a:solidFill>
                          <a:effectLst/>
                          <a:latin typeface="Arial" charset="0"/>
                        </a:rPr>
                        <a:t>866,213</a:t>
                      </a:r>
                      <a:endParaRPr kumimoji="0" lang="es-EC"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750" y="620713"/>
            <a:ext cx="8229600" cy="1143000"/>
          </a:xfrm>
          <a:prstGeom prst="rect">
            <a:avLst/>
          </a:prstGeom>
        </p:spPr>
        <p:txBody>
          <a:bodyPr>
            <a:noAutofit/>
          </a:bodyPr>
          <a:lstStyle/>
          <a:p>
            <a:pPr algn="r">
              <a:defRPr/>
            </a:pPr>
            <a:r>
              <a:rPr lang="es-ES" sz="3600" b="1" i="1" dirty="0">
                <a:effectLst>
                  <a:outerShdw blurRad="38100" dist="38100" dir="2700000" algn="tl">
                    <a:srgbClr val="C0C0C0"/>
                  </a:outerShdw>
                </a:effectLst>
              </a:rPr>
              <a:t>Análisis de </a:t>
            </a:r>
            <a:r>
              <a:rPr lang="es-ES" sz="3600" b="1" i="1" dirty="0" smtClean="0">
                <a:effectLst>
                  <a:outerShdw blurRad="38100" dist="38100" dir="2700000" algn="tl">
                    <a:srgbClr val="C0C0C0"/>
                  </a:outerShdw>
                </a:effectLst>
              </a:rPr>
              <a:t>Dominancia </a:t>
            </a:r>
            <a:r>
              <a:rPr lang="es-ES" sz="3600" b="1" i="1" dirty="0">
                <a:effectLst>
                  <a:outerShdw blurRad="38100" dist="38100" dir="2700000" algn="tl">
                    <a:srgbClr val="C0C0C0"/>
                  </a:outerShdw>
                </a:effectLst>
              </a:rPr>
              <a:t>de los </a:t>
            </a:r>
            <a:r>
              <a:rPr lang="es-ES" sz="3600" b="1" i="1" dirty="0" smtClean="0">
                <a:effectLst>
                  <a:outerShdw blurRad="38100" dist="38100" dir="2700000" algn="tl">
                    <a:srgbClr val="C0C0C0"/>
                  </a:outerShdw>
                </a:effectLst>
              </a:rPr>
              <a:t>Tratamientos </a:t>
            </a:r>
            <a:r>
              <a:rPr lang="es-ES" sz="3600" b="1" i="1" dirty="0">
                <a:effectLst>
                  <a:outerShdw blurRad="38100" dist="38100" dir="2700000" algn="tl">
                    <a:srgbClr val="C0C0C0"/>
                  </a:outerShdw>
                </a:effectLst>
              </a:rPr>
              <a:t>en </a:t>
            </a:r>
            <a:r>
              <a:rPr lang="es-ES" sz="3600" b="1" i="1" dirty="0" smtClean="0">
                <a:effectLst>
                  <a:outerShdw blurRad="38100" dist="38100" dir="2700000" algn="tl">
                    <a:srgbClr val="C0C0C0"/>
                  </a:outerShdw>
                </a:effectLst>
              </a:rPr>
              <a:t>Estudio</a:t>
            </a:r>
            <a:endParaRPr lang="es-EC" sz="3600" b="1" i="1" dirty="0">
              <a:effectLst>
                <a:outerShdw blurRad="38100" dist="38100" dir="2700000" algn="tl">
                  <a:srgbClr val="C0C0C0"/>
                </a:outerShdw>
              </a:effectLst>
            </a:endParaRPr>
          </a:p>
        </p:txBody>
      </p:sp>
      <p:graphicFrame>
        <p:nvGraphicFramePr>
          <p:cNvPr id="3" name="3 Marcador de contenido"/>
          <p:cNvGraphicFramePr>
            <a:graphicFrameLocks noGrp="1"/>
          </p:cNvGraphicFramePr>
          <p:nvPr/>
        </p:nvGraphicFramePr>
        <p:xfrm>
          <a:off x="611188" y="2420938"/>
          <a:ext cx="8229600" cy="2228850"/>
        </p:xfrm>
        <a:graphic>
          <a:graphicData uri="http://schemas.openxmlformats.org/drawingml/2006/table">
            <a:tbl>
              <a:tblPr/>
              <a:tblGrid>
                <a:gridCol w="2057400"/>
                <a:gridCol w="2057400"/>
                <a:gridCol w="2057400"/>
                <a:gridCol w="2057400"/>
              </a:tblGrid>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dirty="0" smtClean="0">
                          <a:ln>
                            <a:noFill/>
                          </a:ln>
                          <a:solidFill>
                            <a:srgbClr val="000000"/>
                          </a:solidFill>
                          <a:effectLst/>
                          <a:latin typeface="Arial" charset="0"/>
                        </a:rPr>
                        <a:t>TRATAMIENTOS</a:t>
                      </a:r>
                      <a:endParaRPr kumimoji="0" lang="es-EC" sz="11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BENEFICIO NETO</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COSTOS V.</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 Δ  DE DOMINANCIA</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charset="0"/>
                        </a:rPr>
                        <a:t>T4 biol 100%</a:t>
                      </a:r>
                      <a:endParaRPr kumimoji="0" lang="es-EC"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866,213</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32,38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 </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T3 biol75%</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609,938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31,78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 </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T0 Testigo</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466,655</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127,72</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T2 recomendación+biol 75%</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449,998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281,72</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charset="0"/>
                        </a:rPr>
                        <a:t>T1 recomendación</a:t>
                      </a:r>
                      <a:endParaRPr kumimoji="0" lang="es-EC"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446.153</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279,94</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dirty="0" smtClean="0">
                          <a:ln>
                            <a:noFill/>
                          </a:ln>
                          <a:solidFill>
                            <a:srgbClr val="000000"/>
                          </a:solidFill>
                          <a:effectLst/>
                          <a:latin typeface="Arial" charset="0"/>
                        </a:rPr>
                        <a:t>*</a:t>
                      </a:r>
                      <a:endParaRPr kumimoji="0" lang="es-EC"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836613"/>
            <a:ext cx="8769350" cy="1143000"/>
          </a:xfrm>
          <a:prstGeom prst="rect">
            <a:avLst/>
          </a:prstGeom>
        </p:spPr>
        <p:txBody>
          <a:bodyPr>
            <a:noAutofit/>
          </a:bodyPr>
          <a:lstStyle/>
          <a:p>
            <a:pPr algn="r">
              <a:defRPr/>
            </a:pPr>
            <a:r>
              <a:rPr lang="es-ES" sz="3600" b="1" i="1" dirty="0">
                <a:effectLst>
                  <a:outerShdw blurRad="38100" dist="38100" dir="2700000" algn="tl">
                    <a:srgbClr val="C0C0C0"/>
                  </a:outerShdw>
                </a:effectLst>
              </a:rPr>
              <a:t>Análisis </a:t>
            </a:r>
            <a:r>
              <a:rPr lang="es-ES" sz="3600" b="1" i="1" dirty="0" smtClean="0">
                <a:effectLst>
                  <a:outerShdw blurRad="38100" dist="38100" dir="2700000" algn="tl">
                    <a:srgbClr val="C0C0C0"/>
                  </a:outerShdw>
                </a:effectLst>
              </a:rPr>
              <a:t>Marginal </a:t>
            </a:r>
            <a:r>
              <a:rPr lang="es-ES" sz="3600" b="1" i="1" dirty="0">
                <a:effectLst>
                  <a:outerShdw blurRad="38100" dist="38100" dir="2700000" algn="tl">
                    <a:srgbClr val="C0C0C0"/>
                  </a:outerShdw>
                </a:effectLst>
              </a:rPr>
              <a:t>de los </a:t>
            </a:r>
            <a:r>
              <a:rPr lang="es-ES" sz="3600" b="1" i="1" dirty="0" smtClean="0">
                <a:effectLst>
                  <a:outerShdw blurRad="38100" dist="38100" dir="2700000" algn="tl">
                    <a:srgbClr val="C0C0C0"/>
                  </a:outerShdw>
                </a:effectLst>
              </a:rPr>
              <a:t>Tratamientos </a:t>
            </a:r>
            <a:r>
              <a:rPr lang="es-ES" sz="3600" b="1" i="1" dirty="0">
                <a:effectLst>
                  <a:outerShdw blurRad="38100" dist="38100" dir="2700000" algn="tl">
                    <a:srgbClr val="C0C0C0"/>
                  </a:outerShdw>
                </a:effectLst>
              </a:rPr>
              <a:t>N</a:t>
            </a:r>
            <a:r>
              <a:rPr lang="es-ES" sz="3600" b="1" i="1" dirty="0" smtClean="0">
                <a:effectLst>
                  <a:outerShdw blurRad="38100" dist="38100" dir="2700000" algn="tl">
                    <a:srgbClr val="C0C0C0"/>
                  </a:outerShdw>
                </a:effectLst>
              </a:rPr>
              <a:t>o </a:t>
            </a:r>
            <a:r>
              <a:rPr lang="es-ES" sz="3600" b="1" i="1" dirty="0">
                <a:effectLst>
                  <a:outerShdw blurRad="38100" dist="38100" dir="2700000" algn="tl">
                    <a:srgbClr val="C0C0C0"/>
                  </a:outerShdw>
                </a:effectLst>
              </a:rPr>
              <a:t>D</a:t>
            </a:r>
            <a:r>
              <a:rPr lang="es-ES" sz="3600" b="1" i="1" dirty="0" smtClean="0">
                <a:effectLst>
                  <a:outerShdw blurRad="38100" dist="38100" dir="2700000" algn="tl">
                    <a:srgbClr val="C0C0C0"/>
                  </a:outerShdw>
                </a:effectLst>
              </a:rPr>
              <a:t>ominados</a:t>
            </a:r>
            <a:endParaRPr lang="es-EC" sz="3600" b="1" i="1" dirty="0">
              <a:effectLst>
                <a:outerShdw blurRad="38100" dist="38100" dir="2700000" algn="tl">
                  <a:srgbClr val="C0C0C0"/>
                </a:outerShdw>
              </a:effectLst>
            </a:endParaRPr>
          </a:p>
        </p:txBody>
      </p:sp>
      <p:graphicFrame>
        <p:nvGraphicFramePr>
          <p:cNvPr id="3" name="3 Marcador de contenido"/>
          <p:cNvGraphicFramePr>
            <a:graphicFrameLocks noGrp="1"/>
          </p:cNvGraphicFramePr>
          <p:nvPr/>
        </p:nvGraphicFramePr>
        <p:xfrm>
          <a:off x="611188" y="2565400"/>
          <a:ext cx="8229600" cy="1128522"/>
        </p:xfrm>
        <a:graphic>
          <a:graphicData uri="http://schemas.openxmlformats.org/drawingml/2006/table">
            <a:tbl>
              <a:tblPr/>
              <a:tblGrid>
                <a:gridCol w="1371600"/>
                <a:gridCol w="1371600"/>
                <a:gridCol w="1371600"/>
                <a:gridCol w="1371600"/>
                <a:gridCol w="1371600"/>
                <a:gridCol w="1371600"/>
              </a:tblGrid>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dirty="0" smtClean="0">
                          <a:ln>
                            <a:noFill/>
                          </a:ln>
                          <a:solidFill>
                            <a:srgbClr val="000000"/>
                          </a:solidFill>
                          <a:effectLst/>
                          <a:latin typeface="Arial" charset="0"/>
                        </a:rPr>
                        <a:t>TRATAMIENTOS</a:t>
                      </a:r>
                      <a:endParaRPr kumimoji="0" lang="es-EC" sz="11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BENEFICIO NETO</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COSTOS V.</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Δ  BENEFICIO</a:t>
                      </a:r>
                    </a:p>
                    <a:p>
                      <a:pPr marL="0" marR="0" lvl="0" indent="0" algn="ctr"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NETO</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Δ  COSTOS VARIABLES</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charset="0"/>
                        </a:rPr>
                        <a:t>TIR</a:t>
                      </a:r>
                      <a:endParaRPr kumimoji="0" lang="es-EC"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charset="0"/>
                        </a:rPr>
                        <a:t>T3 biol75%</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866,213</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32,38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256,28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0,6</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427,1</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charset="0"/>
                        </a:rPr>
                        <a:t>T4 biol 100%</a:t>
                      </a:r>
                      <a:endParaRPr kumimoji="0" lang="es-EC"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609,938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31,78</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 </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rPr>
                        <a:t> </a:t>
                      </a:r>
                      <a:endParaRPr kumimoji="0" lang="es-EC"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100" b="0" i="0" u="none" strike="noStrike" cap="none" normalizeH="0" baseline="0" dirty="0" smtClean="0">
                          <a:ln>
                            <a:noFill/>
                          </a:ln>
                          <a:solidFill>
                            <a:srgbClr val="000000"/>
                          </a:solidFill>
                          <a:effectLst/>
                          <a:latin typeface="Arial" charset="0"/>
                        </a:rPr>
                        <a:t> </a:t>
                      </a:r>
                      <a:endParaRPr kumimoji="0" lang="es-EC"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EB786"/>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611188" y="2565400"/>
            <a:ext cx="8229600" cy="1143000"/>
          </a:xfrm>
          <a:prstGeom prst="rect">
            <a:avLst/>
          </a:prstGeom>
        </p:spPr>
        <p:txBody>
          <a:bodyPr>
            <a:normAutofit/>
          </a:bodyPr>
          <a:lstStyle/>
          <a:p>
            <a:pPr algn="r">
              <a:lnSpc>
                <a:spcPct val="80000"/>
              </a:lnSpc>
              <a:defRPr/>
            </a:pPr>
            <a:r>
              <a:rPr lang="es-ES" sz="5000" b="1" i="1">
                <a:effectLst>
                  <a:outerShdw blurRad="38100" dist="38100" dir="2700000" algn="tl">
                    <a:srgbClr val="C0C0C0"/>
                  </a:outerShdw>
                </a:effectLst>
              </a:rPr>
              <a:t>CONCLUSIONES</a:t>
            </a:r>
            <a:r>
              <a:rPr lang="es-EC" sz="2900" b="1" i="1">
                <a:effectLst>
                  <a:outerShdw blurRad="38100" dist="38100" dir="2700000" algn="tl">
                    <a:srgbClr val="C0C0C0"/>
                  </a:outerShdw>
                </a:effectLst>
              </a:rPr>
              <a:t/>
            </a:r>
            <a:br>
              <a:rPr lang="es-EC" sz="2900" b="1" i="1">
                <a:effectLst>
                  <a:outerShdw blurRad="38100" dist="38100" dir="2700000" algn="tl">
                    <a:srgbClr val="C0C0C0"/>
                  </a:outerShdw>
                </a:effectLst>
              </a:rPr>
            </a:br>
            <a:endParaRPr lang="es-EC" sz="2900" b="1" i="1">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Marcador de contenido"/>
          <p:cNvSpPr txBox="1">
            <a:spLocks/>
          </p:cNvSpPr>
          <p:nvPr/>
        </p:nvSpPr>
        <p:spPr bwMode="auto">
          <a:xfrm>
            <a:off x="468313" y="908050"/>
            <a:ext cx="7848600" cy="4930775"/>
          </a:xfrm>
          <a:prstGeom prst="rect">
            <a:avLst/>
          </a:prstGeom>
          <a:noFill/>
          <a:ln w="9525">
            <a:noFill/>
            <a:miter lim="800000"/>
            <a:headEnd/>
            <a:tailEnd/>
          </a:ln>
        </p:spPr>
        <p:txBody>
          <a:bodyPr/>
          <a:lstStyle/>
          <a:p>
            <a:pPr marL="342900" indent="-342900" algn="just">
              <a:lnSpc>
                <a:spcPct val="150000"/>
              </a:lnSpc>
              <a:spcBef>
                <a:spcPct val="20000"/>
              </a:spcBef>
              <a:buFont typeface="Wingdings" pitchFamily="2" charset="2"/>
              <a:buChar char="v"/>
            </a:pPr>
            <a:r>
              <a:rPr lang="es-ES" sz="2400"/>
              <a:t>Todos los tratamientos establecidos superaron al testigo en la cobertura (el cuál en el último corte obtuvo el 97%), y rendimiento de materia verde (el cual obtuvo una producción de 24562,50 kg/ha en el último corte) y seca (el cual nos dio 3839,10 kg/ha en el ultimo corte) de las praderas en rehabilitación en cada uno de los cortes establecidos.</a:t>
            </a:r>
            <a:endParaRPr lang="es-EC" sz="2400"/>
          </a:p>
          <a:p>
            <a:pPr marL="342900" indent="-342900">
              <a:lnSpc>
                <a:spcPct val="150000"/>
              </a:lnSpc>
              <a:spcBef>
                <a:spcPct val="20000"/>
              </a:spcBef>
              <a:buFontTx/>
              <a:buChar char="•"/>
            </a:pPr>
            <a:endParaRPr lang="es-EC" sz="2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2 Marcador de contenido"/>
          <p:cNvSpPr txBox="1">
            <a:spLocks/>
          </p:cNvSpPr>
          <p:nvPr/>
        </p:nvSpPr>
        <p:spPr bwMode="auto">
          <a:xfrm>
            <a:off x="539750" y="1052513"/>
            <a:ext cx="7920038" cy="4525962"/>
          </a:xfrm>
          <a:prstGeom prst="rect">
            <a:avLst/>
          </a:prstGeom>
          <a:noFill/>
          <a:ln w="9525">
            <a:noFill/>
            <a:miter lim="800000"/>
            <a:headEnd/>
            <a:tailEnd/>
          </a:ln>
        </p:spPr>
        <p:txBody>
          <a:bodyPr/>
          <a:lstStyle/>
          <a:p>
            <a:pPr marL="342900" indent="-342900" algn="just">
              <a:lnSpc>
                <a:spcPct val="150000"/>
              </a:lnSpc>
              <a:spcBef>
                <a:spcPct val="20000"/>
              </a:spcBef>
              <a:buFont typeface="Wingdings" pitchFamily="2" charset="2"/>
              <a:buChar char="v"/>
            </a:pPr>
            <a:r>
              <a:rPr lang="es-ES" sz="2400" dirty="0"/>
              <a:t>El efecto de la aplicación de biol fue muy adecuado pues </a:t>
            </a:r>
            <a:r>
              <a:rPr lang="es-ES" sz="2400" dirty="0" smtClean="0"/>
              <a:t>la aplicación del Biol al 100</a:t>
            </a:r>
            <a:r>
              <a:rPr lang="es-ES" sz="2400" dirty="0"/>
              <a:t>% presentó el mayor rendimiento de materia verde (alcanzando en el último corte una producción de 38562,50 kg/ha) y seca  (que alcanzó en el último corte una producción de 5229,08 kg/ha) tanto en el total como por cortes en las praderas en rehabilitación. </a:t>
            </a:r>
            <a:endParaRPr lang="es-EC" sz="2400" dirty="0"/>
          </a:p>
          <a:p>
            <a:pPr marL="342900" indent="-342900">
              <a:lnSpc>
                <a:spcPct val="150000"/>
              </a:lnSpc>
              <a:spcBef>
                <a:spcPct val="20000"/>
              </a:spcBef>
            </a:pPr>
            <a:endParaRPr lang="es-EC"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Marcador de contenido"/>
          <p:cNvSpPr txBox="1">
            <a:spLocks/>
          </p:cNvSpPr>
          <p:nvPr/>
        </p:nvSpPr>
        <p:spPr bwMode="auto">
          <a:xfrm>
            <a:off x="468313" y="1196975"/>
            <a:ext cx="7775575" cy="4525963"/>
          </a:xfrm>
          <a:prstGeom prst="rect">
            <a:avLst/>
          </a:prstGeom>
          <a:noFill/>
          <a:ln w="9525">
            <a:noFill/>
            <a:miter lim="800000"/>
            <a:headEnd/>
            <a:tailEnd/>
          </a:ln>
        </p:spPr>
        <p:txBody>
          <a:bodyPr/>
          <a:lstStyle/>
          <a:p>
            <a:pPr marL="342900" indent="-342900" algn="just">
              <a:lnSpc>
                <a:spcPct val="150000"/>
              </a:lnSpc>
              <a:spcBef>
                <a:spcPct val="20000"/>
              </a:spcBef>
              <a:buFont typeface="Wingdings" pitchFamily="2" charset="2"/>
              <a:buChar char="v"/>
            </a:pPr>
            <a:r>
              <a:rPr lang="es-ES" sz="2200" dirty="0"/>
              <a:t>Los tratamientos correspondientes a la recomendación  y a la aplicación del biol al 75% provocaron la composición botánica más </a:t>
            </a:r>
            <a:r>
              <a:rPr lang="es-ES" sz="2200" dirty="0" smtClean="0"/>
              <a:t>adecuada </a:t>
            </a:r>
            <a:r>
              <a:rPr lang="es-ES" sz="2200" dirty="0"/>
              <a:t>que corresponde entre un 80% de gramíneas y un 20% de </a:t>
            </a:r>
            <a:r>
              <a:rPr lang="es-ES" sz="2200" dirty="0" smtClean="0"/>
              <a:t>leguminosas</a:t>
            </a:r>
            <a:r>
              <a:rPr lang="es-ES" sz="2200" dirty="0" smtClean="0"/>
              <a:t>.</a:t>
            </a:r>
            <a:endParaRPr lang="es-EC" sz="2200" dirty="0"/>
          </a:p>
          <a:p>
            <a:pPr marL="342900" indent="-342900">
              <a:lnSpc>
                <a:spcPct val="150000"/>
              </a:lnSpc>
              <a:spcBef>
                <a:spcPct val="20000"/>
              </a:spcBef>
              <a:buFontTx/>
              <a:buChar char="•"/>
            </a:pPr>
            <a:endParaRPr lang="es-EC" sz="2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2 Marcador de contenido"/>
          <p:cNvSpPr txBox="1">
            <a:spLocks/>
          </p:cNvSpPr>
          <p:nvPr/>
        </p:nvSpPr>
        <p:spPr bwMode="auto">
          <a:xfrm>
            <a:off x="900113" y="1125538"/>
            <a:ext cx="7416800" cy="4525962"/>
          </a:xfrm>
          <a:prstGeom prst="rect">
            <a:avLst/>
          </a:prstGeom>
          <a:noFill/>
          <a:ln w="9525">
            <a:noFill/>
            <a:miter lim="800000"/>
            <a:headEnd/>
            <a:tailEnd/>
          </a:ln>
        </p:spPr>
        <p:txBody>
          <a:bodyPr/>
          <a:lstStyle/>
          <a:p>
            <a:pPr marL="342900" indent="-342900" algn="just">
              <a:lnSpc>
                <a:spcPct val="150000"/>
              </a:lnSpc>
              <a:spcBef>
                <a:spcPct val="20000"/>
              </a:spcBef>
              <a:buFont typeface="Wingdings" pitchFamily="2" charset="2"/>
              <a:buChar char="v"/>
            </a:pPr>
            <a:r>
              <a:rPr lang="es-ES" sz="2400"/>
              <a:t>El comportamiento del valor nutritivo fue muy variable, pues dependió de la muestra ya sea con mayor o menor leguminosas (así en tratamiento T4 que corresponde al biol al 100% en el primer corte tenemos un valor de 19,43% de proteína, en el segundo corte tenemos un valor de 17,16% y en el tercero de 21,55%). Pero las variaciones son mínimas.</a:t>
            </a:r>
            <a:endParaRPr lang="es-EC" sz="2400"/>
          </a:p>
          <a:p>
            <a:pPr marL="342900" indent="-342900">
              <a:lnSpc>
                <a:spcPct val="150000"/>
              </a:lnSpc>
              <a:spcBef>
                <a:spcPct val="20000"/>
              </a:spcBef>
              <a:buFont typeface="Wingdings" pitchFamily="2" charset="2"/>
              <a:buChar char="v"/>
            </a:pPr>
            <a:endParaRPr lang="es-EC" sz="24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2 Marcador de contenido"/>
          <p:cNvSpPr txBox="1">
            <a:spLocks/>
          </p:cNvSpPr>
          <p:nvPr/>
        </p:nvSpPr>
        <p:spPr bwMode="auto">
          <a:xfrm>
            <a:off x="900113" y="981075"/>
            <a:ext cx="7642225" cy="4857750"/>
          </a:xfrm>
          <a:prstGeom prst="rect">
            <a:avLst/>
          </a:prstGeom>
          <a:noFill/>
          <a:ln w="9525">
            <a:noFill/>
            <a:miter lim="800000"/>
            <a:headEnd/>
            <a:tailEnd/>
          </a:ln>
        </p:spPr>
        <p:txBody>
          <a:bodyPr/>
          <a:lstStyle/>
          <a:p>
            <a:pPr marL="342900" indent="-342900" algn="just">
              <a:lnSpc>
                <a:spcPct val="150000"/>
              </a:lnSpc>
              <a:spcBef>
                <a:spcPct val="20000"/>
              </a:spcBef>
              <a:buFont typeface="Wingdings" pitchFamily="2" charset="2"/>
              <a:buChar char="v"/>
            </a:pPr>
            <a:r>
              <a:rPr lang="es-ES" sz="2400"/>
              <a:t>Los únicos tratamientos que no fueron dominados dentro del análisis económico fueron los exclusivos de biol.</a:t>
            </a:r>
          </a:p>
          <a:p>
            <a:pPr marL="342900" indent="-342900">
              <a:lnSpc>
                <a:spcPct val="150000"/>
              </a:lnSpc>
              <a:spcBef>
                <a:spcPct val="20000"/>
              </a:spcBef>
              <a:buFont typeface="Wingdings" pitchFamily="2" charset="2"/>
              <a:buChar char="v"/>
            </a:pPr>
            <a:endParaRPr lang="es-EC" sz="2400"/>
          </a:p>
          <a:p>
            <a:pPr marL="342900" indent="-342900" algn="just">
              <a:lnSpc>
                <a:spcPct val="150000"/>
              </a:lnSpc>
              <a:spcBef>
                <a:spcPct val="20000"/>
              </a:spcBef>
              <a:buFont typeface="Wingdings" pitchFamily="2" charset="2"/>
              <a:buChar char="v"/>
            </a:pPr>
            <a:r>
              <a:rPr lang="es-ES" sz="2400"/>
              <a:t>Económicamente el tratamiento más eficiente fue la aplicación del Biol en el 100% por alcanzar la mejor tasa interna de retorno marginal. </a:t>
            </a:r>
            <a:endParaRPr lang="es-EC" sz="2400"/>
          </a:p>
          <a:p>
            <a:pPr marL="342900" indent="-342900">
              <a:lnSpc>
                <a:spcPct val="150000"/>
              </a:lnSpc>
              <a:spcBef>
                <a:spcPct val="20000"/>
              </a:spcBef>
              <a:buFont typeface="Wingdings" pitchFamily="2" charset="2"/>
              <a:buChar char="v"/>
            </a:pPr>
            <a:endParaRPr lang="es-EC"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00113" y="981075"/>
            <a:ext cx="7416800" cy="4462760"/>
          </a:xfrm>
          <a:prstGeom prst="rect">
            <a:avLst/>
          </a:prstGeom>
        </p:spPr>
        <p:txBody>
          <a:bodyPr>
            <a:spAutoFit/>
          </a:bodyPr>
          <a:lstStyle/>
          <a:p>
            <a:pPr marL="342900" lvl="1" indent="-342900" algn="r" eaLnBrk="0" hangingPunct="0">
              <a:defRPr/>
            </a:pPr>
            <a:r>
              <a:rPr lang="es-EC" sz="3600" b="1" i="1" dirty="0" smtClean="0">
                <a:effectLst>
                  <a:outerShdw blurRad="38100" dist="38100" dir="2700000" algn="tl">
                    <a:srgbClr val="C0C0C0"/>
                  </a:outerShdw>
                </a:effectLst>
                <a:latin typeface="+mj-lt"/>
                <a:ea typeface="+mj-ea"/>
                <a:cs typeface="+mj-cs"/>
              </a:rPr>
              <a:t>El Biol o Abono Líquido</a:t>
            </a:r>
          </a:p>
          <a:p>
            <a:pPr marL="342900" lvl="1" indent="-342900">
              <a:defRPr/>
            </a:pPr>
            <a:endParaRPr lang="es-EC" sz="3200" dirty="0"/>
          </a:p>
          <a:p>
            <a:pPr marL="266700" indent="-266700" algn="just">
              <a:buFont typeface="Wingdings" pitchFamily="2" charset="2"/>
              <a:buChar char="v"/>
              <a:defRPr/>
            </a:pPr>
            <a:r>
              <a:rPr lang="es-ES_tradnl" sz="2400" dirty="0"/>
              <a:t>El </a:t>
            </a:r>
            <a:r>
              <a:rPr lang="es-ES_tradnl" sz="2400" dirty="0" err="1"/>
              <a:t>biol</a:t>
            </a:r>
            <a:r>
              <a:rPr lang="es-ES_tradnl" sz="2400" dirty="0"/>
              <a:t> es el líquido que se descarga de un digestor y es lo que se utiliza como abono foliar. Es una fuente orgánica de </a:t>
            </a:r>
            <a:r>
              <a:rPr lang="es-ES_tradnl" sz="2400" dirty="0" err="1"/>
              <a:t>fitoreguladores</a:t>
            </a:r>
            <a:r>
              <a:rPr lang="es-ES_tradnl" sz="2400" dirty="0"/>
              <a:t> que permite promover actividades fisiológicas y estimular el desarrollo de las plantas.</a:t>
            </a:r>
          </a:p>
          <a:p>
            <a:pPr marL="266700" indent="-266700">
              <a:defRPr/>
            </a:pPr>
            <a:endParaRPr lang="es-EC" sz="2400" dirty="0"/>
          </a:p>
          <a:p>
            <a:pPr marL="266700" indent="-266700" algn="just">
              <a:buFont typeface="Wingdings" pitchFamily="2" charset="2"/>
              <a:buChar char="v"/>
              <a:defRPr/>
            </a:pPr>
            <a:r>
              <a:rPr lang="es-ES_tradnl" sz="2400" dirty="0"/>
              <a:t>Los </a:t>
            </a:r>
            <a:r>
              <a:rPr lang="es-ES_tradnl" sz="2400" dirty="0" err="1"/>
              <a:t>biodigestores</a:t>
            </a:r>
            <a:r>
              <a:rPr lang="es-ES_tradnl" sz="2400" dirty="0"/>
              <a:t> se desarrollaron principalmente con la finalidad de producir energía y abono para las plantas utilizando el estiércol de los animales.</a:t>
            </a:r>
            <a:endParaRPr lang="es-EC"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611188" y="2492375"/>
            <a:ext cx="8229600" cy="1143000"/>
          </a:xfrm>
          <a:prstGeom prst="rect">
            <a:avLst/>
          </a:prstGeom>
        </p:spPr>
        <p:txBody>
          <a:bodyPr/>
          <a:lstStyle/>
          <a:p>
            <a:pPr algn="r">
              <a:defRPr/>
            </a:pPr>
            <a:r>
              <a:rPr lang="es-EC" sz="4400" b="1" i="1">
                <a:effectLst>
                  <a:outerShdw blurRad="38100" dist="38100" dir="2700000" algn="tl">
                    <a:srgbClr val="C0C0C0"/>
                  </a:outerShdw>
                </a:effectLst>
              </a:rPr>
              <a:t>RECOMENDACIONES</a:t>
            </a:r>
            <a:br>
              <a:rPr lang="es-EC" sz="4400" b="1" i="1">
                <a:effectLst>
                  <a:outerShdw blurRad="38100" dist="38100" dir="2700000" algn="tl">
                    <a:srgbClr val="C0C0C0"/>
                  </a:outerShdw>
                </a:effectLst>
              </a:rPr>
            </a:br>
            <a:endParaRPr lang="es-EC" sz="4400" b="1" i="1">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2 Marcador de contenido"/>
          <p:cNvSpPr txBox="1">
            <a:spLocks/>
          </p:cNvSpPr>
          <p:nvPr/>
        </p:nvSpPr>
        <p:spPr bwMode="auto">
          <a:xfrm>
            <a:off x="900113" y="1268413"/>
            <a:ext cx="7210425" cy="4525962"/>
          </a:xfrm>
          <a:prstGeom prst="rect">
            <a:avLst/>
          </a:prstGeom>
          <a:noFill/>
          <a:ln w="9525">
            <a:noFill/>
            <a:miter lim="800000"/>
            <a:headEnd/>
            <a:tailEnd/>
          </a:ln>
        </p:spPr>
        <p:txBody>
          <a:bodyPr/>
          <a:lstStyle/>
          <a:p>
            <a:pPr marL="342900" indent="-342900" algn="just">
              <a:lnSpc>
                <a:spcPct val="150000"/>
              </a:lnSpc>
              <a:spcBef>
                <a:spcPct val="20000"/>
              </a:spcBef>
              <a:buFont typeface="Wingdings" pitchFamily="2" charset="2"/>
              <a:buChar char="v"/>
            </a:pPr>
            <a:r>
              <a:rPr lang="es-EC" sz="2800" dirty="0"/>
              <a:t>Se recomienda utilizar el biol  100% (16,13 </a:t>
            </a:r>
            <a:r>
              <a:rPr lang="es-EC" sz="2800" dirty="0" err="1"/>
              <a:t>lt</a:t>
            </a:r>
            <a:r>
              <a:rPr lang="es-EC" sz="2800" dirty="0"/>
              <a:t>. de biol en 118,27 </a:t>
            </a:r>
            <a:r>
              <a:rPr lang="es-EC" sz="2800" dirty="0" err="1"/>
              <a:t>lt</a:t>
            </a:r>
            <a:r>
              <a:rPr lang="es-EC" sz="2800" dirty="0"/>
              <a:t>. de agua) para la rehabilitación de praderas pues se logró un mayor rendimiento de materia verde y seca, así como por su mayor cobertura y por constituirse en la mejor opción económica.</a:t>
            </a:r>
          </a:p>
          <a:p>
            <a:pPr marL="342900" indent="-342900">
              <a:lnSpc>
                <a:spcPct val="150000"/>
              </a:lnSpc>
              <a:spcBef>
                <a:spcPct val="20000"/>
              </a:spcBef>
              <a:buFont typeface="Wingdings" pitchFamily="2" charset="2"/>
              <a:buChar char="v"/>
            </a:pPr>
            <a:endParaRPr lang="es-EC"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2 Marcador de contenido"/>
          <p:cNvSpPr txBox="1">
            <a:spLocks/>
          </p:cNvSpPr>
          <p:nvPr/>
        </p:nvSpPr>
        <p:spPr bwMode="auto">
          <a:xfrm>
            <a:off x="1547813" y="1125538"/>
            <a:ext cx="5843587" cy="4525962"/>
          </a:xfrm>
          <a:prstGeom prst="rect">
            <a:avLst/>
          </a:prstGeom>
          <a:noFill/>
          <a:ln w="9525">
            <a:noFill/>
            <a:miter lim="800000"/>
            <a:headEnd/>
            <a:tailEnd/>
          </a:ln>
        </p:spPr>
        <p:txBody>
          <a:bodyPr/>
          <a:lstStyle/>
          <a:p>
            <a:pPr marL="342900" indent="-342900" algn="just">
              <a:lnSpc>
                <a:spcPct val="150000"/>
              </a:lnSpc>
              <a:spcBef>
                <a:spcPct val="20000"/>
              </a:spcBef>
              <a:buFont typeface="Wingdings" pitchFamily="2" charset="2"/>
              <a:buChar char="v"/>
            </a:pPr>
            <a:r>
              <a:rPr lang="es-EC" sz="2800"/>
              <a:t>Se recomienda continuar con este tipo de investigación en la rehabilitación de praderas bajo condiciones medio ambientales diferentes a lo largo del callejón interandino </a:t>
            </a:r>
          </a:p>
          <a:p>
            <a:pPr marL="342900" indent="-342900">
              <a:lnSpc>
                <a:spcPct val="150000"/>
              </a:lnSpc>
              <a:spcBef>
                <a:spcPct val="20000"/>
              </a:spcBef>
              <a:buFont typeface="Wingdings" pitchFamily="2" charset="2"/>
              <a:buChar char="v"/>
            </a:pPr>
            <a:endParaRPr lang="es-EC" sz="28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68313" y="549275"/>
            <a:ext cx="8229600" cy="1143000"/>
          </a:xfrm>
          <a:prstGeom prst="rect">
            <a:avLst/>
          </a:prstGeom>
        </p:spPr>
        <p:txBody>
          <a:bodyPr>
            <a:noAutofit/>
          </a:bodyPr>
          <a:lstStyle/>
          <a:p>
            <a:pPr algn="r">
              <a:defRPr/>
            </a:pPr>
            <a:r>
              <a:rPr lang="es-EC" sz="3600" b="1" i="1">
                <a:effectLst>
                  <a:outerShdw blurRad="38100" dist="38100" dir="2700000" algn="tl">
                    <a:srgbClr val="C0C0C0"/>
                  </a:outerShdw>
                </a:effectLst>
              </a:rPr>
              <a:t>Pradera renovada</a:t>
            </a:r>
            <a:br>
              <a:rPr lang="es-EC" sz="3600" b="1" i="1">
                <a:effectLst>
                  <a:outerShdw blurRad="38100" dist="38100" dir="2700000" algn="tl">
                    <a:srgbClr val="C0C0C0"/>
                  </a:outerShdw>
                </a:effectLst>
              </a:rPr>
            </a:br>
            <a:endParaRPr lang="es-EC" sz="3600" b="1" i="1">
              <a:effectLst>
                <a:outerShdw blurRad="38100" dist="38100" dir="2700000" algn="tl">
                  <a:srgbClr val="C0C0C0"/>
                </a:outerShdw>
              </a:effectLst>
            </a:endParaRPr>
          </a:p>
        </p:txBody>
      </p:sp>
      <p:pic>
        <p:nvPicPr>
          <p:cNvPr id="3" name="3 Marcador de contenido" descr="F:\Fotos del IASA\Hacienda Aychapiccho\PRIMER CICLO\visitas\visita (17-10-2009)\Fotografía 5086.jpg"/>
          <p:cNvPicPr>
            <a:picLocks/>
          </p:cNvPicPr>
          <p:nvPr/>
        </p:nvPicPr>
        <p:blipFill>
          <a:blip r:embed="rId2" cstate="print"/>
          <a:stretch>
            <a:fillRect/>
          </a:stretch>
        </p:blipFill>
        <p:spPr bwMode="auto">
          <a:xfrm>
            <a:off x="4788024" y="1785926"/>
            <a:ext cx="3816227" cy="30718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9636" name="Picture 4" descr="C:\Users\JIMENEZ\Documents\VINICIO\fotos de las prácticas en la hacienda\altura del pasto\100_6590.JPG"/>
          <p:cNvPicPr>
            <a:picLocks noChangeAspect="1" noChangeArrowheads="1"/>
          </p:cNvPicPr>
          <p:nvPr/>
        </p:nvPicPr>
        <p:blipFill>
          <a:blip r:embed="rId3" cstate="print"/>
          <a:srcRect/>
          <a:stretch>
            <a:fillRect/>
          </a:stretch>
        </p:blipFill>
        <p:spPr bwMode="auto">
          <a:xfrm>
            <a:off x="395288" y="1773238"/>
            <a:ext cx="3888680" cy="31321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050" y="2205038"/>
            <a:ext cx="4887913" cy="2257425"/>
          </a:xfrm>
          <a:prstGeom prst="rect">
            <a:avLst/>
          </a:prstGeom>
        </p:spPr>
        <p:txBody>
          <a:bodyPr wrap="none">
            <a:spAutoFit/>
          </a:bodyPr>
          <a:lstStyle/>
          <a:p>
            <a:pPr algn="ctr">
              <a:lnSpc>
                <a:spcPct val="150000"/>
              </a:lnSpc>
              <a:defRPr/>
            </a:pPr>
            <a:r>
              <a:rPr lang="es-ES" sz="5000" b="1" i="1" u="sng">
                <a:effectLst>
                  <a:outerShdw blurRad="38100" dist="38100" dir="2700000" algn="tl">
                    <a:srgbClr val="C0C0C0"/>
                  </a:outerShdw>
                </a:effectLst>
              </a:rPr>
              <a:t>GRACIAS POR </a:t>
            </a:r>
          </a:p>
          <a:p>
            <a:pPr algn="ctr">
              <a:lnSpc>
                <a:spcPct val="150000"/>
              </a:lnSpc>
              <a:defRPr/>
            </a:pPr>
            <a:r>
              <a:rPr lang="es-ES" sz="5000" b="1" i="1" u="sng">
                <a:effectLst>
                  <a:outerShdw blurRad="38100" dist="38100" dir="2700000" algn="tl">
                    <a:srgbClr val="C0C0C0"/>
                  </a:outerShdw>
                </a:effectLst>
              </a:rPr>
              <a:t>SU ATENCIÓN</a:t>
            </a:r>
            <a:endParaRPr lang="es-EC" sz="5000" b="1" i="1" u="sng">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750" y="908050"/>
            <a:ext cx="7848600" cy="4708981"/>
          </a:xfrm>
          <a:prstGeom prst="rect">
            <a:avLst/>
          </a:prstGeom>
        </p:spPr>
        <p:txBody>
          <a:bodyPr>
            <a:spAutoFit/>
          </a:bodyPr>
          <a:lstStyle/>
          <a:p>
            <a:pPr algn="r">
              <a:defRPr/>
            </a:pPr>
            <a:r>
              <a:rPr lang="es-EC" sz="3600" b="1" i="1" dirty="0" smtClean="0">
                <a:effectLst>
                  <a:outerShdw blurRad="38100" dist="38100" dir="2700000" algn="tl">
                    <a:srgbClr val="C0C0C0"/>
                  </a:outerShdw>
                </a:effectLst>
                <a:latin typeface="+mj-lt"/>
                <a:ea typeface="+mj-ea"/>
                <a:cs typeface="+mj-cs"/>
              </a:rPr>
              <a:t>Ventajas</a:t>
            </a:r>
            <a:endParaRPr lang="es-EC" sz="3600" b="1" i="1" dirty="0">
              <a:effectLst>
                <a:outerShdw blurRad="38100" dist="38100" dir="2700000" algn="tl">
                  <a:srgbClr val="C0C0C0"/>
                </a:outerShdw>
              </a:effectLst>
              <a:latin typeface="+mj-lt"/>
              <a:ea typeface="+mj-ea"/>
              <a:cs typeface="+mj-cs"/>
            </a:endParaRPr>
          </a:p>
          <a:p>
            <a:pPr>
              <a:defRPr/>
            </a:pPr>
            <a:endParaRPr lang="es-EC" sz="2400" b="1" dirty="0"/>
          </a:p>
          <a:p>
            <a:pPr algn="just">
              <a:buFont typeface="Wingdings" pitchFamily="2" charset="2"/>
              <a:buChar char="v"/>
              <a:defRPr/>
            </a:pPr>
            <a:r>
              <a:rPr lang="es-ES_tradnl" sz="2400" dirty="0"/>
              <a:t>Se puede elaborar en base a los </a:t>
            </a:r>
            <a:r>
              <a:rPr lang="es-ES_tradnl" sz="2400" dirty="0" smtClean="0"/>
              <a:t>materiales que </a:t>
            </a:r>
            <a:r>
              <a:rPr lang="es-ES_tradnl" sz="2400" dirty="0"/>
              <a:t>se encuentran alrededor o en la zona.</a:t>
            </a:r>
          </a:p>
          <a:p>
            <a:pPr algn="just">
              <a:defRPr/>
            </a:pPr>
            <a:endParaRPr lang="es-EC" sz="2400" dirty="0"/>
          </a:p>
          <a:p>
            <a:pPr algn="just">
              <a:buFont typeface="Wingdings" pitchFamily="2" charset="2"/>
              <a:buChar char="v"/>
              <a:defRPr/>
            </a:pPr>
            <a:r>
              <a:rPr lang="es-ES_tradnl" sz="2400" dirty="0"/>
              <a:t>No requiere de una receta determinada, los </a:t>
            </a:r>
            <a:r>
              <a:rPr lang="es-ES_tradnl" sz="2400" dirty="0" smtClean="0"/>
              <a:t>materiales  </a:t>
            </a:r>
            <a:r>
              <a:rPr lang="es-ES_tradnl" sz="2400" dirty="0"/>
              <a:t>pueden variar.</a:t>
            </a:r>
          </a:p>
          <a:p>
            <a:pPr algn="just">
              <a:defRPr/>
            </a:pPr>
            <a:endParaRPr lang="es-EC" sz="2400" dirty="0"/>
          </a:p>
          <a:p>
            <a:pPr algn="just">
              <a:buFont typeface="Wingdings" pitchFamily="2" charset="2"/>
              <a:buChar char="v"/>
              <a:defRPr/>
            </a:pPr>
            <a:r>
              <a:rPr lang="es-ES_tradnl" sz="2400" dirty="0"/>
              <a:t>Tiene bajo costo.</a:t>
            </a:r>
          </a:p>
          <a:p>
            <a:pPr algn="just">
              <a:defRPr/>
            </a:pPr>
            <a:endParaRPr lang="es-EC" sz="2400" dirty="0"/>
          </a:p>
          <a:p>
            <a:pPr algn="just">
              <a:buFont typeface="Wingdings" pitchFamily="2" charset="2"/>
              <a:buChar char="v"/>
              <a:defRPr/>
            </a:pPr>
            <a:r>
              <a:rPr lang="es-ES_tradnl" sz="2400" dirty="0"/>
              <a:t>Es un abono orgánico que no contamina el suelo, agua, aire ni los productos obtenidos de las plantas.</a:t>
            </a:r>
            <a:endParaRPr lang="es-EC" sz="2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8313" y="981075"/>
            <a:ext cx="7704137" cy="4093428"/>
          </a:xfrm>
          <a:prstGeom prst="rect">
            <a:avLst/>
          </a:prstGeom>
        </p:spPr>
        <p:txBody>
          <a:bodyPr>
            <a:spAutoFit/>
          </a:bodyPr>
          <a:lstStyle/>
          <a:p>
            <a:pPr algn="r">
              <a:defRPr/>
            </a:pPr>
            <a:r>
              <a:rPr lang="es-EC" sz="3600" b="1" i="1" dirty="0" smtClean="0">
                <a:effectLst>
                  <a:outerShdw blurRad="38100" dist="38100" dir="2700000" algn="tl">
                    <a:srgbClr val="C0C0C0"/>
                  </a:outerShdw>
                </a:effectLst>
                <a:latin typeface="+mj-lt"/>
                <a:ea typeface="+mj-ea"/>
                <a:cs typeface="+mj-cs"/>
              </a:rPr>
              <a:t>Desventajas</a:t>
            </a:r>
            <a:endParaRPr lang="es-EC" sz="3600" b="1" i="1" dirty="0">
              <a:effectLst>
                <a:outerShdw blurRad="38100" dist="38100" dir="2700000" algn="tl">
                  <a:srgbClr val="C0C0C0"/>
                </a:outerShdw>
              </a:effectLst>
              <a:latin typeface="+mj-lt"/>
              <a:ea typeface="+mj-ea"/>
              <a:cs typeface="+mj-cs"/>
            </a:endParaRPr>
          </a:p>
          <a:p>
            <a:pPr>
              <a:defRPr/>
            </a:pPr>
            <a:endParaRPr lang="es-EC" sz="2800" b="1" dirty="0"/>
          </a:p>
          <a:p>
            <a:pPr algn="just">
              <a:buFont typeface="Wingdings" pitchFamily="2" charset="2"/>
              <a:buChar char="v"/>
              <a:defRPr/>
            </a:pPr>
            <a:r>
              <a:rPr lang="es-EC" sz="2800" dirty="0"/>
              <a:t>Periodo largo de elaboración de 3 a 4 meses, hay que planificar su producción en el año.</a:t>
            </a:r>
          </a:p>
          <a:p>
            <a:pPr algn="just">
              <a:defRPr/>
            </a:pPr>
            <a:endParaRPr lang="es-EC" sz="2800" dirty="0"/>
          </a:p>
          <a:p>
            <a:pPr algn="just">
              <a:buFont typeface="Wingdings" pitchFamily="2" charset="2"/>
              <a:buChar char="v"/>
              <a:defRPr/>
            </a:pPr>
            <a:r>
              <a:rPr lang="es-ES_tradnl" sz="2800" dirty="0"/>
              <a:t>Cada lote tiene una composición diferente.</a:t>
            </a:r>
          </a:p>
          <a:p>
            <a:pPr algn="just">
              <a:defRPr/>
            </a:pPr>
            <a:endParaRPr lang="es-EC" sz="2800" dirty="0"/>
          </a:p>
          <a:p>
            <a:pPr algn="just">
              <a:buFont typeface="Wingdings" pitchFamily="2" charset="2"/>
              <a:buChar char="v"/>
              <a:defRPr/>
            </a:pPr>
            <a:r>
              <a:rPr lang="es-ES" sz="2800" dirty="0"/>
              <a:t>Se complica su aplicación en grandes extensiones</a:t>
            </a:r>
            <a:endParaRPr lang="es-EC"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83768" y="620688"/>
            <a:ext cx="6083717" cy="646331"/>
          </a:xfrm>
          <a:prstGeom prst="rect">
            <a:avLst/>
          </a:prstGeom>
        </p:spPr>
        <p:txBody>
          <a:bodyPr wrap="none">
            <a:spAutoFit/>
          </a:bodyPr>
          <a:lstStyle/>
          <a:p>
            <a:pPr>
              <a:defRPr/>
            </a:pPr>
            <a:r>
              <a:rPr lang="es-EC" sz="3600" b="1" i="1" dirty="0">
                <a:effectLst>
                  <a:outerShdw blurRad="38100" dist="38100" dir="2700000" algn="tl">
                    <a:srgbClr val="C0C0C0"/>
                  </a:outerShdw>
                </a:effectLst>
                <a:latin typeface="+mj-lt"/>
                <a:ea typeface="+mj-ea"/>
                <a:cs typeface="+mj-cs"/>
              </a:rPr>
              <a:t>Rehabilitación de praderas</a:t>
            </a:r>
          </a:p>
        </p:txBody>
      </p:sp>
      <p:sp>
        <p:nvSpPr>
          <p:cNvPr id="16387" name="4 Rectángulo"/>
          <p:cNvSpPr>
            <a:spLocks noChangeArrowheads="1"/>
          </p:cNvSpPr>
          <p:nvPr/>
        </p:nvSpPr>
        <p:spPr bwMode="auto">
          <a:xfrm>
            <a:off x="971550" y="1557338"/>
            <a:ext cx="7561263" cy="3970318"/>
          </a:xfrm>
          <a:prstGeom prst="rect">
            <a:avLst/>
          </a:prstGeom>
          <a:noFill/>
          <a:ln w="9525">
            <a:noFill/>
            <a:miter lim="800000"/>
            <a:headEnd/>
            <a:tailEnd/>
          </a:ln>
        </p:spPr>
        <p:txBody>
          <a:bodyPr>
            <a:spAutoFit/>
          </a:bodyPr>
          <a:lstStyle/>
          <a:p>
            <a:pPr marL="355600" indent="-355600" algn="just">
              <a:buFont typeface="Wingdings" pitchFamily="2" charset="2"/>
              <a:buChar char="v"/>
            </a:pPr>
            <a:r>
              <a:rPr lang="es-EC" sz="2800" dirty="0"/>
              <a:t>La rehabilitación de una pastura según </a:t>
            </a:r>
            <a:r>
              <a:rPr lang="es-EC" sz="2800" dirty="0" err="1" smtClean="0"/>
              <a:t>Lascano</a:t>
            </a:r>
            <a:r>
              <a:rPr lang="es-EC" sz="2800" dirty="0" smtClean="0"/>
              <a:t> (1991</a:t>
            </a:r>
            <a:r>
              <a:rPr lang="es-EC" sz="2800" dirty="0"/>
              <a:t>), consiste en una restitución de su capacidad productiva por unidad de área y por animal.</a:t>
            </a:r>
          </a:p>
          <a:p>
            <a:pPr marL="355600" indent="-355600" algn="just"/>
            <a:endParaRPr lang="es-EC" sz="2800" dirty="0"/>
          </a:p>
          <a:p>
            <a:pPr marL="355600" indent="-355600" algn="just">
              <a:buFont typeface="Wingdings" pitchFamily="2" charset="2"/>
              <a:buChar char="v"/>
            </a:pPr>
            <a:r>
              <a:rPr lang="es-EC" sz="2800" dirty="0"/>
              <a:t>El término rehabilitación </a:t>
            </a:r>
            <a:r>
              <a:rPr lang="es-EC" sz="2800" dirty="0" smtClean="0"/>
              <a:t>consiste en </a:t>
            </a:r>
            <a:r>
              <a:rPr lang="es-EC" sz="2800" dirty="0"/>
              <a:t>la presencia de una o más especies forrajeras aceptables, que son susceptibles de ser conservadas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1337</TotalTime>
  <Words>2087</Words>
  <Application>Microsoft Office PowerPoint</Application>
  <PresentationFormat>Presentación en pantalla (4:3)</PresentationFormat>
  <Paragraphs>465</Paragraphs>
  <Slides>64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64</vt:i4>
      </vt:variant>
    </vt:vector>
  </HeadingPairs>
  <TitlesOfParts>
    <vt:vector size="66" baseType="lpstr">
      <vt:lpstr>Diseño predeterminado</vt:lpstr>
      <vt:lpstr>CorelDRAW</vt:lpstr>
      <vt:lpstr>Diapositiva 1</vt:lpstr>
      <vt:lpstr>Diapositiva 2</vt:lpstr>
      <vt:lpstr>Diapositiva 3</vt:lpstr>
      <vt:lpstr>Diapositiva 4</vt:lpstr>
      <vt:lpstr>Uso de Abonos Orgánicos</vt:lpstr>
      <vt:lpstr>Diapositiva 6</vt:lpstr>
      <vt:lpstr>Diapositiva 7</vt:lpstr>
      <vt:lpstr>Diapositiva 8</vt:lpstr>
      <vt:lpstr>Diapositiva 9</vt:lpstr>
      <vt:lpstr>Diapositiva 10</vt:lpstr>
      <vt:lpstr>MATERIALES Y MÉTODOS</vt:lpstr>
      <vt:lpstr>Localización  Política</vt:lpstr>
      <vt:lpstr>Ubicación Ecológica</vt:lpstr>
      <vt:lpstr>Materiales y Equipos</vt:lpstr>
      <vt:lpstr>Materiales y Equipos</vt:lpstr>
      <vt:lpstr>Metodología Aplicada para la Elaboración del Biol  </vt:lpstr>
      <vt:lpstr>Diapositiva 17</vt:lpstr>
      <vt:lpstr>Metodología Aplicada para la Elaboración del Biol  </vt:lpstr>
      <vt:lpstr>Composición del Biol </vt:lpstr>
      <vt:lpstr>Diseño Experimental </vt:lpstr>
      <vt:lpstr>Tratamientos a Comparar</vt:lpstr>
      <vt:lpstr>Diapositiva 22</vt:lpstr>
      <vt:lpstr>Tratamientos a Comparar</vt:lpstr>
      <vt:lpstr>Diapositiva 24</vt:lpstr>
      <vt:lpstr> </vt:lpstr>
      <vt:lpstr>Diapositiva 26</vt:lpstr>
      <vt:lpstr>Diapositiva 27</vt:lpstr>
      <vt:lpstr>Diapositiva 28</vt:lpstr>
      <vt:lpstr>Diapositiva 29</vt:lpstr>
      <vt:lpstr>Diapositiva 30</vt:lpstr>
      <vt:lpstr>Diapositiva 31</vt:lpstr>
      <vt:lpstr>COMPOSICIÓN BOTÁNICA </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Promedio de el valor nutritivo y materia seca (expresada en %) de las praderas en rehabilitación bajo la aplicación de biol y fertilización química.</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ANALU</cp:lastModifiedBy>
  <cp:revision>136</cp:revision>
  <dcterms:created xsi:type="dcterms:W3CDTF">2008-02-13T16:07:44Z</dcterms:created>
  <dcterms:modified xsi:type="dcterms:W3CDTF">2011-09-25T23:38:56Z</dcterms:modified>
</cp:coreProperties>
</file>