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61"/>
  </p:notesMasterIdLst>
  <p:handoutMasterIdLst>
    <p:handoutMasterId r:id="rId62"/>
  </p:handoutMasterIdLst>
  <p:sldIdLst>
    <p:sldId id="411" r:id="rId2"/>
    <p:sldId id="412" r:id="rId3"/>
    <p:sldId id="413" r:id="rId4"/>
    <p:sldId id="414" r:id="rId5"/>
    <p:sldId id="415" r:id="rId6"/>
    <p:sldId id="416" r:id="rId7"/>
    <p:sldId id="471" r:id="rId8"/>
    <p:sldId id="417" r:id="rId9"/>
    <p:sldId id="472" r:id="rId10"/>
    <p:sldId id="418" r:id="rId11"/>
    <p:sldId id="473" r:id="rId12"/>
    <p:sldId id="474" r:id="rId13"/>
    <p:sldId id="475" r:id="rId14"/>
    <p:sldId id="476" r:id="rId15"/>
    <p:sldId id="477" r:id="rId16"/>
    <p:sldId id="478" r:id="rId17"/>
    <p:sldId id="456" r:id="rId18"/>
    <p:sldId id="457" r:id="rId19"/>
    <p:sldId id="458" r:id="rId20"/>
    <p:sldId id="459" r:id="rId21"/>
    <p:sldId id="460" r:id="rId22"/>
    <p:sldId id="461" r:id="rId23"/>
    <p:sldId id="462" r:id="rId24"/>
    <p:sldId id="463" r:id="rId25"/>
    <p:sldId id="464" r:id="rId26"/>
    <p:sldId id="479" r:id="rId27"/>
    <p:sldId id="481" r:id="rId28"/>
    <p:sldId id="466" r:id="rId29"/>
    <p:sldId id="467" r:id="rId30"/>
    <p:sldId id="468" r:id="rId31"/>
    <p:sldId id="484" r:id="rId32"/>
    <p:sldId id="483" r:id="rId33"/>
    <p:sldId id="486" r:id="rId34"/>
    <p:sldId id="485" r:id="rId35"/>
    <p:sldId id="497" r:id="rId36"/>
    <p:sldId id="489" r:id="rId37"/>
    <p:sldId id="488" r:id="rId38"/>
    <p:sldId id="487" r:id="rId39"/>
    <p:sldId id="490" r:id="rId40"/>
    <p:sldId id="491" r:id="rId41"/>
    <p:sldId id="495" r:id="rId42"/>
    <p:sldId id="494" r:id="rId43"/>
    <p:sldId id="496" r:id="rId44"/>
    <p:sldId id="493" r:id="rId45"/>
    <p:sldId id="438" r:id="rId46"/>
    <p:sldId id="439" r:id="rId47"/>
    <p:sldId id="492" r:id="rId48"/>
    <p:sldId id="440" r:id="rId49"/>
    <p:sldId id="453" r:id="rId50"/>
    <p:sldId id="436" r:id="rId51"/>
    <p:sldId id="498" r:id="rId52"/>
    <p:sldId id="409" r:id="rId53"/>
    <p:sldId id="500" r:id="rId54"/>
    <p:sldId id="499" r:id="rId55"/>
    <p:sldId id="390" r:id="rId56"/>
    <p:sldId id="502" r:id="rId57"/>
    <p:sldId id="501" r:id="rId58"/>
    <p:sldId id="503" r:id="rId59"/>
    <p:sldId id="504" r:id="rId60"/>
  </p:sldIdLst>
  <p:sldSz cx="9144000" cy="6858000" type="screen4x3"/>
  <p:notesSz cx="6997700" cy="92837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1C1C1C"/>
    <a:srgbClr val="84A5D6"/>
    <a:srgbClr val="FF3300"/>
    <a:srgbClr val="9966FF"/>
    <a:srgbClr val="99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2" autoAdjust="0"/>
    <p:restoredTop sz="94660" autoAdjust="0"/>
  </p:normalViewPr>
  <p:slideViewPr>
    <p:cSldViewPr>
      <p:cViewPr>
        <p:scale>
          <a:sx n="50" d="100"/>
          <a:sy n="50" d="100"/>
        </p:scale>
        <p:origin x="-2160" y="-510"/>
      </p:cViewPr>
      <p:guideLst>
        <p:guide orient="horz" pos="2160"/>
        <p:guide pos="2880"/>
      </p:guideLst>
    </p:cSldViewPr>
  </p:slideViewPr>
  <p:outlineViewPr>
    <p:cViewPr>
      <p:scale>
        <a:sx n="33" d="100"/>
        <a:sy n="33" d="100"/>
      </p:scale>
      <p:origin x="240" y="429115"/>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56" y="-84"/>
      </p:cViewPr>
      <p:guideLst>
        <p:guide orient="horz" pos="2924"/>
        <p:guide pos="2204"/>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D7886-84C6-4C29-A4ED-9E3EB00F04FA}" type="doc">
      <dgm:prSet loTypeId="urn:microsoft.com/office/officeart/2005/8/layout/matrix3" loCatId="matrix" qsTypeId="urn:microsoft.com/office/officeart/2005/8/quickstyle/simple1#1" qsCatId="simple" csTypeId="urn:microsoft.com/office/officeart/2005/8/colors/accent1_2#1" csCatId="accent1" phldr="1"/>
      <dgm:spPr/>
      <dgm:t>
        <a:bodyPr/>
        <a:lstStyle/>
        <a:p>
          <a:endParaRPr lang="en-US"/>
        </a:p>
      </dgm:t>
    </dgm:pt>
    <dgm:pt modelId="{6D9781D3-056A-4C97-B909-19A7CF3D7BDF}">
      <dgm:prSet phldrT="[Text]" custT="1"/>
      <dgm:spPr>
        <a:solidFill>
          <a:srgbClr val="3366FF"/>
        </a:solidFill>
        <a:scene3d>
          <a:camera prst="orthographicFront"/>
          <a:lightRig rig="threePt" dir="t"/>
        </a:scene3d>
        <a:sp3d>
          <a:bevelT w="114300" prst="hardEdge"/>
          <a:bevelB w="114300" prst="hardEdge"/>
        </a:sp3d>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ES" sz="1000" noProof="0" dirty="0">
            <a:solidFill>
              <a:schemeClr val="tx1"/>
            </a:solidFill>
          </a:endParaRPr>
        </a:p>
      </dgm:t>
    </dgm:pt>
    <dgm:pt modelId="{C5A2732C-787C-4648-A303-AB6B03DF4119}" type="parTrans" cxnId="{27D5B6BD-5F5F-4EE1-8598-22DBADC93EF6}">
      <dgm:prSet/>
      <dgm:spPr/>
      <dgm:t>
        <a:bodyPr/>
        <a:lstStyle/>
        <a:p>
          <a:endParaRPr lang="en-US"/>
        </a:p>
      </dgm:t>
    </dgm:pt>
    <dgm:pt modelId="{7624AEE3-5126-4BAD-ACB9-FEEA097EC6E0}" type="sibTrans" cxnId="{27D5B6BD-5F5F-4EE1-8598-22DBADC93EF6}">
      <dgm:prSet/>
      <dgm:spPr/>
      <dgm:t>
        <a:bodyPr/>
        <a:lstStyle/>
        <a:p>
          <a:endParaRPr lang="en-US"/>
        </a:p>
      </dgm:t>
    </dgm:pt>
    <dgm:pt modelId="{FAEFC234-64B7-4CDC-9A16-6A934C6B509C}">
      <dgm:prSet phldrT="[Text]" custT="1"/>
      <dgm:spPr>
        <a:solidFill>
          <a:srgbClr val="0033CC"/>
        </a:solidFill>
        <a:scene3d>
          <a:camera prst="orthographicFront"/>
          <a:lightRig rig="threePt" dir="t"/>
        </a:scene3d>
        <a:sp3d>
          <a:bevelT w="114300" prst="hardEdge"/>
          <a:bevelB w="114300" prst="hardEdge"/>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s-ES" sz="1400" b="1" noProof="0" dirty="0" smtClean="0">
            <a:solidFill>
              <a:schemeClr val="tx1"/>
            </a:solidFill>
            <a:effectLst>
              <a:outerShdw blurRad="38100" dist="38100" dir="2700000" algn="tl">
                <a:srgbClr val="C0C0C0"/>
              </a:outerShdw>
            </a:effectLst>
          </a:endParaRPr>
        </a:p>
      </dgm:t>
    </dgm:pt>
    <dgm:pt modelId="{EFA094DA-C6DC-4EC7-8539-C6C6F95A1500}" type="parTrans" cxnId="{084C2DC6-B5CC-422F-9BB8-364D4832FC29}">
      <dgm:prSet/>
      <dgm:spPr/>
      <dgm:t>
        <a:bodyPr/>
        <a:lstStyle/>
        <a:p>
          <a:endParaRPr lang="en-US"/>
        </a:p>
      </dgm:t>
    </dgm:pt>
    <dgm:pt modelId="{F404A37A-B7CE-46C3-8EB9-A7E40C88F0FF}" type="sibTrans" cxnId="{084C2DC6-B5CC-422F-9BB8-364D4832FC29}">
      <dgm:prSet/>
      <dgm:spPr/>
      <dgm:t>
        <a:bodyPr/>
        <a:lstStyle/>
        <a:p>
          <a:endParaRPr lang="en-US"/>
        </a:p>
      </dgm:t>
    </dgm:pt>
    <dgm:pt modelId="{92082EDE-5F9D-4B70-BB7A-FBBD5D9F6B04}">
      <dgm:prSet phldrT="[Text]" custT="1"/>
      <dgm:spPr>
        <a:solidFill>
          <a:srgbClr val="0033CC"/>
        </a:solidFill>
        <a:scene3d>
          <a:camera prst="orthographicFront"/>
          <a:lightRig rig="threePt" dir="t"/>
        </a:scene3d>
        <a:sp3d>
          <a:bevelT w="114300" prst="hardEdge"/>
          <a:bevelB w="114300" prst="hardEdge"/>
        </a:sp3d>
      </dgm:spPr>
      <dgm:t>
        <a:bodyPr/>
        <a:lstStyle/>
        <a:p>
          <a:pPr algn="ctr"/>
          <a:endParaRPr lang="es-ES" sz="1600" noProof="0" dirty="0"/>
        </a:p>
      </dgm:t>
    </dgm:pt>
    <dgm:pt modelId="{821BC850-3DE6-4757-B917-43D27499128C}" type="parTrans" cxnId="{7A3A18AA-8CB9-4F8D-839D-B0B181F80468}">
      <dgm:prSet/>
      <dgm:spPr/>
      <dgm:t>
        <a:bodyPr/>
        <a:lstStyle/>
        <a:p>
          <a:endParaRPr lang="en-US"/>
        </a:p>
      </dgm:t>
    </dgm:pt>
    <dgm:pt modelId="{DF3C8E58-708C-406C-A474-58285C0B4083}" type="sibTrans" cxnId="{7A3A18AA-8CB9-4F8D-839D-B0B181F80468}">
      <dgm:prSet/>
      <dgm:spPr/>
      <dgm:t>
        <a:bodyPr/>
        <a:lstStyle/>
        <a:p>
          <a:endParaRPr lang="en-US"/>
        </a:p>
      </dgm:t>
    </dgm:pt>
    <dgm:pt modelId="{6BD48C8B-AEE3-46EE-B1DB-C3CC3FEE7A55}">
      <dgm:prSet phldrT="[Text]" custT="1"/>
      <dgm:spPr>
        <a:solidFill>
          <a:srgbClr val="0099FF"/>
        </a:solidFill>
        <a:scene3d>
          <a:camera prst="orthographicFront"/>
          <a:lightRig rig="threePt" dir="t"/>
        </a:scene3d>
        <a:sp3d>
          <a:bevelT w="114300" prst="hardEdge"/>
          <a:bevelB w="114300" prst="hardEdge"/>
        </a:sp3d>
      </dgm:spPr>
      <dgm:t>
        <a:bodyPr/>
        <a:lstStyle/>
        <a:p>
          <a:pPr algn="l"/>
          <a:endParaRPr lang="es-ES" sz="2800" b="1" noProof="0" dirty="0" smtClean="0"/>
        </a:p>
        <a:p>
          <a:pPr algn="l"/>
          <a:endParaRPr lang="es-ES" sz="1600" noProof="0" dirty="0" smtClean="0"/>
        </a:p>
        <a:p>
          <a:pPr algn="l"/>
          <a:endParaRPr lang="es-ES" sz="1600" noProof="0" dirty="0" smtClean="0"/>
        </a:p>
      </dgm:t>
    </dgm:pt>
    <dgm:pt modelId="{2A49FC70-0FA2-4A9B-9101-CFB2F2EDDB7E}" type="parTrans" cxnId="{9F16FE9C-0CF0-4CB8-AB28-35AB4271254E}">
      <dgm:prSet/>
      <dgm:spPr/>
      <dgm:t>
        <a:bodyPr/>
        <a:lstStyle/>
        <a:p>
          <a:endParaRPr lang="en-US"/>
        </a:p>
      </dgm:t>
    </dgm:pt>
    <dgm:pt modelId="{B6BC6C2F-45C5-469B-8B32-8D6427076F52}" type="sibTrans" cxnId="{9F16FE9C-0CF0-4CB8-AB28-35AB4271254E}">
      <dgm:prSet/>
      <dgm:spPr/>
      <dgm:t>
        <a:bodyPr/>
        <a:lstStyle/>
        <a:p>
          <a:endParaRPr lang="en-US"/>
        </a:p>
      </dgm:t>
    </dgm:pt>
    <dgm:pt modelId="{A658F8EB-B0D7-4D9E-8CC2-ABBB97F184E4}" type="pres">
      <dgm:prSet presAssocID="{4FAD7886-84C6-4C29-A4ED-9E3EB00F04FA}" presName="matrix" presStyleCnt="0">
        <dgm:presLayoutVars>
          <dgm:chMax val="1"/>
          <dgm:dir/>
          <dgm:resizeHandles val="exact"/>
        </dgm:presLayoutVars>
      </dgm:prSet>
      <dgm:spPr/>
      <dgm:t>
        <a:bodyPr/>
        <a:lstStyle/>
        <a:p>
          <a:endParaRPr lang="en-US"/>
        </a:p>
      </dgm:t>
    </dgm:pt>
    <dgm:pt modelId="{2AA9E832-B0EA-40CC-B4EE-C360AE6AF43A}" type="pres">
      <dgm:prSet presAssocID="{4FAD7886-84C6-4C29-A4ED-9E3EB00F04FA}" presName="diamond" presStyleLbl="bgShp" presStyleIdx="0" presStyleCnt="1" custScaleX="125000"/>
      <dgm:spPr>
        <a:prstGeom prst="flowChartConnector">
          <a:avLst/>
        </a:prstGeom>
        <a:blipFill rotWithShape="0">
          <a:blip xmlns:r="http://schemas.openxmlformats.org/officeDocument/2006/relationships" r:embed="rId1"/>
          <a:tile tx="0" ty="0" sx="100000" sy="100000" flip="none" algn="tl"/>
        </a:blipFill>
        <a:scene3d>
          <a:camera prst="orthographicFront"/>
          <a:lightRig rig="flat" dir="t"/>
        </a:scene3d>
        <a:sp3d extrusionH="50800" prstMaterial="matte">
          <a:bevelT w="114300" prst="hardEdge"/>
          <a:bevelB w="114300" prst="hardEdge"/>
        </a:sp3d>
      </dgm:spPr>
      <dgm:t>
        <a:bodyPr/>
        <a:lstStyle/>
        <a:p>
          <a:endParaRPr lang="en-US"/>
        </a:p>
      </dgm:t>
    </dgm:pt>
    <dgm:pt modelId="{D9C01F53-77C3-422A-8F42-70A6A917F9B7}" type="pres">
      <dgm:prSet presAssocID="{4FAD7886-84C6-4C29-A4ED-9E3EB00F04FA}" presName="quad1" presStyleLbl="node1" presStyleIdx="0" presStyleCnt="4" custScaleX="162963" custScaleY="113105" custLinFactNeighborX="-31196" custLinFactNeighborY="-284">
        <dgm:presLayoutVars>
          <dgm:chMax val="0"/>
          <dgm:chPref val="0"/>
          <dgm:bulletEnabled val="1"/>
        </dgm:presLayoutVars>
      </dgm:prSet>
      <dgm:spPr/>
      <dgm:t>
        <a:bodyPr/>
        <a:lstStyle/>
        <a:p>
          <a:endParaRPr lang="en-US"/>
        </a:p>
      </dgm:t>
    </dgm:pt>
    <dgm:pt modelId="{67DC00AF-A6FA-468C-BA60-D350F277C8E4}" type="pres">
      <dgm:prSet presAssocID="{4FAD7886-84C6-4C29-A4ED-9E3EB00F04FA}" presName="quad2" presStyleLbl="node1" presStyleIdx="1" presStyleCnt="4" custScaleX="164672" custScaleY="113106" custLinFactNeighborX="32052" custLinFactNeighborY="-284">
        <dgm:presLayoutVars>
          <dgm:chMax val="0"/>
          <dgm:chPref val="0"/>
          <dgm:bulletEnabled val="1"/>
        </dgm:presLayoutVars>
      </dgm:prSet>
      <dgm:spPr/>
      <dgm:t>
        <a:bodyPr/>
        <a:lstStyle/>
        <a:p>
          <a:endParaRPr lang="en-US"/>
        </a:p>
      </dgm:t>
    </dgm:pt>
    <dgm:pt modelId="{0A433DB7-AC1D-4D28-A660-DB6C8EEA417F}" type="pres">
      <dgm:prSet presAssocID="{4FAD7886-84C6-4C29-A4ED-9E3EB00F04FA}" presName="quad3" presStyleLbl="node1" presStyleIdx="2" presStyleCnt="4" custScaleX="162963" custLinFactNeighborX="-32051" custLinFactNeighborY="6553">
        <dgm:presLayoutVars>
          <dgm:chMax val="0"/>
          <dgm:chPref val="0"/>
          <dgm:bulletEnabled val="1"/>
        </dgm:presLayoutVars>
      </dgm:prSet>
      <dgm:spPr/>
      <dgm:t>
        <a:bodyPr/>
        <a:lstStyle/>
        <a:p>
          <a:endParaRPr lang="en-US"/>
        </a:p>
      </dgm:t>
    </dgm:pt>
    <dgm:pt modelId="{05990719-DD05-4604-8C2D-D15175343356}" type="pres">
      <dgm:prSet presAssocID="{4FAD7886-84C6-4C29-A4ED-9E3EB00F04FA}" presName="quad4" presStyleLbl="node1" presStyleIdx="3" presStyleCnt="4" custScaleX="162964" custLinFactNeighborX="32051" custLinFactNeighborY="6553">
        <dgm:presLayoutVars>
          <dgm:chMax val="0"/>
          <dgm:chPref val="0"/>
          <dgm:bulletEnabled val="1"/>
        </dgm:presLayoutVars>
      </dgm:prSet>
      <dgm:spPr/>
      <dgm:t>
        <a:bodyPr/>
        <a:lstStyle/>
        <a:p>
          <a:endParaRPr lang="en-US"/>
        </a:p>
      </dgm:t>
    </dgm:pt>
  </dgm:ptLst>
  <dgm:cxnLst>
    <dgm:cxn modelId="{D55664D3-A18F-431E-B3DE-9FE5162CD8CA}" type="presOf" srcId="{FAEFC234-64B7-4CDC-9A16-6A934C6B509C}" destId="{67DC00AF-A6FA-468C-BA60-D350F277C8E4}" srcOrd="0" destOrd="0" presId="urn:microsoft.com/office/officeart/2005/8/layout/matrix3"/>
    <dgm:cxn modelId="{B3493DEF-B457-4FEF-8455-6F3046977FD3}" type="presOf" srcId="{4FAD7886-84C6-4C29-A4ED-9E3EB00F04FA}" destId="{A658F8EB-B0D7-4D9E-8CC2-ABBB97F184E4}" srcOrd="0" destOrd="0" presId="urn:microsoft.com/office/officeart/2005/8/layout/matrix3"/>
    <dgm:cxn modelId="{084C2DC6-B5CC-422F-9BB8-364D4832FC29}" srcId="{4FAD7886-84C6-4C29-A4ED-9E3EB00F04FA}" destId="{FAEFC234-64B7-4CDC-9A16-6A934C6B509C}" srcOrd="1" destOrd="0" parTransId="{EFA094DA-C6DC-4EC7-8539-C6C6F95A1500}" sibTransId="{F404A37A-B7CE-46C3-8EB9-A7E40C88F0FF}"/>
    <dgm:cxn modelId="{9F16FE9C-0CF0-4CB8-AB28-35AB4271254E}" srcId="{4FAD7886-84C6-4C29-A4ED-9E3EB00F04FA}" destId="{6BD48C8B-AEE3-46EE-B1DB-C3CC3FEE7A55}" srcOrd="3" destOrd="0" parTransId="{2A49FC70-0FA2-4A9B-9101-CFB2F2EDDB7E}" sibTransId="{B6BC6C2F-45C5-469B-8B32-8D6427076F52}"/>
    <dgm:cxn modelId="{D1CC48AE-FD8B-425A-AAD9-18856D721607}" type="presOf" srcId="{6D9781D3-056A-4C97-B909-19A7CF3D7BDF}" destId="{D9C01F53-77C3-422A-8F42-70A6A917F9B7}" srcOrd="0" destOrd="0" presId="urn:microsoft.com/office/officeart/2005/8/layout/matrix3"/>
    <dgm:cxn modelId="{27D5B6BD-5F5F-4EE1-8598-22DBADC93EF6}" srcId="{4FAD7886-84C6-4C29-A4ED-9E3EB00F04FA}" destId="{6D9781D3-056A-4C97-B909-19A7CF3D7BDF}" srcOrd="0" destOrd="0" parTransId="{C5A2732C-787C-4648-A303-AB6B03DF4119}" sibTransId="{7624AEE3-5126-4BAD-ACB9-FEEA097EC6E0}"/>
    <dgm:cxn modelId="{5650DF39-1FFC-4193-AA54-86FD7F7484E2}" type="presOf" srcId="{6BD48C8B-AEE3-46EE-B1DB-C3CC3FEE7A55}" destId="{05990719-DD05-4604-8C2D-D15175343356}" srcOrd="0" destOrd="0" presId="urn:microsoft.com/office/officeart/2005/8/layout/matrix3"/>
    <dgm:cxn modelId="{7A3A18AA-8CB9-4F8D-839D-B0B181F80468}" srcId="{4FAD7886-84C6-4C29-A4ED-9E3EB00F04FA}" destId="{92082EDE-5F9D-4B70-BB7A-FBBD5D9F6B04}" srcOrd="2" destOrd="0" parTransId="{821BC850-3DE6-4757-B917-43D27499128C}" sibTransId="{DF3C8E58-708C-406C-A474-58285C0B4083}"/>
    <dgm:cxn modelId="{AAE6C854-DCB1-4929-A8D0-DB6009FBA387}" type="presOf" srcId="{92082EDE-5F9D-4B70-BB7A-FBBD5D9F6B04}" destId="{0A433DB7-AC1D-4D28-A660-DB6C8EEA417F}" srcOrd="0" destOrd="0" presId="urn:microsoft.com/office/officeart/2005/8/layout/matrix3"/>
    <dgm:cxn modelId="{F1699A96-6A19-48CB-B259-BC4C447FA50B}" type="presParOf" srcId="{A658F8EB-B0D7-4D9E-8CC2-ABBB97F184E4}" destId="{2AA9E832-B0EA-40CC-B4EE-C360AE6AF43A}" srcOrd="0" destOrd="0" presId="urn:microsoft.com/office/officeart/2005/8/layout/matrix3"/>
    <dgm:cxn modelId="{C9DE542F-41B9-4021-87FA-752B7379E144}" type="presParOf" srcId="{A658F8EB-B0D7-4D9E-8CC2-ABBB97F184E4}" destId="{D9C01F53-77C3-422A-8F42-70A6A917F9B7}" srcOrd="1" destOrd="0" presId="urn:microsoft.com/office/officeart/2005/8/layout/matrix3"/>
    <dgm:cxn modelId="{BF1F144E-A639-4B82-A63D-812E432B1EC8}" type="presParOf" srcId="{A658F8EB-B0D7-4D9E-8CC2-ABBB97F184E4}" destId="{67DC00AF-A6FA-468C-BA60-D350F277C8E4}" srcOrd="2" destOrd="0" presId="urn:microsoft.com/office/officeart/2005/8/layout/matrix3"/>
    <dgm:cxn modelId="{2E277D74-8CE7-44D7-810A-99B17250BC68}" type="presParOf" srcId="{A658F8EB-B0D7-4D9E-8CC2-ABBB97F184E4}" destId="{0A433DB7-AC1D-4D28-A660-DB6C8EEA417F}" srcOrd="3" destOrd="0" presId="urn:microsoft.com/office/officeart/2005/8/layout/matrix3"/>
    <dgm:cxn modelId="{BF01B79C-FE37-48FA-98C4-D1BBEC7E6556}" type="presParOf" srcId="{A658F8EB-B0D7-4D9E-8CC2-ABBB97F184E4}" destId="{05990719-DD05-4604-8C2D-D15175343356}" srcOrd="4" destOrd="0" presId="urn:microsoft.com/office/officeart/2005/8/layout/matrix3"/>
  </dgm:cxnLst>
  <dgm:bg/>
  <dgm:whole>
    <a:ln>
      <a:noFill/>
      <a:roun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eaLnBrk="1" hangingPunct="1">
              <a:defRPr sz="1200" dirty="0">
                <a:latin typeface="Verdana" pitchFamily="34" charset="0"/>
              </a:defRPr>
            </a:lvl1pPr>
          </a:lstStyle>
          <a:p>
            <a:pPr>
              <a:defRPr/>
            </a:pPr>
            <a:endParaRPr lang="es-ES"/>
          </a:p>
        </p:txBody>
      </p:sp>
      <p:sp>
        <p:nvSpPr>
          <p:cNvPr id="29699"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eaLnBrk="1" hangingPunct="1">
              <a:defRPr sz="1200" dirty="0">
                <a:latin typeface="Verdana" pitchFamily="34" charset="0"/>
              </a:defRPr>
            </a:lvl1pPr>
          </a:lstStyle>
          <a:p>
            <a:pPr>
              <a:defRPr/>
            </a:pPr>
            <a:endParaRPr lang="es-ES"/>
          </a:p>
        </p:txBody>
      </p:sp>
      <p:sp>
        <p:nvSpPr>
          <p:cNvPr id="29700"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eaLnBrk="1" hangingPunct="1">
              <a:defRPr sz="1200" dirty="0">
                <a:latin typeface="Verdana" pitchFamily="34" charset="0"/>
              </a:defRPr>
            </a:lvl1pPr>
          </a:lstStyle>
          <a:p>
            <a:pPr>
              <a:defRPr/>
            </a:pPr>
            <a:endParaRPr lang="es-ES"/>
          </a:p>
        </p:txBody>
      </p:sp>
      <p:sp>
        <p:nvSpPr>
          <p:cNvPr id="29701"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eaLnBrk="1" hangingPunct="1">
              <a:defRPr sz="1200">
                <a:latin typeface="Verdana" pitchFamily="34" charset="0"/>
              </a:defRPr>
            </a:lvl1pPr>
          </a:lstStyle>
          <a:p>
            <a:pPr>
              <a:defRPr/>
            </a:pPr>
            <a:fld id="{5DC1F7D5-5EF0-421F-ADBB-3085B62E5774}" type="slidenum">
              <a:rPr lang="es-ES"/>
              <a:pPr>
                <a:defRPr/>
              </a:pPr>
              <a:t>‹Nº›</a:t>
            </a:fld>
            <a:endParaRPr lang="es-ES" dirty="0"/>
          </a:p>
        </p:txBody>
      </p:sp>
    </p:spTree>
    <p:extLst>
      <p:ext uri="{BB962C8B-B14F-4D97-AF65-F5344CB8AC3E}">
        <p14:creationId xmlns:p14="http://schemas.microsoft.com/office/powerpoint/2010/main" val="89017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0" hangingPunct="0">
              <a:defRPr sz="1200" dirty="0">
                <a:latin typeface="Futura Md" pitchFamily="34" charset="0"/>
              </a:defRPr>
            </a:lvl1pPr>
          </a:lstStyle>
          <a:p>
            <a:pPr>
              <a:defRPr/>
            </a:pPr>
            <a:endParaRPr lang="es-ES"/>
          </a:p>
        </p:txBody>
      </p:sp>
      <p:sp>
        <p:nvSpPr>
          <p:cNvPr id="6246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0" hangingPunct="0">
              <a:defRPr sz="1200">
                <a:latin typeface="Futura Md" pitchFamily="34" charset="0"/>
              </a:defRPr>
            </a:lvl1pPr>
          </a:lstStyle>
          <a:p>
            <a:pPr>
              <a:defRPr/>
            </a:pPr>
            <a:fld id="{C686B941-D5B1-4FF8-83F9-B58BEEE20C16}" type="datetimeFigureOut">
              <a:rPr lang="es-ES"/>
              <a:pPr>
                <a:defRPr/>
              </a:pPr>
              <a:t>20/10/2011</a:t>
            </a:fld>
            <a:endParaRPr lang="es-ES" dirty="0"/>
          </a:p>
        </p:txBody>
      </p:sp>
      <p:sp>
        <p:nvSpPr>
          <p:cNvPr id="143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247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0" hangingPunct="0">
              <a:defRPr sz="1200" dirty="0">
                <a:latin typeface="Futura Md" pitchFamily="34" charset="0"/>
              </a:defRPr>
            </a:lvl1pPr>
          </a:lstStyle>
          <a:p>
            <a:pPr>
              <a:defRPr/>
            </a:pPr>
            <a:endParaRPr lang="es-ES"/>
          </a:p>
        </p:txBody>
      </p:sp>
      <p:sp>
        <p:nvSpPr>
          <p:cNvPr id="6247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0" hangingPunct="0">
              <a:defRPr sz="1200">
                <a:latin typeface="Futura Md" pitchFamily="34" charset="0"/>
              </a:defRPr>
            </a:lvl1pPr>
          </a:lstStyle>
          <a:p>
            <a:pPr>
              <a:defRPr/>
            </a:pPr>
            <a:fld id="{678B2065-D304-4C84-86C3-215F3189B121}" type="slidenum">
              <a:rPr lang="es-ES"/>
              <a:pPr>
                <a:defRPr/>
              </a:pPr>
              <a:t>‹Nº›</a:t>
            </a:fld>
            <a:endParaRPr lang="es-ES" dirty="0"/>
          </a:p>
        </p:txBody>
      </p:sp>
    </p:spTree>
    <p:extLst>
      <p:ext uri="{BB962C8B-B14F-4D97-AF65-F5344CB8AC3E}">
        <p14:creationId xmlns:p14="http://schemas.microsoft.com/office/powerpoint/2010/main" val="982925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398A5D11-602C-4D2B-BE44-BA8401E24A6B}"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7AF3D6C7-CACD-4A85-B314-5FD467FB4D0C}"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483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483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2B4FAE7F-C4CB-49AA-B3C1-0640246B20CA}" type="slidenum">
              <a:rPr lang="es-ES"/>
              <a:pPr>
                <a:defRPr/>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6" name="Picture 2" descr="Q:\Design Catalog\Corporate Templates\Covers\abstract1.jpg"/>
          <p:cNvPicPr>
            <a:picLocks noChangeAspect="1" noChangeArrowheads="1"/>
          </p:cNvPicPr>
          <p:nvPr/>
        </p:nvPicPr>
        <p:blipFill>
          <a:blip r:embed="rId2" cstate="print"/>
          <a:srcRect/>
          <a:stretch>
            <a:fillRect/>
          </a:stretch>
        </p:blipFill>
        <p:spPr bwMode="auto">
          <a:xfrm>
            <a:off x="-133350" y="0"/>
            <a:ext cx="927735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8" name="Rectangle 7"/>
          <p:cNvSpPr/>
          <p:nvPr/>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grpSp>
        <p:nvGrpSpPr>
          <p:cNvPr id="9" name="Group 19"/>
          <p:cNvGrpSpPr>
            <a:grpSpLocks/>
          </p:cNvGrpSpPr>
          <p:nvPr/>
        </p:nvGrpSpPr>
        <p:grpSpPr bwMode="auto">
          <a:xfrm>
            <a:off x="0" y="0"/>
            <a:ext cx="9164638" cy="6858000"/>
            <a:chOff x="0" y="-2"/>
            <a:chExt cx="9164321" cy="6858004"/>
          </a:xfrm>
        </p:grpSpPr>
        <p:cxnSp>
          <p:nvCxnSpPr>
            <p:cNvPr id="10" name="Straight Connector 9"/>
            <p:cNvCxnSpPr/>
            <p:nvPr/>
          </p:nvCxnSpPr>
          <p:spPr>
            <a:xfrm rot="16200000" flipH="1">
              <a:off x="-2092373" y="2181268"/>
              <a:ext cx="6858004" cy="249546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786699" y="2182062"/>
              <a:ext cx="6858004" cy="249387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518180" y="2182062"/>
              <a:ext cx="6858004" cy="249387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393201" y="4750615"/>
              <a:ext cx="3081339" cy="113343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5408364" y="4470423"/>
              <a:ext cx="3498852" cy="127630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105717" y="4474392"/>
              <a:ext cx="3489327" cy="127789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6438609" y="4192613"/>
              <a:ext cx="3908427" cy="142235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819605" y="1084283"/>
              <a:ext cx="3429002" cy="126043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0" y="2412999"/>
              <a:ext cx="9143684" cy="332899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8458" y="3709988"/>
              <a:ext cx="8645226" cy="314801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94021" y="5013326"/>
              <a:ext cx="5049662" cy="184467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667360" y="6327777"/>
              <a:ext cx="1476324" cy="53022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3043238"/>
              <a:ext cx="3809868" cy="138906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1892299"/>
              <a:ext cx="3384433" cy="123190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0" y="735011"/>
              <a:ext cx="2963760" cy="1081088"/>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0" y="-2"/>
              <a:ext cx="1398540" cy="51752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976912" y="-2"/>
              <a:ext cx="604816" cy="20002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397585" y="1098549"/>
              <a:ext cx="746099" cy="268288"/>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2" name="Rectangle 31"/>
          <p:cNvSpPr/>
          <p:nvPr/>
        </p:nvSpPr>
        <p:spPr>
          <a:xfrm>
            <a:off x="6707188" y="5875338"/>
            <a:ext cx="2436812" cy="576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grpSp>
        <p:nvGrpSpPr>
          <p:cNvPr id="33" name="Group 4"/>
          <p:cNvGrpSpPr>
            <a:grpSpLocks noChangeAspect="1"/>
          </p:cNvGrpSpPr>
          <p:nvPr/>
        </p:nvGrpSpPr>
        <p:grpSpPr bwMode="auto">
          <a:xfrm>
            <a:off x="6851650" y="5981700"/>
            <a:ext cx="1057275" cy="368300"/>
            <a:chOff x="4316" y="3768"/>
            <a:chExt cx="666" cy="232"/>
          </a:xfrm>
        </p:grpSpPr>
        <p:sp>
          <p:nvSpPr>
            <p:cNvPr id="34" name="AutoShape 3"/>
            <p:cNvSpPr>
              <a:spLocks noChangeAspect="1" noChangeArrowheads="1" noTextEdit="1"/>
            </p:cNvSpPr>
            <p:nvPr userDrawn="1"/>
          </p:nvSpPr>
          <p:spPr bwMode="auto">
            <a:xfrm>
              <a:off x="4316" y="3768"/>
              <a:ext cx="666" cy="232"/>
            </a:xfrm>
            <a:prstGeom prst="rect">
              <a:avLst/>
            </a:prstGeom>
            <a:noFill/>
            <a:ln w="9525">
              <a:noFill/>
              <a:miter lim="800000"/>
              <a:headEnd/>
              <a:tailEnd/>
            </a:ln>
          </p:spPr>
          <p:txBody>
            <a:bodyPr/>
            <a:lstStyle/>
            <a:p>
              <a:pPr eaLnBrk="0" hangingPunct="0">
                <a:defRPr/>
              </a:pPr>
              <a:endParaRPr lang="en-US" dirty="0"/>
            </a:p>
          </p:txBody>
        </p:sp>
        <p:sp>
          <p:nvSpPr>
            <p:cNvPr id="35" name="Freeform 5"/>
            <p:cNvSpPr>
              <a:spLocks noEditPoints="1"/>
            </p:cNvSpPr>
            <p:nvPr userDrawn="1"/>
          </p:nvSpPr>
          <p:spPr bwMode="auto">
            <a:xfrm>
              <a:off x="4316" y="3768"/>
              <a:ext cx="666" cy="232"/>
            </a:xfrm>
            <a:custGeom>
              <a:avLst/>
              <a:gdLst/>
              <a:ahLst/>
              <a:cxnLst>
                <a:cxn ang="0">
                  <a:pos x="1548" y="682"/>
                </a:cxn>
                <a:cxn ang="0">
                  <a:pos x="1238" y="478"/>
                </a:cxn>
                <a:cxn ang="0">
                  <a:pos x="1177" y="586"/>
                </a:cxn>
                <a:cxn ang="0">
                  <a:pos x="1079" y="653"/>
                </a:cxn>
                <a:cxn ang="0">
                  <a:pos x="942" y="681"/>
                </a:cxn>
                <a:cxn ang="0">
                  <a:pos x="613" y="539"/>
                </a:cxn>
                <a:cxn ang="0">
                  <a:pos x="548" y="624"/>
                </a:cxn>
                <a:cxn ang="0">
                  <a:pos x="476" y="670"/>
                </a:cxn>
                <a:cxn ang="0">
                  <a:pos x="365" y="695"/>
                </a:cxn>
                <a:cxn ang="0">
                  <a:pos x="283" y="693"/>
                </a:cxn>
                <a:cxn ang="0">
                  <a:pos x="198" y="673"/>
                </a:cxn>
                <a:cxn ang="0">
                  <a:pos x="127" y="634"/>
                </a:cxn>
                <a:cxn ang="0">
                  <a:pos x="79" y="591"/>
                </a:cxn>
                <a:cxn ang="0">
                  <a:pos x="35" y="522"/>
                </a:cxn>
                <a:cxn ang="0">
                  <a:pos x="9" y="441"/>
                </a:cxn>
                <a:cxn ang="0">
                  <a:pos x="0" y="346"/>
                </a:cxn>
                <a:cxn ang="0">
                  <a:pos x="6" y="272"/>
                </a:cxn>
                <a:cxn ang="0">
                  <a:pos x="29" y="190"/>
                </a:cxn>
                <a:cxn ang="0">
                  <a:pos x="71" y="119"/>
                </a:cxn>
                <a:cxn ang="0">
                  <a:pos x="116" y="71"/>
                </a:cxn>
                <a:cxn ang="0">
                  <a:pos x="180" y="30"/>
                </a:cxn>
                <a:cxn ang="0">
                  <a:pos x="254" y="6"/>
                </a:cxn>
                <a:cxn ang="0">
                  <a:pos x="319" y="0"/>
                </a:cxn>
                <a:cxn ang="0">
                  <a:pos x="451" y="18"/>
                </a:cxn>
                <a:cxn ang="0">
                  <a:pos x="549" y="70"/>
                </a:cxn>
                <a:cxn ang="0">
                  <a:pos x="614" y="157"/>
                </a:cxn>
                <a:cxn ang="0">
                  <a:pos x="982" y="15"/>
                </a:cxn>
                <a:cxn ang="0">
                  <a:pos x="1095" y="40"/>
                </a:cxn>
                <a:cxn ang="0">
                  <a:pos x="1167" y="87"/>
                </a:cxn>
                <a:cxn ang="0">
                  <a:pos x="1230" y="177"/>
                </a:cxn>
                <a:cxn ang="0">
                  <a:pos x="1722" y="14"/>
                </a:cxn>
                <a:cxn ang="0">
                  <a:pos x="439" y="266"/>
                </a:cxn>
                <a:cxn ang="0">
                  <a:pos x="428" y="222"/>
                </a:cxn>
                <a:cxn ang="0">
                  <a:pos x="399" y="185"/>
                </a:cxn>
                <a:cxn ang="0">
                  <a:pos x="353" y="167"/>
                </a:cxn>
                <a:cxn ang="0">
                  <a:pos x="301" y="169"/>
                </a:cxn>
                <a:cxn ang="0">
                  <a:pos x="246" y="200"/>
                </a:cxn>
                <a:cxn ang="0">
                  <a:pos x="216" y="252"/>
                </a:cxn>
                <a:cxn ang="0">
                  <a:pos x="203" y="351"/>
                </a:cxn>
                <a:cxn ang="0">
                  <a:pos x="211" y="431"/>
                </a:cxn>
                <a:cxn ang="0">
                  <a:pos x="245" y="499"/>
                </a:cxn>
                <a:cxn ang="0">
                  <a:pos x="304" y="531"/>
                </a:cxn>
                <a:cxn ang="0">
                  <a:pos x="358" y="532"/>
                </a:cxn>
                <a:cxn ang="0">
                  <a:pos x="401" y="513"/>
                </a:cxn>
                <a:cxn ang="0">
                  <a:pos x="429" y="471"/>
                </a:cxn>
                <a:cxn ang="0">
                  <a:pos x="622" y="422"/>
                </a:cxn>
                <a:cxn ang="0">
                  <a:pos x="1050" y="295"/>
                </a:cxn>
                <a:cxn ang="0">
                  <a:pos x="1017" y="226"/>
                </a:cxn>
                <a:cxn ang="0">
                  <a:pos x="961" y="193"/>
                </a:cxn>
                <a:cxn ang="0">
                  <a:pos x="828" y="183"/>
                </a:cxn>
                <a:cxn ang="0">
                  <a:pos x="925" y="508"/>
                </a:cxn>
                <a:cxn ang="0">
                  <a:pos x="1001" y="485"/>
                </a:cxn>
                <a:cxn ang="0">
                  <a:pos x="1038" y="443"/>
                </a:cxn>
                <a:cxn ang="0">
                  <a:pos x="1056" y="354"/>
                </a:cxn>
              </a:cxnLst>
              <a:rect l="0" t="0" r="r" b="b"/>
              <a:pathLst>
                <a:path w="1998" h="696">
                  <a:moveTo>
                    <a:pt x="1998" y="682"/>
                  </a:moveTo>
                  <a:lnTo>
                    <a:pt x="1807" y="682"/>
                  </a:lnTo>
                  <a:lnTo>
                    <a:pt x="1807" y="257"/>
                  </a:lnTo>
                  <a:lnTo>
                    <a:pt x="1692" y="682"/>
                  </a:lnTo>
                  <a:lnTo>
                    <a:pt x="1548" y="682"/>
                  </a:lnTo>
                  <a:lnTo>
                    <a:pt x="1433" y="257"/>
                  </a:lnTo>
                  <a:lnTo>
                    <a:pt x="1433" y="682"/>
                  </a:lnTo>
                  <a:lnTo>
                    <a:pt x="1238" y="682"/>
                  </a:lnTo>
                  <a:lnTo>
                    <a:pt x="1238" y="478"/>
                  </a:lnTo>
                  <a:lnTo>
                    <a:pt x="1238" y="478"/>
                  </a:lnTo>
                  <a:lnTo>
                    <a:pt x="1229" y="503"/>
                  </a:lnTo>
                  <a:lnTo>
                    <a:pt x="1218" y="526"/>
                  </a:lnTo>
                  <a:lnTo>
                    <a:pt x="1206" y="547"/>
                  </a:lnTo>
                  <a:lnTo>
                    <a:pt x="1192" y="567"/>
                  </a:lnTo>
                  <a:lnTo>
                    <a:pt x="1177" y="586"/>
                  </a:lnTo>
                  <a:lnTo>
                    <a:pt x="1161" y="603"/>
                  </a:lnTo>
                  <a:lnTo>
                    <a:pt x="1143" y="618"/>
                  </a:lnTo>
                  <a:lnTo>
                    <a:pt x="1123" y="631"/>
                  </a:lnTo>
                  <a:lnTo>
                    <a:pt x="1102" y="643"/>
                  </a:lnTo>
                  <a:lnTo>
                    <a:pt x="1079" y="653"/>
                  </a:lnTo>
                  <a:lnTo>
                    <a:pt x="1055" y="662"/>
                  </a:lnTo>
                  <a:lnTo>
                    <a:pt x="1029" y="669"/>
                  </a:lnTo>
                  <a:lnTo>
                    <a:pt x="1002" y="675"/>
                  </a:lnTo>
                  <a:lnTo>
                    <a:pt x="972" y="678"/>
                  </a:lnTo>
                  <a:lnTo>
                    <a:pt x="942" y="681"/>
                  </a:lnTo>
                  <a:lnTo>
                    <a:pt x="910" y="682"/>
                  </a:lnTo>
                  <a:lnTo>
                    <a:pt x="622" y="682"/>
                  </a:lnTo>
                  <a:lnTo>
                    <a:pt x="622" y="518"/>
                  </a:lnTo>
                  <a:lnTo>
                    <a:pt x="622" y="518"/>
                  </a:lnTo>
                  <a:lnTo>
                    <a:pt x="613" y="539"/>
                  </a:lnTo>
                  <a:lnTo>
                    <a:pt x="603" y="558"/>
                  </a:lnTo>
                  <a:lnTo>
                    <a:pt x="591" y="576"/>
                  </a:lnTo>
                  <a:lnTo>
                    <a:pt x="579" y="594"/>
                  </a:lnTo>
                  <a:lnTo>
                    <a:pt x="565" y="609"/>
                  </a:lnTo>
                  <a:lnTo>
                    <a:pt x="548" y="624"/>
                  </a:lnTo>
                  <a:lnTo>
                    <a:pt x="532" y="637"/>
                  </a:lnTo>
                  <a:lnTo>
                    <a:pt x="514" y="650"/>
                  </a:lnTo>
                  <a:lnTo>
                    <a:pt x="514" y="650"/>
                  </a:lnTo>
                  <a:lnTo>
                    <a:pt x="495" y="660"/>
                  </a:lnTo>
                  <a:lnTo>
                    <a:pt x="476" y="670"/>
                  </a:lnTo>
                  <a:lnTo>
                    <a:pt x="455" y="678"/>
                  </a:lnTo>
                  <a:lnTo>
                    <a:pt x="434" y="684"/>
                  </a:lnTo>
                  <a:lnTo>
                    <a:pt x="412" y="689"/>
                  </a:lnTo>
                  <a:lnTo>
                    <a:pt x="389" y="693"/>
                  </a:lnTo>
                  <a:lnTo>
                    <a:pt x="365" y="695"/>
                  </a:lnTo>
                  <a:lnTo>
                    <a:pt x="340" y="696"/>
                  </a:lnTo>
                  <a:lnTo>
                    <a:pt x="340" y="696"/>
                  </a:lnTo>
                  <a:lnTo>
                    <a:pt x="320" y="696"/>
                  </a:lnTo>
                  <a:lnTo>
                    <a:pt x="301" y="695"/>
                  </a:lnTo>
                  <a:lnTo>
                    <a:pt x="283" y="693"/>
                  </a:lnTo>
                  <a:lnTo>
                    <a:pt x="265" y="690"/>
                  </a:lnTo>
                  <a:lnTo>
                    <a:pt x="247" y="687"/>
                  </a:lnTo>
                  <a:lnTo>
                    <a:pt x="230" y="683"/>
                  </a:lnTo>
                  <a:lnTo>
                    <a:pt x="214" y="678"/>
                  </a:lnTo>
                  <a:lnTo>
                    <a:pt x="198" y="673"/>
                  </a:lnTo>
                  <a:lnTo>
                    <a:pt x="183" y="666"/>
                  </a:lnTo>
                  <a:lnTo>
                    <a:pt x="168" y="660"/>
                  </a:lnTo>
                  <a:lnTo>
                    <a:pt x="154" y="652"/>
                  </a:lnTo>
                  <a:lnTo>
                    <a:pt x="141" y="644"/>
                  </a:lnTo>
                  <a:lnTo>
                    <a:pt x="127" y="634"/>
                  </a:lnTo>
                  <a:lnTo>
                    <a:pt x="115" y="625"/>
                  </a:lnTo>
                  <a:lnTo>
                    <a:pt x="102" y="614"/>
                  </a:lnTo>
                  <a:lnTo>
                    <a:pt x="90" y="603"/>
                  </a:lnTo>
                  <a:lnTo>
                    <a:pt x="90" y="603"/>
                  </a:lnTo>
                  <a:lnTo>
                    <a:pt x="79" y="591"/>
                  </a:lnTo>
                  <a:lnTo>
                    <a:pt x="69" y="577"/>
                  </a:lnTo>
                  <a:lnTo>
                    <a:pt x="60" y="564"/>
                  </a:lnTo>
                  <a:lnTo>
                    <a:pt x="51" y="551"/>
                  </a:lnTo>
                  <a:lnTo>
                    <a:pt x="43" y="537"/>
                  </a:lnTo>
                  <a:lnTo>
                    <a:pt x="35" y="522"/>
                  </a:lnTo>
                  <a:lnTo>
                    <a:pt x="29" y="507"/>
                  </a:lnTo>
                  <a:lnTo>
                    <a:pt x="23" y="491"/>
                  </a:lnTo>
                  <a:lnTo>
                    <a:pt x="17" y="475"/>
                  </a:lnTo>
                  <a:lnTo>
                    <a:pt x="13" y="459"/>
                  </a:lnTo>
                  <a:lnTo>
                    <a:pt x="9" y="441"/>
                  </a:lnTo>
                  <a:lnTo>
                    <a:pt x="6" y="424"/>
                  </a:lnTo>
                  <a:lnTo>
                    <a:pt x="3" y="405"/>
                  </a:lnTo>
                  <a:lnTo>
                    <a:pt x="1" y="387"/>
                  </a:lnTo>
                  <a:lnTo>
                    <a:pt x="0" y="367"/>
                  </a:lnTo>
                  <a:lnTo>
                    <a:pt x="0" y="346"/>
                  </a:lnTo>
                  <a:lnTo>
                    <a:pt x="0" y="346"/>
                  </a:lnTo>
                  <a:lnTo>
                    <a:pt x="0" y="327"/>
                  </a:lnTo>
                  <a:lnTo>
                    <a:pt x="1" y="308"/>
                  </a:lnTo>
                  <a:lnTo>
                    <a:pt x="3" y="290"/>
                  </a:lnTo>
                  <a:lnTo>
                    <a:pt x="6" y="272"/>
                  </a:lnTo>
                  <a:lnTo>
                    <a:pt x="9" y="255"/>
                  </a:lnTo>
                  <a:lnTo>
                    <a:pt x="13" y="238"/>
                  </a:lnTo>
                  <a:lnTo>
                    <a:pt x="18" y="221"/>
                  </a:lnTo>
                  <a:lnTo>
                    <a:pt x="23" y="205"/>
                  </a:lnTo>
                  <a:lnTo>
                    <a:pt x="29" y="190"/>
                  </a:lnTo>
                  <a:lnTo>
                    <a:pt x="36" y="175"/>
                  </a:lnTo>
                  <a:lnTo>
                    <a:pt x="44" y="160"/>
                  </a:lnTo>
                  <a:lnTo>
                    <a:pt x="52" y="146"/>
                  </a:lnTo>
                  <a:lnTo>
                    <a:pt x="61" y="132"/>
                  </a:lnTo>
                  <a:lnTo>
                    <a:pt x="71" y="119"/>
                  </a:lnTo>
                  <a:lnTo>
                    <a:pt x="81" y="105"/>
                  </a:lnTo>
                  <a:lnTo>
                    <a:pt x="92" y="93"/>
                  </a:lnTo>
                  <a:lnTo>
                    <a:pt x="92" y="93"/>
                  </a:lnTo>
                  <a:lnTo>
                    <a:pt x="103" y="82"/>
                  </a:lnTo>
                  <a:lnTo>
                    <a:pt x="116" y="71"/>
                  </a:lnTo>
                  <a:lnTo>
                    <a:pt x="128" y="62"/>
                  </a:lnTo>
                  <a:lnTo>
                    <a:pt x="141" y="52"/>
                  </a:lnTo>
                  <a:lnTo>
                    <a:pt x="153" y="44"/>
                  </a:lnTo>
                  <a:lnTo>
                    <a:pt x="167" y="36"/>
                  </a:lnTo>
                  <a:lnTo>
                    <a:pt x="180" y="30"/>
                  </a:lnTo>
                  <a:lnTo>
                    <a:pt x="194" y="23"/>
                  </a:lnTo>
                  <a:lnTo>
                    <a:pt x="208" y="18"/>
                  </a:lnTo>
                  <a:lnTo>
                    <a:pt x="223" y="13"/>
                  </a:lnTo>
                  <a:lnTo>
                    <a:pt x="238" y="9"/>
                  </a:lnTo>
                  <a:lnTo>
                    <a:pt x="254" y="6"/>
                  </a:lnTo>
                  <a:lnTo>
                    <a:pt x="269" y="3"/>
                  </a:lnTo>
                  <a:lnTo>
                    <a:pt x="286" y="2"/>
                  </a:lnTo>
                  <a:lnTo>
                    <a:pt x="302" y="1"/>
                  </a:lnTo>
                  <a:lnTo>
                    <a:pt x="319" y="0"/>
                  </a:lnTo>
                  <a:lnTo>
                    <a:pt x="319" y="0"/>
                  </a:lnTo>
                  <a:lnTo>
                    <a:pt x="349" y="1"/>
                  </a:lnTo>
                  <a:lnTo>
                    <a:pt x="377" y="3"/>
                  </a:lnTo>
                  <a:lnTo>
                    <a:pt x="403" y="6"/>
                  </a:lnTo>
                  <a:lnTo>
                    <a:pt x="428" y="11"/>
                  </a:lnTo>
                  <a:lnTo>
                    <a:pt x="451" y="18"/>
                  </a:lnTo>
                  <a:lnTo>
                    <a:pt x="474" y="25"/>
                  </a:lnTo>
                  <a:lnTo>
                    <a:pt x="494" y="34"/>
                  </a:lnTo>
                  <a:lnTo>
                    <a:pt x="514" y="45"/>
                  </a:lnTo>
                  <a:lnTo>
                    <a:pt x="532" y="56"/>
                  </a:lnTo>
                  <a:lnTo>
                    <a:pt x="549" y="70"/>
                  </a:lnTo>
                  <a:lnTo>
                    <a:pt x="565" y="84"/>
                  </a:lnTo>
                  <a:lnTo>
                    <a:pt x="580" y="100"/>
                  </a:lnTo>
                  <a:lnTo>
                    <a:pt x="592" y="118"/>
                  </a:lnTo>
                  <a:lnTo>
                    <a:pt x="604" y="137"/>
                  </a:lnTo>
                  <a:lnTo>
                    <a:pt x="614" y="157"/>
                  </a:lnTo>
                  <a:lnTo>
                    <a:pt x="622" y="179"/>
                  </a:lnTo>
                  <a:lnTo>
                    <a:pt x="622" y="14"/>
                  </a:lnTo>
                  <a:lnTo>
                    <a:pt x="957" y="14"/>
                  </a:lnTo>
                  <a:lnTo>
                    <a:pt x="957" y="14"/>
                  </a:lnTo>
                  <a:lnTo>
                    <a:pt x="982" y="15"/>
                  </a:lnTo>
                  <a:lnTo>
                    <a:pt x="1007" y="17"/>
                  </a:lnTo>
                  <a:lnTo>
                    <a:pt x="1030" y="20"/>
                  </a:lnTo>
                  <a:lnTo>
                    <a:pt x="1053" y="26"/>
                  </a:lnTo>
                  <a:lnTo>
                    <a:pt x="1074" y="32"/>
                  </a:lnTo>
                  <a:lnTo>
                    <a:pt x="1095" y="40"/>
                  </a:lnTo>
                  <a:lnTo>
                    <a:pt x="1115" y="50"/>
                  </a:lnTo>
                  <a:lnTo>
                    <a:pt x="1133" y="61"/>
                  </a:lnTo>
                  <a:lnTo>
                    <a:pt x="1133" y="61"/>
                  </a:lnTo>
                  <a:lnTo>
                    <a:pt x="1151" y="73"/>
                  </a:lnTo>
                  <a:lnTo>
                    <a:pt x="1167" y="87"/>
                  </a:lnTo>
                  <a:lnTo>
                    <a:pt x="1182" y="102"/>
                  </a:lnTo>
                  <a:lnTo>
                    <a:pt x="1196" y="119"/>
                  </a:lnTo>
                  <a:lnTo>
                    <a:pt x="1208" y="137"/>
                  </a:lnTo>
                  <a:lnTo>
                    <a:pt x="1219" y="157"/>
                  </a:lnTo>
                  <a:lnTo>
                    <a:pt x="1230" y="177"/>
                  </a:lnTo>
                  <a:lnTo>
                    <a:pt x="1238" y="199"/>
                  </a:lnTo>
                  <a:lnTo>
                    <a:pt x="1238" y="14"/>
                  </a:lnTo>
                  <a:lnTo>
                    <a:pt x="1520" y="14"/>
                  </a:lnTo>
                  <a:lnTo>
                    <a:pt x="1618" y="430"/>
                  </a:lnTo>
                  <a:lnTo>
                    <a:pt x="1722" y="14"/>
                  </a:lnTo>
                  <a:lnTo>
                    <a:pt x="1998" y="14"/>
                  </a:lnTo>
                  <a:lnTo>
                    <a:pt x="1998" y="682"/>
                  </a:lnTo>
                  <a:close/>
                  <a:moveTo>
                    <a:pt x="622" y="422"/>
                  </a:moveTo>
                  <a:lnTo>
                    <a:pt x="622" y="266"/>
                  </a:lnTo>
                  <a:lnTo>
                    <a:pt x="439" y="266"/>
                  </a:lnTo>
                  <a:lnTo>
                    <a:pt x="439" y="266"/>
                  </a:lnTo>
                  <a:lnTo>
                    <a:pt x="437" y="254"/>
                  </a:lnTo>
                  <a:lnTo>
                    <a:pt x="435" y="243"/>
                  </a:lnTo>
                  <a:lnTo>
                    <a:pt x="432" y="232"/>
                  </a:lnTo>
                  <a:lnTo>
                    <a:pt x="428" y="222"/>
                  </a:lnTo>
                  <a:lnTo>
                    <a:pt x="424" y="213"/>
                  </a:lnTo>
                  <a:lnTo>
                    <a:pt x="419" y="205"/>
                  </a:lnTo>
                  <a:lnTo>
                    <a:pt x="413" y="198"/>
                  </a:lnTo>
                  <a:lnTo>
                    <a:pt x="407" y="191"/>
                  </a:lnTo>
                  <a:lnTo>
                    <a:pt x="399" y="185"/>
                  </a:lnTo>
                  <a:lnTo>
                    <a:pt x="392" y="180"/>
                  </a:lnTo>
                  <a:lnTo>
                    <a:pt x="383" y="176"/>
                  </a:lnTo>
                  <a:lnTo>
                    <a:pt x="374" y="172"/>
                  </a:lnTo>
                  <a:lnTo>
                    <a:pt x="364" y="169"/>
                  </a:lnTo>
                  <a:lnTo>
                    <a:pt x="353" y="167"/>
                  </a:lnTo>
                  <a:lnTo>
                    <a:pt x="341" y="166"/>
                  </a:lnTo>
                  <a:lnTo>
                    <a:pt x="328" y="166"/>
                  </a:lnTo>
                  <a:lnTo>
                    <a:pt x="328" y="166"/>
                  </a:lnTo>
                  <a:lnTo>
                    <a:pt x="314" y="167"/>
                  </a:lnTo>
                  <a:lnTo>
                    <a:pt x="301" y="169"/>
                  </a:lnTo>
                  <a:lnTo>
                    <a:pt x="288" y="172"/>
                  </a:lnTo>
                  <a:lnTo>
                    <a:pt x="277" y="177"/>
                  </a:lnTo>
                  <a:lnTo>
                    <a:pt x="266" y="183"/>
                  </a:lnTo>
                  <a:lnTo>
                    <a:pt x="256" y="191"/>
                  </a:lnTo>
                  <a:lnTo>
                    <a:pt x="246" y="200"/>
                  </a:lnTo>
                  <a:lnTo>
                    <a:pt x="237" y="210"/>
                  </a:lnTo>
                  <a:lnTo>
                    <a:pt x="237" y="210"/>
                  </a:lnTo>
                  <a:lnTo>
                    <a:pt x="229" y="223"/>
                  </a:lnTo>
                  <a:lnTo>
                    <a:pt x="222" y="237"/>
                  </a:lnTo>
                  <a:lnTo>
                    <a:pt x="216" y="252"/>
                  </a:lnTo>
                  <a:lnTo>
                    <a:pt x="211" y="269"/>
                  </a:lnTo>
                  <a:lnTo>
                    <a:pt x="208" y="287"/>
                  </a:lnTo>
                  <a:lnTo>
                    <a:pt x="205" y="307"/>
                  </a:lnTo>
                  <a:lnTo>
                    <a:pt x="203" y="328"/>
                  </a:lnTo>
                  <a:lnTo>
                    <a:pt x="203" y="351"/>
                  </a:lnTo>
                  <a:lnTo>
                    <a:pt x="203" y="351"/>
                  </a:lnTo>
                  <a:lnTo>
                    <a:pt x="203" y="373"/>
                  </a:lnTo>
                  <a:lnTo>
                    <a:pt x="205" y="394"/>
                  </a:lnTo>
                  <a:lnTo>
                    <a:pt x="207" y="413"/>
                  </a:lnTo>
                  <a:lnTo>
                    <a:pt x="211" y="431"/>
                  </a:lnTo>
                  <a:lnTo>
                    <a:pt x="216" y="448"/>
                  </a:lnTo>
                  <a:lnTo>
                    <a:pt x="221" y="463"/>
                  </a:lnTo>
                  <a:lnTo>
                    <a:pt x="228" y="476"/>
                  </a:lnTo>
                  <a:lnTo>
                    <a:pt x="236" y="488"/>
                  </a:lnTo>
                  <a:lnTo>
                    <a:pt x="245" y="499"/>
                  </a:lnTo>
                  <a:lnTo>
                    <a:pt x="255" y="508"/>
                  </a:lnTo>
                  <a:lnTo>
                    <a:pt x="266" y="516"/>
                  </a:lnTo>
                  <a:lnTo>
                    <a:pt x="277" y="523"/>
                  </a:lnTo>
                  <a:lnTo>
                    <a:pt x="290" y="528"/>
                  </a:lnTo>
                  <a:lnTo>
                    <a:pt x="304" y="531"/>
                  </a:lnTo>
                  <a:lnTo>
                    <a:pt x="320" y="533"/>
                  </a:lnTo>
                  <a:lnTo>
                    <a:pt x="337" y="534"/>
                  </a:lnTo>
                  <a:lnTo>
                    <a:pt x="337" y="534"/>
                  </a:lnTo>
                  <a:lnTo>
                    <a:pt x="348" y="534"/>
                  </a:lnTo>
                  <a:lnTo>
                    <a:pt x="358" y="532"/>
                  </a:lnTo>
                  <a:lnTo>
                    <a:pt x="368" y="530"/>
                  </a:lnTo>
                  <a:lnTo>
                    <a:pt x="377" y="527"/>
                  </a:lnTo>
                  <a:lnTo>
                    <a:pt x="385" y="523"/>
                  </a:lnTo>
                  <a:lnTo>
                    <a:pt x="393" y="518"/>
                  </a:lnTo>
                  <a:lnTo>
                    <a:pt x="401" y="513"/>
                  </a:lnTo>
                  <a:lnTo>
                    <a:pt x="407" y="506"/>
                  </a:lnTo>
                  <a:lnTo>
                    <a:pt x="414" y="499"/>
                  </a:lnTo>
                  <a:lnTo>
                    <a:pt x="419" y="490"/>
                  </a:lnTo>
                  <a:lnTo>
                    <a:pt x="424" y="481"/>
                  </a:lnTo>
                  <a:lnTo>
                    <a:pt x="429" y="471"/>
                  </a:lnTo>
                  <a:lnTo>
                    <a:pt x="432" y="460"/>
                  </a:lnTo>
                  <a:lnTo>
                    <a:pt x="436" y="448"/>
                  </a:lnTo>
                  <a:lnTo>
                    <a:pt x="438" y="436"/>
                  </a:lnTo>
                  <a:lnTo>
                    <a:pt x="440" y="422"/>
                  </a:lnTo>
                  <a:lnTo>
                    <a:pt x="622" y="422"/>
                  </a:lnTo>
                  <a:close/>
                  <a:moveTo>
                    <a:pt x="1056" y="354"/>
                  </a:moveTo>
                  <a:lnTo>
                    <a:pt x="1056" y="354"/>
                  </a:lnTo>
                  <a:lnTo>
                    <a:pt x="1055" y="332"/>
                  </a:lnTo>
                  <a:lnTo>
                    <a:pt x="1053" y="313"/>
                  </a:lnTo>
                  <a:lnTo>
                    <a:pt x="1050" y="295"/>
                  </a:lnTo>
                  <a:lnTo>
                    <a:pt x="1046" y="278"/>
                  </a:lnTo>
                  <a:lnTo>
                    <a:pt x="1041" y="263"/>
                  </a:lnTo>
                  <a:lnTo>
                    <a:pt x="1034" y="249"/>
                  </a:lnTo>
                  <a:lnTo>
                    <a:pt x="1026" y="236"/>
                  </a:lnTo>
                  <a:lnTo>
                    <a:pt x="1017" y="226"/>
                  </a:lnTo>
                  <a:lnTo>
                    <a:pt x="1017" y="226"/>
                  </a:lnTo>
                  <a:lnTo>
                    <a:pt x="1005" y="215"/>
                  </a:lnTo>
                  <a:lnTo>
                    <a:pt x="992" y="207"/>
                  </a:lnTo>
                  <a:lnTo>
                    <a:pt x="977" y="199"/>
                  </a:lnTo>
                  <a:lnTo>
                    <a:pt x="961" y="193"/>
                  </a:lnTo>
                  <a:lnTo>
                    <a:pt x="943" y="189"/>
                  </a:lnTo>
                  <a:lnTo>
                    <a:pt x="924" y="185"/>
                  </a:lnTo>
                  <a:lnTo>
                    <a:pt x="903" y="183"/>
                  </a:lnTo>
                  <a:lnTo>
                    <a:pt x="880" y="183"/>
                  </a:lnTo>
                  <a:lnTo>
                    <a:pt x="828" y="183"/>
                  </a:lnTo>
                  <a:lnTo>
                    <a:pt x="828" y="510"/>
                  </a:lnTo>
                  <a:lnTo>
                    <a:pt x="885" y="510"/>
                  </a:lnTo>
                  <a:lnTo>
                    <a:pt x="885" y="510"/>
                  </a:lnTo>
                  <a:lnTo>
                    <a:pt x="906" y="509"/>
                  </a:lnTo>
                  <a:lnTo>
                    <a:pt x="925" y="508"/>
                  </a:lnTo>
                  <a:lnTo>
                    <a:pt x="943" y="505"/>
                  </a:lnTo>
                  <a:lnTo>
                    <a:pt x="959" y="502"/>
                  </a:lnTo>
                  <a:lnTo>
                    <a:pt x="974" y="497"/>
                  </a:lnTo>
                  <a:lnTo>
                    <a:pt x="988" y="492"/>
                  </a:lnTo>
                  <a:lnTo>
                    <a:pt x="1001" y="485"/>
                  </a:lnTo>
                  <a:lnTo>
                    <a:pt x="1011" y="477"/>
                  </a:lnTo>
                  <a:lnTo>
                    <a:pt x="1011" y="477"/>
                  </a:lnTo>
                  <a:lnTo>
                    <a:pt x="1022" y="468"/>
                  </a:lnTo>
                  <a:lnTo>
                    <a:pt x="1031" y="456"/>
                  </a:lnTo>
                  <a:lnTo>
                    <a:pt x="1038" y="443"/>
                  </a:lnTo>
                  <a:lnTo>
                    <a:pt x="1045" y="428"/>
                  </a:lnTo>
                  <a:lnTo>
                    <a:pt x="1050" y="412"/>
                  </a:lnTo>
                  <a:lnTo>
                    <a:pt x="1053" y="395"/>
                  </a:lnTo>
                  <a:lnTo>
                    <a:pt x="1055" y="375"/>
                  </a:lnTo>
                  <a:lnTo>
                    <a:pt x="1056" y="354"/>
                  </a:lnTo>
                  <a:lnTo>
                    <a:pt x="1056" y="354"/>
                  </a:lnTo>
                  <a:close/>
                </a:path>
              </a:pathLst>
            </a:custGeom>
            <a:solidFill>
              <a:srgbClr val="FFFFFF"/>
            </a:solidFill>
            <a:ln w="9525">
              <a:noFill/>
              <a:round/>
              <a:headEnd/>
              <a:tailEnd/>
            </a:ln>
          </p:spPr>
          <p:txBody>
            <a:bodyPr/>
            <a:lstStyle/>
            <a:p>
              <a:pPr eaLnBrk="0" hangingPunct="0">
                <a:defRPr/>
              </a:pPr>
              <a:endParaRPr lang="en-US" dirty="0"/>
            </a:p>
          </p:txBody>
        </p:sp>
      </p:grpSp>
      <p:sp>
        <p:nvSpPr>
          <p:cNvPr id="36" name="Rectangle 35"/>
          <p:cNvSpPr/>
          <p:nvPr/>
        </p:nvSpPr>
        <p:spPr>
          <a:xfrm>
            <a:off x="0" y="6461125"/>
            <a:ext cx="9144000" cy="396875"/>
          </a:xfrm>
          <a:prstGeom prst="rect">
            <a:avLst/>
          </a:prstGeom>
          <a:solidFill>
            <a:srgbClr val="003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7" name="Straight Connector 36"/>
          <p:cNvCxnSpPr/>
          <p:nvPr/>
        </p:nvCxnSpPr>
        <p:spPr>
          <a:xfrm>
            <a:off x="0" y="64563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9" name="Straight Connector 38"/>
          <p:cNvCxnSpPr/>
          <p:nvPr/>
        </p:nvCxnSpPr>
        <p:spPr>
          <a:xfrm>
            <a:off x="0" y="1822450"/>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15"/>
          </p:nvPr>
        </p:nvSpPr>
        <p:spPr>
          <a:xfrm>
            <a:off x="6743700" y="1501579"/>
            <a:ext cx="2317750" cy="267855"/>
          </a:xfrm>
        </p:spPr>
        <p:txBody>
          <a:bodyPr>
            <a:normAutofit/>
          </a:bodyPr>
          <a:lstStyle>
            <a:lvl1pPr>
              <a:buNone/>
              <a:defRPr sz="1200">
                <a:solidFill>
                  <a:schemeClr val="bg1"/>
                </a:solidFill>
              </a:defRPr>
            </a:lvl1pPr>
          </a:lstStyle>
          <a:p>
            <a:pPr lvl="0"/>
            <a:r>
              <a:rPr lang="en-US" smtClean="0"/>
              <a:t>Click to edit Master text styles</a:t>
            </a:r>
          </a:p>
        </p:txBody>
      </p:sp>
      <p:sp>
        <p:nvSpPr>
          <p:cNvPr id="22" name="Text Placeholder 17"/>
          <p:cNvSpPr>
            <a:spLocks noGrp="1"/>
          </p:cNvSpPr>
          <p:nvPr>
            <p:ph type="body" sz="quarter" idx="13"/>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smtClean="0"/>
              <a:t>Click to edit Master text styles</a:t>
            </a:r>
          </a:p>
        </p:txBody>
      </p:sp>
      <p:sp>
        <p:nvSpPr>
          <p:cNvPr id="23" name="Text Placeholder 19"/>
          <p:cNvSpPr>
            <a:spLocks noGrp="1"/>
          </p:cNvSpPr>
          <p:nvPr>
            <p:ph type="body" sz="quarter" idx="14"/>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smtClean="0"/>
              <a:t>Click to edit Master text styles</a:t>
            </a:r>
          </a:p>
        </p:txBody>
      </p:sp>
      <p:sp>
        <p:nvSpPr>
          <p:cNvPr id="46" name="Text Placeholder 21"/>
          <p:cNvSpPr>
            <a:spLocks noGrp="1"/>
          </p:cNvSpPr>
          <p:nvPr>
            <p:ph type="body" sz="quarter" idx="16"/>
          </p:nvPr>
        </p:nvSpPr>
        <p:spPr>
          <a:xfrm>
            <a:off x="6743700" y="86440"/>
            <a:ext cx="2317750" cy="1386100"/>
          </a:xfrm>
        </p:spPr>
        <p:txBody>
          <a:bodyPr>
            <a:noAutofit/>
          </a:bodyPr>
          <a:lstStyle>
            <a:lvl1pPr marL="0" indent="0">
              <a:buNone/>
              <a:defRPr sz="1500" baseline="0">
                <a:solidFill>
                  <a:schemeClr val="bg1"/>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9DF15058-301E-4A88-931E-457257810659}"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596A83C8-AABC-4553-92F6-0486BAEBA969}"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C5E29205-89EF-4434-92AB-B56AE7957A86}"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9"/>
          <p:cNvSpPr>
            <a:spLocks noGrp="1" noChangeArrowheads="1"/>
          </p:cNvSpPr>
          <p:nvPr>
            <p:ph type="dt" sz="half" idx="10"/>
          </p:nvPr>
        </p:nvSpPr>
        <p:spPr>
          <a:ln/>
        </p:spPr>
        <p:txBody>
          <a:bodyPr/>
          <a:lstStyle>
            <a:lvl1pPr>
              <a:defRPr/>
            </a:lvl1pPr>
          </a:lstStyle>
          <a:p>
            <a:pPr>
              <a:defRPr/>
            </a:pPr>
            <a:endParaRPr lang="es-ES"/>
          </a:p>
        </p:txBody>
      </p:sp>
      <p:sp>
        <p:nvSpPr>
          <p:cNvPr id="8" name="Rectangle 70"/>
          <p:cNvSpPr>
            <a:spLocks noGrp="1" noChangeArrowheads="1"/>
          </p:cNvSpPr>
          <p:nvPr>
            <p:ph type="ftr" sz="quarter" idx="11"/>
          </p:nvPr>
        </p:nvSpPr>
        <p:spPr>
          <a:ln/>
        </p:spPr>
        <p:txBody>
          <a:bodyPr/>
          <a:lstStyle>
            <a:lvl1pPr>
              <a:defRPr/>
            </a:lvl1pPr>
          </a:lstStyle>
          <a:p>
            <a:pPr>
              <a:defRPr/>
            </a:pPr>
            <a:endParaRPr lang="es-ES"/>
          </a:p>
        </p:txBody>
      </p:sp>
      <p:sp>
        <p:nvSpPr>
          <p:cNvPr id="9" name="Rectangle 71"/>
          <p:cNvSpPr>
            <a:spLocks noGrp="1" noChangeArrowheads="1"/>
          </p:cNvSpPr>
          <p:nvPr>
            <p:ph type="sldNum" sz="quarter" idx="12"/>
          </p:nvPr>
        </p:nvSpPr>
        <p:spPr>
          <a:ln/>
        </p:spPr>
        <p:txBody>
          <a:bodyPr/>
          <a:lstStyle>
            <a:lvl1pPr>
              <a:defRPr/>
            </a:lvl1pPr>
          </a:lstStyle>
          <a:p>
            <a:pPr>
              <a:defRPr/>
            </a:pPr>
            <a:fld id="{91672A2D-1606-49C9-851E-F97C7D8C51ED}"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9"/>
          <p:cNvSpPr>
            <a:spLocks noGrp="1" noChangeArrowheads="1"/>
          </p:cNvSpPr>
          <p:nvPr>
            <p:ph type="dt" sz="half" idx="10"/>
          </p:nvPr>
        </p:nvSpPr>
        <p:spPr>
          <a:ln/>
        </p:spPr>
        <p:txBody>
          <a:bodyPr/>
          <a:lstStyle>
            <a:lvl1pPr>
              <a:defRPr/>
            </a:lvl1pPr>
          </a:lstStyle>
          <a:p>
            <a:pPr>
              <a:defRPr/>
            </a:pPr>
            <a:endParaRPr lang="es-ES"/>
          </a:p>
        </p:txBody>
      </p:sp>
      <p:sp>
        <p:nvSpPr>
          <p:cNvPr id="4" name="Rectangle 70"/>
          <p:cNvSpPr>
            <a:spLocks noGrp="1" noChangeArrowheads="1"/>
          </p:cNvSpPr>
          <p:nvPr>
            <p:ph type="ftr" sz="quarter" idx="11"/>
          </p:nvPr>
        </p:nvSpPr>
        <p:spPr>
          <a:ln/>
        </p:spPr>
        <p:txBody>
          <a:bodyPr/>
          <a:lstStyle>
            <a:lvl1pPr>
              <a:defRPr/>
            </a:lvl1pPr>
          </a:lstStyle>
          <a:p>
            <a:pPr>
              <a:defRPr/>
            </a:pPr>
            <a:endParaRPr lang="es-ES"/>
          </a:p>
        </p:txBody>
      </p:sp>
      <p:sp>
        <p:nvSpPr>
          <p:cNvPr id="5" name="Rectangle 71"/>
          <p:cNvSpPr>
            <a:spLocks noGrp="1" noChangeArrowheads="1"/>
          </p:cNvSpPr>
          <p:nvPr>
            <p:ph type="sldNum" sz="quarter" idx="12"/>
          </p:nvPr>
        </p:nvSpPr>
        <p:spPr>
          <a:ln/>
        </p:spPr>
        <p:txBody>
          <a:bodyPr/>
          <a:lstStyle>
            <a:lvl1pPr>
              <a:defRPr/>
            </a:lvl1pPr>
          </a:lstStyle>
          <a:p>
            <a:pPr>
              <a:defRPr/>
            </a:pPr>
            <a:fld id="{7EF66793-CCA7-4617-A92C-DE73BB20FDF8}"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s-ES"/>
          </a:p>
        </p:txBody>
      </p:sp>
      <p:sp>
        <p:nvSpPr>
          <p:cNvPr id="3" name="Rectangle 70"/>
          <p:cNvSpPr>
            <a:spLocks noGrp="1" noChangeArrowheads="1"/>
          </p:cNvSpPr>
          <p:nvPr>
            <p:ph type="ftr" sz="quarter" idx="11"/>
          </p:nvPr>
        </p:nvSpPr>
        <p:spPr>
          <a:ln/>
        </p:spPr>
        <p:txBody>
          <a:bodyPr/>
          <a:lstStyle>
            <a:lvl1pPr>
              <a:defRPr/>
            </a:lvl1pPr>
          </a:lstStyle>
          <a:p>
            <a:pPr>
              <a:defRPr/>
            </a:pPr>
            <a:endParaRPr lang="es-ES"/>
          </a:p>
        </p:txBody>
      </p:sp>
      <p:sp>
        <p:nvSpPr>
          <p:cNvPr id="4" name="Rectangle 71"/>
          <p:cNvSpPr>
            <a:spLocks noGrp="1" noChangeArrowheads="1"/>
          </p:cNvSpPr>
          <p:nvPr>
            <p:ph type="sldNum" sz="quarter" idx="12"/>
          </p:nvPr>
        </p:nvSpPr>
        <p:spPr>
          <a:ln/>
        </p:spPr>
        <p:txBody>
          <a:bodyPr/>
          <a:lstStyle>
            <a:lvl1pPr>
              <a:defRPr/>
            </a:lvl1pPr>
          </a:lstStyle>
          <a:p>
            <a:pPr>
              <a:defRPr/>
            </a:pPr>
            <a:fld id="{302E12C0-6A69-4A55-A072-8929D594CCC3}"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39F731EE-1006-4D61-AFCD-A4890CAEC6CC}"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2CD0FA61-A2CE-4A48-85B0-2D44FF92E7B4}"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s-ES" dirty="0">
              <a:latin typeface="Futura Md" pitchFamily="34" charset="0"/>
            </a:endParaRPr>
          </a:p>
        </p:txBody>
      </p:sp>
      <p:sp>
        <p:nvSpPr>
          <p:cNvPr id="5017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5018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56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dirty="0">
                <a:effectLst>
                  <a:outerShdw blurRad="38100" dist="38100" dir="2700000" algn="tl">
                    <a:srgbClr val="000000"/>
                  </a:outerShdw>
                </a:effectLst>
                <a:latin typeface="Arial" charset="0"/>
              </a:defRPr>
            </a:lvl1pPr>
          </a:lstStyle>
          <a:p>
            <a:pPr>
              <a:defRPr/>
            </a:pPr>
            <a:endParaRPr lang="es-ES"/>
          </a:p>
        </p:txBody>
      </p:sp>
      <p:sp>
        <p:nvSpPr>
          <p:cNvPr id="656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dirty="0">
                <a:effectLst>
                  <a:outerShdw blurRad="38100" dist="38100" dir="2700000" algn="tl">
                    <a:srgbClr val="000000"/>
                  </a:outerShdw>
                </a:effectLst>
                <a:latin typeface="Arial" charset="0"/>
              </a:defRPr>
            </a:lvl1pPr>
          </a:lstStyle>
          <a:p>
            <a:pPr>
              <a:defRPr/>
            </a:pPr>
            <a:endParaRPr lang="es-ES"/>
          </a:p>
        </p:txBody>
      </p:sp>
      <p:sp>
        <p:nvSpPr>
          <p:cNvPr id="656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38AB1F21-55AE-48EC-81AE-D054CC035768}" type="slidenum">
              <a:rPr lang="es-ES"/>
              <a:pPr>
                <a:defRPr/>
              </a:pPr>
              <a:t>‹Nº›</a:t>
            </a:fld>
            <a:endParaRPr lang="es-ES" dirty="0"/>
          </a:p>
        </p:txBody>
      </p:sp>
      <p:sp>
        <p:nvSpPr>
          <p:cNvPr id="65608" name="Line 72"/>
          <p:cNvSpPr>
            <a:spLocks noChangeShapeType="1"/>
          </p:cNvSpPr>
          <p:nvPr/>
        </p:nvSpPr>
        <p:spPr bwMode="auto">
          <a:xfrm>
            <a:off x="358775" y="1125538"/>
            <a:ext cx="8461375" cy="0"/>
          </a:xfrm>
          <a:prstGeom prst="line">
            <a:avLst/>
          </a:prstGeom>
          <a:noFill/>
          <a:ln w="41275">
            <a:solidFill>
              <a:srgbClr val="C0C0C0"/>
            </a:solidFill>
            <a:round/>
            <a:headEnd/>
            <a:tailEnd/>
          </a:ln>
          <a:effectLst/>
        </p:spPr>
        <p:txBody>
          <a:bodyPr/>
          <a:lstStyle/>
          <a:p>
            <a:pPr>
              <a:defRPr/>
            </a:pPr>
            <a:endParaRPr lang="es-ES" dirty="0">
              <a:latin typeface="Futura Md" pitchFamily="34" charset="0"/>
            </a:endParaRPr>
          </a:p>
        </p:txBody>
      </p:sp>
      <p:pic>
        <p:nvPicPr>
          <p:cNvPr id="50185" name="Picture 9" descr="FONDO ANDESAPA"/>
          <p:cNvPicPr>
            <a:picLocks noChangeAspect="1" noChangeArrowheads="1"/>
          </p:cNvPicPr>
          <p:nvPr/>
        </p:nvPicPr>
        <p:blipFill>
          <a:blip r:embed="rId14" cstate="print"/>
          <a:srcRect/>
          <a:stretch>
            <a:fillRect/>
          </a:stretch>
        </p:blipFill>
        <p:spPr bwMode="auto">
          <a:xfrm>
            <a:off x="0" y="5184775"/>
            <a:ext cx="9144000" cy="1673225"/>
          </a:xfrm>
          <a:prstGeom prst="rect">
            <a:avLst/>
          </a:prstGeom>
          <a:noFill/>
          <a:ln w="9525">
            <a:noFill/>
            <a:miter lim="800000"/>
            <a:headEnd/>
            <a:tailEnd/>
          </a:ln>
        </p:spPr>
      </p:pic>
      <p:pic>
        <p:nvPicPr>
          <p:cNvPr id="50186" name="Picture 10" descr="FONDO ANDESAPA"/>
          <p:cNvPicPr>
            <a:picLocks noChangeAspect="1" noChangeArrowheads="1"/>
          </p:cNvPicPr>
          <p:nvPr userDrawn="1"/>
        </p:nvPicPr>
        <p:blipFill>
          <a:blip r:embed="rId14" cstate="print"/>
          <a:srcRect/>
          <a:stretch>
            <a:fillRect/>
          </a:stretch>
        </p:blipFill>
        <p:spPr bwMode="auto">
          <a:xfrm>
            <a:off x="0" y="5184775"/>
            <a:ext cx="9144000" cy="16732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 id="2147483738" r:id="rId12"/>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entury Gothic" pitchFamily="34" charset="0"/>
        </a:defRPr>
      </a:lvl2pPr>
      <a:lvl3pPr algn="ctr" rtl="0" eaLnBrk="0" fontAlgn="base" hangingPunct="0">
        <a:spcBef>
          <a:spcPct val="0"/>
        </a:spcBef>
        <a:spcAft>
          <a:spcPct val="0"/>
        </a:spcAft>
        <a:defRPr sz="3600">
          <a:solidFill>
            <a:schemeClr val="tx2"/>
          </a:solidFill>
          <a:latin typeface="Century Gothic" pitchFamily="34" charset="0"/>
        </a:defRPr>
      </a:lvl3pPr>
      <a:lvl4pPr algn="ctr" rtl="0" eaLnBrk="0" fontAlgn="base" hangingPunct="0">
        <a:spcBef>
          <a:spcPct val="0"/>
        </a:spcBef>
        <a:spcAft>
          <a:spcPct val="0"/>
        </a:spcAft>
        <a:defRPr sz="3600">
          <a:solidFill>
            <a:schemeClr val="tx2"/>
          </a:solidFill>
          <a:latin typeface="Century Gothic" pitchFamily="34" charset="0"/>
        </a:defRPr>
      </a:lvl4pPr>
      <a:lvl5pPr algn="ctr" rtl="0" eaLnBrk="0" fontAlgn="base" hangingPunct="0">
        <a:spcBef>
          <a:spcPct val="0"/>
        </a:spcBef>
        <a:spcAft>
          <a:spcPct val="0"/>
        </a:spcAft>
        <a:defRPr sz="3600">
          <a:solidFill>
            <a:schemeClr val="tx2"/>
          </a:solidFill>
          <a:latin typeface="Century Gothic" pitchFamily="34" charset="0"/>
        </a:defRPr>
      </a:lvl5pPr>
      <a:lvl6pPr marL="457200" algn="ctr" rtl="0" eaLnBrk="0" fontAlgn="base" hangingPunct="0">
        <a:spcBef>
          <a:spcPct val="0"/>
        </a:spcBef>
        <a:spcAft>
          <a:spcPct val="0"/>
        </a:spcAft>
        <a:defRPr sz="3600">
          <a:solidFill>
            <a:schemeClr val="tx2"/>
          </a:solidFill>
          <a:latin typeface="Century Gothic" pitchFamily="34" charset="0"/>
        </a:defRPr>
      </a:lvl6pPr>
      <a:lvl7pPr marL="914400" algn="ctr" rtl="0" eaLnBrk="0" fontAlgn="base" hangingPunct="0">
        <a:spcBef>
          <a:spcPct val="0"/>
        </a:spcBef>
        <a:spcAft>
          <a:spcPct val="0"/>
        </a:spcAft>
        <a:defRPr sz="3600">
          <a:solidFill>
            <a:schemeClr val="tx2"/>
          </a:solidFill>
          <a:latin typeface="Century Gothic" pitchFamily="34" charset="0"/>
        </a:defRPr>
      </a:lvl7pPr>
      <a:lvl8pPr marL="1371600" algn="ctr" rtl="0" eaLnBrk="0" fontAlgn="base" hangingPunct="0">
        <a:spcBef>
          <a:spcPct val="0"/>
        </a:spcBef>
        <a:spcAft>
          <a:spcPct val="0"/>
        </a:spcAft>
        <a:defRPr sz="3600">
          <a:solidFill>
            <a:schemeClr val="tx2"/>
          </a:solidFill>
          <a:latin typeface="Century Gothic" pitchFamily="34" charset="0"/>
        </a:defRPr>
      </a:lvl8pPr>
      <a:lvl9pPr marL="1828800" algn="ctr" rtl="0" eaLnBrk="0" fontAlgn="base" hangingPunct="0">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emf"/><Relationship Id="rId12"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0.jpeg"/><Relationship Id="rId5" Type="http://schemas.openxmlformats.org/officeDocument/2006/relationships/diagramColors" Target="../diagrams/colors1.xml"/><Relationship Id="rId10"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hyperlink" Target="http://www.acueductospr.com/INFRAESTRUCTURA/programa_mejoras_capitales.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hyperlink" Target="../../Configuraci&#243;n%20local/Escritorio/Documentos%20Beatriz%20Pardo%20PDA%20Magdalena/Presentaciones%20varias/Audiencia%20Publica%20Consultiva/SOCIAL.ppt"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27.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31.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ideo" Target="file:///C:\Users\Capt.%20Edison%20Yambay\Desktop\peli\CLASICA\Karajan%20%20%20Sinfon&#237;a%207%20%20%202do.%20Mov.%20%20%20Beethoven.wmv"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5 Imagen" descr="C:\MIGUEL\ASE\portada\ANGOS portada\Sellos para mis libros\ESCUDO ESPE.JPG"/>
          <p:cNvPicPr>
            <a:picLocks noChangeAspect="1" noChangeArrowheads="1"/>
          </p:cNvPicPr>
          <p:nvPr/>
        </p:nvPicPr>
        <p:blipFill>
          <a:blip r:embed="rId2" cstate="print"/>
          <a:srcRect/>
          <a:stretch>
            <a:fillRect/>
          </a:stretch>
        </p:blipFill>
        <p:spPr bwMode="auto">
          <a:xfrm>
            <a:off x="3721100" y="1209675"/>
            <a:ext cx="1428750" cy="1285875"/>
          </a:xfrm>
          <a:prstGeom prst="rect">
            <a:avLst/>
          </a:prstGeom>
          <a:noFill/>
          <a:ln w="9525">
            <a:noFill/>
            <a:miter lim="800000"/>
            <a:headEnd/>
            <a:tailEnd/>
          </a:ln>
        </p:spPr>
      </p:pic>
      <p:sp>
        <p:nvSpPr>
          <p:cNvPr id="3074" name="Rectangle 2"/>
          <p:cNvSpPr>
            <a:spLocks noChangeArrowheads="1"/>
          </p:cNvSpPr>
          <p:nvPr/>
        </p:nvSpPr>
        <p:spPr bwMode="auto">
          <a:xfrm>
            <a:off x="349250" y="163687"/>
            <a:ext cx="8215313" cy="6694140"/>
          </a:xfrm>
          <a:prstGeom prst="rect">
            <a:avLst/>
          </a:prstGeom>
          <a:noFill/>
          <a:ln w="9525">
            <a:noFill/>
            <a:miter lim="800000"/>
            <a:headEnd/>
            <a:tailEnd/>
          </a:ln>
          <a:effectLst/>
        </p:spPr>
        <p:txBody>
          <a:bodyPr anchor="ctr">
            <a:spAutoFit/>
          </a:bodyPr>
          <a:lstStyle/>
          <a:p>
            <a:pPr algn="ctr">
              <a:defRPr/>
            </a:pPr>
            <a:r>
              <a:rPr lang="es-ES" sz="2800" b="1" dirty="0">
                <a:solidFill>
                  <a:schemeClr val="bg2">
                    <a:lumMod val="10000"/>
                  </a:schemeClr>
                </a:solidFill>
                <a:latin typeface="Bodoni MT" pitchFamily="18" charset="0"/>
                <a:ea typeface="Calibri" pitchFamily="34" charset="0"/>
                <a:cs typeface="Arial" pitchFamily="34" charset="0"/>
              </a:rPr>
              <a:t>ESCUELA POLIT</a:t>
            </a:r>
            <a:r>
              <a:rPr lang="es-ES" sz="2800" b="1" dirty="0">
                <a:solidFill>
                  <a:schemeClr val="bg2">
                    <a:lumMod val="10000"/>
                  </a:schemeClr>
                </a:solidFill>
                <a:latin typeface="Calibri"/>
                <a:ea typeface="Calibri" pitchFamily="34" charset="0"/>
                <a:cs typeface="Arial" pitchFamily="34" charset="0"/>
              </a:rPr>
              <a:t>É</a:t>
            </a:r>
            <a:r>
              <a:rPr lang="es-ES" sz="2800" b="1" dirty="0">
                <a:solidFill>
                  <a:schemeClr val="bg2">
                    <a:lumMod val="10000"/>
                  </a:schemeClr>
                </a:solidFill>
                <a:latin typeface="Bodoni MT" pitchFamily="18" charset="0"/>
                <a:ea typeface="Calibri" pitchFamily="34" charset="0"/>
                <a:cs typeface="Arial" pitchFamily="34" charset="0"/>
              </a:rPr>
              <a:t>CNICA DEL EJ</a:t>
            </a:r>
            <a:r>
              <a:rPr lang="es-ES" sz="2800" b="1" dirty="0">
                <a:solidFill>
                  <a:schemeClr val="bg2">
                    <a:lumMod val="10000"/>
                  </a:schemeClr>
                </a:solidFill>
                <a:latin typeface="Calibri"/>
                <a:ea typeface="Calibri" pitchFamily="34" charset="0"/>
                <a:cs typeface="Arial" pitchFamily="34" charset="0"/>
              </a:rPr>
              <a:t>É</a:t>
            </a:r>
            <a:r>
              <a:rPr lang="es-ES" sz="2800" b="1" dirty="0">
                <a:solidFill>
                  <a:schemeClr val="bg2">
                    <a:lumMod val="10000"/>
                  </a:schemeClr>
                </a:solidFill>
                <a:latin typeface="Bodoni MT" pitchFamily="18" charset="0"/>
                <a:ea typeface="Calibri" pitchFamily="34" charset="0"/>
                <a:cs typeface="Arial" pitchFamily="34" charset="0"/>
              </a:rPr>
              <a:t>RCITO</a:t>
            </a:r>
            <a:endParaRPr lang="es-ES" sz="2800" dirty="0">
              <a:solidFill>
                <a:schemeClr val="bg2">
                  <a:lumMod val="10000"/>
                </a:schemeClr>
              </a:solidFill>
              <a:latin typeface="Arial" pitchFamily="34" charset="0"/>
              <a:cs typeface="Arial" pitchFamily="34" charset="0"/>
            </a:endParaRPr>
          </a:p>
          <a:p>
            <a:pPr algn="ctr" eaLnBrk="0" hangingPunct="0">
              <a:defRPr/>
            </a:pPr>
            <a:endParaRPr lang="es-ES" sz="2400" b="1" dirty="0">
              <a:solidFill>
                <a:schemeClr val="bg2">
                  <a:lumMod val="10000"/>
                </a:schemeClr>
              </a:solidFill>
              <a:latin typeface="Garamond" pitchFamily="18" charset="0"/>
              <a:ea typeface="Times New Roman" pitchFamily="18" charset="0"/>
              <a:cs typeface="Arial" pitchFamily="34" charset="0"/>
            </a:endParaRPr>
          </a:p>
          <a:p>
            <a:pPr algn="ctr" eaLnBrk="0" hangingPunct="0">
              <a:defRPr/>
            </a:pPr>
            <a:endParaRPr lang="es-ES" sz="2400" b="1" dirty="0">
              <a:solidFill>
                <a:schemeClr val="bg2">
                  <a:lumMod val="10000"/>
                </a:schemeClr>
              </a:solidFill>
              <a:latin typeface="Garamond" pitchFamily="18" charset="0"/>
              <a:ea typeface="Times New Roman" pitchFamily="18" charset="0"/>
              <a:cs typeface="Arial" pitchFamily="34" charset="0"/>
            </a:endParaRPr>
          </a:p>
          <a:p>
            <a:pPr algn="ctr" eaLnBrk="0" hangingPunct="0">
              <a:defRPr/>
            </a:pPr>
            <a:endParaRPr lang="es-ES" sz="2400" b="1" dirty="0">
              <a:solidFill>
                <a:schemeClr val="bg2">
                  <a:lumMod val="10000"/>
                </a:schemeClr>
              </a:solidFill>
              <a:latin typeface="Garamond" pitchFamily="18" charset="0"/>
              <a:ea typeface="Times New Roman" pitchFamily="18" charset="0"/>
              <a:cs typeface="Arial" pitchFamily="34" charset="0"/>
            </a:endParaRPr>
          </a:p>
          <a:p>
            <a:pPr algn="ctr" eaLnBrk="0" hangingPunct="0">
              <a:defRPr/>
            </a:pPr>
            <a:endParaRPr lang="es-ES" sz="2400" b="1" dirty="0">
              <a:solidFill>
                <a:schemeClr val="bg2">
                  <a:lumMod val="10000"/>
                </a:schemeClr>
              </a:solidFill>
              <a:latin typeface="Garamond" pitchFamily="18" charset="0"/>
              <a:ea typeface="Times New Roman" pitchFamily="18" charset="0"/>
              <a:cs typeface="Arial" pitchFamily="34" charset="0"/>
            </a:endParaRPr>
          </a:p>
          <a:p>
            <a:pPr algn="ctr" eaLnBrk="0" hangingPunct="0">
              <a:defRPr/>
            </a:pPr>
            <a:endParaRPr lang="es-ES" sz="2400" b="1" dirty="0">
              <a:solidFill>
                <a:schemeClr val="bg2">
                  <a:lumMod val="10000"/>
                </a:schemeClr>
              </a:solidFill>
              <a:latin typeface="Garamond" pitchFamily="18" charset="0"/>
              <a:ea typeface="Times New Roman" pitchFamily="18" charset="0"/>
              <a:cs typeface="Arial" pitchFamily="34" charset="0"/>
            </a:endParaRPr>
          </a:p>
          <a:p>
            <a:pPr algn="ctr" eaLnBrk="0" hangingPunct="0">
              <a:defRPr/>
            </a:pPr>
            <a:r>
              <a:rPr lang="es-ES" sz="2400" b="1" dirty="0">
                <a:solidFill>
                  <a:schemeClr val="bg2">
                    <a:lumMod val="10000"/>
                  </a:schemeClr>
                </a:solidFill>
                <a:latin typeface="Garamond" pitchFamily="18" charset="0"/>
                <a:ea typeface="Times New Roman" pitchFamily="18" charset="0"/>
                <a:cs typeface="Arial" pitchFamily="34" charset="0"/>
              </a:rPr>
              <a:t>Departamento de Ciencias de la Tierra y la Construcción</a:t>
            </a:r>
            <a:endParaRPr lang="es-ES" sz="2400" dirty="0">
              <a:solidFill>
                <a:schemeClr val="bg2">
                  <a:lumMod val="10000"/>
                </a:schemeClr>
              </a:solidFill>
              <a:latin typeface="Arial" pitchFamily="34" charset="0"/>
              <a:cs typeface="Arial" pitchFamily="34" charset="0"/>
            </a:endParaRPr>
          </a:p>
          <a:p>
            <a:pPr algn="ctr" eaLnBrk="0" hangingPunct="0">
              <a:defRPr/>
            </a:pPr>
            <a:r>
              <a:rPr lang="es-ES" sz="2800" b="1" dirty="0">
                <a:solidFill>
                  <a:schemeClr val="bg2">
                    <a:lumMod val="10000"/>
                  </a:schemeClr>
                </a:solidFill>
                <a:latin typeface="Garamond" pitchFamily="18" charset="0"/>
                <a:ea typeface="Calibri" pitchFamily="34" charset="0"/>
                <a:cs typeface="Times New Roman" pitchFamily="18" charset="0"/>
              </a:rPr>
              <a:t>Carrera de Ingenier</a:t>
            </a:r>
            <a:r>
              <a:rPr lang="es-ES" sz="2800" b="1" dirty="0">
                <a:solidFill>
                  <a:schemeClr val="bg2">
                    <a:lumMod val="10000"/>
                  </a:schemeClr>
                </a:solidFill>
                <a:latin typeface="Calibri"/>
                <a:ea typeface="Calibri" pitchFamily="34" charset="0"/>
                <a:cs typeface="Times New Roman" pitchFamily="18" charset="0"/>
              </a:rPr>
              <a:t>í</a:t>
            </a:r>
            <a:r>
              <a:rPr lang="es-ES" sz="2800" b="1" dirty="0">
                <a:solidFill>
                  <a:schemeClr val="bg2">
                    <a:lumMod val="10000"/>
                  </a:schemeClr>
                </a:solidFill>
                <a:latin typeface="Garamond" pitchFamily="18" charset="0"/>
                <a:ea typeface="Calibri" pitchFamily="34" charset="0"/>
                <a:cs typeface="Times New Roman" pitchFamily="18" charset="0"/>
              </a:rPr>
              <a:t>a Civil</a:t>
            </a:r>
          </a:p>
          <a:p>
            <a:pPr algn="ctr" eaLnBrk="0" hangingPunct="0">
              <a:defRPr/>
            </a:pPr>
            <a:r>
              <a:rPr lang="es-ES" sz="2000" dirty="0">
                <a:solidFill>
                  <a:schemeClr val="bg2">
                    <a:lumMod val="10000"/>
                  </a:schemeClr>
                </a:solidFill>
                <a:latin typeface="Bodoni MT" pitchFamily="18" charset="0"/>
                <a:ea typeface="Calibri" pitchFamily="34" charset="0"/>
                <a:cs typeface="Arial" pitchFamily="34" charset="0"/>
              </a:rPr>
              <a:t>TEMA  DE TESIS DE GRADO </a:t>
            </a:r>
            <a:endParaRPr lang="es-ES" sz="2000" dirty="0">
              <a:solidFill>
                <a:schemeClr val="bg2">
                  <a:lumMod val="10000"/>
                </a:schemeClr>
              </a:solidFill>
              <a:latin typeface="Garamond" pitchFamily="18" charset="0"/>
              <a:ea typeface="Calibri" pitchFamily="34" charset="0"/>
              <a:cs typeface="Times New Roman" pitchFamily="18" charset="0"/>
            </a:endParaRPr>
          </a:p>
          <a:p>
            <a:pPr algn="ctr" eaLnBrk="0" hangingPunct="0">
              <a:defRPr/>
            </a:pPr>
            <a:endParaRPr lang="es-ES" sz="900" dirty="0">
              <a:solidFill>
                <a:schemeClr val="bg2">
                  <a:lumMod val="10000"/>
                </a:schemeClr>
              </a:solidFill>
              <a:latin typeface="Arial" pitchFamily="34" charset="0"/>
              <a:cs typeface="Arial" pitchFamily="34" charset="0"/>
            </a:endParaRPr>
          </a:p>
          <a:p>
            <a:pPr algn="just" eaLnBrk="0" hangingPunct="0">
              <a:defRPr/>
            </a:pPr>
            <a:r>
              <a:rPr lang="es-ES" b="1" dirty="0" smtClean="0">
                <a:solidFill>
                  <a:schemeClr val="bg2">
                    <a:lumMod val="10000"/>
                  </a:schemeClr>
                </a:solidFill>
                <a:latin typeface="Bodoni MT" pitchFamily="18" charset="0"/>
                <a:ea typeface="Calibri" pitchFamily="34" charset="0"/>
                <a:cs typeface="Arial" pitchFamily="34" charset="0"/>
              </a:rPr>
              <a:t>DISE</a:t>
            </a:r>
            <a:r>
              <a:rPr lang="es-ES" b="1" dirty="0" smtClean="0">
                <a:solidFill>
                  <a:schemeClr val="bg2">
                    <a:lumMod val="10000"/>
                  </a:schemeClr>
                </a:solidFill>
                <a:latin typeface="Calibri"/>
                <a:ea typeface="Calibri" pitchFamily="34" charset="0"/>
                <a:cs typeface="Arial" pitchFamily="34" charset="0"/>
              </a:rPr>
              <a:t>Ñ</a:t>
            </a:r>
            <a:r>
              <a:rPr lang="es-ES" b="1" dirty="0" smtClean="0">
                <a:solidFill>
                  <a:schemeClr val="bg2">
                    <a:lumMod val="10000"/>
                  </a:schemeClr>
                </a:solidFill>
                <a:latin typeface="Bodoni MT" pitchFamily="18" charset="0"/>
                <a:ea typeface="Calibri" pitchFamily="34" charset="0"/>
                <a:cs typeface="Arial" pitchFamily="34" charset="0"/>
              </a:rPr>
              <a:t>O </a:t>
            </a:r>
            <a:r>
              <a:rPr lang="es-ES" b="1" dirty="0">
                <a:solidFill>
                  <a:schemeClr val="bg2">
                    <a:lumMod val="10000"/>
                  </a:schemeClr>
                </a:solidFill>
                <a:latin typeface="Bodoni MT" pitchFamily="18" charset="0"/>
                <a:ea typeface="Calibri" pitchFamily="34" charset="0"/>
                <a:cs typeface="Arial" pitchFamily="34" charset="0"/>
              </a:rPr>
              <a:t>DE UN SISTEMA DE </a:t>
            </a:r>
            <a:r>
              <a:rPr lang="es-ES" b="1" dirty="0" smtClean="0">
                <a:solidFill>
                  <a:schemeClr val="bg2">
                    <a:lumMod val="10000"/>
                  </a:schemeClr>
                </a:solidFill>
                <a:latin typeface="Bodoni MT" pitchFamily="18" charset="0"/>
                <a:ea typeface="Calibri" pitchFamily="34" charset="0"/>
                <a:cs typeface="Arial" pitchFamily="34" charset="0"/>
              </a:rPr>
              <a:t>ALCANTARILLADO COMBINADO Y PLANTA DE TRATAMIENTO PARA LA COMUNIDAD DE </a:t>
            </a:r>
            <a:r>
              <a:rPr lang="es-ES" b="1" dirty="0" smtClean="0">
                <a:solidFill>
                  <a:schemeClr val="bg2">
                    <a:lumMod val="10000"/>
                  </a:schemeClr>
                </a:solidFill>
                <a:latin typeface="Calibri"/>
                <a:ea typeface="Calibri" pitchFamily="34" charset="0"/>
                <a:cs typeface="Arial" pitchFamily="34" charset="0"/>
              </a:rPr>
              <a:t>“SANTA INES”</a:t>
            </a:r>
            <a:r>
              <a:rPr lang="es-ES" b="1" dirty="0" smtClean="0">
                <a:solidFill>
                  <a:schemeClr val="bg2">
                    <a:lumMod val="10000"/>
                  </a:schemeClr>
                </a:solidFill>
                <a:latin typeface="Bodoni MT" pitchFamily="18" charset="0"/>
                <a:ea typeface="Calibri" pitchFamily="34" charset="0"/>
                <a:cs typeface="Arial" pitchFamily="34" charset="0"/>
              </a:rPr>
              <a:t> DEL CANT</a:t>
            </a:r>
            <a:r>
              <a:rPr lang="es-ES" b="1" dirty="0" smtClean="0">
                <a:solidFill>
                  <a:schemeClr val="bg2">
                    <a:lumMod val="10000"/>
                  </a:schemeClr>
                </a:solidFill>
                <a:latin typeface="Calibri"/>
                <a:ea typeface="Calibri" pitchFamily="34" charset="0"/>
                <a:cs typeface="Arial" pitchFamily="34" charset="0"/>
              </a:rPr>
              <a:t>Ó</a:t>
            </a:r>
            <a:r>
              <a:rPr lang="es-ES" b="1" dirty="0" smtClean="0">
                <a:solidFill>
                  <a:schemeClr val="bg2">
                    <a:lumMod val="10000"/>
                  </a:schemeClr>
                </a:solidFill>
                <a:latin typeface="Bodoni MT" pitchFamily="18" charset="0"/>
                <a:ea typeface="Calibri" pitchFamily="34" charset="0"/>
                <a:cs typeface="Arial" pitchFamily="34" charset="0"/>
              </a:rPr>
              <a:t>N PABLO SEXTO DE LA  PROVINCIA </a:t>
            </a:r>
            <a:r>
              <a:rPr lang="es-ES" b="1" dirty="0">
                <a:solidFill>
                  <a:schemeClr val="bg2">
                    <a:lumMod val="10000"/>
                  </a:schemeClr>
                </a:solidFill>
                <a:latin typeface="Bodoni MT" pitchFamily="18" charset="0"/>
                <a:ea typeface="Calibri" pitchFamily="34" charset="0"/>
                <a:cs typeface="Arial" pitchFamily="34" charset="0"/>
              </a:rPr>
              <a:t>DE </a:t>
            </a:r>
            <a:r>
              <a:rPr lang="es-ES" b="1" dirty="0" smtClean="0">
                <a:solidFill>
                  <a:schemeClr val="bg2">
                    <a:lumMod val="10000"/>
                  </a:schemeClr>
                </a:solidFill>
                <a:latin typeface="Bodoni MT" pitchFamily="18" charset="0"/>
                <a:ea typeface="Calibri" pitchFamily="34" charset="0"/>
                <a:cs typeface="Arial" pitchFamily="34" charset="0"/>
              </a:rPr>
              <a:t>MORONA SANTIAGO</a:t>
            </a:r>
          </a:p>
          <a:p>
            <a:pPr algn="just" eaLnBrk="0" hangingPunct="0">
              <a:defRPr/>
            </a:pPr>
            <a:endParaRPr lang="es-ES" dirty="0" smtClean="0">
              <a:solidFill>
                <a:schemeClr val="bg2">
                  <a:lumMod val="10000"/>
                </a:schemeClr>
              </a:solidFill>
              <a:latin typeface="Arial" pitchFamily="34" charset="0"/>
              <a:cs typeface="Arial" pitchFamily="34" charset="0"/>
            </a:endParaRPr>
          </a:p>
          <a:p>
            <a:pPr algn="ctr" eaLnBrk="0" hangingPunct="0">
              <a:defRPr/>
            </a:pPr>
            <a:r>
              <a:rPr lang="es-ES" sz="1600" b="1" dirty="0" smtClean="0">
                <a:solidFill>
                  <a:schemeClr val="bg2">
                    <a:lumMod val="10000"/>
                  </a:schemeClr>
                </a:solidFill>
                <a:latin typeface="Garamond" pitchFamily="18" charset="0"/>
                <a:ea typeface="Calibri" pitchFamily="34" charset="0"/>
                <a:cs typeface="Times New Roman" pitchFamily="18" charset="0"/>
              </a:rPr>
              <a:t>Previa la obtenci</a:t>
            </a:r>
            <a:r>
              <a:rPr lang="es-ES" sz="1600" b="1" dirty="0" smtClean="0">
                <a:solidFill>
                  <a:schemeClr val="bg2">
                    <a:lumMod val="10000"/>
                  </a:schemeClr>
                </a:solidFill>
                <a:latin typeface="Calibri"/>
                <a:ea typeface="Calibri" pitchFamily="34" charset="0"/>
                <a:cs typeface="Times New Roman" pitchFamily="18" charset="0"/>
              </a:rPr>
              <a:t>ó</a:t>
            </a:r>
            <a:r>
              <a:rPr lang="es-ES" sz="1600" b="1" dirty="0" smtClean="0">
                <a:solidFill>
                  <a:schemeClr val="bg2">
                    <a:lumMod val="10000"/>
                  </a:schemeClr>
                </a:solidFill>
                <a:latin typeface="Garamond" pitchFamily="18" charset="0"/>
                <a:ea typeface="Calibri" pitchFamily="34" charset="0"/>
                <a:cs typeface="Times New Roman" pitchFamily="18" charset="0"/>
              </a:rPr>
              <a:t>n del T</a:t>
            </a:r>
            <a:r>
              <a:rPr lang="es-ES" sz="1600" b="1" dirty="0" smtClean="0">
                <a:solidFill>
                  <a:schemeClr val="bg2">
                    <a:lumMod val="10000"/>
                  </a:schemeClr>
                </a:solidFill>
                <a:latin typeface="Calibri"/>
                <a:ea typeface="Calibri" pitchFamily="34" charset="0"/>
                <a:cs typeface="Times New Roman" pitchFamily="18" charset="0"/>
              </a:rPr>
              <a:t>í</a:t>
            </a:r>
            <a:r>
              <a:rPr lang="es-ES" sz="1600" b="1" dirty="0" smtClean="0">
                <a:solidFill>
                  <a:schemeClr val="bg2">
                    <a:lumMod val="10000"/>
                  </a:schemeClr>
                </a:solidFill>
                <a:latin typeface="Garamond" pitchFamily="18" charset="0"/>
                <a:ea typeface="Calibri" pitchFamily="34" charset="0"/>
                <a:cs typeface="Times New Roman" pitchFamily="18" charset="0"/>
              </a:rPr>
              <a:t>tulo de:</a:t>
            </a:r>
            <a:r>
              <a:rPr lang="es-ES" sz="1600" dirty="0" smtClean="0">
                <a:solidFill>
                  <a:schemeClr val="bg2">
                    <a:lumMod val="10000"/>
                  </a:schemeClr>
                </a:solidFill>
                <a:latin typeface="Calibri" pitchFamily="34" charset="0"/>
                <a:ea typeface="Calibri" pitchFamily="34" charset="0"/>
                <a:cs typeface="Times New Roman" pitchFamily="18" charset="0"/>
              </a:rPr>
              <a:t> </a:t>
            </a:r>
            <a:endParaRPr lang="es-ES" sz="1600" dirty="0" smtClean="0">
              <a:solidFill>
                <a:schemeClr val="bg2">
                  <a:lumMod val="10000"/>
                </a:schemeClr>
              </a:solidFill>
              <a:latin typeface="Arial" pitchFamily="34" charset="0"/>
              <a:cs typeface="Arial" pitchFamily="34" charset="0"/>
            </a:endParaRPr>
          </a:p>
          <a:p>
            <a:pPr algn="ctr" eaLnBrk="0" hangingPunct="0">
              <a:defRPr/>
            </a:pPr>
            <a:r>
              <a:rPr lang="es-ES" sz="1600" b="1" dirty="0" smtClean="0">
                <a:solidFill>
                  <a:schemeClr val="bg2">
                    <a:lumMod val="10000"/>
                  </a:schemeClr>
                </a:solidFill>
                <a:latin typeface="Bodoni MT" pitchFamily="18" charset="0"/>
                <a:ea typeface="Calibri" pitchFamily="34" charset="0"/>
                <a:cs typeface="Arial" pitchFamily="34" charset="0"/>
              </a:rPr>
              <a:t>INGENIERO </a:t>
            </a:r>
            <a:r>
              <a:rPr lang="es-ES" sz="1600" b="1" dirty="0">
                <a:solidFill>
                  <a:schemeClr val="bg2">
                    <a:lumMod val="10000"/>
                  </a:schemeClr>
                </a:solidFill>
                <a:latin typeface="Bodoni MT" pitchFamily="18" charset="0"/>
                <a:ea typeface="Calibri" pitchFamily="34" charset="0"/>
                <a:cs typeface="Arial" pitchFamily="34" charset="0"/>
              </a:rPr>
              <a:t>CIVIL</a:t>
            </a:r>
            <a:r>
              <a:rPr lang="es-ES" sz="1600" b="1" dirty="0">
                <a:solidFill>
                  <a:schemeClr val="bg2">
                    <a:lumMod val="10000"/>
                  </a:schemeClr>
                </a:solidFill>
                <a:latin typeface="Arial" pitchFamily="34" charset="0"/>
                <a:ea typeface="Calibri" pitchFamily="34" charset="0"/>
                <a:cs typeface="Arial" pitchFamily="34" charset="0"/>
              </a:rPr>
              <a:t> </a:t>
            </a:r>
            <a:endParaRPr lang="es-ES" sz="1600" b="1" dirty="0" smtClean="0">
              <a:solidFill>
                <a:schemeClr val="bg2">
                  <a:lumMod val="10000"/>
                </a:schemeClr>
              </a:solidFill>
              <a:latin typeface="Arial" pitchFamily="34" charset="0"/>
              <a:ea typeface="Calibri" pitchFamily="34" charset="0"/>
              <a:cs typeface="Arial" pitchFamily="34" charset="0"/>
            </a:endParaRPr>
          </a:p>
          <a:p>
            <a:pPr algn="ctr" eaLnBrk="0" hangingPunct="0">
              <a:defRPr/>
            </a:pPr>
            <a:endParaRPr lang="es-ES" sz="1600" dirty="0">
              <a:solidFill>
                <a:schemeClr val="bg2">
                  <a:lumMod val="10000"/>
                </a:schemeClr>
              </a:solidFill>
              <a:latin typeface="Arial" pitchFamily="34" charset="0"/>
              <a:cs typeface="Arial" pitchFamily="34" charset="0"/>
            </a:endParaRPr>
          </a:p>
          <a:p>
            <a:pPr algn="ctr" eaLnBrk="0" hangingPunct="0">
              <a:defRPr/>
            </a:pPr>
            <a:r>
              <a:rPr lang="es-ES" sz="1600" b="1" dirty="0">
                <a:solidFill>
                  <a:schemeClr val="bg2">
                    <a:lumMod val="10000"/>
                  </a:schemeClr>
                </a:solidFill>
                <a:latin typeface="Garamond" pitchFamily="18" charset="0"/>
                <a:ea typeface="Calibri" pitchFamily="34" charset="0"/>
                <a:cs typeface="Times New Roman" pitchFamily="18" charset="0"/>
              </a:rPr>
              <a:t>Presentada por:</a:t>
            </a:r>
            <a:endParaRPr lang="es-ES" sz="1600" dirty="0">
              <a:solidFill>
                <a:schemeClr val="bg2">
                  <a:lumMod val="10000"/>
                </a:schemeClr>
              </a:solidFill>
              <a:latin typeface="Arial" pitchFamily="34" charset="0"/>
              <a:cs typeface="Arial" pitchFamily="34" charset="0"/>
            </a:endParaRPr>
          </a:p>
          <a:p>
            <a:pPr algn="ctr" eaLnBrk="0" hangingPunct="0">
              <a:defRPr/>
            </a:pPr>
            <a:r>
              <a:rPr lang="es-ES" sz="1600" b="1" dirty="0" smtClean="0">
                <a:solidFill>
                  <a:schemeClr val="bg2">
                    <a:lumMod val="10000"/>
                  </a:schemeClr>
                </a:solidFill>
                <a:latin typeface="Bodoni MT" pitchFamily="18" charset="0"/>
                <a:ea typeface="Calibri" pitchFamily="34" charset="0"/>
                <a:cs typeface="Arial" pitchFamily="34" charset="0"/>
              </a:rPr>
              <a:t>CAPT</a:t>
            </a:r>
            <a:r>
              <a:rPr lang="es-ES" sz="1600" b="1" dirty="0">
                <a:solidFill>
                  <a:schemeClr val="bg2">
                    <a:lumMod val="10000"/>
                  </a:schemeClr>
                </a:solidFill>
                <a:latin typeface="Bodoni MT" pitchFamily="18" charset="0"/>
                <a:ea typeface="Calibri" pitchFamily="34" charset="0"/>
                <a:cs typeface="Arial" pitchFamily="34" charset="0"/>
              </a:rPr>
              <a:t>. </a:t>
            </a:r>
            <a:r>
              <a:rPr lang="es-ES" sz="1600" b="1" dirty="0" smtClean="0">
                <a:solidFill>
                  <a:schemeClr val="bg2">
                    <a:lumMod val="10000"/>
                  </a:schemeClr>
                </a:solidFill>
                <a:latin typeface="Bodoni MT" pitchFamily="18" charset="0"/>
                <a:ea typeface="Calibri" pitchFamily="34" charset="0"/>
                <a:cs typeface="Arial" pitchFamily="34" charset="0"/>
              </a:rPr>
              <a:t>JORGE GONZALO RIVADENEIRA VALLEJO</a:t>
            </a:r>
            <a:endParaRPr lang="es-ES" sz="1600" dirty="0">
              <a:solidFill>
                <a:schemeClr val="bg2">
                  <a:lumMod val="10000"/>
                </a:schemeClr>
              </a:solidFill>
              <a:latin typeface="Arial" pitchFamily="34" charset="0"/>
              <a:cs typeface="Arial" pitchFamily="34" charset="0"/>
            </a:endParaRPr>
          </a:p>
          <a:p>
            <a:pPr algn="ctr" eaLnBrk="0" hangingPunct="0">
              <a:defRPr/>
            </a:pPr>
            <a:r>
              <a:rPr lang="es-ES" sz="1600" b="1" dirty="0">
                <a:solidFill>
                  <a:schemeClr val="bg2">
                    <a:lumMod val="10000"/>
                  </a:schemeClr>
                </a:solidFill>
                <a:latin typeface="Bodoni MT" pitchFamily="18" charset="0"/>
                <a:ea typeface="Calibri" pitchFamily="34" charset="0"/>
                <a:cs typeface="Arial" pitchFamily="34" charset="0"/>
              </a:rPr>
              <a:t>SANGOLQUI </a:t>
            </a:r>
            <a:r>
              <a:rPr lang="es-ES" sz="1600" b="1" dirty="0">
                <a:solidFill>
                  <a:schemeClr val="bg2">
                    <a:lumMod val="10000"/>
                  </a:schemeClr>
                </a:solidFill>
                <a:latin typeface="Calibri"/>
                <a:ea typeface="Calibri" pitchFamily="34" charset="0"/>
                <a:cs typeface="Arial" pitchFamily="34" charset="0"/>
              </a:rPr>
              <a:t>–</a:t>
            </a:r>
            <a:r>
              <a:rPr lang="es-ES" sz="1600" b="1" dirty="0">
                <a:solidFill>
                  <a:schemeClr val="bg2">
                    <a:lumMod val="10000"/>
                  </a:schemeClr>
                </a:solidFill>
                <a:latin typeface="Bodoni MT" pitchFamily="18" charset="0"/>
                <a:ea typeface="Calibri" pitchFamily="34" charset="0"/>
                <a:cs typeface="Arial" pitchFamily="34" charset="0"/>
              </a:rPr>
              <a:t> ECUADOR </a:t>
            </a:r>
            <a:endParaRPr lang="es-ES" sz="1600" dirty="0">
              <a:solidFill>
                <a:schemeClr val="bg2">
                  <a:lumMod val="10000"/>
                </a:schemeClr>
              </a:solidFill>
              <a:latin typeface="Arial" pitchFamily="34" charset="0"/>
              <a:cs typeface="Arial" pitchFamily="34" charset="0"/>
            </a:endParaRPr>
          </a:p>
          <a:p>
            <a:pPr algn="ctr" eaLnBrk="0" hangingPunct="0">
              <a:defRPr/>
            </a:pPr>
            <a:r>
              <a:rPr lang="es-ES" sz="1600" b="1" dirty="0">
                <a:solidFill>
                  <a:schemeClr val="bg2">
                    <a:lumMod val="10000"/>
                  </a:schemeClr>
                </a:solidFill>
                <a:latin typeface="Bodoni MT" pitchFamily="18" charset="0"/>
                <a:ea typeface="Calibri" pitchFamily="34" charset="0"/>
                <a:cs typeface="Arial" pitchFamily="34" charset="0"/>
              </a:rPr>
              <a:t>A</a:t>
            </a:r>
            <a:r>
              <a:rPr lang="es-ES" sz="1600" b="1" dirty="0">
                <a:solidFill>
                  <a:schemeClr val="bg2">
                    <a:lumMod val="10000"/>
                  </a:schemeClr>
                </a:solidFill>
                <a:latin typeface="Calibri"/>
                <a:ea typeface="Calibri" pitchFamily="34" charset="0"/>
                <a:cs typeface="Arial" pitchFamily="34" charset="0"/>
              </a:rPr>
              <a:t>Ñ</a:t>
            </a:r>
            <a:r>
              <a:rPr lang="es-ES" sz="1600" b="1" dirty="0">
                <a:solidFill>
                  <a:schemeClr val="bg2">
                    <a:lumMod val="10000"/>
                  </a:schemeClr>
                </a:solidFill>
                <a:latin typeface="Bodoni MT" pitchFamily="18" charset="0"/>
                <a:ea typeface="Calibri" pitchFamily="34" charset="0"/>
                <a:cs typeface="Arial" pitchFamily="34" charset="0"/>
              </a:rPr>
              <a:t>O</a:t>
            </a:r>
            <a:r>
              <a:rPr lang="es-ES" sz="1600" dirty="0">
                <a:solidFill>
                  <a:schemeClr val="bg2">
                    <a:lumMod val="10000"/>
                  </a:schemeClr>
                </a:solidFill>
                <a:latin typeface="Arial" pitchFamily="34" charset="0"/>
                <a:cs typeface="Arial" pitchFamily="34" charset="0"/>
              </a:rPr>
              <a:t> </a:t>
            </a:r>
            <a:r>
              <a:rPr lang="es-ES" sz="1600" b="1" dirty="0" smtClean="0">
                <a:solidFill>
                  <a:schemeClr val="bg2">
                    <a:lumMod val="10000"/>
                  </a:schemeClr>
                </a:solidFill>
                <a:latin typeface="Bodoni MT" pitchFamily="18" charset="0"/>
                <a:ea typeface="Calibri" pitchFamily="34" charset="0"/>
                <a:cs typeface="Arial" pitchFamily="34" charset="0"/>
              </a:rPr>
              <a:t>2011º</a:t>
            </a:r>
            <a:endParaRPr lang="es-ES" sz="1600" dirty="0">
              <a:solidFill>
                <a:schemeClr val="bg2">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a:xfrm>
            <a:off x="349250" y="266700"/>
            <a:ext cx="8229600" cy="717550"/>
          </a:xfrm>
        </p:spPr>
        <p:txBody>
          <a:bodyPr/>
          <a:lstStyle/>
          <a:p>
            <a:r>
              <a:rPr lang="es-ES" sz="2800" dirty="0" smtClean="0"/>
              <a:t>DESCRIPCION BREVE DE ASPECTOS SOCIO CULTURALES Y ECONOMICOS</a:t>
            </a:r>
            <a:r>
              <a:rPr lang="en-US" sz="2800" b="1" dirty="0" smtClean="0"/>
              <a:t/>
            </a:r>
            <a:br>
              <a:rPr lang="en-US" sz="2800" b="1" dirty="0" smtClean="0"/>
            </a:br>
            <a:r>
              <a:rPr lang="es-EC" sz="2800" b="1" dirty="0" smtClean="0"/>
              <a:t> </a:t>
            </a:r>
            <a:endParaRPr lang="es-US" sz="2800" b="1" dirty="0" smtClean="0"/>
          </a:p>
        </p:txBody>
      </p:sp>
      <p:pic>
        <p:nvPicPr>
          <p:cNvPr id="7" name="6 Marcador de contenido"/>
          <p:cNvPicPr>
            <a:picLocks noGrp="1"/>
          </p:cNvPicPr>
          <p:nvPr>
            <p:ph idx="1"/>
          </p:nvPr>
        </p:nvPicPr>
        <p:blipFill>
          <a:blip r:embed="rId2" cstate="print"/>
          <a:srcRect/>
          <a:stretch>
            <a:fillRect/>
          </a:stretch>
        </p:blipFill>
        <p:spPr bwMode="auto">
          <a:xfrm>
            <a:off x="1470161" y="1133745"/>
            <a:ext cx="6072169" cy="45905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pic>
        <p:nvPicPr>
          <p:cNvPr id="4" name="3 Imagen"/>
          <p:cNvPicPr/>
          <p:nvPr/>
        </p:nvPicPr>
        <p:blipFill>
          <a:blip r:embed="rId2" cstate="print"/>
          <a:srcRect/>
          <a:stretch>
            <a:fillRect/>
          </a:stretch>
        </p:blipFill>
        <p:spPr bwMode="auto">
          <a:xfrm>
            <a:off x="0" y="0"/>
            <a:ext cx="5670630" cy="4419110"/>
          </a:xfrm>
          <a:prstGeom prst="rect">
            <a:avLst/>
          </a:prstGeom>
          <a:noFill/>
        </p:spPr>
      </p:pic>
      <p:pic>
        <p:nvPicPr>
          <p:cNvPr id="5" name="4 Imagen"/>
          <p:cNvPicPr/>
          <p:nvPr/>
        </p:nvPicPr>
        <p:blipFill>
          <a:blip r:embed="rId3" cstate="print"/>
          <a:srcRect/>
          <a:stretch>
            <a:fillRect/>
          </a:stretch>
        </p:blipFill>
        <p:spPr bwMode="auto">
          <a:xfrm>
            <a:off x="4256965" y="3519010"/>
            <a:ext cx="5715635" cy="33389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pic>
        <p:nvPicPr>
          <p:cNvPr id="4" name="3 Imagen"/>
          <p:cNvPicPr/>
          <p:nvPr/>
        </p:nvPicPr>
        <p:blipFill>
          <a:blip r:embed="rId2" cstate="print"/>
          <a:srcRect/>
          <a:stretch>
            <a:fillRect/>
          </a:stretch>
        </p:blipFill>
        <p:spPr bwMode="auto">
          <a:xfrm>
            <a:off x="4301970" y="0"/>
            <a:ext cx="5130570" cy="3744034"/>
          </a:xfrm>
          <a:prstGeom prst="rect">
            <a:avLst/>
          </a:prstGeom>
          <a:noFill/>
        </p:spPr>
      </p:pic>
      <p:pic>
        <p:nvPicPr>
          <p:cNvPr id="5" name="4 Imagen"/>
          <p:cNvPicPr/>
          <p:nvPr/>
        </p:nvPicPr>
        <p:blipFill>
          <a:blip r:embed="rId3" cstate="print"/>
          <a:srcRect/>
          <a:stretch>
            <a:fillRect/>
          </a:stretch>
        </p:blipFill>
        <p:spPr bwMode="auto">
          <a:xfrm>
            <a:off x="-603575" y="3654025"/>
            <a:ext cx="4905545" cy="32039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dirty="0"/>
          </a:p>
        </p:txBody>
      </p:sp>
      <p:pic>
        <p:nvPicPr>
          <p:cNvPr id="4" name="3 Imagen"/>
          <p:cNvPicPr/>
          <p:nvPr/>
        </p:nvPicPr>
        <p:blipFill>
          <a:blip r:embed="rId2" cstate="print"/>
          <a:srcRect/>
          <a:stretch>
            <a:fillRect/>
          </a:stretch>
        </p:blipFill>
        <p:spPr bwMode="auto">
          <a:xfrm>
            <a:off x="0" y="-1"/>
            <a:ext cx="4932040" cy="4149081"/>
          </a:xfrm>
          <a:prstGeom prst="rect">
            <a:avLst/>
          </a:prstGeom>
          <a:noFill/>
        </p:spPr>
      </p:pic>
      <p:pic>
        <p:nvPicPr>
          <p:cNvPr id="5" name="4 Imagen"/>
          <p:cNvPicPr/>
          <p:nvPr/>
        </p:nvPicPr>
        <p:blipFill>
          <a:blip r:embed="rId3" cstate="print"/>
          <a:srcRect/>
          <a:stretch>
            <a:fillRect/>
          </a:stretch>
        </p:blipFill>
        <p:spPr bwMode="auto">
          <a:xfrm>
            <a:off x="4346975" y="3338990"/>
            <a:ext cx="4797025" cy="38790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7813"/>
            <a:ext cx="8686800" cy="1139825"/>
          </a:xfrm>
        </p:spPr>
        <p:txBody>
          <a:bodyPr/>
          <a:lstStyle/>
          <a:p>
            <a:r>
              <a:rPr lang="es-ES" dirty="0" smtClean="0"/>
              <a:t>DESCRIPCION BREVE DE ASPECTOS SOCIO CULTURALES Y ECONOMICOS</a:t>
            </a:r>
            <a:endParaRPr lang="en-US" dirty="0"/>
          </a:p>
        </p:txBody>
      </p:sp>
      <p:sp>
        <p:nvSpPr>
          <p:cNvPr id="3" name="2 Marcador de contenido"/>
          <p:cNvSpPr>
            <a:spLocks noGrp="1"/>
          </p:cNvSpPr>
          <p:nvPr>
            <p:ph idx="1"/>
          </p:nvPr>
        </p:nvSpPr>
        <p:spPr/>
        <p:txBody>
          <a:bodyPr/>
          <a:lstStyle/>
          <a:p>
            <a:endParaRPr lang="en-US"/>
          </a:p>
        </p:txBody>
      </p:sp>
      <p:pic>
        <p:nvPicPr>
          <p:cNvPr id="4" name="3 Imagen"/>
          <p:cNvPicPr/>
          <p:nvPr/>
        </p:nvPicPr>
        <p:blipFill>
          <a:blip r:embed="rId2" cstate="print"/>
          <a:srcRect/>
          <a:stretch>
            <a:fillRect/>
          </a:stretch>
        </p:blipFill>
        <p:spPr bwMode="auto">
          <a:xfrm>
            <a:off x="836585" y="1538790"/>
            <a:ext cx="6300700" cy="4500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510" y="1153287"/>
            <a:ext cx="8892480" cy="4525963"/>
          </a:xfrm>
        </p:spPr>
        <p:txBody>
          <a:bodyPr/>
          <a:lstStyle/>
          <a:p>
            <a:r>
              <a:rPr lang="es-ES" b="1" dirty="0" smtClean="0"/>
              <a:t>Sistema de Agua Potable </a:t>
            </a:r>
          </a:p>
          <a:p>
            <a:r>
              <a:rPr lang="es-ES" b="1" dirty="0" smtClean="0"/>
              <a:t>Sistema de Energía Eléctrica y Telefonía</a:t>
            </a:r>
            <a:endParaRPr lang="en-US" dirty="0" smtClean="0"/>
          </a:p>
          <a:p>
            <a:r>
              <a:rPr lang="es-ES" b="1" dirty="0" smtClean="0"/>
              <a:t>Infraestructura vial</a:t>
            </a:r>
          </a:p>
          <a:p>
            <a:r>
              <a:rPr lang="es-ES" b="1" dirty="0" smtClean="0"/>
              <a:t>Otros Servicios</a:t>
            </a:r>
          </a:p>
          <a:p>
            <a:pPr lvl="1"/>
            <a:r>
              <a:rPr lang="es-ES" dirty="0" smtClean="0"/>
              <a:t>Una escuela primaria bilingüe </a:t>
            </a:r>
            <a:r>
              <a:rPr lang="es-ES" dirty="0" err="1" smtClean="0"/>
              <a:t>Uni</a:t>
            </a:r>
            <a:r>
              <a:rPr lang="es-ES" dirty="0" smtClean="0"/>
              <a:t>-docente</a:t>
            </a:r>
          </a:p>
          <a:p>
            <a:pPr lvl="1"/>
            <a:r>
              <a:rPr lang="es-ES" dirty="0" smtClean="0"/>
              <a:t>Guardería a cargo del Gobierno Provincial de Morona Santiago </a:t>
            </a:r>
          </a:p>
          <a:p>
            <a:pPr lvl="1"/>
            <a:r>
              <a:rPr lang="es-ES" dirty="0" smtClean="0"/>
              <a:t>casa comunal </a:t>
            </a:r>
          </a:p>
          <a:p>
            <a:pPr lvl="1">
              <a:buNone/>
            </a:pPr>
            <a:endParaRPr lang="en-US" dirty="0" smtClean="0"/>
          </a:p>
          <a:p>
            <a:endParaRPr lang="en-US" dirty="0"/>
          </a:p>
        </p:txBody>
      </p:sp>
      <p:sp>
        <p:nvSpPr>
          <p:cNvPr id="5" name="4 Rectángulo"/>
          <p:cNvSpPr/>
          <p:nvPr/>
        </p:nvSpPr>
        <p:spPr>
          <a:xfrm>
            <a:off x="431540" y="5499230"/>
            <a:ext cx="4140460" cy="584775"/>
          </a:xfrm>
          <a:prstGeom prst="rect">
            <a:avLst/>
          </a:prstGeom>
        </p:spPr>
        <p:txBody>
          <a:bodyPr wrap="square">
            <a:spAutoFit/>
          </a:bodyPr>
          <a:lstStyle/>
          <a:p>
            <a:pPr marL="342900" lvl="2" indent="-342900">
              <a:buClr>
                <a:schemeClr val="hlink"/>
              </a:buClr>
              <a:buSzPct val="80000"/>
              <a:buFont typeface="Wingdings" pitchFamily="2" charset="2"/>
              <a:buChar char="Ø"/>
            </a:pPr>
            <a:r>
              <a:rPr lang="es-ES" sz="3200" b="1" dirty="0" smtClean="0">
                <a:latin typeface="+mn-lt"/>
              </a:rPr>
              <a:t>Riesgos Naturales.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smtClean="0"/>
          </a:p>
          <a:p>
            <a:r>
              <a:rPr lang="es-ES" dirty="0" smtClean="0"/>
              <a:t>Precipitación</a:t>
            </a:r>
          </a:p>
          <a:p>
            <a:pPr lvl="1"/>
            <a:r>
              <a:rPr lang="es-EC" dirty="0" smtClean="0"/>
              <a:t>Promedio anual del Cantón Pablo Sexto 2800 a 4500 mm.</a:t>
            </a:r>
          </a:p>
          <a:p>
            <a:pPr lvl="1">
              <a:buNone/>
            </a:pPr>
            <a:endParaRPr lang="es-EC"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4" descr="alcantarilla-aytocarabanchl"/>
          <p:cNvPicPr>
            <a:picLocks noChangeAspect="1" noChangeArrowheads="1"/>
          </p:cNvPicPr>
          <p:nvPr/>
        </p:nvPicPr>
        <p:blipFill>
          <a:blip r:embed="rId2" cstate="print">
            <a:lum bright="32000"/>
          </a:blip>
          <a:srcRect t="4559" b="13979"/>
          <a:stretch>
            <a:fillRect/>
          </a:stretch>
        </p:blipFill>
        <p:spPr bwMode="auto">
          <a:xfrm>
            <a:off x="1556665" y="1853825"/>
            <a:ext cx="6705600" cy="4622800"/>
          </a:xfrm>
          <a:prstGeom prst="rect">
            <a:avLst/>
          </a:prstGeom>
          <a:solidFill>
            <a:schemeClr val="bg1"/>
          </a:solidFill>
          <a:ln w="9525">
            <a:noFill/>
            <a:miter lim="800000"/>
            <a:headEnd/>
            <a:tailEnd/>
          </a:ln>
        </p:spPr>
      </p:pic>
      <p:sp>
        <p:nvSpPr>
          <p:cNvPr id="9" name="Text Box 4"/>
          <p:cNvSpPr txBox="1">
            <a:spLocks noChangeArrowheads="1"/>
          </p:cNvSpPr>
          <p:nvPr/>
        </p:nvSpPr>
        <p:spPr bwMode="auto">
          <a:xfrm>
            <a:off x="1601670" y="278650"/>
            <a:ext cx="6724650" cy="150810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s-ES"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imes New Roman" pitchFamily="18" charset="0"/>
              </a:rPr>
              <a:t>SISTEMAS DE</a:t>
            </a:r>
          </a:p>
          <a:p>
            <a:pPr algn="ctr" eaLnBrk="0" hangingPunct="0">
              <a:defRPr/>
            </a:pPr>
            <a:r>
              <a:rPr lang="es-ES"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imes New Roman" pitchFamily="18" charset="0"/>
              </a:rPr>
              <a:t> ALCANTARILLADO</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32772" name="Rectangle 4"/>
          <p:cNvSpPr>
            <a:spLocks noChangeArrowheads="1"/>
          </p:cNvSpPr>
          <p:nvPr/>
        </p:nvSpPr>
        <p:spPr bwMode="auto">
          <a:xfrm>
            <a:off x="6705600" y="5829300"/>
            <a:ext cx="2438400" cy="646113"/>
          </a:xfrm>
          <a:prstGeom prst="rect">
            <a:avLst/>
          </a:prstGeom>
          <a:solidFill>
            <a:schemeClr val="bg2"/>
          </a:solidFill>
          <a:ln w="9525">
            <a:noFill/>
            <a:miter lim="800000"/>
            <a:headEnd/>
            <a:tailEnd/>
          </a:ln>
        </p:spPr>
        <p:txBody>
          <a:bodyPr anchor="ctr">
            <a:spAutoFit/>
          </a:bodyPr>
          <a:lstStyle/>
          <a:p>
            <a:pPr algn="ctr"/>
            <a:endParaRPr lang="es-ES" sz="3600">
              <a:latin typeface="Arial Black"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917" y="228600"/>
            <a:ext cx="8530150" cy="628428"/>
          </a:xfrm>
          <a:prstGeom prst="rect">
            <a:avLst/>
          </a:prstGeom>
          <a:solidFill>
            <a:schemeClr val="tx2">
              <a:lumMod val="20000"/>
              <a:lumOff val="80000"/>
            </a:schemeClr>
          </a:solidFill>
          <a:ln>
            <a:solidFill>
              <a:schemeClr val="bg1"/>
            </a:solidFill>
          </a:ln>
          <a:scene3d>
            <a:camera prst="orthographicFront"/>
            <a:lightRig rig="threePt" dir="t"/>
          </a:scene3d>
          <a:sp3d>
            <a:bevelT/>
            <a:bevelB/>
          </a:sp3d>
        </p:spPr>
        <p:txBody>
          <a:bodyPr anchor="ctr"/>
          <a:lstStyle/>
          <a:p>
            <a:pPr algn="ctr" eaLnBrk="0" hangingPunct="0">
              <a:spcBef>
                <a:spcPts val="200"/>
              </a:spcBef>
              <a:spcAft>
                <a:spcPts val="300"/>
              </a:spcAft>
              <a:buClr>
                <a:schemeClr val="accent1">
                  <a:lumMod val="90000"/>
                </a:schemeClr>
              </a:buClr>
              <a:buSzPct val="75000"/>
              <a:defRPr/>
            </a:pPr>
            <a:r>
              <a:rPr lang="es-ES"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Arial Black" pitchFamily="34" charset="0"/>
              </a:rPr>
              <a:t>RECOPILACIÓN DE LA INFORMACIÓN EXISTENTE</a:t>
            </a:r>
            <a:endParaRPr lang="es-ES" dirty="0">
              <a:solidFill>
                <a:schemeClr val="bg1"/>
              </a:solidFill>
            </a:endParaRPr>
          </a:p>
        </p:txBody>
      </p:sp>
      <p:graphicFrame>
        <p:nvGraphicFramePr>
          <p:cNvPr id="8" name="Diagram 7"/>
          <p:cNvGraphicFramePr/>
          <p:nvPr/>
        </p:nvGraphicFramePr>
        <p:xfrm>
          <a:off x="785786" y="1428736"/>
          <a:ext cx="742955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12" name="Picture 8" descr="LOGO AGENCIA VERDE.jpg"/>
          <p:cNvPicPr>
            <a:picLocks noChangeAspect="1"/>
          </p:cNvPicPr>
          <p:nvPr/>
        </p:nvPicPr>
        <p:blipFill>
          <a:blip r:embed="rId7" cstate="print"/>
          <a:stretch>
            <a:fillRect/>
          </a:stretch>
        </p:blipFill>
        <p:spPr bwMode="auto">
          <a:xfrm>
            <a:off x="4083050" y="3517900"/>
            <a:ext cx="1022350" cy="1040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3" name="Picture 9"/>
          <p:cNvPicPr>
            <a:picLocks noChangeAspect="1" noChangeArrowheads="1"/>
          </p:cNvPicPr>
          <p:nvPr/>
        </p:nvPicPr>
        <p:blipFill>
          <a:blip r:embed="rId8" cstate="print"/>
          <a:stretch>
            <a:fillRect/>
          </a:stretch>
        </p:blipFill>
        <p:spPr bwMode="auto">
          <a:xfrm>
            <a:off x="215900" y="2495551"/>
            <a:ext cx="1341120" cy="1111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4" name="Picture 11" descr="Programa de Mejoras Capitales - PMC">
            <a:hlinkClick r:id="rId9"/>
          </p:cNvPr>
          <p:cNvPicPr>
            <a:picLocks noChangeAspect="1" noChangeArrowheads="1"/>
          </p:cNvPicPr>
          <p:nvPr/>
        </p:nvPicPr>
        <p:blipFill>
          <a:blip r:embed="rId10" cstate="print"/>
          <a:stretch>
            <a:fillRect/>
          </a:stretch>
        </p:blipFill>
        <p:spPr bwMode="auto">
          <a:xfrm>
            <a:off x="7016750" y="4806950"/>
            <a:ext cx="1387475" cy="1111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5" name="Picture 13"/>
          <p:cNvPicPr>
            <a:picLocks noChangeAspect="1" noChangeArrowheads="1"/>
          </p:cNvPicPr>
          <p:nvPr/>
        </p:nvPicPr>
        <p:blipFill>
          <a:blip r:embed="rId11" cstate="print"/>
          <a:stretch>
            <a:fillRect/>
          </a:stretch>
        </p:blipFill>
        <p:spPr bwMode="auto">
          <a:xfrm>
            <a:off x="7028697" y="2495551"/>
            <a:ext cx="1366003" cy="1111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6" name="Picture 6"/>
          <p:cNvPicPr>
            <a:picLocks noChangeAspect="1" noChangeArrowheads="1"/>
          </p:cNvPicPr>
          <p:nvPr/>
        </p:nvPicPr>
        <p:blipFill>
          <a:blip r:embed="rId12" cstate="print"/>
          <a:stretch>
            <a:fillRect/>
          </a:stretch>
        </p:blipFill>
        <p:spPr bwMode="auto">
          <a:xfrm>
            <a:off x="260350" y="4806950"/>
            <a:ext cx="1333500" cy="108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800" name="10 Rectángulo"/>
          <p:cNvSpPr>
            <a:spLocks noChangeArrowheads="1"/>
          </p:cNvSpPr>
          <p:nvPr/>
        </p:nvSpPr>
        <p:spPr bwMode="auto">
          <a:xfrm>
            <a:off x="4883150" y="2495550"/>
            <a:ext cx="2082800" cy="954088"/>
          </a:xfrm>
          <a:prstGeom prst="rect">
            <a:avLst/>
          </a:prstGeom>
          <a:noFill/>
          <a:ln w="9525">
            <a:noFill/>
            <a:miter lim="800000"/>
            <a:headEnd/>
            <a:tailEnd/>
          </a:ln>
        </p:spPr>
        <p:txBody>
          <a:bodyPr>
            <a:spAutoFit/>
          </a:bodyPr>
          <a:lstStyle/>
          <a:p>
            <a:pPr algn="just" eaLnBrk="0" hangingPunct="0"/>
            <a:r>
              <a:rPr lang="es-ES" sz="1400"/>
              <a:t>Debe contemplar el reconocimiento general del terreno y el estudio de suelos.</a:t>
            </a:r>
          </a:p>
        </p:txBody>
      </p:sp>
      <p:sp>
        <p:nvSpPr>
          <p:cNvPr id="12" name="11 Rectángulo"/>
          <p:cNvSpPr/>
          <p:nvPr/>
        </p:nvSpPr>
        <p:spPr>
          <a:xfrm>
            <a:off x="4794250" y="1962150"/>
            <a:ext cx="2803525" cy="338138"/>
          </a:xfrm>
          <a:prstGeom prst="rect">
            <a:avLst/>
          </a:prstGeom>
        </p:spPr>
        <p:txBody>
          <a:bodyPr wrap="none">
            <a:spAutoFit/>
          </a:bodyPr>
          <a:lstStyle/>
          <a:p>
            <a:pPr fontAlgn="auto">
              <a:spcBef>
                <a:spcPts val="0"/>
              </a:spcBef>
              <a:spcAft>
                <a:spcPts val="0"/>
              </a:spcAft>
              <a:defRPr/>
            </a:pPr>
            <a:r>
              <a:rPr lang="es-ES_tradnl" sz="1600" b="1" dirty="0">
                <a:solidFill>
                  <a:srgbClr val="FFFF00"/>
                </a:solidFill>
                <a:effectLst>
                  <a:outerShdw blurRad="38100" dist="38100" dir="2700000" algn="tl">
                    <a:srgbClr val="C0C0C0"/>
                  </a:outerShdw>
                </a:effectLst>
              </a:rPr>
              <a:t>ESTUDIOS GEOTÉCNICOS</a:t>
            </a:r>
          </a:p>
        </p:txBody>
      </p:sp>
      <p:sp>
        <p:nvSpPr>
          <p:cNvPr id="13" name="12 Rectángulo"/>
          <p:cNvSpPr/>
          <p:nvPr/>
        </p:nvSpPr>
        <p:spPr>
          <a:xfrm>
            <a:off x="1371600" y="1962150"/>
            <a:ext cx="2949575" cy="338138"/>
          </a:xfrm>
          <a:prstGeom prst="rect">
            <a:avLst/>
          </a:prstGeom>
        </p:spPr>
        <p:txBody>
          <a:bodyPr wrap="none">
            <a:spAutoFit/>
          </a:bodyPr>
          <a:lstStyle/>
          <a:p>
            <a:pPr algn="ctr" fontAlgn="auto">
              <a:spcBef>
                <a:spcPts val="0"/>
              </a:spcBef>
              <a:spcAft>
                <a:spcPts val="0"/>
              </a:spcAft>
              <a:defRPr/>
            </a:pPr>
            <a:r>
              <a:rPr lang="es-ES_tradnl" sz="1600" b="1" dirty="0">
                <a:solidFill>
                  <a:srgbClr val="FFFF00"/>
                </a:solidFill>
                <a:effectLst>
                  <a:outerShdw blurRad="38100" dist="38100" dir="2700000" algn="tl">
                    <a:srgbClr val="C0C0C0"/>
                  </a:outerShdw>
                </a:effectLst>
              </a:rPr>
              <a:t>ESTUDIOS TOPOGRAFICOS</a:t>
            </a:r>
          </a:p>
        </p:txBody>
      </p:sp>
      <p:sp>
        <p:nvSpPr>
          <p:cNvPr id="33803" name="13 Rectángulo"/>
          <p:cNvSpPr>
            <a:spLocks noChangeArrowheads="1"/>
          </p:cNvSpPr>
          <p:nvPr/>
        </p:nvSpPr>
        <p:spPr bwMode="auto">
          <a:xfrm>
            <a:off x="1549400" y="2228850"/>
            <a:ext cx="2800350" cy="1492250"/>
          </a:xfrm>
          <a:prstGeom prst="rect">
            <a:avLst/>
          </a:prstGeom>
          <a:noFill/>
          <a:ln w="9525">
            <a:noFill/>
            <a:miter lim="800000"/>
            <a:headEnd/>
            <a:tailEnd/>
          </a:ln>
        </p:spPr>
        <p:txBody>
          <a:bodyPr>
            <a:spAutoFit/>
          </a:bodyPr>
          <a:lstStyle/>
          <a:p>
            <a:pPr algn="just" eaLnBrk="0" hangingPunct="0"/>
            <a:r>
              <a:rPr lang="es-ES" sz="1300" dirty="0"/>
              <a:t>Se deberá recolectar  previamente, la información básica al respecto, de instituciones públicas y privadas, como son planimetrías, nivelaciones, aerofotogrametría, planos reguladores, catastrales y demás información.</a:t>
            </a:r>
          </a:p>
        </p:txBody>
      </p:sp>
      <p:sp>
        <p:nvSpPr>
          <p:cNvPr id="15" name="14 Rectángulo"/>
          <p:cNvSpPr/>
          <p:nvPr/>
        </p:nvSpPr>
        <p:spPr>
          <a:xfrm>
            <a:off x="1230313" y="4379913"/>
            <a:ext cx="2897187" cy="338137"/>
          </a:xfrm>
          <a:prstGeom prst="rect">
            <a:avLst/>
          </a:prstGeom>
        </p:spPr>
        <p:txBody>
          <a:bodyPr wrap="none">
            <a:spAutoFit/>
          </a:bodyPr>
          <a:lstStyle/>
          <a:p>
            <a:pPr eaLnBrk="0" hangingPunct="0">
              <a:defRPr/>
            </a:pPr>
            <a:r>
              <a:rPr lang="es-ES_tradnl" sz="1600" b="1" dirty="0">
                <a:solidFill>
                  <a:srgbClr val="FFFF00"/>
                </a:solidFill>
                <a:effectLst>
                  <a:outerShdw blurRad="38100" dist="38100" dir="2700000" algn="tl">
                    <a:srgbClr val="C0C0C0"/>
                  </a:outerShdw>
                </a:effectLst>
              </a:rPr>
              <a:t>ESTUDIOS HIDROLÓGICOS</a:t>
            </a:r>
          </a:p>
        </p:txBody>
      </p:sp>
      <p:sp>
        <p:nvSpPr>
          <p:cNvPr id="33805" name="15 Rectángulo"/>
          <p:cNvSpPr>
            <a:spLocks noChangeArrowheads="1"/>
          </p:cNvSpPr>
          <p:nvPr/>
        </p:nvSpPr>
        <p:spPr bwMode="auto">
          <a:xfrm>
            <a:off x="1638300" y="4830763"/>
            <a:ext cx="2444750" cy="954087"/>
          </a:xfrm>
          <a:prstGeom prst="rect">
            <a:avLst/>
          </a:prstGeom>
          <a:noFill/>
          <a:ln w="9525">
            <a:noFill/>
            <a:miter lim="800000"/>
            <a:headEnd/>
            <a:tailEnd/>
          </a:ln>
        </p:spPr>
        <p:txBody>
          <a:bodyPr>
            <a:spAutoFit/>
          </a:bodyPr>
          <a:lstStyle/>
          <a:p>
            <a:pPr algn="just"/>
            <a:r>
              <a:rPr lang="es-ES" sz="1400"/>
              <a:t>Para la intensidad de lluvia se utilizaron los datos del Instituto de Meteorología e Hidrología.</a:t>
            </a:r>
          </a:p>
        </p:txBody>
      </p:sp>
      <p:sp>
        <p:nvSpPr>
          <p:cNvPr id="17" name="16 Rectángulo"/>
          <p:cNvSpPr/>
          <p:nvPr/>
        </p:nvSpPr>
        <p:spPr>
          <a:xfrm>
            <a:off x="5380038" y="4362450"/>
            <a:ext cx="1414462" cy="338138"/>
          </a:xfrm>
          <a:prstGeom prst="rect">
            <a:avLst/>
          </a:prstGeom>
        </p:spPr>
        <p:txBody>
          <a:bodyPr wrap="none">
            <a:spAutoFit/>
          </a:bodyPr>
          <a:lstStyle/>
          <a:p>
            <a:pPr algn="ctr" eaLnBrk="0" hangingPunct="0">
              <a:defRPr/>
            </a:pPr>
            <a:r>
              <a:rPr lang="es-ES_tradnl" sz="1600" b="1" dirty="0">
                <a:solidFill>
                  <a:srgbClr val="FFFF00"/>
                </a:solidFill>
                <a:effectLst>
                  <a:outerShdw blurRad="38100" dist="38100" dir="2700000" algn="tl">
                    <a:srgbClr val="C0C0C0"/>
                  </a:outerShdw>
                </a:effectLst>
              </a:rPr>
              <a:t>POBLACIÓN</a:t>
            </a:r>
          </a:p>
        </p:txBody>
      </p:sp>
      <p:sp>
        <p:nvSpPr>
          <p:cNvPr id="33807" name="17 Rectángulo"/>
          <p:cNvSpPr>
            <a:spLocks noChangeArrowheads="1"/>
          </p:cNvSpPr>
          <p:nvPr/>
        </p:nvSpPr>
        <p:spPr bwMode="auto">
          <a:xfrm>
            <a:off x="4749800" y="4806950"/>
            <a:ext cx="2241550" cy="1169988"/>
          </a:xfrm>
          <a:prstGeom prst="rect">
            <a:avLst/>
          </a:prstGeom>
          <a:noFill/>
          <a:ln w="9525">
            <a:noFill/>
            <a:miter lim="800000"/>
            <a:headEnd/>
            <a:tailEnd/>
          </a:ln>
        </p:spPr>
        <p:txBody>
          <a:bodyPr>
            <a:spAutoFit/>
          </a:bodyPr>
          <a:lstStyle/>
          <a:p>
            <a:pPr algn="just" eaLnBrk="0" hangingPunct="0"/>
            <a:r>
              <a:rPr lang="es-ES" sz="1400" dirty="0"/>
              <a:t>Se realiza una encuesta a los moradores del sector y se obtuvo que la población actual es de </a:t>
            </a:r>
            <a:r>
              <a:rPr lang="es-ES" sz="1400" dirty="0" smtClean="0"/>
              <a:t>201 </a:t>
            </a:r>
            <a:r>
              <a:rPr lang="es-ES" sz="1400" dirty="0"/>
              <a:t>personas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2 CuadroTexto"/>
          <p:cNvSpPr txBox="1">
            <a:spLocks noChangeArrowheads="1"/>
          </p:cNvSpPr>
          <p:nvPr/>
        </p:nvSpPr>
        <p:spPr bwMode="auto">
          <a:xfrm>
            <a:off x="3203575" y="2852738"/>
            <a:ext cx="2881313" cy="1184275"/>
          </a:xfrm>
          <a:prstGeom prst="rect">
            <a:avLst/>
          </a:prstGeom>
          <a:solidFill>
            <a:schemeClr val="tx1"/>
          </a:solidFill>
          <a:ln w="9525">
            <a:noFill/>
            <a:miter lim="800000"/>
            <a:headEnd/>
            <a:tailEnd/>
          </a:ln>
          <a:effectLst>
            <a:outerShdw dist="127000" dir="8587806" algn="ctr" rotWithShape="0">
              <a:schemeClr val="folHlink">
                <a:alpha val="50000"/>
              </a:schemeClr>
            </a:outerShdw>
          </a:effectLst>
        </p:spPr>
        <p:txBody>
          <a:bodyPr>
            <a:spAutoFit/>
          </a:bodyPr>
          <a:lstStyle/>
          <a:p>
            <a:pPr algn="ctr" eaLnBrk="0" hangingPunct="0">
              <a:defRPr/>
            </a:pPr>
            <a:endParaRPr lang="es-ES" sz="900" b="1" dirty="0">
              <a:solidFill>
                <a:srgbClr val="FFFF00"/>
              </a:solidFill>
              <a:effectLst>
                <a:outerShdw blurRad="38100" dist="38100" dir="2700000" algn="tl">
                  <a:srgbClr val="C0C0C0"/>
                </a:outerShdw>
              </a:effectLst>
              <a:latin typeface="Arial Narrow" pitchFamily="34" charset="0"/>
              <a:cs typeface="Arial" pitchFamily="34" charset="0"/>
            </a:endParaRPr>
          </a:p>
          <a:p>
            <a:pPr algn="ctr" eaLnBrk="0" hangingPunct="0">
              <a:defRPr/>
            </a:pPr>
            <a:r>
              <a:rPr lang="es-ES" sz="2400" b="1" dirty="0">
                <a:solidFill>
                  <a:schemeClr val="bg2"/>
                </a:solidFill>
                <a:effectLst>
                  <a:outerShdw blurRad="38100" dist="38100" dir="2700000" algn="tl">
                    <a:srgbClr val="C0C0C0"/>
                  </a:outerShdw>
                </a:effectLst>
                <a:latin typeface="Arial Narrow" pitchFamily="34" charset="0"/>
                <a:cs typeface="Arial" pitchFamily="34" charset="0"/>
              </a:rPr>
              <a:t>ALTERNATIVAS DE DISEÑO</a:t>
            </a:r>
          </a:p>
          <a:p>
            <a:pPr algn="ctr" eaLnBrk="0" hangingPunct="0">
              <a:defRPr/>
            </a:pPr>
            <a:endParaRPr lang="es-ES" sz="1200" dirty="0">
              <a:solidFill>
                <a:srgbClr val="FFFF00"/>
              </a:solidFill>
              <a:effectLst>
                <a:outerShdw blurRad="38100" dist="38100" dir="2700000" algn="tl">
                  <a:srgbClr val="C0C0C0"/>
                </a:outerShdw>
              </a:effectLst>
              <a:latin typeface="Arial Narrow" pitchFamily="34" charset="0"/>
              <a:cs typeface="Arial" pitchFamily="34" charset="0"/>
            </a:endParaRPr>
          </a:p>
        </p:txBody>
      </p:sp>
      <p:sp>
        <p:nvSpPr>
          <p:cNvPr id="87043" name="12 CuadroTexto"/>
          <p:cNvSpPr txBox="1">
            <a:spLocks noChangeArrowheads="1"/>
          </p:cNvSpPr>
          <p:nvPr/>
        </p:nvSpPr>
        <p:spPr bwMode="auto">
          <a:xfrm>
            <a:off x="3262313" y="1223963"/>
            <a:ext cx="2786062" cy="1016000"/>
          </a:xfrm>
          <a:prstGeom prst="rect">
            <a:avLst/>
          </a:prstGeom>
          <a:solidFill>
            <a:schemeClr val="accent1"/>
          </a:solidFill>
          <a:ln w="9525">
            <a:noFill/>
            <a:miter lim="800000"/>
            <a:headEnd/>
            <a:tailEnd/>
          </a:ln>
          <a:effectLst>
            <a:outerShdw dist="107763" dir="8100000" algn="ctr" rotWithShape="0">
              <a:srgbClr val="FFFF00">
                <a:alpha val="50000"/>
              </a:srgbClr>
            </a:outerShdw>
          </a:effectLst>
        </p:spPr>
        <p:txBody>
          <a:bodyPr>
            <a:spAutoFit/>
          </a:bodyPr>
          <a:lstStyle/>
          <a:p>
            <a:pPr algn="ctr" eaLnBrk="0" hangingPunct="0">
              <a:defRPr/>
            </a:pPr>
            <a:r>
              <a:rPr lang="es-ES" sz="2000" b="1" dirty="0">
                <a:solidFill>
                  <a:srgbClr val="FFFF00"/>
                </a:solidFill>
                <a:effectLst>
                  <a:outerShdw blurRad="38100" dist="38100" dir="2700000" algn="tl">
                    <a:srgbClr val="000000"/>
                  </a:outerShdw>
                </a:effectLst>
                <a:latin typeface="Arial Narrow" pitchFamily="34" charset="0"/>
                <a:cs typeface="Arial" pitchFamily="34" charset="0"/>
              </a:rPr>
              <a:t>TIPOS DE ALCANTARILLADO</a:t>
            </a:r>
          </a:p>
          <a:p>
            <a:pPr algn="ctr" eaLnBrk="0" hangingPunct="0">
              <a:defRPr/>
            </a:pPr>
            <a:endParaRPr lang="es-ES" sz="2000" b="1" dirty="0">
              <a:solidFill>
                <a:srgbClr val="FFFF00"/>
              </a:solidFill>
              <a:effectLst>
                <a:outerShdw blurRad="38100" dist="38100" dir="2700000" algn="tl">
                  <a:srgbClr val="000000"/>
                </a:outerShdw>
              </a:effectLst>
              <a:latin typeface="Arial Narrow" pitchFamily="34" charset="0"/>
              <a:cs typeface="Arial" pitchFamily="34" charset="0"/>
            </a:endParaRPr>
          </a:p>
        </p:txBody>
      </p:sp>
      <p:sp>
        <p:nvSpPr>
          <p:cNvPr id="87045" name="12 CuadroTexto"/>
          <p:cNvSpPr txBox="1">
            <a:spLocks noChangeArrowheads="1"/>
          </p:cNvSpPr>
          <p:nvPr/>
        </p:nvSpPr>
        <p:spPr bwMode="auto">
          <a:xfrm>
            <a:off x="3255963" y="5624513"/>
            <a:ext cx="2786062" cy="830262"/>
          </a:xfrm>
          <a:prstGeom prst="rect">
            <a:avLst/>
          </a:prstGeom>
          <a:solidFill>
            <a:srgbClr val="FFFF66"/>
          </a:solidFill>
          <a:ln w="9525">
            <a:noFill/>
            <a:miter lim="800000"/>
            <a:headEnd/>
            <a:tailEnd/>
          </a:ln>
          <a:effectLst>
            <a:outerShdw dist="107763" dir="8100000" algn="ctr" rotWithShape="0">
              <a:srgbClr val="FFFF00">
                <a:alpha val="50000"/>
              </a:srgbClr>
            </a:outerShdw>
          </a:effectLst>
        </p:spPr>
        <p:txBody>
          <a:bodyPr>
            <a:spAutoFit/>
          </a:bodyPr>
          <a:lstStyle/>
          <a:p>
            <a:pPr algn="ctr" eaLnBrk="0" hangingPunct="0">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MIXTO</a:t>
            </a:r>
          </a:p>
          <a:p>
            <a:pPr algn="ctr" eaLnBrk="0" hangingPunct="0">
              <a:defRPr/>
            </a:pPr>
            <a:r>
              <a:rPr lang="es-ES" sz="1600" dirty="0">
                <a:solidFill>
                  <a:schemeClr val="bg1"/>
                </a:solidFill>
                <a:latin typeface="Arial" pitchFamily="34" charset="0"/>
              </a:rPr>
              <a:t>Combinación de las dos anteriores</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sp>
        <p:nvSpPr>
          <p:cNvPr id="87047" name="12 CuadroTexto"/>
          <p:cNvSpPr txBox="1">
            <a:spLocks noChangeArrowheads="1"/>
          </p:cNvSpPr>
          <p:nvPr/>
        </p:nvSpPr>
        <p:spPr bwMode="auto">
          <a:xfrm>
            <a:off x="6107113" y="4532313"/>
            <a:ext cx="2786062" cy="830262"/>
          </a:xfrm>
          <a:prstGeom prst="rect">
            <a:avLst/>
          </a:prstGeom>
          <a:solidFill>
            <a:srgbClr val="FFFF66"/>
          </a:solidFill>
          <a:ln w="9525">
            <a:noFill/>
            <a:miter lim="800000"/>
            <a:headEnd/>
            <a:tailEnd/>
          </a:ln>
          <a:effectLst>
            <a:outerShdw dist="107763" dir="8100000" algn="ctr" rotWithShape="0">
              <a:srgbClr val="FFFF00">
                <a:alpha val="50000"/>
              </a:srgbClr>
            </a:outerShdw>
          </a:effectLst>
        </p:spPr>
        <p:txBody>
          <a:bodyPr>
            <a:spAutoFit/>
          </a:bodyPr>
          <a:lstStyle/>
          <a:p>
            <a:pPr algn="ctr" eaLnBrk="0" hangingPunct="0">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SEPARADO</a:t>
            </a:r>
          </a:p>
          <a:p>
            <a:pPr algn="ctr" eaLnBrk="0" hangingPunct="0">
              <a:defRPr/>
            </a:pPr>
            <a:r>
              <a:rPr lang="es-ES" sz="1600" dirty="0">
                <a:solidFill>
                  <a:schemeClr val="bg1"/>
                </a:solidFill>
                <a:latin typeface="Arial" pitchFamily="34" charset="0"/>
              </a:rPr>
              <a:t>Consiste en dos redes de tuberías </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sp>
        <p:nvSpPr>
          <p:cNvPr id="87048" name="12 CuadroTexto"/>
          <p:cNvSpPr txBox="1">
            <a:spLocks noChangeArrowheads="1"/>
          </p:cNvSpPr>
          <p:nvPr/>
        </p:nvSpPr>
        <p:spPr bwMode="auto">
          <a:xfrm>
            <a:off x="349250" y="4522788"/>
            <a:ext cx="2622550" cy="1323975"/>
          </a:xfrm>
          <a:prstGeom prst="rect">
            <a:avLst/>
          </a:prstGeom>
          <a:solidFill>
            <a:srgbClr val="FFFF66"/>
          </a:solidFill>
          <a:ln w="9525">
            <a:noFill/>
            <a:miter lim="800000"/>
            <a:headEnd/>
            <a:tailEnd/>
          </a:ln>
          <a:effectLst>
            <a:outerShdw dist="107763" dir="8100000" algn="ctr" rotWithShape="0">
              <a:srgbClr val="FFFF00">
                <a:alpha val="50000"/>
              </a:srgbClr>
            </a:outerShdw>
          </a:effectLst>
        </p:spPr>
        <p:txBody>
          <a:bodyPr>
            <a:spAutoFit/>
          </a:bodyPr>
          <a:lstStyle/>
          <a:p>
            <a:pPr algn="ctr" eaLnBrk="0" hangingPunct="0">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COMBINADO</a:t>
            </a:r>
          </a:p>
          <a:p>
            <a:pPr algn="ctr" eaLnBrk="0" hangingPunct="0">
              <a:defRPr/>
            </a:pPr>
            <a:r>
              <a:rPr lang="es-ES" sz="1600" dirty="0">
                <a:solidFill>
                  <a:schemeClr val="bg1"/>
                </a:solidFill>
                <a:latin typeface="Arial" pitchFamily="34" charset="0"/>
              </a:rPr>
              <a:t>Transporta tanto las aguas pluviales como las aguas sanitarias por un mismo sistema de tuberías</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cxnSp>
        <p:nvCxnSpPr>
          <p:cNvPr id="34822" name="AutoShape 11"/>
          <p:cNvCxnSpPr>
            <a:cxnSpLocks noChangeShapeType="1"/>
            <a:stCxn id="87045" idx="0"/>
          </p:cNvCxnSpPr>
          <p:nvPr/>
        </p:nvCxnSpPr>
        <p:spPr bwMode="auto">
          <a:xfrm rot="16200000" flipV="1">
            <a:off x="3801269" y="4775994"/>
            <a:ext cx="1690688" cy="6350"/>
          </a:xfrm>
          <a:prstGeom prst="curvedConnector3">
            <a:avLst>
              <a:gd name="adj1" fmla="val 50000"/>
            </a:avLst>
          </a:prstGeom>
          <a:noFill/>
          <a:ln w="38100">
            <a:solidFill>
              <a:srgbClr val="C0C0C0"/>
            </a:solidFill>
            <a:round/>
            <a:headEnd/>
            <a:tailEnd type="triangle" w="med" len="med"/>
          </a:ln>
        </p:spPr>
      </p:cxnSp>
      <p:cxnSp>
        <p:nvCxnSpPr>
          <p:cNvPr id="34823" name="AutoShape 13"/>
          <p:cNvCxnSpPr>
            <a:cxnSpLocks noChangeShapeType="1"/>
            <a:stCxn id="87047" idx="0"/>
            <a:endCxn id="87042" idx="2"/>
          </p:cNvCxnSpPr>
          <p:nvPr/>
        </p:nvCxnSpPr>
        <p:spPr bwMode="auto">
          <a:xfrm rot="16200000" flipV="1">
            <a:off x="5825332" y="2856706"/>
            <a:ext cx="495300" cy="2855913"/>
          </a:xfrm>
          <a:prstGeom prst="curvedConnector3">
            <a:avLst>
              <a:gd name="adj1" fmla="val 50000"/>
            </a:avLst>
          </a:prstGeom>
          <a:noFill/>
          <a:ln w="38100">
            <a:solidFill>
              <a:srgbClr val="C0C0C0"/>
            </a:solidFill>
            <a:round/>
            <a:headEnd/>
            <a:tailEnd type="triangle" w="med" len="med"/>
          </a:ln>
        </p:spPr>
      </p:cxnSp>
      <p:cxnSp>
        <p:nvCxnSpPr>
          <p:cNvPr id="34824" name="AutoShape 14"/>
          <p:cNvCxnSpPr>
            <a:cxnSpLocks noChangeShapeType="1"/>
            <a:stCxn id="87048" idx="0"/>
            <a:endCxn id="87042" idx="2"/>
          </p:cNvCxnSpPr>
          <p:nvPr/>
        </p:nvCxnSpPr>
        <p:spPr bwMode="auto">
          <a:xfrm rot="5400000" flipH="1" flipV="1">
            <a:off x="2909094" y="2788444"/>
            <a:ext cx="485775" cy="2982913"/>
          </a:xfrm>
          <a:prstGeom prst="curvedConnector3">
            <a:avLst>
              <a:gd name="adj1" fmla="val 50000"/>
            </a:avLst>
          </a:prstGeom>
          <a:noFill/>
          <a:ln w="38100">
            <a:solidFill>
              <a:srgbClr val="C0C0C0"/>
            </a:solidFill>
            <a:round/>
            <a:headEnd/>
            <a:tailEnd type="triangle" w="med" len="med"/>
          </a:ln>
        </p:spPr>
      </p:cxnSp>
      <p:sp>
        <p:nvSpPr>
          <p:cNvPr id="87055" name="AutoShape 15"/>
          <p:cNvSpPr>
            <a:spLocks noChangeArrowheads="1"/>
          </p:cNvSpPr>
          <p:nvPr/>
        </p:nvSpPr>
        <p:spPr bwMode="auto">
          <a:xfrm>
            <a:off x="3311525" y="2393950"/>
            <a:ext cx="2447925" cy="288925"/>
          </a:xfrm>
          <a:prstGeom prst="flowChartMerge">
            <a:avLst/>
          </a:prstGeom>
          <a:solidFill>
            <a:srgbClr val="FFFF66"/>
          </a:solidFill>
          <a:ln w="9525" algn="ctr">
            <a:noFill/>
            <a:miter lim="800000"/>
            <a:headEnd/>
            <a:tailEnd/>
          </a:ln>
          <a:effectLst>
            <a:outerShdw dist="107763" dir="8100000" algn="ctr" rotWithShape="0">
              <a:schemeClr val="bg2">
                <a:alpha val="50000"/>
              </a:schemeClr>
            </a:outerShdw>
          </a:effectLst>
        </p:spPr>
        <p:txBody>
          <a:bodyPr wrap="none" anchor="ctr"/>
          <a:lstStyle/>
          <a:p>
            <a:pPr eaLnBrk="0" hangingPunct="0">
              <a:defRPr/>
            </a:pPr>
            <a:endParaRPr lang="es-ES" dirty="0">
              <a:latin typeface="Arial" pitchFamily="34" charset="0"/>
            </a:endParaRPr>
          </a:p>
        </p:txBody>
      </p:sp>
      <p:sp>
        <p:nvSpPr>
          <p:cNvPr id="76803" name="Text Box 3"/>
          <p:cNvSpPr txBox="1">
            <a:spLocks noChangeArrowheads="1"/>
          </p:cNvSpPr>
          <p:nvPr/>
        </p:nvSpPr>
        <p:spPr bwMode="auto">
          <a:xfrm>
            <a:off x="2006600" y="503238"/>
            <a:ext cx="5356225" cy="476250"/>
          </a:xfrm>
          <a:prstGeom prst="rect">
            <a:avLst/>
          </a:prstGeom>
          <a:noFill/>
          <a:ln w="9525" algn="ctr">
            <a:noFill/>
            <a:miter lim="800000"/>
            <a:headEnd/>
            <a:tailEnd/>
          </a:ln>
          <a:effectLst/>
        </p:spPr>
        <p:txBody>
          <a:bodyPr>
            <a:spAutoFit/>
          </a:bodyPr>
          <a:lstStyle/>
          <a:p>
            <a:pPr marL="342900" indent="-342900" algn="ctr">
              <a:lnSpc>
                <a:spcPct val="90000"/>
              </a:lnSpc>
              <a:spcBef>
                <a:spcPct val="20000"/>
              </a:spcBef>
              <a:buClr>
                <a:schemeClr val="hlink"/>
              </a:buClr>
              <a:buSzPct val="80000"/>
              <a:buFont typeface="Wingdings" pitchFamily="2" charset="2"/>
              <a:buNone/>
              <a:defRPr/>
            </a:pPr>
            <a:r>
              <a:rPr lang="es-CO" sz="2800" b="1" dirty="0">
                <a:effectLst>
                  <a:outerShdw blurRad="38100" dist="38100" dir="2700000" algn="tl">
                    <a:srgbClr val="000000"/>
                  </a:outerShdw>
                </a:effectLst>
                <a:latin typeface="Futura Md" pitchFamily="34" charset="0"/>
              </a:rPr>
              <a:t>ALCANTARILLADO</a:t>
            </a:r>
            <a:endParaRPr lang="es-ES" sz="2800" b="1" dirty="0">
              <a:effectLst>
                <a:outerShdw blurRad="38100" dist="38100" dir="2700000" algn="tl">
                  <a:srgbClr val="000000"/>
                </a:outerShdw>
              </a:effectLst>
              <a:latin typeface="Futura Md" pitchFamily="34" charset="0"/>
            </a:endParaRPr>
          </a:p>
        </p:txBody>
      </p:sp>
      <p:sp>
        <p:nvSpPr>
          <p:cNvPr id="34827" name="AutoShape 18"/>
          <p:cNvSpPr>
            <a:spLocks/>
          </p:cNvSpPr>
          <p:nvPr/>
        </p:nvSpPr>
        <p:spPr bwMode="auto">
          <a:xfrm>
            <a:off x="6900863" y="1357313"/>
            <a:ext cx="314325" cy="1643062"/>
          </a:xfrm>
          <a:prstGeom prst="leftBrace">
            <a:avLst>
              <a:gd name="adj1" fmla="val 59678"/>
              <a:gd name="adj2" fmla="val 50000"/>
            </a:avLst>
          </a:prstGeom>
          <a:noFill/>
          <a:ln w="9525">
            <a:solidFill>
              <a:schemeClr val="tx1"/>
            </a:solidFill>
            <a:round/>
            <a:headEnd/>
            <a:tailEnd/>
          </a:ln>
        </p:spPr>
        <p:txBody>
          <a:bodyPr wrap="none" anchor="ctr"/>
          <a:lstStyle/>
          <a:p>
            <a:pPr eaLnBrk="0" hangingPunct="0"/>
            <a:endParaRPr lang="es-ES"/>
          </a:p>
        </p:txBody>
      </p:sp>
      <p:sp>
        <p:nvSpPr>
          <p:cNvPr id="87059" name="Text Box 19"/>
          <p:cNvSpPr txBox="1">
            <a:spLocks noChangeArrowheads="1"/>
          </p:cNvSpPr>
          <p:nvPr/>
        </p:nvSpPr>
        <p:spPr bwMode="auto">
          <a:xfrm>
            <a:off x="7143750" y="1450975"/>
            <a:ext cx="1643063" cy="1631950"/>
          </a:xfrm>
          <a:prstGeom prst="rect">
            <a:avLst/>
          </a:prstGeom>
          <a:noFill/>
          <a:ln w="9525">
            <a:noFill/>
            <a:miter lim="800000"/>
            <a:headEnd/>
            <a:tailEnd/>
          </a:ln>
          <a:effectLst/>
        </p:spPr>
        <p:txBody>
          <a:bodyPr>
            <a:spAutoFit/>
          </a:bodyPr>
          <a:lstStyle/>
          <a:p>
            <a:pPr algn="just" eaLnBrk="0" hangingPunct="0">
              <a:buFontTx/>
              <a:buChar char="•"/>
              <a:defRPr/>
            </a:pPr>
            <a:r>
              <a:rPr lang="es-CO" sz="1000" b="1" dirty="0">
                <a:solidFill>
                  <a:srgbClr val="FFFF00"/>
                </a:solidFill>
                <a:effectLst>
                  <a:outerShdw blurRad="38100" dist="38100" dir="2700000" algn="tl">
                    <a:srgbClr val="000000"/>
                  </a:outerShdw>
                </a:effectLst>
                <a:latin typeface="Arial" pitchFamily="34" charset="0"/>
              </a:rPr>
              <a:t> SANITARIO:</a:t>
            </a:r>
            <a:r>
              <a:rPr lang="es-ES" sz="1000" dirty="0">
                <a:latin typeface="Arial" pitchFamily="34" charset="0"/>
              </a:rPr>
              <a:t> Es la red, a través de la cual se deben evacuar en forma rápida y segura, las aguas residuales</a:t>
            </a:r>
            <a:endParaRPr lang="es-CO" sz="1000" b="1" dirty="0">
              <a:solidFill>
                <a:srgbClr val="FFFF00"/>
              </a:solidFill>
              <a:effectLst>
                <a:outerShdw blurRad="38100" dist="38100" dir="2700000" algn="tl">
                  <a:srgbClr val="000000"/>
                </a:outerShdw>
              </a:effectLst>
              <a:latin typeface="Arial" pitchFamily="34" charset="0"/>
            </a:endParaRPr>
          </a:p>
          <a:p>
            <a:pPr algn="just" eaLnBrk="0" hangingPunct="0">
              <a:buFontTx/>
              <a:buChar char="•"/>
              <a:defRPr/>
            </a:pPr>
            <a:endParaRPr lang="es-CO" sz="1000" b="1" dirty="0">
              <a:solidFill>
                <a:srgbClr val="FFFF00"/>
              </a:solidFill>
              <a:effectLst>
                <a:outerShdw blurRad="38100" dist="38100" dir="2700000" algn="tl">
                  <a:srgbClr val="000000"/>
                </a:outerShdw>
              </a:effectLst>
              <a:latin typeface="Arial" pitchFamily="34" charset="0"/>
            </a:endParaRPr>
          </a:p>
          <a:p>
            <a:pPr algn="just" eaLnBrk="0" hangingPunct="0">
              <a:buFontTx/>
              <a:buChar char="•"/>
              <a:defRPr/>
            </a:pPr>
            <a:r>
              <a:rPr lang="es-CO" sz="1000" b="1" dirty="0">
                <a:solidFill>
                  <a:srgbClr val="FFFF00"/>
                </a:solidFill>
                <a:effectLst>
                  <a:outerShdw blurRad="38100" dist="38100" dir="2700000" algn="tl">
                    <a:srgbClr val="000000"/>
                  </a:outerShdw>
                </a:effectLst>
                <a:latin typeface="Arial" pitchFamily="34" charset="0"/>
              </a:rPr>
              <a:t>PLUVIAL:</a:t>
            </a:r>
            <a:r>
              <a:rPr lang="es-ES" sz="1000" dirty="0">
                <a:latin typeface="Arial" pitchFamily="34" charset="0"/>
              </a:rPr>
              <a:t> Es el sistema que capta y conduce las aguas de lluvia para su disposición final</a:t>
            </a:r>
            <a:endParaRPr lang="es-CO" sz="1000" b="1" dirty="0">
              <a:solidFill>
                <a:srgbClr val="FFFF00"/>
              </a:solidFill>
              <a:effectLst>
                <a:outerShdw blurRad="38100" dist="38100" dir="2700000" algn="tl">
                  <a:srgbClr val="000000"/>
                </a:outerShdw>
              </a:effectLst>
              <a:latin typeface="Arial" pitchFamily="34" charset="0"/>
            </a:endParaRPr>
          </a:p>
          <a:p>
            <a:pPr algn="just" eaLnBrk="0" hangingPunct="0">
              <a:defRPr/>
            </a:pPr>
            <a:endParaRPr lang="es-CO" sz="1000" b="1" dirty="0">
              <a:solidFill>
                <a:srgbClr val="FFFF00"/>
              </a:solidFill>
              <a:effectLst>
                <a:outerShdw blurRad="38100" dist="38100" dir="2700000" algn="tl">
                  <a:srgbClr val="000000"/>
                </a:outerShdw>
              </a:effectLst>
              <a:latin typeface="Arial" pitchFamily="34" charset="0"/>
            </a:endParaRPr>
          </a:p>
        </p:txBody>
      </p:sp>
      <p:cxnSp>
        <p:nvCxnSpPr>
          <p:cNvPr id="34829" name="AutoShape 20"/>
          <p:cNvCxnSpPr>
            <a:cxnSpLocks noChangeShapeType="1"/>
            <a:stCxn id="34827" idx="1"/>
            <a:endCxn id="87043" idx="3"/>
          </p:cNvCxnSpPr>
          <p:nvPr/>
        </p:nvCxnSpPr>
        <p:spPr bwMode="auto">
          <a:xfrm rot="10800000">
            <a:off x="6048375" y="1731963"/>
            <a:ext cx="852488" cy="446087"/>
          </a:xfrm>
          <a:prstGeom prst="curvedConnector3">
            <a:avLst>
              <a:gd name="adj1" fmla="val 50000"/>
            </a:avLst>
          </a:prstGeom>
          <a:noFill/>
          <a:ln w="38100">
            <a:solidFill>
              <a:srgbClr val="C0C0C0"/>
            </a:solidFill>
            <a:round/>
            <a:headEnd/>
            <a:tailEnd type="triangle" w="med" len="med"/>
          </a:ln>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a:xfrm>
            <a:off x="457200" y="277813"/>
            <a:ext cx="8229600" cy="750887"/>
          </a:xfrm>
        </p:spPr>
        <p:txBody>
          <a:bodyPr/>
          <a:lstStyle/>
          <a:p>
            <a:r>
              <a:rPr lang="es-EC" b="1" smtClean="0"/>
              <a:t>INTRODUCCION</a:t>
            </a:r>
            <a:endParaRPr lang="es-US" b="1" smtClean="0"/>
          </a:p>
        </p:txBody>
      </p:sp>
      <p:sp>
        <p:nvSpPr>
          <p:cNvPr id="3" name="2 Marcador de contenido"/>
          <p:cNvSpPr>
            <a:spLocks noGrp="1"/>
          </p:cNvSpPr>
          <p:nvPr>
            <p:ph idx="1"/>
          </p:nvPr>
        </p:nvSpPr>
        <p:spPr/>
        <p:txBody>
          <a:bodyPr>
            <a:normAutofit fontScale="85000" lnSpcReduction="20000"/>
          </a:bodyPr>
          <a:lstStyle/>
          <a:p>
            <a:pPr algn="just">
              <a:defRPr/>
            </a:pPr>
            <a:r>
              <a:rPr lang="es-ES" dirty="0"/>
              <a:t>Desde que se tiene registro de la aparición de grupos humanos que vivían en sociedad se sabe que buscaban sitios cercanos a los ríos para poder abastecerse de agua, por lo tanto se puede decir que desde esa época ya se generaban las aguas residuales.</a:t>
            </a:r>
            <a:endParaRPr lang="es-US" dirty="0"/>
          </a:p>
          <a:p>
            <a:pPr algn="just">
              <a:defRPr/>
            </a:pPr>
            <a:r>
              <a:rPr lang="es-ES" dirty="0"/>
              <a:t>En  general  la  población  mundial  genera  desperdicios  ya  sean  estos: sólidos, líquidos o una combinación de los dos, </a:t>
            </a:r>
            <a:r>
              <a:rPr lang="es-ES" dirty="0" smtClean="0"/>
              <a:t>que se </a:t>
            </a:r>
            <a:r>
              <a:rPr lang="es-ES" dirty="0"/>
              <a:t>los conoce como “aguas residuales o aguas servidas”, que se producen por los diferentes usos que se le da al agua ya sea para el uso doméstico, comercial o industrial.</a:t>
            </a:r>
            <a:endParaRPr lang="es-US" dirty="0"/>
          </a:p>
          <a:p>
            <a:pPr>
              <a:defRPr/>
            </a:pPr>
            <a:endParaRPr lang="es-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2574925" y="793750"/>
            <a:ext cx="184150" cy="457200"/>
          </a:xfrm>
          <a:prstGeom prst="rect">
            <a:avLst/>
          </a:prstGeom>
          <a:noFill/>
          <a:ln w="9525">
            <a:noFill/>
            <a:miter lim="800000"/>
            <a:headEnd/>
            <a:tailEnd/>
          </a:ln>
        </p:spPr>
        <p:txBody>
          <a:bodyPr wrap="none">
            <a:spAutoFit/>
          </a:bodyPr>
          <a:lstStyle/>
          <a:p>
            <a:pPr algn="ctr"/>
            <a:endParaRPr lang="es-ES" sz="2400">
              <a:latin typeface="Verdana" pitchFamily="34" charset="0"/>
            </a:endParaRPr>
          </a:p>
        </p:txBody>
      </p:sp>
      <p:sp>
        <p:nvSpPr>
          <p:cNvPr id="76803" name="Text Box 3"/>
          <p:cNvSpPr txBox="1">
            <a:spLocks noChangeArrowheads="1"/>
          </p:cNvSpPr>
          <p:nvPr/>
        </p:nvSpPr>
        <p:spPr bwMode="auto">
          <a:xfrm>
            <a:off x="704850" y="460375"/>
            <a:ext cx="7689850" cy="479425"/>
          </a:xfrm>
          <a:prstGeom prst="rect">
            <a:avLst/>
          </a:prstGeom>
          <a:noFill/>
          <a:ln w="9525" algn="ctr">
            <a:noFill/>
            <a:miter lim="800000"/>
            <a:headEnd/>
            <a:tailEnd/>
          </a:ln>
          <a:effectLst/>
        </p:spPr>
        <p:txBody>
          <a:bodyPr>
            <a:spAutoFit/>
          </a:bodyPr>
          <a:lstStyle/>
          <a:p>
            <a:pPr marL="342900" indent="-342900" algn="ctr">
              <a:lnSpc>
                <a:spcPct val="90000"/>
              </a:lnSpc>
              <a:spcBef>
                <a:spcPct val="20000"/>
              </a:spcBef>
              <a:buClr>
                <a:schemeClr val="hlink"/>
              </a:buClr>
              <a:buSzPct val="80000"/>
              <a:buFont typeface="Wingdings" pitchFamily="2" charset="2"/>
              <a:buNone/>
              <a:defRPr/>
            </a:pPr>
            <a:r>
              <a:rPr lang="es-ES" sz="2800" b="1" dirty="0">
                <a:effectLst>
                  <a:outerShdw blurRad="38100" dist="38100" dir="2700000" algn="tl">
                    <a:srgbClr val="000000"/>
                  </a:outerShdw>
                </a:effectLst>
                <a:latin typeface="Futura Md" pitchFamily="34" charset="0"/>
              </a:rPr>
              <a:t>SISTEMA A APORTARSE </a:t>
            </a:r>
          </a:p>
        </p:txBody>
      </p:sp>
      <p:sp>
        <p:nvSpPr>
          <p:cNvPr id="35843" name="Rectangle 19"/>
          <p:cNvSpPr>
            <a:spLocks noChangeArrowheads="1"/>
          </p:cNvSpPr>
          <p:nvPr/>
        </p:nvSpPr>
        <p:spPr bwMode="auto">
          <a:xfrm>
            <a:off x="206515" y="863715"/>
            <a:ext cx="8820980" cy="2295255"/>
          </a:xfrm>
          <a:prstGeom prst="rect">
            <a:avLst/>
          </a:prstGeom>
          <a:noFill/>
          <a:ln w="9525">
            <a:noFill/>
            <a:miter lim="800000"/>
            <a:headEnd/>
            <a:tailEnd/>
          </a:ln>
        </p:spPr>
        <p:txBody>
          <a:bodyPr wrap="square">
            <a:spAutoFit/>
          </a:bodyPr>
          <a:lstStyle/>
          <a:p>
            <a:pPr algn="just" eaLnBrk="0" hangingPunct="0"/>
            <a:r>
              <a:rPr lang="es-ES" sz="1400" b="1" dirty="0">
                <a:solidFill>
                  <a:srgbClr val="FFFF00"/>
                </a:solidFill>
              </a:rPr>
              <a:t>DIAGNOSTICO</a:t>
            </a:r>
          </a:p>
          <a:p>
            <a:pPr algn="just" eaLnBrk="0" hangingPunct="0"/>
            <a:r>
              <a:rPr lang="es-ES" dirty="0"/>
              <a:t>Actualmente el barrio está conformado por </a:t>
            </a:r>
            <a:r>
              <a:rPr lang="es-ES" dirty="0" smtClean="0"/>
              <a:t>36 </a:t>
            </a:r>
            <a:r>
              <a:rPr lang="es-ES" dirty="0"/>
              <a:t>familias, que utilizan un área de </a:t>
            </a:r>
            <a:r>
              <a:rPr lang="es-ES" dirty="0" smtClean="0"/>
              <a:t>20 </a:t>
            </a:r>
            <a:r>
              <a:rPr lang="es-ES" dirty="0"/>
              <a:t>Ha, con una población actual cercana a las </a:t>
            </a:r>
            <a:r>
              <a:rPr lang="es-ES" dirty="0" smtClean="0"/>
              <a:t>201 </a:t>
            </a:r>
            <a:r>
              <a:rPr lang="es-ES" dirty="0"/>
              <a:t>personas.</a:t>
            </a:r>
          </a:p>
          <a:p>
            <a:pPr algn="just" eaLnBrk="0" hangingPunct="0"/>
            <a:endParaRPr lang="es-ES" dirty="0"/>
          </a:p>
          <a:p>
            <a:pPr algn="just" eaLnBrk="0" hangingPunct="0"/>
            <a:r>
              <a:rPr lang="es-ES" dirty="0"/>
              <a:t>La población no dispone de un sistema de alcantarillado, por lo que en determinadas viviendas existen pozos ciegos, o en su defecto los </a:t>
            </a:r>
            <a:r>
              <a:rPr lang="es-ES" dirty="0" smtClean="0"/>
              <a:t>riachuelos existentes </a:t>
            </a:r>
            <a:r>
              <a:rPr lang="es-ES" dirty="0"/>
              <a:t>se convierten en descargas obligadas de las aguas servidas o en un último caso los terrenos sirven de uso para las necesidades básicas  </a:t>
            </a:r>
          </a:p>
        </p:txBody>
      </p:sp>
      <p:sp>
        <p:nvSpPr>
          <p:cNvPr id="35844" name="Rectangle 20"/>
          <p:cNvSpPr>
            <a:spLocks noChangeArrowheads="1"/>
          </p:cNvSpPr>
          <p:nvPr/>
        </p:nvSpPr>
        <p:spPr bwMode="auto">
          <a:xfrm>
            <a:off x="0" y="5589240"/>
            <a:ext cx="9144000" cy="646331"/>
          </a:xfrm>
          <a:prstGeom prst="rect">
            <a:avLst/>
          </a:prstGeom>
          <a:noFill/>
          <a:ln w="9525">
            <a:noFill/>
            <a:miter lim="800000"/>
            <a:headEnd/>
            <a:tailEnd/>
          </a:ln>
        </p:spPr>
        <p:txBody>
          <a:bodyPr wrap="square">
            <a:spAutoFit/>
          </a:bodyPr>
          <a:lstStyle/>
          <a:p>
            <a:pPr algn="just" eaLnBrk="0" hangingPunct="0"/>
            <a:r>
              <a:rPr lang="es-ES" dirty="0" smtClean="0"/>
              <a:t>La </a:t>
            </a:r>
            <a:r>
              <a:rPr lang="es-ES" dirty="0"/>
              <a:t>selección del tipo de sistema de alcantarillado a diseñarse para </a:t>
            </a:r>
            <a:r>
              <a:rPr lang="es-ES" dirty="0" smtClean="0"/>
              <a:t>la Comunidad de Santa Inés obedece </a:t>
            </a:r>
            <a:r>
              <a:rPr lang="es-ES" dirty="0"/>
              <a:t>a un análisis </a:t>
            </a:r>
            <a:r>
              <a:rPr lang="es-ES" dirty="0" smtClean="0"/>
              <a:t>técnico-económico</a:t>
            </a:r>
            <a:endParaRPr lang="es-ES" dirty="0">
              <a:solidFill>
                <a:srgbClr val="FFFF00"/>
              </a:solidFill>
              <a:sym typeface="Wingdings" pitchFamily="2" charset="2"/>
            </a:endParaRPr>
          </a:p>
        </p:txBody>
      </p:sp>
      <p:sp>
        <p:nvSpPr>
          <p:cNvPr id="10241" name="Rectangle 1"/>
          <p:cNvSpPr>
            <a:spLocks noChangeArrowheads="1"/>
          </p:cNvSpPr>
          <p:nvPr/>
        </p:nvSpPr>
        <p:spPr bwMode="auto">
          <a:xfrm>
            <a:off x="1826696" y="3275161"/>
            <a:ext cx="7110789" cy="307777"/>
          </a:xfrm>
          <a:prstGeom prst="rect">
            <a:avLst/>
          </a:prstGeom>
          <a:noFill/>
          <a:ln w="9525">
            <a:noFill/>
            <a:miter lim="800000"/>
            <a:headEnd/>
            <a:tailEnd/>
          </a:ln>
          <a:effectLst/>
        </p:spPr>
        <p:txBody>
          <a:bodyPr wrap="square" anchor="ctr">
            <a:spAutoFit/>
          </a:bodyPr>
          <a:lstStyle/>
          <a:p>
            <a:pPr algn="just">
              <a:defRPr/>
            </a:pPr>
            <a:r>
              <a:rPr lang="es-ES" sz="1400" b="1" cap="all" dirty="0">
                <a:solidFill>
                  <a:srgbClr val="FFFF66"/>
                </a:solidFill>
                <a:latin typeface="Arial" pitchFamily="34" charset="0"/>
                <a:ea typeface="Calibri" pitchFamily="34" charset="0"/>
                <a:cs typeface="Arial" pitchFamily="34" charset="0"/>
              </a:rPr>
              <a:t>Razones de construir </a:t>
            </a:r>
            <a:r>
              <a:rPr lang="es-ES" sz="1400" b="1" cap="all" dirty="0" smtClean="0">
                <a:solidFill>
                  <a:srgbClr val="FFFF66"/>
                </a:solidFill>
                <a:latin typeface="Arial" pitchFamily="34" charset="0"/>
                <a:ea typeface="Calibri" pitchFamily="34" charset="0"/>
                <a:cs typeface="Arial" pitchFamily="34" charset="0"/>
              </a:rPr>
              <a:t>sistema </a:t>
            </a:r>
            <a:r>
              <a:rPr lang="es-ES" sz="1400" b="1" cap="all" dirty="0">
                <a:solidFill>
                  <a:srgbClr val="FFFF66"/>
                </a:solidFill>
                <a:latin typeface="Arial" pitchFamily="34" charset="0"/>
                <a:ea typeface="Calibri" pitchFamily="34" charset="0"/>
                <a:cs typeface="Arial" pitchFamily="34" charset="0"/>
              </a:rPr>
              <a:t>de </a:t>
            </a:r>
            <a:r>
              <a:rPr lang="es-ES" sz="1400" b="1" cap="all" dirty="0" smtClean="0">
                <a:solidFill>
                  <a:srgbClr val="FFFF66"/>
                </a:solidFill>
                <a:latin typeface="Arial" pitchFamily="34" charset="0"/>
                <a:ea typeface="Calibri" pitchFamily="34" charset="0"/>
                <a:cs typeface="Arial" pitchFamily="34" charset="0"/>
              </a:rPr>
              <a:t>alcantarillado combinado</a:t>
            </a:r>
            <a:endParaRPr lang="es-ES" sz="2000" cap="all" dirty="0">
              <a:solidFill>
                <a:srgbClr val="FFFF66"/>
              </a:solidFill>
              <a:latin typeface="Arial" pitchFamily="34" charset="0"/>
            </a:endParaRPr>
          </a:p>
        </p:txBody>
      </p:sp>
      <p:sp>
        <p:nvSpPr>
          <p:cNvPr id="35849" name="Rectangle 2"/>
          <p:cNvSpPr>
            <a:spLocks noChangeArrowheads="1"/>
          </p:cNvSpPr>
          <p:nvPr/>
        </p:nvSpPr>
        <p:spPr bwMode="auto">
          <a:xfrm>
            <a:off x="2366755" y="3689002"/>
            <a:ext cx="5716795" cy="1384995"/>
          </a:xfrm>
          <a:prstGeom prst="rect">
            <a:avLst/>
          </a:prstGeom>
          <a:noFill/>
          <a:ln w="9525">
            <a:noFill/>
            <a:miter lim="800000"/>
            <a:headEnd/>
            <a:tailEnd/>
          </a:ln>
        </p:spPr>
        <p:txBody>
          <a:bodyPr wrap="square" anchor="ctr">
            <a:spAutoFit/>
          </a:bodyPr>
          <a:lstStyle/>
          <a:p>
            <a:pPr algn="ctr"/>
            <a:r>
              <a:rPr lang="es-ES" sz="1400" b="1" dirty="0">
                <a:solidFill>
                  <a:srgbClr val="FF0000"/>
                </a:solidFill>
                <a:ea typeface="Calibri" pitchFamily="34" charset="0"/>
                <a:cs typeface="Arial" charset="0"/>
              </a:rPr>
              <a:t>ALCANTARILLADO COMBINADO</a:t>
            </a:r>
          </a:p>
          <a:p>
            <a:pPr algn="just">
              <a:buFontTx/>
              <a:buChar char="•"/>
            </a:pPr>
            <a:r>
              <a:rPr lang="es-ES" sz="1400" dirty="0">
                <a:ea typeface="Calibri" pitchFamily="34" charset="0"/>
                <a:cs typeface="Arial" charset="0"/>
              </a:rPr>
              <a:t>Por la estrechez de las calles.</a:t>
            </a:r>
          </a:p>
          <a:p>
            <a:pPr algn="just" eaLnBrk="0" hangingPunct="0">
              <a:buFontTx/>
              <a:buChar char="•"/>
            </a:pPr>
            <a:r>
              <a:rPr lang="es-ES" sz="1400" dirty="0">
                <a:ea typeface="Calibri" pitchFamily="34" charset="0"/>
                <a:cs typeface="Arial" charset="0"/>
              </a:rPr>
              <a:t>Cuando el caudal de aguas negras es muy peque</a:t>
            </a:r>
            <a:r>
              <a:rPr lang="es-ES" sz="1400" dirty="0">
                <a:latin typeface="Calibri" pitchFamily="34" charset="0"/>
                <a:ea typeface="Calibri" pitchFamily="34" charset="0"/>
                <a:cs typeface="Arial" charset="0"/>
              </a:rPr>
              <a:t>ñ</a:t>
            </a:r>
            <a:r>
              <a:rPr lang="es-ES" sz="1400" dirty="0">
                <a:ea typeface="Calibri" pitchFamily="34" charset="0"/>
                <a:cs typeface="Arial" charset="0"/>
              </a:rPr>
              <a:t>a.</a:t>
            </a:r>
          </a:p>
          <a:p>
            <a:pPr algn="just" eaLnBrk="0" hangingPunct="0">
              <a:buFontTx/>
              <a:buChar char="•"/>
            </a:pPr>
            <a:r>
              <a:rPr lang="es-ES" sz="1400" dirty="0">
                <a:ea typeface="Calibri" pitchFamily="34" charset="0"/>
                <a:cs typeface="Arial" charset="0"/>
              </a:rPr>
              <a:t>Por el costo que implica la doble conexi</a:t>
            </a:r>
            <a:r>
              <a:rPr lang="es-ES" sz="1400" dirty="0">
                <a:latin typeface="Calibri" pitchFamily="34" charset="0"/>
                <a:ea typeface="Calibri" pitchFamily="34" charset="0"/>
                <a:cs typeface="Arial" charset="0"/>
              </a:rPr>
              <a:t>ó</a:t>
            </a:r>
            <a:r>
              <a:rPr lang="es-ES" sz="1400" dirty="0">
                <a:ea typeface="Calibri" pitchFamily="34" charset="0"/>
                <a:cs typeface="Arial" charset="0"/>
              </a:rPr>
              <a:t>n domiciliaria.</a:t>
            </a:r>
          </a:p>
          <a:p>
            <a:pPr algn="just" eaLnBrk="0" hangingPunct="0"/>
            <a:r>
              <a:rPr lang="es-ES" sz="1400" dirty="0">
                <a:ea typeface="Calibri" pitchFamily="34" charset="0"/>
                <a:cs typeface="Arial" charset="0"/>
              </a:rPr>
              <a:t>Cuando el costo de la construcción simultanea de ambos es mayor </a:t>
            </a:r>
            <a:endParaRPr lang="es-ES" sz="1400" dirty="0" smtClean="0">
              <a:ea typeface="Calibri" pitchFamily="34" charset="0"/>
              <a:cs typeface="Arial" charset="0"/>
            </a:endParaRPr>
          </a:p>
          <a:p>
            <a:pPr algn="just" eaLnBrk="0" hangingPunct="0"/>
            <a:r>
              <a:rPr lang="es-ES" sz="1400" dirty="0" smtClean="0">
                <a:ea typeface="Calibri" pitchFamily="34" charset="0"/>
                <a:cs typeface="Arial" charset="0"/>
              </a:rPr>
              <a:t>Por existir el presupuesto para este tipo de alcantarillado.</a:t>
            </a:r>
            <a:endParaRPr lang="es-ES" sz="1400" dirty="0">
              <a:ea typeface="Calibri" pitchFamily="34" charset="0"/>
              <a:cs typeface="Arial" charset="0"/>
            </a:endParaRPr>
          </a:p>
        </p:txBody>
      </p:sp>
      <p:sp>
        <p:nvSpPr>
          <p:cNvPr id="13" name="12 Rectángulo redondeado"/>
          <p:cNvSpPr/>
          <p:nvPr/>
        </p:nvSpPr>
        <p:spPr bwMode="auto">
          <a:xfrm>
            <a:off x="2096726" y="3699030"/>
            <a:ext cx="5985664" cy="135015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38350" y="406400"/>
            <a:ext cx="4445000" cy="543698"/>
          </a:xfrm>
          <a:prstGeom prst="rect">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056" bIns="126960" anchor="ctr">
            <a:spAutoFit/>
          </a:bodyPr>
          <a:lstStyle/>
          <a:p>
            <a:pPr algn="ctr">
              <a:defRPr/>
            </a:pPr>
            <a:r>
              <a:rPr lang="es-ES" sz="24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a typeface="Calibri" pitchFamily="34" charset="0"/>
                <a:cs typeface="Arial" pitchFamily="34" charset="0"/>
              </a:rPr>
              <a:t>P</a:t>
            </a:r>
            <a:r>
              <a:rPr lang="es-ES" sz="2400" dirty="0" bmk="">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a typeface="Calibri" pitchFamily="34" charset="0"/>
                <a:cs typeface="Arial" pitchFamily="34" charset="0"/>
              </a:rPr>
              <a:t>ARAMETROS DE DISEÑO</a:t>
            </a:r>
            <a:endParaRPr lang="es-E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ndParaRPr>
          </a:p>
        </p:txBody>
      </p:sp>
      <p:sp>
        <p:nvSpPr>
          <p:cNvPr id="7" name="6 Rectángulo">
            <a:hlinkClick r:id="rId2" action="ppaction://hlinksldjump"/>
          </p:cNvPr>
          <p:cNvSpPr/>
          <p:nvPr/>
        </p:nvSpPr>
        <p:spPr>
          <a:xfrm>
            <a:off x="1552927" y="1695450"/>
            <a:ext cx="2218877"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es-ES" b="1" dirty="0"/>
              <a:t>Periodo de Diseño</a:t>
            </a:r>
            <a:endParaRPr lang="es-ES" dirty="0"/>
          </a:p>
        </p:txBody>
      </p:sp>
      <p:sp>
        <p:nvSpPr>
          <p:cNvPr id="9" name="8 Rectángulo">
            <a:hlinkClick r:id="rId3" action="ppaction://hlinksldjump"/>
          </p:cNvPr>
          <p:cNvSpPr/>
          <p:nvPr/>
        </p:nvSpPr>
        <p:spPr>
          <a:xfrm>
            <a:off x="1549400" y="3476823"/>
            <a:ext cx="25336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s-ES" b="1" dirty="0"/>
              <a:t>Áreas de Aportación</a:t>
            </a:r>
            <a:endParaRPr lang="es-ES" dirty="0"/>
          </a:p>
        </p:txBody>
      </p:sp>
      <p:sp>
        <p:nvSpPr>
          <p:cNvPr id="10" name="9 Rectángulo">
            <a:hlinkClick r:id="rId4" action="ppaction://hlinksldjump"/>
          </p:cNvPr>
          <p:cNvSpPr/>
          <p:nvPr/>
        </p:nvSpPr>
        <p:spPr>
          <a:xfrm>
            <a:off x="1549400" y="4321373"/>
            <a:ext cx="124460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s-ES" b="1" dirty="0"/>
              <a:t>Dotación  </a:t>
            </a:r>
          </a:p>
        </p:txBody>
      </p:sp>
      <p:sp>
        <p:nvSpPr>
          <p:cNvPr id="11" name="10 Rectángulo">
            <a:hlinkClick r:id="rId5" action="ppaction://hlinksldjump"/>
          </p:cNvPr>
          <p:cNvSpPr/>
          <p:nvPr/>
        </p:nvSpPr>
        <p:spPr>
          <a:xfrm>
            <a:off x="5067055" y="4779150"/>
            <a:ext cx="2222500" cy="307777"/>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s-ES" sz="1400" b="1" dirty="0"/>
              <a:t>Caudal Aguas Servidas</a:t>
            </a:r>
          </a:p>
        </p:txBody>
      </p:sp>
      <p:sp>
        <p:nvSpPr>
          <p:cNvPr id="13" name="AutoShape 63"/>
          <p:cNvSpPr>
            <a:spLocks noChangeArrowheads="1"/>
          </p:cNvSpPr>
          <p:nvPr/>
        </p:nvSpPr>
        <p:spPr bwMode="auto">
          <a:xfrm rot="16200000">
            <a:off x="727075" y="1673225"/>
            <a:ext cx="533400"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s-ES" dirty="0">
              <a:ln>
                <a:solidFill>
                  <a:srgbClr val="FFFF00"/>
                </a:solidFill>
              </a:ln>
              <a:solidFill>
                <a:srgbClr val="FFFF00"/>
              </a:solidFill>
            </a:endParaRPr>
          </a:p>
        </p:txBody>
      </p:sp>
      <p:sp>
        <p:nvSpPr>
          <p:cNvPr id="14" name="AutoShape 63"/>
          <p:cNvSpPr>
            <a:spLocks noChangeArrowheads="1"/>
          </p:cNvSpPr>
          <p:nvPr/>
        </p:nvSpPr>
        <p:spPr bwMode="auto">
          <a:xfrm rot="16200000">
            <a:off x="727075" y="3468688"/>
            <a:ext cx="533400"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s-ES" dirty="0">
              <a:ln>
                <a:solidFill>
                  <a:srgbClr val="FFFF00"/>
                </a:solidFill>
              </a:ln>
              <a:solidFill>
                <a:srgbClr val="FFFF00"/>
              </a:solidFill>
            </a:endParaRPr>
          </a:p>
        </p:txBody>
      </p:sp>
      <p:sp>
        <p:nvSpPr>
          <p:cNvPr id="15" name="AutoShape 63"/>
          <p:cNvSpPr>
            <a:spLocks noChangeArrowheads="1"/>
          </p:cNvSpPr>
          <p:nvPr/>
        </p:nvSpPr>
        <p:spPr bwMode="auto">
          <a:xfrm rot="16200000">
            <a:off x="727075" y="4313238"/>
            <a:ext cx="533400"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s-ES" dirty="0">
              <a:ln>
                <a:solidFill>
                  <a:srgbClr val="FFFF00"/>
                </a:solidFill>
              </a:ln>
              <a:solidFill>
                <a:srgbClr val="FFFF00"/>
              </a:solidFill>
            </a:endParaRPr>
          </a:p>
        </p:txBody>
      </p:sp>
      <p:sp>
        <p:nvSpPr>
          <p:cNvPr id="16" name="AutoShape 63"/>
          <p:cNvSpPr>
            <a:spLocks noChangeArrowheads="1"/>
          </p:cNvSpPr>
          <p:nvPr/>
        </p:nvSpPr>
        <p:spPr bwMode="auto">
          <a:xfrm rot="16200000">
            <a:off x="727075" y="5202238"/>
            <a:ext cx="533400"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s-ES" dirty="0">
              <a:ln>
                <a:solidFill>
                  <a:srgbClr val="FFFF00"/>
                </a:solidFill>
              </a:ln>
              <a:solidFill>
                <a:srgbClr val="FFFF00"/>
              </a:solidFill>
            </a:endParaRPr>
          </a:p>
        </p:txBody>
      </p:sp>
      <p:sp>
        <p:nvSpPr>
          <p:cNvPr id="12" name="11 Rectángulo">
            <a:hlinkClick r:id="rId5" action="ppaction://hlinksldjump"/>
          </p:cNvPr>
          <p:cNvSpPr/>
          <p:nvPr/>
        </p:nvSpPr>
        <p:spPr>
          <a:xfrm>
            <a:off x="5149850" y="5788223"/>
            <a:ext cx="1511300" cy="307777"/>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s-ES" sz="1400" b="1" dirty="0"/>
              <a:t>Caudal Pluvial </a:t>
            </a:r>
          </a:p>
        </p:txBody>
      </p:sp>
      <p:sp>
        <p:nvSpPr>
          <p:cNvPr id="18" name="17 Rectángulo">
            <a:hlinkClick r:id="rId4" action="ppaction://hlinksldjump"/>
          </p:cNvPr>
          <p:cNvSpPr/>
          <p:nvPr/>
        </p:nvSpPr>
        <p:spPr>
          <a:xfrm>
            <a:off x="1504950" y="5179655"/>
            <a:ext cx="22669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s-ES" b="1" dirty="0"/>
              <a:t>Caudal de  Diseño</a:t>
            </a:r>
          </a:p>
        </p:txBody>
      </p:sp>
      <p:cxnSp>
        <p:nvCxnSpPr>
          <p:cNvPr id="36891" name="31 Conector angular"/>
          <p:cNvCxnSpPr>
            <a:cxnSpLocks noChangeShapeType="1"/>
          </p:cNvCxnSpPr>
          <p:nvPr/>
        </p:nvCxnSpPr>
        <p:spPr bwMode="auto">
          <a:xfrm rot="16200000" flipH="1">
            <a:off x="3650636" y="5567976"/>
            <a:ext cx="862052" cy="530625"/>
          </a:xfrm>
          <a:prstGeom prst="bentConnector3">
            <a:avLst>
              <a:gd name="adj1" fmla="val -57656"/>
            </a:avLst>
          </a:prstGeom>
          <a:noFill/>
          <a:ln w="9525" algn="ctr">
            <a:solidFill>
              <a:schemeClr val="tx1"/>
            </a:solidFill>
            <a:round/>
            <a:headEnd type="arrow" w="med" len="med"/>
            <a:tailEnd type="arrow" w="med" len="med"/>
          </a:ln>
        </p:spPr>
      </p:cxnSp>
      <p:cxnSp>
        <p:nvCxnSpPr>
          <p:cNvPr id="36892" name="38 Conector angular"/>
          <p:cNvCxnSpPr>
            <a:cxnSpLocks noChangeShapeType="1"/>
          </p:cNvCxnSpPr>
          <p:nvPr/>
        </p:nvCxnSpPr>
        <p:spPr bwMode="auto">
          <a:xfrm flipV="1">
            <a:off x="4301970" y="4914165"/>
            <a:ext cx="755650" cy="360362"/>
          </a:xfrm>
          <a:prstGeom prst="bentConnector3">
            <a:avLst>
              <a:gd name="adj1" fmla="val 50000"/>
            </a:avLst>
          </a:prstGeom>
          <a:noFill/>
          <a:ln w="9525" algn="ctr">
            <a:solidFill>
              <a:schemeClr val="tx1"/>
            </a:solidFill>
            <a:round/>
            <a:headEnd/>
            <a:tailEnd type="arrow" w="med" len="med"/>
          </a:ln>
        </p:spPr>
      </p:cxnSp>
      <p:cxnSp>
        <p:nvCxnSpPr>
          <p:cNvPr id="36893" name="40 Conector angular"/>
          <p:cNvCxnSpPr>
            <a:cxnSpLocks noChangeShapeType="1"/>
          </p:cNvCxnSpPr>
          <p:nvPr/>
        </p:nvCxnSpPr>
        <p:spPr bwMode="auto">
          <a:xfrm flipV="1">
            <a:off x="4349750" y="5930900"/>
            <a:ext cx="755650" cy="287338"/>
          </a:xfrm>
          <a:prstGeom prst="bentConnector3">
            <a:avLst>
              <a:gd name="adj1" fmla="val 50000"/>
            </a:avLst>
          </a:prstGeom>
          <a:noFill/>
          <a:ln w="9525" algn="ctr">
            <a:solidFill>
              <a:schemeClr val="tx1"/>
            </a:solidFill>
            <a:round/>
            <a:headEnd/>
            <a:tailEnd type="arrow" w="med" len="med"/>
          </a:ln>
        </p:spPr>
      </p:cxnSp>
      <p:sp>
        <p:nvSpPr>
          <p:cNvPr id="19" name="18 Rectángulo">
            <a:hlinkClick r:id="rId2" action="ppaction://hlinksldjump"/>
          </p:cNvPr>
          <p:cNvSpPr/>
          <p:nvPr/>
        </p:nvSpPr>
        <p:spPr>
          <a:xfrm>
            <a:off x="1552927" y="2584448"/>
            <a:ext cx="2792752"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es-ES" b="1" dirty="0"/>
              <a:t>Población del Proyecto</a:t>
            </a:r>
            <a:endParaRPr lang="es-ES" dirty="0"/>
          </a:p>
        </p:txBody>
      </p:sp>
      <p:sp>
        <p:nvSpPr>
          <p:cNvPr id="20" name="AutoShape 63"/>
          <p:cNvSpPr>
            <a:spLocks noChangeArrowheads="1"/>
          </p:cNvSpPr>
          <p:nvPr/>
        </p:nvSpPr>
        <p:spPr bwMode="auto">
          <a:xfrm rot="16200000">
            <a:off x="727075" y="2562225"/>
            <a:ext cx="533400"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endParaRPr lang="es-ES" dirty="0">
              <a:ln>
                <a:solidFill>
                  <a:srgbClr val="FFFF00"/>
                </a:solidFill>
              </a:ln>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arriba">
            <a:hlinkClick r:id="rId2" action="ppaction://hlinksldjump"/>
          </p:cNvPr>
          <p:cNvSpPr/>
          <p:nvPr/>
        </p:nvSpPr>
        <p:spPr bwMode="auto">
          <a:xfrm>
            <a:off x="8216900" y="6051550"/>
            <a:ext cx="577850" cy="444500"/>
          </a:xfrm>
          <a:prstGeom prst="upArrow">
            <a:avLst/>
          </a:prstGeom>
          <a:solidFill>
            <a:srgbClr val="84A5D6"/>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a:lstStyle/>
          <a:p>
            <a:pPr eaLnBrk="0" hangingPunct="0">
              <a:defRPr/>
            </a:pPr>
            <a:endParaRPr lang="es-ES">
              <a:latin typeface="Arial" pitchFamily="34" charset="0"/>
            </a:endParaRPr>
          </a:p>
        </p:txBody>
      </p:sp>
      <p:sp>
        <p:nvSpPr>
          <p:cNvPr id="8" name="7 Rectángulo"/>
          <p:cNvSpPr/>
          <p:nvPr/>
        </p:nvSpPr>
        <p:spPr>
          <a:xfrm>
            <a:off x="1152973" y="584200"/>
            <a:ext cx="2218877"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es-ES" b="1" dirty="0"/>
              <a:t>Periodo de Diseño</a:t>
            </a:r>
            <a:endParaRPr lang="es-ES" dirty="0"/>
          </a:p>
        </p:txBody>
      </p:sp>
      <p:sp>
        <p:nvSpPr>
          <p:cNvPr id="9" name="8 Rectángulo"/>
          <p:cNvSpPr/>
          <p:nvPr/>
        </p:nvSpPr>
        <p:spPr>
          <a:xfrm>
            <a:off x="5157448" y="584200"/>
            <a:ext cx="2491388"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es-ES" b="1" dirty="0"/>
              <a:t>Población de Diseño</a:t>
            </a:r>
            <a:endParaRPr lang="es-ES" dirty="0"/>
          </a:p>
        </p:txBody>
      </p:sp>
      <p:sp>
        <p:nvSpPr>
          <p:cNvPr id="25601" name="Rectangle 1"/>
          <p:cNvSpPr>
            <a:spLocks noChangeArrowheads="1"/>
          </p:cNvSpPr>
          <p:nvPr/>
        </p:nvSpPr>
        <p:spPr bwMode="auto">
          <a:xfrm>
            <a:off x="349250" y="1517650"/>
            <a:ext cx="3289300" cy="1816100"/>
          </a:xfrm>
          <a:prstGeom prst="rect">
            <a:avLst/>
          </a:prstGeom>
          <a:solidFill>
            <a:schemeClr val="bg2">
              <a:lumMod val="75000"/>
            </a:schemeClr>
          </a:solidFill>
          <a:ln w="9525">
            <a:noFill/>
            <a:miter lim="800000"/>
            <a:headEnd/>
            <a:tailEnd/>
          </a:ln>
          <a:effectLst/>
        </p:spPr>
        <p:txBody>
          <a:bodyPr anchor="ctr">
            <a:spAutoFit/>
          </a:bodyPr>
          <a:lstStyle/>
          <a:p>
            <a:pPr algn="just">
              <a:defRPr/>
            </a:pPr>
            <a:r>
              <a:rPr lang="es-ES" sz="1400" dirty="0">
                <a:latin typeface="Arial" pitchFamily="34" charset="0"/>
                <a:ea typeface="Calibri" pitchFamily="34" charset="0"/>
                <a:cs typeface="Arial" pitchFamily="34" charset="0"/>
              </a:rPr>
              <a:t>De conformidad con las normas de dise</a:t>
            </a:r>
            <a:r>
              <a:rPr lang="es-ES" sz="1400" dirty="0">
                <a:latin typeface="Calibri"/>
                <a:ea typeface="Calibri" pitchFamily="34" charset="0"/>
                <a:cs typeface="Arial" pitchFamily="34" charset="0"/>
              </a:rPr>
              <a:t>ñ</a:t>
            </a:r>
            <a:r>
              <a:rPr lang="es-ES" sz="1400" dirty="0">
                <a:latin typeface="Arial" pitchFamily="34" charset="0"/>
                <a:ea typeface="Calibri" pitchFamily="34" charset="0"/>
                <a:cs typeface="Arial" pitchFamily="34" charset="0"/>
              </a:rPr>
              <a:t>o y las recomendaciones de la EMAAP-Q en el medio rural se ha considerado adecuado tomar un periodo de dise</a:t>
            </a:r>
            <a:r>
              <a:rPr lang="es-ES" sz="1400" dirty="0">
                <a:latin typeface="Calibri"/>
                <a:ea typeface="Calibri" pitchFamily="34" charset="0"/>
                <a:cs typeface="Arial" pitchFamily="34" charset="0"/>
              </a:rPr>
              <a:t>ñ</a:t>
            </a:r>
            <a:r>
              <a:rPr lang="es-ES" sz="1400" dirty="0">
                <a:latin typeface="Arial" pitchFamily="34" charset="0"/>
                <a:ea typeface="Calibri" pitchFamily="34" charset="0"/>
                <a:cs typeface="Arial" pitchFamily="34" charset="0"/>
              </a:rPr>
              <a:t>o de </a:t>
            </a:r>
            <a:r>
              <a:rPr lang="es-ES" sz="1400" dirty="0" smtClean="0">
                <a:latin typeface="Arial" pitchFamily="34" charset="0"/>
                <a:ea typeface="Calibri" pitchFamily="34" charset="0"/>
                <a:cs typeface="Arial" pitchFamily="34" charset="0"/>
              </a:rPr>
              <a:t>20 </a:t>
            </a:r>
            <a:r>
              <a:rPr lang="es-ES" sz="1400" dirty="0">
                <a:latin typeface="Arial" pitchFamily="34" charset="0"/>
                <a:ea typeface="Calibri" pitchFamily="34" charset="0"/>
                <a:cs typeface="Arial" pitchFamily="34" charset="0"/>
              </a:rPr>
              <a:t>a</a:t>
            </a:r>
            <a:r>
              <a:rPr lang="es-ES" sz="1400" dirty="0">
                <a:latin typeface="Calibri"/>
                <a:ea typeface="Calibri" pitchFamily="34" charset="0"/>
                <a:cs typeface="Arial" pitchFamily="34" charset="0"/>
              </a:rPr>
              <a:t>ñ</a:t>
            </a:r>
            <a:r>
              <a:rPr lang="es-ES" sz="1400" dirty="0">
                <a:latin typeface="Arial" pitchFamily="34" charset="0"/>
                <a:ea typeface="Calibri" pitchFamily="34" charset="0"/>
                <a:cs typeface="Arial" pitchFamily="34" charset="0"/>
              </a:rPr>
              <a:t>os; es decir que si se implementa el sistema a partir del a</a:t>
            </a:r>
            <a:r>
              <a:rPr lang="es-ES" sz="1400" dirty="0">
                <a:latin typeface="Calibri"/>
                <a:ea typeface="Calibri" pitchFamily="34" charset="0"/>
                <a:cs typeface="Arial" pitchFamily="34" charset="0"/>
              </a:rPr>
              <a:t>ñ</a:t>
            </a:r>
            <a:r>
              <a:rPr lang="es-ES" sz="1400" dirty="0">
                <a:latin typeface="Arial" pitchFamily="34" charset="0"/>
                <a:ea typeface="Calibri" pitchFamily="34" charset="0"/>
                <a:cs typeface="Arial" pitchFamily="34" charset="0"/>
              </a:rPr>
              <a:t>o 2011, el horizonte de dise</a:t>
            </a:r>
            <a:r>
              <a:rPr lang="es-ES" sz="1400" dirty="0">
                <a:latin typeface="Calibri"/>
                <a:ea typeface="Calibri" pitchFamily="34" charset="0"/>
                <a:cs typeface="Arial" pitchFamily="34" charset="0"/>
              </a:rPr>
              <a:t>ñ</a:t>
            </a:r>
            <a:r>
              <a:rPr lang="es-ES" sz="1400" dirty="0">
                <a:latin typeface="Arial" pitchFamily="34" charset="0"/>
                <a:ea typeface="Calibri" pitchFamily="34" charset="0"/>
                <a:cs typeface="Arial" pitchFamily="34" charset="0"/>
              </a:rPr>
              <a:t>o corresponde al a</a:t>
            </a:r>
            <a:r>
              <a:rPr lang="es-ES" sz="1400" dirty="0">
                <a:latin typeface="Calibri"/>
                <a:ea typeface="Calibri" pitchFamily="34" charset="0"/>
                <a:cs typeface="Arial" pitchFamily="34" charset="0"/>
              </a:rPr>
              <a:t>ñ</a:t>
            </a:r>
            <a:r>
              <a:rPr lang="es-ES" sz="1400" dirty="0">
                <a:latin typeface="Arial" pitchFamily="34" charset="0"/>
                <a:ea typeface="Calibri" pitchFamily="34" charset="0"/>
                <a:cs typeface="Arial" pitchFamily="34" charset="0"/>
              </a:rPr>
              <a:t>o </a:t>
            </a:r>
            <a:r>
              <a:rPr lang="es-ES" sz="1400" dirty="0" smtClean="0">
                <a:latin typeface="Arial" pitchFamily="34" charset="0"/>
                <a:ea typeface="Calibri" pitchFamily="34" charset="0"/>
                <a:cs typeface="Arial" pitchFamily="34" charset="0"/>
              </a:rPr>
              <a:t>2031 </a:t>
            </a:r>
            <a:endParaRPr lang="es-ES" sz="2000" dirty="0">
              <a:latin typeface="Arial" pitchFamily="34" charset="0"/>
            </a:endParaRPr>
          </a:p>
        </p:txBody>
      </p:sp>
      <p:sp>
        <p:nvSpPr>
          <p:cNvPr id="11" name="Freeform 1040"/>
          <p:cNvSpPr>
            <a:spLocks/>
          </p:cNvSpPr>
          <p:nvPr/>
        </p:nvSpPr>
        <p:spPr bwMode="auto">
          <a:xfrm>
            <a:off x="3994150" y="3448050"/>
            <a:ext cx="755650" cy="1758950"/>
          </a:xfrm>
          <a:custGeom>
            <a:avLst/>
            <a:gdLst/>
            <a:ahLst/>
            <a:cxnLst>
              <a:cxn ang="0">
                <a:pos x="749" y="171"/>
              </a:cxn>
              <a:cxn ang="0">
                <a:pos x="753" y="138"/>
              </a:cxn>
              <a:cxn ang="0">
                <a:pos x="737" y="58"/>
              </a:cxn>
              <a:cxn ang="0">
                <a:pos x="726" y="13"/>
              </a:cxn>
              <a:cxn ang="0">
                <a:pos x="570" y="60"/>
              </a:cxn>
              <a:cxn ang="0">
                <a:pos x="586" y="175"/>
              </a:cxn>
              <a:cxn ang="0">
                <a:pos x="526" y="250"/>
              </a:cxn>
              <a:cxn ang="0">
                <a:pos x="401" y="457"/>
              </a:cxn>
              <a:cxn ang="0">
                <a:pos x="388" y="710"/>
              </a:cxn>
              <a:cxn ang="0">
                <a:pos x="369" y="855"/>
              </a:cxn>
              <a:cxn ang="0">
                <a:pos x="252" y="908"/>
              </a:cxn>
              <a:cxn ang="0">
                <a:pos x="250" y="874"/>
              </a:cxn>
              <a:cxn ang="0">
                <a:pos x="255" y="818"/>
              </a:cxn>
              <a:cxn ang="0">
                <a:pos x="217" y="735"/>
              </a:cxn>
              <a:cxn ang="0">
                <a:pos x="111" y="745"/>
              </a:cxn>
              <a:cxn ang="0">
                <a:pos x="69" y="726"/>
              </a:cxn>
              <a:cxn ang="0">
                <a:pos x="52" y="760"/>
              </a:cxn>
              <a:cxn ang="0">
                <a:pos x="83" y="780"/>
              </a:cxn>
              <a:cxn ang="0">
                <a:pos x="75" y="889"/>
              </a:cxn>
              <a:cxn ang="0">
                <a:pos x="25" y="1070"/>
              </a:cxn>
              <a:cxn ang="0">
                <a:pos x="29" y="1271"/>
              </a:cxn>
              <a:cxn ang="0">
                <a:pos x="0" y="1431"/>
              </a:cxn>
              <a:cxn ang="0">
                <a:pos x="15" y="1561"/>
              </a:cxn>
              <a:cxn ang="0">
                <a:pos x="86" y="1532"/>
              </a:cxn>
              <a:cxn ang="0">
                <a:pos x="132" y="1290"/>
              </a:cxn>
              <a:cxn ang="0">
                <a:pos x="165" y="1361"/>
              </a:cxn>
              <a:cxn ang="0">
                <a:pos x="165" y="1525"/>
              </a:cxn>
              <a:cxn ang="0">
                <a:pos x="292" y="1540"/>
              </a:cxn>
              <a:cxn ang="0">
                <a:pos x="257" y="1331"/>
              </a:cxn>
              <a:cxn ang="0">
                <a:pos x="259" y="1039"/>
              </a:cxn>
              <a:cxn ang="0">
                <a:pos x="353" y="989"/>
              </a:cxn>
              <a:cxn ang="0">
                <a:pos x="440" y="855"/>
              </a:cxn>
              <a:cxn ang="0">
                <a:pos x="461" y="745"/>
              </a:cxn>
              <a:cxn ang="0">
                <a:pos x="459" y="626"/>
              </a:cxn>
              <a:cxn ang="0">
                <a:pos x="503" y="603"/>
              </a:cxn>
              <a:cxn ang="0">
                <a:pos x="540" y="782"/>
              </a:cxn>
              <a:cxn ang="0">
                <a:pos x="490" y="987"/>
              </a:cxn>
              <a:cxn ang="0">
                <a:pos x="445" y="1106"/>
              </a:cxn>
              <a:cxn ang="0">
                <a:pos x="342" y="1442"/>
              </a:cxn>
              <a:cxn ang="0">
                <a:pos x="376" y="1559"/>
              </a:cxn>
              <a:cxn ang="0">
                <a:pos x="444" y="1507"/>
              </a:cxn>
              <a:cxn ang="0">
                <a:pos x="449" y="1398"/>
              </a:cxn>
              <a:cxn ang="0">
                <a:pos x="555" y="1135"/>
              </a:cxn>
              <a:cxn ang="0">
                <a:pos x="649" y="1121"/>
              </a:cxn>
              <a:cxn ang="0">
                <a:pos x="647" y="1194"/>
              </a:cxn>
              <a:cxn ang="0">
                <a:pos x="601" y="1511"/>
              </a:cxn>
              <a:cxn ang="0">
                <a:pos x="845" y="1552"/>
              </a:cxn>
              <a:cxn ang="0">
                <a:pos x="768" y="1488"/>
              </a:cxn>
              <a:cxn ang="0">
                <a:pos x="753" y="1223"/>
              </a:cxn>
              <a:cxn ang="0">
                <a:pos x="760" y="851"/>
              </a:cxn>
              <a:cxn ang="0">
                <a:pos x="816" y="753"/>
              </a:cxn>
              <a:cxn ang="0">
                <a:pos x="876" y="839"/>
              </a:cxn>
              <a:cxn ang="0">
                <a:pos x="924" y="847"/>
              </a:cxn>
              <a:cxn ang="0">
                <a:pos x="883" y="741"/>
              </a:cxn>
              <a:cxn ang="0">
                <a:pos x="816" y="616"/>
              </a:cxn>
              <a:cxn ang="0">
                <a:pos x="762" y="445"/>
              </a:cxn>
              <a:cxn ang="0">
                <a:pos x="720" y="271"/>
              </a:cxn>
              <a:cxn ang="0">
                <a:pos x="699" y="221"/>
              </a:cxn>
            </a:cxnLst>
            <a:rect l="0" t="0" r="r" b="b"/>
            <a:pathLst>
              <a:path w="933" h="1561">
                <a:moveTo>
                  <a:pt x="701" y="202"/>
                </a:moveTo>
                <a:lnTo>
                  <a:pt x="743" y="196"/>
                </a:lnTo>
                <a:lnTo>
                  <a:pt x="749" y="182"/>
                </a:lnTo>
                <a:lnTo>
                  <a:pt x="749" y="171"/>
                </a:lnTo>
                <a:lnTo>
                  <a:pt x="753" y="165"/>
                </a:lnTo>
                <a:lnTo>
                  <a:pt x="735" y="161"/>
                </a:lnTo>
                <a:lnTo>
                  <a:pt x="755" y="150"/>
                </a:lnTo>
                <a:lnTo>
                  <a:pt x="753" y="138"/>
                </a:lnTo>
                <a:lnTo>
                  <a:pt x="760" y="127"/>
                </a:lnTo>
                <a:lnTo>
                  <a:pt x="741" y="90"/>
                </a:lnTo>
                <a:lnTo>
                  <a:pt x="743" y="75"/>
                </a:lnTo>
                <a:lnTo>
                  <a:pt x="737" y="58"/>
                </a:lnTo>
                <a:lnTo>
                  <a:pt x="741" y="52"/>
                </a:lnTo>
                <a:lnTo>
                  <a:pt x="749" y="54"/>
                </a:lnTo>
                <a:lnTo>
                  <a:pt x="753" y="36"/>
                </a:lnTo>
                <a:lnTo>
                  <a:pt x="726" y="13"/>
                </a:lnTo>
                <a:lnTo>
                  <a:pt x="703" y="13"/>
                </a:lnTo>
                <a:lnTo>
                  <a:pt x="676" y="0"/>
                </a:lnTo>
                <a:lnTo>
                  <a:pt x="595" y="21"/>
                </a:lnTo>
                <a:lnTo>
                  <a:pt x="570" y="60"/>
                </a:lnTo>
                <a:lnTo>
                  <a:pt x="572" y="96"/>
                </a:lnTo>
                <a:lnTo>
                  <a:pt x="566" y="134"/>
                </a:lnTo>
                <a:lnTo>
                  <a:pt x="570" y="161"/>
                </a:lnTo>
                <a:lnTo>
                  <a:pt x="586" y="175"/>
                </a:lnTo>
                <a:lnTo>
                  <a:pt x="588" y="196"/>
                </a:lnTo>
                <a:lnTo>
                  <a:pt x="578" y="192"/>
                </a:lnTo>
                <a:lnTo>
                  <a:pt x="563" y="227"/>
                </a:lnTo>
                <a:lnTo>
                  <a:pt x="526" y="250"/>
                </a:lnTo>
                <a:lnTo>
                  <a:pt x="509" y="257"/>
                </a:lnTo>
                <a:lnTo>
                  <a:pt x="488" y="286"/>
                </a:lnTo>
                <a:lnTo>
                  <a:pt x="474" y="321"/>
                </a:lnTo>
                <a:lnTo>
                  <a:pt x="401" y="457"/>
                </a:lnTo>
                <a:lnTo>
                  <a:pt x="369" y="572"/>
                </a:lnTo>
                <a:lnTo>
                  <a:pt x="369" y="674"/>
                </a:lnTo>
                <a:lnTo>
                  <a:pt x="372" y="697"/>
                </a:lnTo>
                <a:lnTo>
                  <a:pt x="388" y="710"/>
                </a:lnTo>
                <a:lnTo>
                  <a:pt x="390" y="755"/>
                </a:lnTo>
                <a:lnTo>
                  <a:pt x="396" y="760"/>
                </a:lnTo>
                <a:lnTo>
                  <a:pt x="405" y="807"/>
                </a:lnTo>
                <a:lnTo>
                  <a:pt x="369" y="855"/>
                </a:lnTo>
                <a:lnTo>
                  <a:pt x="340" y="931"/>
                </a:lnTo>
                <a:lnTo>
                  <a:pt x="328" y="939"/>
                </a:lnTo>
                <a:lnTo>
                  <a:pt x="282" y="929"/>
                </a:lnTo>
                <a:lnTo>
                  <a:pt x="252" y="908"/>
                </a:lnTo>
                <a:lnTo>
                  <a:pt x="225" y="908"/>
                </a:lnTo>
                <a:lnTo>
                  <a:pt x="219" y="895"/>
                </a:lnTo>
                <a:lnTo>
                  <a:pt x="223" y="879"/>
                </a:lnTo>
                <a:lnTo>
                  <a:pt x="250" y="874"/>
                </a:lnTo>
                <a:lnTo>
                  <a:pt x="248" y="847"/>
                </a:lnTo>
                <a:lnTo>
                  <a:pt x="252" y="841"/>
                </a:lnTo>
                <a:lnTo>
                  <a:pt x="250" y="830"/>
                </a:lnTo>
                <a:lnTo>
                  <a:pt x="255" y="818"/>
                </a:lnTo>
                <a:lnTo>
                  <a:pt x="234" y="795"/>
                </a:lnTo>
                <a:lnTo>
                  <a:pt x="248" y="778"/>
                </a:lnTo>
                <a:lnTo>
                  <a:pt x="240" y="755"/>
                </a:lnTo>
                <a:lnTo>
                  <a:pt x="217" y="735"/>
                </a:lnTo>
                <a:lnTo>
                  <a:pt x="202" y="730"/>
                </a:lnTo>
                <a:lnTo>
                  <a:pt x="165" y="732"/>
                </a:lnTo>
                <a:lnTo>
                  <a:pt x="132" y="745"/>
                </a:lnTo>
                <a:lnTo>
                  <a:pt x="111" y="745"/>
                </a:lnTo>
                <a:lnTo>
                  <a:pt x="104" y="753"/>
                </a:lnTo>
                <a:lnTo>
                  <a:pt x="94" y="749"/>
                </a:lnTo>
                <a:lnTo>
                  <a:pt x="71" y="718"/>
                </a:lnTo>
                <a:lnTo>
                  <a:pt x="69" y="726"/>
                </a:lnTo>
                <a:lnTo>
                  <a:pt x="71" y="734"/>
                </a:lnTo>
                <a:lnTo>
                  <a:pt x="100" y="755"/>
                </a:lnTo>
                <a:lnTo>
                  <a:pt x="75" y="760"/>
                </a:lnTo>
                <a:lnTo>
                  <a:pt x="52" y="760"/>
                </a:lnTo>
                <a:lnTo>
                  <a:pt x="52" y="764"/>
                </a:lnTo>
                <a:lnTo>
                  <a:pt x="61" y="770"/>
                </a:lnTo>
                <a:lnTo>
                  <a:pt x="98" y="764"/>
                </a:lnTo>
                <a:lnTo>
                  <a:pt x="83" y="780"/>
                </a:lnTo>
                <a:lnTo>
                  <a:pt x="79" y="805"/>
                </a:lnTo>
                <a:lnTo>
                  <a:pt x="83" y="828"/>
                </a:lnTo>
                <a:lnTo>
                  <a:pt x="75" y="866"/>
                </a:lnTo>
                <a:lnTo>
                  <a:pt x="75" y="889"/>
                </a:lnTo>
                <a:lnTo>
                  <a:pt x="44" y="931"/>
                </a:lnTo>
                <a:lnTo>
                  <a:pt x="27" y="1014"/>
                </a:lnTo>
                <a:lnTo>
                  <a:pt x="33" y="1027"/>
                </a:lnTo>
                <a:lnTo>
                  <a:pt x="25" y="1070"/>
                </a:lnTo>
                <a:lnTo>
                  <a:pt x="27" y="1183"/>
                </a:lnTo>
                <a:lnTo>
                  <a:pt x="19" y="1240"/>
                </a:lnTo>
                <a:lnTo>
                  <a:pt x="23" y="1271"/>
                </a:lnTo>
                <a:lnTo>
                  <a:pt x="29" y="1271"/>
                </a:lnTo>
                <a:lnTo>
                  <a:pt x="33" y="1262"/>
                </a:lnTo>
                <a:lnTo>
                  <a:pt x="19" y="1321"/>
                </a:lnTo>
                <a:lnTo>
                  <a:pt x="19" y="1360"/>
                </a:lnTo>
                <a:lnTo>
                  <a:pt x="0" y="1431"/>
                </a:lnTo>
                <a:lnTo>
                  <a:pt x="0" y="1521"/>
                </a:lnTo>
                <a:lnTo>
                  <a:pt x="2" y="1530"/>
                </a:lnTo>
                <a:lnTo>
                  <a:pt x="10" y="1532"/>
                </a:lnTo>
                <a:lnTo>
                  <a:pt x="15" y="1561"/>
                </a:lnTo>
                <a:lnTo>
                  <a:pt x="96" y="1557"/>
                </a:lnTo>
                <a:lnTo>
                  <a:pt x="104" y="1548"/>
                </a:lnTo>
                <a:lnTo>
                  <a:pt x="100" y="1542"/>
                </a:lnTo>
                <a:lnTo>
                  <a:pt x="86" y="1532"/>
                </a:lnTo>
                <a:lnTo>
                  <a:pt x="69" y="1454"/>
                </a:lnTo>
                <a:lnTo>
                  <a:pt x="75" y="1400"/>
                </a:lnTo>
                <a:lnTo>
                  <a:pt x="92" y="1375"/>
                </a:lnTo>
                <a:lnTo>
                  <a:pt x="132" y="1290"/>
                </a:lnTo>
                <a:lnTo>
                  <a:pt x="148" y="1248"/>
                </a:lnTo>
                <a:lnTo>
                  <a:pt x="159" y="1325"/>
                </a:lnTo>
                <a:lnTo>
                  <a:pt x="171" y="1348"/>
                </a:lnTo>
                <a:lnTo>
                  <a:pt x="165" y="1361"/>
                </a:lnTo>
                <a:lnTo>
                  <a:pt x="169" y="1367"/>
                </a:lnTo>
                <a:lnTo>
                  <a:pt x="161" y="1415"/>
                </a:lnTo>
                <a:lnTo>
                  <a:pt x="159" y="1496"/>
                </a:lnTo>
                <a:lnTo>
                  <a:pt x="165" y="1525"/>
                </a:lnTo>
                <a:lnTo>
                  <a:pt x="165" y="1561"/>
                </a:lnTo>
                <a:lnTo>
                  <a:pt x="267" y="1561"/>
                </a:lnTo>
                <a:lnTo>
                  <a:pt x="294" y="1552"/>
                </a:lnTo>
                <a:lnTo>
                  <a:pt x="292" y="1540"/>
                </a:lnTo>
                <a:lnTo>
                  <a:pt x="250" y="1515"/>
                </a:lnTo>
                <a:lnTo>
                  <a:pt x="253" y="1429"/>
                </a:lnTo>
                <a:lnTo>
                  <a:pt x="250" y="1350"/>
                </a:lnTo>
                <a:lnTo>
                  <a:pt x="257" y="1331"/>
                </a:lnTo>
                <a:lnTo>
                  <a:pt x="232" y="1123"/>
                </a:lnTo>
                <a:lnTo>
                  <a:pt x="225" y="1089"/>
                </a:lnTo>
                <a:lnTo>
                  <a:pt x="250" y="1071"/>
                </a:lnTo>
                <a:lnTo>
                  <a:pt x="259" y="1039"/>
                </a:lnTo>
                <a:lnTo>
                  <a:pt x="263" y="993"/>
                </a:lnTo>
                <a:lnTo>
                  <a:pt x="307" y="1002"/>
                </a:lnTo>
                <a:lnTo>
                  <a:pt x="319" y="991"/>
                </a:lnTo>
                <a:lnTo>
                  <a:pt x="353" y="989"/>
                </a:lnTo>
                <a:lnTo>
                  <a:pt x="371" y="975"/>
                </a:lnTo>
                <a:lnTo>
                  <a:pt x="401" y="864"/>
                </a:lnTo>
                <a:lnTo>
                  <a:pt x="424" y="855"/>
                </a:lnTo>
                <a:lnTo>
                  <a:pt x="440" y="855"/>
                </a:lnTo>
                <a:lnTo>
                  <a:pt x="482" y="835"/>
                </a:lnTo>
                <a:lnTo>
                  <a:pt x="484" y="807"/>
                </a:lnTo>
                <a:lnTo>
                  <a:pt x="493" y="783"/>
                </a:lnTo>
                <a:lnTo>
                  <a:pt x="461" y="745"/>
                </a:lnTo>
                <a:lnTo>
                  <a:pt x="465" y="726"/>
                </a:lnTo>
                <a:lnTo>
                  <a:pt x="476" y="710"/>
                </a:lnTo>
                <a:lnTo>
                  <a:pt x="467" y="638"/>
                </a:lnTo>
                <a:lnTo>
                  <a:pt x="459" y="626"/>
                </a:lnTo>
                <a:lnTo>
                  <a:pt x="469" y="601"/>
                </a:lnTo>
                <a:lnTo>
                  <a:pt x="532" y="505"/>
                </a:lnTo>
                <a:lnTo>
                  <a:pt x="520" y="565"/>
                </a:lnTo>
                <a:lnTo>
                  <a:pt x="503" y="603"/>
                </a:lnTo>
                <a:lnTo>
                  <a:pt x="513" y="657"/>
                </a:lnTo>
                <a:lnTo>
                  <a:pt x="534" y="676"/>
                </a:lnTo>
                <a:lnTo>
                  <a:pt x="540" y="766"/>
                </a:lnTo>
                <a:lnTo>
                  <a:pt x="540" y="782"/>
                </a:lnTo>
                <a:lnTo>
                  <a:pt x="520" y="837"/>
                </a:lnTo>
                <a:lnTo>
                  <a:pt x="513" y="893"/>
                </a:lnTo>
                <a:lnTo>
                  <a:pt x="515" y="914"/>
                </a:lnTo>
                <a:lnTo>
                  <a:pt x="490" y="987"/>
                </a:lnTo>
                <a:lnTo>
                  <a:pt x="478" y="1060"/>
                </a:lnTo>
                <a:lnTo>
                  <a:pt x="459" y="1085"/>
                </a:lnTo>
                <a:lnTo>
                  <a:pt x="457" y="1095"/>
                </a:lnTo>
                <a:lnTo>
                  <a:pt x="445" y="1106"/>
                </a:lnTo>
                <a:lnTo>
                  <a:pt x="436" y="1141"/>
                </a:lnTo>
                <a:lnTo>
                  <a:pt x="394" y="1227"/>
                </a:lnTo>
                <a:lnTo>
                  <a:pt x="369" y="1302"/>
                </a:lnTo>
                <a:lnTo>
                  <a:pt x="342" y="1442"/>
                </a:lnTo>
                <a:lnTo>
                  <a:pt x="348" y="1484"/>
                </a:lnTo>
                <a:lnTo>
                  <a:pt x="369" y="1502"/>
                </a:lnTo>
                <a:lnTo>
                  <a:pt x="369" y="1534"/>
                </a:lnTo>
                <a:lnTo>
                  <a:pt x="376" y="1559"/>
                </a:lnTo>
                <a:lnTo>
                  <a:pt x="447" y="1559"/>
                </a:lnTo>
                <a:lnTo>
                  <a:pt x="465" y="1548"/>
                </a:lnTo>
                <a:lnTo>
                  <a:pt x="463" y="1532"/>
                </a:lnTo>
                <a:lnTo>
                  <a:pt x="444" y="1507"/>
                </a:lnTo>
                <a:lnTo>
                  <a:pt x="449" y="1484"/>
                </a:lnTo>
                <a:lnTo>
                  <a:pt x="445" y="1465"/>
                </a:lnTo>
                <a:lnTo>
                  <a:pt x="455" y="1446"/>
                </a:lnTo>
                <a:lnTo>
                  <a:pt x="449" y="1398"/>
                </a:lnTo>
                <a:lnTo>
                  <a:pt x="463" y="1336"/>
                </a:lnTo>
                <a:lnTo>
                  <a:pt x="522" y="1208"/>
                </a:lnTo>
                <a:lnTo>
                  <a:pt x="549" y="1160"/>
                </a:lnTo>
                <a:lnTo>
                  <a:pt x="555" y="1135"/>
                </a:lnTo>
                <a:lnTo>
                  <a:pt x="586" y="1110"/>
                </a:lnTo>
                <a:lnTo>
                  <a:pt x="601" y="1089"/>
                </a:lnTo>
                <a:lnTo>
                  <a:pt x="641" y="964"/>
                </a:lnTo>
                <a:lnTo>
                  <a:pt x="649" y="1121"/>
                </a:lnTo>
                <a:lnTo>
                  <a:pt x="655" y="1160"/>
                </a:lnTo>
                <a:lnTo>
                  <a:pt x="659" y="1162"/>
                </a:lnTo>
                <a:lnTo>
                  <a:pt x="645" y="1179"/>
                </a:lnTo>
                <a:lnTo>
                  <a:pt x="647" y="1194"/>
                </a:lnTo>
                <a:lnTo>
                  <a:pt x="605" y="1350"/>
                </a:lnTo>
                <a:lnTo>
                  <a:pt x="593" y="1454"/>
                </a:lnTo>
                <a:lnTo>
                  <a:pt x="595" y="1488"/>
                </a:lnTo>
                <a:lnTo>
                  <a:pt x="601" y="1511"/>
                </a:lnTo>
                <a:lnTo>
                  <a:pt x="622" y="1519"/>
                </a:lnTo>
                <a:lnTo>
                  <a:pt x="622" y="1559"/>
                </a:lnTo>
                <a:lnTo>
                  <a:pt x="806" y="1561"/>
                </a:lnTo>
                <a:lnTo>
                  <a:pt x="845" y="1552"/>
                </a:lnTo>
                <a:lnTo>
                  <a:pt x="849" y="1542"/>
                </a:lnTo>
                <a:lnTo>
                  <a:pt x="843" y="1529"/>
                </a:lnTo>
                <a:lnTo>
                  <a:pt x="803" y="1519"/>
                </a:lnTo>
                <a:lnTo>
                  <a:pt x="768" y="1488"/>
                </a:lnTo>
                <a:lnTo>
                  <a:pt x="747" y="1477"/>
                </a:lnTo>
                <a:lnTo>
                  <a:pt x="732" y="1434"/>
                </a:lnTo>
                <a:lnTo>
                  <a:pt x="749" y="1281"/>
                </a:lnTo>
                <a:lnTo>
                  <a:pt x="753" y="1223"/>
                </a:lnTo>
                <a:lnTo>
                  <a:pt x="783" y="1150"/>
                </a:lnTo>
                <a:lnTo>
                  <a:pt x="787" y="1110"/>
                </a:lnTo>
                <a:lnTo>
                  <a:pt x="778" y="997"/>
                </a:lnTo>
                <a:lnTo>
                  <a:pt x="760" y="851"/>
                </a:lnTo>
                <a:lnTo>
                  <a:pt x="770" y="755"/>
                </a:lnTo>
                <a:lnTo>
                  <a:pt x="764" y="709"/>
                </a:lnTo>
                <a:lnTo>
                  <a:pt x="799" y="745"/>
                </a:lnTo>
                <a:lnTo>
                  <a:pt x="816" y="753"/>
                </a:lnTo>
                <a:lnTo>
                  <a:pt x="828" y="747"/>
                </a:lnTo>
                <a:lnTo>
                  <a:pt x="889" y="789"/>
                </a:lnTo>
                <a:lnTo>
                  <a:pt x="885" y="822"/>
                </a:lnTo>
                <a:lnTo>
                  <a:pt x="876" y="839"/>
                </a:lnTo>
                <a:lnTo>
                  <a:pt x="899" y="839"/>
                </a:lnTo>
                <a:lnTo>
                  <a:pt x="914" y="833"/>
                </a:lnTo>
                <a:lnTo>
                  <a:pt x="918" y="824"/>
                </a:lnTo>
                <a:lnTo>
                  <a:pt x="924" y="847"/>
                </a:lnTo>
                <a:lnTo>
                  <a:pt x="929" y="845"/>
                </a:lnTo>
                <a:lnTo>
                  <a:pt x="933" y="783"/>
                </a:lnTo>
                <a:lnTo>
                  <a:pt x="906" y="755"/>
                </a:lnTo>
                <a:lnTo>
                  <a:pt x="883" y="741"/>
                </a:lnTo>
                <a:lnTo>
                  <a:pt x="879" y="734"/>
                </a:lnTo>
                <a:lnTo>
                  <a:pt x="881" y="709"/>
                </a:lnTo>
                <a:lnTo>
                  <a:pt x="837" y="639"/>
                </a:lnTo>
                <a:lnTo>
                  <a:pt x="816" y="616"/>
                </a:lnTo>
                <a:lnTo>
                  <a:pt x="793" y="555"/>
                </a:lnTo>
                <a:lnTo>
                  <a:pt x="772" y="520"/>
                </a:lnTo>
                <a:lnTo>
                  <a:pt x="772" y="490"/>
                </a:lnTo>
                <a:lnTo>
                  <a:pt x="762" y="445"/>
                </a:lnTo>
                <a:lnTo>
                  <a:pt x="766" y="394"/>
                </a:lnTo>
                <a:lnTo>
                  <a:pt x="747" y="307"/>
                </a:lnTo>
                <a:lnTo>
                  <a:pt x="735" y="284"/>
                </a:lnTo>
                <a:lnTo>
                  <a:pt x="720" y="271"/>
                </a:lnTo>
                <a:lnTo>
                  <a:pt x="722" y="255"/>
                </a:lnTo>
                <a:lnTo>
                  <a:pt x="737" y="263"/>
                </a:lnTo>
                <a:lnTo>
                  <a:pt x="735" y="232"/>
                </a:lnTo>
                <a:lnTo>
                  <a:pt x="699" y="221"/>
                </a:lnTo>
                <a:lnTo>
                  <a:pt x="701" y="202"/>
                </a:lnTo>
                <a:close/>
              </a:path>
            </a:pathLst>
          </a:custGeom>
          <a:solidFill>
            <a:schemeClr val="accent4">
              <a:lumMod val="10000"/>
            </a:schemeClr>
          </a:solidFill>
          <a:ln w="0">
            <a:noFill/>
            <a:prstDash val="solid"/>
            <a:round/>
            <a:headEnd/>
            <a:tailEnd/>
          </a:ln>
        </p:spPr>
        <p:txBody>
          <a:bodyPr/>
          <a:lstStyle/>
          <a:p>
            <a:pPr eaLnBrk="0" hangingPunct="0">
              <a:defRPr/>
            </a:pPr>
            <a:endParaRPr lang="es-ES" dirty="0"/>
          </a:p>
        </p:txBody>
      </p:sp>
      <p:sp>
        <p:nvSpPr>
          <p:cNvPr id="7169" name="Rectangle 1"/>
          <p:cNvSpPr>
            <a:spLocks noChangeArrowheads="1"/>
          </p:cNvSpPr>
          <p:nvPr/>
        </p:nvSpPr>
        <p:spPr bwMode="auto">
          <a:xfrm>
            <a:off x="1238250" y="3606800"/>
            <a:ext cx="1733550" cy="276225"/>
          </a:xfrm>
          <a:prstGeom prst="rect">
            <a:avLst/>
          </a:prstGeom>
          <a:solidFill>
            <a:schemeClr val="accent1">
              <a:lumMod val="75000"/>
            </a:schemeClr>
          </a:solidFill>
          <a:ln w="9525">
            <a:noFill/>
            <a:miter lim="800000"/>
            <a:headEnd/>
            <a:tailEnd/>
          </a:ln>
          <a:effectLst/>
        </p:spPr>
        <p:txBody>
          <a:bodyPr anchor="ctr">
            <a:spAutoFit/>
          </a:bodyPr>
          <a:lstStyle/>
          <a:p>
            <a:pPr algn="just">
              <a:defRPr/>
            </a:pPr>
            <a:r>
              <a:rPr lang="es-MX" sz="1200" b="1" dirty="0">
                <a:latin typeface="Arial" pitchFamily="34" charset="0"/>
                <a:ea typeface="Calibri" pitchFamily="34" charset="0"/>
                <a:cs typeface="Arial" pitchFamily="34" charset="0"/>
              </a:rPr>
              <a:t>Periodos de Dise</a:t>
            </a:r>
            <a:r>
              <a:rPr lang="es-MX" sz="1200" b="1" dirty="0">
                <a:latin typeface="Calibri"/>
                <a:ea typeface="Calibri" pitchFamily="34" charset="0"/>
                <a:cs typeface="Arial" pitchFamily="34" charset="0"/>
              </a:rPr>
              <a:t>ñ</a:t>
            </a:r>
            <a:r>
              <a:rPr lang="es-MX" sz="1200" b="1" dirty="0">
                <a:latin typeface="Arial" pitchFamily="34" charset="0"/>
                <a:ea typeface="Calibri" pitchFamily="34" charset="0"/>
                <a:cs typeface="Arial" pitchFamily="34" charset="0"/>
              </a:rPr>
              <a:t>o</a:t>
            </a:r>
            <a:endParaRPr lang="es-MX" b="1" dirty="0">
              <a:latin typeface="Arial" pitchFamily="34" charset="0"/>
            </a:endParaRPr>
          </a:p>
        </p:txBody>
      </p:sp>
      <p:graphicFrame>
        <p:nvGraphicFramePr>
          <p:cNvPr id="12" name="11 Tabla"/>
          <p:cNvGraphicFramePr>
            <a:graphicFrameLocks noGrp="1"/>
          </p:cNvGraphicFramePr>
          <p:nvPr/>
        </p:nvGraphicFramePr>
        <p:xfrm>
          <a:off x="349250" y="4095750"/>
          <a:ext cx="3200400" cy="822960"/>
        </p:xfrm>
        <a:graphic>
          <a:graphicData uri="http://schemas.openxmlformats.org/drawingml/2006/table">
            <a:tbl>
              <a:tblPr/>
              <a:tblGrid>
                <a:gridCol w="1778000"/>
                <a:gridCol w="1422400"/>
              </a:tblGrid>
              <a:tr h="0">
                <a:tc>
                  <a:txBody>
                    <a:bodyPr/>
                    <a:lstStyle/>
                    <a:p>
                      <a:pPr marL="360000" indent="-226695" algn="just">
                        <a:lnSpc>
                          <a:spcPct val="150000"/>
                        </a:lnSpc>
                        <a:spcAft>
                          <a:spcPts val="0"/>
                        </a:spcAft>
                      </a:pPr>
                      <a:r>
                        <a:rPr lang="es-ES" sz="1200" dirty="0">
                          <a:latin typeface="Arial"/>
                          <a:ea typeface="Calibri"/>
                          <a:cs typeface="Times New Roman"/>
                        </a:rPr>
                        <a:t>Nuevos Servicios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60000" indent="-226695" algn="just">
                        <a:lnSpc>
                          <a:spcPct val="150000"/>
                        </a:lnSpc>
                        <a:spcAft>
                          <a:spcPts val="0"/>
                        </a:spcAft>
                      </a:pPr>
                      <a:r>
                        <a:rPr lang="es-ES" sz="1200">
                          <a:latin typeface="Arial"/>
                          <a:ea typeface="Calibri"/>
                          <a:cs typeface="Times New Roman"/>
                        </a:rPr>
                        <a:t>20 a 30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0">
                <a:tc>
                  <a:txBody>
                    <a:bodyPr/>
                    <a:lstStyle/>
                    <a:p>
                      <a:pPr marL="360000" indent="-226695" algn="just">
                        <a:lnSpc>
                          <a:spcPct val="150000"/>
                        </a:lnSpc>
                        <a:spcAft>
                          <a:spcPts val="0"/>
                        </a:spcAft>
                      </a:pPr>
                      <a:r>
                        <a:rPr lang="es-ES" sz="1200" dirty="0">
                          <a:latin typeface="Arial"/>
                          <a:ea typeface="Calibri"/>
                          <a:cs typeface="Times New Roman"/>
                        </a:rPr>
                        <a:t>Ampliaciones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60000" indent="-226695" algn="just">
                        <a:lnSpc>
                          <a:spcPct val="150000"/>
                        </a:lnSpc>
                        <a:spcAft>
                          <a:spcPts val="0"/>
                        </a:spcAft>
                      </a:pPr>
                      <a:r>
                        <a:rPr lang="es-ES" sz="1200">
                          <a:latin typeface="Arial"/>
                          <a:ea typeface="Calibri"/>
                          <a:cs typeface="Times New Roman"/>
                        </a:rPr>
                        <a:t>15 a 20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0">
                <a:tc>
                  <a:txBody>
                    <a:bodyPr/>
                    <a:lstStyle/>
                    <a:p>
                      <a:pPr marL="360000" indent="-226695" algn="just">
                        <a:lnSpc>
                          <a:spcPct val="150000"/>
                        </a:lnSpc>
                        <a:spcAft>
                          <a:spcPts val="0"/>
                        </a:spcAft>
                      </a:pPr>
                      <a:r>
                        <a:rPr lang="es-ES" sz="1200" dirty="0">
                          <a:latin typeface="Arial"/>
                          <a:ea typeface="Calibri"/>
                          <a:cs typeface="Times New Roman"/>
                        </a:rPr>
                        <a:t>Obras de Emergencia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60000" indent="-226695" algn="just">
                        <a:lnSpc>
                          <a:spcPct val="150000"/>
                        </a:lnSpc>
                        <a:spcAft>
                          <a:spcPts val="0"/>
                        </a:spcAft>
                      </a:pPr>
                      <a:r>
                        <a:rPr lang="es-ES" sz="1200" dirty="0">
                          <a:latin typeface="Arial"/>
                          <a:ea typeface="Calibri"/>
                          <a:cs typeface="Times New Roman"/>
                        </a:rPr>
                        <a:t>3 a 5 años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sp>
        <p:nvSpPr>
          <p:cNvPr id="7170" name="Rectangle 2"/>
          <p:cNvSpPr>
            <a:spLocks noChangeArrowheads="1"/>
          </p:cNvSpPr>
          <p:nvPr/>
        </p:nvSpPr>
        <p:spPr bwMode="auto">
          <a:xfrm>
            <a:off x="4616450" y="1726396"/>
            <a:ext cx="3816350" cy="954107"/>
          </a:xfrm>
          <a:prstGeom prst="rect">
            <a:avLst/>
          </a:prstGeom>
          <a:solidFill>
            <a:schemeClr val="accent2">
              <a:lumMod val="75000"/>
            </a:schemeClr>
          </a:solidFill>
          <a:ln w="9525">
            <a:noFill/>
            <a:miter lim="800000"/>
            <a:headEnd/>
            <a:tailEnd/>
          </a:ln>
          <a:effectLst/>
        </p:spPr>
        <p:txBody>
          <a:bodyPr anchor="ctr">
            <a:spAutoFit/>
          </a:bodyPr>
          <a:lstStyle/>
          <a:p>
            <a:pPr algn="just">
              <a:defRPr/>
            </a:pPr>
            <a:r>
              <a:rPr lang="es-ES" sz="1400" dirty="0">
                <a:latin typeface="Arial" pitchFamily="34" charset="0"/>
                <a:ea typeface="Calibri" pitchFamily="34" charset="0"/>
                <a:cs typeface="Arial" pitchFamily="34" charset="0"/>
              </a:rPr>
              <a:t>Para proyectar la poblaci</a:t>
            </a:r>
            <a:r>
              <a:rPr lang="es-ES" sz="1400" dirty="0">
                <a:latin typeface="Calibri"/>
                <a:ea typeface="Calibri" pitchFamily="34" charset="0"/>
                <a:cs typeface="Arial" pitchFamily="34" charset="0"/>
              </a:rPr>
              <a:t>ó</a:t>
            </a:r>
            <a:r>
              <a:rPr lang="es-ES" sz="1400" dirty="0">
                <a:latin typeface="Arial" pitchFamily="34" charset="0"/>
                <a:ea typeface="Calibri" pitchFamily="34" charset="0"/>
                <a:cs typeface="Arial" pitchFamily="34" charset="0"/>
              </a:rPr>
              <a:t>n a futuro  se utilizaron los datos obtenidos en los censos </a:t>
            </a:r>
            <a:r>
              <a:rPr lang="es-ES" sz="1400" dirty="0" smtClean="0">
                <a:latin typeface="Arial" pitchFamily="34" charset="0"/>
                <a:ea typeface="Calibri" pitchFamily="34" charset="0"/>
                <a:cs typeface="Arial" pitchFamily="34" charset="0"/>
              </a:rPr>
              <a:t>; </a:t>
            </a:r>
            <a:r>
              <a:rPr lang="es-ES" sz="1400" dirty="0">
                <a:latin typeface="Arial" pitchFamily="34" charset="0"/>
                <a:ea typeface="Calibri" pitchFamily="34" charset="0"/>
                <a:cs typeface="Arial" pitchFamily="34" charset="0"/>
              </a:rPr>
              <a:t>se realizaron encuestas </a:t>
            </a:r>
            <a:r>
              <a:rPr lang="es-ES" sz="1400" dirty="0" smtClean="0">
                <a:latin typeface="Arial" pitchFamily="34" charset="0"/>
                <a:ea typeface="Calibri" pitchFamily="34" charset="0"/>
                <a:cs typeface="Arial" pitchFamily="34" charset="0"/>
              </a:rPr>
              <a:t>del sector y </a:t>
            </a:r>
            <a:r>
              <a:rPr lang="es-ES" sz="1400" dirty="0">
                <a:latin typeface="Arial" pitchFamily="34" charset="0"/>
                <a:ea typeface="Calibri" pitchFamily="34" charset="0"/>
                <a:cs typeface="Arial" pitchFamily="34" charset="0"/>
              </a:rPr>
              <a:t>de las </a:t>
            </a:r>
            <a:r>
              <a:rPr lang="es-ES" sz="1400" dirty="0">
                <a:latin typeface="Calibri"/>
                <a:ea typeface="Calibri" pitchFamily="34" charset="0"/>
                <a:cs typeface="Arial" pitchFamily="34" charset="0"/>
              </a:rPr>
              <a:t>á</a:t>
            </a:r>
            <a:r>
              <a:rPr lang="es-ES" sz="1400" dirty="0">
                <a:latin typeface="Arial" pitchFamily="34" charset="0"/>
                <a:ea typeface="Calibri" pitchFamily="34" charset="0"/>
                <a:cs typeface="Arial" pitchFamily="34" charset="0"/>
              </a:rPr>
              <a:t>reas de influencia directa y expansi</a:t>
            </a:r>
            <a:r>
              <a:rPr lang="es-ES" sz="1400" dirty="0">
                <a:latin typeface="Calibri"/>
                <a:ea typeface="Calibri" pitchFamily="34" charset="0"/>
                <a:cs typeface="Arial" pitchFamily="34" charset="0"/>
              </a:rPr>
              <a:t>ó</a:t>
            </a:r>
            <a:r>
              <a:rPr lang="es-ES" sz="1400" dirty="0">
                <a:latin typeface="Arial" pitchFamily="34" charset="0"/>
                <a:ea typeface="Calibri" pitchFamily="34" charset="0"/>
                <a:cs typeface="Arial" pitchFamily="34" charset="0"/>
              </a:rPr>
              <a:t>n futura. </a:t>
            </a:r>
            <a:endParaRPr lang="es-ES" sz="2000" dirty="0">
              <a:latin typeface="Arial" pitchFamily="34" charset="0"/>
            </a:endParaRPr>
          </a:p>
        </p:txBody>
      </p:sp>
      <p:sp>
        <p:nvSpPr>
          <p:cNvPr id="7171" name="Rectangle 3"/>
          <p:cNvSpPr>
            <a:spLocks noChangeArrowheads="1"/>
          </p:cNvSpPr>
          <p:nvPr/>
        </p:nvSpPr>
        <p:spPr bwMode="auto">
          <a:xfrm>
            <a:off x="5727700" y="3108325"/>
            <a:ext cx="1854200" cy="276225"/>
          </a:xfrm>
          <a:prstGeom prst="rect">
            <a:avLst/>
          </a:prstGeom>
          <a:solidFill>
            <a:schemeClr val="accent5">
              <a:lumMod val="50000"/>
            </a:schemeClr>
          </a:solidFill>
          <a:ln w="9525">
            <a:noFill/>
            <a:miter lim="800000"/>
            <a:headEnd/>
            <a:tailEnd/>
          </a:ln>
          <a:effectLst/>
        </p:spPr>
        <p:txBody>
          <a:bodyPr anchor="ctr">
            <a:spAutoFit/>
          </a:bodyPr>
          <a:lstStyle/>
          <a:p>
            <a:pPr algn="ctr">
              <a:defRPr/>
            </a:pPr>
            <a:r>
              <a:rPr lang="es-ES" sz="1200" b="1" dirty="0">
                <a:latin typeface="Arial" pitchFamily="34" charset="0"/>
                <a:ea typeface="Calibri" pitchFamily="34" charset="0"/>
                <a:cs typeface="Arial" pitchFamily="34" charset="0"/>
              </a:rPr>
              <a:t>POBLACI</a:t>
            </a:r>
            <a:r>
              <a:rPr lang="es-ES" sz="1200" b="1" dirty="0">
                <a:latin typeface="Calibri"/>
                <a:ea typeface="Calibri" pitchFamily="34" charset="0"/>
                <a:cs typeface="Arial" pitchFamily="34" charset="0"/>
              </a:rPr>
              <a:t>Ó</a:t>
            </a:r>
            <a:r>
              <a:rPr lang="es-ES" sz="1200" b="1" dirty="0">
                <a:latin typeface="Arial" pitchFamily="34" charset="0"/>
                <a:ea typeface="Calibri" pitchFamily="34" charset="0"/>
                <a:cs typeface="Arial" pitchFamily="34" charset="0"/>
              </a:rPr>
              <a:t>N FUTURA</a:t>
            </a:r>
            <a:endParaRPr lang="es-ES" dirty="0">
              <a:latin typeface="Arial" pitchFamily="34" charset="0"/>
            </a:endParaRPr>
          </a:p>
        </p:txBody>
      </p:sp>
      <p:sp>
        <p:nvSpPr>
          <p:cNvPr id="39" name="Rectangle 3"/>
          <p:cNvSpPr>
            <a:spLocks noChangeArrowheads="1"/>
          </p:cNvSpPr>
          <p:nvPr/>
        </p:nvSpPr>
        <p:spPr bwMode="auto">
          <a:xfrm>
            <a:off x="5727700" y="3562350"/>
            <a:ext cx="1854200" cy="307975"/>
          </a:xfrm>
          <a:prstGeom prst="rect">
            <a:avLst/>
          </a:prstGeom>
          <a:solidFill>
            <a:schemeClr val="accent5">
              <a:lumMod val="75000"/>
            </a:schemeClr>
          </a:solidFill>
          <a:ln w="9525">
            <a:noFill/>
            <a:miter lim="800000"/>
            <a:headEnd/>
            <a:tailEnd/>
          </a:ln>
          <a:effectLst/>
        </p:spPr>
        <p:txBody>
          <a:bodyPr anchor="ctr">
            <a:spAutoFit/>
          </a:bodyPr>
          <a:lstStyle/>
          <a:p>
            <a:pPr algn="ctr">
              <a:defRPr/>
            </a:pPr>
            <a:r>
              <a:rPr lang="es-ES" sz="1400" dirty="0">
                <a:latin typeface="Arial" pitchFamily="34" charset="0"/>
              </a:rPr>
              <a:t>Método Geométrico</a:t>
            </a:r>
          </a:p>
        </p:txBody>
      </p:sp>
      <p:sp>
        <p:nvSpPr>
          <p:cNvPr id="3791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15" name="14 Imagen" descr="EMAAP"/>
          <p:cNvPicPr/>
          <p:nvPr/>
        </p:nvPicPr>
        <p:blipFill>
          <a:blip r:embed="rId3" cstate="print"/>
          <a:srcRect/>
          <a:stretch>
            <a:fillRect/>
          </a:stretch>
        </p:blipFill>
        <p:spPr bwMode="auto">
          <a:xfrm>
            <a:off x="4292600" y="5768975"/>
            <a:ext cx="412750" cy="504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941" name="Picture 19" descr="j0346315[1]">
            <a:hlinkClick r:id="rId4" action="ppaction://hlinkpres?slideindex=1&amp;slidetitle="/>
          </p:cNvPr>
          <p:cNvPicPr>
            <a:picLocks noChangeAspect="1" noChangeArrowheads="1"/>
          </p:cNvPicPr>
          <p:nvPr/>
        </p:nvPicPr>
        <p:blipFill>
          <a:blip r:embed="rId5" cstate="print"/>
          <a:srcRect/>
          <a:stretch>
            <a:fillRect/>
          </a:stretch>
        </p:blipFill>
        <p:spPr bwMode="auto">
          <a:xfrm>
            <a:off x="8216900" y="406400"/>
            <a:ext cx="539750" cy="539750"/>
          </a:xfrm>
          <a:prstGeom prst="rect">
            <a:avLst/>
          </a:prstGeom>
          <a:noFill/>
          <a:ln w="9525">
            <a:noFill/>
            <a:miter lim="800000"/>
            <a:headEnd/>
            <a:tailEnd/>
          </a:ln>
        </p:spPr>
      </p:pic>
      <p:sp>
        <p:nvSpPr>
          <p:cNvPr id="19" name="Rectangle 3"/>
          <p:cNvSpPr>
            <a:spLocks noChangeArrowheads="1"/>
          </p:cNvSpPr>
          <p:nvPr/>
        </p:nvSpPr>
        <p:spPr bwMode="auto">
          <a:xfrm>
            <a:off x="5742130" y="4014065"/>
            <a:ext cx="1854200" cy="307975"/>
          </a:xfrm>
          <a:prstGeom prst="rect">
            <a:avLst/>
          </a:prstGeom>
          <a:solidFill>
            <a:schemeClr val="accent5">
              <a:lumMod val="75000"/>
            </a:schemeClr>
          </a:solidFill>
          <a:ln w="9525">
            <a:noFill/>
            <a:miter lim="800000"/>
            <a:headEnd/>
            <a:tailEnd/>
          </a:ln>
          <a:effectLst/>
        </p:spPr>
        <p:txBody>
          <a:bodyPr anchor="ctr">
            <a:spAutoFit/>
          </a:bodyPr>
          <a:lstStyle/>
          <a:p>
            <a:pPr algn="ctr">
              <a:defRPr/>
            </a:pPr>
            <a:r>
              <a:rPr lang="es-ES" sz="1400" dirty="0">
                <a:latin typeface="Arial" pitchFamily="34" charset="0"/>
              </a:rPr>
              <a:t>Método </a:t>
            </a:r>
            <a:r>
              <a:rPr lang="es-ES" sz="1400" dirty="0" smtClean="0">
                <a:latin typeface="Arial" pitchFamily="34" charset="0"/>
              </a:rPr>
              <a:t> </a:t>
            </a:r>
            <a:r>
              <a:rPr lang="es-ES" sz="1400" dirty="0" err="1" smtClean="0">
                <a:latin typeface="Arial" pitchFamily="34" charset="0"/>
              </a:rPr>
              <a:t>Aritmetico</a:t>
            </a:r>
            <a:endParaRPr lang="es-ES" sz="1400" dirty="0">
              <a:latin typeface="Arial" pitchFamily="34" charset="0"/>
            </a:endParaRPr>
          </a:p>
        </p:txBody>
      </p:sp>
      <p:sp>
        <p:nvSpPr>
          <p:cNvPr id="20" name="Rectangle 3"/>
          <p:cNvSpPr>
            <a:spLocks noChangeArrowheads="1"/>
          </p:cNvSpPr>
          <p:nvPr/>
        </p:nvSpPr>
        <p:spPr bwMode="auto">
          <a:xfrm>
            <a:off x="5742130" y="4554125"/>
            <a:ext cx="1854200" cy="307975"/>
          </a:xfrm>
          <a:prstGeom prst="rect">
            <a:avLst/>
          </a:prstGeom>
          <a:solidFill>
            <a:schemeClr val="accent5">
              <a:lumMod val="75000"/>
            </a:schemeClr>
          </a:solidFill>
          <a:ln w="9525">
            <a:noFill/>
            <a:miter lim="800000"/>
            <a:headEnd/>
            <a:tailEnd/>
          </a:ln>
          <a:effectLst/>
        </p:spPr>
        <p:txBody>
          <a:bodyPr anchor="ctr">
            <a:spAutoFit/>
          </a:bodyPr>
          <a:lstStyle/>
          <a:p>
            <a:pPr algn="ctr">
              <a:defRPr/>
            </a:pPr>
            <a:r>
              <a:rPr lang="es-ES" sz="1400" dirty="0">
                <a:latin typeface="Arial" pitchFamily="34" charset="0"/>
              </a:rPr>
              <a:t>Método </a:t>
            </a:r>
            <a:r>
              <a:rPr lang="es-ES" sz="1400" dirty="0" smtClean="0">
                <a:latin typeface="Arial" pitchFamily="34" charset="0"/>
              </a:rPr>
              <a:t>Mixto</a:t>
            </a:r>
            <a:endParaRPr lang="es-ES" sz="1400" dirty="0">
              <a:latin typeface="Arial" pitchFamily="34" charset="0"/>
            </a:endParaRPr>
          </a:p>
        </p:txBody>
      </p:sp>
      <p:sp>
        <p:nvSpPr>
          <p:cNvPr id="21" name="Rectangle 3"/>
          <p:cNvSpPr>
            <a:spLocks noChangeArrowheads="1"/>
          </p:cNvSpPr>
          <p:nvPr/>
        </p:nvSpPr>
        <p:spPr bwMode="auto">
          <a:xfrm>
            <a:off x="6192180" y="5229200"/>
            <a:ext cx="1125125" cy="523220"/>
          </a:xfrm>
          <a:prstGeom prst="rect">
            <a:avLst/>
          </a:prstGeom>
          <a:solidFill>
            <a:schemeClr val="accent5">
              <a:lumMod val="75000"/>
            </a:schemeClr>
          </a:solidFill>
          <a:ln w="9525">
            <a:noFill/>
            <a:miter lim="800000"/>
            <a:headEnd/>
            <a:tailEnd/>
          </a:ln>
          <a:effectLst/>
        </p:spPr>
        <p:txBody>
          <a:bodyPr wrap="square" anchor="ctr">
            <a:spAutoFit/>
          </a:bodyPr>
          <a:lstStyle/>
          <a:p>
            <a:pPr algn="ctr">
              <a:defRPr/>
            </a:pPr>
            <a:r>
              <a:rPr lang="es-ES" sz="1400" dirty="0" smtClean="0">
                <a:solidFill>
                  <a:srgbClr val="FF0000"/>
                </a:solidFill>
                <a:latin typeface="Arial" pitchFamily="34" charset="0"/>
              </a:rPr>
              <a:t>486 Habitantes</a:t>
            </a:r>
            <a:endParaRPr lang="es-ES" sz="1400"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arriba">
            <a:hlinkClick r:id="rId2" action="ppaction://hlinksldjump"/>
          </p:cNvPr>
          <p:cNvSpPr/>
          <p:nvPr/>
        </p:nvSpPr>
        <p:spPr bwMode="auto">
          <a:xfrm>
            <a:off x="8216900" y="6051550"/>
            <a:ext cx="577850" cy="444500"/>
          </a:xfrm>
          <a:prstGeom prst="upArrow">
            <a:avLst/>
          </a:prstGeom>
          <a:solidFill>
            <a:srgbClr val="84A5D6"/>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a:lstStyle/>
          <a:p>
            <a:pPr eaLnBrk="0" hangingPunct="0">
              <a:defRPr/>
            </a:pPr>
            <a:endParaRPr lang="es-ES">
              <a:latin typeface="Arial" pitchFamily="34" charset="0"/>
            </a:endParaRPr>
          </a:p>
        </p:txBody>
      </p:sp>
      <p:sp>
        <p:nvSpPr>
          <p:cNvPr id="4" name="3 Rectángulo">
            <a:hlinkClick r:id="rId3" action="ppaction://hlinksldjump"/>
          </p:cNvPr>
          <p:cNvSpPr/>
          <p:nvPr/>
        </p:nvSpPr>
        <p:spPr>
          <a:xfrm>
            <a:off x="3694648" y="526018"/>
            <a:ext cx="2433102"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es-ES" b="1" dirty="0"/>
              <a:t>Áreas de Aportación</a:t>
            </a:r>
            <a:endParaRPr lang="es-ES" dirty="0"/>
          </a:p>
        </p:txBody>
      </p:sp>
      <p:sp>
        <p:nvSpPr>
          <p:cNvPr id="6146" name="Rectangle 2"/>
          <p:cNvSpPr>
            <a:spLocks noChangeArrowheads="1"/>
          </p:cNvSpPr>
          <p:nvPr/>
        </p:nvSpPr>
        <p:spPr bwMode="auto">
          <a:xfrm>
            <a:off x="5016500" y="1206500"/>
            <a:ext cx="3644900" cy="738664"/>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bevelB prst="angle"/>
          </a:sp3d>
        </p:spPr>
        <p:txBody>
          <a:bodyPr anchor="ctr">
            <a:spAutoFit/>
          </a:bodyPr>
          <a:lstStyle/>
          <a:p>
            <a:pPr algn="just">
              <a:tabLst>
                <a:tab pos="1562100" algn="l"/>
              </a:tabLst>
              <a:defRPr/>
            </a:pPr>
            <a:r>
              <a:rPr lang="es-ES" sz="1400" dirty="0">
                <a:latin typeface="Arial" pitchFamily="34" charset="0"/>
                <a:ea typeface="Calibri" pitchFamily="34" charset="0"/>
                <a:cs typeface="Arial" pitchFamily="34" charset="0"/>
              </a:rPr>
              <a:t>Las </a:t>
            </a:r>
            <a:r>
              <a:rPr lang="es-ES" sz="1400" dirty="0">
                <a:latin typeface="Calibri"/>
                <a:ea typeface="Calibri" pitchFamily="34" charset="0"/>
                <a:cs typeface="Arial" pitchFamily="34" charset="0"/>
              </a:rPr>
              <a:t>á</a:t>
            </a:r>
            <a:r>
              <a:rPr lang="es-ES" sz="1400" dirty="0">
                <a:latin typeface="Arial" pitchFamily="34" charset="0"/>
                <a:ea typeface="Calibri" pitchFamily="34" charset="0"/>
                <a:cs typeface="Arial" pitchFamily="34" charset="0"/>
              </a:rPr>
              <a:t>reas de aporte se ajustaran a las condiciones topogr</a:t>
            </a:r>
            <a:r>
              <a:rPr lang="es-ES" sz="1400" dirty="0">
                <a:latin typeface="Calibri"/>
                <a:ea typeface="Calibri" pitchFamily="34" charset="0"/>
                <a:cs typeface="Arial" pitchFamily="34" charset="0"/>
              </a:rPr>
              <a:t>á</a:t>
            </a:r>
            <a:r>
              <a:rPr lang="es-ES" sz="1400" dirty="0">
                <a:latin typeface="Arial" pitchFamily="34" charset="0"/>
                <a:ea typeface="Calibri" pitchFamily="34" charset="0"/>
                <a:cs typeface="Arial" pitchFamily="34" charset="0"/>
              </a:rPr>
              <a:t>ficas de este sector y limites reales de drenaje. </a:t>
            </a:r>
            <a:endParaRPr lang="es-ES" sz="2000" dirty="0">
              <a:latin typeface="Arial" pitchFamily="34" charset="0"/>
            </a:endParaRPr>
          </a:p>
        </p:txBody>
      </p:sp>
      <p:sp>
        <p:nvSpPr>
          <p:cNvPr id="6147" name="Rectangle 3"/>
          <p:cNvSpPr>
            <a:spLocks noChangeArrowheads="1"/>
          </p:cNvSpPr>
          <p:nvPr/>
        </p:nvSpPr>
        <p:spPr bwMode="auto">
          <a:xfrm>
            <a:off x="615950" y="1206500"/>
            <a:ext cx="3600450" cy="738664"/>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sp3d>
        </p:spPr>
        <p:txBody>
          <a:bodyPr anchor="ctr">
            <a:spAutoFit/>
          </a:bodyPr>
          <a:lstStyle/>
          <a:p>
            <a:pPr algn="just">
              <a:tabLst>
                <a:tab pos="1562100" algn="l"/>
              </a:tabLst>
              <a:defRPr/>
            </a:pPr>
            <a:r>
              <a:rPr lang="es-ES" sz="1400" dirty="0">
                <a:latin typeface="Arial" pitchFamily="34" charset="0"/>
                <a:ea typeface="Calibri" pitchFamily="34" charset="0"/>
                <a:cs typeface="Arial" pitchFamily="34" charset="0"/>
              </a:rPr>
              <a:t>En general, las </a:t>
            </a:r>
            <a:r>
              <a:rPr lang="es-ES" sz="1400" dirty="0">
                <a:latin typeface="Calibri"/>
                <a:ea typeface="Calibri" pitchFamily="34" charset="0"/>
                <a:cs typeface="Arial" pitchFamily="34" charset="0"/>
              </a:rPr>
              <a:t>á</a:t>
            </a:r>
            <a:r>
              <a:rPr lang="es-ES" sz="1400" dirty="0">
                <a:latin typeface="Arial" pitchFamily="34" charset="0"/>
                <a:ea typeface="Calibri" pitchFamily="34" charset="0"/>
                <a:cs typeface="Arial" pitchFamily="34" charset="0"/>
              </a:rPr>
              <a:t>reas consideradas corresponden a las zonas a poblarse, con las cuales se saturar</a:t>
            </a:r>
            <a:r>
              <a:rPr lang="es-ES" sz="1400" dirty="0">
                <a:latin typeface="Calibri"/>
                <a:ea typeface="Calibri" pitchFamily="34" charset="0"/>
                <a:cs typeface="Arial" pitchFamily="34" charset="0"/>
              </a:rPr>
              <a:t>á</a:t>
            </a:r>
            <a:r>
              <a:rPr lang="es-ES" sz="1400" dirty="0">
                <a:latin typeface="Arial" pitchFamily="34" charset="0"/>
                <a:ea typeface="Calibri" pitchFamily="34" charset="0"/>
                <a:cs typeface="Arial" pitchFamily="34" charset="0"/>
              </a:rPr>
              <a:t> el barrio.  </a:t>
            </a:r>
            <a:endParaRPr lang="es-ES" sz="2000" dirty="0">
              <a:latin typeface="Arial" pitchFamily="34" charset="0"/>
            </a:endParaRPr>
          </a:p>
        </p:txBody>
      </p:sp>
      <p:sp>
        <p:nvSpPr>
          <p:cNvPr id="11" name="10 Rectángulo">
            <a:hlinkClick r:id="rId3" action="ppaction://hlinksldjump"/>
          </p:cNvPr>
          <p:cNvSpPr/>
          <p:nvPr/>
        </p:nvSpPr>
        <p:spPr>
          <a:xfrm>
            <a:off x="3054473" y="5015468"/>
            <a:ext cx="3073277"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eaLnBrk="0" hangingPunct="0">
              <a:defRPr/>
            </a:pPr>
            <a:r>
              <a:rPr lang="es-ES" b="1" dirty="0"/>
              <a:t>Densidad de la Población</a:t>
            </a:r>
            <a:endParaRPr lang="es-ES" dirty="0"/>
          </a:p>
        </p:txBody>
      </p:sp>
      <p:sp>
        <p:nvSpPr>
          <p:cNvPr id="389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3893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86175" y="5613400"/>
            <a:ext cx="1685925" cy="438150"/>
          </a:xfrm>
          <a:prstGeom prst="rect">
            <a:avLst/>
          </a:prstGeom>
          <a:solidFill>
            <a:srgbClr val="FFFF66"/>
          </a:solidFill>
          <a:ln w="9525">
            <a:noFill/>
            <a:miter lim="800000"/>
            <a:headEnd/>
            <a:tailEnd/>
          </a:ln>
        </p:spPr>
      </p:pic>
      <p:sp>
        <p:nvSpPr>
          <p:cNvPr id="38932" name="13 Rectángulo"/>
          <p:cNvSpPr>
            <a:spLocks noChangeArrowheads="1"/>
          </p:cNvSpPr>
          <p:nvPr/>
        </p:nvSpPr>
        <p:spPr bwMode="auto">
          <a:xfrm>
            <a:off x="2996825" y="6276975"/>
            <a:ext cx="3240359" cy="307777"/>
          </a:xfrm>
          <a:prstGeom prst="rect">
            <a:avLst/>
          </a:prstGeom>
          <a:solidFill>
            <a:srgbClr val="FFFF66"/>
          </a:solidFill>
          <a:ln w="9525">
            <a:noFill/>
            <a:miter lim="800000"/>
            <a:headEnd/>
            <a:tailEnd/>
          </a:ln>
        </p:spPr>
        <p:txBody>
          <a:bodyPr wrap="square">
            <a:spAutoFit/>
          </a:bodyPr>
          <a:lstStyle/>
          <a:p>
            <a:pPr eaLnBrk="0" hangingPunct="0"/>
            <a:r>
              <a:rPr lang="es-ES" sz="1400" b="1" dirty="0">
                <a:solidFill>
                  <a:srgbClr val="1C1C1C"/>
                </a:solidFill>
              </a:rPr>
              <a:t>Densidad de diseño </a:t>
            </a:r>
            <a:r>
              <a:rPr lang="es-ES" sz="1400" dirty="0">
                <a:solidFill>
                  <a:srgbClr val="1C1C1C"/>
                </a:solidFill>
              </a:rPr>
              <a:t>= </a:t>
            </a:r>
            <a:r>
              <a:rPr lang="es-ES" sz="1400" dirty="0" smtClean="0">
                <a:solidFill>
                  <a:srgbClr val="1C1C1C"/>
                </a:solidFill>
              </a:rPr>
              <a:t> 23 </a:t>
            </a:r>
            <a:r>
              <a:rPr lang="es-ES" sz="1400" dirty="0" err="1" smtClean="0">
                <a:solidFill>
                  <a:srgbClr val="1C1C1C"/>
                </a:solidFill>
              </a:rPr>
              <a:t>hab</a:t>
            </a:r>
            <a:r>
              <a:rPr lang="es-ES" sz="1400" dirty="0" smtClean="0">
                <a:solidFill>
                  <a:srgbClr val="1C1C1C"/>
                </a:solidFill>
              </a:rPr>
              <a:t>/Ha</a:t>
            </a:r>
            <a:endParaRPr lang="es-ES" sz="1400" dirty="0">
              <a:solidFill>
                <a:srgbClr val="1C1C1C"/>
              </a:solidFill>
            </a:endParaRPr>
          </a:p>
        </p:txBody>
      </p:sp>
      <p:pic>
        <p:nvPicPr>
          <p:cNvPr id="10" name="9 Imagen"/>
          <p:cNvPicPr/>
          <p:nvPr/>
        </p:nvPicPr>
        <p:blipFill>
          <a:blip r:embed="rId5" cstate="print"/>
          <a:srcRect/>
          <a:stretch>
            <a:fillRect/>
          </a:stretch>
        </p:blipFill>
        <p:spPr bwMode="auto">
          <a:xfrm>
            <a:off x="5067055" y="2213865"/>
            <a:ext cx="3735415" cy="2430270"/>
          </a:xfrm>
          <a:prstGeom prst="rect">
            <a:avLst/>
          </a:prstGeom>
          <a:noFill/>
          <a:ln w="9525">
            <a:noFill/>
            <a:miter lim="800000"/>
            <a:headEnd/>
            <a:tailEnd/>
          </a:ln>
        </p:spPr>
      </p:pic>
      <p:pic>
        <p:nvPicPr>
          <p:cNvPr id="12" name="11 Imagen"/>
          <p:cNvPicPr/>
          <p:nvPr/>
        </p:nvPicPr>
        <p:blipFill>
          <a:blip r:embed="rId6" cstate="print"/>
          <a:srcRect/>
          <a:stretch>
            <a:fillRect/>
          </a:stretch>
        </p:blipFill>
        <p:spPr bwMode="auto">
          <a:xfrm>
            <a:off x="206515" y="2798930"/>
            <a:ext cx="4455495" cy="1087050"/>
          </a:xfrm>
          <a:prstGeom prst="rect">
            <a:avLst/>
          </a:prstGeom>
          <a:noFill/>
          <a:ln w="9525">
            <a:noFill/>
            <a:miter lim="800000"/>
            <a:headEnd/>
            <a:tailEnd/>
          </a:ln>
        </p:spPr>
      </p:pic>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9"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5634245"/>
            <a:ext cx="2076450" cy="3905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arriba">
            <a:hlinkClick r:id="rId2" action="ppaction://hlinksldjump"/>
          </p:cNvPr>
          <p:cNvSpPr/>
          <p:nvPr/>
        </p:nvSpPr>
        <p:spPr bwMode="auto">
          <a:xfrm>
            <a:off x="8216900" y="6051550"/>
            <a:ext cx="577850" cy="444500"/>
          </a:xfrm>
          <a:prstGeom prst="upArrow">
            <a:avLst/>
          </a:prstGeom>
          <a:solidFill>
            <a:srgbClr val="84A5D6"/>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a:lstStyle/>
          <a:p>
            <a:pPr eaLnBrk="0" hangingPunct="0">
              <a:defRPr/>
            </a:pPr>
            <a:endParaRPr lang="es-ES">
              <a:latin typeface="Arial" pitchFamily="34" charset="0"/>
            </a:endParaRPr>
          </a:p>
        </p:txBody>
      </p:sp>
      <p:sp>
        <p:nvSpPr>
          <p:cNvPr id="4" name="3 Rectángulo">
            <a:hlinkClick r:id="rId3" action="ppaction://hlinksldjump"/>
          </p:cNvPr>
          <p:cNvSpPr/>
          <p:nvPr/>
        </p:nvSpPr>
        <p:spPr>
          <a:xfrm>
            <a:off x="3327400" y="450850"/>
            <a:ext cx="19113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s-ES" b="1" dirty="0"/>
              <a:t>Dotación</a:t>
            </a:r>
          </a:p>
        </p:txBody>
      </p:sp>
      <p:sp>
        <p:nvSpPr>
          <p:cNvPr id="7" name="Rectangle 2"/>
          <p:cNvSpPr>
            <a:spLocks noChangeArrowheads="1"/>
          </p:cNvSpPr>
          <p:nvPr/>
        </p:nvSpPr>
        <p:spPr bwMode="auto">
          <a:xfrm>
            <a:off x="2616200" y="1428750"/>
            <a:ext cx="3422650" cy="954107"/>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bevelB prst="angle"/>
          </a:sp3d>
        </p:spPr>
        <p:txBody>
          <a:bodyPr anchor="ctr">
            <a:spAutoFit/>
          </a:bodyPr>
          <a:lstStyle/>
          <a:p>
            <a:pPr algn="just">
              <a:tabLst>
                <a:tab pos="1562100" algn="l"/>
              </a:tabLst>
              <a:defRPr/>
            </a:pPr>
            <a:r>
              <a:rPr lang="es-ES" sz="1400" dirty="0"/>
              <a:t>Es la cantidad de agua asignada a una población o a un habitante para su consumo en cierto tiempo, expresada en términos de </a:t>
            </a:r>
            <a:r>
              <a:rPr lang="es-ES" sz="1400" dirty="0" err="1"/>
              <a:t>Lt</a:t>
            </a:r>
            <a:r>
              <a:rPr lang="es-ES" sz="1400" dirty="0"/>
              <a:t>/</a:t>
            </a:r>
            <a:r>
              <a:rPr lang="es-ES" sz="1400" dirty="0" err="1"/>
              <a:t>hab</a:t>
            </a:r>
            <a:r>
              <a:rPr lang="es-ES" sz="1400" dirty="0"/>
              <a:t>/día</a:t>
            </a:r>
            <a:r>
              <a:rPr lang="es-ES" sz="1400" dirty="0">
                <a:latin typeface="Arial" pitchFamily="34" charset="0"/>
                <a:ea typeface="Calibri" pitchFamily="34" charset="0"/>
                <a:cs typeface="Arial" pitchFamily="34" charset="0"/>
              </a:rPr>
              <a:t>. </a:t>
            </a:r>
            <a:endParaRPr lang="es-ES" sz="2000" dirty="0">
              <a:latin typeface="Arial" pitchFamily="34" charset="0"/>
            </a:endParaRPr>
          </a:p>
        </p:txBody>
      </p:sp>
      <p:grpSp>
        <p:nvGrpSpPr>
          <p:cNvPr id="39947" name="Group 1028"/>
          <p:cNvGrpSpPr>
            <a:grpSpLocks/>
          </p:cNvGrpSpPr>
          <p:nvPr/>
        </p:nvGrpSpPr>
        <p:grpSpPr bwMode="auto">
          <a:xfrm>
            <a:off x="7461250" y="184150"/>
            <a:ext cx="977900" cy="800100"/>
            <a:chOff x="3600" y="2304"/>
            <a:chExt cx="2016" cy="1776"/>
          </a:xfrm>
        </p:grpSpPr>
        <p:sp>
          <p:nvSpPr>
            <p:cNvPr id="10" name="Oval 1029"/>
            <p:cNvSpPr>
              <a:spLocks noChangeArrowheads="1"/>
            </p:cNvSpPr>
            <p:nvPr/>
          </p:nvSpPr>
          <p:spPr bwMode="auto">
            <a:xfrm>
              <a:off x="3600" y="2304"/>
              <a:ext cx="2016" cy="1776"/>
            </a:xfrm>
            <a:prstGeom prst="ellipse">
              <a:avLst/>
            </a:prstGeom>
            <a:gradFill rotWithShape="0">
              <a:gsLst>
                <a:gs pos="0">
                  <a:schemeClr val="folHlink">
                    <a:gamma/>
                    <a:shade val="46275"/>
                    <a:invGamma/>
                  </a:schemeClr>
                </a:gs>
                <a:gs pos="100000">
                  <a:schemeClr val="folHlink"/>
                </a:gs>
              </a:gsLst>
              <a:path path="shape">
                <a:fillToRect l="50000" t="50000" r="50000" b="50000"/>
              </a:path>
            </a:gradFill>
            <a:ln w="9525">
              <a:solidFill>
                <a:schemeClr val="tx1"/>
              </a:solidFill>
              <a:round/>
              <a:headEnd/>
              <a:tailEnd/>
            </a:ln>
            <a:effectLst/>
          </p:spPr>
          <p:txBody>
            <a:bodyPr wrap="none" anchor="ctr"/>
            <a:lstStyle/>
            <a:p>
              <a:pPr eaLnBrk="0" hangingPunct="0">
                <a:defRPr/>
              </a:pPr>
              <a:endParaRPr lang="es-ES"/>
            </a:p>
          </p:txBody>
        </p:sp>
        <p:sp>
          <p:nvSpPr>
            <p:cNvPr id="39952" name="Oval 1030"/>
            <p:cNvSpPr>
              <a:spLocks noChangeArrowheads="1"/>
            </p:cNvSpPr>
            <p:nvPr/>
          </p:nvSpPr>
          <p:spPr bwMode="auto">
            <a:xfrm>
              <a:off x="3792" y="2448"/>
              <a:ext cx="1632" cy="1488"/>
            </a:xfrm>
            <a:prstGeom prst="ellipse">
              <a:avLst/>
            </a:prstGeom>
            <a:gradFill rotWithShape="0">
              <a:gsLst>
                <a:gs pos="0">
                  <a:schemeClr val="tx2"/>
                </a:gs>
                <a:gs pos="100000">
                  <a:srgbClr val="292929"/>
                </a:gs>
              </a:gsLst>
              <a:path path="shape">
                <a:fillToRect l="50000" t="50000" r="50000" b="50000"/>
              </a:path>
            </a:gradFill>
            <a:ln w="76200">
              <a:solidFill>
                <a:schemeClr val="bg1"/>
              </a:solidFill>
              <a:round/>
              <a:headEnd/>
              <a:tailEnd/>
            </a:ln>
          </p:spPr>
          <p:txBody>
            <a:bodyPr wrap="none" anchor="ctr"/>
            <a:lstStyle/>
            <a:p>
              <a:pPr eaLnBrk="0" hangingPunct="0"/>
              <a:endParaRPr lang="es-ES"/>
            </a:p>
          </p:txBody>
        </p:sp>
        <p:sp>
          <p:nvSpPr>
            <p:cNvPr id="39953" name="Line 1031"/>
            <p:cNvSpPr>
              <a:spLocks noChangeShapeType="1"/>
            </p:cNvSpPr>
            <p:nvPr/>
          </p:nvSpPr>
          <p:spPr bwMode="auto">
            <a:xfrm>
              <a:off x="3792" y="3216"/>
              <a:ext cx="1632" cy="0"/>
            </a:xfrm>
            <a:prstGeom prst="line">
              <a:avLst/>
            </a:prstGeom>
            <a:noFill/>
            <a:ln w="76200">
              <a:solidFill>
                <a:schemeClr val="bg1"/>
              </a:solidFill>
              <a:round/>
              <a:headEnd/>
              <a:tailEnd/>
            </a:ln>
          </p:spPr>
          <p:txBody>
            <a:bodyPr wrap="none" anchor="ctr"/>
            <a:lstStyle/>
            <a:p>
              <a:endParaRPr lang="es-ES"/>
            </a:p>
          </p:txBody>
        </p:sp>
        <p:sp>
          <p:nvSpPr>
            <p:cNvPr id="39954" name="Line 1032"/>
            <p:cNvSpPr>
              <a:spLocks noChangeShapeType="1"/>
            </p:cNvSpPr>
            <p:nvPr/>
          </p:nvSpPr>
          <p:spPr bwMode="auto">
            <a:xfrm>
              <a:off x="3840" y="3024"/>
              <a:ext cx="1536" cy="0"/>
            </a:xfrm>
            <a:prstGeom prst="line">
              <a:avLst/>
            </a:prstGeom>
            <a:noFill/>
            <a:ln w="76200">
              <a:solidFill>
                <a:schemeClr val="bg1"/>
              </a:solidFill>
              <a:round/>
              <a:headEnd/>
              <a:tailEnd/>
            </a:ln>
          </p:spPr>
          <p:txBody>
            <a:bodyPr wrap="none" anchor="ctr"/>
            <a:lstStyle/>
            <a:p>
              <a:endParaRPr lang="es-ES"/>
            </a:p>
          </p:txBody>
        </p:sp>
        <p:sp>
          <p:nvSpPr>
            <p:cNvPr id="39955" name="Line 1033"/>
            <p:cNvSpPr>
              <a:spLocks noChangeShapeType="1"/>
            </p:cNvSpPr>
            <p:nvPr/>
          </p:nvSpPr>
          <p:spPr bwMode="auto">
            <a:xfrm>
              <a:off x="3888" y="2832"/>
              <a:ext cx="1440" cy="0"/>
            </a:xfrm>
            <a:prstGeom prst="line">
              <a:avLst/>
            </a:prstGeom>
            <a:noFill/>
            <a:ln w="76200">
              <a:solidFill>
                <a:schemeClr val="bg1"/>
              </a:solidFill>
              <a:round/>
              <a:headEnd/>
              <a:tailEnd/>
            </a:ln>
          </p:spPr>
          <p:txBody>
            <a:bodyPr wrap="none" anchor="ctr"/>
            <a:lstStyle/>
            <a:p>
              <a:endParaRPr lang="es-ES"/>
            </a:p>
          </p:txBody>
        </p:sp>
        <p:sp>
          <p:nvSpPr>
            <p:cNvPr id="39956" name="Line 1034"/>
            <p:cNvSpPr>
              <a:spLocks noChangeShapeType="1"/>
            </p:cNvSpPr>
            <p:nvPr/>
          </p:nvSpPr>
          <p:spPr bwMode="auto">
            <a:xfrm>
              <a:off x="3888" y="3552"/>
              <a:ext cx="1440" cy="0"/>
            </a:xfrm>
            <a:prstGeom prst="line">
              <a:avLst/>
            </a:prstGeom>
            <a:noFill/>
            <a:ln w="76200">
              <a:solidFill>
                <a:schemeClr val="bg1"/>
              </a:solidFill>
              <a:round/>
              <a:headEnd/>
              <a:tailEnd/>
            </a:ln>
          </p:spPr>
          <p:txBody>
            <a:bodyPr wrap="none" anchor="ctr"/>
            <a:lstStyle/>
            <a:p>
              <a:endParaRPr lang="es-ES"/>
            </a:p>
          </p:txBody>
        </p:sp>
        <p:sp>
          <p:nvSpPr>
            <p:cNvPr id="39957" name="Line 1035"/>
            <p:cNvSpPr>
              <a:spLocks noChangeShapeType="1"/>
            </p:cNvSpPr>
            <p:nvPr/>
          </p:nvSpPr>
          <p:spPr bwMode="auto">
            <a:xfrm>
              <a:off x="3840" y="3360"/>
              <a:ext cx="1536" cy="0"/>
            </a:xfrm>
            <a:prstGeom prst="line">
              <a:avLst/>
            </a:prstGeom>
            <a:noFill/>
            <a:ln w="76200">
              <a:solidFill>
                <a:schemeClr val="bg1"/>
              </a:solidFill>
              <a:round/>
              <a:headEnd/>
              <a:tailEnd/>
            </a:ln>
          </p:spPr>
          <p:txBody>
            <a:bodyPr wrap="none" anchor="ctr"/>
            <a:lstStyle/>
            <a:p>
              <a:endParaRPr lang="es-ES"/>
            </a:p>
          </p:txBody>
        </p:sp>
        <p:sp>
          <p:nvSpPr>
            <p:cNvPr id="39958" name="Line 1036"/>
            <p:cNvSpPr>
              <a:spLocks noChangeShapeType="1"/>
            </p:cNvSpPr>
            <p:nvPr/>
          </p:nvSpPr>
          <p:spPr bwMode="auto">
            <a:xfrm>
              <a:off x="4032" y="3744"/>
              <a:ext cx="1152" cy="0"/>
            </a:xfrm>
            <a:prstGeom prst="line">
              <a:avLst/>
            </a:prstGeom>
            <a:noFill/>
            <a:ln w="76200">
              <a:solidFill>
                <a:schemeClr val="bg1"/>
              </a:solidFill>
              <a:round/>
              <a:headEnd/>
              <a:tailEnd/>
            </a:ln>
          </p:spPr>
          <p:txBody>
            <a:bodyPr wrap="none" anchor="ctr"/>
            <a:lstStyle/>
            <a:p>
              <a:endParaRPr lang="es-ES"/>
            </a:p>
          </p:txBody>
        </p:sp>
        <p:sp>
          <p:nvSpPr>
            <p:cNvPr id="39959" name="Line 1037"/>
            <p:cNvSpPr>
              <a:spLocks noChangeShapeType="1"/>
            </p:cNvSpPr>
            <p:nvPr/>
          </p:nvSpPr>
          <p:spPr bwMode="auto">
            <a:xfrm>
              <a:off x="4032" y="2688"/>
              <a:ext cx="1152" cy="0"/>
            </a:xfrm>
            <a:prstGeom prst="line">
              <a:avLst/>
            </a:prstGeom>
            <a:noFill/>
            <a:ln w="76200">
              <a:solidFill>
                <a:schemeClr val="bg1"/>
              </a:solidFill>
              <a:round/>
              <a:headEnd/>
              <a:tailEnd/>
            </a:ln>
          </p:spPr>
          <p:txBody>
            <a:bodyPr wrap="none" anchor="ctr"/>
            <a:lstStyle/>
            <a:p>
              <a:endParaRPr lang="es-ES"/>
            </a:p>
          </p:txBody>
        </p:sp>
        <p:sp>
          <p:nvSpPr>
            <p:cNvPr id="39960" name="Line 1038"/>
            <p:cNvSpPr>
              <a:spLocks noChangeShapeType="1"/>
            </p:cNvSpPr>
            <p:nvPr/>
          </p:nvSpPr>
          <p:spPr bwMode="auto">
            <a:xfrm>
              <a:off x="4608" y="2448"/>
              <a:ext cx="0" cy="1488"/>
            </a:xfrm>
            <a:prstGeom prst="line">
              <a:avLst/>
            </a:prstGeom>
            <a:noFill/>
            <a:ln w="76200">
              <a:solidFill>
                <a:schemeClr val="bg1"/>
              </a:solidFill>
              <a:round/>
              <a:headEnd/>
              <a:tailEnd/>
            </a:ln>
          </p:spPr>
          <p:txBody>
            <a:bodyPr wrap="none" anchor="ctr"/>
            <a:lstStyle/>
            <a:p>
              <a:endParaRPr lang="es-ES"/>
            </a:p>
          </p:txBody>
        </p:sp>
      </p:grpSp>
      <p:pic>
        <p:nvPicPr>
          <p:cNvPr id="39948" name="19 Imagen" descr="aseo_personal.jpg"/>
          <p:cNvPicPr>
            <a:picLocks noChangeAspect="1"/>
          </p:cNvPicPr>
          <p:nvPr/>
        </p:nvPicPr>
        <p:blipFill>
          <a:blip r:embed="rId4" cstate="print"/>
          <a:srcRect/>
          <a:stretch>
            <a:fillRect/>
          </a:stretch>
        </p:blipFill>
        <p:spPr bwMode="auto">
          <a:xfrm>
            <a:off x="3771900" y="5384800"/>
            <a:ext cx="1079500" cy="1022350"/>
          </a:xfrm>
          <a:prstGeom prst="rect">
            <a:avLst/>
          </a:prstGeom>
          <a:noFill/>
          <a:ln w="9525">
            <a:noFill/>
            <a:miter lim="800000"/>
            <a:headEnd/>
            <a:tailEnd/>
          </a:ln>
        </p:spPr>
      </p:pic>
      <p:pic>
        <p:nvPicPr>
          <p:cNvPr id="39949" name="21 Imagen" descr="BanoSeco2.png"/>
          <p:cNvPicPr>
            <a:picLocks noChangeAspect="1"/>
          </p:cNvPicPr>
          <p:nvPr/>
        </p:nvPicPr>
        <p:blipFill>
          <a:blip r:embed="rId5" cstate="print"/>
          <a:srcRect/>
          <a:stretch>
            <a:fillRect/>
          </a:stretch>
        </p:blipFill>
        <p:spPr bwMode="auto">
          <a:xfrm>
            <a:off x="5683250" y="5429250"/>
            <a:ext cx="1227138" cy="1022350"/>
          </a:xfrm>
          <a:prstGeom prst="rect">
            <a:avLst/>
          </a:prstGeom>
          <a:noFill/>
          <a:ln w="9525">
            <a:noFill/>
            <a:miter lim="800000"/>
            <a:headEnd/>
            <a:tailEnd/>
          </a:ln>
        </p:spPr>
      </p:pic>
      <p:pic>
        <p:nvPicPr>
          <p:cNvPr id="39950" name="Picture 2"/>
          <p:cNvPicPr>
            <a:picLocks noChangeAspect="1" noChangeArrowheads="1"/>
          </p:cNvPicPr>
          <p:nvPr/>
        </p:nvPicPr>
        <p:blipFill>
          <a:blip r:embed="rId6" cstate="print"/>
          <a:srcRect/>
          <a:stretch>
            <a:fillRect/>
          </a:stretch>
        </p:blipFill>
        <p:spPr bwMode="auto">
          <a:xfrm>
            <a:off x="1593850" y="5207000"/>
            <a:ext cx="984250" cy="1389063"/>
          </a:xfrm>
          <a:prstGeom prst="rect">
            <a:avLst/>
          </a:prstGeom>
          <a:noFill/>
          <a:ln w="9525">
            <a:noFill/>
            <a:miter lim="800000"/>
            <a:headEnd/>
            <a:tailEnd/>
          </a:ln>
        </p:spPr>
      </p:pic>
      <p:pic>
        <p:nvPicPr>
          <p:cNvPr id="20" name="19 Imagen"/>
          <p:cNvPicPr/>
          <p:nvPr/>
        </p:nvPicPr>
        <p:blipFill>
          <a:blip r:embed="rId7" cstate="print"/>
          <a:srcRect/>
          <a:stretch>
            <a:fillRect/>
          </a:stretch>
        </p:blipFill>
        <p:spPr bwMode="auto">
          <a:xfrm>
            <a:off x="2681790" y="2528900"/>
            <a:ext cx="3381375" cy="1805891"/>
          </a:xfrm>
          <a:prstGeom prst="rect">
            <a:avLst/>
          </a:prstGeom>
          <a:noFill/>
          <a:ln w="9525">
            <a:noFill/>
            <a:miter lim="800000"/>
            <a:headEnd/>
            <a:tailEnd/>
          </a:ln>
        </p:spPr>
      </p:pic>
      <p:sp>
        <p:nvSpPr>
          <p:cNvPr id="22" name="Rectangle 2"/>
          <p:cNvSpPr>
            <a:spLocks noChangeArrowheads="1"/>
          </p:cNvSpPr>
          <p:nvPr/>
        </p:nvSpPr>
        <p:spPr bwMode="auto">
          <a:xfrm>
            <a:off x="1916705" y="4696254"/>
            <a:ext cx="5175575" cy="338554"/>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bevelB prst="angle"/>
          </a:sp3d>
        </p:spPr>
        <p:txBody>
          <a:bodyPr wrap="square" anchor="ctr">
            <a:spAutoFit/>
          </a:bodyPr>
          <a:lstStyle/>
          <a:p>
            <a:pPr algn="just">
              <a:tabLst>
                <a:tab pos="1562100" algn="l"/>
              </a:tabLst>
              <a:defRPr/>
            </a:pPr>
            <a:r>
              <a:rPr lang="es-ES" sz="1600" dirty="0" smtClean="0"/>
              <a:t>75 % de la dotación de agua retornará al Sistema.</a:t>
            </a:r>
            <a:endParaRPr lang="es-ES" sz="1600" dirty="0">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a:hlinkClick r:id="rId2" action="ppaction://hlinksldjump"/>
          </p:cNvPr>
          <p:cNvSpPr/>
          <p:nvPr/>
        </p:nvSpPr>
        <p:spPr>
          <a:xfrm>
            <a:off x="1593850" y="1250950"/>
            <a:ext cx="2266950" cy="646331"/>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s-ES" b="1" dirty="0"/>
              <a:t>Caudal Aguas </a:t>
            </a:r>
          </a:p>
          <a:p>
            <a:pPr algn="ctr" eaLnBrk="0" hangingPunct="0">
              <a:defRPr/>
            </a:pPr>
            <a:r>
              <a:rPr lang="es-ES" b="1" dirty="0"/>
              <a:t>Servidas</a:t>
            </a:r>
          </a:p>
        </p:txBody>
      </p:sp>
      <p:sp>
        <p:nvSpPr>
          <p:cNvPr id="4" name="3 Rectángulo">
            <a:hlinkClick r:id="rId2" action="ppaction://hlinksldjump"/>
          </p:cNvPr>
          <p:cNvSpPr/>
          <p:nvPr/>
        </p:nvSpPr>
        <p:spPr>
          <a:xfrm>
            <a:off x="1638300" y="3859768"/>
            <a:ext cx="222250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s-ES" b="1" dirty="0"/>
              <a:t>Caudal Pluvial </a:t>
            </a:r>
          </a:p>
        </p:txBody>
      </p:sp>
      <p:sp>
        <p:nvSpPr>
          <p:cNvPr id="5" name="4 Rectángulo">
            <a:hlinkClick r:id="rId2" action="ppaction://hlinksldjump"/>
          </p:cNvPr>
          <p:cNvSpPr/>
          <p:nvPr/>
        </p:nvSpPr>
        <p:spPr>
          <a:xfrm>
            <a:off x="615950" y="1473200"/>
            <a:ext cx="444500" cy="4524315"/>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s-ES" b="1" dirty="0"/>
              <a:t>C</a:t>
            </a:r>
          </a:p>
          <a:p>
            <a:pPr algn="ctr" eaLnBrk="0" hangingPunct="0">
              <a:defRPr/>
            </a:pPr>
            <a:r>
              <a:rPr lang="es-ES" b="1" dirty="0"/>
              <a:t>A</a:t>
            </a:r>
          </a:p>
          <a:p>
            <a:pPr algn="ctr" eaLnBrk="0" hangingPunct="0">
              <a:defRPr/>
            </a:pPr>
            <a:r>
              <a:rPr lang="es-ES" b="1" dirty="0"/>
              <a:t>U</a:t>
            </a:r>
          </a:p>
          <a:p>
            <a:pPr algn="ctr" eaLnBrk="0" hangingPunct="0">
              <a:defRPr/>
            </a:pPr>
            <a:r>
              <a:rPr lang="es-ES" b="1" dirty="0"/>
              <a:t>D</a:t>
            </a:r>
          </a:p>
          <a:p>
            <a:pPr algn="ctr" eaLnBrk="0" hangingPunct="0">
              <a:defRPr/>
            </a:pPr>
            <a:r>
              <a:rPr lang="es-ES" b="1" dirty="0"/>
              <a:t>A</a:t>
            </a:r>
          </a:p>
          <a:p>
            <a:pPr algn="ctr" eaLnBrk="0" hangingPunct="0">
              <a:defRPr/>
            </a:pPr>
            <a:r>
              <a:rPr lang="es-ES" b="1" dirty="0"/>
              <a:t>L</a:t>
            </a:r>
          </a:p>
          <a:p>
            <a:pPr algn="ctr" eaLnBrk="0" hangingPunct="0">
              <a:defRPr/>
            </a:pPr>
            <a:r>
              <a:rPr lang="es-ES" b="1" dirty="0"/>
              <a:t> </a:t>
            </a:r>
          </a:p>
          <a:p>
            <a:pPr algn="ctr" eaLnBrk="0" hangingPunct="0">
              <a:defRPr/>
            </a:pPr>
            <a:r>
              <a:rPr lang="es-ES" b="1" dirty="0"/>
              <a:t>D</a:t>
            </a:r>
          </a:p>
          <a:p>
            <a:pPr algn="ctr" eaLnBrk="0" hangingPunct="0">
              <a:defRPr/>
            </a:pPr>
            <a:r>
              <a:rPr lang="es-ES" b="1" dirty="0"/>
              <a:t>E</a:t>
            </a:r>
          </a:p>
          <a:p>
            <a:pPr algn="ctr" eaLnBrk="0" hangingPunct="0">
              <a:defRPr/>
            </a:pPr>
            <a:r>
              <a:rPr lang="es-ES" b="1" dirty="0"/>
              <a:t> </a:t>
            </a:r>
          </a:p>
          <a:p>
            <a:pPr algn="ctr" eaLnBrk="0" hangingPunct="0">
              <a:defRPr/>
            </a:pPr>
            <a:r>
              <a:rPr lang="es-ES" b="1" dirty="0"/>
              <a:t> D</a:t>
            </a:r>
          </a:p>
          <a:p>
            <a:pPr algn="ctr" eaLnBrk="0" hangingPunct="0">
              <a:defRPr/>
            </a:pPr>
            <a:r>
              <a:rPr lang="es-ES" b="1" dirty="0"/>
              <a:t>I</a:t>
            </a:r>
          </a:p>
          <a:p>
            <a:pPr algn="ctr" eaLnBrk="0" hangingPunct="0">
              <a:defRPr/>
            </a:pPr>
            <a:r>
              <a:rPr lang="es-ES" b="1" dirty="0"/>
              <a:t>S</a:t>
            </a:r>
          </a:p>
          <a:p>
            <a:pPr algn="ctr" eaLnBrk="0" hangingPunct="0">
              <a:defRPr/>
            </a:pPr>
            <a:r>
              <a:rPr lang="es-ES" b="1" dirty="0"/>
              <a:t>E</a:t>
            </a:r>
          </a:p>
          <a:p>
            <a:pPr algn="ctr" eaLnBrk="0" hangingPunct="0">
              <a:defRPr/>
            </a:pPr>
            <a:r>
              <a:rPr lang="es-ES" b="1" dirty="0"/>
              <a:t>Ñ</a:t>
            </a:r>
          </a:p>
          <a:p>
            <a:pPr algn="ctr" eaLnBrk="0" hangingPunct="0">
              <a:defRPr/>
            </a:pPr>
            <a:r>
              <a:rPr lang="es-ES" b="1" dirty="0"/>
              <a:t>O</a:t>
            </a:r>
          </a:p>
        </p:txBody>
      </p:sp>
      <p:sp>
        <p:nvSpPr>
          <p:cNvPr id="7" name="6 Rectángulo">
            <a:hlinkClick r:id="rId2" action="ppaction://hlinksldjump"/>
          </p:cNvPr>
          <p:cNvSpPr/>
          <p:nvPr/>
        </p:nvSpPr>
        <p:spPr>
          <a:xfrm>
            <a:off x="1549400" y="526018"/>
            <a:ext cx="604520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s-ES" b="1" dirty="0"/>
              <a:t>Q diseño = Q residuales + Q infiltración + Q pluvial</a:t>
            </a:r>
          </a:p>
        </p:txBody>
      </p:sp>
      <p:sp>
        <p:nvSpPr>
          <p:cNvPr id="4098" name="Rectangle 2"/>
          <p:cNvSpPr>
            <a:spLocks noChangeArrowheads="1"/>
          </p:cNvSpPr>
          <p:nvPr/>
        </p:nvSpPr>
        <p:spPr bwMode="auto">
          <a:xfrm>
            <a:off x="4572000" y="1250950"/>
            <a:ext cx="4000500" cy="523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s-ES" sz="1400" dirty="0">
                <a:solidFill>
                  <a:schemeClr val="tx1"/>
                </a:solidFill>
                <a:latin typeface="Arial" pitchFamily="34" charset="0"/>
                <a:ea typeface="Calibri" pitchFamily="34" charset="0"/>
                <a:cs typeface="Arial" pitchFamily="34" charset="0"/>
              </a:rPr>
              <a:t>Es el agua residual procedente de residencias de cocinas, lavabos, sanitarios y lavander</a:t>
            </a:r>
            <a:r>
              <a:rPr lang="es-ES" sz="1400" dirty="0">
                <a:solidFill>
                  <a:schemeClr val="tx1"/>
                </a:solidFill>
                <a:latin typeface="Calibri"/>
                <a:ea typeface="Calibri" pitchFamily="34" charset="0"/>
                <a:cs typeface="Arial" pitchFamily="34" charset="0"/>
              </a:rPr>
              <a:t>í</a:t>
            </a:r>
            <a:r>
              <a:rPr lang="es-ES" sz="1400" dirty="0">
                <a:solidFill>
                  <a:schemeClr val="tx1"/>
                </a:solidFill>
                <a:latin typeface="Arial" pitchFamily="34" charset="0"/>
                <a:ea typeface="Calibri" pitchFamily="34" charset="0"/>
                <a:cs typeface="Arial" pitchFamily="34" charset="0"/>
              </a:rPr>
              <a:t>as.</a:t>
            </a:r>
            <a:endParaRPr lang="es-ES" sz="2000" dirty="0">
              <a:solidFill>
                <a:schemeClr val="tx1"/>
              </a:solidFill>
              <a:latin typeface="Arial" pitchFamily="34" charset="0"/>
            </a:endParaRPr>
          </a:p>
        </p:txBody>
      </p:sp>
      <p:sp>
        <p:nvSpPr>
          <p:cNvPr id="11" name="10 Rectángulo"/>
          <p:cNvSpPr/>
          <p:nvPr/>
        </p:nvSpPr>
        <p:spPr>
          <a:xfrm>
            <a:off x="4616450" y="3606800"/>
            <a:ext cx="3956050"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eaLnBrk="0" hangingPunct="0">
              <a:defRPr/>
            </a:pPr>
            <a:r>
              <a:rPr lang="es-ES" sz="1400" dirty="0"/>
              <a:t>Se utilizara el método racional, para el caudal de aguas lluvias, considerando que el área de aporte es menor a 200ha, calculado con la formula:</a:t>
            </a:r>
          </a:p>
        </p:txBody>
      </p:sp>
      <p:sp>
        <p:nvSpPr>
          <p:cNvPr id="409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4718050"/>
            <a:ext cx="889000" cy="428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2"/>
          <p:cNvSpPr>
            <a:spLocks noChangeArrowheads="1"/>
          </p:cNvSpPr>
          <p:nvPr/>
        </p:nvSpPr>
        <p:spPr bwMode="auto">
          <a:xfrm>
            <a:off x="1949450" y="5207000"/>
            <a:ext cx="2711450" cy="276225"/>
          </a:xfrm>
          <a:prstGeom prst="rect">
            <a:avLst/>
          </a:prstGeom>
          <a:solidFill>
            <a:schemeClr val="tx2">
              <a:lumMod val="25000"/>
            </a:schemeClr>
          </a:solidFill>
          <a:ln w="9525">
            <a:noFill/>
            <a:miter lim="800000"/>
            <a:headEnd/>
            <a:tailEnd/>
          </a:ln>
          <a:effectLst/>
        </p:spPr>
        <p:txBody>
          <a:bodyPr anchor="ctr">
            <a:spAutoFit/>
          </a:bodyPr>
          <a:lstStyle/>
          <a:p>
            <a:pPr marL="342900" indent="-342900" algn="just">
              <a:buFontTx/>
              <a:buAutoNum type="alphaUcParenBoth" startAt="3"/>
              <a:defRPr/>
            </a:pPr>
            <a:r>
              <a:rPr lang="es-ES" sz="1200" b="1" dirty="0">
                <a:latin typeface="Arial" pitchFamily="34" charset="0"/>
                <a:ea typeface="Calibri" pitchFamily="34" charset="0"/>
                <a:cs typeface="Arial" pitchFamily="34" charset="0"/>
              </a:rPr>
              <a:t>C</a:t>
            </a:r>
            <a:r>
              <a:rPr lang="es-ES" sz="1200" b="1" dirty="0" bmk="">
                <a:latin typeface="Arial" pitchFamily="34" charset="0"/>
                <a:ea typeface="Calibri" pitchFamily="34" charset="0"/>
                <a:cs typeface="Arial" pitchFamily="34" charset="0"/>
              </a:rPr>
              <a:t>oeficiente de Escurrimiento</a:t>
            </a:r>
            <a:endParaRPr lang="es-ES" dirty="0">
              <a:latin typeface="Arial" pitchFamily="34" charset="0"/>
            </a:endParaRPr>
          </a:p>
        </p:txBody>
      </p:sp>
      <p:sp>
        <p:nvSpPr>
          <p:cNvPr id="18" name="Rectangle 2"/>
          <p:cNvSpPr>
            <a:spLocks noChangeArrowheads="1"/>
          </p:cNvSpPr>
          <p:nvPr/>
        </p:nvSpPr>
        <p:spPr bwMode="auto">
          <a:xfrm>
            <a:off x="5372100" y="5207000"/>
            <a:ext cx="1955800" cy="276225"/>
          </a:xfrm>
          <a:prstGeom prst="rect">
            <a:avLst/>
          </a:prstGeom>
          <a:solidFill>
            <a:schemeClr val="tx2">
              <a:lumMod val="25000"/>
            </a:schemeClr>
          </a:solidFill>
          <a:ln w="9525">
            <a:noFill/>
            <a:miter lim="800000"/>
            <a:headEnd/>
            <a:tailEnd/>
          </a:ln>
          <a:effectLst/>
        </p:spPr>
        <p:txBody>
          <a:bodyPr anchor="ctr">
            <a:spAutoFit/>
          </a:bodyPr>
          <a:lstStyle/>
          <a:p>
            <a:pPr marL="342900" indent="-342900" algn="just">
              <a:defRPr/>
            </a:pPr>
            <a:r>
              <a:rPr lang="es-ES" sz="1200" b="1" dirty="0">
                <a:latin typeface="Arial" pitchFamily="34" charset="0"/>
              </a:rPr>
              <a:t>(I) </a:t>
            </a:r>
            <a:r>
              <a:rPr lang="es-ES" sz="1200" b="1" dirty="0"/>
              <a:t>Intensidad de lluvia </a:t>
            </a:r>
            <a:endParaRPr lang="es-ES" sz="1200" b="1" dirty="0">
              <a:latin typeface="Arial" pitchFamily="34" charset="0"/>
            </a:endParaRPr>
          </a:p>
        </p:txBody>
      </p:sp>
      <p:sp>
        <p:nvSpPr>
          <p:cNvPr id="19" name="18 Rectángulo"/>
          <p:cNvSpPr/>
          <p:nvPr/>
        </p:nvSpPr>
        <p:spPr>
          <a:xfrm>
            <a:off x="1949450" y="5518150"/>
            <a:ext cx="2711450" cy="1016000"/>
          </a:xfrm>
          <a:prstGeom prst="rect">
            <a:avLst/>
          </a:prstGeom>
          <a:solidFill>
            <a:schemeClr val="accent3">
              <a:lumMod val="75000"/>
            </a:schemeClr>
          </a:solidFill>
        </p:spPr>
        <p:txBody>
          <a:bodyPr>
            <a:spAutoFit/>
          </a:bodyPr>
          <a:lstStyle/>
          <a:p>
            <a:pPr algn="just" eaLnBrk="0" hangingPunct="0">
              <a:defRPr/>
            </a:pPr>
            <a:r>
              <a:rPr lang="es-ES" sz="1200" dirty="0"/>
              <a:t>Para el proyecto se adopta un valor de C=0.40, es decir una zona con viviendas unifamiliares y menores a 100 </a:t>
            </a:r>
            <a:r>
              <a:rPr lang="es-ES" sz="1200" dirty="0" err="1"/>
              <a:t>hab</a:t>
            </a:r>
            <a:r>
              <a:rPr lang="es-ES" sz="1200" dirty="0"/>
              <a:t>/Ha, de acuerdo a las características conocidas del sector.</a:t>
            </a:r>
          </a:p>
        </p:txBody>
      </p:sp>
      <p:sp>
        <p:nvSpPr>
          <p:cNvPr id="4098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410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7500" y="6143625"/>
            <a:ext cx="3486150"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21 Rectángulo"/>
          <p:cNvSpPr/>
          <p:nvPr/>
        </p:nvSpPr>
        <p:spPr>
          <a:xfrm>
            <a:off x="5372100" y="5518150"/>
            <a:ext cx="3511550" cy="461665"/>
          </a:xfrm>
          <a:prstGeom prst="rect">
            <a:avLst/>
          </a:prstGeom>
          <a:solidFill>
            <a:schemeClr val="accent3">
              <a:lumMod val="75000"/>
            </a:schemeClr>
          </a:solidFill>
        </p:spPr>
        <p:txBody>
          <a:bodyPr>
            <a:spAutoFit/>
          </a:bodyPr>
          <a:lstStyle/>
          <a:p>
            <a:pPr algn="just" eaLnBrk="0" hangingPunct="0">
              <a:defRPr/>
            </a:pPr>
            <a:r>
              <a:rPr lang="es-ES" sz="1200" dirty="0"/>
              <a:t>Se desarrolla con la estación de </a:t>
            </a:r>
            <a:r>
              <a:rPr lang="es-ES" sz="1200" dirty="0" smtClean="0"/>
              <a:t>Aeropuerto </a:t>
            </a:r>
            <a:r>
              <a:rPr lang="es-ES" sz="1200" dirty="0" err="1" smtClean="0"/>
              <a:t>Sucúa</a:t>
            </a:r>
            <a:r>
              <a:rPr lang="es-ES" sz="1200" dirty="0" smtClean="0"/>
              <a:t>.</a:t>
            </a:r>
            <a:endParaRPr lang="es-ES" sz="1200" dirty="0"/>
          </a:p>
        </p:txBody>
      </p:sp>
      <p:sp>
        <p:nvSpPr>
          <p:cNvPr id="20" name="19 Abrir llave"/>
          <p:cNvSpPr/>
          <p:nvPr/>
        </p:nvSpPr>
        <p:spPr bwMode="auto">
          <a:xfrm>
            <a:off x="1149350" y="1517650"/>
            <a:ext cx="355600" cy="2622550"/>
          </a:xfrm>
          <a:prstGeom prst="leftBrac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a:lstStyle/>
          <a:p>
            <a:pPr eaLnBrk="0" hangingPunct="0">
              <a:defRPr/>
            </a:pPr>
            <a:endParaRPr lang="es-ES">
              <a:latin typeface="Arial" pitchFamily="34" charset="0"/>
            </a:endParaRPr>
          </a:p>
        </p:txBody>
      </p:sp>
      <p:sp>
        <p:nvSpPr>
          <p:cNvPr id="21" name="20 Flecha derecha"/>
          <p:cNvSpPr/>
          <p:nvPr/>
        </p:nvSpPr>
        <p:spPr bwMode="auto">
          <a:xfrm>
            <a:off x="3994150" y="1473200"/>
            <a:ext cx="400050" cy="88900"/>
          </a:xfrm>
          <a:prstGeom prst="rightArrow">
            <a:avLst/>
          </a:prstGeom>
          <a:solidFill>
            <a:schemeClr val="tx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s-E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ndParaRPr>
          </a:p>
        </p:txBody>
      </p:sp>
      <p:sp>
        <p:nvSpPr>
          <p:cNvPr id="24" name="23 Flecha derecha"/>
          <p:cNvSpPr/>
          <p:nvPr/>
        </p:nvSpPr>
        <p:spPr bwMode="auto">
          <a:xfrm>
            <a:off x="3994150" y="4006850"/>
            <a:ext cx="400050" cy="88900"/>
          </a:xfrm>
          <a:prstGeom prst="rightArrow">
            <a:avLst/>
          </a:prstGeom>
          <a:solidFill>
            <a:schemeClr val="tx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s-ES">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96625" y="683695"/>
            <a:ext cx="5850650" cy="369332"/>
          </a:xfrm>
          <a:prstGeom prst="rect">
            <a:avLst/>
          </a:prstGeom>
          <a:noFill/>
        </p:spPr>
        <p:txBody>
          <a:bodyPr wrap="square" rtlCol="0">
            <a:spAutoFit/>
          </a:bodyPr>
          <a:lstStyle/>
          <a:p>
            <a:r>
              <a:rPr lang="es-ES_tradnl" dirty="0" smtClean="0"/>
              <a:t>AREA DE APORTACION</a:t>
            </a:r>
            <a:endParaRPr lang="en-US" dirty="0"/>
          </a:p>
        </p:txBody>
      </p:sp>
      <p:pic>
        <p:nvPicPr>
          <p:cNvPr id="3" name="2 Imagen"/>
          <p:cNvPicPr/>
          <p:nvPr/>
        </p:nvPicPr>
        <p:blipFill>
          <a:blip r:embed="rId2" cstate="print"/>
          <a:srcRect/>
          <a:stretch>
            <a:fillRect/>
          </a:stretch>
        </p:blipFill>
        <p:spPr bwMode="auto">
          <a:xfrm>
            <a:off x="566555" y="1268760"/>
            <a:ext cx="7740860" cy="45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96625" y="683695"/>
            <a:ext cx="5850650" cy="369332"/>
          </a:xfrm>
          <a:prstGeom prst="rect">
            <a:avLst/>
          </a:prstGeom>
          <a:noFill/>
        </p:spPr>
        <p:txBody>
          <a:bodyPr wrap="square" rtlCol="0">
            <a:spAutoFit/>
          </a:bodyPr>
          <a:lstStyle/>
          <a:p>
            <a:r>
              <a:rPr lang="es-ES_tradnl" dirty="0" smtClean="0"/>
              <a:t>AREA DE SERVICIO</a:t>
            </a:r>
            <a:endParaRPr lang="en-US" dirty="0"/>
          </a:p>
        </p:txBody>
      </p:sp>
      <p:pic>
        <p:nvPicPr>
          <p:cNvPr id="3" name="2 Imagen"/>
          <p:cNvPicPr/>
          <p:nvPr/>
        </p:nvPicPr>
        <p:blipFill>
          <a:blip r:embed="rId2" cstate="print"/>
          <a:srcRect/>
          <a:stretch>
            <a:fillRect/>
          </a:stretch>
        </p:blipFill>
        <p:spPr bwMode="auto">
          <a:xfrm>
            <a:off x="746575" y="1313765"/>
            <a:ext cx="6705745" cy="481553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38350" y="495300"/>
            <a:ext cx="4489450" cy="420588"/>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lIns="457056" bIns="126960" anchor="ctr">
            <a:spAutoFit/>
          </a:bodyPr>
          <a:lstStyle/>
          <a:p>
            <a:pPr>
              <a:defRPr/>
            </a:pPr>
            <a:r>
              <a:rPr lang="es-ES" sz="1600" b="1" dirty="0">
                <a:solidFill>
                  <a:srgbClr val="FFFF66"/>
                </a:solidFill>
                <a:latin typeface="Arial" pitchFamily="34" charset="0"/>
                <a:ea typeface="Calibri" pitchFamily="34" charset="0"/>
                <a:cs typeface="Arial" pitchFamily="34" charset="0"/>
              </a:rPr>
              <a:t>H</a:t>
            </a:r>
            <a:r>
              <a:rPr lang="es-ES" sz="1600" b="1" dirty="0" bmk="">
                <a:solidFill>
                  <a:srgbClr val="FFFF66"/>
                </a:solidFill>
                <a:latin typeface="Arial" pitchFamily="34" charset="0"/>
                <a:ea typeface="Calibri" pitchFamily="34" charset="0"/>
                <a:cs typeface="Arial" pitchFamily="34" charset="0"/>
              </a:rPr>
              <a:t>IDRAULICA DE LAS ALCANTARILLAS</a:t>
            </a:r>
          </a:p>
        </p:txBody>
      </p:sp>
      <p:sp>
        <p:nvSpPr>
          <p:cNvPr id="43012" name="Rectangle 21"/>
          <p:cNvSpPr>
            <a:spLocks noChangeArrowheads="1"/>
          </p:cNvSpPr>
          <p:nvPr/>
        </p:nvSpPr>
        <p:spPr bwMode="auto">
          <a:xfrm>
            <a:off x="660400" y="1214438"/>
            <a:ext cx="7778750" cy="969962"/>
          </a:xfrm>
          <a:prstGeom prst="rect">
            <a:avLst/>
          </a:prstGeom>
          <a:solidFill>
            <a:schemeClr val="accent1"/>
          </a:solidFill>
          <a:ln w="9525">
            <a:noFill/>
            <a:miter lim="800000"/>
            <a:headEnd/>
            <a:tailEnd/>
          </a:ln>
        </p:spPr>
        <p:txBody>
          <a:bodyPr anchor="ctr">
            <a:spAutoFit/>
          </a:bodyPr>
          <a:lstStyle/>
          <a:p>
            <a:pPr algn="ctr" eaLnBrk="0" hangingPunct="0"/>
            <a:r>
              <a:rPr lang="es-ES" sz="1500" b="1">
                <a:solidFill>
                  <a:srgbClr val="FFFF66"/>
                </a:solidFill>
              </a:rPr>
              <a:t>Consideración de Diseño</a:t>
            </a:r>
          </a:p>
          <a:p>
            <a:pPr algn="just" eaLnBrk="0" hangingPunct="0"/>
            <a:r>
              <a:rPr lang="es-ES" sz="1400"/>
              <a:t>El diseño de un sistema de alcantarillado por gravedad se realiza considerando que durante su funcionamiento, se debe cumplir la condición de autolimpieza para limitar la sedimentación de arena y otras sustancias sedimentables (heces y otros productos de desecho) en los colectores.</a:t>
            </a:r>
            <a:endParaRPr lang="es-ES" sz="1400" b="1">
              <a:solidFill>
                <a:srgbClr val="FFFF66"/>
              </a:solidFill>
            </a:endParaRPr>
          </a:p>
        </p:txBody>
      </p:sp>
      <p:sp>
        <p:nvSpPr>
          <p:cNvPr id="43013" name="27 Rectángulo"/>
          <p:cNvSpPr>
            <a:spLocks noChangeArrowheads="1"/>
          </p:cNvSpPr>
          <p:nvPr/>
        </p:nvSpPr>
        <p:spPr bwMode="auto">
          <a:xfrm>
            <a:off x="527050" y="3651250"/>
            <a:ext cx="1103313" cy="307975"/>
          </a:xfrm>
          <a:prstGeom prst="rect">
            <a:avLst/>
          </a:prstGeom>
          <a:noFill/>
          <a:ln w="9525">
            <a:noFill/>
            <a:miter lim="800000"/>
            <a:headEnd/>
            <a:tailEnd/>
          </a:ln>
        </p:spPr>
        <p:txBody>
          <a:bodyPr wrap="none">
            <a:spAutoFit/>
          </a:bodyPr>
          <a:lstStyle/>
          <a:p>
            <a:pPr eaLnBrk="0" hangingPunct="0"/>
            <a:r>
              <a:rPr lang="es-ES" sz="1400" b="1">
                <a:solidFill>
                  <a:srgbClr val="FFFF66"/>
                </a:solidFill>
              </a:rPr>
              <a:t>TUBERIAS</a:t>
            </a:r>
          </a:p>
        </p:txBody>
      </p:sp>
      <p:sp>
        <p:nvSpPr>
          <p:cNvPr id="43014" name="28 Rectángulo"/>
          <p:cNvSpPr>
            <a:spLocks noChangeArrowheads="1"/>
          </p:cNvSpPr>
          <p:nvPr/>
        </p:nvSpPr>
        <p:spPr bwMode="auto">
          <a:xfrm>
            <a:off x="4794250" y="2376488"/>
            <a:ext cx="3911600" cy="830262"/>
          </a:xfrm>
          <a:prstGeom prst="rect">
            <a:avLst/>
          </a:prstGeom>
          <a:solidFill>
            <a:schemeClr val="accent1"/>
          </a:solidFill>
          <a:ln w="9525">
            <a:noFill/>
            <a:miter lim="800000"/>
            <a:headEnd/>
            <a:tailEnd/>
          </a:ln>
        </p:spPr>
        <p:txBody>
          <a:bodyPr>
            <a:spAutoFit/>
          </a:bodyPr>
          <a:lstStyle/>
          <a:p>
            <a:pPr algn="just" eaLnBrk="0" hangingPunct="0">
              <a:buFont typeface="Wingdings" pitchFamily="2" charset="2"/>
              <a:buChar char="Ø"/>
            </a:pPr>
            <a:r>
              <a:rPr lang="es-ES" sz="1200">
                <a:ea typeface="Calibri" pitchFamily="34" charset="0"/>
                <a:cs typeface="Arial" charset="0"/>
              </a:rPr>
              <a:t>El di</a:t>
            </a:r>
            <a:r>
              <a:rPr lang="es-ES" sz="1200">
                <a:latin typeface="Calibri" pitchFamily="34" charset="0"/>
                <a:ea typeface="Calibri" pitchFamily="34" charset="0"/>
                <a:cs typeface="Arial" charset="0"/>
              </a:rPr>
              <a:t>á</a:t>
            </a:r>
            <a:r>
              <a:rPr lang="es-ES" sz="1200">
                <a:ea typeface="Calibri" pitchFamily="34" charset="0"/>
                <a:cs typeface="Arial" charset="0"/>
              </a:rPr>
              <a:t>metro m</a:t>
            </a:r>
            <a:r>
              <a:rPr lang="es-ES" sz="1200">
                <a:latin typeface="Calibri" pitchFamily="34" charset="0"/>
                <a:ea typeface="Calibri" pitchFamily="34" charset="0"/>
                <a:cs typeface="Arial" charset="0"/>
              </a:rPr>
              <a:t>í</a:t>
            </a:r>
            <a:r>
              <a:rPr lang="es-ES" sz="1200">
                <a:ea typeface="Calibri" pitchFamily="34" charset="0"/>
                <a:cs typeface="Arial" charset="0"/>
              </a:rPr>
              <a:t>nimo en tuber</a:t>
            </a:r>
            <a:r>
              <a:rPr lang="es-ES" sz="1200">
                <a:latin typeface="Calibri" pitchFamily="34" charset="0"/>
                <a:ea typeface="Calibri" pitchFamily="34" charset="0"/>
                <a:cs typeface="Arial" charset="0"/>
              </a:rPr>
              <a:t>í</a:t>
            </a:r>
            <a:r>
              <a:rPr lang="es-ES" sz="1200">
                <a:ea typeface="Calibri" pitchFamily="34" charset="0"/>
                <a:cs typeface="Arial" charset="0"/>
              </a:rPr>
              <a:t>as para los sistemas de alcantarillado combinado ser</a:t>
            </a:r>
            <a:r>
              <a:rPr lang="es-ES" sz="1200">
                <a:latin typeface="Calibri" pitchFamily="34" charset="0"/>
                <a:ea typeface="Calibri" pitchFamily="34" charset="0"/>
                <a:cs typeface="Arial" charset="0"/>
              </a:rPr>
              <a:t>á</a:t>
            </a:r>
            <a:r>
              <a:rPr lang="es-ES" sz="1200">
                <a:ea typeface="Calibri" pitchFamily="34" charset="0"/>
                <a:cs typeface="Arial" charset="0"/>
              </a:rPr>
              <a:t> de 250 mm </a:t>
            </a:r>
          </a:p>
          <a:p>
            <a:pPr algn="just" eaLnBrk="0" hangingPunct="0">
              <a:buFont typeface="Wingdings" pitchFamily="2" charset="2"/>
              <a:buChar char="Ø"/>
            </a:pPr>
            <a:r>
              <a:rPr lang="es-ES" sz="1200">
                <a:ea typeface="Calibri" pitchFamily="34" charset="0"/>
                <a:cs typeface="Arial" charset="0"/>
              </a:rPr>
              <a:t>El di</a:t>
            </a:r>
            <a:r>
              <a:rPr lang="es-ES" sz="1200">
                <a:latin typeface="Calibri" pitchFamily="34" charset="0"/>
                <a:ea typeface="Calibri" pitchFamily="34" charset="0"/>
                <a:cs typeface="Arial" charset="0"/>
              </a:rPr>
              <a:t>á</a:t>
            </a:r>
            <a:r>
              <a:rPr lang="es-ES" sz="1200">
                <a:ea typeface="Calibri" pitchFamily="34" charset="0"/>
                <a:cs typeface="Arial" charset="0"/>
              </a:rPr>
              <a:t>metro m</a:t>
            </a:r>
            <a:r>
              <a:rPr lang="es-ES" sz="1200">
                <a:latin typeface="Calibri" pitchFamily="34" charset="0"/>
                <a:ea typeface="Calibri" pitchFamily="34" charset="0"/>
                <a:cs typeface="Arial" charset="0"/>
              </a:rPr>
              <a:t>í</a:t>
            </a:r>
            <a:r>
              <a:rPr lang="es-ES" sz="1200">
                <a:ea typeface="Calibri" pitchFamily="34" charset="0"/>
                <a:cs typeface="Arial" charset="0"/>
              </a:rPr>
              <a:t>nimo en tuber</a:t>
            </a:r>
            <a:r>
              <a:rPr lang="es-ES" sz="1200">
                <a:latin typeface="Calibri" pitchFamily="34" charset="0"/>
                <a:ea typeface="Calibri" pitchFamily="34" charset="0"/>
                <a:cs typeface="Arial" charset="0"/>
              </a:rPr>
              <a:t>í</a:t>
            </a:r>
            <a:r>
              <a:rPr lang="es-ES" sz="1200">
                <a:ea typeface="Calibri" pitchFamily="34" charset="0"/>
                <a:cs typeface="Arial" charset="0"/>
              </a:rPr>
              <a:t>as para los sistemas de alcantarillado sanitario ser</a:t>
            </a:r>
            <a:r>
              <a:rPr lang="es-ES" sz="1200">
                <a:latin typeface="Calibri" pitchFamily="34" charset="0"/>
                <a:ea typeface="Calibri" pitchFamily="34" charset="0"/>
                <a:cs typeface="Arial" charset="0"/>
              </a:rPr>
              <a:t>á</a:t>
            </a:r>
            <a:r>
              <a:rPr lang="es-ES" sz="1200">
                <a:ea typeface="Calibri" pitchFamily="34" charset="0"/>
                <a:cs typeface="Arial" charset="0"/>
              </a:rPr>
              <a:t> de 200 mm </a:t>
            </a:r>
          </a:p>
        </p:txBody>
      </p:sp>
      <p:sp>
        <p:nvSpPr>
          <p:cNvPr id="43015" name="29 Rectángulo"/>
          <p:cNvSpPr>
            <a:spLocks noChangeArrowheads="1"/>
          </p:cNvSpPr>
          <p:nvPr/>
        </p:nvSpPr>
        <p:spPr bwMode="auto">
          <a:xfrm>
            <a:off x="2082800" y="2454275"/>
            <a:ext cx="2636838" cy="307975"/>
          </a:xfrm>
          <a:prstGeom prst="rect">
            <a:avLst/>
          </a:prstGeom>
          <a:noFill/>
          <a:ln w="9525">
            <a:noFill/>
            <a:miter lim="800000"/>
            <a:headEnd/>
            <a:tailEnd/>
          </a:ln>
        </p:spPr>
        <p:txBody>
          <a:bodyPr wrap="none">
            <a:spAutoFit/>
          </a:bodyPr>
          <a:lstStyle/>
          <a:p>
            <a:pPr algn="just"/>
            <a:r>
              <a:rPr lang="es-ES" sz="1400" b="1">
                <a:solidFill>
                  <a:srgbClr val="FFFF66"/>
                </a:solidFill>
                <a:ea typeface="Calibri" pitchFamily="34" charset="0"/>
                <a:cs typeface="Arial" charset="0"/>
              </a:rPr>
              <a:t>Dimensiones de las Tuberías</a:t>
            </a:r>
            <a:endParaRPr lang="es-ES" sz="1400" b="1">
              <a:solidFill>
                <a:srgbClr val="FFFF66"/>
              </a:solidFill>
              <a:ea typeface="Calibri" pitchFamily="34" charset="0"/>
              <a:cs typeface="Times New Roman" pitchFamily="18" charset="0"/>
            </a:endParaRPr>
          </a:p>
        </p:txBody>
      </p:sp>
      <p:sp>
        <p:nvSpPr>
          <p:cNvPr id="43016" name="32 Rectángulo"/>
          <p:cNvSpPr>
            <a:spLocks noChangeArrowheads="1"/>
          </p:cNvSpPr>
          <p:nvPr/>
        </p:nvSpPr>
        <p:spPr bwMode="auto">
          <a:xfrm>
            <a:off x="2144713" y="3876675"/>
            <a:ext cx="2427287" cy="307975"/>
          </a:xfrm>
          <a:prstGeom prst="rect">
            <a:avLst/>
          </a:prstGeom>
          <a:noFill/>
          <a:ln w="9525">
            <a:noFill/>
            <a:miter lim="800000"/>
            <a:headEnd/>
            <a:tailEnd/>
          </a:ln>
        </p:spPr>
        <p:txBody>
          <a:bodyPr wrap="none">
            <a:spAutoFit/>
          </a:bodyPr>
          <a:lstStyle/>
          <a:p>
            <a:r>
              <a:rPr lang="es-ES" sz="1400" b="1">
                <a:solidFill>
                  <a:srgbClr val="FFFF66"/>
                </a:solidFill>
                <a:ea typeface="Calibri" pitchFamily="34" charset="0"/>
                <a:cs typeface="Arial" charset="0"/>
              </a:rPr>
              <a:t>Capacidad de las Tuberías</a:t>
            </a:r>
            <a:endParaRPr lang="es-ES" sz="1400" b="1">
              <a:solidFill>
                <a:srgbClr val="FFFF66"/>
              </a:solidFill>
              <a:ea typeface="Calibri" pitchFamily="34" charset="0"/>
              <a:cs typeface="Times New Roman" pitchFamily="18" charset="0"/>
            </a:endParaRPr>
          </a:p>
        </p:txBody>
      </p:sp>
      <p:sp>
        <p:nvSpPr>
          <p:cNvPr id="43017" name="33 Rectángulo"/>
          <p:cNvSpPr>
            <a:spLocks noChangeArrowheads="1"/>
          </p:cNvSpPr>
          <p:nvPr/>
        </p:nvSpPr>
        <p:spPr bwMode="auto">
          <a:xfrm>
            <a:off x="4794250" y="3524250"/>
            <a:ext cx="3911600" cy="1016000"/>
          </a:xfrm>
          <a:prstGeom prst="rect">
            <a:avLst/>
          </a:prstGeom>
          <a:solidFill>
            <a:schemeClr val="accent1"/>
          </a:solidFill>
          <a:ln w="9525">
            <a:noFill/>
            <a:miter lim="800000"/>
            <a:headEnd/>
            <a:tailEnd/>
          </a:ln>
        </p:spPr>
        <p:txBody>
          <a:bodyPr>
            <a:spAutoFit/>
          </a:bodyPr>
          <a:lstStyle/>
          <a:p>
            <a:pPr algn="just" eaLnBrk="0" hangingPunct="0"/>
            <a:r>
              <a:rPr lang="es-ES" sz="1200"/>
              <a:t>Las tuberías del sistema de alcantarillado han sido proyectadas como conductos abiertos con circulación de flujo a gravedad, esto significa que la tubería funcionara parcialmente llena, con el 80% como capacidad máxima a ser utilizada</a:t>
            </a:r>
          </a:p>
        </p:txBody>
      </p:sp>
      <p:sp>
        <p:nvSpPr>
          <p:cNvPr id="43018" name="35 Rectángulo"/>
          <p:cNvSpPr>
            <a:spLocks noChangeArrowheads="1"/>
          </p:cNvSpPr>
          <p:nvPr/>
        </p:nvSpPr>
        <p:spPr bwMode="auto">
          <a:xfrm>
            <a:off x="2170113" y="4810125"/>
            <a:ext cx="2668587" cy="307975"/>
          </a:xfrm>
          <a:prstGeom prst="rect">
            <a:avLst/>
          </a:prstGeom>
          <a:noFill/>
          <a:ln w="9525">
            <a:noFill/>
            <a:miter lim="800000"/>
            <a:headEnd/>
            <a:tailEnd/>
          </a:ln>
        </p:spPr>
        <p:txBody>
          <a:bodyPr wrap="none">
            <a:spAutoFit/>
          </a:bodyPr>
          <a:lstStyle/>
          <a:p>
            <a:r>
              <a:rPr lang="es-ES" sz="1400" b="1">
                <a:solidFill>
                  <a:srgbClr val="FFFF66"/>
                </a:solidFill>
                <a:ea typeface="Calibri" pitchFamily="34" charset="0"/>
                <a:cs typeface="Arial" charset="0"/>
              </a:rPr>
              <a:t>Velocidades en las Tuberías </a:t>
            </a:r>
            <a:endParaRPr lang="es-ES" sz="1400" b="1">
              <a:solidFill>
                <a:srgbClr val="FFFF66"/>
              </a:solidFill>
              <a:ea typeface="Calibri" pitchFamily="34" charset="0"/>
              <a:cs typeface="Times New Roman" pitchFamily="18" charset="0"/>
            </a:endParaRPr>
          </a:p>
        </p:txBody>
      </p:sp>
      <p:graphicFrame>
        <p:nvGraphicFramePr>
          <p:cNvPr id="42" name="41 Tabla"/>
          <p:cNvGraphicFramePr>
            <a:graphicFrameLocks noGrp="1"/>
          </p:cNvGraphicFramePr>
          <p:nvPr/>
        </p:nvGraphicFramePr>
        <p:xfrm>
          <a:off x="1460500" y="5429250"/>
          <a:ext cx="2489200" cy="996950"/>
        </p:xfrm>
        <a:graphic>
          <a:graphicData uri="http://schemas.openxmlformats.org/drawingml/2006/table">
            <a:tbl>
              <a:tblPr/>
              <a:tblGrid>
                <a:gridCol w="1412791"/>
                <a:gridCol w="1076409"/>
              </a:tblGrid>
              <a:tr h="255034">
                <a:tc gridSpan="2">
                  <a:txBody>
                    <a:bodyPr/>
                    <a:lstStyle/>
                    <a:p>
                      <a:pPr algn="ctr" fontAlgn="b"/>
                      <a:r>
                        <a:rPr lang="es-ES" sz="1200" b="0" i="0" u="none" strike="noStrike" dirty="0">
                          <a:solidFill>
                            <a:srgbClr val="1C1C1C"/>
                          </a:solidFill>
                          <a:latin typeface="Arial"/>
                        </a:rPr>
                        <a:t>Velocidades Mínimas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s-ES"/>
                    </a:p>
                  </a:txBody>
                  <a:tcPr/>
                </a:tc>
              </a:tr>
              <a:tr h="243441">
                <a:tc>
                  <a:txBody>
                    <a:bodyPr/>
                    <a:lstStyle/>
                    <a:p>
                      <a:pPr algn="ctr" fontAlgn="b"/>
                      <a:r>
                        <a:rPr lang="es-ES" sz="1200" b="0" i="0" u="none" strike="noStrike" dirty="0" smtClean="0">
                          <a:solidFill>
                            <a:srgbClr val="1C1C1C"/>
                          </a:solidFill>
                          <a:latin typeface="Arial"/>
                        </a:rPr>
                        <a:t>Secciones</a:t>
                      </a:r>
                      <a:endParaRPr lang="es-ES" sz="1200" b="0" i="0" u="none" strike="noStrike" dirty="0">
                        <a:solidFill>
                          <a:srgbClr val="1C1C1C"/>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dirty="0" smtClean="0">
                          <a:solidFill>
                            <a:srgbClr val="1C1C1C"/>
                          </a:solidFill>
                          <a:latin typeface="Arial"/>
                        </a:rPr>
                        <a:t>Velocidad</a:t>
                      </a:r>
                      <a:endParaRPr lang="es-ES" sz="1200" b="0" i="0" u="none" strike="noStrike" dirty="0">
                        <a:solidFill>
                          <a:srgbClr val="1C1C1C"/>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3441">
                <a:tc>
                  <a:txBody>
                    <a:bodyPr/>
                    <a:lstStyle/>
                    <a:p>
                      <a:pPr algn="l" fontAlgn="b"/>
                      <a:r>
                        <a:rPr lang="es-ES" sz="1200" b="0" i="0" u="none" strike="noStrike" dirty="0" smtClean="0">
                          <a:solidFill>
                            <a:srgbClr val="1C1C1C"/>
                          </a:solidFill>
                          <a:latin typeface="Arial"/>
                        </a:rPr>
                        <a:t> Llenas</a:t>
                      </a:r>
                      <a:endParaRPr lang="es-ES" sz="1200" b="0" i="0" u="none" strike="noStrike" dirty="0">
                        <a:solidFill>
                          <a:srgbClr val="1C1C1C"/>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a:solidFill>
                            <a:srgbClr val="1C1C1C"/>
                          </a:solidFill>
                          <a:latin typeface="Arial"/>
                        </a:rPr>
                        <a:t>0.60 m/s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55034">
                <a:tc>
                  <a:txBody>
                    <a:bodyPr/>
                    <a:lstStyle/>
                    <a:p>
                      <a:pPr algn="l" fontAlgn="b"/>
                      <a:r>
                        <a:rPr lang="es-ES" sz="1200" b="0" i="0" u="none" strike="noStrike" dirty="0" smtClean="0">
                          <a:solidFill>
                            <a:srgbClr val="1C1C1C"/>
                          </a:solidFill>
                          <a:latin typeface="Arial"/>
                        </a:rPr>
                        <a:t>Parcialmente </a:t>
                      </a:r>
                      <a:r>
                        <a:rPr lang="es-ES" sz="1200" b="0" i="0" u="none" strike="noStrike" dirty="0">
                          <a:solidFill>
                            <a:srgbClr val="1C1C1C"/>
                          </a:solidFill>
                          <a:latin typeface="Arial"/>
                        </a:rPr>
                        <a:t>llena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es-ES" sz="1200" b="0" i="0" u="none" strike="noStrike" dirty="0">
                          <a:solidFill>
                            <a:srgbClr val="1C1C1C"/>
                          </a:solidFill>
                          <a:latin typeface="Arial"/>
                        </a:rPr>
                        <a:t>0.30 m/s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pic>
        <p:nvPicPr>
          <p:cNvPr id="43035" name="42 Imagen"/>
          <p:cNvPicPr>
            <a:picLocks noChangeAspect="1" noChangeArrowheads="1"/>
          </p:cNvPicPr>
          <p:nvPr/>
        </p:nvPicPr>
        <p:blipFill>
          <a:blip r:embed="rId2" cstate="print"/>
          <a:srcRect/>
          <a:stretch>
            <a:fillRect/>
          </a:stretch>
        </p:blipFill>
        <p:spPr bwMode="auto">
          <a:xfrm>
            <a:off x="5112060" y="5049180"/>
            <a:ext cx="3966301" cy="1658635"/>
          </a:xfrm>
          <a:prstGeom prst="rect">
            <a:avLst/>
          </a:prstGeom>
          <a:noFill/>
          <a:ln w="9525">
            <a:noFill/>
            <a:miter lim="800000"/>
            <a:headEnd/>
            <a:tailEnd/>
          </a:ln>
        </p:spPr>
      </p:pic>
      <p:sp>
        <p:nvSpPr>
          <p:cNvPr id="35" name="34 Abrir llave"/>
          <p:cNvSpPr/>
          <p:nvPr/>
        </p:nvSpPr>
        <p:spPr bwMode="auto">
          <a:xfrm>
            <a:off x="1771650" y="2628900"/>
            <a:ext cx="311150" cy="2355850"/>
          </a:xfrm>
          <a:prstGeom prst="leftBrac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a:lstStyle/>
          <a:p>
            <a:pPr eaLnBrk="0" hangingPunct="0">
              <a:defRPr/>
            </a:pPr>
            <a:endParaRPr lang="es-ES">
              <a:latin typeface="Arial" pitchFamily="34" charset="0"/>
            </a:endParaRPr>
          </a:p>
        </p:txBody>
      </p:sp>
      <p:sp>
        <p:nvSpPr>
          <p:cNvPr id="37" name="36 Flecha izquierda, derecha y arriba"/>
          <p:cNvSpPr/>
          <p:nvPr/>
        </p:nvSpPr>
        <p:spPr bwMode="auto">
          <a:xfrm>
            <a:off x="4121950" y="5595345"/>
            <a:ext cx="889000" cy="488950"/>
          </a:xfrm>
          <a:prstGeom prst="leftRightUpArrow">
            <a:avLst>
              <a:gd name="adj1" fmla="val 25000"/>
              <a:gd name="adj2" fmla="val 25000"/>
              <a:gd name="adj3" fmla="val 25000"/>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p:spPr>
        <p:txBody>
          <a:bodyPr/>
          <a:lstStyle/>
          <a:p>
            <a:pPr eaLnBrk="0" hangingPunct="0">
              <a:defRPr/>
            </a:pPr>
            <a:endParaRPr lang="es-ES">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7202" y="584200"/>
            <a:ext cx="2230098" cy="338554"/>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0" hangingPunct="0">
              <a:defRPr/>
            </a:pPr>
            <a:r>
              <a:rPr lang="es-ES" sz="1600" b="1" dirty="0">
                <a:solidFill>
                  <a:srgbClr val="FFFF66"/>
                </a:solidFill>
              </a:rPr>
              <a:t>Material de la tubería</a:t>
            </a:r>
          </a:p>
        </p:txBody>
      </p:sp>
      <p:sp>
        <p:nvSpPr>
          <p:cNvPr id="44036" name="Rectangle 1"/>
          <p:cNvSpPr>
            <a:spLocks noChangeArrowheads="1"/>
          </p:cNvSpPr>
          <p:nvPr/>
        </p:nvSpPr>
        <p:spPr bwMode="auto">
          <a:xfrm>
            <a:off x="2445565" y="1043735"/>
            <a:ext cx="6311900" cy="1600438"/>
          </a:xfrm>
          <a:prstGeom prst="rect">
            <a:avLst/>
          </a:prstGeom>
          <a:solidFill>
            <a:schemeClr val="accent1"/>
          </a:solidFill>
          <a:ln w="9525">
            <a:noFill/>
            <a:miter lim="800000"/>
            <a:headEnd/>
            <a:tailEnd/>
          </a:ln>
        </p:spPr>
        <p:txBody>
          <a:bodyPr anchor="ctr">
            <a:spAutoFit/>
          </a:bodyPr>
          <a:lstStyle/>
          <a:p>
            <a:r>
              <a:rPr lang="es-ES_tradnl" sz="1400" dirty="0" smtClean="0"/>
              <a:t>Se utilizara tubería de PVC NOVAFORT de varios diámetros, por su transporte, manejabilidad, mayor rendimiento y de fácil adquisición, de </a:t>
            </a:r>
            <a:r>
              <a:rPr lang="es-ES_tradnl" sz="1400" dirty="0" err="1" smtClean="0"/>
              <a:t>corrosividad</a:t>
            </a:r>
            <a:r>
              <a:rPr lang="es-ES_tradnl" sz="1400" dirty="0" smtClean="0"/>
              <a:t> del terreno,.</a:t>
            </a:r>
            <a:endParaRPr lang="en-US" sz="1400" dirty="0" smtClean="0"/>
          </a:p>
          <a:p>
            <a:r>
              <a:rPr lang="es-ES_tradnl" sz="1400" dirty="0" smtClean="0"/>
              <a:t>También se justifica porque debido a la inclinación del terreno existen velocidades altas y la tubería de hormigón tiene la capacidad de soportar hasta 6 m/s lo que compensaría el costo de la misma con la otra alternativa que sería la tubería de hormigón armado.</a:t>
            </a:r>
            <a:endParaRPr lang="en-US" sz="1400" dirty="0" smtClean="0"/>
          </a:p>
        </p:txBody>
      </p:sp>
      <p:sp>
        <p:nvSpPr>
          <p:cNvPr id="4403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S"/>
          </a:p>
        </p:txBody>
      </p:sp>
      <p:pic>
        <p:nvPicPr>
          <p:cNvPr id="27650" name="Imagen 1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39725" y="3473450"/>
            <a:ext cx="2720975" cy="1292602"/>
          </a:xfrm>
          <a:prstGeom prst="rect">
            <a:avLst/>
          </a:prstGeom>
          <a:solidFill>
            <a:schemeClr val="tx1">
              <a:lumMod val="75000"/>
              <a:alpha val="80000"/>
            </a:schemeClr>
          </a:solidFill>
          <a:ln>
            <a:noFill/>
          </a:ln>
          <a:effectLst>
            <a:outerShdw blurRad="292100" dist="139700" dir="2700000" algn="tl" rotWithShape="0">
              <a:srgbClr val="333333">
                <a:alpha val="65000"/>
              </a:srgbClr>
            </a:outerShdw>
          </a:effectLst>
        </p:spPr>
      </p:pic>
      <p:sp>
        <p:nvSpPr>
          <p:cNvPr id="27652" name="Rectangle 4"/>
          <p:cNvSpPr>
            <a:spLocks noChangeArrowheads="1"/>
          </p:cNvSpPr>
          <p:nvPr/>
        </p:nvSpPr>
        <p:spPr bwMode="auto">
          <a:xfrm>
            <a:off x="304800" y="2912646"/>
            <a:ext cx="2800350" cy="338554"/>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a:defRPr/>
            </a:pPr>
            <a:r>
              <a:rPr lang="es-ES" sz="1600" b="1" dirty="0">
                <a:solidFill>
                  <a:srgbClr val="FFFF66"/>
                </a:solidFill>
                <a:latin typeface="Arial" pitchFamily="34" charset="0"/>
                <a:ea typeface="Calibri" pitchFamily="34" charset="0"/>
                <a:cs typeface="Arial" pitchFamily="34" charset="0"/>
              </a:rPr>
              <a:t>Profundidad de la Tuber</a:t>
            </a:r>
            <a:r>
              <a:rPr lang="es-ES" sz="1600" b="1" dirty="0">
                <a:solidFill>
                  <a:srgbClr val="FFFF66"/>
                </a:solidFill>
                <a:latin typeface="Calibri"/>
                <a:ea typeface="Calibri" pitchFamily="34" charset="0"/>
                <a:cs typeface="Arial" pitchFamily="34" charset="0"/>
              </a:rPr>
              <a:t>í</a:t>
            </a:r>
            <a:r>
              <a:rPr lang="es-ES" sz="1600" b="1" dirty="0">
                <a:solidFill>
                  <a:srgbClr val="FFFF66"/>
                </a:solidFill>
                <a:latin typeface="Arial" pitchFamily="34" charset="0"/>
                <a:ea typeface="Calibri" pitchFamily="34" charset="0"/>
                <a:cs typeface="Arial" pitchFamily="34" charset="0"/>
              </a:rPr>
              <a:t>a</a:t>
            </a:r>
            <a:endParaRPr lang="es-ES" sz="2400" b="1" dirty="0">
              <a:solidFill>
                <a:srgbClr val="FFFF66"/>
              </a:solidFill>
              <a:latin typeface="Arial" pitchFamily="34" charset="0"/>
            </a:endParaRPr>
          </a:p>
        </p:txBody>
      </p:sp>
      <p:sp>
        <p:nvSpPr>
          <p:cNvPr id="44042" name="Rectangle 5"/>
          <p:cNvSpPr>
            <a:spLocks noChangeArrowheads="1"/>
          </p:cNvSpPr>
          <p:nvPr/>
        </p:nvSpPr>
        <p:spPr bwMode="auto">
          <a:xfrm>
            <a:off x="3422650" y="3373447"/>
            <a:ext cx="5194300" cy="1508105"/>
          </a:xfrm>
          <a:prstGeom prst="rect">
            <a:avLst/>
          </a:prstGeom>
          <a:solidFill>
            <a:schemeClr val="accent1"/>
          </a:solidFill>
          <a:ln w="9525">
            <a:noFill/>
            <a:miter lim="800000"/>
            <a:headEnd/>
            <a:tailEnd/>
          </a:ln>
        </p:spPr>
        <p:txBody>
          <a:bodyPr anchor="ctr">
            <a:spAutoFit/>
          </a:bodyPr>
          <a:lstStyle/>
          <a:p>
            <a:pPr algn="just"/>
            <a:r>
              <a:rPr lang="es-ES" sz="1300" dirty="0">
                <a:ea typeface="Calibri" pitchFamily="34" charset="0"/>
                <a:cs typeface="Arial" charset="0"/>
              </a:rPr>
              <a:t>La profundidad de la red de alcantarillado est</a:t>
            </a:r>
            <a:r>
              <a:rPr lang="es-ES" sz="1300" dirty="0">
                <a:latin typeface="Calibri" pitchFamily="34" charset="0"/>
                <a:ea typeface="Calibri" pitchFamily="34" charset="0"/>
                <a:cs typeface="Arial" charset="0"/>
              </a:rPr>
              <a:t>á</a:t>
            </a:r>
            <a:r>
              <a:rPr lang="es-ES" sz="1300" dirty="0">
                <a:ea typeface="Calibri" pitchFamily="34" charset="0"/>
                <a:cs typeface="Arial" charset="0"/>
              </a:rPr>
              <a:t> dada por las dimensiones de los conductos mas una altura de seguridad debido al relleno, que para el caso de la EMAAP-Q ser</a:t>
            </a:r>
            <a:r>
              <a:rPr lang="es-ES" sz="1300" dirty="0">
                <a:latin typeface="Calibri" pitchFamily="34" charset="0"/>
                <a:ea typeface="Calibri" pitchFamily="34" charset="0"/>
                <a:cs typeface="Arial" charset="0"/>
              </a:rPr>
              <a:t>á</a:t>
            </a:r>
            <a:r>
              <a:rPr lang="es-ES" sz="1300" dirty="0">
                <a:ea typeface="Calibri" pitchFamily="34" charset="0"/>
                <a:cs typeface="Arial" charset="0"/>
              </a:rPr>
              <a:t> </a:t>
            </a:r>
            <a:r>
              <a:rPr lang="es-ES" sz="1300" dirty="0" smtClean="0">
                <a:ea typeface="Calibri" pitchFamily="34" charset="0"/>
                <a:cs typeface="Arial" charset="0"/>
              </a:rPr>
              <a:t>1m </a:t>
            </a:r>
            <a:r>
              <a:rPr lang="es-ES_tradnl" sz="1400" dirty="0" smtClean="0"/>
              <a:t>+ </a:t>
            </a:r>
            <a:r>
              <a:rPr lang="es-ES_tradnl" sz="1400" dirty="0" err="1" smtClean="0"/>
              <a:t>Øm</a:t>
            </a:r>
            <a:r>
              <a:rPr lang="es-ES" sz="1300" dirty="0" smtClean="0">
                <a:ea typeface="Calibri" pitchFamily="34" charset="0"/>
                <a:cs typeface="Arial" charset="0"/>
              </a:rPr>
              <a:t>  </a:t>
            </a:r>
            <a:r>
              <a:rPr lang="es-ES" sz="1300" dirty="0">
                <a:ea typeface="Calibri" pitchFamily="34" charset="0"/>
                <a:cs typeface="Arial" charset="0"/>
              </a:rPr>
              <a:t>de profundidad m</a:t>
            </a:r>
            <a:r>
              <a:rPr lang="es-ES" sz="1300" dirty="0">
                <a:latin typeface="Calibri" pitchFamily="34" charset="0"/>
                <a:ea typeface="Calibri" pitchFamily="34" charset="0"/>
                <a:cs typeface="Arial" charset="0"/>
              </a:rPr>
              <a:t>í</a:t>
            </a:r>
            <a:r>
              <a:rPr lang="es-ES" sz="1300" dirty="0">
                <a:ea typeface="Calibri" pitchFamily="34" charset="0"/>
                <a:cs typeface="Arial" charset="0"/>
              </a:rPr>
              <a:t>nima en cualquier clase de conductos.</a:t>
            </a:r>
          </a:p>
          <a:p>
            <a:pPr algn="just" eaLnBrk="0" hangingPunct="0"/>
            <a:r>
              <a:rPr lang="es-ES" sz="1300" dirty="0">
                <a:ea typeface="Calibri" pitchFamily="34" charset="0"/>
                <a:cs typeface="Arial" charset="0"/>
              </a:rPr>
              <a:t>La profundidad m</a:t>
            </a:r>
            <a:r>
              <a:rPr lang="es-ES" sz="1300" dirty="0">
                <a:latin typeface="Calibri" pitchFamily="34" charset="0"/>
                <a:ea typeface="Calibri" pitchFamily="34" charset="0"/>
                <a:cs typeface="Arial" charset="0"/>
              </a:rPr>
              <a:t>í</a:t>
            </a:r>
            <a:r>
              <a:rPr lang="es-ES" sz="1300" dirty="0">
                <a:ea typeface="Calibri" pitchFamily="34" charset="0"/>
                <a:cs typeface="Arial" charset="0"/>
              </a:rPr>
              <a:t>nima en pozos de salida ser</a:t>
            </a:r>
            <a:r>
              <a:rPr lang="es-ES" sz="1300" dirty="0">
                <a:latin typeface="Calibri" pitchFamily="34" charset="0"/>
                <a:ea typeface="Calibri" pitchFamily="34" charset="0"/>
                <a:cs typeface="Arial" charset="0"/>
              </a:rPr>
              <a:t>á</a:t>
            </a:r>
            <a:r>
              <a:rPr lang="es-ES" sz="1300" dirty="0">
                <a:ea typeface="Calibri" pitchFamily="34" charset="0"/>
                <a:cs typeface="Arial" charset="0"/>
              </a:rPr>
              <a:t> 1.50m y en condiciones normales de 2 a 3m, caso contrario se deber</a:t>
            </a:r>
            <a:r>
              <a:rPr lang="es-ES" sz="1300" dirty="0">
                <a:latin typeface="Calibri" pitchFamily="34" charset="0"/>
                <a:ea typeface="Calibri" pitchFamily="34" charset="0"/>
                <a:cs typeface="Arial" charset="0"/>
              </a:rPr>
              <a:t>á</a:t>
            </a:r>
            <a:r>
              <a:rPr lang="es-ES" sz="1300" dirty="0">
                <a:ea typeface="Calibri" pitchFamily="34" charset="0"/>
                <a:cs typeface="Arial" charset="0"/>
              </a:rPr>
              <a:t> justificar la sobre excavaci</a:t>
            </a:r>
            <a:r>
              <a:rPr lang="es-ES" sz="1300" dirty="0">
                <a:latin typeface="Calibri" pitchFamily="34" charset="0"/>
                <a:ea typeface="Calibri" pitchFamily="34" charset="0"/>
                <a:cs typeface="Arial" charset="0"/>
              </a:rPr>
              <a:t>ó</a:t>
            </a:r>
            <a:r>
              <a:rPr lang="es-ES" sz="1300" dirty="0">
                <a:ea typeface="Calibri" pitchFamily="34" charset="0"/>
                <a:cs typeface="Arial" charset="0"/>
              </a:rPr>
              <a:t>n.</a:t>
            </a:r>
          </a:p>
        </p:txBody>
      </p:sp>
      <p:sp>
        <p:nvSpPr>
          <p:cNvPr id="27654" name="Rectangle 6"/>
          <p:cNvSpPr>
            <a:spLocks noChangeArrowheads="1"/>
          </p:cNvSpPr>
          <p:nvPr/>
        </p:nvSpPr>
        <p:spPr bwMode="auto">
          <a:xfrm>
            <a:off x="304800" y="5001796"/>
            <a:ext cx="2578100" cy="338554"/>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a:tabLst>
                <a:tab pos="-457200" algn="l"/>
                <a:tab pos="165100" algn="l"/>
                <a:tab pos="457200" algn="l"/>
              </a:tabLst>
              <a:defRPr/>
            </a:pPr>
            <a:r>
              <a:rPr lang="es-ES" sz="1600" b="1" dirty="0">
                <a:solidFill>
                  <a:srgbClr val="FFFF66"/>
                </a:solidFill>
                <a:latin typeface="Arial" pitchFamily="34" charset="0"/>
                <a:ea typeface="Times New Roman" pitchFamily="18" charset="0"/>
                <a:cs typeface="Arial" pitchFamily="34" charset="0"/>
              </a:rPr>
              <a:t>Ubicaci</a:t>
            </a:r>
            <a:r>
              <a:rPr lang="es-ES" sz="1600" b="1" dirty="0">
                <a:solidFill>
                  <a:srgbClr val="FFFF66"/>
                </a:solidFill>
                <a:latin typeface="Calibri"/>
                <a:ea typeface="Times New Roman" pitchFamily="18" charset="0"/>
                <a:cs typeface="Arial" pitchFamily="34" charset="0"/>
              </a:rPr>
              <a:t>ó</a:t>
            </a:r>
            <a:r>
              <a:rPr lang="es-ES" sz="1600" b="1" dirty="0">
                <a:solidFill>
                  <a:srgbClr val="FFFF66"/>
                </a:solidFill>
                <a:latin typeface="Arial" pitchFamily="34" charset="0"/>
                <a:ea typeface="Times New Roman" pitchFamily="18" charset="0"/>
                <a:cs typeface="Arial" pitchFamily="34" charset="0"/>
              </a:rPr>
              <a:t>n de tuber</a:t>
            </a:r>
            <a:r>
              <a:rPr lang="es-ES" sz="1600" b="1" dirty="0">
                <a:solidFill>
                  <a:srgbClr val="FFFF66"/>
                </a:solidFill>
                <a:latin typeface="Calibri"/>
                <a:ea typeface="Times New Roman" pitchFamily="18" charset="0"/>
                <a:cs typeface="Arial" pitchFamily="34" charset="0"/>
              </a:rPr>
              <a:t>í</a:t>
            </a:r>
            <a:r>
              <a:rPr lang="es-ES" sz="1600" b="1" dirty="0">
                <a:solidFill>
                  <a:srgbClr val="FFFF66"/>
                </a:solidFill>
                <a:latin typeface="Arial" pitchFamily="34" charset="0"/>
                <a:ea typeface="Times New Roman" pitchFamily="18" charset="0"/>
                <a:cs typeface="Arial" pitchFamily="34" charset="0"/>
              </a:rPr>
              <a:t>as </a:t>
            </a:r>
            <a:endParaRPr lang="es-ES" sz="2400" dirty="0">
              <a:solidFill>
                <a:srgbClr val="FFFF66"/>
              </a:solidFill>
              <a:latin typeface="Arial" pitchFamily="34" charset="0"/>
            </a:endParaRPr>
          </a:p>
        </p:txBody>
      </p:sp>
      <p:sp>
        <p:nvSpPr>
          <p:cNvPr id="44046" name="Rectangle 7"/>
          <p:cNvSpPr>
            <a:spLocks noChangeArrowheads="1"/>
          </p:cNvSpPr>
          <p:nvPr/>
        </p:nvSpPr>
        <p:spPr bwMode="auto">
          <a:xfrm>
            <a:off x="3149600" y="5559425"/>
            <a:ext cx="5422900" cy="892175"/>
          </a:xfrm>
          <a:prstGeom prst="rect">
            <a:avLst/>
          </a:prstGeom>
          <a:solidFill>
            <a:schemeClr val="accent1"/>
          </a:solidFill>
          <a:ln w="9525">
            <a:noFill/>
            <a:miter lim="800000"/>
            <a:headEnd/>
            <a:tailEnd/>
          </a:ln>
        </p:spPr>
        <p:txBody>
          <a:bodyPr anchor="ctr">
            <a:spAutoFit/>
          </a:bodyPr>
          <a:lstStyle/>
          <a:p>
            <a:pPr algn="just">
              <a:tabLst>
                <a:tab pos="-457200" algn="l"/>
                <a:tab pos="165100" algn="l"/>
                <a:tab pos="457200" algn="l"/>
              </a:tabLst>
            </a:pPr>
            <a:r>
              <a:rPr lang="es-ES" sz="1300">
                <a:ea typeface="Times New Roman" pitchFamily="18" charset="0"/>
                <a:cs typeface="Arial" charset="0"/>
              </a:rPr>
              <a:t>Para una localizaci</a:t>
            </a:r>
            <a:r>
              <a:rPr lang="es-ES" sz="1300">
                <a:latin typeface="Calibri" pitchFamily="34" charset="0"/>
                <a:ea typeface="Times New Roman" pitchFamily="18" charset="0"/>
                <a:cs typeface="Arial" charset="0"/>
              </a:rPr>
              <a:t>ó</a:t>
            </a:r>
            <a:r>
              <a:rPr lang="es-ES" sz="1300">
                <a:ea typeface="Times New Roman" pitchFamily="18" charset="0"/>
                <a:cs typeface="Arial" charset="0"/>
              </a:rPr>
              <a:t>n correcta de los conductos, es conveniente considerar lo  siguiente: </a:t>
            </a:r>
          </a:p>
          <a:p>
            <a:pPr algn="just" eaLnBrk="0" hangingPunct="0">
              <a:buFont typeface="Wingdings" pitchFamily="2" charset="2"/>
              <a:buChar char="Ø"/>
              <a:tabLst>
                <a:tab pos="-457200" algn="l"/>
                <a:tab pos="165100" algn="l"/>
                <a:tab pos="457200" algn="l"/>
              </a:tabLst>
            </a:pPr>
            <a:r>
              <a:rPr lang="es-ES" sz="1300">
                <a:ea typeface="Times New Roman" pitchFamily="18" charset="0"/>
                <a:cs typeface="Arial" charset="0"/>
              </a:rPr>
              <a:t>Localizar las tuber</a:t>
            </a:r>
            <a:r>
              <a:rPr lang="es-ES" sz="1300">
                <a:latin typeface="Calibri" pitchFamily="34" charset="0"/>
                <a:ea typeface="Times New Roman" pitchFamily="18" charset="0"/>
                <a:cs typeface="Arial" charset="0"/>
              </a:rPr>
              <a:t>í</a:t>
            </a:r>
            <a:r>
              <a:rPr lang="es-ES" sz="1300">
                <a:ea typeface="Times New Roman" pitchFamily="18" charset="0"/>
                <a:cs typeface="Arial" charset="0"/>
              </a:rPr>
              <a:t>as en el eje de la calle. </a:t>
            </a:r>
          </a:p>
          <a:p>
            <a:pPr algn="just" eaLnBrk="0" hangingPunct="0">
              <a:buFont typeface="Wingdings" pitchFamily="2" charset="2"/>
              <a:buChar char="Ø"/>
              <a:tabLst>
                <a:tab pos="-457200" algn="l"/>
                <a:tab pos="165100" algn="l"/>
                <a:tab pos="457200" algn="l"/>
              </a:tabLst>
            </a:pPr>
            <a:r>
              <a:rPr lang="es-ES" sz="1300">
                <a:ea typeface="Times New Roman" pitchFamily="18" charset="0"/>
                <a:cs typeface="Arial" charset="0"/>
              </a:rPr>
              <a:t>Si el terreno es inclinado, ponerla junto a lado m</a:t>
            </a:r>
            <a:r>
              <a:rPr lang="es-ES" sz="1300">
                <a:latin typeface="Calibri" pitchFamily="34" charset="0"/>
                <a:ea typeface="Times New Roman" pitchFamily="18" charset="0"/>
                <a:cs typeface="Arial" charset="0"/>
              </a:rPr>
              <a:t>á</a:t>
            </a:r>
            <a:r>
              <a:rPr lang="es-ES" sz="1300">
                <a:ea typeface="Times New Roman" pitchFamily="18" charset="0"/>
                <a:cs typeface="Arial" charset="0"/>
              </a:rPr>
              <a:t>s bajo. </a:t>
            </a:r>
          </a:p>
        </p:txBody>
      </p:sp>
      <p:pic>
        <p:nvPicPr>
          <p:cNvPr id="307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71500" y="1295400"/>
            <a:ext cx="1537494" cy="1155700"/>
          </a:xfrm>
          <a:prstGeom prst="rect">
            <a:avLst/>
          </a:prstGeom>
          <a:ln>
            <a:noFill/>
          </a:ln>
          <a:effectLst>
            <a:outerShdw blurRad="292100" dist="139700" dir="2700000" algn="tl" rotWithShape="0">
              <a:srgbClr val="333333">
                <a:alpha val="65000"/>
              </a:srgbClr>
            </a:outerShdw>
          </a:effectLst>
        </p:spPr>
      </p:pic>
      <p:pic>
        <p:nvPicPr>
          <p:cNvPr id="13" name="12 Imagen" descr="tubos22.jpg"/>
          <p:cNvPicPr>
            <a:picLocks noChangeAspect="1"/>
          </p:cNvPicPr>
          <p:nvPr/>
        </p:nvPicPr>
        <p:blipFill>
          <a:blip r:embed="rId4" cstate="print"/>
          <a:stretch>
            <a:fillRect/>
          </a:stretch>
        </p:blipFill>
        <p:spPr>
          <a:xfrm>
            <a:off x="527050" y="5473700"/>
            <a:ext cx="2222500" cy="12588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a:xfrm>
            <a:off x="457200" y="273050"/>
            <a:ext cx="8229600" cy="755650"/>
          </a:xfrm>
        </p:spPr>
        <p:txBody>
          <a:bodyPr/>
          <a:lstStyle/>
          <a:p>
            <a:r>
              <a:rPr lang="es-EC" b="1" smtClean="0"/>
              <a:t>INFORMACIÓN</a:t>
            </a:r>
            <a:endParaRPr lang="es-US" b="1" smtClean="0"/>
          </a:p>
        </p:txBody>
      </p:sp>
      <p:sp>
        <p:nvSpPr>
          <p:cNvPr id="3" name="2 Marcador de contenido"/>
          <p:cNvSpPr>
            <a:spLocks noGrp="1"/>
          </p:cNvSpPr>
          <p:nvPr>
            <p:ph idx="1"/>
          </p:nvPr>
        </p:nvSpPr>
        <p:spPr/>
        <p:txBody>
          <a:bodyPr>
            <a:normAutofit fontScale="70000" lnSpcReduction="20000"/>
          </a:bodyPr>
          <a:lstStyle/>
          <a:p>
            <a:pPr algn="just">
              <a:buFont typeface="Wingdings" pitchFamily="2" charset="2"/>
              <a:buNone/>
              <a:defRPr/>
            </a:pPr>
            <a:r>
              <a:rPr lang="es-ES" dirty="0" smtClean="0"/>
              <a:t>     La </a:t>
            </a:r>
            <a:r>
              <a:rPr lang="es-ES" dirty="0"/>
              <a:t>información que ha compilado de base para </a:t>
            </a:r>
            <a:r>
              <a:rPr lang="es-ES" dirty="0" smtClean="0"/>
              <a:t>el presente </a:t>
            </a:r>
            <a:r>
              <a:rPr lang="es-ES" dirty="0"/>
              <a:t>estudio fueron obtenidos de varias fuentes oficiales, las cuales son; </a:t>
            </a:r>
            <a:endParaRPr lang="es-ES" dirty="0" smtClean="0"/>
          </a:p>
          <a:p>
            <a:pPr algn="just">
              <a:defRPr/>
            </a:pPr>
            <a:r>
              <a:rPr lang="es-ES" dirty="0" smtClean="0"/>
              <a:t>Instituto </a:t>
            </a:r>
            <a:r>
              <a:rPr lang="es-ES" dirty="0"/>
              <a:t>Nacional de Estadística y Censos INEC</a:t>
            </a:r>
            <a:r>
              <a:rPr lang="es-ES" dirty="0" smtClean="0"/>
              <a:t>,</a:t>
            </a:r>
          </a:p>
          <a:p>
            <a:pPr algn="just">
              <a:defRPr/>
            </a:pPr>
            <a:r>
              <a:rPr lang="es-ES" dirty="0" smtClean="0"/>
              <a:t>Instituto </a:t>
            </a:r>
            <a:r>
              <a:rPr lang="es-ES" dirty="0"/>
              <a:t>Geográfico Militar IGM, </a:t>
            </a:r>
            <a:endParaRPr lang="es-ES" dirty="0" smtClean="0"/>
          </a:p>
          <a:p>
            <a:pPr algn="just">
              <a:defRPr/>
            </a:pPr>
            <a:r>
              <a:rPr lang="es-ES" dirty="0" smtClean="0"/>
              <a:t>Distrito </a:t>
            </a:r>
            <a:r>
              <a:rPr lang="es-ES" dirty="0"/>
              <a:t>Metropolitano de Quito DMQ, </a:t>
            </a:r>
            <a:endParaRPr lang="es-ES" dirty="0" smtClean="0"/>
          </a:p>
          <a:p>
            <a:pPr algn="just">
              <a:defRPr/>
            </a:pPr>
            <a:r>
              <a:rPr lang="es-ES" dirty="0" smtClean="0"/>
              <a:t>Ministerio </a:t>
            </a:r>
            <a:r>
              <a:rPr lang="es-ES" dirty="0"/>
              <a:t>de Desarrollo Urbano y Vivienda MIDUVI, </a:t>
            </a:r>
            <a:endParaRPr lang="es-ES" dirty="0" smtClean="0"/>
          </a:p>
          <a:p>
            <a:pPr algn="just">
              <a:defRPr/>
            </a:pPr>
            <a:r>
              <a:rPr lang="es-ES" dirty="0" smtClean="0"/>
              <a:t>ETAPA </a:t>
            </a:r>
          </a:p>
          <a:p>
            <a:pPr algn="just">
              <a:defRPr/>
            </a:pPr>
            <a:r>
              <a:rPr lang="es-ES" dirty="0" smtClean="0"/>
              <a:t>Normas, Reglamentos de la Dirección de Alcantarillado y Agua Potable del DISTRITO METROPOLITANO DE QUITO, </a:t>
            </a:r>
          </a:p>
          <a:p>
            <a:pPr algn="just">
              <a:defRPr/>
            </a:pPr>
            <a:r>
              <a:rPr lang="es-ES" dirty="0" smtClean="0"/>
              <a:t>Instituto Nacional Meteorológico </a:t>
            </a:r>
            <a:r>
              <a:rPr lang="es-ES" dirty="0"/>
              <a:t>e Hidrológico INAMHI, </a:t>
            </a:r>
            <a:endParaRPr lang="es-ES" dirty="0" smtClean="0"/>
          </a:p>
          <a:p>
            <a:pPr algn="just">
              <a:defRPr/>
            </a:pPr>
            <a:r>
              <a:rPr lang="es-ES" dirty="0" smtClean="0"/>
              <a:t>Además </a:t>
            </a:r>
            <a:r>
              <a:rPr lang="es-ES" dirty="0"/>
              <a:t>de </a:t>
            </a:r>
            <a:r>
              <a:rPr lang="es-ES" dirty="0" smtClean="0"/>
              <a:t>variadas bibliografías de estudios hidráulicos y de todas </a:t>
            </a:r>
            <a:r>
              <a:rPr lang="es-ES" dirty="0"/>
              <a:t>las </a:t>
            </a:r>
            <a:r>
              <a:rPr lang="es-ES" dirty="0" smtClean="0"/>
              <a:t>investigaciones y </a:t>
            </a:r>
            <a:r>
              <a:rPr lang="es-ES" dirty="0"/>
              <a:t>encuestas que fueron realizadas en la zona del proyecto. </a:t>
            </a:r>
            <a:endParaRPr lang="es-US" dirty="0"/>
          </a:p>
          <a:p>
            <a:pPr>
              <a:defRPr/>
            </a:pPr>
            <a:endParaRPr lang="es-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16250" y="372130"/>
            <a:ext cx="2622550" cy="523220"/>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a:tabLst>
                <a:tab pos="-457200" algn="l"/>
                <a:tab pos="165100" algn="l"/>
                <a:tab pos="457200" algn="l"/>
              </a:tabLst>
              <a:defRPr/>
            </a:pPr>
            <a:r>
              <a:rPr lang="es-ES" b="1" dirty="0">
                <a:solidFill>
                  <a:srgbClr val="FFFF66"/>
                </a:solidFill>
                <a:latin typeface="Arial" pitchFamily="34" charset="0"/>
                <a:ea typeface="Times New Roman" pitchFamily="18" charset="0"/>
                <a:cs typeface="Arial" pitchFamily="34" charset="0"/>
              </a:rPr>
              <a:t>POZOS DE REVISIÓN</a:t>
            </a:r>
            <a:endParaRPr lang="es-ES" sz="2800" dirty="0">
              <a:solidFill>
                <a:srgbClr val="FFFF66"/>
              </a:solidFill>
              <a:latin typeface="Arial" pitchFamily="34" charset="0"/>
            </a:endParaRPr>
          </a:p>
        </p:txBody>
      </p:sp>
      <p:sp>
        <p:nvSpPr>
          <p:cNvPr id="45060" name="Rectangle 2"/>
          <p:cNvSpPr>
            <a:spLocks noChangeArrowheads="1"/>
          </p:cNvSpPr>
          <p:nvPr/>
        </p:nvSpPr>
        <p:spPr bwMode="auto">
          <a:xfrm>
            <a:off x="304800" y="1517650"/>
            <a:ext cx="3733800" cy="1092200"/>
          </a:xfrm>
          <a:prstGeom prst="rect">
            <a:avLst/>
          </a:prstGeom>
          <a:noFill/>
          <a:ln w="9525">
            <a:noFill/>
            <a:miter lim="800000"/>
            <a:headEnd/>
            <a:tailEnd/>
          </a:ln>
        </p:spPr>
        <p:txBody>
          <a:bodyPr anchor="ctr">
            <a:spAutoFit/>
          </a:bodyPr>
          <a:lstStyle/>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En el inicio de todo colector. </a:t>
            </a:r>
          </a:p>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En todos los empalmes de los colectores. </a:t>
            </a:r>
          </a:p>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En los cambios de direcci</a:t>
            </a:r>
            <a:r>
              <a:rPr lang="es-ES" sz="1300">
                <a:latin typeface="Calibri" pitchFamily="34" charset="0"/>
                <a:ea typeface="Times New Roman" pitchFamily="18" charset="0"/>
                <a:cs typeface="Arial" charset="0"/>
              </a:rPr>
              <a:t>ó</a:t>
            </a:r>
            <a:r>
              <a:rPr lang="es-ES" sz="1300">
                <a:ea typeface="Times New Roman" pitchFamily="18" charset="0"/>
                <a:cs typeface="Arial" charset="0"/>
              </a:rPr>
              <a:t>n. </a:t>
            </a:r>
          </a:p>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En los cambios de pendiente. </a:t>
            </a:r>
          </a:p>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En los cambios de di</a:t>
            </a:r>
            <a:r>
              <a:rPr lang="es-ES" sz="1300">
                <a:latin typeface="Calibri" pitchFamily="34" charset="0"/>
                <a:ea typeface="Times New Roman" pitchFamily="18" charset="0"/>
                <a:cs typeface="Arial" charset="0"/>
              </a:rPr>
              <a:t>á</a:t>
            </a:r>
            <a:r>
              <a:rPr lang="es-ES" sz="1300">
                <a:ea typeface="Times New Roman" pitchFamily="18" charset="0"/>
                <a:cs typeface="Arial" charset="0"/>
              </a:rPr>
              <a:t>metro.</a:t>
            </a:r>
          </a:p>
        </p:txBody>
      </p:sp>
      <p:sp>
        <p:nvSpPr>
          <p:cNvPr id="45061" name="Rectangle 3"/>
          <p:cNvSpPr>
            <a:spLocks noChangeArrowheads="1"/>
          </p:cNvSpPr>
          <p:nvPr/>
        </p:nvSpPr>
        <p:spPr bwMode="auto">
          <a:xfrm>
            <a:off x="4927600" y="1473200"/>
            <a:ext cx="3778250" cy="892175"/>
          </a:xfrm>
          <a:prstGeom prst="rect">
            <a:avLst/>
          </a:prstGeom>
          <a:noFill/>
          <a:ln w="9525">
            <a:noFill/>
            <a:miter lim="800000"/>
            <a:headEnd/>
            <a:tailEnd/>
          </a:ln>
        </p:spPr>
        <p:txBody>
          <a:bodyPr anchor="ctr">
            <a:spAutoFit/>
          </a:bodyPr>
          <a:lstStyle/>
          <a:p>
            <a:pPr algn="just">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Para tuber</a:t>
            </a:r>
            <a:r>
              <a:rPr lang="es-ES" sz="1300">
                <a:latin typeface="Calibri" pitchFamily="34" charset="0"/>
                <a:ea typeface="Times New Roman" pitchFamily="18" charset="0"/>
                <a:cs typeface="Arial" charset="0"/>
              </a:rPr>
              <a:t>í</a:t>
            </a:r>
            <a:r>
              <a:rPr lang="es-ES" sz="1300">
                <a:ea typeface="Times New Roman" pitchFamily="18" charset="0"/>
                <a:cs typeface="Arial" charset="0"/>
              </a:rPr>
              <a:t>as de 150 mm:    80 m. </a:t>
            </a:r>
          </a:p>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Para tuber</a:t>
            </a:r>
            <a:r>
              <a:rPr lang="es-ES" sz="1300">
                <a:latin typeface="Calibri" pitchFamily="34" charset="0"/>
                <a:ea typeface="Times New Roman" pitchFamily="18" charset="0"/>
                <a:cs typeface="Arial" charset="0"/>
              </a:rPr>
              <a:t>í</a:t>
            </a:r>
            <a:r>
              <a:rPr lang="es-ES" sz="1300">
                <a:ea typeface="Times New Roman" pitchFamily="18" charset="0"/>
                <a:cs typeface="Arial" charset="0"/>
              </a:rPr>
              <a:t>as de 200 a 250 mm:   100 m. </a:t>
            </a:r>
          </a:p>
          <a:p>
            <a:pPr algn="just" eaLnBrk="0" hangingPunct="0">
              <a:tabLst>
                <a:tab pos="-457200" algn="l"/>
                <a:tab pos="165100" algn="l"/>
                <a:tab pos="457200" algn="l"/>
              </a:tabLst>
            </a:pPr>
            <a:r>
              <a:rPr lang="es-ES" sz="1300">
                <a:latin typeface="Calibri" pitchFamily="34" charset="0"/>
                <a:ea typeface="Times New Roman" pitchFamily="18" charset="0"/>
                <a:cs typeface="Arial" charset="0"/>
              </a:rPr>
              <a:t>•</a:t>
            </a:r>
            <a:r>
              <a:rPr lang="es-ES" sz="1300">
                <a:ea typeface="Times New Roman" pitchFamily="18" charset="0"/>
                <a:cs typeface="Arial" charset="0"/>
              </a:rPr>
              <a:t>  Para tuber</a:t>
            </a:r>
            <a:r>
              <a:rPr lang="es-ES" sz="1300">
                <a:latin typeface="Calibri" pitchFamily="34" charset="0"/>
                <a:ea typeface="Times New Roman" pitchFamily="18" charset="0"/>
                <a:cs typeface="Arial" charset="0"/>
              </a:rPr>
              <a:t>í</a:t>
            </a:r>
            <a:r>
              <a:rPr lang="es-ES" sz="1300">
                <a:ea typeface="Times New Roman" pitchFamily="18" charset="0"/>
                <a:cs typeface="Arial" charset="0"/>
              </a:rPr>
              <a:t>as de 300 a 600 mm:   150 m. </a:t>
            </a:r>
          </a:p>
          <a:p>
            <a:pPr algn="just" eaLnBrk="0" hangingPunct="0">
              <a:tabLst>
                <a:tab pos="-457200" algn="l"/>
                <a:tab pos="165100" algn="l"/>
                <a:tab pos="457200" algn="l"/>
              </a:tabLst>
            </a:pPr>
            <a:r>
              <a:rPr lang="es-ES" sz="1300">
                <a:ea typeface="Times New Roman" pitchFamily="18" charset="0"/>
                <a:cs typeface="Arial" charset="0"/>
              </a:rPr>
              <a:t>•  Para tuberías de mayores diámetros:   250 m. </a:t>
            </a:r>
          </a:p>
        </p:txBody>
      </p:sp>
      <p:sp>
        <p:nvSpPr>
          <p:cNvPr id="45062" name="4 Rectángulo"/>
          <p:cNvSpPr>
            <a:spLocks noChangeArrowheads="1"/>
          </p:cNvSpPr>
          <p:nvPr/>
        </p:nvSpPr>
        <p:spPr bwMode="auto">
          <a:xfrm>
            <a:off x="971550" y="1206500"/>
            <a:ext cx="1252538" cy="307975"/>
          </a:xfrm>
          <a:prstGeom prst="rect">
            <a:avLst/>
          </a:prstGeom>
          <a:noFill/>
          <a:ln w="9525">
            <a:noFill/>
            <a:miter lim="800000"/>
            <a:headEnd/>
            <a:tailEnd/>
          </a:ln>
        </p:spPr>
        <p:txBody>
          <a:bodyPr wrap="none">
            <a:spAutoFit/>
          </a:bodyPr>
          <a:lstStyle/>
          <a:p>
            <a:pPr>
              <a:tabLst>
                <a:tab pos="-457200" algn="l"/>
                <a:tab pos="165100" algn="l"/>
                <a:tab pos="457200" algn="l"/>
              </a:tabLst>
            </a:pPr>
            <a:r>
              <a:rPr lang="es-ES" sz="1400" b="1">
                <a:solidFill>
                  <a:srgbClr val="FFFF66"/>
                </a:solidFill>
                <a:ea typeface="Times New Roman" pitchFamily="18" charset="0"/>
                <a:cs typeface="Arial" charset="0"/>
              </a:rPr>
              <a:t>UBICACIÓN </a:t>
            </a:r>
            <a:endParaRPr lang="es-ES" sz="1400">
              <a:solidFill>
                <a:srgbClr val="FFFF66"/>
              </a:solidFill>
              <a:ea typeface="Times New Roman" pitchFamily="18" charset="0"/>
              <a:cs typeface="Arial" charset="0"/>
            </a:endParaRPr>
          </a:p>
        </p:txBody>
      </p:sp>
      <p:sp>
        <p:nvSpPr>
          <p:cNvPr id="45063" name="5 Rectángulo"/>
          <p:cNvSpPr>
            <a:spLocks noChangeArrowheads="1"/>
          </p:cNvSpPr>
          <p:nvPr/>
        </p:nvSpPr>
        <p:spPr bwMode="auto">
          <a:xfrm>
            <a:off x="5283200" y="1162050"/>
            <a:ext cx="2147888" cy="307975"/>
          </a:xfrm>
          <a:prstGeom prst="rect">
            <a:avLst/>
          </a:prstGeom>
          <a:noFill/>
          <a:ln w="9525">
            <a:noFill/>
            <a:miter lim="800000"/>
            <a:headEnd/>
            <a:tailEnd/>
          </a:ln>
        </p:spPr>
        <p:txBody>
          <a:bodyPr wrap="none">
            <a:spAutoFit/>
          </a:bodyPr>
          <a:lstStyle/>
          <a:p>
            <a:pPr>
              <a:tabLst>
                <a:tab pos="-457200" algn="l"/>
                <a:tab pos="165100" algn="l"/>
                <a:tab pos="457200" algn="l"/>
              </a:tabLst>
            </a:pPr>
            <a:r>
              <a:rPr lang="es-ES" sz="1400" b="1">
                <a:solidFill>
                  <a:srgbClr val="FFFF66"/>
                </a:solidFill>
                <a:ea typeface="Times New Roman" pitchFamily="18" charset="0"/>
                <a:cs typeface="Arial" charset="0"/>
              </a:rPr>
              <a:t>SEPARACIÓN MÁXIMA</a:t>
            </a:r>
            <a:endParaRPr lang="es-ES" sz="1400">
              <a:solidFill>
                <a:srgbClr val="FFFF66"/>
              </a:solidFill>
              <a:ea typeface="Times New Roman" pitchFamily="18" charset="0"/>
              <a:cs typeface="Arial" charset="0"/>
            </a:endParaRPr>
          </a:p>
        </p:txBody>
      </p:sp>
      <p:pic>
        <p:nvPicPr>
          <p:cNvPr id="28757" name="Picture 85"/>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705100" y="2628901"/>
            <a:ext cx="3956050" cy="2355849"/>
          </a:xfrm>
          <a:prstGeom prst="rect">
            <a:avLst/>
          </a:prstGeom>
          <a:solidFill>
            <a:schemeClr val="accent1"/>
          </a:solidFill>
          <a:ln w="9525">
            <a:noFill/>
            <a:miter lim="800000"/>
            <a:headEnd/>
            <a:tailEnd/>
          </a:ln>
          <a:effectLst/>
        </p:spPr>
      </p:pic>
      <p:sp>
        <p:nvSpPr>
          <p:cNvPr id="45065" name="Rectangle 86"/>
          <p:cNvSpPr>
            <a:spLocks noChangeArrowheads="1"/>
          </p:cNvSpPr>
          <p:nvPr/>
        </p:nvSpPr>
        <p:spPr bwMode="auto">
          <a:xfrm>
            <a:off x="1286635" y="5492840"/>
            <a:ext cx="6750750" cy="1323439"/>
          </a:xfrm>
          <a:prstGeom prst="rect">
            <a:avLst/>
          </a:prstGeom>
          <a:noFill/>
          <a:ln w="9525">
            <a:noFill/>
            <a:miter lim="800000"/>
            <a:headEnd/>
            <a:tailEnd/>
          </a:ln>
        </p:spPr>
        <p:txBody>
          <a:bodyPr wrap="square" anchor="ctr">
            <a:spAutoFit/>
          </a:bodyPr>
          <a:lstStyle/>
          <a:p>
            <a:pPr algn="just">
              <a:tabLst>
                <a:tab pos="-457200" algn="l"/>
                <a:tab pos="165100" algn="l"/>
                <a:tab pos="457200" algn="l"/>
              </a:tabLst>
            </a:pPr>
            <a:r>
              <a:rPr lang="es-ES" sz="1600" dirty="0">
                <a:ea typeface="Times New Roman" pitchFamily="18" charset="0"/>
                <a:cs typeface="Arial" charset="0"/>
              </a:rPr>
              <a:t>La entidad encargada de un sistema de alcantarillado, en este caso de la operatividad, funci</a:t>
            </a:r>
            <a:r>
              <a:rPr lang="es-ES" sz="1600" dirty="0">
                <a:latin typeface="Calibri" pitchFamily="34" charset="0"/>
                <a:ea typeface="Times New Roman" pitchFamily="18" charset="0"/>
                <a:cs typeface="Arial" charset="0"/>
              </a:rPr>
              <a:t>ó</a:t>
            </a:r>
            <a:r>
              <a:rPr lang="es-ES" sz="1600" dirty="0">
                <a:ea typeface="Times New Roman" pitchFamily="18" charset="0"/>
                <a:cs typeface="Arial" charset="0"/>
              </a:rPr>
              <a:t>n y manejo del sistema estar</a:t>
            </a:r>
            <a:r>
              <a:rPr lang="es-ES" sz="1600" dirty="0">
                <a:latin typeface="Calibri" pitchFamily="34" charset="0"/>
                <a:ea typeface="Times New Roman" pitchFamily="18" charset="0"/>
                <a:cs typeface="Arial" charset="0"/>
              </a:rPr>
              <a:t>á</a:t>
            </a:r>
            <a:r>
              <a:rPr lang="es-ES" sz="1600" dirty="0">
                <a:ea typeface="Times New Roman" pitchFamily="18" charset="0"/>
                <a:cs typeface="Arial" charset="0"/>
              </a:rPr>
              <a:t> a cargo de la Direcci</a:t>
            </a:r>
            <a:r>
              <a:rPr lang="es-ES" sz="1600" dirty="0">
                <a:latin typeface="Calibri" pitchFamily="34" charset="0"/>
                <a:ea typeface="Times New Roman" pitchFamily="18" charset="0"/>
                <a:cs typeface="Arial" charset="0"/>
              </a:rPr>
              <a:t>ó</a:t>
            </a:r>
            <a:r>
              <a:rPr lang="es-ES" sz="1600" dirty="0">
                <a:ea typeface="Times New Roman" pitchFamily="18" charset="0"/>
                <a:cs typeface="Arial" charset="0"/>
              </a:rPr>
              <a:t>n de Agua Potable, </a:t>
            </a:r>
            <a:r>
              <a:rPr lang="es-ES" sz="1600" dirty="0" smtClean="0">
                <a:ea typeface="Times New Roman" pitchFamily="18" charset="0"/>
                <a:cs typeface="Arial" charset="0"/>
              </a:rPr>
              <a:t>Alcantarillado </a:t>
            </a:r>
            <a:r>
              <a:rPr lang="es-ES" sz="1600" dirty="0">
                <a:ea typeface="Times New Roman" pitchFamily="18" charset="0"/>
                <a:cs typeface="Arial" charset="0"/>
              </a:rPr>
              <a:t>que debe programar los gastos que demande la operaci</a:t>
            </a:r>
            <a:r>
              <a:rPr lang="es-ES" sz="1600" dirty="0">
                <a:latin typeface="Calibri" pitchFamily="34" charset="0"/>
                <a:ea typeface="Times New Roman" pitchFamily="18" charset="0"/>
                <a:cs typeface="Arial" charset="0"/>
              </a:rPr>
              <a:t>ó</a:t>
            </a:r>
            <a:r>
              <a:rPr lang="es-ES" sz="1600" dirty="0">
                <a:ea typeface="Times New Roman" pitchFamily="18" charset="0"/>
                <a:cs typeface="Arial" charset="0"/>
              </a:rPr>
              <a:t>n y mantenimiento del sistema, mediante el cobro directo o indirecto del consumo de agua potable</a:t>
            </a:r>
            <a:r>
              <a:rPr lang="es-ES" sz="1400" dirty="0">
                <a:ea typeface="Times New Roman" pitchFamily="18" charset="0"/>
                <a:cs typeface="Arial" charset="0"/>
              </a:rPr>
              <a:t>.</a:t>
            </a:r>
          </a:p>
        </p:txBody>
      </p:sp>
      <p:sp>
        <p:nvSpPr>
          <p:cNvPr id="45066" name="Rectangle 87"/>
          <p:cNvSpPr>
            <a:spLocks noChangeArrowheads="1"/>
          </p:cNvSpPr>
          <p:nvPr/>
        </p:nvSpPr>
        <p:spPr bwMode="auto">
          <a:xfrm>
            <a:off x="3194050" y="5165725"/>
            <a:ext cx="3111500" cy="307975"/>
          </a:xfrm>
          <a:prstGeom prst="rect">
            <a:avLst/>
          </a:prstGeom>
          <a:noFill/>
          <a:ln w="9525">
            <a:noFill/>
            <a:miter lim="800000"/>
            <a:headEnd/>
            <a:tailEnd/>
          </a:ln>
        </p:spPr>
        <p:txBody>
          <a:bodyPr anchor="ctr">
            <a:spAutoFit/>
          </a:bodyPr>
          <a:lstStyle/>
          <a:p>
            <a:pPr algn="just">
              <a:tabLst>
                <a:tab pos="-457200" algn="l"/>
                <a:tab pos="165100" algn="l"/>
                <a:tab pos="457200" algn="l"/>
              </a:tabLst>
            </a:pPr>
            <a:r>
              <a:rPr lang="es-ES" sz="1400" b="1" dirty="0">
                <a:solidFill>
                  <a:srgbClr val="FFFF66"/>
                </a:solidFill>
                <a:ea typeface="Times New Roman" pitchFamily="18" charset="0"/>
                <a:cs typeface="Arial" charset="0"/>
              </a:rPr>
              <a:t>OPERACI</a:t>
            </a:r>
            <a:r>
              <a:rPr lang="es-ES" sz="1400" b="1" dirty="0">
                <a:solidFill>
                  <a:srgbClr val="FFFF66"/>
                </a:solidFill>
                <a:latin typeface="Calibri" pitchFamily="34" charset="0"/>
                <a:ea typeface="Times New Roman" pitchFamily="18" charset="0"/>
                <a:cs typeface="Arial" charset="0"/>
              </a:rPr>
              <a:t>Ó</a:t>
            </a:r>
            <a:r>
              <a:rPr lang="es-ES" sz="1400" b="1" dirty="0">
                <a:solidFill>
                  <a:srgbClr val="FFFF66"/>
                </a:solidFill>
                <a:ea typeface="Times New Roman" pitchFamily="18" charset="0"/>
                <a:cs typeface="Arial" charset="0"/>
              </a:rPr>
              <a:t>N Y </a:t>
            </a:r>
            <a:r>
              <a:rPr lang="es-ES" sz="1400" b="1" dirty="0" smtClean="0">
                <a:solidFill>
                  <a:srgbClr val="FFFF66"/>
                </a:solidFill>
                <a:ea typeface="Times New Roman" pitchFamily="18" charset="0"/>
                <a:cs typeface="Arial" charset="0"/>
              </a:rPr>
              <a:t>MANTENIMIENTO</a:t>
            </a:r>
            <a:endParaRPr lang="es-ES" sz="2000" dirty="0">
              <a:solidFill>
                <a:srgbClr val="FFFF66"/>
              </a:solidFill>
              <a:ea typeface="Times New Roman" pitchFamily="18" charset="0"/>
              <a:cs typeface="Arial" charset="0"/>
            </a:endParaRPr>
          </a:p>
        </p:txBody>
      </p:sp>
      <p:pic>
        <p:nvPicPr>
          <p:cNvPr id="45067" name="Picture 17" descr="CP-265"/>
          <p:cNvPicPr>
            <a:picLocks noChangeAspect="1" noChangeArrowheads="1"/>
          </p:cNvPicPr>
          <p:nvPr/>
        </p:nvPicPr>
        <p:blipFill>
          <a:blip r:embed="rId3" cstate="print"/>
          <a:srcRect/>
          <a:stretch>
            <a:fillRect/>
          </a:stretch>
        </p:blipFill>
        <p:spPr bwMode="auto">
          <a:xfrm>
            <a:off x="0" y="5454225"/>
            <a:ext cx="1246187" cy="889000"/>
          </a:xfrm>
          <a:prstGeom prst="rect">
            <a:avLst/>
          </a:prstGeom>
          <a:noFill/>
          <a:ln w="9525">
            <a:noFill/>
            <a:miter lim="800000"/>
            <a:headEnd/>
            <a:tailEnd/>
          </a:ln>
        </p:spPr>
      </p:pic>
      <p:pic>
        <p:nvPicPr>
          <p:cNvPr id="45068" name="Picture 15" descr="Image67"/>
          <p:cNvPicPr>
            <a:picLocks noChangeAspect="1" noChangeArrowheads="1"/>
          </p:cNvPicPr>
          <p:nvPr/>
        </p:nvPicPr>
        <p:blipFill>
          <a:blip r:embed="rId4" cstate="print"/>
          <a:srcRect r="450"/>
          <a:stretch>
            <a:fillRect/>
          </a:stretch>
        </p:blipFill>
        <p:spPr bwMode="auto">
          <a:xfrm>
            <a:off x="8077200" y="5409220"/>
            <a:ext cx="10668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16505" y="104145"/>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Procedimiento de c</a:t>
            </a:r>
            <a:r>
              <a:rPr kumimoji="0" lang="es-ES_tradnl" sz="1600" b="1" i="1" u="sng"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_tradnl" sz="16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lculo</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EJEMPLO UNO</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este ejemplo se toma para el c</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lculo de un tramo el </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 de aportaci</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parcial comprendida el tramo inicial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 como se puede observar el </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 parcial de a portaci</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es la que se encuentra con la sombra numero 2.</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p:cNvPicPr/>
          <p:nvPr/>
        </p:nvPicPr>
        <p:blipFill>
          <a:blip r:embed="rId2" cstate="print"/>
          <a:stretch>
            <a:fillRect/>
          </a:stretch>
        </p:blipFill>
        <p:spPr>
          <a:xfrm>
            <a:off x="791579" y="1718810"/>
            <a:ext cx="7560841" cy="482415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srcRect b="52831"/>
          <a:stretch/>
        </p:blipFill>
        <p:spPr bwMode="auto">
          <a:xfrm>
            <a:off x="0" y="773705"/>
            <a:ext cx="9144000" cy="369041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srcRect b="52814"/>
          <a:stretch/>
        </p:blipFill>
        <p:spPr bwMode="auto">
          <a:xfrm>
            <a:off x="0" y="1403775"/>
            <a:ext cx="9144000" cy="405045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268760"/>
            <a:ext cx="8892480" cy="6186309"/>
          </a:xfrm>
          <a:prstGeom prst="rect">
            <a:avLst/>
          </a:prstGeom>
          <a:noFill/>
        </p:spPr>
        <p:txBody>
          <a:bodyPr wrap="square" rtlCol="0">
            <a:spAutoFit/>
          </a:bodyPr>
          <a:lstStyle/>
          <a:p>
            <a:r>
              <a:rPr lang="es-ES" sz="2400" dirty="0" smtClean="0"/>
              <a:t>Para el cálculo de pozos iniciales inicialmente se tomó en cuenta el corte mínimo para la tubería desde la rasante de la vía que fue 1+ Ø (el diámetro de la tubería), luego según los parámetros de diseño se considera la longitud del tramo en cuestión para el ejemplo es el tramo 1-2 de la calle 4, cabe recalcar que el tiempo de concentración que se tomo es de 12 min.</a:t>
            </a:r>
          </a:p>
          <a:p>
            <a:endParaRPr lang="es-ES" sz="2400" dirty="0" smtClean="0"/>
          </a:p>
          <a:p>
            <a:r>
              <a:rPr lang="es-ES" sz="2400" dirty="0" smtClean="0"/>
              <a:t>Para el cálculo del caudal de aguas lluvias se multiplica el área parcial por el coeficiente de escorrentía (Ex) y se obtiene el área equivalente parcial, este valor será el mismo para el área acumulada ya que es un tramo inicial y no existe acumulación de caudales y multiplicado por la intensidad de lluvia (I) y por 1.20 para </a:t>
            </a:r>
            <a:r>
              <a:rPr lang="es-ES" sz="2400" dirty="0" err="1" smtClean="0"/>
              <a:t>mayorarlo</a:t>
            </a:r>
            <a:r>
              <a:rPr lang="es-ES" sz="2400" dirty="0" smtClean="0"/>
              <a:t>, y obtenemos el caudal de aguas lluvias para el tramo en cuestión.</a:t>
            </a: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78933"/>
            <a:ext cx="9144000" cy="6370975"/>
          </a:xfrm>
          <a:prstGeom prst="rect">
            <a:avLst/>
          </a:prstGeom>
        </p:spPr>
        <p:txBody>
          <a:bodyPr wrap="square">
            <a:spAutoFit/>
          </a:bodyPr>
          <a:lstStyle/>
          <a:p>
            <a:r>
              <a:rPr lang="es-ES" sz="2400" dirty="0" smtClean="0"/>
              <a:t>Para el cálculo del caudal de aguas servidas se tiene la población parcial calculada del área parcial por la densidad de población, la acumulada será la misma ya que es un tramo inicial y este valor se multiplica por el factor de simultaneidad (M) que es 5 para poblaciones menores a 1000 habitantes según la fórmula de </a:t>
            </a:r>
            <a:r>
              <a:rPr lang="es-ES" sz="2400" dirty="0" err="1" smtClean="0"/>
              <a:t>Babbit</a:t>
            </a:r>
            <a:r>
              <a:rPr lang="es-ES" sz="2400" dirty="0" smtClean="0"/>
              <a:t> y obtenemos el caudal de aguas servidas para el tramo</a:t>
            </a:r>
            <a:endParaRPr lang="en-US" sz="2400" dirty="0" smtClean="0"/>
          </a:p>
          <a:p>
            <a:r>
              <a:rPr lang="es-ES" sz="2400" dirty="0" smtClean="0"/>
              <a:t>El caudal total será la suma del caudal de aguas lluvias más el caudal de aguas servidas.</a:t>
            </a:r>
            <a:endParaRPr lang="en-US" sz="2400" dirty="0" smtClean="0"/>
          </a:p>
          <a:p>
            <a:r>
              <a:rPr lang="es-ES" sz="2400" dirty="0" smtClean="0"/>
              <a:t>Para tramos iniciales se toma como diámetro mínimo el de 250mm con material de PVC con las tablas adoptadas de PVC </a:t>
            </a:r>
            <a:r>
              <a:rPr lang="es-ES" sz="2400" dirty="0" err="1" smtClean="0"/>
              <a:t>novafort</a:t>
            </a:r>
            <a:r>
              <a:rPr lang="es-ES" sz="2400" dirty="0" smtClean="0"/>
              <a:t>, verificamos que el caudal a tubo lleno sea mayor que el de diseño y que la velocidad a tubo lleno sea mayor a 0.9 m/s, obtenido estos datos se calcula las relaciones hidráulicas (q/Q) y (v/V), para con esto calcular la velocidad de auto limpieza que debe ser mínimo 0.30 m/s.</a:t>
            </a:r>
            <a:endParaRPr lang="en-US" sz="2400" dirty="0" smtClean="0"/>
          </a:p>
          <a:p>
            <a:r>
              <a:rPr lang="es-ES" sz="2400" dirty="0" smtClean="0"/>
              <a:t>Se debe asegurar que el corte proyecto de llegada este por encima o igual al corte mínimo (1+diámetro de la tubería)</a:t>
            </a:r>
            <a:endParaRPr lang="en-US" sz="2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1" y="-21579"/>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Ejemplo para un tramo continuo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el c</a:t>
            </a:r>
            <a:r>
              <a:rPr kumimoji="0" lang="es-ES" sz="2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lculo del tramo 3-10, primeramente se toma el </a:t>
            </a:r>
            <a:r>
              <a:rPr kumimoji="0" lang="es-ES" sz="2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 parcial de dicho tramo en el ejemplo el n</a:t>
            </a:r>
            <a:r>
              <a:rPr kumimoji="0" lang="es-ES" sz="2400" b="0" i="0" u="none" strike="noStrike" cap="none" normalizeH="0" baseline="0" dirty="0" smtClean="0">
                <a:ln>
                  <a:noFill/>
                </a:ln>
                <a:solidFill>
                  <a:schemeClr val="tx1"/>
                </a:solidFill>
                <a:effectLst/>
                <a:latin typeface="Calibri"/>
                <a:ea typeface="Times New Roman" pitchFamily="18" charset="0"/>
                <a:cs typeface="Arial" pitchFamily="34" charset="0"/>
              </a:rPr>
              <a:t>ú</a:t>
            </a:r>
            <a:r>
              <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mero 10,</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p:cNvPicPr/>
          <p:nvPr/>
        </p:nvPicPr>
        <p:blipFill>
          <a:blip r:embed="rId2" cstate="print"/>
          <a:stretch>
            <a:fillRect/>
          </a:stretch>
        </p:blipFill>
        <p:spPr>
          <a:xfrm>
            <a:off x="881590" y="1268760"/>
            <a:ext cx="7740860" cy="46805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1550" y="1628800"/>
            <a:ext cx="8280920" cy="4431983"/>
          </a:xfrm>
          <a:prstGeom prst="rect">
            <a:avLst/>
          </a:prstGeom>
          <a:noFill/>
        </p:spPr>
        <p:txBody>
          <a:bodyPr wrap="square" rtlCol="0">
            <a:spAutoFit/>
          </a:bodyPr>
          <a:lstStyle/>
          <a:p>
            <a:r>
              <a:rPr lang="es-ES" sz="2400" dirty="0" smtClean="0"/>
              <a:t>Para el cálculo del caudal de aguas servidas se procede de la misma manera que para un cálculo de tramo inicial con la diferencia que la población acumulada es la suma de la población parcial del tramo en cuestión 3-10 más la población del tramo anterior 2-3, este valor de población acumulada por el factor de simultaneidad (M) nos da el caudal de aguas servidas acumulado.</a:t>
            </a:r>
          </a:p>
          <a:p>
            <a:endParaRPr lang="en-US" sz="2400" dirty="0" smtClean="0"/>
          </a:p>
          <a:p>
            <a:r>
              <a:rPr lang="es-ES" sz="2400" dirty="0" smtClean="0"/>
              <a:t>El caudal de diseño para el tramo 3-10 entonces será la suma de los caudales de aguas lluvias tramo 3-10 más el caudal de aguas servidas tramo 2-3.</a:t>
            </a:r>
            <a:endParaRPr lang="en-US" sz="24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1075085"/>
            <a:ext cx="8640960" cy="5909310"/>
          </a:xfrm>
          <a:prstGeom prst="rect">
            <a:avLst/>
          </a:prstGeom>
          <a:noFill/>
        </p:spPr>
        <p:txBody>
          <a:bodyPr wrap="square" rtlCol="0">
            <a:spAutoFit/>
          </a:bodyPr>
          <a:lstStyle/>
          <a:p>
            <a:r>
              <a:rPr lang="es-ES" sz="2400" dirty="0" smtClean="0"/>
              <a:t>Como un cálculo de tramo inicial para obtener el caudal de aguas lluvia se multiplica el área parcial por el coeficiente de escorrentía para obtener el área equivalente parcial, como es un tramo continuo se suma el área acumulada del tramo anterior o sea del tramo 2-3 para obtener el área equivalente acumulada este valor por la intensidad y por 1.20 nos da el caudal de aguas lluvia para dicho tramo.</a:t>
            </a:r>
          </a:p>
          <a:p>
            <a:endParaRPr lang="en-US" sz="2400" dirty="0" smtClean="0"/>
          </a:p>
          <a:p>
            <a:r>
              <a:rPr lang="es-ES" sz="2400" dirty="0" smtClean="0"/>
              <a:t>Con la diferencia que para el cálculo de la intensidad de lluvia en la formula se encuentra el parámetro del tiempo de concentración el cual en tramos iniciales es el adoptado de 12 minutos, pero para tramos continuos se suma el adoptado de 12 más el tiempo de flujo del tramo anterior en el caso de que al tramo que estemos diseñando converjan más de  un tramo se tomara el tiempo de flujo de mayor valor</a:t>
            </a:r>
            <a:r>
              <a:rPr lang="es-E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1" y="0"/>
            <a:ext cx="8847475"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xfrm>
            <a:off x="457200" y="277813"/>
            <a:ext cx="8229600" cy="750887"/>
          </a:xfrm>
        </p:spPr>
        <p:txBody>
          <a:bodyPr/>
          <a:lstStyle/>
          <a:p>
            <a:r>
              <a:rPr lang="es-EC" b="1" smtClean="0"/>
              <a:t>OBJETIVO GENERAL</a:t>
            </a:r>
            <a:endParaRPr lang="es-US" b="1" smtClean="0"/>
          </a:p>
        </p:txBody>
      </p:sp>
      <p:sp>
        <p:nvSpPr>
          <p:cNvPr id="19458" name="2 Marcador de contenido"/>
          <p:cNvSpPr>
            <a:spLocks noGrp="1"/>
          </p:cNvSpPr>
          <p:nvPr>
            <p:ph idx="1"/>
          </p:nvPr>
        </p:nvSpPr>
        <p:spPr>
          <a:xfrm>
            <a:off x="438150" y="2451100"/>
            <a:ext cx="8229600" cy="2762250"/>
          </a:xfrm>
        </p:spPr>
        <p:txBody>
          <a:bodyPr/>
          <a:lstStyle/>
          <a:p>
            <a:pPr algn="just"/>
            <a:r>
              <a:rPr lang="es-ES_tradnl" sz="2400" dirty="0" smtClean="0"/>
              <a:t>El objetivo general es </a:t>
            </a:r>
            <a:r>
              <a:rPr lang="es-ES" sz="2400" dirty="0" smtClean="0"/>
              <a:t>mejorar el nivel de vida de las personas y minimizar los problemas de insalubridad de la comunidad, mediante el diseño del sistema de alcantarillado y planta de tratamiento para la comunidad de Santa Inés del cantón Pablo Sexto-Morona Santiago</a:t>
            </a:r>
            <a:endParaRPr lang="es-US" sz="2400" dirty="0" smtClean="0"/>
          </a:p>
          <a:p>
            <a:endParaRPr lang="es-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38690"/>
            <a:ext cx="9144000" cy="6001643"/>
          </a:xfrm>
          <a:prstGeom prst="rect">
            <a:avLst/>
          </a:prstGeom>
          <a:noFill/>
        </p:spPr>
        <p:txBody>
          <a:bodyPr wrap="square" rtlCol="0">
            <a:spAutoFit/>
          </a:bodyPr>
          <a:lstStyle/>
          <a:p>
            <a:r>
              <a:rPr lang="es-ES" sz="2400" dirty="0" smtClean="0"/>
              <a:t>Para escoger el diámetro de la tubería se escoge la misma del tramo anterior o uno mayor siempre y cuando cumpla que el caudal a tubo lleno sea mayor que el caudal de diseño de dicho tramo y que a velocidad a tubo lleno sea mínimo 0.9 m/, con esto se calcula las relaciones hidráulicas según las tablas dadas y obtenemos la velocidad de auto limpieza que debe ser mínima 0.3 m/s.</a:t>
            </a:r>
            <a:endParaRPr lang="en-US" sz="2400" dirty="0" smtClean="0"/>
          </a:p>
          <a:p>
            <a:r>
              <a:rPr lang="es-ES" sz="2400" dirty="0" smtClean="0"/>
              <a:t>Como en el caso anterior se debe tener en cuenta el corte mínimo de 1+el diámetro de la tubería tanto para la cota de salida como la de llegada del proyecto.</a:t>
            </a:r>
            <a:endParaRPr lang="en-US" sz="2400" dirty="0" smtClean="0"/>
          </a:p>
          <a:p>
            <a:r>
              <a:rPr lang="es-ES" sz="2400" dirty="0" smtClean="0"/>
              <a:t>Algo importante es que hay que bajar 3 cm con respecto de la cota de llegada del proyecto, para tener la cota de salida de proyecto o según sea el caso debe tenerse en cuenta que no se de una cota equivocada caso contrario si es muy elevada podría existir estructura de salto y si es muy pequeña podría irse el caudal por un tramo inicial continuo</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548680"/>
            <a:ext cx="9144000" cy="4832092"/>
          </a:xfrm>
          <a:prstGeom prst="rect">
            <a:avLst/>
          </a:prstGeom>
          <a:noFill/>
        </p:spPr>
        <p:txBody>
          <a:bodyPr wrap="square" rtlCol="0">
            <a:spAutoFit/>
          </a:bodyPr>
          <a:lstStyle/>
          <a:p>
            <a:r>
              <a:rPr lang="es-EC" sz="3200" b="1" u="sng" dirty="0" smtClean="0"/>
              <a:t>FOSA SEPTICA DE DOBLE CAMARA</a:t>
            </a:r>
            <a:r>
              <a:rPr lang="es-EC" sz="3200" dirty="0" smtClean="0"/>
              <a:t> </a:t>
            </a:r>
          </a:p>
          <a:p>
            <a:endParaRPr lang="es-EC" sz="2400" dirty="0" smtClean="0"/>
          </a:p>
          <a:p>
            <a:r>
              <a:rPr lang="es-EC" sz="2800" dirty="0" smtClean="0"/>
              <a:t>En una fosa séptica de doble cámara, el primer compartimento se utiliza  para la sedimentación, digestión del fango y almacenamiento de éste.  </a:t>
            </a:r>
          </a:p>
          <a:p>
            <a:endParaRPr lang="es-EC" sz="2800" dirty="0" smtClean="0"/>
          </a:p>
          <a:p>
            <a:r>
              <a:rPr lang="es-EC" sz="2800" dirty="0" smtClean="0"/>
              <a:t>El segundo compartimento proporciona una sedimentación y capacidad de almacenamiento de fango adicional y, por tanto, sirve para proteger contra la descarga de fango u otro material que pueda escaparse de la primera cámara</a:t>
            </a:r>
            <a:r>
              <a:rPr lang="es-EC" sz="2400" dirty="0" smtClean="0"/>
              <a:t>. </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48516" y="1133744"/>
            <a:ext cx="9481056" cy="3555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a:stretch>
            <a:fillRect/>
          </a:stretch>
        </p:blipFill>
        <p:spPr bwMode="auto">
          <a:xfrm>
            <a:off x="0" y="1088740"/>
            <a:ext cx="9144000" cy="432630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6525" y="548680"/>
            <a:ext cx="8595955" cy="5801588"/>
          </a:xfrm>
          <a:prstGeom prst="rect">
            <a:avLst/>
          </a:prstGeom>
          <a:noFill/>
        </p:spPr>
        <p:txBody>
          <a:bodyPr wrap="square" rtlCol="0">
            <a:spAutoFit/>
          </a:bodyPr>
          <a:lstStyle/>
          <a:p>
            <a:r>
              <a:rPr lang="es-EC" sz="2800" b="1" u="sng" dirty="0" smtClean="0"/>
              <a:t>FILTRO ANAEROBIO DE FLUJO ASCENSIONAL</a:t>
            </a:r>
          </a:p>
          <a:p>
            <a:r>
              <a:rPr lang="es-EC" sz="2800" dirty="0" smtClean="0"/>
              <a:t> </a:t>
            </a:r>
          </a:p>
          <a:p>
            <a:pPr algn="just"/>
            <a:r>
              <a:rPr lang="es-EC" sz="2100" dirty="0" smtClean="0"/>
              <a:t>El filtro anaerobio está constituido por un tanque, relleno de un medio sólido para soporte del  crecimiento biológico anaerobio. </a:t>
            </a:r>
          </a:p>
          <a:p>
            <a:pPr algn="just"/>
            <a:endParaRPr lang="es-EC" sz="2100" dirty="0" smtClean="0"/>
          </a:p>
          <a:p>
            <a:pPr algn="just"/>
            <a:r>
              <a:rPr lang="es-EC" sz="2100" dirty="0" smtClean="0"/>
              <a:t>El agua residual es puesta en contacto con el crecimiento </a:t>
            </a:r>
            <a:r>
              <a:rPr lang="es-EC" sz="2100" dirty="0" err="1" smtClean="0"/>
              <a:t>bacterial</a:t>
            </a:r>
            <a:r>
              <a:rPr lang="es-EC" sz="2100" dirty="0" smtClean="0"/>
              <a:t> anaerobio adherido al medio, las bacterias son retenidas en el medio y salen en el efluente.</a:t>
            </a:r>
          </a:p>
          <a:p>
            <a:pPr algn="just"/>
            <a:endParaRPr lang="es-EC" sz="2100" dirty="0" smtClean="0"/>
          </a:p>
          <a:p>
            <a:pPr algn="just"/>
            <a:r>
              <a:rPr lang="es-EC" sz="2100" dirty="0" smtClean="0"/>
              <a:t>Este sistema de tratamiento es sencillo de mantener porque la biomasa permanece como una película </a:t>
            </a:r>
            <a:r>
              <a:rPr lang="es-EC" sz="2100" dirty="0" err="1" smtClean="0"/>
              <a:t>microbial</a:t>
            </a:r>
            <a:r>
              <a:rPr lang="es-EC" sz="2100" dirty="0" smtClean="0"/>
              <a:t> adherida, y como el flujo es </a:t>
            </a:r>
            <a:r>
              <a:rPr lang="es-EC" sz="2100" dirty="0" err="1" smtClean="0"/>
              <a:t>ascencional</a:t>
            </a:r>
            <a:r>
              <a:rPr lang="es-EC" sz="2100" dirty="0" smtClean="0"/>
              <a:t> el riesgo de taponamiento es mínimo. Este filtro usa como medio de soporte de crecimiento: piedras, anillos de plástico, colocados al azar.  La mayor parte de la biomasa se acumula en los vacios intersticiales existentes entre el medio. El medio permanece sumergido en el agua residual, permitiendo una concentración de biomasa alta y un efluente clarificado</a:t>
            </a:r>
            <a:r>
              <a:rPr lang="es-EC" dirty="0" smtClean="0"/>
              <a: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14" descr="Granito"/>
          <p:cNvSpPr>
            <a:spLocks noChangeArrowheads="1"/>
          </p:cNvSpPr>
          <p:nvPr/>
        </p:nvSpPr>
        <p:spPr bwMode="auto">
          <a:xfrm>
            <a:off x="13687425" y="1676400"/>
            <a:ext cx="66675" cy="514350"/>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20" name="Rectangle 512" descr="Granito"/>
          <p:cNvSpPr>
            <a:spLocks noChangeArrowheads="1"/>
          </p:cNvSpPr>
          <p:nvPr/>
        </p:nvSpPr>
        <p:spPr bwMode="auto">
          <a:xfrm>
            <a:off x="13687425" y="1619250"/>
            <a:ext cx="552450" cy="66675"/>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22" name="Rectangle 117"/>
          <p:cNvSpPr>
            <a:spLocks noChangeArrowheads="1"/>
          </p:cNvSpPr>
          <p:nvPr/>
        </p:nvSpPr>
        <p:spPr bwMode="auto">
          <a:xfrm>
            <a:off x="12334875" y="733425"/>
            <a:ext cx="57150" cy="333375"/>
          </a:xfrm>
          <a:prstGeom prst="rect">
            <a:avLst/>
          </a:prstGeom>
          <a:gradFill rotWithShape="1">
            <a:gsLst>
              <a:gs pos="0">
                <a:srgbClr val="333399"/>
              </a:gs>
              <a:gs pos="50000">
                <a:srgbClr val="99CCFF"/>
              </a:gs>
              <a:gs pos="100000">
                <a:srgbClr val="333399"/>
              </a:gs>
            </a:gsLst>
            <a:lin ang="0" scaled="1"/>
          </a:gradFill>
          <a:ln w="9525">
            <a:solidFill>
              <a:srgbClr val="000000"/>
            </a:solidFill>
            <a:miter lim="800000"/>
            <a:headEnd/>
            <a:tailEnd/>
          </a:ln>
        </p:spPr>
      </p:sp>
      <p:sp>
        <p:nvSpPr>
          <p:cNvPr id="24" name="Line 112"/>
          <p:cNvSpPr>
            <a:spLocks noChangeShapeType="1"/>
          </p:cNvSpPr>
          <p:nvPr/>
        </p:nvSpPr>
        <p:spPr bwMode="auto">
          <a:xfrm flipH="1" flipV="1">
            <a:off x="14830425" y="1619250"/>
            <a:ext cx="0" cy="1857375"/>
          </a:xfrm>
          <a:prstGeom prst="line">
            <a:avLst/>
          </a:prstGeom>
          <a:noFill/>
          <a:ln w="3175">
            <a:solidFill>
              <a:srgbClr val="FF0000"/>
            </a:solidFill>
            <a:round/>
            <a:headEnd type="triangle" w="sm" len="sm"/>
            <a:tailEnd type="triangle" w="sm" len="sm"/>
          </a:ln>
        </p:spPr>
      </p:sp>
      <p:sp>
        <p:nvSpPr>
          <p:cNvPr id="25" name="Rectangle 90" descr="Mármol blanco"/>
          <p:cNvSpPr>
            <a:spLocks noChangeArrowheads="1"/>
          </p:cNvSpPr>
          <p:nvPr/>
        </p:nvSpPr>
        <p:spPr bwMode="auto">
          <a:xfrm>
            <a:off x="13754100" y="1676400"/>
            <a:ext cx="419100" cy="552450"/>
          </a:xfrm>
          <a:prstGeom prst="rect">
            <a:avLst/>
          </a:prstGeom>
          <a:blipFill dpi="0" rotWithShape="1">
            <a:blip r:embed="rId3" cstate="print"/>
            <a:srcRect/>
            <a:tile tx="0" ty="0" sx="100000" sy="100000" flip="none" algn="tl"/>
          </a:blipFill>
          <a:ln w="9525">
            <a:solidFill>
              <a:srgbClr val="000000"/>
            </a:solidFill>
            <a:miter lim="800000"/>
            <a:headEnd/>
            <a:tailEnd/>
          </a:ln>
        </p:spPr>
      </p:sp>
      <p:sp>
        <p:nvSpPr>
          <p:cNvPr id="26" name="AutoShape 86" descr="Granito"/>
          <p:cNvSpPr>
            <a:spLocks noChangeArrowheads="1"/>
          </p:cNvSpPr>
          <p:nvPr/>
        </p:nvSpPr>
        <p:spPr bwMode="auto">
          <a:xfrm rot="-5400000">
            <a:off x="10877550" y="-409575"/>
            <a:ext cx="1581150" cy="4038600"/>
          </a:xfrm>
          <a:prstGeom prst="flowChartDelay">
            <a:avLst/>
          </a:prstGeom>
          <a:blipFill dpi="0" rotWithShape="1">
            <a:blip r:embed="rId2" cstate="print"/>
            <a:srcRect/>
            <a:tile tx="0" ty="0" sx="100000" sy="100000" flip="none" algn="tl"/>
          </a:blipFill>
          <a:ln w="9525">
            <a:solidFill>
              <a:srgbClr val="000000"/>
            </a:solidFill>
            <a:miter lim="800000"/>
            <a:headEnd/>
            <a:tailEnd/>
          </a:ln>
        </p:spPr>
      </p:sp>
      <p:sp>
        <p:nvSpPr>
          <p:cNvPr id="27" name="AutoShape 87" descr="Mármol blanco"/>
          <p:cNvSpPr>
            <a:spLocks noChangeArrowheads="1"/>
          </p:cNvSpPr>
          <p:nvPr/>
        </p:nvSpPr>
        <p:spPr bwMode="auto">
          <a:xfrm rot="-5400000">
            <a:off x="10877550" y="-304800"/>
            <a:ext cx="1571625" cy="3952875"/>
          </a:xfrm>
          <a:prstGeom prst="flowChartDelay">
            <a:avLst/>
          </a:prstGeom>
          <a:blipFill dpi="0" rotWithShape="1">
            <a:blip r:embed="rId3" cstate="print"/>
            <a:srcRect/>
            <a:tile tx="0" ty="0" sx="100000" sy="100000" flip="none" algn="tl"/>
          </a:blipFill>
          <a:ln w="9525">
            <a:solidFill>
              <a:srgbClr val="000000"/>
            </a:solidFill>
            <a:miter lim="800000"/>
            <a:headEnd/>
            <a:tailEnd/>
          </a:ln>
        </p:spPr>
      </p:sp>
      <p:sp>
        <p:nvSpPr>
          <p:cNvPr id="28" name="Rectangle 2" descr="Mármol blanco"/>
          <p:cNvSpPr>
            <a:spLocks noChangeArrowheads="1"/>
          </p:cNvSpPr>
          <p:nvPr/>
        </p:nvSpPr>
        <p:spPr bwMode="auto">
          <a:xfrm>
            <a:off x="9715500" y="1524000"/>
            <a:ext cx="3895725" cy="600075"/>
          </a:xfrm>
          <a:prstGeom prst="rect">
            <a:avLst/>
          </a:prstGeom>
          <a:blipFill dpi="0" rotWithShape="1">
            <a:blip r:embed="rId3" cstate="print"/>
            <a:srcRect/>
            <a:tile tx="0" ty="0" sx="100000" sy="100000" flip="none" algn="tl"/>
          </a:blipFill>
          <a:ln w="9525">
            <a:noFill/>
            <a:miter lim="800000"/>
            <a:headEnd/>
            <a:tailEnd/>
          </a:ln>
        </p:spPr>
      </p:sp>
      <p:sp>
        <p:nvSpPr>
          <p:cNvPr id="29" name="Rectangle 3" descr="Tejido"/>
          <p:cNvSpPr>
            <a:spLocks noChangeArrowheads="1"/>
          </p:cNvSpPr>
          <p:nvPr/>
        </p:nvSpPr>
        <p:spPr bwMode="auto">
          <a:xfrm>
            <a:off x="9705975" y="2105025"/>
            <a:ext cx="3914775" cy="1000125"/>
          </a:xfrm>
          <a:prstGeom prst="rect">
            <a:avLst/>
          </a:prstGeom>
          <a:pattFill prst="weave">
            <a:fgClr>
              <a:srgbClr val="800000"/>
            </a:fgClr>
            <a:bgClr>
              <a:srgbClr val="CCFFFF"/>
            </a:bgClr>
          </a:pattFill>
          <a:ln w="9525">
            <a:noFill/>
            <a:miter lim="800000"/>
            <a:headEnd/>
            <a:tailEnd/>
          </a:ln>
        </p:spPr>
      </p:sp>
      <p:sp>
        <p:nvSpPr>
          <p:cNvPr id="30" name="Line 6"/>
          <p:cNvSpPr>
            <a:spLocks noChangeShapeType="1"/>
          </p:cNvSpPr>
          <p:nvPr/>
        </p:nvSpPr>
        <p:spPr bwMode="auto">
          <a:xfrm flipH="1">
            <a:off x="9725025" y="3609975"/>
            <a:ext cx="3886200" cy="0"/>
          </a:xfrm>
          <a:prstGeom prst="line">
            <a:avLst/>
          </a:prstGeom>
          <a:noFill/>
          <a:ln w="3175">
            <a:solidFill>
              <a:srgbClr val="FF0000"/>
            </a:solidFill>
            <a:round/>
            <a:headEnd type="triangle" w="sm" len="sm"/>
            <a:tailEnd type="triangle" w="sm" len="sm"/>
          </a:ln>
        </p:spPr>
      </p:sp>
      <p:sp>
        <p:nvSpPr>
          <p:cNvPr id="31" name="Line 7"/>
          <p:cNvSpPr>
            <a:spLocks noChangeShapeType="1"/>
          </p:cNvSpPr>
          <p:nvPr/>
        </p:nvSpPr>
        <p:spPr bwMode="auto">
          <a:xfrm flipH="1">
            <a:off x="13754100" y="2438400"/>
            <a:ext cx="428625" cy="0"/>
          </a:xfrm>
          <a:prstGeom prst="line">
            <a:avLst/>
          </a:prstGeom>
          <a:noFill/>
          <a:ln w="3175">
            <a:solidFill>
              <a:srgbClr val="FF0000"/>
            </a:solidFill>
            <a:round/>
            <a:headEnd type="triangle" w="sm" len="sm"/>
            <a:tailEnd type="triangle" w="sm" len="sm"/>
          </a:ln>
        </p:spPr>
      </p:sp>
      <p:sp>
        <p:nvSpPr>
          <p:cNvPr id="32" name="Line 9"/>
          <p:cNvSpPr>
            <a:spLocks noChangeShapeType="1"/>
          </p:cNvSpPr>
          <p:nvPr/>
        </p:nvSpPr>
        <p:spPr bwMode="auto">
          <a:xfrm flipH="1">
            <a:off x="9658350" y="3914775"/>
            <a:ext cx="4048125" cy="0"/>
          </a:xfrm>
          <a:prstGeom prst="line">
            <a:avLst/>
          </a:prstGeom>
          <a:noFill/>
          <a:ln w="3175">
            <a:solidFill>
              <a:srgbClr val="FF0000"/>
            </a:solidFill>
            <a:round/>
            <a:headEnd type="triangle" w="sm" len="sm"/>
            <a:tailEnd type="triangle" w="sm" len="sm"/>
          </a:ln>
        </p:spPr>
      </p:sp>
      <p:sp>
        <p:nvSpPr>
          <p:cNvPr id="33" name="Line 12"/>
          <p:cNvSpPr>
            <a:spLocks noChangeShapeType="1"/>
          </p:cNvSpPr>
          <p:nvPr/>
        </p:nvSpPr>
        <p:spPr bwMode="auto">
          <a:xfrm flipH="1" flipV="1">
            <a:off x="9334500" y="790575"/>
            <a:ext cx="0" cy="2762250"/>
          </a:xfrm>
          <a:prstGeom prst="line">
            <a:avLst/>
          </a:prstGeom>
          <a:noFill/>
          <a:ln w="3175">
            <a:solidFill>
              <a:srgbClr val="FF0000"/>
            </a:solidFill>
            <a:round/>
            <a:headEnd type="triangle" w="sm" len="sm"/>
            <a:tailEnd type="triangle" w="sm" len="sm"/>
          </a:ln>
        </p:spPr>
      </p:sp>
      <p:sp>
        <p:nvSpPr>
          <p:cNvPr id="34" name="Line 14"/>
          <p:cNvSpPr>
            <a:spLocks noChangeShapeType="1"/>
          </p:cNvSpPr>
          <p:nvPr/>
        </p:nvSpPr>
        <p:spPr bwMode="auto">
          <a:xfrm flipH="1" flipV="1">
            <a:off x="9553575" y="876300"/>
            <a:ext cx="0" cy="695325"/>
          </a:xfrm>
          <a:prstGeom prst="line">
            <a:avLst/>
          </a:prstGeom>
          <a:noFill/>
          <a:ln w="3175">
            <a:solidFill>
              <a:srgbClr val="FF0000"/>
            </a:solidFill>
            <a:round/>
            <a:headEnd type="triangle" w="sm" len="sm"/>
            <a:tailEnd type="triangle" w="sm" len="sm"/>
          </a:ln>
        </p:spPr>
      </p:sp>
      <p:sp>
        <p:nvSpPr>
          <p:cNvPr id="35" name="Line 41"/>
          <p:cNvSpPr>
            <a:spLocks noChangeShapeType="1"/>
          </p:cNvSpPr>
          <p:nvPr/>
        </p:nvSpPr>
        <p:spPr bwMode="auto">
          <a:xfrm flipV="1">
            <a:off x="9553575" y="2133600"/>
            <a:ext cx="0" cy="1266825"/>
          </a:xfrm>
          <a:prstGeom prst="line">
            <a:avLst/>
          </a:prstGeom>
          <a:noFill/>
          <a:ln w="3175">
            <a:solidFill>
              <a:srgbClr val="FF0000"/>
            </a:solidFill>
            <a:round/>
            <a:headEnd type="triangle" w="sm" len="sm"/>
            <a:tailEnd type="triangle" w="sm" len="sm"/>
          </a:ln>
        </p:spPr>
      </p:sp>
      <p:sp>
        <p:nvSpPr>
          <p:cNvPr id="36" name="Rectangle 49"/>
          <p:cNvSpPr>
            <a:spLocks noChangeArrowheads="1"/>
          </p:cNvSpPr>
          <p:nvPr/>
        </p:nvSpPr>
        <p:spPr bwMode="auto">
          <a:xfrm>
            <a:off x="9715500" y="1962150"/>
            <a:ext cx="3905250" cy="161925"/>
          </a:xfrm>
          <a:prstGeom prst="rect">
            <a:avLst/>
          </a:prstGeom>
          <a:gradFill rotWithShape="1">
            <a:gsLst>
              <a:gs pos="0">
                <a:srgbClr val="96AB94"/>
              </a:gs>
              <a:gs pos="17000">
                <a:srgbClr val="D4DEFF"/>
              </a:gs>
              <a:gs pos="47000">
                <a:srgbClr val="D4DEFF"/>
              </a:gs>
              <a:gs pos="100000">
                <a:srgbClr val="8488C4"/>
              </a:gs>
            </a:gsLst>
            <a:lin ang="5400000" scaled="1"/>
          </a:gradFill>
          <a:ln w="9525">
            <a:noFill/>
            <a:miter lim="800000"/>
            <a:headEnd/>
            <a:tailEnd/>
          </a:ln>
        </p:spPr>
      </p:sp>
      <p:sp>
        <p:nvSpPr>
          <p:cNvPr id="37" name="Rectangle 60"/>
          <p:cNvSpPr>
            <a:spLocks noChangeArrowheads="1"/>
          </p:cNvSpPr>
          <p:nvPr/>
        </p:nvSpPr>
        <p:spPr bwMode="auto">
          <a:xfrm>
            <a:off x="9715500" y="1943100"/>
            <a:ext cx="4114800" cy="114300"/>
          </a:xfrm>
          <a:prstGeom prst="rect">
            <a:avLst/>
          </a:prstGeom>
          <a:gradFill rotWithShape="1">
            <a:gsLst>
              <a:gs pos="0">
                <a:srgbClr val="333399"/>
              </a:gs>
              <a:gs pos="50000">
                <a:srgbClr val="99CCFF"/>
              </a:gs>
              <a:gs pos="100000">
                <a:srgbClr val="333399"/>
              </a:gs>
            </a:gsLst>
            <a:lin ang="5400000" scaled="1"/>
          </a:gradFill>
          <a:ln w="9525">
            <a:solidFill>
              <a:srgbClr val="000000"/>
            </a:solidFill>
            <a:miter lim="800000"/>
            <a:headEnd/>
            <a:tailEnd/>
          </a:ln>
        </p:spPr>
      </p:sp>
      <p:sp>
        <p:nvSpPr>
          <p:cNvPr id="38" name="AutoShape 61"/>
          <p:cNvSpPr>
            <a:spLocks noChangeArrowheads="1"/>
          </p:cNvSpPr>
          <p:nvPr/>
        </p:nvSpPr>
        <p:spPr bwMode="auto">
          <a:xfrm>
            <a:off x="9925050" y="1990725"/>
            <a:ext cx="57150" cy="57150"/>
          </a:xfrm>
          <a:prstGeom prst="flowChartConnector">
            <a:avLst/>
          </a:prstGeom>
          <a:solidFill>
            <a:srgbClr val="FFFF00"/>
          </a:solidFill>
          <a:ln w="9525">
            <a:solidFill>
              <a:srgbClr val="000000"/>
            </a:solidFill>
            <a:round/>
            <a:headEnd/>
            <a:tailEnd/>
          </a:ln>
        </p:spPr>
      </p:sp>
      <p:sp>
        <p:nvSpPr>
          <p:cNvPr id="39" name="AutoShape 62"/>
          <p:cNvSpPr>
            <a:spLocks noChangeArrowheads="1"/>
          </p:cNvSpPr>
          <p:nvPr/>
        </p:nvSpPr>
        <p:spPr bwMode="auto">
          <a:xfrm>
            <a:off x="10096500" y="1990725"/>
            <a:ext cx="57150" cy="57150"/>
          </a:xfrm>
          <a:prstGeom prst="flowChartConnector">
            <a:avLst/>
          </a:prstGeom>
          <a:solidFill>
            <a:srgbClr val="FFFF00"/>
          </a:solidFill>
          <a:ln w="9525">
            <a:solidFill>
              <a:srgbClr val="000000"/>
            </a:solidFill>
            <a:round/>
            <a:headEnd/>
            <a:tailEnd/>
          </a:ln>
        </p:spPr>
      </p:sp>
      <p:sp>
        <p:nvSpPr>
          <p:cNvPr id="40" name="AutoShape 63"/>
          <p:cNvSpPr>
            <a:spLocks noChangeArrowheads="1"/>
          </p:cNvSpPr>
          <p:nvPr/>
        </p:nvSpPr>
        <p:spPr bwMode="auto">
          <a:xfrm>
            <a:off x="10258425" y="1990725"/>
            <a:ext cx="57150" cy="57150"/>
          </a:xfrm>
          <a:prstGeom prst="flowChartConnector">
            <a:avLst/>
          </a:prstGeom>
          <a:solidFill>
            <a:srgbClr val="FFFF00"/>
          </a:solidFill>
          <a:ln w="9525">
            <a:solidFill>
              <a:srgbClr val="000000"/>
            </a:solidFill>
            <a:round/>
            <a:headEnd/>
            <a:tailEnd/>
          </a:ln>
        </p:spPr>
      </p:sp>
      <p:sp>
        <p:nvSpPr>
          <p:cNvPr id="41" name="AutoShape 64"/>
          <p:cNvSpPr>
            <a:spLocks noChangeArrowheads="1"/>
          </p:cNvSpPr>
          <p:nvPr/>
        </p:nvSpPr>
        <p:spPr bwMode="auto">
          <a:xfrm>
            <a:off x="10410825" y="1990725"/>
            <a:ext cx="57150" cy="57150"/>
          </a:xfrm>
          <a:prstGeom prst="flowChartConnector">
            <a:avLst/>
          </a:prstGeom>
          <a:solidFill>
            <a:srgbClr val="FFFF00"/>
          </a:solidFill>
          <a:ln w="9525">
            <a:solidFill>
              <a:srgbClr val="000000"/>
            </a:solidFill>
            <a:round/>
            <a:headEnd/>
            <a:tailEnd/>
          </a:ln>
        </p:spPr>
      </p:sp>
      <p:sp>
        <p:nvSpPr>
          <p:cNvPr id="42" name="AutoShape 65"/>
          <p:cNvSpPr>
            <a:spLocks noChangeArrowheads="1"/>
          </p:cNvSpPr>
          <p:nvPr/>
        </p:nvSpPr>
        <p:spPr bwMode="auto">
          <a:xfrm>
            <a:off x="10563225" y="1990725"/>
            <a:ext cx="57150" cy="57150"/>
          </a:xfrm>
          <a:prstGeom prst="flowChartConnector">
            <a:avLst/>
          </a:prstGeom>
          <a:solidFill>
            <a:srgbClr val="FFFF00"/>
          </a:solidFill>
          <a:ln w="9525">
            <a:solidFill>
              <a:srgbClr val="000000"/>
            </a:solidFill>
            <a:round/>
            <a:headEnd/>
            <a:tailEnd/>
          </a:ln>
        </p:spPr>
      </p:sp>
      <p:sp>
        <p:nvSpPr>
          <p:cNvPr id="43" name="AutoShape 66"/>
          <p:cNvSpPr>
            <a:spLocks noChangeArrowheads="1"/>
          </p:cNvSpPr>
          <p:nvPr/>
        </p:nvSpPr>
        <p:spPr bwMode="auto">
          <a:xfrm>
            <a:off x="10715625" y="2000250"/>
            <a:ext cx="57150" cy="57150"/>
          </a:xfrm>
          <a:prstGeom prst="flowChartConnector">
            <a:avLst/>
          </a:prstGeom>
          <a:solidFill>
            <a:srgbClr val="FFFF00"/>
          </a:solidFill>
          <a:ln w="9525">
            <a:solidFill>
              <a:srgbClr val="000000"/>
            </a:solidFill>
            <a:round/>
            <a:headEnd/>
            <a:tailEnd/>
          </a:ln>
        </p:spPr>
      </p:sp>
      <p:sp>
        <p:nvSpPr>
          <p:cNvPr id="44" name="AutoShape 67"/>
          <p:cNvSpPr>
            <a:spLocks noChangeArrowheads="1"/>
          </p:cNvSpPr>
          <p:nvPr/>
        </p:nvSpPr>
        <p:spPr bwMode="auto">
          <a:xfrm>
            <a:off x="10868025" y="1990725"/>
            <a:ext cx="57150" cy="57150"/>
          </a:xfrm>
          <a:prstGeom prst="flowChartConnector">
            <a:avLst/>
          </a:prstGeom>
          <a:solidFill>
            <a:srgbClr val="FFFF00"/>
          </a:solidFill>
          <a:ln w="9525">
            <a:solidFill>
              <a:srgbClr val="000000"/>
            </a:solidFill>
            <a:round/>
            <a:headEnd/>
            <a:tailEnd/>
          </a:ln>
        </p:spPr>
      </p:sp>
      <p:sp>
        <p:nvSpPr>
          <p:cNvPr id="45" name="AutoShape 68"/>
          <p:cNvSpPr>
            <a:spLocks noChangeArrowheads="1"/>
          </p:cNvSpPr>
          <p:nvPr/>
        </p:nvSpPr>
        <p:spPr bwMode="auto">
          <a:xfrm>
            <a:off x="11020425" y="1990725"/>
            <a:ext cx="57150" cy="57150"/>
          </a:xfrm>
          <a:prstGeom prst="flowChartConnector">
            <a:avLst/>
          </a:prstGeom>
          <a:solidFill>
            <a:srgbClr val="FFFF00"/>
          </a:solidFill>
          <a:ln w="9525">
            <a:solidFill>
              <a:srgbClr val="000000"/>
            </a:solidFill>
            <a:round/>
            <a:headEnd/>
            <a:tailEnd/>
          </a:ln>
        </p:spPr>
      </p:sp>
      <p:sp>
        <p:nvSpPr>
          <p:cNvPr id="46" name="AutoShape 69"/>
          <p:cNvSpPr>
            <a:spLocks noChangeArrowheads="1"/>
          </p:cNvSpPr>
          <p:nvPr/>
        </p:nvSpPr>
        <p:spPr bwMode="auto">
          <a:xfrm>
            <a:off x="11172825" y="1990725"/>
            <a:ext cx="57150" cy="57150"/>
          </a:xfrm>
          <a:prstGeom prst="flowChartConnector">
            <a:avLst/>
          </a:prstGeom>
          <a:solidFill>
            <a:srgbClr val="FFFF00"/>
          </a:solidFill>
          <a:ln w="9525">
            <a:solidFill>
              <a:srgbClr val="000000"/>
            </a:solidFill>
            <a:round/>
            <a:headEnd/>
            <a:tailEnd/>
          </a:ln>
        </p:spPr>
      </p:sp>
      <p:sp>
        <p:nvSpPr>
          <p:cNvPr id="47" name="AutoShape 70"/>
          <p:cNvSpPr>
            <a:spLocks noChangeArrowheads="1"/>
          </p:cNvSpPr>
          <p:nvPr/>
        </p:nvSpPr>
        <p:spPr bwMode="auto">
          <a:xfrm>
            <a:off x="11334750" y="2000250"/>
            <a:ext cx="57150" cy="57150"/>
          </a:xfrm>
          <a:prstGeom prst="flowChartConnector">
            <a:avLst/>
          </a:prstGeom>
          <a:solidFill>
            <a:srgbClr val="FFFF00"/>
          </a:solidFill>
          <a:ln w="9525">
            <a:solidFill>
              <a:srgbClr val="000000"/>
            </a:solidFill>
            <a:round/>
            <a:headEnd/>
            <a:tailEnd/>
          </a:ln>
        </p:spPr>
      </p:sp>
      <p:sp>
        <p:nvSpPr>
          <p:cNvPr id="48" name="AutoShape 71"/>
          <p:cNvSpPr>
            <a:spLocks noChangeArrowheads="1"/>
          </p:cNvSpPr>
          <p:nvPr/>
        </p:nvSpPr>
        <p:spPr bwMode="auto">
          <a:xfrm>
            <a:off x="11487150" y="2000250"/>
            <a:ext cx="57150" cy="57150"/>
          </a:xfrm>
          <a:prstGeom prst="flowChartConnector">
            <a:avLst/>
          </a:prstGeom>
          <a:solidFill>
            <a:srgbClr val="FFFF00"/>
          </a:solidFill>
          <a:ln w="9525">
            <a:solidFill>
              <a:srgbClr val="000000"/>
            </a:solidFill>
            <a:round/>
            <a:headEnd/>
            <a:tailEnd/>
          </a:ln>
        </p:spPr>
      </p:sp>
      <p:sp>
        <p:nvSpPr>
          <p:cNvPr id="49" name="AutoShape 72"/>
          <p:cNvSpPr>
            <a:spLocks noChangeArrowheads="1"/>
          </p:cNvSpPr>
          <p:nvPr/>
        </p:nvSpPr>
        <p:spPr bwMode="auto">
          <a:xfrm>
            <a:off x="11639550" y="2000250"/>
            <a:ext cx="57150" cy="57150"/>
          </a:xfrm>
          <a:prstGeom prst="flowChartConnector">
            <a:avLst/>
          </a:prstGeom>
          <a:solidFill>
            <a:srgbClr val="FFFF00"/>
          </a:solidFill>
          <a:ln w="9525">
            <a:solidFill>
              <a:srgbClr val="000000"/>
            </a:solidFill>
            <a:round/>
            <a:headEnd/>
            <a:tailEnd/>
          </a:ln>
        </p:spPr>
      </p:sp>
      <p:sp>
        <p:nvSpPr>
          <p:cNvPr id="50" name="AutoShape 73"/>
          <p:cNvSpPr>
            <a:spLocks noChangeArrowheads="1"/>
          </p:cNvSpPr>
          <p:nvPr/>
        </p:nvSpPr>
        <p:spPr bwMode="auto">
          <a:xfrm>
            <a:off x="11791950" y="2000250"/>
            <a:ext cx="57150" cy="57150"/>
          </a:xfrm>
          <a:prstGeom prst="flowChartConnector">
            <a:avLst/>
          </a:prstGeom>
          <a:solidFill>
            <a:srgbClr val="FFFF00"/>
          </a:solidFill>
          <a:ln w="9525">
            <a:solidFill>
              <a:srgbClr val="000000"/>
            </a:solidFill>
            <a:round/>
            <a:headEnd/>
            <a:tailEnd/>
          </a:ln>
        </p:spPr>
      </p:sp>
      <p:sp>
        <p:nvSpPr>
          <p:cNvPr id="51" name="AutoShape 74"/>
          <p:cNvSpPr>
            <a:spLocks noChangeArrowheads="1"/>
          </p:cNvSpPr>
          <p:nvPr/>
        </p:nvSpPr>
        <p:spPr bwMode="auto">
          <a:xfrm>
            <a:off x="11944350" y="2000250"/>
            <a:ext cx="57150" cy="57150"/>
          </a:xfrm>
          <a:prstGeom prst="flowChartConnector">
            <a:avLst/>
          </a:prstGeom>
          <a:solidFill>
            <a:srgbClr val="FFFF00"/>
          </a:solidFill>
          <a:ln w="9525">
            <a:solidFill>
              <a:srgbClr val="000000"/>
            </a:solidFill>
            <a:round/>
            <a:headEnd/>
            <a:tailEnd/>
          </a:ln>
        </p:spPr>
      </p:sp>
      <p:sp>
        <p:nvSpPr>
          <p:cNvPr id="52" name="AutoShape 75"/>
          <p:cNvSpPr>
            <a:spLocks noChangeArrowheads="1"/>
          </p:cNvSpPr>
          <p:nvPr/>
        </p:nvSpPr>
        <p:spPr bwMode="auto">
          <a:xfrm>
            <a:off x="12144375" y="2000250"/>
            <a:ext cx="57150" cy="57150"/>
          </a:xfrm>
          <a:prstGeom prst="flowChartConnector">
            <a:avLst/>
          </a:prstGeom>
          <a:solidFill>
            <a:srgbClr val="FFFF00"/>
          </a:solidFill>
          <a:ln w="9525">
            <a:solidFill>
              <a:srgbClr val="000000"/>
            </a:solidFill>
            <a:round/>
            <a:headEnd/>
            <a:tailEnd/>
          </a:ln>
        </p:spPr>
      </p:sp>
      <p:sp>
        <p:nvSpPr>
          <p:cNvPr id="53" name="AutoShape 76"/>
          <p:cNvSpPr>
            <a:spLocks noChangeArrowheads="1"/>
          </p:cNvSpPr>
          <p:nvPr/>
        </p:nvSpPr>
        <p:spPr bwMode="auto">
          <a:xfrm>
            <a:off x="12334875" y="2000250"/>
            <a:ext cx="57150" cy="57150"/>
          </a:xfrm>
          <a:prstGeom prst="flowChartConnector">
            <a:avLst/>
          </a:prstGeom>
          <a:solidFill>
            <a:srgbClr val="FFFF00"/>
          </a:solidFill>
          <a:ln w="9525">
            <a:solidFill>
              <a:srgbClr val="000000"/>
            </a:solidFill>
            <a:round/>
            <a:headEnd/>
            <a:tailEnd/>
          </a:ln>
        </p:spPr>
      </p:sp>
      <p:sp>
        <p:nvSpPr>
          <p:cNvPr id="54" name="AutoShape 77"/>
          <p:cNvSpPr>
            <a:spLocks noChangeArrowheads="1"/>
          </p:cNvSpPr>
          <p:nvPr/>
        </p:nvSpPr>
        <p:spPr bwMode="auto">
          <a:xfrm>
            <a:off x="12487275" y="2000250"/>
            <a:ext cx="57150" cy="57150"/>
          </a:xfrm>
          <a:prstGeom prst="flowChartConnector">
            <a:avLst/>
          </a:prstGeom>
          <a:solidFill>
            <a:srgbClr val="FFFF00"/>
          </a:solidFill>
          <a:ln w="9525">
            <a:solidFill>
              <a:srgbClr val="000000"/>
            </a:solidFill>
            <a:round/>
            <a:headEnd/>
            <a:tailEnd/>
          </a:ln>
        </p:spPr>
      </p:sp>
      <p:sp>
        <p:nvSpPr>
          <p:cNvPr id="55" name="AutoShape 78"/>
          <p:cNvSpPr>
            <a:spLocks noChangeArrowheads="1"/>
          </p:cNvSpPr>
          <p:nvPr/>
        </p:nvSpPr>
        <p:spPr bwMode="auto">
          <a:xfrm>
            <a:off x="12639675" y="2000250"/>
            <a:ext cx="57150" cy="57150"/>
          </a:xfrm>
          <a:prstGeom prst="flowChartConnector">
            <a:avLst/>
          </a:prstGeom>
          <a:solidFill>
            <a:srgbClr val="FFFF00"/>
          </a:solidFill>
          <a:ln w="9525">
            <a:solidFill>
              <a:srgbClr val="000000"/>
            </a:solidFill>
            <a:round/>
            <a:headEnd/>
            <a:tailEnd/>
          </a:ln>
        </p:spPr>
      </p:sp>
      <p:sp>
        <p:nvSpPr>
          <p:cNvPr id="56" name="AutoShape 79"/>
          <p:cNvSpPr>
            <a:spLocks noChangeArrowheads="1"/>
          </p:cNvSpPr>
          <p:nvPr/>
        </p:nvSpPr>
        <p:spPr bwMode="auto">
          <a:xfrm>
            <a:off x="12792075" y="2000250"/>
            <a:ext cx="57150" cy="57150"/>
          </a:xfrm>
          <a:prstGeom prst="flowChartConnector">
            <a:avLst/>
          </a:prstGeom>
          <a:solidFill>
            <a:srgbClr val="FFFF00"/>
          </a:solidFill>
          <a:ln w="9525">
            <a:solidFill>
              <a:srgbClr val="000000"/>
            </a:solidFill>
            <a:round/>
            <a:headEnd/>
            <a:tailEnd/>
          </a:ln>
        </p:spPr>
      </p:sp>
      <p:sp>
        <p:nvSpPr>
          <p:cNvPr id="57" name="AutoShape 80"/>
          <p:cNvSpPr>
            <a:spLocks noChangeArrowheads="1"/>
          </p:cNvSpPr>
          <p:nvPr/>
        </p:nvSpPr>
        <p:spPr bwMode="auto">
          <a:xfrm>
            <a:off x="12992100" y="2000250"/>
            <a:ext cx="57150" cy="57150"/>
          </a:xfrm>
          <a:prstGeom prst="flowChartConnector">
            <a:avLst/>
          </a:prstGeom>
          <a:solidFill>
            <a:srgbClr val="FFFF00"/>
          </a:solidFill>
          <a:ln w="9525">
            <a:solidFill>
              <a:srgbClr val="000000"/>
            </a:solidFill>
            <a:round/>
            <a:headEnd/>
            <a:tailEnd/>
          </a:ln>
        </p:spPr>
      </p:sp>
      <p:sp>
        <p:nvSpPr>
          <p:cNvPr id="58" name="AutoShape 81"/>
          <p:cNvSpPr>
            <a:spLocks noChangeArrowheads="1"/>
          </p:cNvSpPr>
          <p:nvPr/>
        </p:nvSpPr>
        <p:spPr bwMode="auto">
          <a:xfrm>
            <a:off x="13144500" y="2000250"/>
            <a:ext cx="57150" cy="57150"/>
          </a:xfrm>
          <a:prstGeom prst="flowChartConnector">
            <a:avLst/>
          </a:prstGeom>
          <a:solidFill>
            <a:srgbClr val="FFFF00"/>
          </a:solidFill>
          <a:ln w="9525">
            <a:solidFill>
              <a:srgbClr val="000000"/>
            </a:solidFill>
            <a:round/>
            <a:headEnd/>
            <a:tailEnd/>
          </a:ln>
        </p:spPr>
      </p:sp>
      <p:sp>
        <p:nvSpPr>
          <p:cNvPr id="59" name="Rectangle 88" descr="Mármol blanco"/>
          <p:cNvSpPr>
            <a:spLocks noChangeArrowheads="1"/>
          </p:cNvSpPr>
          <p:nvPr/>
        </p:nvSpPr>
        <p:spPr bwMode="auto">
          <a:xfrm>
            <a:off x="11382375" y="838200"/>
            <a:ext cx="514350" cy="133350"/>
          </a:xfrm>
          <a:prstGeom prst="rect">
            <a:avLst/>
          </a:prstGeom>
          <a:blipFill dpi="0" rotWithShape="1">
            <a:blip r:embed="rId3" cstate="print"/>
            <a:srcRect/>
            <a:tile tx="0" ty="0" sx="100000" sy="100000" flip="none" algn="tl"/>
          </a:blipFill>
          <a:ln w="9525">
            <a:noFill/>
            <a:miter lim="800000"/>
            <a:headEnd/>
            <a:tailEnd/>
          </a:ln>
        </p:spPr>
      </p:sp>
      <p:sp>
        <p:nvSpPr>
          <p:cNvPr id="60" name="Rectangle 96"/>
          <p:cNvSpPr>
            <a:spLocks noChangeArrowheads="1"/>
          </p:cNvSpPr>
          <p:nvPr/>
        </p:nvSpPr>
        <p:spPr bwMode="auto">
          <a:xfrm>
            <a:off x="13792200" y="1619250"/>
            <a:ext cx="295275" cy="57150"/>
          </a:xfrm>
          <a:prstGeom prst="rect">
            <a:avLst/>
          </a:prstGeom>
          <a:solidFill>
            <a:srgbClr val="993300"/>
          </a:solidFill>
          <a:ln w="9525">
            <a:solidFill>
              <a:srgbClr val="000000"/>
            </a:solidFill>
            <a:miter lim="800000"/>
            <a:headEnd/>
            <a:tailEnd/>
          </a:ln>
        </p:spPr>
      </p:sp>
      <p:sp>
        <p:nvSpPr>
          <p:cNvPr id="61" name="Line 107"/>
          <p:cNvSpPr>
            <a:spLocks noChangeShapeType="1"/>
          </p:cNvSpPr>
          <p:nvPr/>
        </p:nvSpPr>
        <p:spPr bwMode="auto">
          <a:xfrm flipV="1">
            <a:off x="9496425" y="895350"/>
            <a:ext cx="1781175" cy="0"/>
          </a:xfrm>
          <a:prstGeom prst="line">
            <a:avLst/>
          </a:prstGeom>
          <a:noFill/>
          <a:ln w="3175" cap="rnd">
            <a:solidFill>
              <a:srgbClr val="FF0000"/>
            </a:solidFill>
            <a:prstDash val="sysDot"/>
            <a:round/>
            <a:headEnd/>
            <a:tailEnd/>
          </a:ln>
        </p:spPr>
      </p:sp>
      <p:sp>
        <p:nvSpPr>
          <p:cNvPr id="62" name="Line 108"/>
          <p:cNvSpPr>
            <a:spLocks noChangeShapeType="1"/>
          </p:cNvSpPr>
          <p:nvPr/>
        </p:nvSpPr>
        <p:spPr bwMode="auto">
          <a:xfrm>
            <a:off x="9401175" y="1514475"/>
            <a:ext cx="352425" cy="0"/>
          </a:xfrm>
          <a:prstGeom prst="line">
            <a:avLst/>
          </a:prstGeom>
          <a:noFill/>
          <a:ln w="9525" cap="rnd">
            <a:solidFill>
              <a:srgbClr val="FF0000"/>
            </a:solidFill>
            <a:prstDash val="sysDot"/>
            <a:round/>
            <a:headEnd/>
            <a:tailEnd/>
          </a:ln>
        </p:spPr>
      </p:sp>
      <p:sp>
        <p:nvSpPr>
          <p:cNvPr id="63" name="Line 111"/>
          <p:cNvSpPr>
            <a:spLocks noChangeShapeType="1"/>
          </p:cNvSpPr>
          <p:nvPr/>
        </p:nvSpPr>
        <p:spPr bwMode="auto">
          <a:xfrm>
            <a:off x="9410700" y="3409950"/>
            <a:ext cx="361950" cy="9525"/>
          </a:xfrm>
          <a:prstGeom prst="line">
            <a:avLst/>
          </a:prstGeom>
          <a:noFill/>
          <a:ln w="9525" cap="rnd">
            <a:solidFill>
              <a:srgbClr val="FF0000"/>
            </a:solidFill>
            <a:prstDash val="sysDot"/>
            <a:round/>
            <a:headEnd/>
            <a:tailEnd/>
          </a:ln>
        </p:spPr>
      </p:sp>
      <p:sp>
        <p:nvSpPr>
          <p:cNvPr id="64" name="Line 113"/>
          <p:cNvSpPr>
            <a:spLocks noChangeShapeType="1"/>
          </p:cNvSpPr>
          <p:nvPr/>
        </p:nvSpPr>
        <p:spPr bwMode="auto">
          <a:xfrm flipH="1" flipV="1">
            <a:off x="14487525" y="3333750"/>
            <a:ext cx="0" cy="161925"/>
          </a:xfrm>
          <a:prstGeom prst="line">
            <a:avLst/>
          </a:prstGeom>
          <a:noFill/>
          <a:ln w="3175">
            <a:solidFill>
              <a:srgbClr val="FF0000"/>
            </a:solidFill>
            <a:round/>
            <a:headEnd type="triangle" w="sm" len="sm"/>
            <a:tailEnd type="triangle" w="sm" len="sm"/>
          </a:ln>
        </p:spPr>
      </p:sp>
      <p:sp>
        <p:nvSpPr>
          <p:cNvPr id="65" name="Line 114"/>
          <p:cNvSpPr>
            <a:spLocks noChangeShapeType="1"/>
          </p:cNvSpPr>
          <p:nvPr/>
        </p:nvSpPr>
        <p:spPr bwMode="auto">
          <a:xfrm flipV="1">
            <a:off x="11277600" y="1885950"/>
            <a:ext cx="114300" cy="180975"/>
          </a:xfrm>
          <a:prstGeom prst="line">
            <a:avLst/>
          </a:prstGeom>
          <a:noFill/>
          <a:ln w="3175">
            <a:solidFill>
              <a:srgbClr val="FF0000"/>
            </a:solidFill>
            <a:round/>
            <a:headEnd/>
            <a:tailEnd/>
          </a:ln>
        </p:spPr>
      </p:sp>
      <p:sp>
        <p:nvSpPr>
          <p:cNvPr id="66" name="Line 115"/>
          <p:cNvSpPr>
            <a:spLocks noChangeShapeType="1"/>
          </p:cNvSpPr>
          <p:nvPr/>
        </p:nvSpPr>
        <p:spPr bwMode="auto">
          <a:xfrm flipV="1">
            <a:off x="11382375" y="1857375"/>
            <a:ext cx="542925" cy="0"/>
          </a:xfrm>
          <a:prstGeom prst="line">
            <a:avLst/>
          </a:prstGeom>
          <a:noFill/>
          <a:ln w="3175">
            <a:solidFill>
              <a:srgbClr val="FF0000"/>
            </a:solidFill>
            <a:round/>
            <a:headEnd/>
            <a:tailEnd/>
          </a:ln>
        </p:spPr>
      </p:sp>
      <p:sp>
        <p:nvSpPr>
          <p:cNvPr id="67" name="Text Box 116"/>
          <p:cNvSpPr txBox="1">
            <a:spLocks noChangeArrowheads="1"/>
          </p:cNvSpPr>
          <p:nvPr/>
        </p:nvSpPr>
        <p:spPr bwMode="auto">
          <a:xfrm>
            <a:off x="11363325" y="1781175"/>
            <a:ext cx="704850" cy="142875"/>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EC" sz="700" b="0" i="0" u="none" strike="noStrike" baseline="0">
                <a:solidFill>
                  <a:srgbClr val="000000"/>
                </a:solidFill>
                <a:latin typeface="Arial"/>
                <a:cs typeface="Arial"/>
              </a:rPr>
              <a:t>PVC D=110mm</a:t>
            </a:r>
          </a:p>
        </p:txBody>
      </p:sp>
      <p:sp>
        <p:nvSpPr>
          <p:cNvPr id="68" name="Rectangle 84"/>
          <p:cNvSpPr>
            <a:spLocks noChangeArrowheads="1"/>
          </p:cNvSpPr>
          <p:nvPr/>
        </p:nvSpPr>
        <p:spPr bwMode="auto">
          <a:xfrm>
            <a:off x="11287125" y="809625"/>
            <a:ext cx="685800" cy="47625"/>
          </a:xfrm>
          <a:prstGeom prst="rect">
            <a:avLst/>
          </a:prstGeom>
          <a:solidFill>
            <a:srgbClr val="993300"/>
          </a:solidFill>
          <a:ln w="9525">
            <a:solidFill>
              <a:srgbClr val="000000"/>
            </a:solid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EC" sz="1000" b="0" i="0" u="none" strike="noStrike" baseline="0">
                <a:solidFill>
                  <a:srgbClr val="000000"/>
                </a:solidFill>
                <a:latin typeface="Arial"/>
                <a:cs typeface="Arial"/>
              </a:rPr>
              <a:t>|</a:t>
            </a:r>
          </a:p>
        </p:txBody>
      </p:sp>
      <p:sp>
        <p:nvSpPr>
          <p:cNvPr id="69" name="Line 122"/>
          <p:cNvSpPr>
            <a:spLocks noChangeShapeType="1"/>
          </p:cNvSpPr>
          <p:nvPr/>
        </p:nvSpPr>
        <p:spPr bwMode="auto">
          <a:xfrm flipV="1">
            <a:off x="14277975" y="1981200"/>
            <a:ext cx="180975" cy="0"/>
          </a:xfrm>
          <a:prstGeom prst="line">
            <a:avLst/>
          </a:prstGeom>
          <a:noFill/>
          <a:ln w="3175">
            <a:solidFill>
              <a:srgbClr val="0000FF"/>
            </a:solidFill>
            <a:round/>
            <a:headEnd/>
            <a:tailEnd type="triangle" w="sm" len="med"/>
          </a:ln>
        </p:spPr>
      </p:sp>
      <p:sp>
        <p:nvSpPr>
          <p:cNvPr id="70" name="Line 123"/>
          <p:cNvSpPr>
            <a:spLocks noChangeShapeType="1"/>
          </p:cNvSpPr>
          <p:nvPr/>
        </p:nvSpPr>
        <p:spPr bwMode="auto">
          <a:xfrm>
            <a:off x="9258300" y="3238500"/>
            <a:ext cx="247650" cy="0"/>
          </a:xfrm>
          <a:prstGeom prst="line">
            <a:avLst/>
          </a:prstGeom>
          <a:noFill/>
          <a:ln w="3175">
            <a:solidFill>
              <a:srgbClr val="0000FF"/>
            </a:solidFill>
            <a:round/>
            <a:headEnd/>
            <a:tailEnd type="triangle" w="med" len="med"/>
          </a:ln>
        </p:spPr>
      </p:sp>
      <p:sp>
        <p:nvSpPr>
          <p:cNvPr id="71" name="Rectangle 159" descr="Tejas"/>
          <p:cNvSpPr>
            <a:spLocks noChangeArrowheads="1"/>
          </p:cNvSpPr>
          <p:nvPr/>
        </p:nvSpPr>
        <p:spPr bwMode="auto">
          <a:xfrm>
            <a:off x="9715500" y="3076575"/>
            <a:ext cx="3914775" cy="333375"/>
          </a:xfrm>
          <a:prstGeom prst="rect">
            <a:avLst/>
          </a:prstGeom>
          <a:pattFill prst="shingle">
            <a:fgClr>
              <a:srgbClr val="800000"/>
            </a:fgClr>
            <a:bgClr>
              <a:srgbClr val="CCFFCC"/>
            </a:bgClr>
          </a:pattFill>
          <a:ln w="9525">
            <a:noFill/>
            <a:miter lim="800000"/>
            <a:headEnd/>
            <a:tailEnd/>
          </a:ln>
        </p:spPr>
      </p:sp>
      <p:sp>
        <p:nvSpPr>
          <p:cNvPr id="72" name="Rectangle 52"/>
          <p:cNvSpPr>
            <a:spLocks noChangeArrowheads="1"/>
          </p:cNvSpPr>
          <p:nvPr/>
        </p:nvSpPr>
        <p:spPr bwMode="auto">
          <a:xfrm>
            <a:off x="9525000" y="3190875"/>
            <a:ext cx="4076700" cy="104775"/>
          </a:xfrm>
          <a:prstGeom prst="rect">
            <a:avLst/>
          </a:prstGeom>
          <a:gradFill rotWithShape="1">
            <a:gsLst>
              <a:gs pos="0">
                <a:srgbClr val="333399"/>
              </a:gs>
              <a:gs pos="50000">
                <a:srgbClr val="99CCFF"/>
              </a:gs>
              <a:gs pos="100000">
                <a:srgbClr val="333399"/>
              </a:gs>
            </a:gsLst>
            <a:lin ang="5400000" scaled="1"/>
          </a:gradFill>
          <a:ln w="9525">
            <a:solidFill>
              <a:srgbClr val="000000"/>
            </a:solidFill>
            <a:miter lim="800000"/>
            <a:headEnd/>
            <a:tailEnd/>
          </a:ln>
        </p:spPr>
      </p:sp>
      <p:sp>
        <p:nvSpPr>
          <p:cNvPr id="73" name="AutoShape 50"/>
          <p:cNvSpPr>
            <a:spLocks noChangeArrowheads="1"/>
          </p:cNvSpPr>
          <p:nvPr/>
        </p:nvSpPr>
        <p:spPr bwMode="auto">
          <a:xfrm>
            <a:off x="13230225" y="3152775"/>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74" name="AutoShape 53"/>
          <p:cNvSpPr>
            <a:spLocks noChangeArrowheads="1"/>
          </p:cNvSpPr>
          <p:nvPr/>
        </p:nvSpPr>
        <p:spPr bwMode="auto">
          <a:xfrm>
            <a:off x="12687300" y="3162300"/>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75" name="AutoShape 54"/>
          <p:cNvSpPr>
            <a:spLocks noChangeArrowheads="1"/>
          </p:cNvSpPr>
          <p:nvPr/>
        </p:nvSpPr>
        <p:spPr bwMode="auto">
          <a:xfrm>
            <a:off x="9839325" y="3162300"/>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76" name="AutoShape 55"/>
          <p:cNvSpPr>
            <a:spLocks noChangeArrowheads="1"/>
          </p:cNvSpPr>
          <p:nvPr/>
        </p:nvSpPr>
        <p:spPr bwMode="auto">
          <a:xfrm>
            <a:off x="11649075" y="3162300"/>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77" name="AutoShape 56"/>
          <p:cNvSpPr>
            <a:spLocks noChangeArrowheads="1"/>
          </p:cNvSpPr>
          <p:nvPr/>
        </p:nvSpPr>
        <p:spPr bwMode="auto">
          <a:xfrm>
            <a:off x="12182475" y="3152775"/>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78" name="AutoShape 57"/>
          <p:cNvSpPr>
            <a:spLocks noChangeArrowheads="1"/>
          </p:cNvSpPr>
          <p:nvPr/>
        </p:nvSpPr>
        <p:spPr bwMode="auto">
          <a:xfrm>
            <a:off x="10267950" y="3162300"/>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79" name="AutoShape 58"/>
          <p:cNvSpPr>
            <a:spLocks noChangeArrowheads="1"/>
          </p:cNvSpPr>
          <p:nvPr/>
        </p:nvSpPr>
        <p:spPr bwMode="auto">
          <a:xfrm>
            <a:off x="11182350" y="3152775"/>
            <a:ext cx="171450" cy="161925"/>
          </a:xfrm>
          <a:custGeom>
            <a:avLst/>
            <a:gdLst>
              <a:gd name="T0" fmla="*/ 5401008 w 21600"/>
              <a:gd name="T1" fmla="*/ 0 h 21600"/>
              <a:gd name="T2" fmla="*/ 1581777 w 21600"/>
              <a:gd name="T3" fmla="*/ 1332568 h 21600"/>
              <a:gd name="T4" fmla="*/ 0 w 21600"/>
              <a:gd name="T5" fmla="*/ 4549950 h 21600"/>
              <a:gd name="T6" fmla="*/ 1581777 w 21600"/>
              <a:gd name="T7" fmla="*/ 7767286 h 21600"/>
              <a:gd name="T8" fmla="*/ 5401008 w 21600"/>
              <a:gd name="T9" fmla="*/ 9099848 h 21600"/>
              <a:gd name="T10" fmla="*/ 9220248 w 21600"/>
              <a:gd name="T11" fmla="*/ 7767286 h 21600"/>
              <a:gd name="T12" fmla="*/ 10802017 w 21600"/>
              <a:gd name="T13" fmla="*/ 4549950 h 21600"/>
              <a:gd name="T14" fmla="*/ 9220248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80" name="AutoShape 59"/>
          <p:cNvSpPr>
            <a:spLocks noChangeArrowheads="1"/>
          </p:cNvSpPr>
          <p:nvPr/>
        </p:nvSpPr>
        <p:spPr bwMode="auto">
          <a:xfrm>
            <a:off x="10734675" y="3152775"/>
            <a:ext cx="161925" cy="161925"/>
          </a:xfrm>
          <a:custGeom>
            <a:avLst/>
            <a:gdLst>
              <a:gd name="T0" fmla="*/ 4549950 w 21600"/>
              <a:gd name="T1" fmla="*/ 0 h 21600"/>
              <a:gd name="T2" fmla="*/ 1332568 w 21600"/>
              <a:gd name="T3" fmla="*/ 1332568 h 21600"/>
              <a:gd name="T4" fmla="*/ 0 w 21600"/>
              <a:gd name="T5" fmla="*/ 4549950 h 21600"/>
              <a:gd name="T6" fmla="*/ 1332568 w 21600"/>
              <a:gd name="T7" fmla="*/ 7767286 h 21600"/>
              <a:gd name="T8" fmla="*/ 4549950 w 21600"/>
              <a:gd name="T9" fmla="*/ 9099848 h 21600"/>
              <a:gd name="T10" fmla="*/ 7767286 w 21600"/>
              <a:gd name="T11" fmla="*/ 7767286 h 21600"/>
              <a:gd name="T12" fmla="*/ 9099848 w 21600"/>
              <a:gd name="T13" fmla="*/ 4549950 h 21600"/>
              <a:gd name="T14" fmla="*/ 7767286 w 21600"/>
              <a:gd name="T15" fmla="*/ 13325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FFFF"/>
          </a:solidFill>
          <a:ln w="9525">
            <a:solidFill>
              <a:srgbClr val="000000"/>
            </a:solidFill>
            <a:round/>
            <a:headEnd/>
            <a:tailEnd/>
          </a:ln>
        </p:spPr>
      </p:sp>
      <p:sp>
        <p:nvSpPr>
          <p:cNvPr id="81" name="AutoShape 188"/>
          <p:cNvSpPr>
            <a:spLocks noChangeArrowheads="1"/>
          </p:cNvSpPr>
          <p:nvPr/>
        </p:nvSpPr>
        <p:spPr bwMode="auto">
          <a:xfrm>
            <a:off x="13296900" y="2000250"/>
            <a:ext cx="57150" cy="57150"/>
          </a:xfrm>
          <a:prstGeom prst="flowChartConnector">
            <a:avLst/>
          </a:prstGeom>
          <a:solidFill>
            <a:srgbClr val="FFFF00"/>
          </a:solidFill>
          <a:ln w="9525">
            <a:solidFill>
              <a:srgbClr val="000000"/>
            </a:solidFill>
            <a:round/>
            <a:headEnd/>
            <a:tailEnd/>
          </a:ln>
        </p:spPr>
      </p:sp>
      <p:sp>
        <p:nvSpPr>
          <p:cNvPr id="82" name="AutoShape 189"/>
          <p:cNvSpPr>
            <a:spLocks noChangeArrowheads="1"/>
          </p:cNvSpPr>
          <p:nvPr/>
        </p:nvSpPr>
        <p:spPr bwMode="auto">
          <a:xfrm>
            <a:off x="13449300" y="2000250"/>
            <a:ext cx="57150" cy="57150"/>
          </a:xfrm>
          <a:prstGeom prst="flowChartConnector">
            <a:avLst/>
          </a:prstGeom>
          <a:solidFill>
            <a:srgbClr val="FFFF00"/>
          </a:solidFill>
          <a:ln w="9525">
            <a:solidFill>
              <a:srgbClr val="000000"/>
            </a:solidFill>
            <a:round/>
            <a:headEnd/>
            <a:tailEnd/>
          </a:ln>
        </p:spPr>
      </p:sp>
      <p:sp>
        <p:nvSpPr>
          <p:cNvPr id="83" name="Line 227"/>
          <p:cNvSpPr>
            <a:spLocks noChangeShapeType="1"/>
          </p:cNvSpPr>
          <p:nvPr/>
        </p:nvSpPr>
        <p:spPr bwMode="auto">
          <a:xfrm flipV="1">
            <a:off x="14497050" y="1638300"/>
            <a:ext cx="0" cy="533400"/>
          </a:xfrm>
          <a:prstGeom prst="line">
            <a:avLst/>
          </a:prstGeom>
          <a:noFill/>
          <a:ln w="3175">
            <a:solidFill>
              <a:srgbClr val="FF0000"/>
            </a:solidFill>
            <a:round/>
            <a:headEnd type="triangle" w="sm" len="sm"/>
            <a:tailEnd type="triangle" w="sm" len="sm"/>
          </a:ln>
        </p:spPr>
      </p:sp>
      <p:sp>
        <p:nvSpPr>
          <p:cNvPr id="84" name="Rectangle 236"/>
          <p:cNvSpPr>
            <a:spLocks noChangeArrowheads="1"/>
          </p:cNvSpPr>
          <p:nvPr/>
        </p:nvSpPr>
        <p:spPr bwMode="auto">
          <a:xfrm>
            <a:off x="12439650" y="685800"/>
            <a:ext cx="57150" cy="114300"/>
          </a:xfrm>
          <a:prstGeom prst="rect">
            <a:avLst/>
          </a:prstGeom>
          <a:gradFill rotWithShape="1">
            <a:gsLst>
              <a:gs pos="0">
                <a:srgbClr val="333399"/>
              </a:gs>
              <a:gs pos="50000">
                <a:srgbClr val="99CCFF"/>
              </a:gs>
              <a:gs pos="100000">
                <a:srgbClr val="333399"/>
              </a:gs>
            </a:gsLst>
            <a:lin ang="0" scaled="1"/>
          </a:gradFill>
          <a:ln w="9525">
            <a:solidFill>
              <a:srgbClr val="000000"/>
            </a:solidFill>
            <a:miter lim="800000"/>
            <a:headEnd/>
            <a:tailEnd/>
          </a:ln>
        </p:spPr>
      </p:sp>
      <p:sp>
        <p:nvSpPr>
          <p:cNvPr id="85" name="Rectangle 237"/>
          <p:cNvSpPr>
            <a:spLocks noChangeArrowheads="1"/>
          </p:cNvSpPr>
          <p:nvPr/>
        </p:nvSpPr>
        <p:spPr bwMode="auto">
          <a:xfrm>
            <a:off x="12230100" y="704850"/>
            <a:ext cx="57150" cy="95250"/>
          </a:xfrm>
          <a:prstGeom prst="rect">
            <a:avLst/>
          </a:prstGeom>
          <a:gradFill rotWithShape="1">
            <a:gsLst>
              <a:gs pos="0">
                <a:srgbClr val="333399"/>
              </a:gs>
              <a:gs pos="50000">
                <a:srgbClr val="99CCFF"/>
              </a:gs>
              <a:gs pos="100000">
                <a:srgbClr val="333399"/>
              </a:gs>
            </a:gsLst>
            <a:lin ang="0" scaled="1"/>
          </a:gradFill>
          <a:ln w="9525">
            <a:solidFill>
              <a:srgbClr val="000000"/>
            </a:solidFill>
            <a:miter lim="800000"/>
            <a:headEnd/>
            <a:tailEnd/>
          </a:ln>
        </p:spPr>
      </p:sp>
      <p:sp>
        <p:nvSpPr>
          <p:cNvPr id="86" name="Rectangle 235"/>
          <p:cNvSpPr>
            <a:spLocks noChangeArrowheads="1"/>
          </p:cNvSpPr>
          <p:nvPr/>
        </p:nvSpPr>
        <p:spPr bwMode="auto">
          <a:xfrm>
            <a:off x="12230100" y="685800"/>
            <a:ext cx="257175" cy="57150"/>
          </a:xfrm>
          <a:prstGeom prst="rect">
            <a:avLst/>
          </a:prstGeom>
          <a:gradFill rotWithShape="1">
            <a:gsLst>
              <a:gs pos="0">
                <a:srgbClr val="333399"/>
              </a:gs>
              <a:gs pos="50000">
                <a:srgbClr val="99CCFF"/>
              </a:gs>
              <a:gs pos="100000">
                <a:srgbClr val="333399"/>
              </a:gs>
            </a:gsLst>
            <a:lin ang="5400000" scaled="1"/>
          </a:gradFill>
          <a:ln w="9525">
            <a:solidFill>
              <a:srgbClr val="000000"/>
            </a:solidFill>
            <a:miter lim="800000"/>
            <a:headEnd/>
            <a:tailEnd/>
          </a:ln>
        </p:spPr>
      </p:sp>
      <p:sp>
        <p:nvSpPr>
          <p:cNvPr id="87" name="Line 482"/>
          <p:cNvSpPr>
            <a:spLocks noChangeShapeType="1"/>
          </p:cNvSpPr>
          <p:nvPr/>
        </p:nvSpPr>
        <p:spPr bwMode="auto">
          <a:xfrm flipH="1" flipV="1">
            <a:off x="9553575" y="1476375"/>
            <a:ext cx="0" cy="685800"/>
          </a:xfrm>
          <a:prstGeom prst="line">
            <a:avLst/>
          </a:prstGeom>
          <a:noFill/>
          <a:ln w="3175">
            <a:solidFill>
              <a:srgbClr val="FF0000"/>
            </a:solidFill>
            <a:round/>
            <a:headEnd type="triangle" w="sm" len="sm"/>
            <a:tailEnd type="triangle" w="sm" len="sm"/>
          </a:ln>
        </p:spPr>
      </p:sp>
      <p:sp>
        <p:nvSpPr>
          <p:cNvPr id="88" name="Text Box 504"/>
          <p:cNvSpPr txBox="1">
            <a:spLocks noChangeArrowheads="1"/>
          </p:cNvSpPr>
          <p:nvPr/>
        </p:nvSpPr>
        <p:spPr bwMode="auto">
          <a:xfrm>
            <a:off x="11249025" y="2619375"/>
            <a:ext cx="723900" cy="123825"/>
          </a:xfrm>
          <a:prstGeom prst="rect">
            <a:avLst/>
          </a:prstGeom>
          <a:solidFill>
            <a:srgbClr val="CCFFFF"/>
          </a:solid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EC" sz="700" b="0" i="0" u="none" strike="noStrike" baseline="0">
                <a:solidFill>
                  <a:srgbClr val="000000"/>
                </a:solidFill>
                <a:latin typeface="Arial"/>
                <a:cs typeface="Arial"/>
              </a:rPr>
              <a:t>grava 1" a 1 1/2"</a:t>
            </a:r>
          </a:p>
        </p:txBody>
      </p:sp>
      <p:sp>
        <p:nvSpPr>
          <p:cNvPr id="89" name="Line 507"/>
          <p:cNvSpPr>
            <a:spLocks noChangeShapeType="1"/>
          </p:cNvSpPr>
          <p:nvPr/>
        </p:nvSpPr>
        <p:spPr bwMode="auto">
          <a:xfrm flipV="1">
            <a:off x="9220200" y="828675"/>
            <a:ext cx="2276475" cy="0"/>
          </a:xfrm>
          <a:prstGeom prst="line">
            <a:avLst/>
          </a:prstGeom>
          <a:noFill/>
          <a:ln w="3175" cap="rnd">
            <a:solidFill>
              <a:srgbClr val="FF0000"/>
            </a:solidFill>
            <a:prstDash val="sysDot"/>
            <a:round/>
            <a:headEnd/>
            <a:tailEnd/>
          </a:ln>
        </p:spPr>
      </p:sp>
      <p:sp>
        <p:nvSpPr>
          <p:cNvPr id="90" name="Rectangle 508" descr="Granito"/>
          <p:cNvSpPr>
            <a:spLocks noChangeArrowheads="1"/>
          </p:cNvSpPr>
          <p:nvPr/>
        </p:nvSpPr>
        <p:spPr bwMode="auto">
          <a:xfrm>
            <a:off x="9639300" y="3400425"/>
            <a:ext cx="4048125" cy="114300"/>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91" name="Rectangle 509" descr="Granito"/>
          <p:cNvSpPr>
            <a:spLocks noChangeArrowheads="1"/>
          </p:cNvSpPr>
          <p:nvPr/>
        </p:nvSpPr>
        <p:spPr bwMode="auto">
          <a:xfrm>
            <a:off x="13620750" y="1543050"/>
            <a:ext cx="66675" cy="1857375"/>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92" name="Rectangle 510" descr="Granito"/>
          <p:cNvSpPr>
            <a:spLocks noChangeArrowheads="1"/>
          </p:cNvSpPr>
          <p:nvPr/>
        </p:nvSpPr>
        <p:spPr bwMode="auto">
          <a:xfrm>
            <a:off x="9639300" y="1524000"/>
            <a:ext cx="57150" cy="1876425"/>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93" name="Rectangle 511" descr="Granito"/>
          <p:cNvSpPr>
            <a:spLocks noChangeArrowheads="1"/>
          </p:cNvSpPr>
          <p:nvPr/>
        </p:nvSpPr>
        <p:spPr bwMode="auto">
          <a:xfrm>
            <a:off x="13687425" y="2190750"/>
            <a:ext cx="552450" cy="85725"/>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94" name="Rectangle 513" descr="Granito"/>
          <p:cNvSpPr>
            <a:spLocks noChangeArrowheads="1"/>
          </p:cNvSpPr>
          <p:nvPr/>
        </p:nvSpPr>
        <p:spPr bwMode="auto">
          <a:xfrm>
            <a:off x="14173200" y="1685925"/>
            <a:ext cx="66675" cy="514350"/>
          </a:xfrm>
          <a:prstGeom prst="rect">
            <a:avLst/>
          </a:prstGeom>
          <a:blipFill dpi="0" rotWithShape="1">
            <a:blip r:embed="rId2" cstate="print"/>
            <a:srcRect/>
            <a:tile tx="0" ty="0" sx="100000" sy="100000" flip="none" algn="tl"/>
          </a:blipFill>
          <a:ln w="9525" algn="ctr">
            <a:solidFill>
              <a:srgbClr val="000000"/>
            </a:solidFill>
            <a:miter lim="800000"/>
            <a:headEnd/>
            <a:tailEnd/>
          </a:ln>
        </p:spPr>
      </p:sp>
      <p:sp>
        <p:nvSpPr>
          <p:cNvPr id="95" name="Rectangle 179"/>
          <p:cNvSpPr>
            <a:spLocks noChangeArrowheads="1"/>
          </p:cNvSpPr>
          <p:nvPr/>
        </p:nvSpPr>
        <p:spPr bwMode="auto">
          <a:xfrm>
            <a:off x="14125575" y="2057400"/>
            <a:ext cx="285750" cy="123825"/>
          </a:xfrm>
          <a:prstGeom prst="rect">
            <a:avLst/>
          </a:prstGeom>
          <a:gradFill rotWithShape="1">
            <a:gsLst>
              <a:gs pos="0">
                <a:srgbClr val="333399"/>
              </a:gs>
              <a:gs pos="50000">
                <a:srgbClr val="99CCFF"/>
              </a:gs>
              <a:gs pos="100000">
                <a:srgbClr val="333399"/>
              </a:gs>
            </a:gsLst>
            <a:lin ang="5400000" scaled="1"/>
          </a:gradFill>
          <a:ln w="9525">
            <a:solidFill>
              <a:srgbClr val="000000"/>
            </a:solidFill>
            <a:miter lim="800000"/>
            <a:headEnd/>
            <a:tailEnd/>
          </a:ln>
        </p:spPr>
      </p:sp>
      <p:sp>
        <p:nvSpPr>
          <p:cNvPr id="96" name="Line 515"/>
          <p:cNvSpPr>
            <a:spLocks noChangeShapeType="1"/>
          </p:cNvSpPr>
          <p:nvPr/>
        </p:nvSpPr>
        <p:spPr bwMode="auto">
          <a:xfrm>
            <a:off x="14363700" y="2190750"/>
            <a:ext cx="247650" cy="0"/>
          </a:xfrm>
          <a:prstGeom prst="line">
            <a:avLst/>
          </a:prstGeom>
          <a:noFill/>
          <a:ln w="9525" cap="rnd">
            <a:solidFill>
              <a:srgbClr val="FF0000"/>
            </a:solidFill>
            <a:prstDash val="sysDot"/>
            <a:round/>
            <a:headEnd/>
            <a:tailEnd/>
          </a:ln>
        </p:spPr>
      </p:sp>
      <p:sp>
        <p:nvSpPr>
          <p:cNvPr id="97" name="Line 516"/>
          <p:cNvSpPr>
            <a:spLocks noChangeShapeType="1"/>
          </p:cNvSpPr>
          <p:nvPr/>
        </p:nvSpPr>
        <p:spPr bwMode="auto">
          <a:xfrm>
            <a:off x="14354175" y="2276475"/>
            <a:ext cx="295275" cy="0"/>
          </a:xfrm>
          <a:prstGeom prst="line">
            <a:avLst/>
          </a:prstGeom>
          <a:noFill/>
          <a:ln w="9525" cap="rnd">
            <a:solidFill>
              <a:srgbClr val="FF0000"/>
            </a:solidFill>
            <a:prstDash val="sysDot"/>
            <a:round/>
            <a:headEnd/>
            <a:tailEnd/>
          </a:ln>
        </p:spPr>
      </p:sp>
      <p:sp>
        <p:nvSpPr>
          <p:cNvPr id="98" name="Line 517"/>
          <p:cNvSpPr>
            <a:spLocks noChangeShapeType="1"/>
          </p:cNvSpPr>
          <p:nvPr/>
        </p:nvSpPr>
        <p:spPr bwMode="auto">
          <a:xfrm flipV="1">
            <a:off x="14287500" y="1619250"/>
            <a:ext cx="742950" cy="0"/>
          </a:xfrm>
          <a:prstGeom prst="line">
            <a:avLst/>
          </a:prstGeom>
          <a:noFill/>
          <a:ln w="9525" cap="rnd">
            <a:solidFill>
              <a:srgbClr val="FF0000"/>
            </a:solidFill>
            <a:prstDash val="sysDot"/>
            <a:round/>
            <a:headEnd/>
            <a:tailEnd/>
          </a:ln>
        </p:spPr>
      </p:sp>
      <p:sp>
        <p:nvSpPr>
          <p:cNvPr id="99" name="Line 518"/>
          <p:cNvSpPr>
            <a:spLocks noChangeShapeType="1"/>
          </p:cNvSpPr>
          <p:nvPr/>
        </p:nvSpPr>
        <p:spPr bwMode="auto">
          <a:xfrm flipV="1">
            <a:off x="13696950" y="3467100"/>
            <a:ext cx="1276350" cy="0"/>
          </a:xfrm>
          <a:prstGeom prst="line">
            <a:avLst/>
          </a:prstGeom>
          <a:noFill/>
          <a:ln w="9525" cap="rnd">
            <a:solidFill>
              <a:srgbClr val="FF0000"/>
            </a:solidFill>
            <a:prstDash val="sysDot"/>
            <a:round/>
            <a:headEnd/>
            <a:tailEnd/>
          </a:ln>
        </p:spPr>
      </p:sp>
      <p:sp>
        <p:nvSpPr>
          <p:cNvPr id="100" name="Line 519"/>
          <p:cNvSpPr>
            <a:spLocks noChangeShapeType="1"/>
          </p:cNvSpPr>
          <p:nvPr/>
        </p:nvSpPr>
        <p:spPr bwMode="auto">
          <a:xfrm flipV="1">
            <a:off x="14258925" y="3343275"/>
            <a:ext cx="361950" cy="0"/>
          </a:xfrm>
          <a:prstGeom prst="line">
            <a:avLst/>
          </a:prstGeom>
          <a:noFill/>
          <a:ln w="9525" cap="rnd">
            <a:solidFill>
              <a:srgbClr val="FF0000"/>
            </a:solidFill>
            <a:prstDash val="sysDot"/>
            <a:round/>
            <a:headEnd/>
            <a:tailEnd/>
          </a:ln>
        </p:spPr>
      </p:sp>
      <p:sp>
        <p:nvSpPr>
          <p:cNvPr id="101" name="Line 520"/>
          <p:cNvSpPr>
            <a:spLocks noChangeShapeType="1"/>
          </p:cNvSpPr>
          <p:nvPr/>
        </p:nvSpPr>
        <p:spPr bwMode="auto">
          <a:xfrm>
            <a:off x="9172575" y="3514725"/>
            <a:ext cx="561975" cy="9525"/>
          </a:xfrm>
          <a:prstGeom prst="line">
            <a:avLst/>
          </a:prstGeom>
          <a:noFill/>
          <a:ln w="9525" cap="rnd">
            <a:solidFill>
              <a:srgbClr val="FF0000"/>
            </a:solidFill>
            <a:prstDash val="sysDot"/>
            <a:round/>
            <a:headEnd/>
            <a:tailEnd/>
          </a:ln>
        </p:spPr>
      </p:sp>
      <p:sp>
        <p:nvSpPr>
          <p:cNvPr id="102" name="Line 521"/>
          <p:cNvSpPr>
            <a:spLocks noChangeShapeType="1"/>
          </p:cNvSpPr>
          <p:nvPr/>
        </p:nvSpPr>
        <p:spPr bwMode="auto">
          <a:xfrm flipH="1">
            <a:off x="13696950" y="3505200"/>
            <a:ext cx="0" cy="523875"/>
          </a:xfrm>
          <a:prstGeom prst="line">
            <a:avLst/>
          </a:prstGeom>
          <a:noFill/>
          <a:ln w="9525" cap="rnd">
            <a:solidFill>
              <a:srgbClr val="FF0000"/>
            </a:solidFill>
            <a:prstDash val="sysDot"/>
            <a:round/>
            <a:headEnd/>
            <a:tailEnd/>
          </a:ln>
        </p:spPr>
      </p:sp>
      <p:sp>
        <p:nvSpPr>
          <p:cNvPr id="103" name="Line 522"/>
          <p:cNvSpPr>
            <a:spLocks noChangeShapeType="1"/>
          </p:cNvSpPr>
          <p:nvPr/>
        </p:nvSpPr>
        <p:spPr bwMode="auto">
          <a:xfrm>
            <a:off x="13630275" y="3524250"/>
            <a:ext cx="0" cy="257175"/>
          </a:xfrm>
          <a:prstGeom prst="line">
            <a:avLst/>
          </a:prstGeom>
          <a:noFill/>
          <a:ln w="9525" cap="rnd">
            <a:solidFill>
              <a:srgbClr val="FF0000"/>
            </a:solidFill>
            <a:prstDash val="sysDot"/>
            <a:round/>
            <a:headEnd/>
            <a:tailEnd/>
          </a:ln>
        </p:spPr>
      </p:sp>
      <p:sp>
        <p:nvSpPr>
          <p:cNvPr id="104" name="Line 523"/>
          <p:cNvSpPr>
            <a:spLocks noChangeShapeType="1"/>
          </p:cNvSpPr>
          <p:nvPr/>
        </p:nvSpPr>
        <p:spPr bwMode="auto">
          <a:xfrm>
            <a:off x="9639300" y="3533775"/>
            <a:ext cx="0" cy="485775"/>
          </a:xfrm>
          <a:prstGeom prst="line">
            <a:avLst/>
          </a:prstGeom>
          <a:noFill/>
          <a:ln w="9525" cap="rnd">
            <a:solidFill>
              <a:srgbClr val="FF0000"/>
            </a:solidFill>
            <a:prstDash val="sysDot"/>
            <a:round/>
            <a:headEnd/>
            <a:tailEnd/>
          </a:ln>
        </p:spPr>
      </p:sp>
      <p:sp>
        <p:nvSpPr>
          <p:cNvPr id="105" name="Line 524"/>
          <p:cNvSpPr>
            <a:spLocks noChangeShapeType="1"/>
          </p:cNvSpPr>
          <p:nvPr/>
        </p:nvSpPr>
        <p:spPr bwMode="auto">
          <a:xfrm>
            <a:off x="9705975" y="3543300"/>
            <a:ext cx="0" cy="257175"/>
          </a:xfrm>
          <a:prstGeom prst="line">
            <a:avLst/>
          </a:prstGeom>
          <a:noFill/>
          <a:ln w="9525" cap="rnd">
            <a:solidFill>
              <a:srgbClr val="FF0000"/>
            </a:solidFill>
            <a:prstDash val="sysDot"/>
            <a:round/>
            <a:headEnd/>
            <a:tailEnd/>
          </a:ln>
        </p:spPr>
      </p:sp>
      <p:sp>
        <p:nvSpPr>
          <p:cNvPr id="106" name="Line 525"/>
          <p:cNvSpPr>
            <a:spLocks noChangeShapeType="1"/>
          </p:cNvSpPr>
          <p:nvPr/>
        </p:nvSpPr>
        <p:spPr bwMode="auto">
          <a:xfrm>
            <a:off x="14258925" y="2371725"/>
            <a:ext cx="0" cy="257175"/>
          </a:xfrm>
          <a:prstGeom prst="line">
            <a:avLst/>
          </a:prstGeom>
          <a:noFill/>
          <a:ln w="9525" cap="rnd">
            <a:solidFill>
              <a:srgbClr val="FF0000"/>
            </a:solidFill>
            <a:prstDash val="sysDot"/>
            <a:round/>
            <a:headEnd/>
            <a:tailEnd/>
          </a:ln>
        </p:spPr>
      </p:sp>
      <p:sp>
        <p:nvSpPr>
          <p:cNvPr id="107" name="Line 526"/>
          <p:cNvSpPr>
            <a:spLocks noChangeShapeType="1"/>
          </p:cNvSpPr>
          <p:nvPr/>
        </p:nvSpPr>
        <p:spPr bwMode="auto">
          <a:xfrm>
            <a:off x="14192250" y="2371725"/>
            <a:ext cx="0" cy="257175"/>
          </a:xfrm>
          <a:prstGeom prst="line">
            <a:avLst/>
          </a:prstGeom>
          <a:noFill/>
          <a:ln w="9525" cap="rnd">
            <a:solidFill>
              <a:srgbClr val="FF0000"/>
            </a:solidFill>
            <a:prstDash val="sysDot"/>
            <a:round/>
            <a:headEnd/>
            <a:tailEnd/>
          </a:ln>
        </p:spPr>
      </p:sp>
      <p:sp>
        <p:nvSpPr>
          <p:cNvPr id="108" name="Line 527"/>
          <p:cNvSpPr>
            <a:spLocks noChangeShapeType="1"/>
          </p:cNvSpPr>
          <p:nvPr/>
        </p:nvSpPr>
        <p:spPr bwMode="auto">
          <a:xfrm>
            <a:off x="13763625" y="2362200"/>
            <a:ext cx="0" cy="257175"/>
          </a:xfrm>
          <a:prstGeom prst="line">
            <a:avLst/>
          </a:prstGeom>
          <a:noFill/>
          <a:ln w="9525" cap="rnd">
            <a:solidFill>
              <a:srgbClr val="FF0000"/>
            </a:solidFill>
            <a:prstDash val="sysDot"/>
            <a:round/>
            <a:headEnd/>
            <a:tailEnd/>
          </a:ln>
        </p:spPr>
      </p:sp>
      <p:pic>
        <p:nvPicPr>
          <p:cNvPr id="1115" name="Picture 91"/>
          <p:cNvPicPr>
            <a:picLocks noChangeAspect="1" noChangeArrowheads="1"/>
          </p:cNvPicPr>
          <p:nvPr/>
        </p:nvPicPr>
        <p:blipFill>
          <a:blip r:embed="rId4" cstate="print"/>
          <a:srcRect/>
          <a:stretch>
            <a:fillRect/>
          </a:stretch>
        </p:blipFill>
        <p:spPr bwMode="auto">
          <a:xfrm>
            <a:off x="225025" y="53965"/>
            <a:ext cx="8667455" cy="5805305"/>
          </a:xfrm>
          <a:prstGeom prst="rect">
            <a:avLst/>
          </a:prstGeom>
          <a:noFill/>
          <a:ln w="9525">
            <a:noFill/>
            <a:miter lim="800000"/>
            <a:headEnd/>
            <a:tailEnd/>
          </a:ln>
        </p:spPr>
      </p:pic>
      <p:sp>
        <p:nvSpPr>
          <p:cNvPr id="109" name="108 Título"/>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8"/>
          <p:cNvSpPr>
            <a:spLocks noChangeArrowheads="1"/>
          </p:cNvSpPr>
          <p:nvPr/>
        </p:nvSpPr>
        <p:spPr bwMode="auto">
          <a:xfrm>
            <a:off x="6172200" y="3048000"/>
            <a:ext cx="1981200" cy="457200"/>
          </a:xfrm>
          <a:prstGeom prst="rect">
            <a:avLst/>
          </a:prstGeom>
          <a:noFill/>
          <a:ln w="57150" cmpd="thickThin">
            <a:noFill/>
            <a:miter lim="800000"/>
            <a:headEnd/>
            <a:tailEnd/>
          </a:ln>
        </p:spPr>
        <p:txBody>
          <a:bodyPr wrap="none" anchor="ctr"/>
          <a:lstStyle/>
          <a:p>
            <a:pPr algn="ctr" eaLnBrk="0" hangingPunct="0"/>
            <a:endParaRPr lang="es-US" sz="2400">
              <a:solidFill>
                <a:schemeClr val="bg1"/>
              </a:solidFill>
              <a:latin typeface="Times New Roman" pitchFamily="18" charset="0"/>
            </a:endParaRPr>
          </a:p>
        </p:txBody>
      </p:sp>
      <p:sp>
        <p:nvSpPr>
          <p:cNvPr id="51208" name="Rectangle 9"/>
          <p:cNvSpPr>
            <a:spLocks noChangeArrowheads="1"/>
          </p:cNvSpPr>
          <p:nvPr/>
        </p:nvSpPr>
        <p:spPr bwMode="auto">
          <a:xfrm>
            <a:off x="6172200" y="3581400"/>
            <a:ext cx="1981200" cy="685800"/>
          </a:xfrm>
          <a:prstGeom prst="rect">
            <a:avLst/>
          </a:prstGeom>
          <a:noFill/>
          <a:ln w="76200" cmpd="tri">
            <a:noFill/>
            <a:miter lim="800000"/>
            <a:headEnd/>
            <a:tailEnd/>
          </a:ln>
        </p:spPr>
        <p:txBody>
          <a:bodyPr wrap="none" anchor="ctr"/>
          <a:lstStyle/>
          <a:p>
            <a:pPr algn="ctr" eaLnBrk="0" hangingPunct="0"/>
            <a:endParaRPr lang="es-US" sz="2400">
              <a:solidFill>
                <a:schemeClr val="bg1"/>
              </a:solidFill>
              <a:latin typeface="Times New Roman" pitchFamily="18" charset="0"/>
            </a:endParaRPr>
          </a:p>
        </p:txBody>
      </p:sp>
      <p:sp>
        <p:nvSpPr>
          <p:cNvPr id="51209" name="Rectangle 10"/>
          <p:cNvSpPr>
            <a:spLocks noChangeArrowheads="1"/>
          </p:cNvSpPr>
          <p:nvPr/>
        </p:nvSpPr>
        <p:spPr bwMode="auto">
          <a:xfrm>
            <a:off x="6172200" y="4267200"/>
            <a:ext cx="1981200" cy="609600"/>
          </a:xfrm>
          <a:prstGeom prst="rect">
            <a:avLst/>
          </a:prstGeom>
          <a:noFill/>
          <a:ln w="76200" cmpd="tri">
            <a:noFill/>
            <a:miter lim="800000"/>
            <a:headEnd/>
            <a:tailEnd/>
          </a:ln>
        </p:spPr>
        <p:txBody>
          <a:bodyPr wrap="none" anchor="ctr"/>
          <a:lstStyle/>
          <a:p>
            <a:pPr algn="ctr" eaLnBrk="0" hangingPunct="0"/>
            <a:endParaRPr lang="es-US" sz="2400">
              <a:solidFill>
                <a:schemeClr val="bg1"/>
              </a:solidFill>
              <a:latin typeface="Times New Roman" pitchFamily="18" charset="0"/>
            </a:endParaRPr>
          </a:p>
        </p:txBody>
      </p:sp>
      <p:sp>
        <p:nvSpPr>
          <p:cNvPr id="51210" name="Rectangle 11"/>
          <p:cNvSpPr>
            <a:spLocks noChangeArrowheads="1"/>
          </p:cNvSpPr>
          <p:nvPr/>
        </p:nvSpPr>
        <p:spPr bwMode="auto">
          <a:xfrm>
            <a:off x="6172200" y="4876800"/>
            <a:ext cx="1981200" cy="609600"/>
          </a:xfrm>
          <a:prstGeom prst="rect">
            <a:avLst/>
          </a:prstGeom>
          <a:noFill/>
          <a:ln w="76200" cmpd="tri">
            <a:noFill/>
            <a:miter lim="800000"/>
            <a:headEnd/>
            <a:tailEnd/>
          </a:ln>
        </p:spPr>
        <p:txBody>
          <a:bodyPr wrap="none" anchor="ctr"/>
          <a:lstStyle/>
          <a:p>
            <a:pPr algn="ctr" eaLnBrk="0" hangingPunct="0"/>
            <a:endParaRPr lang="es-US" sz="2400">
              <a:solidFill>
                <a:schemeClr val="bg1"/>
              </a:solidFill>
              <a:latin typeface="Times New Roman" pitchFamily="18" charset="0"/>
            </a:endParaRPr>
          </a:p>
        </p:txBody>
      </p:sp>
      <p:pic>
        <p:nvPicPr>
          <p:cNvPr id="115713" name="Picture 1"/>
          <p:cNvPicPr>
            <a:picLocks noChangeAspect="1" noChangeArrowheads="1"/>
          </p:cNvPicPr>
          <p:nvPr/>
        </p:nvPicPr>
        <p:blipFill>
          <a:blip r:embed="rId2" cstate="print"/>
          <a:srcRect/>
          <a:stretch>
            <a:fillRect/>
          </a:stretch>
        </p:blipFill>
        <p:spPr bwMode="auto">
          <a:xfrm>
            <a:off x="0" y="1133745"/>
            <a:ext cx="9144000" cy="5700732"/>
          </a:xfrm>
          <a:prstGeom prst="rect">
            <a:avLst/>
          </a:prstGeom>
          <a:noFill/>
          <a:ln w="9525">
            <a:noFill/>
            <a:miter lim="800000"/>
            <a:headEnd/>
            <a:tailEnd/>
          </a:ln>
        </p:spPr>
      </p:pic>
      <p:pic>
        <p:nvPicPr>
          <p:cNvPr id="115714" name="Picture 2"/>
          <p:cNvPicPr>
            <a:picLocks noChangeAspect="1" noChangeArrowheads="1"/>
          </p:cNvPicPr>
          <p:nvPr/>
        </p:nvPicPr>
        <p:blipFill>
          <a:blip r:embed="rId3" cstate="print"/>
          <a:srcRect/>
          <a:stretch>
            <a:fillRect/>
          </a:stretch>
        </p:blipFill>
        <p:spPr bwMode="auto">
          <a:xfrm>
            <a:off x="521550" y="323655"/>
            <a:ext cx="3597242" cy="7650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SUBDRENES</a:t>
            </a:r>
            <a:endParaRPr lang="en-US" dirty="0"/>
          </a:p>
        </p:txBody>
      </p:sp>
      <p:pic>
        <p:nvPicPr>
          <p:cNvPr id="117762" name="Picture 2"/>
          <p:cNvPicPr>
            <a:picLocks noChangeAspect="1" noChangeArrowheads="1"/>
          </p:cNvPicPr>
          <p:nvPr/>
        </p:nvPicPr>
        <p:blipFill>
          <a:blip r:embed="rId2" cstate="print"/>
          <a:srcRect/>
          <a:stretch>
            <a:fillRect/>
          </a:stretch>
        </p:blipFill>
        <p:spPr bwMode="auto">
          <a:xfrm>
            <a:off x="206515" y="1163650"/>
            <a:ext cx="8827672" cy="569434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71450" y="184150"/>
            <a:ext cx="8972550" cy="822325"/>
          </a:xfrm>
        </p:spPr>
        <p:txBody>
          <a:bodyPr/>
          <a:lstStyle/>
          <a:p>
            <a:r>
              <a:rPr lang="es-ES_tradnl" b="1" smtClean="0"/>
              <a:t>FILTRO ANAERÓBICO DE FLUJO ASCENDENTE - FAFA</a:t>
            </a:r>
            <a:endParaRPr lang="es-ES" b="1" smtClean="0"/>
          </a:p>
        </p:txBody>
      </p:sp>
      <p:pic>
        <p:nvPicPr>
          <p:cNvPr id="54274" name="Picture 3"/>
          <p:cNvPicPr>
            <a:picLocks noChangeAspect="1" noChangeArrowheads="1"/>
          </p:cNvPicPr>
          <p:nvPr/>
        </p:nvPicPr>
        <p:blipFill>
          <a:blip r:embed="rId2" cstate="print"/>
          <a:srcRect/>
          <a:stretch>
            <a:fillRect/>
          </a:stretch>
        </p:blipFill>
        <p:spPr bwMode="auto">
          <a:xfrm>
            <a:off x="0" y="4051300"/>
            <a:ext cx="4451350" cy="2411413"/>
          </a:xfrm>
          <a:prstGeom prst="rect">
            <a:avLst/>
          </a:prstGeom>
          <a:solidFill>
            <a:srgbClr val="FFFFFF"/>
          </a:solidFill>
          <a:ln w="38100" cmpd="dbl">
            <a:solidFill>
              <a:srgbClr val="000000"/>
            </a:solidFill>
            <a:miter lim="800000"/>
            <a:headEnd/>
            <a:tailEnd/>
          </a:ln>
        </p:spPr>
      </p:pic>
      <p:sp>
        <p:nvSpPr>
          <p:cNvPr id="54276" name="Text Box 5"/>
          <p:cNvSpPr txBox="1">
            <a:spLocks noChangeArrowheads="1"/>
          </p:cNvSpPr>
          <p:nvPr/>
        </p:nvSpPr>
        <p:spPr bwMode="auto">
          <a:xfrm>
            <a:off x="0" y="1117600"/>
            <a:ext cx="2927350" cy="2616200"/>
          </a:xfrm>
          <a:prstGeom prst="rect">
            <a:avLst/>
          </a:prstGeom>
          <a:solidFill>
            <a:schemeClr val="bg1"/>
          </a:solidFill>
          <a:ln w="9525">
            <a:noFill/>
            <a:miter lim="800000"/>
            <a:headEnd/>
            <a:tailEnd/>
          </a:ln>
        </p:spPr>
        <p:txBody>
          <a:bodyPr>
            <a:spAutoFit/>
          </a:bodyPr>
          <a:lstStyle/>
          <a:p>
            <a:pPr algn="ctr" eaLnBrk="0" hangingPunct="0"/>
            <a:r>
              <a:rPr lang="es-ES_tradnl" sz="2000">
                <a:latin typeface="Tahoma" pitchFamily="34" charset="0"/>
                <a:cs typeface="Times New Roman" pitchFamily="18" charset="0"/>
              </a:rPr>
              <a:t>El filtro se compone de tres zonas funcionales, así: </a:t>
            </a:r>
          </a:p>
          <a:p>
            <a:pPr algn="ctr" eaLnBrk="0" hangingPunct="0"/>
            <a:r>
              <a:rPr lang="es-ES_tradnl" sz="2000">
                <a:latin typeface="Tahoma" pitchFamily="34" charset="0"/>
                <a:cs typeface="Times New Roman" pitchFamily="18" charset="0"/>
              </a:rPr>
              <a:t> </a:t>
            </a:r>
          </a:p>
          <a:p>
            <a:pPr algn="ctr" eaLnBrk="0" hangingPunct="0"/>
            <a:r>
              <a:rPr lang="es-ES_tradnl" sz="2000">
                <a:latin typeface="Symbol" pitchFamily="18" charset="2"/>
                <a:cs typeface="Times New Roman" pitchFamily="18" charset="0"/>
              </a:rPr>
              <a:t>·</a:t>
            </a:r>
            <a:r>
              <a:rPr lang="es-ES_tradnl" sz="2000">
                <a:latin typeface="Times New Roman" pitchFamily="18" charset="0"/>
                <a:cs typeface="Times New Roman" pitchFamily="18" charset="0"/>
              </a:rPr>
              <a:t>         </a:t>
            </a:r>
            <a:r>
              <a:rPr lang="es-ES_tradnl" sz="2000">
                <a:latin typeface="Tahoma" pitchFamily="34" charset="0"/>
                <a:cs typeface="Times New Roman" pitchFamily="18" charset="0"/>
              </a:rPr>
              <a:t>Zona de entrada</a:t>
            </a:r>
          </a:p>
          <a:p>
            <a:pPr algn="ctr" eaLnBrk="0" hangingPunct="0"/>
            <a:r>
              <a:rPr lang="es-ES_tradnl" sz="2000">
                <a:latin typeface="Symbol" pitchFamily="18" charset="2"/>
                <a:cs typeface="Times New Roman" pitchFamily="18" charset="0"/>
              </a:rPr>
              <a:t>·</a:t>
            </a:r>
            <a:r>
              <a:rPr lang="es-ES_tradnl" sz="2000">
                <a:latin typeface="Times New Roman" pitchFamily="18" charset="0"/>
                <a:cs typeface="Times New Roman" pitchFamily="18" charset="0"/>
              </a:rPr>
              <a:t>         </a:t>
            </a:r>
            <a:r>
              <a:rPr lang="es-ES_tradnl" sz="2000">
                <a:latin typeface="Tahoma" pitchFamily="34" charset="0"/>
                <a:cs typeface="Times New Roman" pitchFamily="18" charset="0"/>
              </a:rPr>
              <a:t>Zona empacada </a:t>
            </a:r>
          </a:p>
          <a:p>
            <a:pPr algn="ctr" eaLnBrk="0" hangingPunct="0"/>
            <a:r>
              <a:rPr lang="es-ES_tradnl" sz="2000">
                <a:latin typeface="Symbol" pitchFamily="18" charset="2"/>
                <a:cs typeface="Times New Roman" pitchFamily="18" charset="0"/>
              </a:rPr>
              <a:t>·</a:t>
            </a:r>
            <a:r>
              <a:rPr lang="es-ES_tradnl" sz="2000">
                <a:latin typeface="Times New Roman" pitchFamily="18" charset="0"/>
                <a:cs typeface="Times New Roman" pitchFamily="18" charset="0"/>
              </a:rPr>
              <a:t>         </a:t>
            </a:r>
            <a:r>
              <a:rPr lang="es-ES_tradnl" sz="2000">
                <a:latin typeface="Tahoma" pitchFamily="34" charset="0"/>
                <a:cs typeface="Times New Roman" pitchFamily="18" charset="0"/>
              </a:rPr>
              <a:t>Zona de salida .</a:t>
            </a:r>
          </a:p>
          <a:p>
            <a:pPr algn="ctr" eaLnBrk="0" hangingPunct="0"/>
            <a:endParaRPr lang="es-ES" sz="2400">
              <a:latin typeface="Tahoma" pitchFamily="34" charset="0"/>
            </a:endParaRPr>
          </a:p>
        </p:txBody>
      </p:sp>
      <p:cxnSp>
        <p:nvCxnSpPr>
          <p:cNvPr id="17" name="16 Conector angular"/>
          <p:cNvCxnSpPr/>
          <p:nvPr/>
        </p:nvCxnSpPr>
        <p:spPr bwMode="auto">
          <a:xfrm rot="16200000" flipH="1">
            <a:off x="-6350" y="3429000"/>
            <a:ext cx="2489200" cy="1333500"/>
          </a:xfrm>
          <a:prstGeom prst="bentConnector3">
            <a:avLst>
              <a:gd name="adj1" fmla="val 27235"/>
            </a:avLst>
          </a:prstGeom>
          <a:gradFill rotWithShape="0">
            <a:gsLst>
              <a:gs pos="0">
                <a:schemeClr val="bg1"/>
              </a:gs>
              <a:gs pos="100000">
                <a:schemeClr val="accent1"/>
              </a:gs>
            </a:gsLst>
            <a:path path="rect">
              <a:fillToRect l="50000" t="50000" r="50000" b="50000"/>
            </a:path>
          </a:gradFill>
          <a:ln w="41275" cap="flat" cmpd="sng" algn="ctr">
            <a:solidFill>
              <a:schemeClr val="accent4">
                <a:lumMod val="10000"/>
              </a:schemeClr>
            </a:solidFill>
            <a:prstDash val="solid"/>
            <a:round/>
            <a:headEnd type="none" w="med" len="med"/>
            <a:tailEnd type="arrow"/>
          </a:ln>
          <a:effectLst/>
        </p:spPr>
      </p:cxnSp>
      <p:cxnSp>
        <p:nvCxnSpPr>
          <p:cNvPr id="24" name="23 Conector angular"/>
          <p:cNvCxnSpPr/>
          <p:nvPr/>
        </p:nvCxnSpPr>
        <p:spPr bwMode="auto">
          <a:xfrm rot="16200000" flipH="1">
            <a:off x="2193925" y="3629025"/>
            <a:ext cx="1555750" cy="622300"/>
          </a:xfrm>
          <a:prstGeom prst="bentConnector3">
            <a:avLst>
              <a:gd name="adj1" fmla="val 50000"/>
            </a:avLst>
          </a:prstGeom>
          <a:gradFill rotWithShape="0">
            <a:gsLst>
              <a:gs pos="0">
                <a:schemeClr val="bg1"/>
              </a:gs>
              <a:gs pos="100000">
                <a:schemeClr val="accent1"/>
              </a:gs>
            </a:gsLst>
            <a:path path="rect">
              <a:fillToRect l="50000" t="50000" r="50000" b="50000"/>
            </a:path>
          </a:gradFill>
          <a:ln w="41275" cap="flat" cmpd="sng" algn="ctr">
            <a:solidFill>
              <a:schemeClr val="accent4">
                <a:lumMod val="10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body" idx="1"/>
          </p:nvPr>
        </p:nvSpPr>
        <p:spPr>
          <a:xfrm>
            <a:off x="393700" y="1117600"/>
            <a:ext cx="8229600" cy="4525963"/>
          </a:xfrm>
        </p:spPr>
        <p:txBody>
          <a:bodyPr/>
          <a:lstStyle/>
          <a:p>
            <a:pPr eaLnBrk="1" hangingPunct="1"/>
            <a:r>
              <a:rPr lang="es-ES_tradnl" sz="2400" smtClean="0">
                <a:cs typeface="Times New Roman" pitchFamily="18" charset="0"/>
              </a:rPr>
              <a:t>Grava</a:t>
            </a:r>
          </a:p>
          <a:p>
            <a:pPr eaLnBrk="1" hangingPunct="1"/>
            <a:r>
              <a:rPr lang="es-ES_tradnl" sz="2400" smtClean="0">
                <a:cs typeface="Times New Roman" pitchFamily="18" charset="0"/>
              </a:rPr>
              <a:t>Guadua</a:t>
            </a:r>
            <a:r>
              <a:rPr lang="es-ES" sz="2400" smtClean="0">
                <a:cs typeface="Times New Roman" pitchFamily="18" charset="0"/>
              </a:rPr>
              <a:t> (Osorio, 1999; Zambrano, 1999;); </a:t>
            </a:r>
            <a:endParaRPr lang="es-ES_tradnl" sz="2400" smtClean="0">
              <a:cs typeface="Times New Roman" pitchFamily="18" charset="0"/>
            </a:endParaRPr>
          </a:p>
          <a:p>
            <a:pPr eaLnBrk="1" hangingPunct="1"/>
            <a:r>
              <a:rPr lang="es-ES" sz="2400" smtClean="0">
                <a:cs typeface="Times New Roman" pitchFamily="18" charset="0"/>
              </a:rPr>
              <a:t>Cáscara de coco y tejas de barro (Rodriguez et al, 2001),</a:t>
            </a:r>
            <a:endParaRPr lang="es-ES_tradnl" sz="2400" smtClean="0">
              <a:cs typeface="Times New Roman" pitchFamily="18" charset="0"/>
            </a:endParaRPr>
          </a:p>
          <a:p>
            <a:pPr eaLnBrk="1" hangingPunct="1"/>
            <a:r>
              <a:rPr lang="es-ES" sz="2400" smtClean="0">
                <a:cs typeface="Times New Roman" pitchFamily="18" charset="0"/>
              </a:rPr>
              <a:t>Bambú</a:t>
            </a:r>
            <a:r>
              <a:rPr lang="es-ES" sz="2400" smtClean="0">
                <a:solidFill>
                  <a:srgbClr val="0000FF"/>
                </a:solidFill>
                <a:cs typeface="Times New Roman" pitchFamily="18" charset="0"/>
              </a:rPr>
              <a:t> </a:t>
            </a:r>
            <a:r>
              <a:rPr lang="es-ES" sz="2400" smtClean="0">
                <a:cs typeface="Times New Roman" pitchFamily="18" charset="0"/>
              </a:rPr>
              <a:t>(Camargo, 2001)</a:t>
            </a:r>
            <a:endParaRPr lang="es-ES_tradnl" sz="2400" smtClean="0">
              <a:cs typeface="Times New Roman" pitchFamily="18" charset="0"/>
            </a:endParaRPr>
          </a:p>
          <a:p>
            <a:pPr eaLnBrk="1" hangingPunct="1"/>
            <a:r>
              <a:rPr lang="es-ES_tradnl" sz="2400" smtClean="0">
                <a:cs typeface="Times New Roman" pitchFamily="18" charset="0"/>
              </a:rPr>
              <a:t>Anillos</a:t>
            </a:r>
            <a:r>
              <a:rPr lang="es-ES" sz="2400" smtClean="0">
                <a:cs typeface="Times New Roman" pitchFamily="18" charset="0"/>
              </a:rPr>
              <a:t> sintéticos</a:t>
            </a:r>
            <a:endParaRPr lang="es-ES_tradnl" sz="2400" smtClean="0">
              <a:cs typeface="Times New Roman" pitchFamily="18" charset="0"/>
            </a:endParaRPr>
          </a:p>
          <a:p>
            <a:pPr eaLnBrk="1" hangingPunct="1"/>
            <a:r>
              <a:rPr lang="es-ES" sz="2400" smtClean="0">
                <a:cs typeface="Times New Roman" pitchFamily="18" charset="0"/>
              </a:rPr>
              <a:t>Matrices plásticas de flujo cruzado o tubular</a:t>
            </a:r>
          </a:p>
        </p:txBody>
      </p:sp>
      <p:sp>
        <p:nvSpPr>
          <p:cNvPr id="55298" name="Rectangle 3"/>
          <p:cNvSpPr>
            <a:spLocks noGrp="1" noChangeArrowheads="1"/>
          </p:cNvSpPr>
          <p:nvPr>
            <p:ph type="title"/>
          </p:nvPr>
        </p:nvSpPr>
        <p:spPr>
          <a:xfrm>
            <a:off x="482600" y="0"/>
            <a:ext cx="8229600" cy="1139825"/>
          </a:xfrm>
        </p:spPr>
        <p:txBody>
          <a:bodyPr/>
          <a:lstStyle/>
          <a:p>
            <a:pPr eaLnBrk="1" hangingPunct="1"/>
            <a:r>
              <a:rPr lang="es-ES_tradnl" smtClean="0"/>
              <a:t>TIPOS DE MEDIO</a:t>
            </a:r>
            <a:endParaRPr lang="es-ES" smtClean="0"/>
          </a:p>
        </p:txBody>
      </p:sp>
      <p:pic>
        <p:nvPicPr>
          <p:cNvPr id="55299" name="3 Imagen"/>
          <p:cNvPicPr>
            <a:picLocks noChangeAspect="1" noChangeArrowheads="1"/>
          </p:cNvPicPr>
          <p:nvPr/>
        </p:nvPicPr>
        <p:blipFill>
          <a:blip r:embed="rId2" cstate="print"/>
          <a:srcRect l="15199" r="4436"/>
          <a:stretch>
            <a:fillRect/>
          </a:stretch>
        </p:blipFill>
        <p:spPr bwMode="auto">
          <a:xfrm>
            <a:off x="5232400" y="4051300"/>
            <a:ext cx="3911600" cy="2806700"/>
          </a:xfrm>
          <a:prstGeom prst="rect">
            <a:avLst/>
          </a:prstGeom>
          <a:noFill/>
          <a:ln w="9525">
            <a:noFill/>
            <a:miter lim="800000"/>
            <a:headEnd/>
            <a:tailEnd/>
          </a:ln>
        </p:spPr>
      </p:pic>
      <p:pic>
        <p:nvPicPr>
          <p:cNvPr id="55300" name="Picture 4" descr="Imagen 012"/>
          <p:cNvPicPr>
            <a:picLocks noChangeAspect="1" noChangeArrowheads="1"/>
          </p:cNvPicPr>
          <p:nvPr/>
        </p:nvPicPr>
        <p:blipFill>
          <a:blip r:embed="rId3" cstate="print"/>
          <a:srcRect/>
          <a:stretch>
            <a:fillRect/>
          </a:stretch>
        </p:blipFill>
        <p:spPr bwMode="auto">
          <a:xfrm>
            <a:off x="0" y="4140200"/>
            <a:ext cx="2616200" cy="1962150"/>
          </a:xfrm>
          <a:prstGeom prst="rect">
            <a:avLst/>
          </a:prstGeom>
          <a:noFill/>
          <a:ln w="9525">
            <a:noFill/>
            <a:miter lim="800000"/>
            <a:headEnd/>
            <a:tailEnd/>
          </a:ln>
        </p:spPr>
      </p:pic>
      <p:pic>
        <p:nvPicPr>
          <p:cNvPr id="55301" name="Picture 7" descr="Imagen 011"/>
          <p:cNvPicPr>
            <a:picLocks noChangeAspect="1" noChangeArrowheads="1"/>
          </p:cNvPicPr>
          <p:nvPr/>
        </p:nvPicPr>
        <p:blipFill>
          <a:blip r:embed="rId4" cstate="print"/>
          <a:srcRect/>
          <a:stretch>
            <a:fillRect/>
          </a:stretch>
        </p:blipFill>
        <p:spPr bwMode="auto">
          <a:xfrm>
            <a:off x="2616200" y="4806950"/>
            <a:ext cx="2578100"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a:xfrm>
            <a:off x="457200" y="277813"/>
            <a:ext cx="8229600" cy="795337"/>
          </a:xfrm>
        </p:spPr>
        <p:txBody>
          <a:bodyPr/>
          <a:lstStyle/>
          <a:p>
            <a:r>
              <a:rPr lang="es-EC" b="1" smtClean="0"/>
              <a:t>ANTECEDENTES</a:t>
            </a:r>
            <a:endParaRPr lang="es-US" b="1" smtClean="0"/>
          </a:p>
        </p:txBody>
      </p:sp>
      <p:sp>
        <p:nvSpPr>
          <p:cNvPr id="20482" name="2 Marcador de contenido"/>
          <p:cNvSpPr>
            <a:spLocks noGrp="1"/>
          </p:cNvSpPr>
          <p:nvPr>
            <p:ph idx="1"/>
          </p:nvPr>
        </p:nvSpPr>
        <p:spPr>
          <a:xfrm>
            <a:off x="0" y="1493785"/>
            <a:ext cx="8145905" cy="4635515"/>
          </a:xfrm>
        </p:spPr>
        <p:txBody>
          <a:bodyPr/>
          <a:lstStyle/>
          <a:p>
            <a:r>
              <a:rPr lang="es-ES" sz="2400" dirty="0" smtClean="0"/>
              <a:t>Con la presente tesis se pretende dar solución definitiva al tratamiento de aguas residuales o aguas servidas de la comunidad Santa Inés del Cantón Pablo Sexto- Morona Santiago, dotando de un servicio básico como es el sistema de alcantarillado que al momento no poseen, mejorando así el nivel de vida de todas las personas que viven en esta comunidad, minimizando el impacto ambiental en la zona y generando oportunidades de  desarrollo turístico ecológico al ser una comunidad nativa </a:t>
            </a:r>
            <a:r>
              <a:rPr lang="es-ES" sz="2400" dirty="0" err="1" smtClean="0"/>
              <a:t>Shuar</a:t>
            </a:r>
            <a:r>
              <a:rPr lang="es-ES" sz="2400" dirty="0" smtClean="0"/>
              <a:t>.</a:t>
            </a:r>
            <a:endParaRPr lang="es-US" sz="23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Rectángulo"/>
          <p:cNvSpPr>
            <a:spLocks noChangeArrowheads="1"/>
          </p:cNvSpPr>
          <p:nvPr/>
        </p:nvSpPr>
        <p:spPr bwMode="auto">
          <a:xfrm>
            <a:off x="749300" y="317500"/>
            <a:ext cx="2044700" cy="369888"/>
          </a:xfrm>
          <a:prstGeom prst="rect">
            <a:avLst/>
          </a:prstGeom>
          <a:noFill/>
          <a:ln w="9525">
            <a:noFill/>
            <a:miter lim="800000"/>
            <a:headEnd/>
            <a:tailEnd/>
          </a:ln>
        </p:spPr>
        <p:txBody>
          <a:bodyPr wrap="none">
            <a:spAutoFit/>
          </a:bodyPr>
          <a:lstStyle/>
          <a:p>
            <a:pPr eaLnBrk="0" hangingPunct="0"/>
            <a:r>
              <a:rPr lang="es-ES" b="1">
                <a:solidFill>
                  <a:srgbClr val="FFFF66"/>
                </a:solidFill>
              </a:rPr>
              <a:t>CONCLUSIONES</a:t>
            </a:r>
          </a:p>
        </p:txBody>
      </p:sp>
      <p:sp>
        <p:nvSpPr>
          <p:cNvPr id="66562" name="Rectangle 1"/>
          <p:cNvSpPr>
            <a:spLocks noChangeArrowheads="1"/>
          </p:cNvSpPr>
          <p:nvPr/>
        </p:nvSpPr>
        <p:spPr bwMode="auto">
          <a:xfrm>
            <a:off x="144400" y="1284595"/>
            <a:ext cx="8928100" cy="4893647"/>
          </a:xfrm>
          <a:prstGeom prst="rect">
            <a:avLst/>
          </a:prstGeom>
          <a:noFill/>
          <a:ln w="9525">
            <a:noFill/>
            <a:miter lim="800000"/>
            <a:headEnd/>
            <a:tailEnd/>
          </a:ln>
        </p:spPr>
        <p:txBody>
          <a:bodyPr wrap="square" anchor="ctr">
            <a:spAutoFit/>
          </a:bodyPr>
          <a:lstStyle/>
          <a:p>
            <a:pPr algn="just">
              <a:tabLst>
                <a:tab pos="-457200" algn="l"/>
                <a:tab pos="165100" algn="l"/>
                <a:tab pos="457200" algn="l"/>
              </a:tabLst>
            </a:pPr>
            <a:r>
              <a:rPr lang="es-ES" sz="2400" dirty="0">
                <a:ea typeface="Times New Roman" pitchFamily="18" charset="0"/>
                <a:cs typeface="Arial" charset="0"/>
              </a:rPr>
              <a:t>Para el proyecto la dotaci</a:t>
            </a:r>
            <a:r>
              <a:rPr lang="es-ES" sz="2400" dirty="0">
                <a:latin typeface="Calibri" pitchFamily="34" charset="0"/>
                <a:ea typeface="Times New Roman" pitchFamily="18" charset="0"/>
                <a:cs typeface="Arial" charset="0"/>
              </a:rPr>
              <a:t>ó</a:t>
            </a:r>
            <a:r>
              <a:rPr lang="es-ES" sz="2400" dirty="0">
                <a:ea typeface="Times New Roman" pitchFamily="18" charset="0"/>
                <a:cs typeface="Arial" charset="0"/>
              </a:rPr>
              <a:t>n </a:t>
            </a:r>
            <a:r>
              <a:rPr lang="es-ES" sz="2400" dirty="0" smtClean="0">
                <a:ea typeface="Times New Roman" pitchFamily="18" charset="0"/>
                <a:cs typeface="Arial" charset="0"/>
              </a:rPr>
              <a:t> es  de 2000 </a:t>
            </a:r>
            <a:r>
              <a:rPr lang="es-ES" sz="2400" dirty="0">
                <a:ea typeface="Times New Roman" pitchFamily="18" charset="0"/>
                <a:cs typeface="Arial" charset="0"/>
              </a:rPr>
              <a:t>litros/habitante/d</a:t>
            </a:r>
            <a:r>
              <a:rPr lang="es-ES" sz="2400" dirty="0">
                <a:latin typeface="Calibri" pitchFamily="34" charset="0"/>
                <a:ea typeface="Times New Roman" pitchFamily="18" charset="0"/>
                <a:cs typeface="Arial" charset="0"/>
              </a:rPr>
              <a:t>í</a:t>
            </a:r>
            <a:r>
              <a:rPr lang="es-ES" sz="2400" dirty="0">
                <a:ea typeface="Times New Roman" pitchFamily="18" charset="0"/>
                <a:cs typeface="Arial" charset="0"/>
              </a:rPr>
              <a:t>a. por ser una zona rural-agr</a:t>
            </a:r>
            <a:r>
              <a:rPr lang="es-ES" sz="2400" dirty="0">
                <a:latin typeface="Calibri" pitchFamily="34" charset="0"/>
                <a:ea typeface="Times New Roman" pitchFamily="18" charset="0"/>
                <a:cs typeface="Arial" charset="0"/>
              </a:rPr>
              <a:t>í</a:t>
            </a:r>
            <a:r>
              <a:rPr lang="es-ES" sz="2400" dirty="0">
                <a:ea typeface="Times New Roman" pitchFamily="18" charset="0"/>
                <a:cs typeface="Arial" charset="0"/>
              </a:rPr>
              <a:t>cola</a:t>
            </a:r>
            <a:r>
              <a:rPr lang="es-ES" sz="2400" dirty="0" smtClean="0">
                <a:ea typeface="Times New Roman" pitchFamily="18" charset="0"/>
                <a:cs typeface="Arial" charset="0"/>
              </a:rPr>
              <a:t>. Y de clima cálido húmedo</a:t>
            </a:r>
            <a:endParaRPr lang="es-ES" sz="2400" dirty="0">
              <a:ea typeface="Times New Roman" pitchFamily="18" charset="0"/>
              <a:cs typeface="Arial" charset="0"/>
            </a:endParaRPr>
          </a:p>
          <a:p>
            <a:pPr algn="just" eaLnBrk="0" hangingPunct="0">
              <a:tabLst>
                <a:tab pos="-457200" algn="l"/>
                <a:tab pos="165100" algn="l"/>
                <a:tab pos="457200" algn="l"/>
              </a:tabLst>
            </a:pPr>
            <a:endParaRPr lang="es-ES" sz="2400" dirty="0">
              <a:ea typeface="Times New Roman" pitchFamily="18" charset="0"/>
              <a:cs typeface="Arial" charset="0"/>
            </a:endParaRPr>
          </a:p>
          <a:p>
            <a:pPr algn="just" eaLnBrk="0" hangingPunct="0">
              <a:tabLst>
                <a:tab pos="-457200" algn="l"/>
                <a:tab pos="165100" algn="l"/>
                <a:tab pos="457200" algn="l"/>
              </a:tabLst>
            </a:pPr>
            <a:r>
              <a:rPr lang="es-ES" sz="2400" dirty="0">
                <a:ea typeface="Times New Roman" pitchFamily="18" charset="0"/>
                <a:cs typeface="Arial" charset="0"/>
              </a:rPr>
              <a:t>Se ha tomando en cuenta los Par</a:t>
            </a:r>
            <a:r>
              <a:rPr lang="es-ES" sz="2400" dirty="0">
                <a:latin typeface="Calibri" pitchFamily="34" charset="0"/>
                <a:ea typeface="Times New Roman" pitchFamily="18" charset="0"/>
                <a:cs typeface="Arial" charset="0"/>
              </a:rPr>
              <a:t>á</a:t>
            </a:r>
            <a:r>
              <a:rPr lang="es-ES" sz="2400" dirty="0">
                <a:ea typeface="Times New Roman" pitchFamily="18" charset="0"/>
                <a:cs typeface="Arial" charset="0"/>
              </a:rPr>
              <a:t>metros de Dise</a:t>
            </a:r>
            <a:r>
              <a:rPr lang="es-ES" sz="2400" dirty="0">
                <a:latin typeface="Calibri" pitchFamily="34" charset="0"/>
                <a:ea typeface="Times New Roman" pitchFamily="18" charset="0"/>
                <a:cs typeface="Arial" charset="0"/>
              </a:rPr>
              <a:t>ñ</a:t>
            </a:r>
            <a:r>
              <a:rPr lang="es-ES" sz="2400" dirty="0">
                <a:ea typeface="Times New Roman" pitchFamily="18" charset="0"/>
                <a:cs typeface="Arial" charset="0"/>
              </a:rPr>
              <a:t>o de Alcantarillado de la EMAAP-Q, ya que </a:t>
            </a:r>
            <a:r>
              <a:rPr lang="es-ES" sz="2400" dirty="0" smtClean="0">
                <a:ea typeface="Times New Roman" pitchFamily="18" charset="0"/>
                <a:cs typeface="Arial" charset="0"/>
              </a:rPr>
              <a:t>la comunidad en </a:t>
            </a:r>
            <a:r>
              <a:rPr lang="es-ES" sz="2400" dirty="0">
                <a:ea typeface="Times New Roman" pitchFamily="18" charset="0"/>
                <a:cs typeface="Arial" charset="0"/>
              </a:rPr>
              <a:t>estudio se encuentra </a:t>
            </a:r>
            <a:r>
              <a:rPr lang="es-ES" sz="2400" dirty="0" smtClean="0">
                <a:ea typeface="Times New Roman" pitchFamily="18" charset="0"/>
                <a:cs typeface="Arial" charset="0"/>
              </a:rPr>
              <a:t>no dispone de una Normativa para la construcción de un sistema de alcantarillado.</a:t>
            </a:r>
            <a:endParaRPr lang="es-ES" sz="2400" dirty="0">
              <a:ea typeface="Times New Roman" pitchFamily="18" charset="0"/>
              <a:cs typeface="Arial" charset="0"/>
            </a:endParaRPr>
          </a:p>
          <a:p>
            <a:pPr algn="just" eaLnBrk="0" hangingPunct="0">
              <a:tabLst>
                <a:tab pos="-457200" algn="l"/>
                <a:tab pos="165100" algn="l"/>
                <a:tab pos="457200" algn="l"/>
              </a:tabLst>
            </a:pPr>
            <a:endParaRPr lang="es-ES" sz="2400" dirty="0">
              <a:ea typeface="Times New Roman" pitchFamily="18" charset="0"/>
              <a:cs typeface="Arial" charset="0"/>
            </a:endParaRPr>
          </a:p>
          <a:p>
            <a:pPr algn="just" eaLnBrk="0" hangingPunct="0">
              <a:tabLst>
                <a:tab pos="-457200" algn="l"/>
                <a:tab pos="165100" algn="l"/>
                <a:tab pos="457200" algn="l"/>
              </a:tabLst>
            </a:pPr>
            <a:r>
              <a:rPr lang="es-ES" sz="2400" dirty="0">
                <a:ea typeface="Times New Roman" pitchFamily="18" charset="0"/>
                <a:cs typeface="Arial" charset="0"/>
              </a:rPr>
              <a:t>Para la elección del tipo de sistema de </a:t>
            </a:r>
            <a:r>
              <a:rPr lang="es-ES" sz="2400" dirty="0" smtClean="0">
                <a:ea typeface="Times New Roman" pitchFamily="18" charset="0"/>
                <a:cs typeface="Arial" charset="0"/>
              </a:rPr>
              <a:t>alcantarillado </a:t>
            </a:r>
            <a:r>
              <a:rPr lang="es-ES" sz="2400" dirty="0">
                <a:ea typeface="Times New Roman" pitchFamily="18" charset="0"/>
                <a:cs typeface="Arial" charset="0"/>
              </a:rPr>
              <a:t>se realiz</a:t>
            </a:r>
            <a:r>
              <a:rPr lang="es-ES" sz="2400" dirty="0">
                <a:latin typeface="Calibri" pitchFamily="34" charset="0"/>
                <a:ea typeface="Times New Roman" pitchFamily="18" charset="0"/>
                <a:cs typeface="Arial" charset="0"/>
              </a:rPr>
              <a:t>ó</a:t>
            </a:r>
            <a:r>
              <a:rPr lang="es-ES" sz="2400" dirty="0">
                <a:ea typeface="Times New Roman" pitchFamily="18" charset="0"/>
                <a:cs typeface="Arial" charset="0"/>
              </a:rPr>
              <a:t> un an</a:t>
            </a:r>
            <a:r>
              <a:rPr lang="es-ES" sz="2400" dirty="0">
                <a:latin typeface="Calibri" pitchFamily="34" charset="0"/>
                <a:ea typeface="Times New Roman" pitchFamily="18" charset="0"/>
                <a:cs typeface="Arial" charset="0"/>
              </a:rPr>
              <a:t>á</a:t>
            </a:r>
            <a:r>
              <a:rPr lang="es-ES" sz="2400" dirty="0">
                <a:ea typeface="Times New Roman" pitchFamily="18" charset="0"/>
                <a:cs typeface="Arial" charset="0"/>
              </a:rPr>
              <a:t>lisis de las caracter</a:t>
            </a:r>
            <a:r>
              <a:rPr lang="es-ES" sz="2400" dirty="0">
                <a:latin typeface="Calibri" pitchFamily="34" charset="0"/>
                <a:ea typeface="Times New Roman" pitchFamily="18" charset="0"/>
                <a:cs typeface="Arial" charset="0"/>
              </a:rPr>
              <a:t>í</a:t>
            </a:r>
            <a:r>
              <a:rPr lang="es-ES" sz="2400" dirty="0">
                <a:ea typeface="Times New Roman" pitchFamily="18" charset="0"/>
                <a:cs typeface="Arial" charset="0"/>
              </a:rPr>
              <a:t>sticas f</a:t>
            </a:r>
            <a:r>
              <a:rPr lang="es-ES" sz="2400" dirty="0">
                <a:latin typeface="Calibri" pitchFamily="34" charset="0"/>
                <a:ea typeface="Times New Roman" pitchFamily="18" charset="0"/>
                <a:cs typeface="Arial" charset="0"/>
              </a:rPr>
              <a:t>í</a:t>
            </a:r>
            <a:r>
              <a:rPr lang="es-ES" sz="2400" dirty="0">
                <a:ea typeface="Times New Roman" pitchFamily="18" charset="0"/>
                <a:cs typeface="Arial" charset="0"/>
              </a:rPr>
              <a:t>sicas, ambientales, naturales, socio </a:t>
            </a:r>
            <a:r>
              <a:rPr lang="es-ES" sz="2400" dirty="0">
                <a:latin typeface="Calibri" pitchFamily="34" charset="0"/>
                <a:ea typeface="Times New Roman" pitchFamily="18" charset="0"/>
                <a:cs typeface="Arial" charset="0"/>
              </a:rPr>
              <a:t>–</a:t>
            </a:r>
            <a:r>
              <a:rPr lang="es-ES" sz="2400" dirty="0">
                <a:ea typeface="Times New Roman" pitchFamily="18" charset="0"/>
                <a:cs typeface="Arial" charset="0"/>
              </a:rPr>
              <a:t> econ</a:t>
            </a:r>
            <a:r>
              <a:rPr lang="es-ES" sz="2400" dirty="0">
                <a:latin typeface="Calibri" pitchFamily="34" charset="0"/>
                <a:ea typeface="Times New Roman" pitchFamily="18" charset="0"/>
                <a:cs typeface="Arial" charset="0"/>
              </a:rPr>
              <a:t>ó</a:t>
            </a:r>
            <a:r>
              <a:rPr lang="es-ES" sz="2400" dirty="0">
                <a:ea typeface="Times New Roman" pitchFamily="18" charset="0"/>
                <a:cs typeface="Arial" charset="0"/>
              </a:rPr>
              <a:t>micas que permitieron tomar decisiones adecuadas en cuanto a la elecci</a:t>
            </a:r>
            <a:r>
              <a:rPr lang="es-ES" sz="2400" dirty="0">
                <a:latin typeface="Calibri" pitchFamily="34" charset="0"/>
                <a:ea typeface="Times New Roman" pitchFamily="18" charset="0"/>
                <a:cs typeface="Arial" charset="0"/>
              </a:rPr>
              <a:t>ó</a:t>
            </a:r>
            <a:r>
              <a:rPr lang="es-ES" sz="2400" dirty="0">
                <a:ea typeface="Times New Roman" pitchFamily="18" charset="0"/>
                <a:cs typeface="Arial" charset="0"/>
              </a:rPr>
              <a:t>n del sistema.</a:t>
            </a:r>
          </a:p>
          <a:p>
            <a:pPr algn="just" eaLnBrk="0" hangingPunct="0">
              <a:tabLst>
                <a:tab pos="-457200" algn="l"/>
                <a:tab pos="165100" algn="l"/>
                <a:tab pos="457200" algn="l"/>
              </a:tabLst>
            </a:pPr>
            <a:endParaRPr lang="es-ES" sz="2400"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856357"/>
            <a:ext cx="8847475" cy="6001643"/>
          </a:xfrm>
          <a:prstGeom prst="rect">
            <a:avLst/>
          </a:prstGeom>
        </p:spPr>
        <p:txBody>
          <a:bodyPr wrap="square">
            <a:spAutoFit/>
          </a:bodyPr>
          <a:lstStyle/>
          <a:p>
            <a:pPr algn="just" eaLnBrk="0" hangingPunct="0">
              <a:tabLst>
                <a:tab pos="-457200" algn="l"/>
                <a:tab pos="165100" algn="l"/>
                <a:tab pos="457200" algn="l"/>
              </a:tabLst>
            </a:pPr>
            <a:endParaRPr lang="es-ES" sz="2400" dirty="0" smtClean="0">
              <a:ea typeface="Times New Roman" pitchFamily="18" charset="0"/>
              <a:cs typeface="Arial" charset="0"/>
            </a:endParaRPr>
          </a:p>
          <a:p>
            <a:pPr algn="just" eaLnBrk="0" hangingPunct="0">
              <a:tabLst>
                <a:tab pos="-457200" algn="l"/>
                <a:tab pos="165100" algn="l"/>
                <a:tab pos="457200" algn="l"/>
              </a:tabLst>
            </a:pPr>
            <a:r>
              <a:rPr lang="es-ES_tradnl" sz="2400" dirty="0" smtClean="0"/>
              <a:t>Como complemento del sistema de alcantarillado sanitario se recomienda a las autoridades de la municipalidad la construcción del sistema de tratamiento para reducir al mínimo la contaminación del río </a:t>
            </a:r>
            <a:r>
              <a:rPr lang="es-ES_tradnl" sz="2400" dirty="0" err="1" smtClean="0"/>
              <a:t>Namakin</a:t>
            </a:r>
            <a:r>
              <a:rPr lang="es-ES_tradnl" sz="2400" dirty="0" smtClean="0"/>
              <a:t>.</a:t>
            </a:r>
            <a:endParaRPr lang="en-US" sz="2400" dirty="0" smtClean="0"/>
          </a:p>
          <a:p>
            <a:pPr algn="just" eaLnBrk="0" hangingPunct="0">
              <a:tabLst>
                <a:tab pos="-457200" algn="l"/>
                <a:tab pos="165100" algn="l"/>
                <a:tab pos="457200" algn="l"/>
              </a:tabLst>
            </a:pPr>
            <a:endParaRPr lang="es-ES" sz="2400" dirty="0" smtClean="0">
              <a:ea typeface="Times New Roman" pitchFamily="18" charset="0"/>
              <a:cs typeface="Arial" charset="0"/>
            </a:endParaRPr>
          </a:p>
          <a:p>
            <a:pPr algn="just" eaLnBrk="0" hangingPunct="0">
              <a:tabLst>
                <a:tab pos="-457200" algn="l"/>
                <a:tab pos="165100" algn="l"/>
                <a:tab pos="457200" algn="l"/>
              </a:tabLst>
            </a:pPr>
            <a:r>
              <a:rPr lang="es-ES" sz="2400" dirty="0" smtClean="0">
                <a:ea typeface="Times New Roman" pitchFamily="18" charset="0"/>
                <a:cs typeface="Arial" charset="0"/>
              </a:rPr>
              <a:t>Con los estudios del proyecto del Alcantarillado combinado se mejorar</a:t>
            </a:r>
            <a:r>
              <a:rPr lang="es-ES" sz="2400" dirty="0" smtClean="0">
                <a:latin typeface="Calibri" pitchFamily="34" charset="0"/>
                <a:ea typeface="Times New Roman" pitchFamily="18" charset="0"/>
                <a:cs typeface="Arial" charset="0"/>
              </a:rPr>
              <a:t>á</a:t>
            </a:r>
            <a:r>
              <a:rPr lang="es-ES" sz="2400" dirty="0" smtClean="0">
                <a:ea typeface="Times New Roman" pitchFamily="18" charset="0"/>
                <a:cs typeface="Arial" charset="0"/>
              </a:rPr>
              <a:t> las condiciones de vida de los moradores de la Comunidad de Santa </a:t>
            </a:r>
            <a:r>
              <a:rPr lang="es-ES" sz="2400" dirty="0" err="1" smtClean="0">
                <a:ea typeface="Times New Roman" pitchFamily="18" charset="0"/>
                <a:cs typeface="Arial" charset="0"/>
              </a:rPr>
              <a:t>Ines</a:t>
            </a:r>
            <a:r>
              <a:rPr lang="es-ES" sz="2400" dirty="0" smtClean="0">
                <a:ea typeface="Times New Roman" pitchFamily="18" charset="0"/>
                <a:cs typeface="Arial" charset="0"/>
              </a:rPr>
              <a:t>, permitiendo una correcta evacuaci</a:t>
            </a:r>
            <a:r>
              <a:rPr lang="es-ES" sz="2400" dirty="0" smtClean="0">
                <a:latin typeface="Calibri" pitchFamily="34" charset="0"/>
                <a:ea typeface="Times New Roman" pitchFamily="18" charset="0"/>
                <a:cs typeface="Arial" charset="0"/>
              </a:rPr>
              <a:t>ó</a:t>
            </a:r>
            <a:r>
              <a:rPr lang="es-ES" sz="2400" dirty="0" smtClean="0">
                <a:ea typeface="Times New Roman" pitchFamily="18" charset="0"/>
                <a:cs typeface="Arial" charset="0"/>
              </a:rPr>
              <a:t>n tanto de aguas servidas, como de aguas de tipo pluvial.</a:t>
            </a:r>
          </a:p>
          <a:p>
            <a:pPr algn="just" eaLnBrk="0" hangingPunct="0">
              <a:tabLst>
                <a:tab pos="-457200" algn="l"/>
                <a:tab pos="165100" algn="l"/>
                <a:tab pos="457200" algn="l"/>
              </a:tabLst>
            </a:pPr>
            <a:endParaRPr lang="es-ES" sz="2400" dirty="0" smtClean="0">
              <a:ea typeface="Times New Roman" pitchFamily="18" charset="0"/>
              <a:cs typeface="Arial" charset="0"/>
            </a:endParaRPr>
          </a:p>
          <a:p>
            <a:pPr algn="just" eaLnBrk="0" hangingPunct="0">
              <a:tabLst>
                <a:tab pos="-457200" algn="l"/>
                <a:tab pos="165100" algn="l"/>
                <a:tab pos="457200" algn="l"/>
              </a:tabLst>
            </a:pPr>
            <a:r>
              <a:rPr lang="es-ES" sz="2400" dirty="0" smtClean="0">
                <a:ea typeface="Times New Roman" pitchFamily="18" charset="0"/>
                <a:cs typeface="Arial" charset="0"/>
              </a:rPr>
              <a:t>La construcci</a:t>
            </a:r>
            <a:r>
              <a:rPr lang="es-ES" sz="2400" dirty="0" smtClean="0">
                <a:latin typeface="Calibri" pitchFamily="34" charset="0"/>
                <a:ea typeface="Times New Roman" pitchFamily="18" charset="0"/>
                <a:cs typeface="Arial" charset="0"/>
              </a:rPr>
              <a:t>ó</a:t>
            </a:r>
            <a:r>
              <a:rPr lang="es-ES" sz="2400" dirty="0" smtClean="0">
                <a:ea typeface="Times New Roman" pitchFamily="18" charset="0"/>
                <a:cs typeface="Arial" charset="0"/>
              </a:rPr>
              <a:t>n del Alcantarillado Sanitario y sistema de tratamiento beneficiar</a:t>
            </a:r>
            <a:r>
              <a:rPr lang="es-ES" sz="2400" dirty="0" smtClean="0">
                <a:latin typeface="Calibri" pitchFamily="34" charset="0"/>
                <a:ea typeface="Times New Roman" pitchFamily="18" charset="0"/>
                <a:cs typeface="Arial" charset="0"/>
              </a:rPr>
              <a:t>á</a:t>
            </a:r>
            <a:r>
              <a:rPr lang="es-ES" sz="2400" dirty="0" smtClean="0">
                <a:ea typeface="Times New Roman" pitchFamily="18" charset="0"/>
                <a:cs typeface="Arial" charset="0"/>
              </a:rPr>
              <a:t> a la poblaci</a:t>
            </a:r>
            <a:r>
              <a:rPr lang="es-ES" sz="2400" dirty="0" smtClean="0">
                <a:latin typeface="Calibri" pitchFamily="34" charset="0"/>
                <a:ea typeface="Times New Roman" pitchFamily="18" charset="0"/>
                <a:cs typeface="Arial" charset="0"/>
              </a:rPr>
              <a:t>ó</a:t>
            </a:r>
            <a:r>
              <a:rPr lang="es-ES" sz="2400" dirty="0" smtClean="0">
                <a:ea typeface="Times New Roman" pitchFamily="18" charset="0"/>
                <a:cs typeface="Arial" charset="0"/>
              </a:rPr>
              <a:t>n ya que les permitir</a:t>
            </a:r>
            <a:r>
              <a:rPr lang="es-ES" sz="2400" dirty="0" smtClean="0">
                <a:latin typeface="Calibri" pitchFamily="34" charset="0"/>
                <a:ea typeface="Times New Roman" pitchFamily="18" charset="0"/>
                <a:cs typeface="Arial" charset="0"/>
              </a:rPr>
              <a:t>á</a:t>
            </a:r>
            <a:r>
              <a:rPr lang="es-ES" sz="2400" dirty="0" smtClean="0">
                <a:ea typeface="Times New Roman" pitchFamily="18" charset="0"/>
                <a:cs typeface="Arial" charset="0"/>
              </a:rPr>
              <a:t> tener un m</a:t>
            </a:r>
            <a:r>
              <a:rPr lang="es-ES" sz="2400" dirty="0" smtClean="0">
                <a:latin typeface="Calibri" pitchFamily="34" charset="0"/>
                <a:ea typeface="Times New Roman" pitchFamily="18" charset="0"/>
                <a:cs typeface="Arial" charset="0"/>
              </a:rPr>
              <a:t>é</a:t>
            </a:r>
            <a:r>
              <a:rPr lang="es-ES" sz="2400" dirty="0" smtClean="0">
                <a:ea typeface="Times New Roman" pitchFamily="18" charset="0"/>
                <a:cs typeface="Arial" charset="0"/>
              </a:rPr>
              <a:t>todo adecuado de disposici</a:t>
            </a:r>
            <a:r>
              <a:rPr lang="es-ES" sz="2400" dirty="0" smtClean="0">
                <a:latin typeface="Calibri" pitchFamily="34" charset="0"/>
                <a:ea typeface="Times New Roman" pitchFamily="18" charset="0"/>
                <a:cs typeface="Arial" charset="0"/>
              </a:rPr>
              <a:t>ó</a:t>
            </a:r>
            <a:r>
              <a:rPr lang="es-ES" sz="2400" dirty="0" smtClean="0">
                <a:ea typeface="Times New Roman" pitchFamily="18" charset="0"/>
                <a:cs typeface="Arial" charset="0"/>
              </a:rPr>
              <a:t>n de sus aguas residuales.</a:t>
            </a:r>
          </a:p>
          <a:p>
            <a:pPr algn="just" eaLnBrk="0" hangingPunct="0">
              <a:tabLst>
                <a:tab pos="-457200" algn="l"/>
                <a:tab pos="165100" algn="l"/>
                <a:tab pos="457200" algn="l"/>
              </a:tabLst>
            </a:pPr>
            <a:endParaRPr lang="es-ES" sz="2400" dirty="0">
              <a:ea typeface="Times New Roman" pitchFamily="18"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Rectángulo"/>
          <p:cNvSpPr>
            <a:spLocks noChangeArrowheads="1"/>
          </p:cNvSpPr>
          <p:nvPr/>
        </p:nvSpPr>
        <p:spPr bwMode="auto">
          <a:xfrm>
            <a:off x="482600" y="569913"/>
            <a:ext cx="4450257" cy="584775"/>
          </a:xfrm>
          <a:prstGeom prst="rect">
            <a:avLst/>
          </a:prstGeom>
          <a:noFill/>
          <a:ln w="9525">
            <a:noFill/>
            <a:miter lim="800000"/>
            <a:headEnd/>
            <a:tailEnd/>
          </a:ln>
        </p:spPr>
        <p:txBody>
          <a:bodyPr wrap="none">
            <a:spAutoFit/>
          </a:bodyPr>
          <a:lstStyle/>
          <a:p>
            <a:pPr eaLnBrk="0" hangingPunct="0"/>
            <a:r>
              <a:rPr lang="es-ES" sz="3200" b="1" dirty="0">
                <a:solidFill>
                  <a:srgbClr val="FFFF66"/>
                </a:solidFill>
              </a:rPr>
              <a:t>RECOMENDACIONES</a:t>
            </a:r>
          </a:p>
        </p:txBody>
      </p:sp>
      <p:sp>
        <p:nvSpPr>
          <p:cNvPr id="67586" name="Rectangle 1"/>
          <p:cNvSpPr>
            <a:spLocks noChangeArrowheads="1"/>
          </p:cNvSpPr>
          <p:nvPr/>
        </p:nvSpPr>
        <p:spPr bwMode="auto">
          <a:xfrm>
            <a:off x="342900" y="1304474"/>
            <a:ext cx="8801100" cy="5262979"/>
          </a:xfrm>
          <a:prstGeom prst="rect">
            <a:avLst/>
          </a:prstGeom>
          <a:noFill/>
          <a:ln w="9525">
            <a:noFill/>
            <a:miter lim="800000"/>
            <a:headEnd/>
            <a:tailEnd/>
          </a:ln>
        </p:spPr>
        <p:txBody>
          <a:bodyPr anchor="ctr">
            <a:spAutoFit/>
          </a:bodyPr>
          <a:lstStyle/>
          <a:p>
            <a:pPr algn="just">
              <a:tabLst>
                <a:tab pos="-457200" algn="l"/>
                <a:tab pos="165100" algn="l"/>
                <a:tab pos="457200" algn="l"/>
              </a:tabLst>
            </a:pPr>
            <a:r>
              <a:rPr lang="es-ES" sz="2400" dirty="0" smtClean="0">
                <a:ea typeface="Times New Roman" pitchFamily="18" charset="0"/>
                <a:cs typeface="Arial" charset="0"/>
              </a:rPr>
              <a:t>El presente estudio del Sistema de Alcantarillado para la comunidad de Santa Inés, constituye un desarrollo para la comunidad, por lo tanto deber</a:t>
            </a:r>
            <a:r>
              <a:rPr lang="es-ES" sz="2400" dirty="0" smtClean="0">
                <a:latin typeface="Calibri" pitchFamily="34" charset="0"/>
                <a:ea typeface="Times New Roman" pitchFamily="18" charset="0"/>
                <a:cs typeface="Arial" charset="0"/>
              </a:rPr>
              <a:t>í</a:t>
            </a:r>
            <a:r>
              <a:rPr lang="es-ES" sz="2400" dirty="0" smtClean="0">
                <a:ea typeface="Times New Roman" pitchFamily="18" charset="0"/>
                <a:cs typeface="Arial" charset="0"/>
              </a:rPr>
              <a:t>a en lo posible ser aplicado.</a:t>
            </a:r>
          </a:p>
          <a:p>
            <a:pPr algn="just">
              <a:tabLst>
                <a:tab pos="-457200" algn="l"/>
                <a:tab pos="165100" algn="l"/>
                <a:tab pos="457200" algn="l"/>
              </a:tabLst>
            </a:pPr>
            <a:endParaRPr lang="es-ES_tradnl" sz="2400" dirty="0" smtClean="0"/>
          </a:p>
          <a:p>
            <a:pPr algn="just">
              <a:tabLst>
                <a:tab pos="-457200" algn="l"/>
                <a:tab pos="165100" algn="l"/>
                <a:tab pos="457200" algn="l"/>
              </a:tabLst>
            </a:pPr>
            <a:r>
              <a:rPr lang="es-ES_tradnl" sz="2400" dirty="0" smtClean="0"/>
              <a:t>La recolección de basura es únicamente el día lunes, afectando a la salud de los habitantes de la comunidad, facilitando la  propagación de insectos y moscas es recomendable que se realiza dos días a la semana la recolección de desechos sólidos.</a:t>
            </a:r>
          </a:p>
          <a:p>
            <a:pPr algn="just">
              <a:tabLst>
                <a:tab pos="-457200" algn="l"/>
                <a:tab pos="165100" algn="l"/>
                <a:tab pos="457200" algn="l"/>
              </a:tabLst>
            </a:pPr>
            <a:endParaRPr lang="es-ES_tradnl" sz="2400" dirty="0" smtClean="0"/>
          </a:p>
          <a:p>
            <a:r>
              <a:rPr lang="es-ES_tradnl" sz="2400" dirty="0" smtClean="0"/>
              <a:t> </a:t>
            </a:r>
          </a:p>
          <a:p>
            <a:pPr algn="just">
              <a:tabLst>
                <a:tab pos="-457200" algn="l"/>
                <a:tab pos="165100" algn="l"/>
                <a:tab pos="457200" algn="l"/>
              </a:tabLst>
            </a:pPr>
            <a:endParaRPr lang="en-US" sz="2400" dirty="0" smtClean="0"/>
          </a:p>
          <a:p>
            <a:pPr algn="just">
              <a:tabLst>
                <a:tab pos="-457200" algn="l"/>
                <a:tab pos="165100" algn="l"/>
                <a:tab pos="457200" algn="l"/>
              </a:tabLst>
            </a:pPr>
            <a:endParaRPr lang="es-ES" sz="2400" dirty="0" smtClean="0">
              <a:ea typeface="Times New Roman" pitchFamily="18" charset="0"/>
              <a:cs typeface="Arial" charset="0"/>
            </a:endParaRPr>
          </a:p>
          <a:p>
            <a:pPr algn="just" eaLnBrk="0" hangingPunct="0">
              <a:tabLst>
                <a:tab pos="-457200" algn="l"/>
                <a:tab pos="165100" algn="l"/>
                <a:tab pos="457200" algn="l"/>
              </a:tabLst>
            </a:pPr>
            <a:endParaRPr lang="es-ES" sz="2400"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1028343"/>
            <a:ext cx="8307415" cy="4893647"/>
          </a:xfrm>
          <a:prstGeom prst="rect">
            <a:avLst/>
          </a:prstGeom>
        </p:spPr>
        <p:txBody>
          <a:bodyPr wrap="square">
            <a:spAutoFit/>
          </a:bodyPr>
          <a:lstStyle/>
          <a:p>
            <a:endParaRPr lang="en-US" dirty="0" smtClean="0"/>
          </a:p>
          <a:p>
            <a:endParaRPr lang="es-ES_tradnl" dirty="0" smtClean="0"/>
          </a:p>
          <a:p>
            <a:endParaRPr lang="es-ES_tradnl" dirty="0" smtClean="0"/>
          </a:p>
          <a:p>
            <a:r>
              <a:rPr lang="es-ES_tradnl" sz="2400" dirty="0" smtClean="0"/>
              <a:t>En el momento en que la Municipalidad ejecute el proyecto, tome en consideración lo estipulado en el estudio, así como también que sea aplicado de forma que no pierda vigencia.</a:t>
            </a:r>
            <a:endParaRPr lang="en-US" sz="2400" dirty="0" smtClean="0"/>
          </a:p>
          <a:p>
            <a:r>
              <a:rPr lang="es-ES_tradnl" sz="2400" dirty="0" smtClean="0"/>
              <a:t> </a:t>
            </a:r>
            <a:endParaRPr lang="en-US" sz="2400" dirty="0" smtClean="0"/>
          </a:p>
          <a:p>
            <a:r>
              <a:rPr lang="es-ES_tradnl" sz="2400" dirty="0" smtClean="0"/>
              <a:t>Se debe realizar un adecuado mantenimiento del sistema de tratamiento del alcantarillado combinado para que este pueda cumplir perfectamente sus funciones de descontaminar las aguas servidas para ser desembocadas en el río </a:t>
            </a:r>
            <a:r>
              <a:rPr lang="es-ES_tradnl" sz="2400" dirty="0" err="1" smtClean="0"/>
              <a:t>Namakim</a:t>
            </a:r>
            <a:r>
              <a:rPr lang="es-ES_tradnl" sz="2400" dirty="0" smtClean="0"/>
              <a:t> y mediante su mantenimiento pueda cumplir con su periodo para el que fue diseñado.</a:t>
            </a:r>
            <a:endParaRPr lang="en-US" sz="2400" dirty="0" smtClean="0"/>
          </a:p>
          <a:p>
            <a:r>
              <a:rPr lang="es-ES_tradnl" dirty="0" smtClean="0"/>
              <a:t> </a:t>
            </a: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015" y="1223755"/>
            <a:ext cx="8847475" cy="5621565"/>
          </a:xfrm>
          <a:prstGeom prst="rect">
            <a:avLst/>
          </a:prstGeom>
        </p:spPr>
        <p:txBody>
          <a:bodyPr wrap="square">
            <a:spAutoFit/>
          </a:bodyPr>
          <a:lstStyle/>
          <a:p>
            <a:r>
              <a:rPr lang="es-ES_tradnl" sz="2400" dirty="0" smtClean="0"/>
              <a:t>Para la operación y mantenimiento el Municipio del cantón Pablo Sexto debe proveer de personal calificado o con suficientes conocimientos en el cuidado y limpieza del sistema de tratamiento; o a su vez capacitar a las personas del sector para que estas puedan dar mantenimiento permanente al sistema. </a:t>
            </a:r>
            <a:endParaRPr lang="en-US" sz="2400" dirty="0" smtClean="0"/>
          </a:p>
          <a:p>
            <a:r>
              <a:rPr lang="es-ES_tradnl" sz="2400" dirty="0" smtClean="0"/>
              <a:t> </a:t>
            </a:r>
            <a:endParaRPr lang="en-US" sz="2400" dirty="0" smtClean="0"/>
          </a:p>
          <a:p>
            <a:r>
              <a:rPr lang="es-ES_tradnl" sz="2400" dirty="0" smtClean="0"/>
              <a:t>La realización del proyecto del sistema de alcantarillado es urgente para mejorar las condiciones ambientales y sanitarias, ya que además de la disminución de los índices de enfermedades gastrointestinales.</a:t>
            </a:r>
            <a:endParaRPr lang="en-US" sz="2400" dirty="0" smtClean="0"/>
          </a:p>
          <a:p>
            <a:r>
              <a:rPr lang="es-ES_tradnl" sz="2400" dirty="0" smtClean="0"/>
              <a:t> </a:t>
            </a:r>
            <a:endParaRPr lang="en-US" sz="2400" dirty="0" smtClean="0"/>
          </a:p>
          <a:p>
            <a:r>
              <a:rPr lang="es-ES_tradnl" sz="2400" dirty="0" smtClean="0"/>
              <a:t>Se debe realizar una fuerte campaña de salud a fin de incentivar a hervir el agua antes del consumo.</a:t>
            </a:r>
            <a:endParaRPr lang="en-US" sz="2400" dirty="0" smtClean="0"/>
          </a:p>
          <a:p>
            <a:pPr algn="just" eaLnBrk="0" hangingPunct="0">
              <a:tabLst>
                <a:tab pos="-457200" algn="l"/>
                <a:tab pos="165100" algn="l"/>
                <a:tab pos="457200" algn="l"/>
              </a:tabLst>
            </a:pPr>
            <a:endParaRPr lang="es-ES" dirty="0">
              <a:ea typeface="Times New Roman" pitchFamily="18" charset="0"/>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200" y="1206500"/>
            <a:ext cx="7772400" cy="4114800"/>
          </a:xfrm>
          <a:prstGeom prst="rect">
            <a:avLst/>
          </a:prstGeom>
        </p:spPr>
        <p:txBody>
          <a:bodyPr/>
          <a:lstStyle/>
          <a:p>
            <a:pPr marL="342900" indent="-342900" algn="ctr">
              <a:spcBef>
                <a:spcPct val="20000"/>
              </a:spcBef>
              <a:buClr>
                <a:schemeClr val="hlink"/>
              </a:buClr>
              <a:buSzPct val="80000"/>
              <a:buFont typeface="Wingdings" pitchFamily="2" charset="2"/>
              <a:buNone/>
              <a:defRPr/>
            </a:pPr>
            <a:r>
              <a:rPr lang="es-MX" sz="4400" b="1" kern="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MUCHAS GRACIAS POR SU ATENCIÓN</a:t>
            </a:r>
          </a:p>
          <a:p>
            <a:pPr marL="342900" indent="-342900" algn="ctr">
              <a:spcBef>
                <a:spcPct val="20000"/>
              </a:spcBef>
              <a:buClr>
                <a:schemeClr val="hlink"/>
              </a:buClr>
              <a:buSzPct val="80000"/>
              <a:buFont typeface="Wingdings" pitchFamily="2" charset="2"/>
              <a:buNone/>
              <a:defRPr/>
            </a:pPr>
            <a:endParaRPr lang="es-MX" sz="2800" b="1" kern="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a:p>
            <a:pPr marL="342900" indent="-342900" algn="ctr">
              <a:spcBef>
                <a:spcPct val="20000"/>
              </a:spcBef>
              <a:buClr>
                <a:schemeClr val="hlink"/>
              </a:buClr>
              <a:buSzPct val="80000"/>
              <a:buFont typeface="Wingdings" pitchFamily="2" charset="2"/>
              <a:buNone/>
              <a:defRPr/>
            </a:pPr>
            <a:r>
              <a:rPr lang="es-MX" sz="2800" b="1" kern="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Presentación por</a:t>
            </a:r>
          </a:p>
          <a:p>
            <a:pPr marL="342900" indent="-342900" algn="ctr">
              <a:spcBef>
                <a:spcPct val="20000"/>
              </a:spcBef>
              <a:buClr>
                <a:schemeClr val="hlink"/>
              </a:buClr>
              <a:buSzPct val="80000"/>
              <a:buFont typeface="Wingdings" pitchFamily="2" charset="2"/>
              <a:buNone/>
              <a:defRPr/>
            </a:pPr>
            <a:endParaRPr lang="es-MX" sz="2800" b="1" kern="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a:p>
            <a:pPr marL="342900" indent="-342900" algn="ctr">
              <a:spcBef>
                <a:spcPct val="20000"/>
              </a:spcBef>
              <a:buClr>
                <a:schemeClr val="hlink"/>
              </a:buClr>
              <a:buSzPct val="80000"/>
              <a:buFont typeface="Wingdings" pitchFamily="2" charset="2"/>
              <a:buNone/>
              <a:defRPr/>
            </a:pPr>
            <a:r>
              <a:rPr lang="es-ES_tradnl" sz="2800" b="1" kern="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CAPT. RIVADENEIRA V. JORGE G.</a:t>
            </a:r>
            <a:endParaRPr lang="es-ES" sz="2800" b="1" kern="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pic>
        <p:nvPicPr>
          <p:cNvPr id="3" name="Karajan   Sinfonía 7   2do. Mov.   Beethoven.wmv">
            <a:hlinkClick r:id="" action="ppaction://media"/>
          </p:cNvPr>
          <p:cNvPicPr>
            <a:picLocks noRot="1" noChangeAspect="1"/>
          </p:cNvPicPr>
          <p:nvPr>
            <a:videoFile r:link="rId1"/>
          </p:nvPr>
        </p:nvPicPr>
        <p:blipFill>
          <a:blip r:embed="rId3" cstate="print"/>
          <a:srcRect/>
          <a:stretch>
            <a:fillRect/>
          </a:stretch>
        </p:blipFill>
        <p:spPr bwMode="auto">
          <a:xfrm>
            <a:off x="0" y="6718300"/>
            <a:ext cx="185738" cy="139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6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p:cTn id="12"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6515" y="0"/>
            <a:ext cx="8937485"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DEDICATORIA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mi deseo como sencillo gesto de agradecimiento, dedicarle mi Trabajo de Grado plasmada en el presente Informe, a mi Esposa Ximena por su amor, permanente cariño y compresión.</a:t>
            </a:r>
          </a:p>
          <a:p>
            <a:pPr marL="0" marR="0" lvl="0" indent="0" algn="just" defTabSz="914400" rtl="0" eaLnBrk="0" fontAlgn="base" latinLnBrk="0" hangingPunct="0">
              <a:lnSpc>
                <a:spcPct val="100000"/>
              </a:lnSpc>
              <a:spcBef>
                <a:spcPct val="0"/>
              </a:spcBef>
              <a:spcAft>
                <a:spcPct val="0"/>
              </a:spcAft>
              <a:buClrTx/>
              <a:buSzTx/>
              <a:buFontTx/>
              <a:buNone/>
              <a:tabLst/>
            </a:pPr>
            <a:r>
              <a:rPr lang="es-MX" sz="3200" dirty="0" smtClean="0">
                <a:latin typeface="Arial" pitchFamily="34" charset="0"/>
                <a:ea typeface="Times New Roman" pitchFamily="18" charset="0"/>
                <a:cs typeface="Arial" pitchFamily="34" charset="0"/>
              </a:rPr>
              <a:t>A </a:t>
            </a: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 hijas Daniela  y </a:t>
            </a:r>
            <a:r>
              <a:rPr kumimoji="0" lang="es-MX"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Camily</a:t>
            </a:r>
            <a:r>
              <a:rPr kumimoji="0" lang="es-MX"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mis padres Telmo y Judith,  quienes permanentemente me apoyaron con espíritu alentador, contribuyendo incondicionalmente a lograr las metas y objetivos propuestos.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s-MX"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88740"/>
            <a:ext cx="9143999" cy="5828881"/>
          </a:xfrm>
          <a:prstGeom prst="rect">
            <a:avLst/>
          </a:prstGeom>
        </p:spPr>
        <p:txBody>
          <a:bodyPr wrap="square">
            <a:spAutoFit/>
          </a:bodyPr>
          <a:lstStyle/>
          <a:p>
            <a:pPr lvl="0" algn="just" eaLnBrk="0" hangingPunct="0"/>
            <a:r>
              <a:rPr lang="es-MX" sz="2800" dirty="0" smtClean="0">
                <a:latin typeface="Arial" pitchFamily="34" charset="0"/>
                <a:ea typeface="Times New Roman" pitchFamily="18" charset="0"/>
                <a:cs typeface="Arial" pitchFamily="34" charset="0"/>
              </a:rPr>
              <a:t>Dedico esta tesis a todos los que creyeron en mi, a todos los amigos que me apoyaron, al Ejército Ecuatoriano  que me ha dado la oportunidad para continuar aprendiendo y perfeccionándome,  a los docentes que me han acompañado durante el largo camino, brindándome siempre su orientación con profesionalismo ético en la adquisición de conocimientos y afianzando mi formación como estudiante universitario. </a:t>
            </a:r>
            <a:endParaRPr lang="en-US" sz="2800" dirty="0" smtClean="0">
              <a:latin typeface="Arial" pitchFamily="34" charset="0"/>
              <a:cs typeface="Arial" pitchFamily="34" charset="0"/>
            </a:endParaRPr>
          </a:p>
          <a:p>
            <a:pPr lvl="0" algn="just" eaLnBrk="0" hangingPunct="0"/>
            <a:r>
              <a:rPr lang="es-MX" sz="2800" dirty="0" smtClean="0">
                <a:latin typeface="Arial" pitchFamily="34" charset="0"/>
                <a:ea typeface="Times New Roman" pitchFamily="18" charset="0"/>
                <a:cs typeface="Arial" pitchFamily="34" charset="0"/>
              </a:rPr>
              <a:t/>
            </a:r>
            <a:br>
              <a:rPr lang="es-MX" sz="2800" dirty="0" smtClean="0">
                <a:latin typeface="Arial" pitchFamily="34" charset="0"/>
                <a:ea typeface="Times New Roman" pitchFamily="18" charset="0"/>
                <a:cs typeface="Arial" pitchFamily="34" charset="0"/>
              </a:rPr>
            </a:br>
            <a:r>
              <a:rPr lang="es-MX" sz="2800" dirty="0" smtClean="0">
                <a:latin typeface="Arial" pitchFamily="34" charset="0"/>
                <a:ea typeface="Times New Roman" pitchFamily="18" charset="0"/>
                <a:cs typeface="Arial" pitchFamily="34" charset="0"/>
              </a:rPr>
              <a:t>Dedico este trabajo de igual manera a mis tutores quien me ha orientado en todo momento en la realización de este proyecto</a:t>
            </a: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281835"/>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AGRADECIMIENTOS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Quiero expresar mi agradecimiento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mi Director de Tesis Ing. Milton Silva,  por su generosidad al brindarme la oportunidad de recurrir a su capacidad y experiencia en un marco de confianza, afecto y amistad, fundamentales para la concreción de este trabajo.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mis compañeros del Escuela Politécnica del Ejército por su continuo y afectuoso aliento.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088740"/>
            <a:ext cx="8145905" cy="5570756"/>
          </a:xfrm>
          <a:prstGeom prst="rect">
            <a:avLst/>
          </a:prstGeom>
        </p:spPr>
        <p:txBody>
          <a:bodyPr wrap="square">
            <a:spAutoFit/>
          </a:bodyPr>
          <a:lstStyle/>
          <a:p>
            <a:pPr algn="just" eaLnBrk="0" hangingPunct="0"/>
            <a:r>
              <a:rPr lang="es-ES_tradnl" sz="3200" dirty="0" smtClean="0">
                <a:solidFill>
                  <a:srgbClr val="000000"/>
                </a:solidFill>
                <a:latin typeface="Arial" pitchFamily="34" charset="0"/>
                <a:ea typeface="Times New Roman" pitchFamily="18" charset="0"/>
                <a:cs typeface="Arial" pitchFamily="34" charset="0"/>
              </a:rPr>
              <a:t>A mi esposa  por su cariño, comprensión y constante estimulo.</a:t>
            </a:r>
          </a:p>
          <a:p>
            <a:pPr lvl="0" algn="just" eaLnBrk="0" hangingPunct="0"/>
            <a:endParaRPr lang="es-ES_tradnl" dirty="0" smtClean="0">
              <a:latin typeface="Arial" pitchFamily="34" charset="0"/>
              <a:cs typeface="Arial" pitchFamily="34" charset="0"/>
            </a:endParaRPr>
          </a:p>
          <a:p>
            <a:pPr lvl="0" algn="just" eaLnBrk="0" hangingPunct="0"/>
            <a:endParaRPr lang="en-US" dirty="0" smtClean="0">
              <a:latin typeface="Arial" pitchFamily="34" charset="0"/>
              <a:cs typeface="Arial" pitchFamily="34" charset="0"/>
            </a:endParaRPr>
          </a:p>
          <a:p>
            <a:pPr lvl="0" algn="just" eaLnBrk="0" hangingPunct="0"/>
            <a:r>
              <a:rPr lang="es-ES_tradnl" sz="3200" dirty="0" smtClean="0">
                <a:solidFill>
                  <a:srgbClr val="000000"/>
                </a:solidFill>
                <a:latin typeface="Arial" pitchFamily="34" charset="0"/>
                <a:ea typeface="Times New Roman" pitchFamily="18" charset="0"/>
                <a:cs typeface="Arial" pitchFamily="34" charset="0"/>
              </a:rPr>
              <a:t>A mis hijas por su paciencia y su compresión de no estar junto a ellas y por enseñarme a enfrentar los obstáculos con alegría.</a:t>
            </a:r>
          </a:p>
          <a:p>
            <a:pPr lvl="0" algn="just" eaLnBrk="0" hangingPunct="0"/>
            <a:endParaRPr lang="en-US" sz="3200" dirty="0" smtClean="0">
              <a:latin typeface="Arial" pitchFamily="34" charset="0"/>
              <a:cs typeface="Arial" pitchFamily="34" charset="0"/>
            </a:endParaRPr>
          </a:p>
          <a:p>
            <a:pPr lvl="0" algn="just" eaLnBrk="0" hangingPunct="0"/>
            <a:r>
              <a:rPr lang="es-ES_tradnl" sz="3200" dirty="0" smtClean="0">
                <a:solidFill>
                  <a:srgbClr val="000000"/>
                </a:solidFill>
                <a:latin typeface="Arial" pitchFamily="34" charset="0"/>
                <a:ea typeface="Times New Roman" pitchFamily="18" charset="0"/>
                <a:cs typeface="Arial" pitchFamily="34" charset="0"/>
              </a:rPr>
              <a:t>A mis padres por enseñarme que la perseverancia y el esfuerzo son el camino para lograr objetivos.</a:t>
            </a:r>
            <a:endParaRPr lang="es-ES_tradnl" sz="32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28625" y="266700"/>
            <a:ext cx="8229600" cy="762000"/>
          </a:xfrm>
        </p:spPr>
        <p:txBody>
          <a:bodyPr/>
          <a:lstStyle/>
          <a:p>
            <a:r>
              <a:rPr lang="es-EC" b="1" smtClean="0"/>
              <a:t>UBICACIÓN DEL PROYECTO</a:t>
            </a:r>
            <a:endParaRPr lang="es-US" b="1" smtClean="0"/>
          </a:p>
        </p:txBody>
      </p:sp>
      <p:pic>
        <p:nvPicPr>
          <p:cNvPr id="5" name="4 Imagen"/>
          <p:cNvPicPr/>
          <p:nvPr/>
        </p:nvPicPr>
        <p:blipFill>
          <a:blip r:embed="rId2" cstate="print"/>
          <a:srcRect/>
          <a:stretch>
            <a:fillRect/>
          </a:stretch>
        </p:blipFill>
        <p:spPr bwMode="auto">
          <a:xfrm>
            <a:off x="1286634" y="1133744"/>
            <a:ext cx="6480721" cy="5724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0" y="773705"/>
            <a:ext cx="8937485" cy="6300699"/>
          </a:xfrm>
          <a:prstGeom prst="rect">
            <a:avLst/>
          </a:prstGeom>
          <a:noFill/>
          <a:ln w="12700">
            <a:solidFill>
              <a:srgbClr val="000000"/>
            </a:solidFill>
            <a:miter lim="800000"/>
            <a:headEnd/>
            <a:tailEnd/>
          </a:ln>
        </p:spPr>
      </p:pic>
      <p:sp>
        <p:nvSpPr>
          <p:cNvPr id="3" name="2 Elipse"/>
          <p:cNvSpPr/>
          <p:nvPr/>
        </p:nvSpPr>
        <p:spPr bwMode="auto">
          <a:xfrm>
            <a:off x="3041830" y="2753925"/>
            <a:ext cx="1260140" cy="72008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317500"/>
            <a:ext cx="8229600" cy="666750"/>
          </a:xfrm>
        </p:spPr>
        <p:txBody>
          <a:bodyPr/>
          <a:lstStyle/>
          <a:p>
            <a:r>
              <a:rPr lang="es-EC" b="1" smtClean="0"/>
              <a:t>CARATERISTICAS FISICAS</a:t>
            </a:r>
            <a:endParaRPr lang="es-US" b="1" smtClean="0"/>
          </a:p>
        </p:txBody>
      </p:sp>
      <p:sp>
        <p:nvSpPr>
          <p:cNvPr id="3" name="2 Marcador de contenido"/>
          <p:cNvSpPr>
            <a:spLocks noGrp="1"/>
          </p:cNvSpPr>
          <p:nvPr>
            <p:ph idx="1"/>
          </p:nvPr>
        </p:nvSpPr>
        <p:spPr>
          <a:xfrm>
            <a:off x="431540" y="1268760"/>
            <a:ext cx="8229600" cy="5245100"/>
          </a:xfrm>
        </p:spPr>
        <p:txBody>
          <a:bodyPr>
            <a:normAutofit fontScale="70000" lnSpcReduction="20000"/>
          </a:bodyPr>
          <a:lstStyle/>
          <a:p>
            <a:pPr marL="342900" lvl="2" indent="-342900">
              <a:buClr>
                <a:schemeClr val="hlink"/>
              </a:buClr>
              <a:buSzPct val="80000"/>
              <a:buFont typeface="Wingdings" pitchFamily="2" charset="2"/>
              <a:buChar char="Ø"/>
            </a:pPr>
            <a:r>
              <a:rPr lang="es-ES" sz="3200" b="1" dirty="0" smtClean="0">
                <a:ea typeface="+mn-ea"/>
                <a:cs typeface="+mn-cs"/>
              </a:rPr>
              <a:t>Características Climáticas</a:t>
            </a:r>
            <a:r>
              <a:rPr lang="es-ES" b="1" dirty="0" smtClean="0"/>
              <a:t>. </a:t>
            </a:r>
            <a:r>
              <a:rPr lang="es-ES" dirty="0" smtClean="0"/>
              <a:t> 12º C a los 27º C, ”.</a:t>
            </a:r>
          </a:p>
          <a:p>
            <a:pPr marL="342900" lvl="2" indent="-342900">
              <a:buClr>
                <a:schemeClr val="hlink"/>
              </a:buClr>
              <a:buSzPct val="80000"/>
              <a:buFont typeface="Wingdings" pitchFamily="2" charset="2"/>
              <a:buChar char="Ø"/>
            </a:pPr>
            <a:endParaRPr lang="es-ES" b="1" dirty="0" smtClean="0"/>
          </a:p>
          <a:p>
            <a:pPr marL="342900" lvl="2" indent="-342900">
              <a:buClr>
                <a:schemeClr val="hlink"/>
              </a:buClr>
              <a:buSzPct val="80000"/>
              <a:buFont typeface="Wingdings" pitchFamily="2" charset="2"/>
              <a:buChar char="Ø"/>
            </a:pPr>
            <a:r>
              <a:rPr lang="es-ES" sz="3300" b="1" dirty="0" smtClean="0">
                <a:ea typeface="+mn-ea"/>
                <a:cs typeface="+mn-cs"/>
              </a:rPr>
              <a:t>Orografía</a:t>
            </a:r>
            <a:endParaRPr lang="en-US" sz="3300" b="1" dirty="0" smtClean="0">
              <a:ea typeface="+mn-ea"/>
              <a:cs typeface="+mn-cs"/>
            </a:endParaRPr>
          </a:p>
          <a:p>
            <a:pPr>
              <a:buNone/>
            </a:pPr>
            <a:r>
              <a:rPr lang="es-ES" dirty="0" smtClean="0"/>
              <a:t>	El Valle </a:t>
            </a:r>
            <a:r>
              <a:rPr lang="es-ES" dirty="0" err="1" smtClean="0"/>
              <a:t>Upano</a:t>
            </a:r>
            <a:r>
              <a:rPr lang="es-ES" dirty="0" smtClean="0"/>
              <a:t> – </a:t>
            </a:r>
            <a:r>
              <a:rPr lang="es-ES" dirty="0" err="1" smtClean="0"/>
              <a:t>Palora</a:t>
            </a:r>
            <a:r>
              <a:rPr lang="es-ES" dirty="0" smtClean="0"/>
              <a:t> y la zona del cantón Pablo Sexto cuenta con terrenos ligeramente ondulados cuya altitud de 950 a 1350 msnm</a:t>
            </a:r>
          </a:p>
          <a:p>
            <a:pPr lvl="1"/>
            <a:r>
              <a:rPr lang="es-ES" dirty="0" smtClean="0"/>
              <a:t>Volcán </a:t>
            </a:r>
            <a:r>
              <a:rPr lang="es-ES" dirty="0" err="1" smtClean="0"/>
              <a:t>Sangay</a:t>
            </a:r>
            <a:r>
              <a:rPr lang="es-ES" dirty="0" smtClean="0"/>
              <a:t> 5230 msnm.</a:t>
            </a:r>
            <a:endParaRPr lang="en-US" sz="2400" dirty="0" smtClean="0"/>
          </a:p>
          <a:p>
            <a:pPr lvl="1"/>
            <a:r>
              <a:rPr lang="es-ES" dirty="0" smtClean="0"/>
              <a:t>Cordillera </a:t>
            </a:r>
            <a:r>
              <a:rPr lang="es-ES" dirty="0" err="1" smtClean="0"/>
              <a:t>Chinchillay</a:t>
            </a:r>
            <a:r>
              <a:rPr lang="es-ES" dirty="0" smtClean="0"/>
              <a:t> 4333 msnm.</a:t>
            </a:r>
            <a:endParaRPr lang="en-US" sz="2400" dirty="0" smtClean="0"/>
          </a:p>
          <a:p>
            <a:pPr lvl="1"/>
            <a:r>
              <a:rPr lang="es-ES" dirty="0" smtClean="0"/>
              <a:t>Cordillera </a:t>
            </a:r>
            <a:r>
              <a:rPr lang="es-ES" dirty="0" err="1" smtClean="0"/>
              <a:t>Shilile</a:t>
            </a:r>
            <a:r>
              <a:rPr lang="es-ES" dirty="0" smtClean="0"/>
              <a:t> 4020 msnm.</a:t>
            </a:r>
            <a:endParaRPr lang="en-US" sz="2400" dirty="0" smtClean="0"/>
          </a:p>
          <a:p>
            <a:pPr lvl="1"/>
            <a:r>
              <a:rPr lang="es-ES" dirty="0" smtClean="0"/>
              <a:t>Cordillera de </a:t>
            </a:r>
            <a:r>
              <a:rPr lang="es-ES" dirty="0" err="1" smtClean="0"/>
              <a:t>Supaycahuan</a:t>
            </a:r>
            <a:r>
              <a:rPr lang="es-ES" dirty="0" smtClean="0"/>
              <a:t> 4126 msnm.</a:t>
            </a:r>
            <a:endParaRPr lang="en-US" sz="2400" dirty="0" smtClean="0"/>
          </a:p>
          <a:p>
            <a:pPr lvl="1"/>
            <a:r>
              <a:rPr lang="es-ES" dirty="0" smtClean="0"/>
              <a:t>Cordillera </a:t>
            </a:r>
            <a:r>
              <a:rPr lang="es-ES" dirty="0" err="1" smtClean="0"/>
              <a:t>Pailacaja</a:t>
            </a:r>
            <a:r>
              <a:rPr lang="es-ES" dirty="0" smtClean="0"/>
              <a:t> 4060 msnm.</a:t>
            </a:r>
            <a:endParaRPr lang="en-US" sz="2400" dirty="0" smtClean="0"/>
          </a:p>
          <a:p>
            <a:pPr lvl="1"/>
            <a:r>
              <a:rPr lang="es-ES" dirty="0" smtClean="0"/>
              <a:t>Cordillera de </a:t>
            </a:r>
            <a:r>
              <a:rPr lang="es-ES" dirty="0" err="1" smtClean="0"/>
              <a:t>Huamboya</a:t>
            </a:r>
            <a:r>
              <a:rPr lang="es-ES" dirty="0" smtClean="0"/>
              <a:t> 3750 msnm.</a:t>
            </a:r>
            <a:endParaRPr lang="en-US" sz="2400" dirty="0" smtClean="0"/>
          </a:p>
          <a:p>
            <a:pPr lvl="1"/>
            <a:r>
              <a:rPr lang="es-ES" dirty="0" smtClean="0"/>
              <a:t>Volcán el Altar 5319 msnm.</a:t>
            </a:r>
            <a:endParaRPr lang="en-US" sz="2400" dirty="0" smtClean="0"/>
          </a:p>
          <a:p>
            <a:pPr>
              <a:buNone/>
            </a:pPr>
            <a:endParaRPr lang="es-ES" dirty="0" smtClean="0"/>
          </a:p>
          <a:p>
            <a:pPr>
              <a:buNone/>
            </a:pPr>
            <a:endParaRPr lang="es-ES" dirty="0" smtClean="0"/>
          </a:p>
          <a:p>
            <a:pPr marL="342900" lvl="2" indent="-342900">
              <a:buClr>
                <a:schemeClr val="hlink"/>
              </a:buClr>
              <a:buSzPct val="80000"/>
              <a:buFont typeface="Wingdings" pitchFamily="2" charset="2"/>
              <a:buChar char="Ø"/>
            </a:pPr>
            <a:r>
              <a:rPr lang="es-ES" b="1" dirty="0" smtClean="0"/>
              <a:t>Hidrografía</a:t>
            </a:r>
          </a:p>
          <a:p>
            <a:pPr marL="342900" lvl="2" indent="-342900">
              <a:buClr>
                <a:schemeClr val="hlink"/>
              </a:buClr>
              <a:buSzPct val="80000"/>
              <a:buNone/>
            </a:pPr>
            <a:r>
              <a:rPr lang="es-ES" b="1" dirty="0" smtClean="0"/>
              <a:t>	</a:t>
            </a:r>
            <a:r>
              <a:rPr lang="es-ES" dirty="0" err="1" smtClean="0"/>
              <a:t>Palora</a:t>
            </a:r>
            <a:r>
              <a:rPr lang="es-ES" dirty="0" smtClean="0"/>
              <a:t> – Tuna Chigua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pic>
        <p:nvPicPr>
          <p:cNvPr id="4" name="3 Imagen" descr="C:\Users\Usuario\Desktop\TESIS JORGE\fotos santa ines 1\Vista panorámica Sta. Inés (3).JPG"/>
          <p:cNvPicPr/>
          <p:nvPr/>
        </p:nvPicPr>
        <p:blipFill>
          <a:blip r:embed="rId2" cstate="print"/>
          <a:srcRect/>
          <a:stretch>
            <a:fillRect/>
          </a:stretch>
        </p:blipFill>
        <p:spPr bwMode="auto">
          <a:xfrm>
            <a:off x="341530" y="728700"/>
            <a:ext cx="8145905" cy="531059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8211</TotalTime>
  <Words>3426</Words>
  <Application>Microsoft Office PowerPoint</Application>
  <PresentationFormat>Presentación en pantalla (4:3)</PresentationFormat>
  <Paragraphs>311</Paragraphs>
  <Slides>59</Slides>
  <Notes>0</Notes>
  <HiddenSlides>0</HiddenSlides>
  <MMClips>1</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Onda</vt:lpstr>
      <vt:lpstr>Presentación de PowerPoint</vt:lpstr>
      <vt:lpstr>INTRODUCCION</vt:lpstr>
      <vt:lpstr>INFORMACIÓN</vt:lpstr>
      <vt:lpstr>OBJETIVO GENERAL</vt:lpstr>
      <vt:lpstr>ANTECEDENTES</vt:lpstr>
      <vt:lpstr>UBICACIÓN DEL PROYECTO</vt:lpstr>
      <vt:lpstr>Presentación de PowerPoint</vt:lpstr>
      <vt:lpstr>CARATERISTICAS FISICAS</vt:lpstr>
      <vt:lpstr>Presentación de PowerPoint</vt:lpstr>
      <vt:lpstr>DESCRIPCION BREVE DE ASPECTOS SOCIO CULTURALES Y ECONOMICOS  </vt:lpstr>
      <vt:lpstr>Presentación de PowerPoint</vt:lpstr>
      <vt:lpstr>Presentación de PowerPoint</vt:lpstr>
      <vt:lpstr>Presentación de PowerPoint</vt:lpstr>
      <vt:lpstr>DESCRIPCION BREVE DE ASPECTOS SOCIO CULTURALES Y ECONOMICOS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SUBDRENES</vt:lpstr>
      <vt:lpstr>FILTRO ANAERÓBICO DE FLUJO ASCENDENTE - FAFA</vt:lpstr>
      <vt:lpstr>TIPOS DE MEDIO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RUT</dc:creator>
  <cp:lastModifiedBy>PC-1</cp:lastModifiedBy>
  <cp:revision>457</cp:revision>
  <dcterms:created xsi:type="dcterms:W3CDTF">2007-07-03T14:24:36Z</dcterms:created>
  <dcterms:modified xsi:type="dcterms:W3CDTF">2011-10-20T15:42:40Z</dcterms:modified>
</cp:coreProperties>
</file>