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64" r:id="rId20"/>
    <p:sldId id="265" r:id="rId21"/>
    <p:sldId id="266" r:id="rId22"/>
    <p:sldId id="270" r:id="rId23"/>
    <p:sldId id="271" r:id="rId24"/>
    <p:sldId id="267" r:id="rId25"/>
    <p:sldId id="284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91C8EA1-6C31-4C0A-B270-45EFA3C2C512}" type="datetimeFigureOut">
              <a:rPr lang="es-EC" smtClean="0"/>
              <a:pPr/>
              <a:t>25/10/2011</a:t>
            </a:fld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FB764D8-CB62-4A37-A6EA-EDA171A77B7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429000"/>
            <a:ext cx="8227640" cy="2078360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 smtClean="0"/>
              <a:t>“DISEÑO E IMPLEMENTACIÓN DE UN SISTEMA DE CONTROL E INVENTARIO ELECTRÓNICO A TRAVÉS DE LA INTERNET BASADO EN LA TECNOLOGÍA RFID PARA LOS LABORATORIOS DEL DEEE-ESPE”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692696"/>
            <a:ext cx="6560234" cy="1752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sz="2800" dirty="0" smtClean="0"/>
              <a:t>         ESCUELA POLITÉCNICA DEL EJÉRCITO</a:t>
            </a:r>
          </a:p>
          <a:p>
            <a:pPr algn="ctr"/>
            <a:endParaRPr lang="es-MX" sz="2000" dirty="0" smtClean="0"/>
          </a:p>
          <a:p>
            <a:pPr algn="ctr"/>
            <a:r>
              <a:rPr lang="es-MX" sz="2000" dirty="0" smtClean="0"/>
              <a:t>                      DEPARTAMENTO DE ELÉCTRICA Y ELECTRÓNICA</a:t>
            </a:r>
          </a:p>
          <a:p>
            <a:pPr algn="ctr"/>
            <a:r>
              <a:rPr lang="es-MX" sz="2000" dirty="0" smtClean="0"/>
              <a:t>Proyecto de Tesis.</a:t>
            </a:r>
          </a:p>
          <a:p>
            <a:pPr algn="ctr"/>
            <a:r>
              <a:rPr lang="es-MX" sz="2000" dirty="0" smtClean="0"/>
              <a:t>Desarrollado por: </a:t>
            </a:r>
          </a:p>
          <a:p>
            <a:r>
              <a:rPr lang="es-MX" sz="2000" dirty="0" smtClean="0"/>
              <a:t>Luis Guillermo Romero</a:t>
            </a:r>
          </a:p>
          <a:p>
            <a:r>
              <a:rPr lang="es-MX" sz="2000" dirty="0" smtClean="0"/>
              <a:t>Daniel Cadena M.</a:t>
            </a:r>
            <a:endParaRPr lang="es-EC" sz="20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20988" t="14091" r="58414" b="76046"/>
          <a:stretch>
            <a:fillRect/>
          </a:stretch>
        </p:blipFill>
        <p:spPr bwMode="auto">
          <a:xfrm>
            <a:off x="251520" y="548680"/>
            <a:ext cx="27363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ESPE-DEEE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700" t="22266" r="10305" b="22610"/>
          <a:stretch>
            <a:fillRect/>
          </a:stretch>
        </p:blipFill>
        <p:spPr bwMode="auto">
          <a:xfrm>
            <a:off x="467544" y="1700808"/>
            <a:ext cx="839279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ESPE-DEEE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961" t="13407" r="11782" b="16704"/>
          <a:stretch>
            <a:fillRect/>
          </a:stretch>
        </p:blipFill>
        <p:spPr bwMode="auto">
          <a:xfrm>
            <a:off x="899592" y="1556792"/>
            <a:ext cx="7306277" cy="489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sin ditar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264696" cy="4805416"/>
          </a:xfrm>
        </p:spPr>
      </p:pic>
      <p:sp>
        <p:nvSpPr>
          <p:cNvPr id="6" name="5 CuadroTexto"/>
          <p:cNvSpPr txBox="1"/>
          <p:nvPr/>
        </p:nvSpPr>
        <p:spPr>
          <a:xfrm>
            <a:off x="1763688" y="37170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71800" y="364502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BUZZER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851920" y="314096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PULSADOR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79912" y="501317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RFID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148064" y="321297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CERRADURA</a:t>
            </a:r>
            <a:endParaRPr lang="es-ES" sz="1400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664893"/>
            <a:ext cx="8291264" cy="219310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Comunicación con los lectores RFID.</a:t>
            </a:r>
          </a:p>
          <a:p>
            <a:r>
              <a:rPr lang="es-ES" sz="2400" dirty="0" smtClean="0"/>
              <a:t>Comunicación Ethernet TCP/IP con el servidor</a:t>
            </a:r>
          </a:p>
          <a:p>
            <a:r>
              <a:rPr lang="es-ES" sz="2400" dirty="0" smtClean="0"/>
              <a:t>Memoria interna para 3 </a:t>
            </a:r>
            <a:r>
              <a:rPr lang="es-ES" sz="2400" dirty="0" err="1" smtClean="0"/>
              <a:t>tag’s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Control de cerradura eléctrica.</a:t>
            </a:r>
          </a:p>
          <a:p>
            <a:r>
              <a:rPr lang="es-ES" sz="2400" dirty="0" smtClean="0"/>
              <a:t>Activación de </a:t>
            </a:r>
            <a:r>
              <a:rPr lang="es-ES" sz="2400" dirty="0" err="1" smtClean="0"/>
              <a:t>buzzer</a:t>
            </a:r>
            <a:endParaRPr lang="es-ES" sz="2400" dirty="0" smtClean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619743" y="2257833"/>
          <a:ext cx="7840689" cy="2251287"/>
        </p:xfrm>
        <a:graphic>
          <a:graphicData uri="http://schemas.openxmlformats.org/presentationml/2006/ole">
            <p:oleObj spid="_x0000_s58370" name="Visio" r:id="rId3" imgW="6694551" imgH="1924812" progId="">
              <p:embed/>
            </p:oleObj>
          </a:graphicData>
        </a:graphic>
      </p:graphicFrame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95536" y="1556793"/>
            <a:ext cx="8291264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FUNCIONES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MICROCONTROLADOR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ESPE-DEEE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/>
              <a:t>Arquitectura de Conexión ETHERNET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5318" t="27994" r="10510" b="28905"/>
          <a:stretch>
            <a:fillRect/>
          </a:stretch>
        </p:blipFill>
        <p:spPr bwMode="auto">
          <a:xfrm>
            <a:off x="611560" y="2492896"/>
            <a:ext cx="80648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637928"/>
            <a:ext cx="8229600" cy="350912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 smtClean="0"/>
              <a:t>Requerimientos del programa del </a:t>
            </a:r>
            <a:r>
              <a:rPr lang="es-EC" sz="2400" b="1" dirty="0" err="1" smtClean="0"/>
              <a:t>microcontrolador</a:t>
            </a:r>
            <a:r>
              <a:rPr lang="es-EC" sz="2400" b="1" dirty="0" smtClean="0"/>
              <a:t>.</a:t>
            </a:r>
            <a:r>
              <a:rPr lang="es-EC" sz="2400" dirty="0" smtClean="0"/>
              <a:t> 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62261"/>
            <a:ext cx="8229600" cy="4735091"/>
          </a:xfrm>
        </p:spPr>
        <p:txBody>
          <a:bodyPr>
            <a:normAutofit/>
          </a:bodyPr>
          <a:lstStyle/>
          <a:p>
            <a:endParaRPr lang="es-ES" dirty="0"/>
          </a:p>
          <a:p>
            <a:pPr lvl="0">
              <a:lnSpc>
                <a:spcPct val="150000"/>
              </a:lnSpc>
            </a:pPr>
            <a:r>
              <a:rPr lang="es-ES" sz="2600" dirty="0"/>
              <a:t>Establecer conexión Ethernet con el servidor</a:t>
            </a:r>
            <a:r>
              <a:rPr lang="es-ES" sz="2600" dirty="0" smtClean="0"/>
              <a:t>.</a:t>
            </a:r>
          </a:p>
          <a:p>
            <a:pPr lvl="0">
              <a:lnSpc>
                <a:spcPct val="110000"/>
              </a:lnSpc>
            </a:pPr>
            <a:r>
              <a:rPr lang="es-ES" sz="2600" dirty="0" smtClean="0"/>
              <a:t>Detectar </a:t>
            </a:r>
            <a:r>
              <a:rPr lang="es-ES" sz="2600" dirty="0"/>
              <a:t>automáticamente la lectura de </a:t>
            </a:r>
            <a:r>
              <a:rPr lang="es-ES" sz="2600" dirty="0" err="1"/>
              <a:t>tags</a:t>
            </a:r>
            <a:r>
              <a:rPr lang="es-ES" sz="2600" dirty="0"/>
              <a:t> de los lectores RFID</a:t>
            </a:r>
            <a:r>
              <a:rPr lang="es-ES" sz="2600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s-ES" sz="2600" dirty="0" smtClean="0"/>
              <a:t>Enviar </a:t>
            </a:r>
            <a:r>
              <a:rPr lang="es-ES" sz="2600" dirty="0"/>
              <a:t>los códigos leídos al servidor para su respectiva validación</a:t>
            </a:r>
            <a:r>
              <a:rPr lang="es-ES" sz="2600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s-ES" sz="2600" dirty="0" smtClean="0"/>
              <a:t>Estar </a:t>
            </a:r>
            <a:r>
              <a:rPr lang="es-ES" sz="2600" dirty="0"/>
              <a:t>atentos a los datos enviados por el servidor</a:t>
            </a:r>
            <a:r>
              <a:rPr lang="es-ES" sz="2600" dirty="0" smtClean="0"/>
              <a:t>.</a:t>
            </a:r>
          </a:p>
          <a:p>
            <a:pPr lvl="0">
              <a:lnSpc>
                <a:spcPct val="110000"/>
              </a:lnSpc>
            </a:pPr>
            <a:r>
              <a:rPr lang="es-ES" sz="2600" dirty="0" smtClean="0"/>
              <a:t>Activar </a:t>
            </a:r>
            <a:r>
              <a:rPr lang="es-ES" sz="2600" dirty="0"/>
              <a:t>la cerradura eléctrica, siempre y cuando esté debidamente validados los </a:t>
            </a:r>
            <a:r>
              <a:rPr lang="es-ES" sz="2600" dirty="0" err="1"/>
              <a:t>tags</a:t>
            </a:r>
            <a:r>
              <a:rPr lang="es-ES" sz="2600" dirty="0" smtClean="0"/>
              <a:t>.</a:t>
            </a:r>
            <a:endParaRPr lang="es-ES" sz="3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ESPE-DEEE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ESPE-DEEE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2400" dirty="0" smtClean="0"/>
              <a:t>Encender el </a:t>
            </a:r>
            <a:r>
              <a:rPr lang="es-ES" sz="2400" dirty="0" err="1" smtClean="0"/>
              <a:t>buzzer</a:t>
            </a:r>
            <a:r>
              <a:rPr lang="es-ES" sz="2400" dirty="0" smtClean="0"/>
              <a:t> en caso de detectar un </a:t>
            </a:r>
            <a:r>
              <a:rPr lang="es-ES" sz="2400" dirty="0" err="1" smtClean="0"/>
              <a:t>tag</a:t>
            </a:r>
            <a:r>
              <a:rPr lang="es-ES" sz="2400" dirty="0" smtClean="0"/>
              <a:t> validado como equipo del laboratorio, en el cual la puerta se bloquea y no puede ser activada por el pulsador o por ningún </a:t>
            </a:r>
            <a:r>
              <a:rPr lang="es-ES" sz="2400" dirty="0" err="1" smtClean="0"/>
              <a:t>tag</a:t>
            </a:r>
            <a:r>
              <a:rPr lang="es-ES" sz="2400" dirty="0" smtClean="0"/>
              <a:t> con permisos.</a:t>
            </a:r>
          </a:p>
          <a:p>
            <a:pPr lvl="0">
              <a:buNone/>
            </a:pPr>
            <a:endParaRPr lang="es-ES" sz="2400" dirty="0" smtClean="0"/>
          </a:p>
          <a:p>
            <a:pPr lvl="0"/>
            <a:r>
              <a:rPr lang="es-ES" sz="2400" dirty="0" smtClean="0"/>
              <a:t>Reconexión automática con el servidor en caso de pérdida de conexión.</a:t>
            </a:r>
          </a:p>
          <a:p>
            <a:pPr lvl="0"/>
            <a:endParaRPr lang="es-ES" sz="2400" dirty="0" smtClean="0"/>
          </a:p>
          <a:p>
            <a:pPr lvl="0"/>
            <a:r>
              <a:rPr lang="es-ES" sz="2400" dirty="0" smtClean="0"/>
              <a:t>Validación autónoma de 3 códigos de </a:t>
            </a:r>
            <a:r>
              <a:rPr lang="es-ES" sz="2400" dirty="0" err="1" smtClean="0"/>
              <a:t>tags</a:t>
            </a:r>
            <a:r>
              <a:rPr lang="es-ES" sz="2400" dirty="0" smtClean="0"/>
              <a:t> almacenados en la memoria interna del </a:t>
            </a:r>
            <a:r>
              <a:rPr lang="es-ES" sz="2400" dirty="0" err="1" smtClean="0"/>
              <a:t>microcontrolador</a:t>
            </a:r>
            <a:r>
              <a:rPr lang="es-ES" sz="2400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131840" y="194959"/>
          <a:ext cx="3024336" cy="6618417"/>
        </p:xfrm>
        <a:graphic>
          <a:graphicData uri="http://schemas.openxmlformats.org/presentationml/2006/ole">
            <p:oleObj spid="_x0000_s59394" name="Visio" r:id="rId3" imgW="1885798" imgH="6975043" progId="">
              <p:embed/>
            </p:oleObj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7448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r>
              <a:rPr kumimoji="0" lang="es-EC" sz="12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igura 3. </a:t>
            </a:r>
            <a:r>
              <a:rPr kumimoji="0" lang="es-EC" sz="1200" b="0" i="0" u="none" strike="noStrike" cap="none" normalizeH="0" baseline="0" smtClean="0" bmk="_Toc30372802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18 </a:t>
            </a:r>
            <a:r>
              <a:rPr kumimoji="0" lang="es-EC" sz="1200" b="0" i="0" u="none" strike="noStrike" cap="none" normalizeH="0" baseline="0" smtClean="0" bmk="_Toc30372802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Diagrama de flujo programa principal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sin edita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594734" cy="446059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300192" y="35010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SERVIDOR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572000" y="126876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RFID (Activo y pasivo)</a:t>
            </a:r>
          </a:p>
          <a:p>
            <a:r>
              <a:rPr lang="es-ES" dirty="0" smtClean="0"/>
              <a:t>Control Relé</a:t>
            </a:r>
          </a:p>
          <a:p>
            <a:r>
              <a:rPr lang="es-ES" dirty="0" err="1" smtClean="0"/>
              <a:t>Buzzer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40770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LAN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267744" y="335699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TCP/IP</a:t>
            </a:r>
            <a:endParaRPr lang="es-ES" sz="1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987824" y="314096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TCP/IP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79912" y="314096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TCP/IP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44008" y="386104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COMANDOS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860032" y="414908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TCP/IP</a:t>
            </a:r>
            <a:endParaRPr lang="es-ES" sz="1200" dirty="0"/>
          </a:p>
        </p:txBody>
      </p:sp>
      <p:sp>
        <p:nvSpPr>
          <p:cNvPr id="15" name="1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92500" lnSpcReduction="20000"/>
          </a:bodyPr>
          <a:lstStyle/>
          <a:p>
            <a:r>
              <a:rPr lang="es-MX" sz="3100" dirty="0" smtClean="0"/>
              <a:t>LECTOR RFID PASIVO: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sz="2600" dirty="0" smtClean="0"/>
              <a:t>Comunicación SERIAL</a:t>
            </a:r>
          </a:p>
          <a:p>
            <a:r>
              <a:rPr lang="es-MX" sz="2600" dirty="0" smtClean="0"/>
              <a:t>Alcance: 20cm</a:t>
            </a:r>
          </a:p>
          <a:p>
            <a:r>
              <a:rPr lang="es-MX" sz="2600" dirty="0" smtClean="0"/>
              <a:t>Frecuencia de Trabajo: 125KHz</a:t>
            </a:r>
          </a:p>
          <a:p>
            <a:r>
              <a:rPr lang="es-MX" sz="2600" dirty="0" smtClean="0"/>
              <a:t>Alimentación: 5Volts</a:t>
            </a:r>
            <a:endParaRPr lang="es-EC" sz="26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3882" t="14815" r="4981" b="19259"/>
          <a:stretch>
            <a:fillRect/>
          </a:stretch>
        </p:blipFill>
        <p:spPr bwMode="auto">
          <a:xfrm>
            <a:off x="4427984" y="2132856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pPr algn="just"/>
            <a:r>
              <a:rPr lang="es-EC" sz="2000" dirty="0" smtClean="0"/>
              <a:t>En la actualidad, los Laboratorios del Departamento de Eléctrica y Electrónica son utilizados por los alumnos de la ESPE, como complemento a la educación obtenida en los salones de clases, para afianzar los conocimientos recibidos y además poner en práctica los mismos. </a:t>
            </a:r>
          </a:p>
          <a:p>
            <a:endParaRPr lang="es-EC" sz="2000" dirty="0" smtClean="0"/>
          </a:p>
          <a:p>
            <a:pPr algn="just"/>
            <a:r>
              <a:rPr lang="es-EC" sz="2000" dirty="0" smtClean="0"/>
              <a:t>Por tal motivo, los elementos y equipos pertenecientes a los laboratorios, se encuentran en constante manipuleo y uso, incluso en horarios extendidos de clases (fuera de clase), además que muchos equipos pertenecientes a un laboratorio, son utilizados en otro lugar sea este como por ejemplo un aula de clase, oficinas, </a:t>
            </a:r>
            <a:r>
              <a:rPr lang="es-EC" sz="2000" dirty="0" err="1" smtClean="0"/>
              <a:t>etc</a:t>
            </a:r>
            <a:r>
              <a:rPr lang="es-EC" sz="2000" dirty="0" smtClean="0"/>
              <a:t>; teniendo así muchas veces desconocimiento de la persona quien removió el equipo de su lugar de origen.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LECTOR RFID ACTIVO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r>
              <a:rPr lang="es-MX" sz="2200" dirty="0" smtClean="0"/>
              <a:t>Basa su funcionamiento en un </a:t>
            </a:r>
            <a:r>
              <a:rPr lang="es-MX" sz="2200" dirty="0" err="1" smtClean="0"/>
              <a:t>microcontrolador</a:t>
            </a:r>
            <a:r>
              <a:rPr lang="es-MX" sz="2200" dirty="0" smtClean="0"/>
              <a:t> PIC18F2550 y en los </a:t>
            </a:r>
            <a:r>
              <a:rPr lang="es-MX" sz="2200" dirty="0" err="1" smtClean="0"/>
              <a:t>transceivers</a:t>
            </a:r>
            <a:r>
              <a:rPr lang="es-MX" sz="2200" dirty="0" smtClean="0"/>
              <a:t> OEM 433MHz.</a:t>
            </a:r>
          </a:p>
          <a:p>
            <a:r>
              <a:rPr lang="es-MX" sz="2200" dirty="0" smtClean="0"/>
              <a:t>Se definió un rastreo continuo de equipos.</a:t>
            </a:r>
          </a:p>
          <a:p>
            <a:r>
              <a:rPr lang="es-MX" sz="2200" dirty="0" smtClean="0"/>
              <a:t>Arquitectura abierta y escalable.</a:t>
            </a:r>
          </a:p>
          <a:p>
            <a:r>
              <a:rPr lang="es-MX" sz="2200" dirty="0" smtClean="0"/>
              <a:t>Un solo Receptor de Información conectado a la tarjeta principal.</a:t>
            </a:r>
          </a:p>
          <a:p>
            <a:endParaRPr lang="es-EC" dirty="0"/>
          </a:p>
        </p:txBody>
      </p:sp>
      <p:pic>
        <p:nvPicPr>
          <p:cNvPr id="4" name="4 Imagen" descr="IMG00104-20110519-2225.jpg"/>
          <p:cNvPicPr/>
          <p:nvPr/>
        </p:nvPicPr>
        <p:blipFill>
          <a:blip r:embed="rId2" cstate="print"/>
          <a:srcRect l="24693" t="22727" r="32092" b="28510"/>
          <a:stretch>
            <a:fillRect/>
          </a:stretch>
        </p:blipFill>
        <p:spPr>
          <a:xfrm>
            <a:off x="3275856" y="2276872"/>
            <a:ext cx="252028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20000"/>
          </a:bodyPr>
          <a:lstStyle/>
          <a:p>
            <a:r>
              <a:rPr lang="es-MX" sz="3000" dirty="0" smtClean="0"/>
              <a:t>SERVIDOR: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sz="1900" dirty="0" smtClean="0"/>
          </a:p>
          <a:p>
            <a:r>
              <a:rPr lang="es-MX" sz="1900" dirty="0" smtClean="0"/>
              <a:t>Garantiza las conexiones con las sistemas remotos –TCP/IP-</a:t>
            </a:r>
          </a:p>
          <a:p>
            <a:r>
              <a:rPr lang="es-MX" sz="1900" dirty="0" smtClean="0"/>
              <a:t>Dos Modos de Trabajo Configurable (AUTORIZADO-REGISTRO)</a:t>
            </a:r>
          </a:p>
          <a:p>
            <a:r>
              <a:rPr lang="es-MX" sz="1900" dirty="0" smtClean="0"/>
              <a:t>Acceso a Bases de Datos Locales o Externas (IP-Dominio)</a:t>
            </a:r>
          </a:p>
          <a:p>
            <a:r>
              <a:rPr lang="es-MX" sz="1900" dirty="0" smtClean="0"/>
              <a:t>Interfaz Sencilla/Amigable de Operación</a:t>
            </a:r>
          </a:p>
          <a:p>
            <a:r>
              <a:rPr lang="es-MX" sz="1900" dirty="0" smtClean="0"/>
              <a:t>Envío de notificación en tiempo real vía Correo Electrónico y SMS (Configurable mediante correo)</a:t>
            </a:r>
            <a:endParaRPr lang="es-EC" sz="1900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6575" t="24480" r="13644" b="24949"/>
          <a:stretch>
            <a:fillRect/>
          </a:stretch>
        </p:blipFill>
        <p:spPr bwMode="auto">
          <a:xfrm>
            <a:off x="1763688" y="2132856"/>
            <a:ext cx="56481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1600" dirty="0" err="1" smtClean="0"/>
              <a:t>Flujograma</a:t>
            </a:r>
            <a:r>
              <a:rPr lang="es-EC" sz="1600" dirty="0" smtClean="0"/>
              <a:t>, funcionamiento del servidor de comunicación en MODO RECIBIR LAN</a:t>
            </a:r>
            <a:endParaRPr lang="es-EC" sz="1600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491880" y="1988840"/>
          <a:ext cx="1979712" cy="4680520"/>
        </p:xfrm>
        <a:graphic>
          <a:graphicData uri="http://schemas.openxmlformats.org/presentationml/2006/ole">
            <p:oleObj spid="_x0000_s19457" r:id="rId3" imgW="1312545" imgH="4356354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6280"/>
          </a:xfrm>
        </p:spPr>
        <p:txBody>
          <a:bodyPr>
            <a:normAutofit/>
          </a:bodyPr>
          <a:lstStyle/>
          <a:p>
            <a:pPr algn="ctr"/>
            <a:r>
              <a:rPr lang="es-EC" sz="1400" dirty="0" err="1" smtClean="0"/>
              <a:t>Flujograma</a:t>
            </a:r>
            <a:r>
              <a:rPr lang="es-EC" sz="1400" dirty="0" smtClean="0"/>
              <a:t>, funcionamiento del servidor de comunicación en MODO AUTORIZADO</a:t>
            </a:r>
            <a:endParaRPr lang="es-EC" sz="1400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3065115" y="1700808"/>
          <a:ext cx="3667125" cy="5157192"/>
        </p:xfrm>
        <a:graphic>
          <a:graphicData uri="http://schemas.openxmlformats.org/presentationml/2006/ole">
            <p:oleObj spid="_x0000_s40961" r:id="rId3" imgW="3148584" imgH="7940040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70000" lnSpcReduction="20000"/>
          </a:bodyPr>
          <a:lstStyle/>
          <a:p>
            <a:r>
              <a:rPr lang="es-MX" sz="4000" dirty="0" smtClean="0"/>
              <a:t>INTERFAZ CLIENTE: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sz="2300" dirty="0" smtClean="0"/>
              <a:t>Desarrollado en HTML y PHP para garantizar su funcionamiento en cualquier navegador (PC-Móvil)</a:t>
            </a:r>
          </a:p>
          <a:p>
            <a:r>
              <a:rPr lang="es-MX" sz="2300" dirty="0" smtClean="0"/>
              <a:t>Visualización de todo evento de un sistema en particular</a:t>
            </a:r>
            <a:r>
              <a:rPr lang="es-EC" sz="2300" dirty="0" smtClean="0"/>
              <a:t> –selección de sistema de alarma-</a:t>
            </a:r>
          </a:p>
          <a:p>
            <a:r>
              <a:rPr lang="es-MX" sz="2300" dirty="0" smtClean="0"/>
              <a:t>Interfaz intuitiva de uso.</a:t>
            </a:r>
          </a:p>
          <a:p>
            <a:r>
              <a:rPr lang="es-MX" sz="2300" dirty="0" smtClean="0"/>
              <a:t>Permite ingreso de datos para configuración de Alarmas</a:t>
            </a:r>
          </a:p>
          <a:p>
            <a:r>
              <a:rPr lang="es-MX" sz="2300" dirty="0" smtClean="0"/>
              <a:t>Permite 128 conexiones simultáneas para visualización del sistema.</a:t>
            </a:r>
          </a:p>
          <a:p>
            <a:r>
              <a:rPr lang="es-MX" sz="2300" dirty="0" smtClean="0"/>
              <a:t>Seguridad basada en claves de acceso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3367" r="433" b="17838"/>
          <a:stretch>
            <a:fillRect/>
          </a:stretch>
        </p:blipFill>
        <p:spPr bwMode="auto">
          <a:xfrm>
            <a:off x="1475656" y="2060848"/>
            <a:ext cx="558821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9600" dirty="0" smtClean="0"/>
              <a:t>GRACIAS!!</a:t>
            </a:r>
            <a:endParaRPr lang="es-EC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Objetivos:</a:t>
            </a:r>
          </a:p>
          <a:p>
            <a:pPr lvl="2"/>
            <a:r>
              <a:rPr lang="es-EC" sz="1900" b="1" dirty="0" smtClean="0"/>
              <a:t>General</a:t>
            </a:r>
          </a:p>
          <a:p>
            <a:pPr lvl="3"/>
            <a:r>
              <a:rPr lang="es-EC" sz="1900" dirty="0" smtClean="0"/>
              <a:t>Realizar el diseño e implementación de un sistema de control e inventario 	electrónico a través de la internet basado en la tecnología RFID para los laboratorios del Departamento de Eléctrica y Electrónica de la Escuela Politécnica del Ejército.</a:t>
            </a:r>
          </a:p>
          <a:p>
            <a:pPr lvl="3"/>
            <a:endParaRPr lang="es-EC" sz="1900" dirty="0" smtClean="0"/>
          </a:p>
          <a:p>
            <a:pPr lvl="2"/>
            <a:r>
              <a:rPr lang="es-EC" sz="1900" b="1" dirty="0" smtClean="0"/>
              <a:t>Específicos</a:t>
            </a:r>
          </a:p>
          <a:p>
            <a:pPr lvl="3"/>
            <a:r>
              <a:rPr lang="es-ES" sz="1900" dirty="0" smtClean="0"/>
              <a:t>Estudiar el marco teórico referente a la tecnología RFID y PIC-ETHERNET.</a:t>
            </a:r>
            <a:endParaRPr lang="es-EC" sz="1900" dirty="0" smtClean="0"/>
          </a:p>
          <a:p>
            <a:pPr lvl="3"/>
            <a:r>
              <a:rPr lang="es-ES" sz="1900" dirty="0" smtClean="0"/>
              <a:t>Diseñar el sistema con los parámetros establecidos.</a:t>
            </a:r>
            <a:endParaRPr lang="es-EC" sz="1900" dirty="0" smtClean="0"/>
          </a:p>
          <a:p>
            <a:pPr lvl="3"/>
            <a:r>
              <a:rPr lang="es-ES" sz="1900" dirty="0" smtClean="0"/>
              <a:t>Realizar la implementación del sistema.</a:t>
            </a:r>
            <a:endParaRPr lang="es-EC" sz="1900" dirty="0" smtClean="0"/>
          </a:p>
          <a:p>
            <a:pPr lvl="3"/>
            <a:r>
              <a:rPr lang="es-ES" sz="1900" dirty="0" smtClean="0"/>
              <a:t>Determinar la eficiencia del sistema, en base a pruebas de funcionamiento.</a:t>
            </a:r>
            <a:endParaRPr lang="es-EC" sz="1900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DESARROLLO</a:t>
            </a:r>
          </a:p>
          <a:p>
            <a:pPr lvl="1"/>
            <a:r>
              <a:rPr lang="es-EC" sz="2800" b="1" dirty="0" smtClean="0"/>
              <a:t>RFID (</a:t>
            </a:r>
            <a:r>
              <a:rPr lang="es-EC" sz="2400" b="1" dirty="0" smtClean="0"/>
              <a:t>IDENTIFICACIÓN POR RADIO FRECUENCIA</a:t>
            </a:r>
            <a:r>
              <a:rPr lang="es-EC" sz="2800" b="1" dirty="0" smtClean="0"/>
              <a:t>)</a:t>
            </a:r>
          </a:p>
          <a:p>
            <a:pPr>
              <a:buNone/>
            </a:pPr>
            <a:r>
              <a:rPr lang="es-EC" sz="3200" dirty="0" smtClean="0"/>
              <a:t> </a:t>
            </a:r>
          </a:p>
          <a:p>
            <a:r>
              <a:rPr lang="es-EC" sz="3200" b="1" dirty="0" smtClean="0"/>
              <a:t>Conceptos básicos</a:t>
            </a:r>
          </a:p>
          <a:p>
            <a:pPr>
              <a:buNone/>
            </a:pPr>
            <a:r>
              <a:rPr lang="es-EC" sz="3200" dirty="0" smtClean="0"/>
              <a:t>	</a:t>
            </a:r>
            <a:r>
              <a:rPr lang="es-EC" sz="2600" dirty="0" smtClean="0"/>
              <a:t> Existen 3 componentes básicos en un sistema de RFID:</a:t>
            </a:r>
          </a:p>
          <a:p>
            <a:pPr>
              <a:buNone/>
            </a:pPr>
            <a:endParaRPr lang="es-EC" sz="2600" dirty="0" smtClean="0"/>
          </a:p>
          <a:p>
            <a:pPr lvl="1"/>
            <a:r>
              <a:rPr lang="es-EC" sz="2100" b="1" dirty="0" smtClean="0"/>
              <a:t> </a:t>
            </a:r>
            <a:r>
              <a:rPr lang="es-ES" sz="2100" b="1" dirty="0" err="1" smtClean="0"/>
              <a:t>Tag</a:t>
            </a:r>
            <a:r>
              <a:rPr lang="es-ES" sz="2100" b="1" dirty="0" smtClean="0"/>
              <a:t>: </a:t>
            </a:r>
            <a:r>
              <a:rPr lang="es-ES" sz="2100" dirty="0" smtClean="0"/>
              <a:t>etiqueta o </a:t>
            </a:r>
            <a:r>
              <a:rPr lang="es-ES" sz="2100" dirty="0" err="1" smtClean="0"/>
              <a:t>transponder</a:t>
            </a:r>
            <a:r>
              <a:rPr lang="es-ES" sz="2100" dirty="0" smtClean="0"/>
              <a:t> de RFID consiste en un pequeño circuito, integrado con una pequeña antena, capaz de transmitir un número de serie único hacia un dispositivo de lectura, como respuesta a una petición. Algunas veces puede incluir una batería.</a:t>
            </a:r>
          </a:p>
          <a:p>
            <a:pPr lvl="1"/>
            <a:endParaRPr lang="es-EC" sz="2100" dirty="0" smtClean="0"/>
          </a:p>
          <a:p>
            <a:pPr lvl="1"/>
            <a:r>
              <a:rPr lang="es-ES" sz="2100" b="1" dirty="0" smtClean="0"/>
              <a:t>Lector: </a:t>
            </a:r>
            <a:r>
              <a:rPr lang="es-ES" sz="2100" dirty="0" smtClean="0"/>
              <a:t>el cual puede ser de lectura o lectura/escritura, está compuesto por una antena, un módulo electrónico de radiofrecuencia y un módulo electrónico de control. </a:t>
            </a:r>
          </a:p>
          <a:p>
            <a:pPr lvl="1"/>
            <a:endParaRPr lang="es-EC" sz="2100" dirty="0" smtClean="0"/>
          </a:p>
          <a:p>
            <a:pPr lvl="1"/>
            <a:r>
              <a:rPr lang="es-ES" sz="2100" b="1" dirty="0" smtClean="0"/>
              <a:t>Controlador: </a:t>
            </a:r>
            <a:r>
              <a:rPr lang="es-ES" sz="2100" dirty="0" smtClean="0"/>
              <a:t>o un equipo anfitrión, comúnmente una PC o Workstation, en la cual corre una base de datos y algún software de control.</a:t>
            </a:r>
            <a:endParaRPr lang="es-EC" sz="2100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3200" dirty="0" smtClean="0"/>
              <a:t>Componentes de un sistema de control RFID</a:t>
            </a:r>
          </a:p>
          <a:p>
            <a:pPr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 l="31252" t="39085" r="32628" b="34859"/>
          <a:stretch/>
        </p:blipFill>
        <p:spPr bwMode="auto">
          <a:xfrm>
            <a:off x="1475656" y="2996952"/>
            <a:ext cx="5904656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arto="http://schemas.microsoft.com/office/word/2006/arto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PARTES DEL SISTEMA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algn="ctr">
              <a:buNone/>
            </a:pPr>
            <a:endParaRPr lang="es-EC" sz="2800" dirty="0" smtClean="0"/>
          </a:p>
          <a:p>
            <a:pPr algn="ctr">
              <a:buNone/>
            </a:pPr>
            <a:r>
              <a:rPr lang="es-EC" sz="2800" dirty="0" smtClean="0"/>
              <a:t>Diagrama de bloques del sistema</a:t>
            </a:r>
            <a:endParaRPr lang="es-EC" sz="2800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43608" y="2492896"/>
          <a:ext cx="6768752" cy="2787910"/>
        </p:xfrm>
        <a:graphic>
          <a:graphicData uri="http://schemas.openxmlformats.org/presentationml/2006/ole">
            <p:oleObj spid="_x0000_s1025" r:id="rId3" imgW="6694551" imgH="192481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DETALLE DEL SISTEMA</a:t>
            </a:r>
          </a:p>
          <a:p>
            <a:endParaRPr lang="es-MX" dirty="0" smtClean="0"/>
          </a:p>
          <a:p>
            <a:pPr lvl="1"/>
            <a:r>
              <a:rPr lang="es-MX" sz="2400" dirty="0" smtClean="0"/>
              <a:t>MICROCONTROLADOR: PIC 18F97J60</a:t>
            </a:r>
          </a:p>
          <a:p>
            <a:pPr lvl="1"/>
            <a:r>
              <a:rPr lang="es-MX" sz="2400" dirty="0" smtClean="0"/>
              <a:t>LECTOR RFID PASIVO: ID-20</a:t>
            </a:r>
          </a:p>
          <a:p>
            <a:pPr lvl="1"/>
            <a:r>
              <a:rPr lang="es-MX" sz="2400" dirty="0" smtClean="0"/>
              <a:t>LECTOR RFID ACTIVO: PIC 18F2550</a:t>
            </a:r>
          </a:p>
          <a:p>
            <a:pPr lvl="1"/>
            <a:r>
              <a:rPr lang="es-MX" sz="2400" dirty="0" smtClean="0"/>
              <a:t>SERVIDOR: SOTWARE DESARROLLADO VBASIC</a:t>
            </a:r>
          </a:p>
          <a:p>
            <a:pPr lvl="1"/>
            <a:r>
              <a:rPr lang="es-MX" sz="2400" dirty="0" smtClean="0"/>
              <a:t>INTERFAZ CLIENTE: WEB-HTML, PHP</a:t>
            </a:r>
          </a:p>
          <a:p>
            <a:endParaRPr lang="es-MX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MICROCONTROLADOR</a:t>
            </a:r>
            <a:endParaRPr lang="es-EC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9223" t="13407" r="10305" b="12766"/>
          <a:stretch>
            <a:fillRect/>
          </a:stretch>
        </p:blipFill>
        <p:spPr bwMode="auto">
          <a:xfrm>
            <a:off x="539552" y="2204864"/>
            <a:ext cx="784887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 bmk="_Toc303728013">
                <a:latin typeface="Arial" pitchFamily="34" charset="0"/>
                <a:ea typeface="Times New Roman" pitchFamily="18" charset="0"/>
              </a:rPr>
              <a:t>Relación del modelo OSI y TCP/IP</a:t>
            </a:r>
            <a:r>
              <a:rPr lang="es-EC" sz="4000" dirty="0" smtClean="0">
                <a:latin typeface="Arial" pitchFamily="34" charset="0"/>
              </a:rPr>
              <a:t/>
            </a:r>
            <a:br>
              <a:rPr lang="es-EC" sz="4000" dirty="0" smtClean="0">
                <a:latin typeface="Arial" pitchFamily="34" charset="0"/>
              </a:rPr>
            </a:br>
            <a:endParaRPr lang="es-ES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5601" name="Imagen 1"/>
          <p:cNvPicPr>
            <a:picLocks noChangeAspect="1" noChangeArrowheads="1"/>
          </p:cNvPicPr>
          <p:nvPr/>
        </p:nvPicPr>
        <p:blipFill>
          <a:blip r:embed="rId2" cstate="print"/>
          <a:srcRect t="12778"/>
          <a:stretch>
            <a:fillRect/>
          </a:stretch>
        </p:blipFill>
        <p:spPr bwMode="auto">
          <a:xfrm>
            <a:off x="1331640" y="2204864"/>
            <a:ext cx="6285655" cy="4392488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ESPE-DEEE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</TotalTime>
  <Words>650</Words>
  <Application>Microsoft Office PowerPoint</Application>
  <PresentationFormat>Presentación en pantalla (4:3)</PresentationFormat>
  <Paragraphs>168</Paragraphs>
  <Slides>25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Fundición</vt:lpstr>
      <vt:lpstr>Visio</vt:lpstr>
      <vt:lpstr>“DISEÑO E IMPLEMENTACIÓN DE UN SISTEMA DE CONTROL E INVENTARIO ELECTRÓNICO A TRAVÉS DE LA INTERNET BASADO EN LA TECNOLOGÍA RFID PARA LOS LABORATORIOS DEL DEEE-ESPE”</vt:lpstr>
      <vt:lpstr>ESPE-DEEE</vt:lpstr>
      <vt:lpstr>ESPE-DEEE</vt:lpstr>
      <vt:lpstr>ESPE-DEEE</vt:lpstr>
      <vt:lpstr>ESPE-DEEE</vt:lpstr>
      <vt:lpstr>ESPE-DEEE</vt:lpstr>
      <vt:lpstr>ESPE-DEEE</vt:lpstr>
      <vt:lpstr>ESPE-DEEE</vt:lpstr>
      <vt:lpstr>ESPE-DEEE</vt:lpstr>
      <vt:lpstr>ESPE-DEEE</vt:lpstr>
      <vt:lpstr>ESPE-DEEE</vt:lpstr>
      <vt:lpstr>ESPE-DEEE</vt:lpstr>
      <vt:lpstr>ESPE-DEEE</vt:lpstr>
      <vt:lpstr>ESPE-DEEE</vt:lpstr>
      <vt:lpstr>Requerimientos del programa del microcontrolador. </vt:lpstr>
      <vt:lpstr>ESPE-DEEE</vt:lpstr>
      <vt:lpstr>Diapositiva 17</vt:lpstr>
      <vt:lpstr>Diapositiva 18</vt:lpstr>
      <vt:lpstr>ESPE-DEEE</vt:lpstr>
      <vt:lpstr>ESPE-DEEE</vt:lpstr>
      <vt:lpstr>ESPE-DEEE</vt:lpstr>
      <vt:lpstr>ESPE-DEEE</vt:lpstr>
      <vt:lpstr>ESPE-DEEE</vt:lpstr>
      <vt:lpstr>ESPE-DEEE</vt:lpstr>
      <vt:lpstr>Diapositiva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“DISEÑO E IMPLEMENTACIÓN DE UN SISTEMA DE CONTROL E INVENTARIO ELECTRÓNICO A TRAVÉS DE LA INTERNET BASADO EN LA TECNOLOGÍA RFID PARA LOS LABORATORIOS DEL DEEE-ESPE”</dc:title>
  <dc:creator>Admin</dc:creator>
  <cp:lastModifiedBy>Admin</cp:lastModifiedBy>
  <cp:revision>12</cp:revision>
  <dcterms:created xsi:type="dcterms:W3CDTF">2011-09-21T16:50:16Z</dcterms:created>
  <dcterms:modified xsi:type="dcterms:W3CDTF">2011-10-25T18:18:25Z</dcterms:modified>
</cp:coreProperties>
</file>