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5" r:id="rId8"/>
    <p:sldId id="268" r:id="rId9"/>
    <p:sldId id="273" r:id="rId10"/>
    <p:sldId id="266" r:id="rId11"/>
    <p:sldId id="267" r:id="rId12"/>
    <p:sldId id="269" r:id="rId13"/>
    <p:sldId id="270" r:id="rId14"/>
    <p:sldId id="272" r:id="rId15"/>
    <p:sldId id="274" r:id="rId16"/>
    <p:sldId id="275" r:id="rId17"/>
    <p:sldId id="276" r:id="rId18"/>
    <p:sldId id="277"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5" r:id="rId34"/>
    <p:sldId id="296" r:id="rId35"/>
    <p:sldId id="297" r:id="rId36"/>
    <p:sldId id="299" r:id="rId37"/>
    <p:sldId id="300" r:id="rId38"/>
    <p:sldId id="301" r:id="rId39"/>
    <p:sldId id="302" r:id="rId40"/>
    <p:sldId id="303" r:id="rId41"/>
    <p:sldId id="305" r:id="rId42"/>
    <p:sldId id="306" r:id="rId43"/>
    <p:sldId id="307" r:id="rId44"/>
    <p:sldId id="308" r:id="rId45"/>
    <p:sldId id="309" r:id="rId46"/>
    <p:sldId id="310" r:id="rId47"/>
    <p:sldId id="311" r:id="rId48"/>
    <p:sldId id="312" r:id="rId49"/>
    <p:sldId id="313" r:id="rId50"/>
    <p:sldId id="314"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336" r:id="rId72"/>
    <p:sldId id="337" r:id="rId73"/>
    <p:sldId id="338" r:id="rId74"/>
    <p:sldId id="339" r:id="rId75"/>
    <p:sldId id="340" r:id="rId76"/>
    <p:sldId id="341" r:id="rId7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835" autoAdjust="0"/>
    <p:restoredTop sz="94576" autoAdjust="0"/>
  </p:normalViewPr>
  <p:slideViewPr>
    <p:cSldViewPr>
      <p:cViewPr>
        <p:scale>
          <a:sx n="60" d="100"/>
          <a:sy n="60" d="100"/>
        </p:scale>
        <p:origin x="-1464" y="-468"/>
      </p:cViewPr>
      <p:guideLst>
        <p:guide orient="horz" pos="2160"/>
        <p:guide pos="2880"/>
      </p:guideLst>
    </p:cSldViewPr>
  </p:slideViewPr>
  <p:outlineViewPr>
    <p:cViewPr>
      <p:scale>
        <a:sx n="33" d="100"/>
        <a:sy n="33" d="100"/>
      </p:scale>
      <p:origin x="0" y="244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768C47-9762-47CF-A2B4-29DA5BED7D02}" type="doc">
      <dgm:prSet loTypeId="urn:microsoft.com/office/officeart/2005/8/layout/vProcess5" loCatId="process" qsTypeId="urn:microsoft.com/office/officeart/2005/8/quickstyle/3d4" qsCatId="3D" csTypeId="urn:microsoft.com/office/officeart/2005/8/colors/accent1_2" csCatId="accent1" phldr="1"/>
      <dgm:spPr/>
      <dgm:t>
        <a:bodyPr/>
        <a:lstStyle/>
        <a:p>
          <a:endParaRPr lang="es-EC"/>
        </a:p>
      </dgm:t>
    </dgm:pt>
    <dgm:pt modelId="{1619D545-2665-4DAC-8634-63293732C16A}">
      <dgm:prSet phldrT="[Texto]" custT="1"/>
      <dgm:spPr/>
      <dgm:t>
        <a:bodyPr/>
        <a:lstStyle/>
        <a:p>
          <a:pPr algn="ctr"/>
          <a:r>
            <a:rPr lang="es-EC" sz="2400" dirty="0" smtClean="0">
              <a:latin typeface="Arial Rounded MT Bold" pitchFamily="34" charset="0"/>
            </a:rPr>
            <a:t>SUBCAPA DE CONTROL DE SESIÓN</a:t>
          </a:r>
          <a:endParaRPr lang="es-EC" sz="2400" dirty="0">
            <a:latin typeface="Arial Rounded MT Bold" pitchFamily="34" charset="0"/>
          </a:endParaRPr>
        </a:p>
      </dgm:t>
    </dgm:pt>
    <dgm:pt modelId="{4C2D25D2-9D78-4BBC-82E7-4350DFB70E36}" type="parTrans" cxnId="{600020D0-6A91-4443-AE6E-EAC284BCDEA5}">
      <dgm:prSet/>
      <dgm:spPr/>
      <dgm:t>
        <a:bodyPr/>
        <a:lstStyle/>
        <a:p>
          <a:endParaRPr lang="es-EC"/>
        </a:p>
      </dgm:t>
    </dgm:pt>
    <dgm:pt modelId="{A5C1E237-67D6-4659-ABBA-EFC2ED39B31D}" type="sibTrans" cxnId="{600020D0-6A91-4443-AE6E-EAC284BCDEA5}">
      <dgm:prSet/>
      <dgm:spPr/>
      <dgm:t>
        <a:bodyPr/>
        <a:lstStyle/>
        <a:p>
          <a:endParaRPr lang="es-EC"/>
        </a:p>
      </dgm:t>
    </dgm:pt>
    <dgm:pt modelId="{0807AC87-72BF-469D-8E65-7948647220CF}">
      <dgm:prSet phldrT="[Texto]" custT="1"/>
      <dgm:spPr/>
      <dgm:t>
        <a:bodyPr/>
        <a:lstStyle/>
        <a:p>
          <a:pPr algn="ctr"/>
          <a:r>
            <a:rPr lang="es-EC" sz="2400" dirty="0" smtClean="0">
              <a:latin typeface="Arial Rounded MT Bold" pitchFamily="34" charset="0"/>
            </a:rPr>
            <a:t>SUBCAPA DE CONTROL DE SEGURIDAD</a:t>
          </a:r>
          <a:endParaRPr lang="es-EC" sz="2400" dirty="0">
            <a:latin typeface="Arial Rounded MT Bold" pitchFamily="34" charset="0"/>
          </a:endParaRPr>
        </a:p>
      </dgm:t>
    </dgm:pt>
    <dgm:pt modelId="{287EC00D-AB7C-4380-BB79-C0A9BDB7E807}" type="parTrans" cxnId="{065176A1-3E12-4159-8BF0-AD828ADD9F69}">
      <dgm:prSet/>
      <dgm:spPr/>
      <dgm:t>
        <a:bodyPr/>
        <a:lstStyle/>
        <a:p>
          <a:endParaRPr lang="es-EC"/>
        </a:p>
      </dgm:t>
    </dgm:pt>
    <dgm:pt modelId="{AE37E1A9-0EA8-4CBA-AF00-22B4B89CE010}" type="sibTrans" cxnId="{065176A1-3E12-4159-8BF0-AD828ADD9F69}">
      <dgm:prSet/>
      <dgm:spPr/>
      <dgm:t>
        <a:bodyPr/>
        <a:lstStyle/>
        <a:p>
          <a:endParaRPr lang="es-EC"/>
        </a:p>
      </dgm:t>
    </dgm:pt>
    <dgm:pt modelId="{BA316504-3B39-49AE-B0E1-C44678681549}">
      <dgm:prSet phldrT="[Texto]" custT="1"/>
      <dgm:spPr/>
      <dgm:t>
        <a:bodyPr/>
        <a:lstStyle/>
        <a:p>
          <a:pPr algn="ctr"/>
          <a:r>
            <a:rPr lang="es-EC" sz="2400" dirty="0" smtClean="0">
              <a:latin typeface="Arial Rounded MT Bold" pitchFamily="34" charset="0"/>
            </a:rPr>
            <a:t>SUBCAPA DE CONTROL MAC INFERIOR</a:t>
          </a:r>
          <a:endParaRPr lang="es-EC" sz="2400" dirty="0">
            <a:latin typeface="Arial Rounded MT Bold" pitchFamily="34" charset="0"/>
          </a:endParaRPr>
        </a:p>
      </dgm:t>
    </dgm:pt>
    <dgm:pt modelId="{994DAADD-442D-488E-90BC-9310394FE564}" type="parTrans" cxnId="{D7BBD0C4-CBD2-40B4-8D5E-40D7DA3AB4E6}">
      <dgm:prSet/>
      <dgm:spPr/>
      <dgm:t>
        <a:bodyPr/>
        <a:lstStyle/>
        <a:p>
          <a:endParaRPr lang="es-EC"/>
        </a:p>
      </dgm:t>
    </dgm:pt>
    <dgm:pt modelId="{3363DF74-901A-41D7-984D-4EF47956274D}" type="sibTrans" cxnId="{D7BBD0C4-CBD2-40B4-8D5E-40D7DA3AB4E6}">
      <dgm:prSet/>
      <dgm:spPr/>
      <dgm:t>
        <a:bodyPr/>
        <a:lstStyle/>
        <a:p>
          <a:endParaRPr lang="es-EC"/>
        </a:p>
      </dgm:t>
    </dgm:pt>
    <dgm:pt modelId="{2297B692-5C69-47C6-888D-24F9FF61B01A}" type="pres">
      <dgm:prSet presAssocID="{D6768C47-9762-47CF-A2B4-29DA5BED7D02}" presName="outerComposite" presStyleCnt="0">
        <dgm:presLayoutVars>
          <dgm:chMax val="5"/>
          <dgm:dir/>
          <dgm:resizeHandles val="exact"/>
        </dgm:presLayoutVars>
      </dgm:prSet>
      <dgm:spPr/>
      <dgm:t>
        <a:bodyPr/>
        <a:lstStyle/>
        <a:p>
          <a:endParaRPr lang="es-EC"/>
        </a:p>
      </dgm:t>
    </dgm:pt>
    <dgm:pt modelId="{FD0D8AA9-49E8-42FC-A418-EB772F9D9005}" type="pres">
      <dgm:prSet presAssocID="{D6768C47-9762-47CF-A2B4-29DA5BED7D02}" presName="dummyMaxCanvas" presStyleCnt="0">
        <dgm:presLayoutVars/>
      </dgm:prSet>
      <dgm:spPr/>
    </dgm:pt>
    <dgm:pt modelId="{FA61AF13-855E-4B1C-AD52-B3C3E61CFEF2}" type="pres">
      <dgm:prSet presAssocID="{D6768C47-9762-47CF-A2B4-29DA5BED7D02}" presName="ThreeNodes_1" presStyleLbl="node1" presStyleIdx="0" presStyleCnt="3">
        <dgm:presLayoutVars>
          <dgm:bulletEnabled val="1"/>
        </dgm:presLayoutVars>
      </dgm:prSet>
      <dgm:spPr/>
      <dgm:t>
        <a:bodyPr/>
        <a:lstStyle/>
        <a:p>
          <a:endParaRPr lang="es-EC"/>
        </a:p>
      </dgm:t>
    </dgm:pt>
    <dgm:pt modelId="{247D6A58-8176-483E-9B1C-08C38DE27134}" type="pres">
      <dgm:prSet presAssocID="{D6768C47-9762-47CF-A2B4-29DA5BED7D02}" presName="ThreeNodes_2" presStyleLbl="node1" presStyleIdx="1" presStyleCnt="3">
        <dgm:presLayoutVars>
          <dgm:bulletEnabled val="1"/>
        </dgm:presLayoutVars>
      </dgm:prSet>
      <dgm:spPr/>
      <dgm:t>
        <a:bodyPr/>
        <a:lstStyle/>
        <a:p>
          <a:endParaRPr lang="es-EC"/>
        </a:p>
      </dgm:t>
    </dgm:pt>
    <dgm:pt modelId="{B2B21DF8-687A-46AD-BA56-04E4EB6C347C}" type="pres">
      <dgm:prSet presAssocID="{D6768C47-9762-47CF-A2B4-29DA5BED7D02}" presName="ThreeNodes_3" presStyleLbl="node1" presStyleIdx="2" presStyleCnt="3">
        <dgm:presLayoutVars>
          <dgm:bulletEnabled val="1"/>
        </dgm:presLayoutVars>
      </dgm:prSet>
      <dgm:spPr/>
      <dgm:t>
        <a:bodyPr/>
        <a:lstStyle/>
        <a:p>
          <a:endParaRPr lang="es-EC"/>
        </a:p>
      </dgm:t>
    </dgm:pt>
    <dgm:pt modelId="{1243209B-4D9A-49E6-8F19-56A6AA0CFF2D}" type="pres">
      <dgm:prSet presAssocID="{D6768C47-9762-47CF-A2B4-29DA5BED7D02}" presName="ThreeConn_1-2" presStyleLbl="fgAccFollowNode1" presStyleIdx="0" presStyleCnt="2">
        <dgm:presLayoutVars>
          <dgm:bulletEnabled val="1"/>
        </dgm:presLayoutVars>
      </dgm:prSet>
      <dgm:spPr/>
      <dgm:t>
        <a:bodyPr/>
        <a:lstStyle/>
        <a:p>
          <a:endParaRPr lang="es-EC"/>
        </a:p>
      </dgm:t>
    </dgm:pt>
    <dgm:pt modelId="{9780BB5F-1B8C-4011-9B18-B4FBE6126421}" type="pres">
      <dgm:prSet presAssocID="{D6768C47-9762-47CF-A2B4-29DA5BED7D02}" presName="ThreeConn_2-3" presStyleLbl="fgAccFollowNode1" presStyleIdx="1" presStyleCnt="2">
        <dgm:presLayoutVars>
          <dgm:bulletEnabled val="1"/>
        </dgm:presLayoutVars>
      </dgm:prSet>
      <dgm:spPr/>
      <dgm:t>
        <a:bodyPr/>
        <a:lstStyle/>
        <a:p>
          <a:endParaRPr lang="es-EC"/>
        </a:p>
      </dgm:t>
    </dgm:pt>
    <dgm:pt modelId="{3B753A06-7354-4DE9-9713-F58AC374A7EA}" type="pres">
      <dgm:prSet presAssocID="{D6768C47-9762-47CF-A2B4-29DA5BED7D02}" presName="ThreeNodes_1_text" presStyleLbl="node1" presStyleIdx="2" presStyleCnt="3">
        <dgm:presLayoutVars>
          <dgm:bulletEnabled val="1"/>
        </dgm:presLayoutVars>
      </dgm:prSet>
      <dgm:spPr/>
      <dgm:t>
        <a:bodyPr/>
        <a:lstStyle/>
        <a:p>
          <a:endParaRPr lang="es-EC"/>
        </a:p>
      </dgm:t>
    </dgm:pt>
    <dgm:pt modelId="{F299DDF5-C1C4-4ECC-AEFB-C874525741E1}" type="pres">
      <dgm:prSet presAssocID="{D6768C47-9762-47CF-A2B4-29DA5BED7D02}" presName="ThreeNodes_2_text" presStyleLbl="node1" presStyleIdx="2" presStyleCnt="3">
        <dgm:presLayoutVars>
          <dgm:bulletEnabled val="1"/>
        </dgm:presLayoutVars>
      </dgm:prSet>
      <dgm:spPr/>
      <dgm:t>
        <a:bodyPr/>
        <a:lstStyle/>
        <a:p>
          <a:endParaRPr lang="es-EC"/>
        </a:p>
      </dgm:t>
    </dgm:pt>
    <dgm:pt modelId="{F6568C60-4698-44B7-A80B-7C0D779235B5}" type="pres">
      <dgm:prSet presAssocID="{D6768C47-9762-47CF-A2B4-29DA5BED7D02}" presName="ThreeNodes_3_text" presStyleLbl="node1" presStyleIdx="2" presStyleCnt="3">
        <dgm:presLayoutVars>
          <dgm:bulletEnabled val="1"/>
        </dgm:presLayoutVars>
      </dgm:prSet>
      <dgm:spPr/>
      <dgm:t>
        <a:bodyPr/>
        <a:lstStyle/>
        <a:p>
          <a:endParaRPr lang="es-EC"/>
        </a:p>
      </dgm:t>
    </dgm:pt>
  </dgm:ptLst>
  <dgm:cxnLst>
    <dgm:cxn modelId="{D2FF19F0-E5F7-4F2D-A277-76AAF6D50C01}" type="presOf" srcId="{0807AC87-72BF-469D-8E65-7948647220CF}" destId="{F299DDF5-C1C4-4ECC-AEFB-C874525741E1}" srcOrd="1" destOrd="0" presId="urn:microsoft.com/office/officeart/2005/8/layout/vProcess5"/>
    <dgm:cxn modelId="{A5C6FAEB-E6A5-4735-99C7-1E8D90C72C9C}" type="presOf" srcId="{BA316504-3B39-49AE-B0E1-C44678681549}" destId="{B2B21DF8-687A-46AD-BA56-04E4EB6C347C}" srcOrd="0" destOrd="0" presId="urn:microsoft.com/office/officeart/2005/8/layout/vProcess5"/>
    <dgm:cxn modelId="{9D2702A6-5D56-413B-B2A4-9F103AF60B98}" type="presOf" srcId="{1619D545-2665-4DAC-8634-63293732C16A}" destId="{FA61AF13-855E-4B1C-AD52-B3C3E61CFEF2}" srcOrd="0" destOrd="0" presId="urn:microsoft.com/office/officeart/2005/8/layout/vProcess5"/>
    <dgm:cxn modelId="{065176A1-3E12-4159-8BF0-AD828ADD9F69}" srcId="{D6768C47-9762-47CF-A2B4-29DA5BED7D02}" destId="{0807AC87-72BF-469D-8E65-7948647220CF}" srcOrd="1" destOrd="0" parTransId="{287EC00D-AB7C-4380-BB79-C0A9BDB7E807}" sibTransId="{AE37E1A9-0EA8-4CBA-AF00-22B4B89CE010}"/>
    <dgm:cxn modelId="{D7BBD0C4-CBD2-40B4-8D5E-40D7DA3AB4E6}" srcId="{D6768C47-9762-47CF-A2B4-29DA5BED7D02}" destId="{BA316504-3B39-49AE-B0E1-C44678681549}" srcOrd="2" destOrd="0" parTransId="{994DAADD-442D-488E-90BC-9310394FE564}" sibTransId="{3363DF74-901A-41D7-984D-4EF47956274D}"/>
    <dgm:cxn modelId="{337DACE7-4A52-4D75-9CF8-E7A3AC3AFECB}" type="presOf" srcId="{A5C1E237-67D6-4659-ABBA-EFC2ED39B31D}" destId="{1243209B-4D9A-49E6-8F19-56A6AA0CFF2D}" srcOrd="0" destOrd="0" presId="urn:microsoft.com/office/officeart/2005/8/layout/vProcess5"/>
    <dgm:cxn modelId="{0DD4C7E9-B45C-416D-AC5B-3E64894C99E3}" type="presOf" srcId="{BA316504-3B39-49AE-B0E1-C44678681549}" destId="{F6568C60-4698-44B7-A80B-7C0D779235B5}" srcOrd="1" destOrd="0" presId="urn:microsoft.com/office/officeart/2005/8/layout/vProcess5"/>
    <dgm:cxn modelId="{5072B970-C92F-4976-B10C-72DD1DE93FFB}" type="presOf" srcId="{D6768C47-9762-47CF-A2B4-29DA5BED7D02}" destId="{2297B692-5C69-47C6-888D-24F9FF61B01A}" srcOrd="0" destOrd="0" presId="urn:microsoft.com/office/officeart/2005/8/layout/vProcess5"/>
    <dgm:cxn modelId="{649F12FB-3CCF-4FFE-BEDD-7F32B3F7636F}" type="presOf" srcId="{1619D545-2665-4DAC-8634-63293732C16A}" destId="{3B753A06-7354-4DE9-9713-F58AC374A7EA}" srcOrd="1" destOrd="0" presId="urn:microsoft.com/office/officeart/2005/8/layout/vProcess5"/>
    <dgm:cxn modelId="{600020D0-6A91-4443-AE6E-EAC284BCDEA5}" srcId="{D6768C47-9762-47CF-A2B4-29DA5BED7D02}" destId="{1619D545-2665-4DAC-8634-63293732C16A}" srcOrd="0" destOrd="0" parTransId="{4C2D25D2-9D78-4BBC-82E7-4350DFB70E36}" sibTransId="{A5C1E237-67D6-4659-ABBA-EFC2ED39B31D}"/>
    <dgm:cxn modelId="{3BAA08A3-3EDD-49E8-892F-8DBE092C4599}" type="presOf" srcId="{AE37E1A9-0EA8-4CBA-AF00-22B4B89CE010}" destId="{9780BB5F-1B8C-4011-9B18-B4FBE6126421}" srcOrd="0" destOrd="0" presId="urn:microsoft.com/office/officeart/2005/8/layout/vProcess5"/>
    <dgm:cxn modelId="{BF654A51-588E-40BF-8CEC-BBB19CAF3A8C}" type="presOf" srcId="{0807AC87-72BF-469D-8E65-7948647220CF}" destId="{247D6A58-8176-483E-9B1C-08C38DE27134}" srcOrd="0" destOrd="0" presId="urn:microsoft.com/office/officeart/2005/8/layout/vProcess5"/>
    <dgm:cxn modelId="{4BF6A7E8-E880-46B2-A10C-EEFAAA1AA822}" type="presParOf" srcId="{2297B692-5C69-47C6-888D-24F9FF61B01A}" destId="{FD0D8AA9-49E8-42FC-A418-EB772F9D9005}" srcOrd="0" destOrd="0" presId="urn:microsoft.com/office/officeart/2005/8/layout/vProcess5"/>
    <dgm:cxn modelId="{C4238EAE-3D3F-4E62-A2E9-6B6568B6C36B}" type="presParOf" srcId="{2297B692-5C69-47C6-888D-24F9FF61B01A}" destId="{FA61AF13-855E-4B1C-AD52-B3C3E61CFEF2}" srcOrd="1" destOrd="0" presId="urn:microsoft.com/office/officeart/2005/8/layout/vProcess5"/>
    <dgm:cxn modelId="{E74F6727-F2EF-4B66-8AC9-9F0EA4DA4D6F}" type="presParOf" srcId="{2297B692-5C69-47C6-888D-24F9FF61B01A}" destId="{247D6A58-8176-483E-9B1C-08C38DE27134}" srcOrd="2" destOrd="0" presId="urn:microsoft.com/office/officeart/2005/8/layout/vProcess5"/>
    <dgm:cxn modelId="{03857B9A-3271-414E-A124-CE309C2139D9}" type="presParOf" srcId="{2297B692-5C69-47C6-888D-24F9FF61B01A}" destId="{B2B21DF8-687A-46AD-BA56-04E4EB6C347C}" srcOrd="3" destOrd="0" presId="urn:microsoft.com/office/officeart/2005/8/layout/vProcess5"/>
    <dgm:cxn modelId="{87BCBA97-2E50-44F2-8F71-03438E26DA55}" type="presParOf" srcId="{2297B692-5C69-47C6-888D-24F9FF61B01A}" destId="{1243209B-4D9A-49E6-8F19-56A6AA0CFF2D}" srcOrd="4" destOrd="0" presId="urn:microsoft.com/office/officeart/2005/8/layout/vProcess5"/>
    <dgm:cxn modelId="{4D70B13D-6ACF-497C-A19E-C8D2A0D67351}" type="presParOf" srcId="{2297B692-5C69-47C6-888D-24F9FF61B01A}" destId="{9780BB5F-1B8C-4011-9B18-B4FBE6126421}" srcOrd="5" destOrd="0" presId="urn:microsoft.com/office/officeart/2005/8/layout/vProcess5"/>
    <dgm:cxn modelId="{47E8DB97-F224-4402-924A-64DF89032F97}" type="presParOf" srcId="{2297B692-5C69-47C6-888D-24F9FF61B01A}" destId="{3B753A06-7354-4DE9-9713-F58AC374A7EA}" srcOrd="6" destOrd="0" presId="urn:microsoft.com/office/officeart/2005/8/layout/vProcess5"/>
    <dgm:cxn modelId="{2DD365EA-FB11-499D-9CE3-5DDC4021EFE5}" type="presParOf" srcId="{2297B692-5C69-47C6-888D-24F9FF61B01A}" destId="{F299DDF5-C1C4-4ECC-AEFB-C874525741E1}" srcOrd="7" destOrd="0" presId="urn:microsoft.com/office/officeart/2005/8/layout/vProcess5"/>
    <dgm:cxn modelId="{BF7FEECB-4E7F-4079-B0A0-EC1C417FFF34}" type="presParOf" srcId="{2297B692-5C69-47C6-888D-24F9FF61B01A}" destId="{F6568C60-4698-44B7-A80B-7C0D779235B5}" srcOrd="8" destOrd="0" presId="urn:microsoft.com/office/officeart/2005/8/layout/vProcess5"/>
  </dgm:cxnLst>
  <dgm:bg/>
  <dgm:whole/>
</dgm:dataModel>
</file>

<file path=ppt/diagrams/data2.xml><?xml version="1.0" encoding="utf-8"?>
<dgm:dataModel xmlns:dgm="http://schemas.openxmlformats.org/drawingml/2006/diagram" xmlns:a="http://schemas.openxmlformats.org/drawingml/2006/main">
  <dgm:ptLst>
    <dgm:pt modelId="{D6768C47-9762-47CF-A2B4-29DA5BED7D02}" type="doc">
      <dgm:prSet loTypeId="urn:microsoft.com/office/officeart/2005/8/layout/vProcess5" loCatId="process" qsTypeId="urn:microsoft.com/office/officeart/2005/8/quickstyle/3d4" qsCatId="3D" csTypeId="urn:microsoft.com/office/officeart/2005/8/colors/accent1_2" csCatId="accent1" phldr="1"/>
      <dgm:spPr/>
      <dgm:t>
        <a:bodyPr/>
        <a:lstStyle/>
        <a:p>
          <a:endParaRPr lang="es-EC"/>
        </a:p>
      </dgm:t>
    </dgm:pt>
    <dgm:pt modelId="{1619D545-2665-4DAC-8634-63293732C16A}">
      <dgm:prSet phldrT="[Texto]" custT="1"/>
      <dgm:spPr/>
      <dgm:t>
        <a:bodyPr/>
        <a:lstStyle/>
        <a:p>
          <a:pPr algn="ctr"/>
          <a:r>
            <a:rPr lang="es-EC" sz="2400" dirty="0" smtClean="0">
              <a:latin typeface="Arial Rounded MT Bold" pitchFamily="34" charset="0"/>
            </a:rPr>
            <a:t>SUBCAPA DE CONVERGENCIA</a:t>
          </a:r>
          <a:endParaRPr lang="es-EC" sz="2400" dirty="0">
            <a:latin typeface="Arial Rounded MT Bold" pitchFamily="34" charset="0"/>
          </a:endParaRPr>
        </a:p>
      </dgm:t>
    </dgm:pt>
    <dgm:pt modelId="{4C2D25D2-9D78-4BBC-82E7-4350DFB70E36}" type="parTrans" cxnId="{600020D0-6A91-4443-AE6E-EAC284BCDEA5}">
      <dgm:prSet/>
      <dgm:spPr/>
      <dgm:t>
        <a:bodyPr/>
        <a:lstStyle/>
        <a:p>
          <a:endParaRPr lang="es-EC"/>
        </a:p>
      </dgm:t>
    </dgm:pt>
    <dgm:pt modelId="{A5C1E237-67D6-4659-ABBA-EFC2ED39B31D}" type="sibTrans" cxnId="{600020D0-6A91-4443-AE6E-EAC284BCDEA5}">
      <dgm:prSet/>
      <dgm:spPr/>
      <dgm:t>
        <a:bodyPr/>
        <a:lstStyle/>
        <a:p>
          <a:endParaRPr lang="es-EC"/>
        </a:p>
      </dgm:t>
    </dgm:pt>
    <dgm:pt modelId="{0807AC87-72BF-469D-8E65-7948647220CF}">
      <dgm:prSet phldrT="[Texto]" custT="1"/>
      <dgm:spPr/>
      <dgm:t>
        <a:bodyPr/>
        <a:lstStyle/>
        <a:p>
          <a:pPr algn="ctr"/>
          <a:r>
            <a:rPr lang="es-EC" sz="2400" dirty="0" smtClean="0">
              <a:latin typeface="Arial Rounded MT Bold" pitchFamily="34" charset="0"/>
            </a:rPr>
            <a:t>SUBCAPA DE SEGURIDAD</a:t>
          </a:r>
          <a:endParaRPr lang="es-EC" sz="2400" dirty="0">
            <a:latin typeface="Arial Rounded MT Bold" pitchFamily="34" charset="0"/>
          </a:endParaRPr>
        </a:p>
      </dgm:t>
    </dgm:pt>
    <dgm:pt modelId="{287EC00D-AB7C-4380-BB79-C0A9BDB7E807}" type="parTrans" cxnId="{065176A1-3E12-4159-8BF0-AD828ADD9F69}">
      <dgm:prSet/>
      <dgm:spPr/>
      <dgm:t>
        <a:bodyPr/>
        <a:lstStyle/>
        <a:p>
          <a:endParaRPr lang="es-EC"/>
        </a:p>
      </dgm:t>
    </dgm:pt>
    <dgm:pt modelId="{AE37E1A9-0EA8-4CBA-AF00-22B4B89CE010}" type="sibTrans" cxnId="{065176A1-3E12-4159-8BF0-AD828ADD9F69}">
      <dgm:prSet/>
      <dgm:spPr/>
      <dgm:t>
        <a:bodyPr/>
        <a:lstStyle/>
        <a:p>
          <a:endParaRPr lang="es-EC"/>
        </a:p>
      </dgm:t>
    </dgm:pt>
    <dgm:pt modelId="{BA316504-3B39-49AE-B0E1-C44678681549}">
      <dgm:prSet phldrT="[Texto]" custT="1"/>
      <dgm:spPr/>
      <dgm:t>
        <a:bodyPr/>
        <a:lstStyle/>
        <a:p>
          <a:pPr algn="ctr"/>
          <a:r>
            <a:rPr lang="es-EC" sz="2400" dirty="0" smtClean="0">
              <a:latin typeface="Arial Rounded MT Bold" pitchFamily="34" charset="0"/>
            </a:rPr>
            <a:t>SUBCAPA MAC INFERIOR</a:t>
          </a:r>
          <a:endParaRPr lang="es-EC" sz="2400" dirty="0">
            <a:latin typeface="Arial Rounded MT Bold" pitchFamily="34" charset="0"/>
          </a:endParaRPr>
        </a:p>
      </dgm:t>
    </dgm:pt>
    <dgm:pt modelId="{994DAADD-442D-488E-90BC-9310394FE564}" type="parTrans" cxnId="{D7BBD0C4-CBD2-40B4-8D5E-40D7DA3AB4E6}">
      <dgm:prSet/>
      <dgm:spPr/>
      <dgm:t>
        <a:bodyPr/>
        <a:lstStyle/>
        <a:p>
          <a:endParaRPr lang="es-EC"/>
        </a:p>
      </dgm:t>
    </dgm:pt>
    <dgm:pt modelId="{3363DF74-901A-41D7-984D-4EF47956274D}" type="sibTrans" cxnId="{D7BBD0C4-CBD2-40B4-8D5E-40D7DA3AB4E6}">
      <dgm:prSet/>
      <dgm:spPr/>
      <dgm:t>
        <a:bodyPr/>
        <a:lstStyle/>
        <a:p>
          <a:endParaRPr lang="es-EC"/>
        </a:p>
      </dgm:t>
    </dgm:pt>
    <dgm:pt modelId="{2297B692-5C69-47C6-888D-24F9FF61B01A}" type="pres">
      <dgm:prSet presAssocID="{D6768C47-9762-47CF-A2B4-29DA5BED7D02}" presName="outerComposite" presStyleCnt="0">
        <dgm:presLayoutVars>
          <dgm:chMax val="5"/>
          <dgm:dir/>
          <dgm:resizeHandles val="exact"/>
        </dgm:presLayoutVars>
      </dgm:prSet>
      <dgm:spPr/>
      <dgm:t>
        <a:bodyPr/>
        <a:lstStyle/>
        <a:p>
          <a:endParaRPr lang="es-EC"/>
        </a:p>
      </dgm:t>
    </dgm:pt>
    <dgm:pt modelId="{FD0D8AA9-49E8-42FC-A418-EB772F9D9005}" type="pres">
      <dgm:prSet presAssocID="{D6768C47-9762-47CF-A2B4-29DA5BED7D02}" presName="dummyMaxCanvas" presStyleCnt="0">
        <dgm:presLayoutVars/>
      </dgm:prSet>
      <dgm:spPr/>
    </dgm:pt>
    <dgm:pt modelId="{FA61AF13-855E-4B1C-AD52-B3C3E61CFEF2}" type="pres">
      <dgm:prSet presAssocID="{D6768C47-9762-47CF-A2B4-29DA5BED7D02}" presName="ThreeNodes_1" presStyleLbl="node1" presStyleIdx="0" presStyleCnt="3">
        <dgm:presLayoutVars>
          <dgm:bulletEnabled val="1"/>
        </dgm:presLayoutVars>
      </dgm:prSet>
      <dgm:spPr/>
      <dgm:t>
        <a:bodyPr/>
        <a:lstStyle/>
        <a:p>
          <a:endParaRPr lang="es-EC"/>
        </a:p>
      </dgm:t>
    </dgm:pt>
    <dgm:pt modelId="{247D6A58-8176-483E-9B1C-08C38DE27134}" type="pres">
      <dgm:prSet presAssocID="{D6768C47-9762-47CF-A2B4-29DA5BED7D02}" presName="ThreeNodes_2" presStyleLbl="node1" presStyleIdx="1" presStyleCnt="3">
        <dgm:presLayoutVars>
          <dgm:bulletEnabled val="1"/>
        </dgm:presLayoutVars>
      </dgm:prSet>
      <dgm:spPr/>
      <dgm:t>
        <a:bodyPr/>
        <a:lstStyle/>
        <a:p>
          <a:endParaRPr lang="es-EC"/>
        </a:p>
      </dgm:t>
    </dgm:pt>
    <dgm:pt modelId="{B2B21DF8-687A-46AD-BA56-04E4EB6C347C}" type="pres">
      <dgm:prSet presAssocID="{D6768C47-9762-47CF-A2B4-29DA5BED7D02}" presName="ThreeNodes_3" presStyleLbl="node1" presStyleIdx="2" presStyleCnt="3">
        <dgm:presLayoutVars>
          <dgm:bulletEnabled val="1"/>
        </dgm:presLayoutVars>
      </dgm:prSet>
      <dgm:spPr/>
      <dgm:t>
        <a:bodyPr/>
        <a:lstStyle/>
        <a:p>
          <a:endParaRPr lang="es-EC"/>
        </a:p>
      </dgm:t>
    </dgm:pt>
    <dgm:pt modelId="{1243209B-4D9A-49E6-8F19-56A6AA0CFF2D}" type="pres">
      <dgm:prSet presAssocID="{D6768C47-9762-47CF-A2B4-29DA5BED7D02}" presName="ThreeConn_1-2" presStyleLbl="fgAccFollowNode1" presStyleIdx="0" presStyleCnt="2">
        <dgm:presLayoutVars>
          <dgm:bulletEnabled val="1"/>
        </dgm:presLayoutVars>
      </dgm:prSet>
      <dgm:spPr/>
      <dgm:t>
        <a:bodyPr/>
        <a:lstStyle/>
        <a:p>
          <a:endParaRPr lang="es-EC"/>
        </a:p>
      </dgm:t>
    </dgm:pt>
    <dgm:pt modelId="{9780BB5F-1B8C-4011-9B18-B4FBE6126421}" type="pres">
      <dgm:prSet presAssocID="{D6768C47-9762-47CF-A2B4-29DA5BED7D02}" presName="ThreeConn_2-3" presStyleLbl="fgAccFollowNode1" presStyleIdx="1" presStyleCnt="2">
        <dgm:presLayoutVars>
          <dgm:bulletEnabled val="1"/>
        </dgm:presLayoutVars>
      </dgm:prSet>
      <dgm:spPr/>
      <dgm:t>
        <a:bodyPr/>
        <a:lstStyle/>
        <a:p>
          <a:endParaRPr lang="es-EC"/>
        </a:p>
      </dgm:t>
    </dgm:pt>
    <dgm:pt modelId="{3B753A06-7354-4DE9-9713-F58AC374A7EA}" type="pres">
      <dgm:prSet presAssocID="{D6768C47-9762-47CF-A2B4-29DA5BED7D02}" presName="ThreeNodes_1_text" presStyleLbl="node1" presStyleIdx="2" presStyleCnt="3">
        <dgm:presLayoutVars>
          <dgm:bulletEnabled val="1"/>
        </dgm:presLayoutVars>
      </dgm:prSet>
      <dgm:spPr/>
      <dgm:t>
        <a:bodyPr/>
        <a:lstStyle/>
        <a:p>
          <a:endParaRPr lang="es-EC"/>
        </a:p>
      </dgm:t>
    </dgm:pt>
    <dgm:pt modelId="{F299DDF5-C1C4-4ECC-AEFB-C874525741E1}" type="pres">
      <dgm:prSet presAssocID="{D6768C47-9762-47CF-A2B4-29DA5BED7D02}" presName="ThreeNodes_2_text" presStyleLbl="node1" presStyleIdx="2" presStyleCnt="3">
        <dgm:presLayoutVars>
          <dgm:bulletEnabled val="1"/>
        </dgm:presLayoutVars>
      </dgm:prSet>
      <dgm:spPr/>
      <dgm:t>
        <a:bodyPr/>
        <a:lstStyle/>
        <a:p>
          <a:endParaRPr lang="es-EC"/>
        </a:p>
      </dgm:t>
    </dgm:pt>
    <dgm:pt modelId="{F6568C60-4698-44B7-A80B-7C0D779235B5}" type="pres">
      <dgm:prSet presAssocID="{D6768C47-9762-47CF-A2B4-29DA5BED7D02}" presName="ThreeNodes_3_text" presStyleLbl="node1" presStyleIdx="2" presStyleCnt="3">
        <dgm:presLayoutVars>
          <dgm:bulletEnabled val="1"/>
        </dgm:presLayoutVars>
      </dgm:prSet>
      <dgm:spPr/>
      <dgm:t>
        <a:bodyPr/>
        <a:lstStyle/>
        <a:p>
          <a:endParaRPr lang="es-EC"/>
        </a:p>
      </dgm:t>
    </dgm:pt>
  </dgm:ptLst>
  <dgm:cxnLst>
    <dgm:cxn modelId="{287B4E2A-4A32-488F-982F-E14F88785BAA}" type="presOf" srcId="{AE37E1A9-0EA8-4CBA-AF00-22B4B89CE010}" destId="{9780BB5F-1B8C-4011-9B18-B4FBE6126421}" srcOrd="0" destOrd="0" presId="urn:microsoft.com/office/officeart/2005/8/layout/vProcess5"/>
    <dgm:cxn modelId="{065176A1-3E12-4159-8BF0-AD828ADD9F69}" srcId="{D6768C47-9762-47CF-A2B4-29DA5BED7D02}" destId="{0807AC87-72BF-469D-8E65-7948647220CF}" srcOrd="1" destOrd="0" parTransId="{287EC00D-AB7C-4380-BB79-C0A9BDB7E807}" sibTransId="{AE37E1A9-0EA8-4CBA-AF00-22B4B89CE010}"/>
    <dgm:cxn modelId="{1CE9F6CF-7EE6-48BD-8FB8-44EA2BEB8F68}" type="presOf" srcId="{1619D545-2665-4DAC-8634-63293732C16A}" destId="{FA61AF13-855E-4B1C-AD52-B3C3E61CFEF2}" srcOrd="0" destOrd="0" presId="urn:microsoft.com/office/officeart/2005/8/layout/vProcess5"/>
    <dgm:cxn modelId="{2912CC4D-437B-4B1D-8C65-A877DB98111A}" type="presOf" srcId="{1619D545-2665-4DAC-8634-63293732C16A}" destId="{3B753A06-7354-4DE9-9713-F58AC374A7EA}" srcOrd="1" destOrd="0" presId="urn:microsoft.com/office/officeart/2005/8/layout/vProcess5"/>
    <dgm:cxn modelId="{5349852A-3578-40BE-8DF6-F3FB25C04281}" type="presOf" srcId="{BA316504-3B39-49AE-B0E1-C44678681549}" destId="{F6568C60-4698-44B7-A80B-7C0D779235B5}" srcOrd="1" destOrd="0" presId="urn:microsoft.com/office/officeart/2005/8/layout/vProcess5"/>
    <dgm:cxn modelId="{D7BBD0C4-CBD2-40B4-8D5E-40D7DA3AB4E6}" srcId="{D6768C47-9762-47CF-A2B4-29DA5BED7D02}" destId="{BA316504-3B39-49AE-B0E1-C44678681549}" srcOrd="2" destOrd="0" parTransId="{994DAADD-442D-488E-90BC-9310394FE564}" sibTransId="{3363DF74-901A-41D7-984D-4EF47956274D}"/>
    <dgm:cxn modelId="{F14EE52C-2EE5-4D78-9682-F5185EB19A88}" type="presOf" srcId="{D6768C47-9762-47CF-A2B4-29DA5BED7D02}" destId="{2297B692-5C69-47C6-888D-24F9FF61B01A}" srcOrd="0" destOrd="0" presId="urn:microsoft.com/office/officeart/2005/8/layout/vProcess5"/>
    <dgm:cxn modelId="{FFFBA9FE-FD0B-4474-9DB4-29F636265A88}" type="presOf" srcId="{A5C1E237-67D6-4659-ABBA-EFC2ED39B31D}" destId="{1243209B-4D9A-49E6-8F19-56A6AA0CFF2D}" srcOrd="0" destOrd="0" presId="urn:microsoft.com/office/officeart/2005/8/layout/vProcess5"/>
    <dgm:cxn modelId="{0159AB7C-C14E-431B-8272-60B85C52FCEE}" type="presOf" srcId="{BA316504-3B39-49AE-B0E1-C44678681549}" destId="{B2B21DF8-687A-46AD-BA56-04E4EB6C347C}" srcOrd="0" destOrd="0" presId="urn:microsoft.com/office/officeart/2005/8/layout/vProcess5"/>
    <dgm:cxn modelId="{4D876A6B-FB9C-4146-9503-5165A3BFAAE0}" type="presOf" srcId="{0807AC87-72BF-469D-8E65-7948647220CF}" destId="{F299DDF5-C1C4-4ECC-AEFB-C874525741E1}" srcOrd="1" destOrd="0" presId="urn:microsoft.com/office/officeart/2005/8/layout/vProcess5"/>
    <dgm:cxn modelId="{600020D0-6A91-4443-AE6E-EAC284BCDEA5}" srcId="{D6768C47-9762-47CF-A2B4-29DA5BED7D02}" destId="{1619D545-2665-4DAC-8634-63293732C16A}" srcOrd="0" destOrd="0" parTransId="{4C2D25D2-9D78-4BBC-82E7-4350DFB70E36}" sibTransId="{A5C1E237-67D6-4659-ABBA-EFC2ED39B31D}"/>
    <dgm:cxn modelId="{36C3112F-2177-4EB7-BD47-591D4979A4E0}" type="presOf" srcId="{0807AC87-72BF-469D-8E65-7948647220CF}" destId="{247D6A58-8176-483E-9B1C-08C38DE27134}" srcOrd="0" destOrd="0" presId="urn:microsoft.com/office/officeart/2005/8/layout/vProcess5"/>
    <dgm:cxn modelId="{52F388BE-F983-468E-8C25-E91A708B5FC0}" type="presParOf" srcId="{2297B692-5C69-47C6-888D-24F9FF61B01A}" destId="{FD0D8AA9-49E8-42FC-A418-EB772F9D9005}" srcOrd="0" destOrd="0" presId="urn:microsoft.com/office/officeart/2005/8/layout/vProcess5"/>
    <dgm:cxn modelId="{3E3A086F-190A-4F5B-8F82-05AB3034E787}" type="presParOf" srcId="{2297B692-5C69-47C6-888D-24F9FF61B01A}" destId="{FA61AF13-855E-4B1C-AD52-B3C3E61CFEF2}" srcOrd="1" destOrd="0" presId="urn:microsoft.com/office/officeart/2005/8/layout/vProcess5"/>
    <dgm:cxn modelId="{009D3B10-947E-46B6-BE59-4F07BEB08558}" type="presParOf" srcId="{2297B692-5C69-47C6-888D-24F9FF61B01A}" destId="{247D6A58-8176-483E-9B1C-08C38DE27134}" srcOrd="2" destOrd="0" presId="urn:microsoft.com/office/officeart/2005/8/layout/vProcess5"/>
    <dgm:cxn modelId="{948E15D2-4F98-45DF-AC29-45CF8E7CA97A}" type="presParOf" srcId="{2297B692-5C69-47C6-888D-24F9FF61B01A}" destId="{B2B21DF8-687A-46AD-BA56-04E4EB6C347C}" srcOrd="3" destOrd="0" presId="urn:microsoft.com/office/officeart/2005/8/layout/vProcess5"/>
    <dgm:cxn modelId="{AF8296E1-B38A-4289-81CC-7C039C276D1A}" type="presParOf" srcId="{2297B692-5C69-47C6-888D-24F9FF61B01A}" destId="{1243209B-4D9A-49E6-8F19-56A6AA0CFF2D}" srcOrd="4" destOrd="0" presId="urn:microsoft.com/office/officeart/2005/8/layout/vProcess5"/>
    <dgm:cxn modelId="{D8868578-F1DB-49A0-8E78-FD2B0484A8E4}" type="presParOf" srcId="{2297B692-5C69-47C6-888D-24F9FF61B01A}" destId="{9780BB5F-1B8C-4011-9B18-B4FBE6126421}" srcOrd="5" destOrd="0" presId="urn:microsoft.com/office/officeart/2005/8/layout/vProcess5"/>
    <dgm:cxn modelId="{E5E7D699-C335-45F6-89CD-2B2BCF64E730}" type="presParOf" srcId="{2297B692-5C69-47C6-888D-24F9FF61B01A}" destId="{3B753A06-7354-4DE9-9713-F58AC374A7EA}" srcOrd="6" destOrd="0" presId="urn:microsoft.com/office/officeart/2005/8/layout/vProcess5"/>
    <dgm:cxn modelId="{33265E8D-8230-48FF-8CA1-0ADACC876C27}" type="presParOf" srcId="{2297B692-5C69-47C6-888D-24F9FF61B01A}" destId="{F299DDF5-C1C4-4ECC-AEFB-C874525741E1}" srcOrd="7" destOrd="0" presId="urn:microsoft.com/office/officeart/2005/8/layout/vProcess5"/>
    <dgm:cxn modelId="{2B5104EE-57E9-4B65-8131-1900054687CF}" type="presParOf" srcId="{2297B692-5C69-47C6-888D-24F9FF61B01A}" destId="{F6568C60-4698-44B7-A80B-7C0D779235B5}" srcOrd="8" destOrd="0" presId="urn:microsoft.com/office/officeart/2005/8/layout/vProcess5"/>
  </dgm:cxnLst>
  <dgm:bg/>
  <dgm:whole/>
</dgm:dataModel>
</file>

<file path=ppt/diagrams/data3.xml><?xml version="1.0" encoding="utf-8"?>
<dgm:dataModel xmlns:dgm="http://schemas.openxmlformats.org/drawingml/2006/diagram" xmlns:a="http://schemas.openxmlformats.org/drawingml/2006/main">
  <dgm:ptLst>
    <dgm:pt modelId="{63AC1F15-A255-451D-B13D-AEFB1371F470}"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s-EC"/>
        </a:p>
      </dgm:t>
    </dgm:pt>
    <dgm:pt modelId="{C668829C-4DBD-4E02-9164-9FAAD60A81C3}">
      <dgm:prSet phldrT="[Texto]" custT="1"/>
      <dgm:spPr/>
      <dgm:t>
        <a:bodyPr/>
        <a:lstStyle/>
        <a:p>
          <a:r>
            <a:rPr lang="es-EC" sz="2000" dirty="0" smtClean="0">
              <a:latin typeface="Arial Rounded MT Bold" pitchFamily="34" charset="0"/>
            </a:rPr>
            <a:t>PROTOCOLO DE GESTIÓN DE SESIÓN</a:t>
          </a:r>
          <a:endParaRPr lang="es-EC" sz="2000" dirty="0">
            <a:latin typeface="Arial Rounded MT Bold" pitchFamily="34" charset="0"/>
          </a:endParaRPr>
        </a:p>
      </dgm:t>
    </dgm:pt>
    <dgm:pt modelId="{EAF5DCDB-B920-4B6B-BCFD-98911F0E63F7}" type="parTrans" cxnId="{3830798B-7FC9-4E37-A7B0-4C207CD0246D}">
      <dgm:prSet/>
      <dgm:spPr/>
      <dgm:t>
        <a:bodyPr/>
        <a:lstStyle/>
        <a:p>
          <a:endParaRPr lang="es-EC"/>
        </a:p>
      </dgm:t>
    </dgm:pt>
    <dgm:pt modelId="{9DF68FF2-35E8-4E13-A408-97680461496A}" type="sibTrans" cxnId="{3830798B-7FC9-4E37-A7B0-4C207CD0246D}">
      <dgm:prSet/>
      <dgm:spPr/>
      <dgm:t>
        <a:bodyPr/>
        <a:lstStyle/>
        <a:p>
          <a:endParaRPr lang="es-EC"/>
        </a:p>
      </dgm:t>
    </dgm:pt>
    <dgm:pt modelId="{8C998ECE-A555-4A0B-B6A9-EF2BACAFDBCC}">
      <dgm:prSet phldrT="[Texto]" custT="1"/>
      <dgm:spPr/>
      <dgm:t>
        <a:bodyPr/>
        <a:lstStyle/>
        <a:p>
          <a:r>
            <a:rPr lang="es-EC" sz="2000" dirty="0" smtClean="0">
              <a:latin typeface="Arial Rounded MT Bold" pitchFamily="34" charset="0"/>
            </a:rPr>
            <a:t>PROTOCOLO DE GESTIÓN DE DIRECCIÓN</a:t>
          </a:r>
          <a:endParaRPr lang="es-EC" sz="2000" dirty="0">
            <a:latin typeface="Arial Rounded MT Bold" pitchFamily="34" charset="0"/>
          </a:endParaRPr>
        </a:p>
      </dgm:t>
    </dgm:pt>
    <dgm:pt modelId="{84E7E6AD-A595-472A-B211-AF9F0DB3CB94}" type="parTrans" cxnId="{7976FCA9-84A4-476D-B34C-80AF90464CD1}">
      <dgm:prSet/>
      <dgm:spPr/>
      <dgm:t>
        <a:bodyPr/>
        <a:lstStyle/>
        <a:p>
          <a:endParaRPr lang="es-EC"/>
        </a:p>
      </dgm:t>
    </dgm:pt>
    <dgm:pt modelId="{DCC8957A-59DA-4B09-A681-3ED83EA21C7C}" type="sibTrans" cxnId="{7976FCA9-84A4-476D-B34C-80AF90464CD1}">
      <dgm:prSet/>
      <dgm:spPr/>
      <dgm:t>
        <a:bodyPr/>
        <a:lstStyle/>
        <a:p>
          <a:endParaRPr lang="es-EC"/>
        </a:p>
      </dgm:t>
    </dgm:pt>
    <dgm:pt modelId="{EC80B91B-A267-46E3-930D-08A8B4F7A68F}">
      <dgm:prSet phldrT="[Texto]" custT="1"/>
      <dgm:spPr/>
      <dgm:t>
        <a:bodyPr/>
        <a:lstStyle/>
        <a:p>
          <a:r>
            <a:rPr lang="es-EC" sz="2000" dirty="0" smtClean="0">
              <a:latin typeface="Arial Rounded MT Bold" pitchFamily="34" charset="0"/>
            </a:rPr>
            <a:t>PROTOCOLO DE CONFIGURACIÓN DE SESIÓN</a:t>
          </a:r>
        </a:p>
      </dgm:t>
    </dgm:pt>
    <dgm:pt modelId="{4EFF2836-D47E-4182-B632-FE2C61528E95}" type="parTrans" cxnId="{ECFCB183-2CC4-4334-B768-D9AD740D8D68}">
      <dgm:prSet/>
      <dgm:spPr/>
      <dgm:t>
        <a:bodyPr/>
        <a:lstStyle/>
        <a:p>
          <a:endParaRPr lang="es-EC"/>
        </a:p>
      </dgm:t>
    </dgm:pt>
    <dgm:pt modelId="{0387563E-9CFA-4DA6-A0D8-668151C895F8}" type="sibTrans" cxnId="{ECFCB183-2CC4-4334-B768-D9AD740D8D68}">
      <dgm:prSet/>
      <dgm:spPr/>
      <dgm:t>
        <a:bodyPr/>
        <a:lstStyle/>
        <a:p>
          <a:endParaRPr lang="es-EC"/>
        </a:p>
      </dgm:t>
    </dgm:pt>
    <dgm:pt modelId="{23EDDC6D-19F8-418E-B551-CD390A5E2208}">
      <dgm:prSet phldrT="[Texto]" custT="1"/>
      <dgm:spPr/>
      <dgm:t>
        <a:bodyPr/>
        <a:lstStyle/>
        <a:p>
          <a:r>
            <a:rPr lang="es-EC" sz="2000" dirty="0" smtClean="0">
              <a:latin typeface="Arial Rounded MT Bold" pitchFamily="34" charset="0"/>
            </a:rPr>
            <a:t>PROTOCOLO DE DESCUBRIMIENTO DE CAPACIDADES</a:t>
          </a:r>
          <a:endParaRPr lang="es-EC" sz="2000" dirty="0">
            <a:latin typeface="Arial Rounded MT Bold" pitchFamily="34" charset="0"/>
          </a:endParaRPr>
        </a:p>
      </dgm:t>
    </dgm:pt>
    <dgm:pt modelId="{03CF0EFA-6F58-4460-9AB4-4C1891666650}" type="parTrans" cxnId="{464F2EF7-6F38-4FBC-B28C-DFA49261691D}">
      <dgm:prSet/>
      <dgm:spPr/>
      <dgm:t>
        <a:bodyPr/>
        <a:lstStyle/>
        <a:p>
          <a:endParaRPr lang="es-EC"/>
        </a:p>
      </dgm:t>
    </dgm:pt>
    <dgm:pt modelId="{92F040FA-DE86-4A7F-824C-AABB87A42AF3}" type="sibTrans" cxnId="{464F2EF7-6F38-4FBC-B28C-DFA49261691D}">
      <dgm:prSet/>
      <dgm:spPr/>
      <dgm:t>
        <a:bodyPr/>
        <a:lstStyle/>
        <a:p>
          <a:endParaRPr lang="es-EC"/>
        </a:p>
      </dgm:t>
    </dgm:pt>
    <dgm:pt modelId="{98E10C5E-216B-4F5E-A455-13211F2F0A70}">
      <dgm:prSet phldrT="[Texto]" custT="1"/>
      <dgm:spPr/>
      <dgm:t>
        <a:bodyPr/>
        <a:lstStyle/>
        <a:p>
          <a:r>
            <a:rPr lang="es-EC" sz="2000" dirty="0" smtClean="0">
              <a:latin typeface="Arial Rounded MT Bold" pitchFamily="34" charset="0"/>
            </a:rPr>
            <a:t>PROTOCOLO INTER RAT</a:t>
          </a:r>
          <a:endParaRPr lang="es-EC" sz="2000" dirty="0">
            <a:latin typeface="Arial Rounded MT Bold" pitchFamily="34" charset="0"/>
          </a:endParaRPr>
        </a:p>
      </dgm:t>
    </dgm:pt>
    <dgm:pt modelId="{94F837FC-35EC-475E-B485-B47F318463B7}" type="parTrans" cxnId="{6A1FE649-F658-43AD-90C4-5C166111FA53}">
      <dgm:prSet/>
      <dgm:spPr/>
      <dgm:t>
        <a:bodyPr/>
        <a:lstStyle/>
        <a:p>
          <a:endParaRPr lang="es-EC"/>
        </a:p>
      </dgm:t>
    </dgm:pt>
    <dgm:pt modelId="{AA5483A2-2E92-4A39-855F-3B4164B4146E}" type="sibTrans" cxnId="{6A1FE649-F658-43AD-90C4-5C166111FA53}">
      <dgm:prSet/>
      <dgm:spPr/>
      <dgm:t>
        <a:bodyPr/>
        <a:lstStyle/>
        <a:p>
          <a:endParaRPr lang="es-EC"/>
        </a:p>
      </dgm:t>
    </dgm:pt>
    <dgm:pt modelId="{AC9854F2-2480-4607-B2BA-ABA04A63F442}">
      <dgm:prSet custT="1"/>
      <dgm:spPr/>
      <dgm:t>
        <a:bodyPr/>
        <a:lstStyle/>
        <a:p>
          <a:pPr algn="just"/>
          <a:r>
            <a:rPr lang="es-EC" sz="1800" dirty="0" smtClean="0">
              <a:latin typeface="Arial Rounded MT Bold" pitchFamily="34" charset="0"/>
            </a:rPr>
            <a:t>Proporciona los medios para controlar la activación y desactivación de los otros cuatro protocolos.</a:t>
          </a:r>
          <a:endParaRPr lang="es-EC" sz="1800" dirty="0">
            <a:latin typeface="Arial Rounded MT Bold" pitchFamily="34" charset="0"/>
          </a:endParaRPr>
        </a:p>
      </dgm:t>
    </dgm:pt>
    <dgm:pt modelId="{819D8921-065F-4F95-854D-A2EC3ACB4CE2}" type="parTrans" cxnId="{83CF7472-5CB2-41F6-AE39-0056588C5FF1}">
      <dgm:prSet/>
      <dgm:spPr/>
      <dgm:t>
        <a:bodyPr/>
        <a:lstStyle/>
        <a:p>
          <a:endParaRPr lang="es-EC"/>
        </a:p>
      </dgm:t>
    </dgm:pt>
    <dgm:pt modelId="{B2B06516-0388-440D-BC3D-948E712B3439}" type="sibTrans" cxnId="{83CF7472-5CB2-41F6-AE39-0056588C5FF1}">
      <dgm:prSet/>
      <dgm:spPr/>
      <dgm:t>
        <a:bodyPr/>
        <a:lstStyle/>
        <a:p>
          <a:endParaRPr lang="es-EC"/>
        </a:p>
      </dgm:t>
    </dgm:pt>
    <dgm:pt modelId="{F8A33258-1A85-4C33-8AA3-0C11914B1E17}">
      <dgm:prSet custT="1"/>
      <dgm:spPr/>
      <dgm:t>
        <a:bodyPr/>
        <a:lstStyle/>
        <a:p>
          <a:pPr algn="just"/>
          <a:r>
            <a:rPr lang="es-EC" sz="1800" dirty="0" smtClean="0">
              <a:latin typeface="Arial Rounded MT Bold" pitchFamily="34" charset="0"/>
            </a:rPr>
            <a:t>Gestiona la asignación de la UATI y el mantenimiento de la misma cuando el AT se mueve entre diferentes subredes.</a:t>
          </a:r>
          <a:endParaRPr lang="es-EC" sz="1800" dirty="0">
            <a:latin typeface="Arial Rounded MT Bold" pitchFamily="34" charset="0"/>
          </a:endParaRPr>
        </a:p>
      </dgm:t>
    </dgm:pt>
    <dgm:pt modelId="{EA6952F7-89D9-4B74-8642-10D27033BDF1}" type="parTrans" cxnId="{757CDE58-F285-4189-BE10-5352F8EC9FF8}">
      <dgm:prSet/>
      <dgm:spPr/>
      <dgm:t>
        <a:bodyPr/>
        <a:lstStyle/>
        <a:p>
          <a:endParaRPr lang="es-EC"/>
        </a:p>
      </dgm:t>
    </dgm:pt>
    <dgm:pt modelId="{C784A1DA-FB53-4939-8454-9A7BDB3178EA}" type="sibTrans" cxnId="{757CDE58-F285-4189-BE10-5352F8EC9FF8}">
      <dgm:prSet/>
      <dgm:spPr/>
      <dgm:t>
        <a:bodyPr/>
        <a:lstStyle/>
        <a:p>
          <a:endParaRPr lang="es-EC"/>
        </a:p>
      </dgm:t>
    </dgm:pt>
    <dgm:pt modelId="{54F72DE6-AC66-4610-BB3F-DA2A8B609D6F}">
      <dgm:prSet custT="1"/>
      <dgm:spPr/>
      <dgm:t>
        <a:bodyPr/>
        <a:lstStyle/>
        <a:p>
          <a:pPr algn="just"/>
          <a:r>
            <a:rPr lang="es-EC" sz="1800" dirty="0" smtClean="0">
              <a:latin typeface="Arial Rounded MT Bold" pitchFamily="34" charset="0"/>
            </a:rPr>
            <a:t>Negociación y configuración de la pila de </a:t>
          </a:r>
          <a:r>
            <a:rPr lang="es-EC" sz="1800" i="1" dirty="0" err="1" smtClean="0">
              <a:latin typeface="Arial Rounded MT Bold" pitchFamily="34" charset="0"/>
            </a:rPr>
            <a:t>Tokens</a:t>
          </a:r>
          <a:r>
            <a:rPr lang="es-EC" sz="1800" i="0" dirty="0" smtClean="0">
              <a:latin typeface="Arial Rounded MT Bold" pitchFamily="34" charset="0"/>
            </a:rPr>
            <a:t> de configuración de sesión utilizados durante una sesión establecida.</a:t>
          </a:r>
          <a:endParaRPr lang="es-EC" sz="1800" dirty="0">
            <a:latin typeface="Arial Rounded MT Bold" pitchFamily="34" charset="0"/>
          </a:endParaRPr>
        </a:p>
      </dgm:t>
    </dgm:pt>
    <dgm:pt modelId="{12BC80F9-8600-432D-9530-8D646F43D25E}" type="parTrans" cxnId="{2ECBCA19-ADF1-4F40-9285-DF6BF573FAA5}">
      <dgm:prSet/>
      <dgm:spPr/>
      <dgm:t>
        <a:bodyPr/>
        <a:lstStyle/>
        <a:p>
          <a:endParaRPr lang="es-EC"/>
        </a:p>
      </dgm:t>
    </dgm:pt>
    <dgm:pt modelId="{F4A82B76-3EBD-4F9C-9B96-96A19BD62286}" type="sibTrans" cxnId="{2ECBCA19-ADF1-4F40-9285-DF6BF573FAA5}">
      <dgm:prSet/>
      <dgm:spPr/>
      <dgm:t>
        <a:bodyPr/>
        <a:lstStyle/>
        <a:p>
          <a:endParaRPr lang="es-EC"/>
        </a:p>
      </dgm:t>
    </dgm:pt>
    <dgm:pt modelId="{57691223-19DF-4846-9F83-D392F34DD86D}">
      <dgm:prSet custT="1"/>
      <dgm:spPr/>
      <dgm:t>
        <a:bodyPr/>
        <a:lstStyle/>
        <a:p>
          <a:pPr algn="just"/>
          <a:r>
            <a:rPr lang="es-EC" sz="1800" dirty="0" smtClean="0">
              <a:latin typeface="Arial Rounded MT Bold" pitchFamily="34" charset="0"/>
            </a:rPr>
            <a:t>Le permite a la red de acceso descubrir las capacidades del terminal de acceso.</a:t>
          </a:r>
          <a:endParaRPr lang="es-EC" sz="1800" dirty="0">
            <a:latin typeface="Arial Rounded MT Bold" pitchFamily="34" charset="0"/>
          </a:endParaRPr>
        </a:p>
      </dgm:t>
    </dgm:pt>
    <dgm:pt modelId="{9C81F2DF-D6FA-40B1-B3F1-C87B31FA4452}" type="parTrans" cxnId="{AA17B56E-782D-4946-B780-717093908E06}">
      <dgm:prSet/>
      <dgm:spPr/>
    </dgm:pt>
    <dgm:pt modelId="{64B076FA-2F74-4375-9BF5-C4004A028BEB}" type="sibTrans" cxnId="{AA17B56E-782D-4946-B780-717093908E06}">
      <dgm:prSet/>
      <dgm:spPr/>
    </dgm:pt>
    <dgm:pt modelId="{6C2737C4-59B2-4A50-9D27-E441EF639F95}">
      <dgm:prSet custT="1"/>
      <dgm:spPr/>
      <dgm:t>
        <a:bodyPr/>
        <a:lstStyle/>
        <a:p>
          <a:pPr algn="just"/>
          <a:r>
            <a:rPr lang="es-EC" sz="1800" dirty="0" smtClean="0">
              <a:latin typeface="Arial Rounded MT Bold" pitchFamily="34" charset="0"/>
            </a:rPr>
            <a:t>Soporte para que el AT y la AN puedan realizar el envío y la recepción de mensajes con otras tecnologías de acceso de radio.</a:t>
          </a:r>
          <a:endParaRPr lang="es-EC" sz="1800" dirty="0">
            <a:latin typeface="Arial Rounded MT Bold" pitchFamily="34" charset="0"/>
          </a:endParaRPr>
        </a:p>
      </dgm:t>
    </dgm:pt>
    <dgm:pt modelId="{24CB0362-85C5-4247-AB4B-AE3940ADBB05}" type="parTrans" cxnId="{D6D70770-A3F4-4DC7-973C-112C96974A32}">
      <dgm:prSet/>
      <dgm:spPr/>
    </dgm:pt>
    <dgm:pt modelId="{7A540236-9824-4547-8FF8-3BB22C616634}" type="sibTrans" cxnId="{D6D70770-A3F4-4DC7-973C-112C96974A32}">
      <dgm:prSet/>
      <dgm:spPr/>
    </dgm:pt>
    <dgm:pt modelId="{87E93945-4CA0-4F66-BD7E-2067429A770C}" type="pres">
      <dgm:prSet presAssocID="{63AC1F15-A255-451D-B13D-AEFB1371F470}" presName="Name0" presStyleCnt="0">
        <dgm:presLayoutVars>
          <dgm:dir/>
          <dgm:animLvl val="lvl"/>
          <dgm:resizeHandles val="exact"/>
        </dgm:presLayoutVars>
      </dgm:prSet>
      <dgm:spPr/>
      <dgm:t>
        <a:bodyPr/>
        <a:lstStyle/>
        <a:p>
          <a:endParaRPr lang="es-EC"/>
        </a:p>
      </dgm:t>
    </dgm:pt>
    <dgm:pt modelId="{76E5C6A4-E47C-4725-8FA6-6DA02EB999D5}" type="pres">
      <dgm:prSet presAssocID="{C668829C-4DBD-4E02-9164-9FAAD60A81C3}" presName="linNode" presStyleCnt="0"/>
      <dgm:spPr/>
    </dgm:pt>
    <dgm:pt modelId="{57D52230-68BD-44E7-8BDE-39B0FE962383}" type="pres">
      <dgm:prSet presAssocID="{C668829C-4DBD-4E02-9164-9FAAD60A81C3}" presName="parentText" presStyleLbl="node1" presStyleIdx="0" presStyleCnt="5">
        <dgm:presLayoutVars>
          <dgm:chMax val="1"/>
          <dgm:bulletEnabled val="1"/>
        </dgm:presLayoutVars>
      </dgm:prSet>
      <dgm:spPr/>
      <dgm:t>
        <a:bodyPr/>
        <a:lstStyle/>
        <a:p>
          <a:endParaRPr lang="es-EC"/>
        </a:p>
      </dgm:t>
    </dgm:pt>
    <dgm:pt modelId="{C707DDE9-B613-4080-A575-5E0773E15C90}" type="pres">
      <dgm:prSet presAssocID="{C668829C-4DBD-4E02-9164-9FAAD60A81C3}" presName="descendantText" presStyleLbl="alignAccFollowNode1" presStyleIdx="0" presStyleCnt="5">
        <dgm:presLayoutVars>
          <dgm:bulletEnabled val="1"/>
        </dgm:presLayoutVars>
      </dgm:prSet>
      <dgm:spPr/>
      <dgm:t>
        <a:bodyPr/>
        <a:lstStyle/>
        <a:p>
          <a:endParaRPr lang="es-EC"/>
        </a:p>
      </dgm:t>
    </dgm:pt>
    <dgm:pt modelId="{5446EE83-36C8-4FFB-A788-57235A3045B7}" type="pres">
      <dgm:prSet presAssocID="{9DF68FF2-35E8-4E13-A408-97680461496A}" presName="sp" presStyleCnt="0"/>
      <dgm:spPr/>
    </dgm:pt>
    <dgm:pt modelId="{BC10AEB5-0262-4CC2-BB4E-75549671AB9A}" type="pres">
      <dgm:prSet presAssocID="{8C998ECE-A555-4A0B-B6A9-EF2BACAFDBCC}" presName="linNode" presStyleCnt="0"/>
      <dgm:spPr/>
    </dgm:pt>
    <dgm:pt modelId="{F52AC6FF-AE30-4A43-9BC5-C64B385D377E}" type="pres">
      <dgm:prSet presAssocID="{8C998ECE-A555-4A0B-B6A9-EF2BACAFDBCC}" presName="parentText" presStyleLbl="node1" presStyleIdx="1" presStyleCnt="5">
        <dgm:presLayoutVars>
          <dgm:chMax val="1"/>
          <dgm:bulletEnabled val="1"/>
        </dgm:presLayoutVars>
      </dgm:prSet>
      <dgm:spPr/>
      <dgm:t>
        <a:bodyPr/>
        <a:lstStyle/>
        <a:p>
          <a:endParaRPr lang="es-EC"/>
        </a:p>
      </dgm:t>
    </dgm:pt>
    <dgm:pt modelId="{2247062F-4FFF-4BC5-B069-E5C0418D80A5}" type="pres">
      <dgm:prSet presAssocID="{8C998ECE-A555-4A0B-B6A9-EF2BACAFDBCC}" presName="descendantText" presStyleLbl="alignAccFollowNode1" presStyleIdx="1" presStyleCnt="5">
        <dgm:presLayoutVars>
          <dgm:bulletEnabled val="1"/>
        </dgm:presLayoutVars>
      </dgm:prSet>
      <dgm:spPr/>
      <dgm:t>
        <a:bodyPr/>
        <a:lstStyle/>
        <a:p>
          <a:endParaRPr lang="es-EC"/>
        </a:p>
      </dgm:t>
    </dgm:pt>
    <dgm:pt modelId="{90599031-05FB-46BB-8375-2AF58A793BA3}" type="pres">
      <dgm:prSet presAssocID="{DCC8957A-59DA-4B09-A681-3ED83EA21C7C}" presName="sp" presStyleCnt="0"/>
      <dgm:spPr/>
    </dgm:pt>
    <dgm:pt modelId="{69E737B7-49E6-4D6A-BE81-9E13F550A5D0}" type="pres">
      <dgm:prSet presAssocID="{EC80B91B-A267-46E3-930D-08A8B4F7A68F}" presName="linNode" presStyleCnt="0"/>
      <dgm:spPr/>
    </dgm:pt>
    <dgm:pt modelId="{6704A3DD-E565-4345-BF3B-0E7BAD0F710B}" type="pres">
      <dgm:prSet presAssocID="{EC80B91B-A267-46E3-930D-08A8B4F7A68F}" presName="parentText" presStyleLbl="node1" presStyleIdx="2" presStyleCnt="5">
        <dgm:presLayoutVars>
          <dgm:chMax val="1"/>
          <dgm:bulletEnabled val="1"/>
        </dgm:presLayoutVars>
      </dgm:prSet>
      <dgm:spPr/>
      <dgm:t>
        <a:bodyPr/>
        <a:lstStyle/>
        <a:p>
          <a:endParaRPr lang="es-EC"/>
        </a:p>
      </dgm:t>
    </dgm:pt>
    <dgm:pt modelId="{1401F1FC-37DB-4891-9FB1-C71D6A049E3C}" type="pres">
      <dgm:prSet presAssocID="{EC80B91B-A267-46E3-930D-08A8B4F7A68F}" presName="descendantText" presStyleLbl="alignAccFollowNode1" presStyleIdx="2" presStyleCnt="5">
        <dgm:presLayoutVars>
          <dgm:bulletEnabled val="1"/>
        </dgm:presLayoutVars>
      </dgm:prSet>
      <dgm:spPr/>
      <dgm:t>
        <a:bodyPr/>
        <a:lstStyle/>
        <a:p>
          <a:endParaRPr lang="es-EC"/>
        </a:p>
      </dgm:t>
    </dgm:pt>
    <dgm:pt modelId="{8501203B-4ED4-4EDB-AE85-86877BB690F3}" type="pres">
      <dgm:prSet presAssocID="{0387563E-9CFA-4DA6-A0D8-668151C895F8}" presName="sp" presStyleCnt="0"/>
      <dgm:spPr/>
    </dgm:pt>
    <dgm:pt modelId="{20F17054-F7D0-450E-9565-0A4C008E7F96}" type="pres">
      <dgm:prSet presAssocID="{23EDDC6D-19F8-418E-B551-CD390A5E2208}" presName="linNode" presStyleCnt="0"/>
      <dgm:spPr/>
    </dgm:pt>
    <dgm:pt modelId="{316741F6-479E-451A-8E62-DD42C89B8681}" type="pres">
      <dgm:prSet presAssocID="{23EDDC6D-19F8-418E-B551-CD390A5E2208}" presName="parentText" presStyleLbl="node1" presStyleIdx="3" presStyleCnt="5">
        <dgm:presLayoutVars>
          <dgm:chMax val="1"/>
          <dgm:bulletEnabled val="1"/>
        </dgm:presLayoutVars>
      </dgm:prSet>
      <dgm:spPr/>
      <dgm:t>
        <a:bodyPr/>
        <a:lstStyle/>
        <a:p>
          <a:endParaRPr lang="es-EC"/>
        </a:p>
      </dgm:t>
    </dgm:pt>
    <dgm:pt modelId="{348591B3-0A4C-49ED-84AE-E48AEDCC801D}" type="pres">
      <dgm:prSet presAssocID="{23EDDC6D-19F8-418E-B551-CD390A5E2208}" presName="descendantText" presStyleLbl="alignAccFollowNode1" presStyleIdx="3" presStyleCnt="5">
        <dgm:presLayoutVars>
          <dgm:bulletEnabled val="1"/>
        </dgm:presLayoutVars>
      </dgm:prSet>
      <dgm:spPr/>
      <dgm:t>
        <a:bodyPr/>
        <a:lstStyle/>
        <a:p>
          <a:endParaRPr lang="es-EC"/>
        </a:p>
      </dgm:t>
    </dgm:pt>
    <dgm:pt modelId="{3217FFF5-B9AB-4E6D-8D88-82AA93154C7B}" type="pres">
      <dgm:prSet presAssocID="{92F040FA-DE86-4A7F-824C-AABB87A42AF3}" presName="sp" presStyleCnt="0"/>
      <dgm:spPr/>
    </dgm:pt>
    <dgm:pt modelId="{7FB20862-A3F0-4C95-A265-735DB29AE195}" type="pres">
      <dgm:prSet presAssocID="{98E10C5E-216B-4F5E-A455-13211F2F0A70}" presName="linNode" presStyleCnt="0"/>
      <dgm:spPr/>
    </dgm:pt>
    <dgm:pt modelId="{7C7DAE8E-60CA-44F5-88B8-9F87CC325337}" type="pres">
      <dgm:prSet presAssocID="{98E10C5E-216B-4F5E-A455-13211F2F0A70}" presName="parentText" presStyleLbl="node1" presStyleIdx="4" presStyleCnt="5">
        <dgm:presLayoutVars>
          <dgm:chMax val="1"/>
          <dgm:bulletEnabled val="1"/>
        </dgm:presLayoutVars>
      </dgm:prSet>
      <dgm:spPr/>
      <dgm:t>
        <a:bodyPr/>
        <a:lstStyle/>
        <a:p>
          <a:endParaRPr lang="es-EC"/>
        </a:p>
      </dgm:t>
    </dgm:pt>
    <dgm:pt modelId="{95F05A6C-55C3-401D-9EAE-8DAD2155AD18}" type="pres">
      <dgm:prSet presAssocID="{98E10C5E-216B-4F5E-A455-13211F2F0A70}" presName="descendantText" presStyleLbl="alignAccFollowNode1" presStyleIdx="4" presStyleCnt="5">
        <dgm:presLayoutVars>
          <dgm:bulletEnabled val="1"/>
        </dgm:presLayoutVars>
      </dgm:prSet>
      <dgm:spPr/>
      <dgm:t>
        <a:bodyPr/>
        <a:lstStyle/>
        <a:p>
          <a:endParaRPr lang="es-EC"/>
        </a:p>
      </dgm:t>
    </dgm:pt>
  </dgm:ptLst>
  <dgm:cxnLst>
    <dgm:cxn modelId="{51257BAD-1E78-4CAD-AF69-0C87E79F512D}" type="presOf" srcId="{98E10C5E-216B-4F5E-A455-13211F2F0A70}" destId="{7C7DAE8E-60CA-44F5-88B8-9F87CC325337}" srcOrd="0" destOrd="0" presId="urn:microsoft.com/office/officeart/2005/8/layout/vList5"/>
    <dgm:cxn modelId="{83CF7472-5CB2-41F6-AE39-0056588C5FF1}" srcId="{C668829C-4DBD-4E02-9164-9FAAD60A81C3}" destId="{AC9854F2-2480-4607-B2BA-ABA04A63F442}" srcOrd="0" destOrd="0" parTransId="{819D8921-065F-4F95-854D-A2EC3ACB4CE2}" sibTransId="{B2B06516-0388-440D-BC3D-948E712B3439}"/>
    <dgm:cxn modelId="{DE99C43C-B146-437A-80D3-467901EDCBB3}" type="presOf" srcId="{EC80B91B-A267-46E3-930D-08A8B4F7A68F}" destId="{6704A3DD-E565-4345-BF3B-0E7BAD0F710B}" srcOrd="0" destOrd="0" presId="urn:microsoft.com/office/officeart/2005/8/layout/vList5"/>
    <dgm:cxn modelId="{ECFCB183-2CC4-4334-B768-D9AD740D8D68}" srcId="{63AC1F15-A255-451D-B13D-AEFB1371F470}" destId="{EC80B91B-A267-46E3-930D-08A8B4F7A68F}" srcOrd="2" destOrd="0" parTransId="{4EFF2836-D47E-4182-B632-FE2C61528E95}" sibTransId="{0387563E-9CFA-4DA6-A0D8-668151C895F8}"/>
    <dgm:cxn modelId="{229F2AC5-B656-4637-9A92-BEE46AC03171}" type="presOf" srcId="{6C2737C4-59B2-4A50-9D27-E441EF639F95}" destId="{95F05A6C-55C3-401D-9EAE-8DAD2155AD18}" srcOrd="0" destOrd="0" presId="urn:microsoft.com/office/officeart/2005/8/layout/vList5"/>
    <dgm:cxn modelId="{464F2EF7-6F38-4FBC-B28C-DFA49261691D}" srcId="{63AC1F15-A255-451D-B13D-AEFB1371F470}" destId="{23EDDC6D-19F8-418E-B551-CD390A5E2208}" srcOrd="3" destOrd="0" parTransId="{03CF0EFA-6F58-4460-9AB4-4C1891666650}" sibTransId="{92F040FA-DE86-4A7F-824C-AABB87A42AF3}"/>
    <dgm:cxn modelId="{AA17B56E-782D-4946-B780-717093908E06}" srcId="{23EDDC6D-19F8-418E-B551-CD390A5E2208}" destId="{57691223-19DF-4846-9F83-D392F34DD86D}" srcOrd="0" destOrd="0" parTransId="{9C81F2DF-D6FA-40B1-B3F1-C87B31FA4452}" sibTransId="{64B076FA-2F74-4375-9BF5-C4004A028BEB}"/>
    <dgm:cxn modelId="{D6D70770-A3F4-4DC7-973C-112C96974A32}" srcId="{98E10C5E-216B-4F5E-A455-13211F2F0A70}" destId="{6C2737C4-59B2-4A50-9D27-E441EF639F95}" srcOrd="0" destOrd="0" parTransId="{24CB0362-85C5-4247-AB4B-AE3940ADBB05}" sibTransId="{7A540236-9824-4547-8FF8-3BB22C616634}"/>
    <dgm:cxn modelId="{757CDE58-F285-4189-BE10-5352F8EC9FF8}" srcId="{8C998ECE-A555-4A0B-B6A9-EF2BACAFDBCC}" destId="{F8A33258-1A85-4C33-8AA3-0C11914B1E17}" srcOrd="0" destOrd="0" parTransId="{EA6952F7-89D9-4B74-8642-10D27033BDF1}" sibTransId="{C784A1DA-FB53-4939-8454-9A7BDB3178EA}"/>
    <dgm:cxn modelId="{F047A34D-B4B2-4684-A189-CEC33F3D072E}" type="presOf" srcId="{57691223-19DF-4846-9F83-D392F34DD86D}" destId="{348591B3-0A4C-49ED-84AE-E48AEDCC801D}" srcOrd="0" destOrd="0" presId="urn:microsoft.com/office/officeart/2005/8/layout/vList5"/>
    <dgm:cxn modelId="{76C90390-F754-499C-B784-B783728FFC49}" type="presOf" srcId="{F8A33258-1A85-4C33-8AA3-0C11914B1E17}" destId="{2247062F-4FFF-4BC5-B069-E5C0418D80A5}" srcOrd="0" destOrd="0" presId="urn:microsoft.com/office/officeart/2005/8/layout/vList5"/>
    <dgm:cxn modelId="{7976FCA9-84A4-476D-B34C-80AF90464CD1}" srcId="{63AC1F15-A255-451D-B13D-AEFB1371F470}" destId="{8C998ECE-A555-4A0B-B6A9-EF2BACAFDBCC}" srcOrd="1" destOrd="0" parTransId="{84E7E6AD-A595-472A-B211-AF9F0DB3CB94}" sibTransId="{DCC8957A-59DA-4B09-A681-3ED83EA21C7C}"/>
    <dgm:cxn modelId="{6E6A0833-2F01-4F31-8B36-71B3E66B0A01}" type="presOf" srcId="{23EDDC6D-19F8-418E-B551-CD390A5E2208}" destId="{316741F6-479E-451A-8E62-DD42C89B8681}" srcOrd="0" destOrd="0" presId="urn:microsoft.com/office/officeart/2005/8/layout/vList5"/>
    <dgm:cxn modelId="{42B820DD-B997-44BD-BDE2-44610C4F753F}" type="presOf" srcId="{54F72DE6-AC66-4610-BB3F-DA2A8B609D6F}" destId="{1401F1FC-37DB-4891-9FB1-C71D6A049E3C}" srcOrd="0" destOrd="0" presId="urn:microsoft.com/office/officeart/2005/8/layout/vList5"/>
    <dgm:cxn modelId="{D26B068A-A26E-47C6-A367-56C29A06A723}" type="presOf" srcId="{C668829C-4DBD-4E02-9164-9FAAD60A81C3}" destId="{57D52230-68BD-44E7-8BDE-39B0FE962383}" srcOrd="0" destOrd="0" presId="urn:microsoft.com/office/officeart/2005/8/layout/vList5"/>
    <dgm:cxn modelId="{3830798B-7FC9-4E37-A7B0-4C207CD0246D}" srcId="{63AC1F15-A255-451D-B13D-AEFB1371F470}" destId="{C668829C-4DBD-4E02-9164-9FAAD60A81C3}" srcOrd="0" destOrd="0" parTransId="{EAF5DCDB-B920-4B6B-BCFD-98911F0E63F7}" sibTransId="{9DF68FF2-35E8-4E13-A408-97680461496A}"/>
    <dgm:cxn modelId="{6A1FE649-F658-43AD-90C4-5C166111FA53}" srcId="{63AC1F15-A255-451D-B13D-AEFB1371F470}" destId="{98E10C5E-216B-4F5E-A455-13211F2F0A70}" srcOrd="4" destOrd="0" parTransId="{94F837FC-35EC-475E-B485-B47F318463B7}" sibTransId="{AA5483A2-2E92-4A39-855F-3B4164B4146E}"/>
    <dgm:cxn modelId="{F10ED2B8-72E9-4885-BE33-B177F596E865}" type="presOf" srcId="{8C998ECE-A555-4A0B-B6A9-EF2BACAFDBCC}" destId="{F52AC6FF-AE30-4A43-9BC5-C64B385D377E}" srcOrd="0" destOrd="0" presId="urn:microsoft.com/office/officeart/2005/8/layout/vList5"/>
    <dgm:cxn modelId="{8EE0E95F-58F3-4E7C-9800-63ABE4EF36E8}" type="presOf" srcId="{63AC1F15-A255-451D-B13D-AEFB1371F470}" destId="{87E93945-4CA0-4F66-BD7E-2067429A770C}" srcOrd="0" destOrd="0" presId="urn:microsoft.com/office/officeart/2005/8/layout/vList5"/>
    <dgm:cxn modelId="{8B1ADFA0-6005-40FF-86F0-48AAAA87AD45}" type="presOf" srcId="{AC9854F2-2480-4607-B2BA-ABA04A63F442}" destId="{C707DDE9-B613-4080-A575-5E0773E15C90}" srcOrd="0" destOrd="0" presId="urn:microsoft.com/office/officeart/2005/8/layout/vList5"/>
    <dgm:cxn modelId="{2ECBCA19-ADF1-4F40-9285-DF6BF573FAA5}" srcId="{EC80B91B-A267-46E3-930D-08A8B4F7A68F}" destId="{54F72DE6-AC66-4610-BB3F-DA2A8B609D6F}" srcOrd="0" destOrd="0" parTransId="{12BC80F9-8600-432D-9530-8D646F43D25E}" sibTransId="{F4A82B76-3EBD-4F9C-9B96-96A19BD62286}"/>
    <dgm:cxn modelId="{699B32EF-6DBA-4987-854C-C80A3325B5CA}" type="presParOf" srcId="{87E93945-4CA0-4F66-BD7E-2067429A770C}" destId="{76E5C6A4-E47C-4725-8FA6-6DA02EB999D5}" srcOrd="0" destOrd="0" presId="urn:microsoft.com/office/officeart/2005/8/layout/vList5"/>
    <dgm:cxn modelId="{9C29E085-3D13-4665-8C4B-58B88CAFFB24}" type="presParOf" srcId="{76E5C6A4-E47C-4725-8FA6-6DA02EB999D5}" destId="{57D52230-68BD-44E7-8BDE-39B0FE962383}" srcOrd="0" destOrd="0" presId="urn:microsoft.com/office/officeart/2005/8/layout/vList5"/>
    <dgm:cxn modelId="{22B43DA6-C178-4098-95A5-AC3A01D9AC20}" type="presParOf" srcId="{76E5C6A4-E47C-4725-8FA6-6DA02EB999D5}" destId="{C707DDE9-B613-4080-A575-5E0773E15C90}" srcOrd="1" destOrd="0" presId="urn:microsoft.com/office/officeart/2005/8/layout/vList5"/>
    <dgm:cxn modelId="{D4EA8CEC-CB14-4864-BD7C-5E7751E96FDC}" type="presParOf" srcId="{87E93945-4CA0-4F66-BD7E-2067429A770C}" destId="{5446EE83-36C8-4FFB-A788-57235A3045B7}" srcOrd="1" destOrd="0" presId="urn:microsoft.com/office/officeart/2005/8/layout/vList5"/>
    <dgm:cxn modelId="{343C7E3C-A8CB-43B3-9BB7-DEA0CBE43391}" type="presParOf" srcId="{87E93945-4CA0-4F66-BD7E-2067429A770C}" destId="{BC10AEB5-0262-4CC2-BB4E-75549671AB9A}" srcOrd="2" destOrd="0" presId="urn:microsoft.com/office/officeart/2005/8/layout/vList5"/>
    <dgm:cxn modelId="{6A8D3A90-47B3-4C26-8668-6518AC8938B1}" type="presParOf" srcId="{BC10AEB5-0262-4CC2-BB4E-75549671AB9A}" destId="{F52AC6FF-AE30-4A43-9BC5-C64B385D377E}" srcOrd="0" destOrd="0" presId="urn:microsoft.com/office/officeart/2005/8/layout/vList5"/>
    <dgm:cxn modelId="{B3D3EC53-94FB-4361-9C3A-F41E7E17399C}" type="presParOf" srcId="{BC10AEB5-0262-4CC2-BB4E-75549671AB9A}" destId="{2247062F-4FFF-4BC5-B069-E5C0418D80A5}" srcOrd="1" destOrd="0" presId="urn:microsoft.com/office/officeart/2005/8/layout/vList5"/>
    <dgm:cxn modelId="{7988630C-08C1-440F-A9FA-5B9CCEBC9F5C}" type="presParOf" srcId="{87E93945-4CA0-4F66-BD7E-2067429A770C}" destId="{90599031-05FB-46BB-8375-2AF58A793BA3}" srcOrd="3" destOrd="0" presId="urn:microsoft.com/office/officeart/2005/8/layout/vList5"/>
    <dgm:cxn modelId="{C5592632-004A-43EB-9C0C-2E6AD1318D6A}" type="presParOf" srcId="{87E93945-4CA0-4F66-BD7E-2067429A770C}" destId="{69E737B7-49E6-4D6A-BE81-9E13F550A5D0}" srcOrd="4" destOrd="0" presId="urn:microsoft.com/office/officeart/2005/8/layout/vList5"/>
    <dgm:cxn modelId="{015C04B7-58BA-437E-9D56-466C6A6F921A}" type="presParOf" srcId="{69E737B7-49E6-4D6A-BE81-9E13F550A5D0}" destId="{6704A3DD-E565-4345-BF3B-0E7BAD0F710B}" srcOrd="0" destOrd="0" presId="urn:microsoft.com/office/officeart/2005/8/layout/vList5"/>
    <dgm:cxn modelId="{A62C28D5-50C9-4A5A-9BE0-907F80C87A3B}" type="presParOf" srcId="{69E737B7-49E6-4D6A-BE81-9E13F550A5D0}" destId="{1401F1FC-37DB-4891-9FB1-C71D6A049E3C}" srcOrd="1" destOrd="0" presId="urn:microsoft.com/office/officeart/2005/8/layout/vList5"/>
    <dgm:cxn modelId="{0A6C4935-504B-42AA-A46B-AD232AA63937}" type="presParOf" srcId="{87E93945-4CA0-4F66-BD7E-2067429A770C}" destId="{8501203B-4ED4-4EDB-AE85-86877BB690F3}" srcOrd="5" destOrd="0" presId="urn:microsoft.com/office/officeart/2005/8/layout/vList5"/>
    <dgm:cxn modelId="{D540D437-E818-45AE-8945-5B059EAA8057}" type="presParOf" srcId="{87E93945-4CA0-4F66-BD7E-2067429A770C}" destId="{20F17054-F7D0-450E-9565-0A4C008E7F96}" srcOrd="6" destOrd="0" presId="urn:microsoft.com/office/officeart/2005/8/layout/vList5"/>
    <dgm:cxn modelId="{C57B80F2-BEA6-4243-BE54-C26D3A5130C0}" type="presParOf" srcId="{20F17054-F7D0-450E-9565-0A4C008E7F96}" destId="{316741F6-479E-451A-8E62-DD42C89B8681}" srcOrd="0" destOrd="0" presId="urn:microsoft.com/office/officeart/2005/8/layout/vList5"/>
    <dgm:cxn modelId="{D62E3722-25C3-438F-AFBE-AB22ED3B2BA4}" type="presParOf" srcId="{20F17054-F7D0-450E-9565-0A4C008E7F96}" destId="{348591B3-0A4C-49ED-84AE-E48AEDCC801D}" srcOrd="1" destOrd="0" presId="urn:microsoft.com/office/officeart/2005/8/layout/vList5"/>
    <dgm:cxn modelId="{C782BD61-0FFB-4B38-9F08-F5F2740DA3EA}" type="presParOf" srcId="{87E93945-4CA0-4F66-BD7E-2067429A770C}" destId="{3217FFF5-B9AB-4E6D-8D88-82AA93154C7B}" srcOrd="7" destOrd="0" presId="urn:microsoft.com/office/officeart/2005/8/layout/vList5"/>
    <dgm:cxn modelId="{4E195442-6E3B-4A13-9303-00C8FA819763}" type="presParOf" srcId="{87E93945-4CA0-4F66-BD7E-2067429A770C}" destId="{7FB20862-A3F0-4C95-A265-735DB29AE195}" srcOrd="8" destOrd="0" presId="urn:microsoft.com/office/officeart/2005/8/layout/vList5"/>
    <dgm:cxn modelId="{76486639-E1F6-404F-9A17-6FE990E00106}" type="presParOf" srcId="{7FB20862-A3F0-4C95-A265-735DB29AE195}" destId="{7C7DAE8E-60CA-44F5-88B8-9F87CC325337}" srcOrd="0" destOrd="0" presId="urn:microsoft.com/office/officeart/2005/8/layout/vList5"/>
    <dgm:cxn modelId="{8266A768-5E01-4705-8636-AF8505D39541}" type="presParOf" srcId="{7FB20862-A3F0-4C95-A265-735DB29AE195}" destId="{95F05A6C-55C3-401D-9EAE-8DAD2155AD18}" srcOrd="1" destOrd="0" presId="urn:microsoft.com/office/officeart/2005/8/layout/vList5"/>
  </dgm:cxnLst>
  <dgm:bg/>
  <dgm:whole/>
</dgm:dataModel>
</file>

<file path=ppt/diagrams/data4.xml><?xml version="1.0" encoding="utf-8"?>
<dgm:dataModel xmlns:dgm="http://schemas.openxmlformats.org/drawingml/2006/diagram" xmlns:a="http://schemas.openxmlformats.org/drawingml/2006/main">
  <dgm:ptLst>
    <dgm:pt modelId="{65190D8A-5F85-478F-B799-56CB761E5E1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68743C01-4473-470E-AC44-AB030EF4930E}">
      <dgm:prSet phldrT="[Texto]" custT="1"/>
      <dgm:spPr/>
      <dgm:t>
        <a:bodyPr/>
        <a:lstStyle/>
        <a:p>
          <a:r>
            <a:rPr lang="es-EC" sz="2600" b="1" dirty="0" smtClean="0">
              <a:latin typeface="Arial Rounded MT Bold" pitchFamily="34" charset="0"/>
            </a:rPr>
            <a:t>Encriptación</a:t>
          </a:r>
          <a:endParaRPr lang="es-EC" sz="2600" b="1" dirty="0">
            <a:latin typeface="Arial Rounded MT Bold" pitchFamily="34" charset="0"/>
          </a:endParaRPr>
        </a:p>
      </dgm:t>
    </dgm:pt>
    <dgm:pt modelId="{6BB554EB-5E6B-4EE6-B750-2C7627E58141}" type="parTrans" cxnId="{933059AD-C3CD-4677-AD83-9F4C68F38889}">
      <dgm:prSet/>
      <dgm:spPr/>
      <dgm:t>
        <a:bodyPr/>
        <a:lstStyle/>
        <a:p>
          <a:endParaRPr lang="es-EC" b="1"/>
        </a:p>
      </dgm:t>
    </dgm:pt>
    <dgm:pt modelId="{D3B9C9F4-3B5E-44BF-A868-4B8D118FF19F}" type="sibTrans" cxnId="{933059AD-C3CD-4677-AD83-9F4C68F38889}">
      <dgm:prSet/>
      <dgm:spPr/>
      <dgm:t>
        <a:bodyPr/>
        <a:lstStyle/>
        <a:p>
          <a:endParaRPr lang="es-EC" b="1"/>
        </a:p>
      </dgm:t>
    </dgm:pt>
    <dgm:pt modelId="{473F316D-D41A-487C-A181-4635B0DC4D04}">
      <dgm:prSet phldrT="[Texto]" custT="1"/>
      <dgm:spPr/>
      <dgm:t>
        <a:bodyPr/>
        <a:lstStyle/>
        <a:p>
          <a:pPr algn="just"/>
          <a:r>
            <a:rPr lang="es-EC" sz="2200" b="0" dirty="0" smtClean="0">
              <a:latin typeface="Arial Rounded MT Bold" pitchFamily="34" charset="0"/>
            </a:rPr>
            <a:t>Procedimientos seguidos por la AN y el AT para la encriptación de tráfico.</a:t>
          </a:r>
          <a:endParaRPr lang="es-EC" sz="2200" b="0" dirty="0">
            <a:latin typeface="Arial Rounded MT Bold" pitchFamily="34" charset="0"/>
          </a:endParaRPr>
        </a:p>
      </dgm:t>
    </dgm:pt>
    <dgm:pt modelId="{EFADE7AF-D668-4DC2-96F6-3FCD7E868457}" type="parTrans" cxnId="{DEB467CE-6E51-462C-8215-134BE1712118}">
      <dgm:prSet/>
      <dgm:spPr/>
      <dgm:t>
        <a:bodyPr/>
        <a:lstStyle/>
        <a:p>
          <a:endParaRPr lang="es-EC" b="1"/>
        </a:p>
      </dgm:t>
    </dgm:pt>
    <dgm:pt modelId="{037CFAD2-C4C0-417A-882D-5406E244F9F3}" type="sibTrans" cxnId="{DEB467CE-6E51-462C-8215-134BE1712118}">
      <dgm:prSet/>
      <dgm:spPr/>
      <dgm:t>
        <a:bodyPr/>
        <a:lstStyle/>
        <a:p>
          <a:endParaRPr lang="es-EC" b="1"/>
        </a:p>
      </dgm:t>
    </dgm:pt>
    <dgm:pt modelId="{7A10E7BC-5E88-4D22-8F04-B57ABC4CF08E}">
      <dgm:prSet phldrT="[Texto]" custT="1"/>
      <dgm:spPr/>
      <dgm:t>
        <a:bodyPr/>
        <a:lstStyle/>
        <a:p>
          <a:r>
            <a:rPr lang="es-EC" sz="2600" b="1" dirty="0" smtClean="0">
              <a:latin typeface="Arial Rounded MT Bold" pitchFamily="34" charset="0"/>
            </a:rPr>
            <a:t>Autenticación</a:t>
          </a:r>
          <a:endParaRPr lang="es-EC" sz="2600" b="1" dirty="0">
            <a:latin typeface="Arial Rounded MT Bold" pitchFamily="34" charset="0"/>
          </a:endParaRPr>
        </a:p>
      </dgm:t>
    </dgm:pt>
    <dgm:pt modelId="{1BCA343E-BA43-40D5-AD19-9C9220FB0720}" type="parTrans" cxnId="{37DAE260-AA83-48C7-B16D-D0FC7CE7E0E7}">
      <dgm:prSet/>
      <dgm:spPr/>
      <dgm:t>
        <a:bodyPr/>
        <a:lstStyle/>
        <a:p>
          <a:endParaRPr lang="es-EC" b="1"/>
        </a:p>
      </dgm:t>
    </dgm:pt>
    <dgm:pt modelId="{57911B9A-A15B-478D-9C13-0B7F18CF8CF6}" type="sibTrans" cxnId="{37DAE260-AA83-48C7-B16D-D0FC7CE7E0E7}">
      <dgm:prSet/>
      <dgm:spPr/>
      <dgm:t>
        <a:bodyPr/>
        <a:lstStyle/>
        <a:p>
          <a:endParaRPr lang="es-EC" b="1"/>
        </a:p>
      </dgm:t>
    </dgm:pt>
    <dgm:pt modelId="{AC6B6582-EBCE-4E9F-89A5-ABA2A8E5476F}">
      <dgm:prSet phldrT="[Texto]" custT="1"/>
      <dgm:spPr/>
      <dgm:t>
        <a:bodyPr/>
        <a:lstStyle/>
        <a:p>
          <a:pPr algn="just"/>
          <a:r>
            <a:rPr lang="es-EC" sz="2200" b="0" dirty="0" smtClean="0">
              <a:latin typeface="Arial Rounded MT Bold" pitchFamily="34" charset="0"/>
            </a:rPr>
            <a:t>Procedimientos seguidos por la AN y la AT para la autenticación.</a:t>
          </a:r>
          <a:endParaRPr lang="es-EC" sz="2200" b="0" dirty="0">
            <a:latin typeface="Arial Rounded MT Bold" pitchFamily="34" charset="0"/>
          </a:endParaRPr>
        </a:p>
      </dgm:t>
    </dgm:pt>
    <dgm:pt modelId="{5894B7B3-4F30-4470-BEB0-2CD2CC61D364}" type="parTrans" cxnId="{2D98883F-C18C-4016-A0E2-C7A4B1ABDF3E}">
      <dgm:prSet/>
      <dgm:spPr/>
      <dgm:t>
        <a:bodyPr/>
        <a:lstStyle/>
        <a:p>
          <a:endParaRPr lang="es-EC" b="1"/>
        </a:p>
      </dgm:t>
    </dgm:pt>
    <dgm:pt modelId="{E9E0D69B-A3CB-418D-9319-862399745DD5}" type="sibTrans" cxnId="{2D98883F-C18C-4016-A0E2-C7A4B1ABDF3E}">
      <dgm:prSet/>
      <dgm:spPr/>
      <dgm:t>
        <a:bodyPr/>
        <a:lstStyle/>
        <a:p>
          <a:endParaRPr lang="es-EC" b="1"/>
        </a:p>
      </dgm:t>
    </dgm:pt>
    <dgm:pt modelId="{E2DA757B-25B7-4E18-AA3A-57DC5AB69A78}">
      <dgm:prSet phldrT="[Texto]" custT="1"/>
      <dgm:spPr/>
      <dgm:t>
        <a:bodyPr/>
        <a:lstStyle/>
        <a:p>
          <a:r>
            <a:rPr lang="es-EC" sz="2600" b="1" i="1" dirty="0" err="1" smtClean="0">
              <a:latin typeface="Arial Rounded MT Bold" pitchFamily="34" charset="0"/>
            </a:rPr>
            <a:t>Cryptosync</a:t>
          </a:r>
          <a:endParaRPr lang="es-EC" sz="2600" b="1" i="1" dirty="0">
            <a:latin typeface="Arial Rounded MT Bold" pitchFamily="34" charset="0"/>
          </a:endParaRPr>
        </a:p>
      </dgm:t>
    </dgm:pt>
    <dgm:pt modelId="{D2215117-4E25-4877-9E34-A3C8CF872A6E}" type="parTrans" cxnId="{05077147-9E0C-4BE4-A9D2-E9DE98346C04}">
      <dgm:prSet/>
      <dgm:spPr/>
      <dgm:t>
        <a:bodyPr/>
        <a:lstStyle/>
        <a:p>
          <a:endParaRPr lang="es-EC" b="1"/>
        </a:p>
      </dgm:t>
    </dgm:pt>
    <dgm:pt modelId="{F21C0DDB-2CF6-4080-9D83-E9058B54C7A5}" type="sibTrans" cxnId="{05077147-9E0C-4BE4-A9D2-E9DE98346C04}">
      <dgm:prSet/>
      <dgm:spPr/>
      <dgm:t>
        <a:bodyPr/>
        <a:lstStyle/>
        <a:p>
          <a:endParaRPr lang="es-EC" b="1"/>
        </a:p>
      </dgm:t>
    </dgm:pt>
    <dgm:pt modelId="{BA53C08F-DE06-46FB-8751-E7E7AA99298B}">
      <dgm:prSet phldrT="[Texto]" custT="1"/>
      <dgm:spPr/>
      <dgm:t>
        <a:bodyPr/>
        <a:lstStyle/>
        <a:p>
          <a:pPr algn="l"/>
          <a:r>
            <a:rPr lang="es-EC" sz="2200" b="0" dirty="0" smtClean="0">
              <a:latin typeface="Arial Rounded MT Bold" pitchFamily="34" charset="0"/>
            </a:rPr>
            <a:t>Generación del </a:t>
          </a:r>
          <a:r>
            <a:rPr lang="es-EC" sz="2200" b="0" i="1" dirty="0" err="1" smtClean="0">
              <a:latin typeface="Arial Rounded MT Bold" pitchFamily="34" charset="0"/>
            </a:rPr>
            <a:t>Cryptosync</a:t>
          </a:r>
          <a:r>
            <a:rPr lang="es-EC" sz="2200" b="0" i="1" dirty="0" smtClean="0">
              <a:latin typeface="Arial Rounded MT Bold" pitchFamily="34" charset="0"/>
            </a:rPr>
            <a:t> </a:t>
          </a:r>
          <a:r>
            <a:rPr lang="es-EC" sz="2200" b="0" i="0" dirty="0" smtClean="0">
              <a:latin typeface="Arial Rounded MT Bold" pitchFamily="34" charset="0"/>
            </a:rPr>
            <a:t>para la autenticación y encriptación.</a:t>
          </a:r>
          <a:endParaRPr lang="es-EC" sz="2200" b="0" dirty="0">
            <a:latin typeface="Arial Rounded MT Bold" pitchFamily="34" charset="0"/>
          </a:endParaRPr>
        </a:p>
      </dgm:t>
    </dgm:pt>
    <dgm:pt modelId="{F90AE2F5-D7DE-4D72-81EE-A20CC0C7A58D}" type="parTrans" cxnId="{52C918D3-81FE-4F3E-96F9-AD9EFA436327}">
      <dgm:prSet/>
      <dgm:spPr/>
      <dgm:t>
        <a:bodyPr/>
        <a:lstStyle/>
        <a:p>
          <a:endParaRPr lang="es-EC" b="1"/>
        </a:p>
      </dgm:t>
    </dgm:pt>
    <dgm:pt modelId="{77A6241E-A39C-4092-B596-BF1F1956B337}" type="sibTrans" cxnId="{52C918D3-81FE-4F3E-96F9-AD9EFA436327}">
      <dgm:prSet/>
      <dgm:spPr/>
      <dgm:t>
        <a:bodyPr/>
        <a:lstStyle/>
        <a:p>
          <a:endParaRPr lang="es-EC" b="1"/>
        </a:p>
      </dgm:t>
    </dgm:pt>
    <dgm:pt modelId="{1FDFC38A-ECDE-4DEE-BA1C-8A1FE78E5507}" type="pres">
      <dgm:prSet presAssocID="{65190D8A-5F85-478F-B799-56CB761E5E16}" presName="Name0" presStyleCnt="0">
        <dgm:presLayoutVars>
          <dgm:dir/>
          <dgm:animLvl val="lvl"/>
          <dgm:resizeHandles val="exact"/>
        </dgm:presLayoutVars>
      </dgm:prSet>
      <dgm:spPr/>
      <dgm:t>
        <a:bodyPr/>
        <a:lstStyle/>
        <a:p>
          <a:endParaRPr lang="es-EC"/>
        </a:p>
      </dgm:t>
    </dgm:pt>
    <dgm:pt modelId="{C6533A39-BA3E-463B-AC84-B911B7C79150}" type="pres">
      <dgm:prSet presAssocID="{68743C01-4473-470E-AC44-AB030EF4930E}" presName="linNode" presStyleCnt="0"/>
      <dgm:spPr/>
    </dgm:pt>
    <dgm:pt modelId="{6F8DB87D-DDE0-4383-8CCB-F827DF959AAE}" type="pres">
      <dgm:prSet presAssocID="{68743C01-4473-470E-AC44-AB030EF4930E}" presName="parentText" presStyleLbl="node1" presStyleIdx="0" presStyleCnt="3">
        <dgm:presLayoutVars>
          <dgm:chMax val="1"/>
          <dgm:bulletEnabled val="1"/>
        </dgm:presLayoutVars>
      </dgm:prSet>
      <dgm:spPr/>
      <dgm:t>
        <a:bodyPr/>
        <a:lstStyle/>
        <a:p>
          <a:endParaRPr lang="es-EC"/>
        </a:p>
      </dgm:t>
    </dgm:pt>
    <dgm:pt modelId="{CB30B02D-9F22-428C-96DE-6C4A375BDA07}" type="pres">
      <dgm:prSet presAssocID="{68743C01-4473-470E-AC44-AB030EF4930E}" presName="descendantText" presStyleLbl="alignAccFollowNode1" presStyleIdx="0" presStyleCnt="3">
        <dgm:presLayoutVars>
          <dgm:bulletEnabled val="1"/>
        </dgm:presLayoutVars>
      </dgm:prSet>
      <dgm:spPr/>
      <dgm:t>
        <a:bodyPr/>
        <a:lstStyle/>
        <a:p>
          <a:endParaRPr lang="es-EC"/>
        </a:p>
      </dgm:t>
    </dgm:pt>
    <dgm:pt modelId="{1C503834-444F-4937-B394-942512003F16}" type="pres">
      <dgm:prSet presAssocID="{D3B9C9F4-3B5E-44BF-A868-4B8D118FF19F}" presName="sp" presStyleCnt="0"/>
      <dgm:spPr/>
    </dgm:pt>
    <dgm:pt modelId="{0862AD62-A858-4DB3-AE2F-65940D8ADE02}" type="pres">
      <dgm:prSet presAssocID="{7A10E7BC-5E88-4D22-8F04-B57ABC4CF08E}" presName="linNode" presStyleCnt="0"/>
      <dgm:spPr/>
    </dgm:pt>
    <dgm:pt modelId="{C345A2AE-D814-440B-9E4A-2A64068A825D}" type="pres">
      <dgm:prSet presAssocID="{7A10E7BC-5E88-4D22-8F04-B57ABC4CF08E}" presName="parentText" presStyleLbl="node1" presStyleIdx="1" presStyleCnt="3">
        <dgm:presLayoutVars>
          <dgm:chMax val="1"/>
          <dgm:bulletEnabled val="1"/>
        </dgm:presLayoutVars>
      </dgm:prSet>
      <dgm:spPr/>
      <dgm:t>
        <a:bodyPr/>
        <a:lstStyle/>
        <a:p>
          <a:endParaRPr lang="es-EC"/>
        </a:p>
      </dgm:t>
    </dgm:pt>
    <dgm:pt modelId="{4E68AB90-5758-4D8C-815F-10C19AAD266C}" type="pres">
      <dgm:prSet presAssocID="{7A10E7BC-5E88-4D22-8F04-B57ABC4CF08E}" presName="descendantText" presStyleLbl="alignAccFollowNode1" presStyleIdx="1" presStyleCnt="3">
        <dgm:presLayoutVars>
          <dgm:bulletEnabled val="1"/>
        </dgm:presLayoutVars>
      </dgm:prSet>
      <dgm:spPr/>
      <dgm:t>
        <a:bodyPr/>
        <a:lstStyle/>
        <a:p>
          <a:endParaRPr lang="es-EC"/>
        </a:p>
      </dgm:t>
    </dgm:pt>
    <dgm:pt modelId="{D760002B-E4A6-43DA-804C-44757D6A26FF}" type="pres">
      <dgm:prSet presAssocID="{57911B9A-A15B-478D-9C13-0B7F18CF8CF6}" presName="sp" presStyleCnt="0"/>
      <dgm:spPr/>
    </dgm:pt>
    <dgm:pt modelId="{6098FED1-9FE1-4A27-9BB0-14B0BE619D61}" type="pres">
      <dgm:prSet presAssocID="{E2DA757B-25B7-4E18-AA3A-57DC5AB69A78}" presName="linNode" presStyleCnt="0"/>
      <dgm:spPr/>
    </dgm:pt>
    <dgm:pt modelId="{461A0C35-08B4-4783-AD57-04DC44D731D1}" type="pres">
      <dgm:prSet presAssocID="{E2DA757B-25B7-4E18-AA3A-57DC5AB69A78}" presName="parentText" presStyleLbl="node1" presStyleIdx="2" presStyleCnt="3">
        <dgm:presLayoutVars>
          <dgm:chMax val="1"/>
          <dgm:bulletEnabled val="1"/>
        </dgm:presLayoutVars>
      </dgm:prSet>
      <dgm:spPr/>
      <dgm:t>
        <a:bodyPr/>
        <a:lstStyle/>
        <a:p>
          <a:endParaRPr lang="es-EC"/>
        </a:p>
      </dgm:t>
    </dgm:pt>
    <dgm:pt modelId="{3CF8BFAE-B54B-4518-AF55-C1DB954AF5DC}" type="pres">
      <dgm:prSet presAssocID="{E2DA757B-25B7-4E18-AA3A-57DC5AB69A78}" presName="descendantText" presStyleLbl="alignAccFollowNode1" presStyleIdx="2" presStyleCnt="3">
        <dgm:presLayoutVars>
          <dgm:bulletEnabled val="1"/>
        </dgm:presLayoutVars>
      </dgm:prSet>
      <dgm:spPr/>
      <dgm:t>
        <a:bodyPr/>
        <a:lstStyle/>
        <a:p>
          <a:endParaRPr lang="es-EC"/>
        </a:p>
      </dgm:t>
    </dgm:pt>
  </dgm:ptLst>
  <dgm:cxnLst>
    <dgm:cxn modelId="{2D98883F-C18C-4016-A0E2-C7A4B1ABDF3E}" srcId="{7A10E7BC-5E88-4D22-8F04-B57ABC4CF08E}" destId="{AC6B6582-EBCE-4E9F-89A5-ABA2A8E5476F}" srcOrd="0" destOrd="0" parTransId="{5894B7B3-4F30-4470-BEB0-2CD2CC61D364}" sibTransId="{E9E0D69B-A3CB-418D-9319-862399745DD5}"/>
    <dgm:cxn modelId="{59D69648-5A8B-4309-BBE1-5B8E1A56E3D0}" type="presOf" srcId="{BA53C08F-DE06-46FB-8751-E7E7AA99298B}" destId="{3CF8BFAE-B54B-4518-AF55-C1DB954AF5DC}" srcOrd="0" destOrd="0" presId="urn:microsoft.com/office/officeart/2005/8/layout/vList5"/>
    <dgm:cxn modelId="{52C918D3-81FE-4F3E-96F9-AD9EFA436327}" srcId="{E2DA757B-25B7-4E18-AA3A-57DC5AB69A78}" destId="{BA53C08F-DE06-46FB-8751-E7E7AA99298B}" srcOrd="0" destOrd="0" parTransId="{F90AE2F5-D7DE-4D72-81EE-A20CC0C7A58D}" sibTransId="{77A6241E-A39C-4092-B596-BF1F1956B337}"/>
    <dgm:cxn modelId="{5F9ABCEC-E1E9-48FF-B432-EE63FEF32907}" type="presOf" srcId="{68743C01-4473-470E-AC44-AB030EF4930E}" destId="{6F8DB87D-DDE0-4383-8CCB-F827DF959AAE}" srcOrd="0" destOrd="0" presId="urn:microsoft.com/office/officeart/2005/8/layout/vList5"/>
    <dgm:cxn modelId="{494652A8-27EF-48DA-A928-E1DE9D407B7E}" type="presOf" srcId="{E2DA757B-25B7-4E18-AA3A-57DC5AB69A78}" destId="{461A0C35-08B4-4783-AD57-04DC44D731D1}" srcOrd="0" destOrd="0" presId="urn:microsoft.com/office/officeart/2005/8/layout/vList5"/>
    <dgm:cxn modelId="{05077147-9E0C-4BE4-A9D2-E9DE98346C04}" srcId="{65190D8A-5F85-478F-B799-56CB761E5E16}" destId="{E2DA757B-25B7-4E18-AA3A-57DC5AB69A78}" srcOrd="2" destOrd="0" parTransId="{D2215117-4E25-4877-9E34-A3C8CF872A6E}" sibTransId="{F21C0DDB-2CF6-4080-9D83-E9058B54C7A5}"/>
    <dgm:cxn modelId="{933059AD-C3CD-4677-AD83-9F4C68F38889}" srcId="{65190D8A-5F85-478F-B799-56CB761E5E16}" destId="{68743C01-4473-470E-AC44-AB030EF4930E}" srcOrd="0" destOrd="0" parTransId="{6BB554EB-5E6B-4EE6-B750-2C7627E58141}" sibTransId="{D3B9C9F4-3B5E-44BF-A868-4B8D118FF19F}"/>
    <dgm:cxn modelId="{4AD68A58-B90B-458E-88D7-82EA42D7AF4E}" type="presOf" srcId="{65190D8A-5F85-478F-B799-56CB761E5E16}" destId="{1FDFC38A-ECDE-4DEE-BA1C-8A1FE78E5507}" srcOrd="0" destOrd="0" presId="urn:microsoft.com/office/officeart/2005/8/layout/vList5"/>
    <dgm:cxn modelId="{37DAE260-AA83-48C7-B16D-D0FC7CE7E0E7}" srcId="{65190D8A-5F85-478F-B799-56CB761E5E16}" destId="{7A10E7BC-5E88-4D22-8F04-B57ABC4CF08E}" srcOrd="1" destOrd="0" parTransId="{1BCA343E-BA43-40D5-AD19-9C9220FB0720}" sibTransId="{57911B9A-A15B-478D-9C13-0B7F18CF8CF6}"/>
    <dgm:cxn modelId="{FAA8509C-35CC-44B0-87F9-7E5D3942D6FF}" type="presOf" srcId="{473F316D-D41A-487C-A181-4635B0DC4D04}" destId="{CB30B02D-9F22-428C-96DE-6C4A375BDA07}" srcOrd="0" destOrd="0" presId="urn:microsoft.com/office/officeart/2005/8/layout/vList5"/>
    <dgm:cxn modelId="{7E549FEF-4CC1-464D-9BA6-659F9D6565B9}" type="presOf" srcId="{AC6B6582-EBCE-4E9F-89A5-ABA2A8E5476F}" destId="{4E68AB90-5758-4D8C-815F-10C19AAD266C}" srcOrd="0" destOrd="0" presId="urn:microsoft.com/office/officeart/2005/8/layout/vList5"/>
    <dgm:cxn modelId="{DEB467CE-6E51-462C-8215-134BE1712118}" srcId="{68743C01-4473-470E-AC44-AB030EF4930E}" destId="{473F316D-D41A-487C-A181-4635B0DC4D04}" srcOrd="0" destOrd="0" parTransId="{EFADE7AF-D668-4DC2-96F6-3FCD7E868457}" sibTransId="{037CFAD2-C4C0-417A-882D-5406E244F9F3}"/>
    <dgm:cxn modelId="{90CEFF52-4D49-40A3-AB2B-7FF7FE7A8C00}" type="presOf" srcId="{7A10E7BC-5E88-4D22-8F04-B57ABC4CF08E}" destId="{C345A2AE-D814-440B-9E4A-2A64068A825D}" srcOrd="0" destOrd="0" presId="urn:microsoft.com/office/officeart/2005/8/layout/vList5"/>
    <dgm:cxn modelId="{C188BC13-9518-4B2B-AFC0-3D7EE759911F}" type="presParOf" srcId="{1FDFC38A-ECDE-4DEE-BA1C-8A1FE78E5507}" destId="{C6533A39-BA3E-463B-AC84-B911B7C79150}" srcOrd="0" destOrd="0" presId="urn:microsoft.com/office/officeart/2005/8/layout/vList5"/>
    <dgm:cxn modelId="{0E4F6FD6-6D2A-4636-82DC-37FCCF2FC009}" type="presParOf" srcId="{C6533A39-BA3E-463B-AC84-B911B7C79150}" destId="{6F8DB87D-DDE0-4383-8CCB-F827DF959AAE}" srcOrd="0" destOrd="0" presId="urn:microsoft.com/office/officeart/2005/8/layout/vList5"/>
    <dgm:cxn modelId="{3FC651C7-B8C8-46B1-B7BE-B665DCCE647F}" type="presParOf" srcId="{C6533A39-BA3E-463B-AC84-B911B7C79150}" destId="{CB30B02D-9F22-428C-96DE-6C4A375BDA07}" srcOrd="1" destOrd="0" presId="urn:microsoft.com/office/officeart/2005/8/layout/vList5"/>
    <dgm:cxn modelId="{F14C57B9-9878-460C-91E9-0B7DA9C5C5BD}" type="presParOf" srcId="{1FDFC38A-ECDE-4DEE-BA1C-8A1FE78E5507}" destId="{1C503834-444F-4937-B394-942512003F16}" srcOrd="1" destOrd="0" presId="urn:microsoft.com/office/officeart/2005/8/layout/vList5"/>
    <dgm:cxn modelId="{3B767192-95DA-45B3-B94B-2EFDE445CC59}" type="presParOf" srcId="{1FDFC38A-ECDE-4DEE-BA1C-8A1FE78E5507}" destId="{0862AD62-A858-4DB3-AE2F-65940D8ADE02}" srcOrd="2" destOrd="0" presId="urn:microsoft.com/office/officeart/2005/8/layout/vList5"/>
    <dgm:cxn modelId="{D3F3A298-E528-4D2D-AB66-CA66114CDB75}" type="presParOf" srcId="{0862AD62-A858-4DB3-AE2F-65940D8ADE02}" destId="{C345A2AE-D814-440B-9E4A-2A64068A825D}" srcOrd="0" destOrd="0" presId="urn:microsoft.com/office/officeart/2005/8/layout/vList5"/>
    <dgm:cxn modelId="{31FF0AE0-CE90-46AB-BCD6-E5EEBBD2DFDD}" type="presParOf" srcId="{0862AD62-A858-4DB3-AE2F-65940D8ADE02}" destId="{4E68AB90-5758-4D8C-815F-10C19AAD266C}" srcOrd="1" destOrd="0" presId="urn:microsoft.com/office/officeart/2005/8/layout/vList5"/>
    <dgm:cxn modelId="{9B9478AA-54C3-4C60-957D-17660D5D1D3E}" type="presParOf" srcId="{1FDFC38A-ECDE-4DEE-BA1C-8A1FE78E5507}" destId="{D760002B-E4A6-43DA-804C-44757D6A26FF}" srcOrd="3" destOrd="0" presId="urn:microsoft.com/office/officeart/2005/8/layout/vList5"/>
    <dgm:cxn modelId="{20F74D3A-B278-4783-BE01-D581A5605DD0}" type="presParOf" srcId="{1FDFC38A-ECDE-4DEE-BA1C-8A1FE78E5507}" destId="{6098FED1-9FE1-4A27-9BB0-14B0BE619D61}" srcOrd="4" destOrd="0" presId="urn:microsoft.com/office/officeart/2005/8/layout/vList5"/>
    <dgm:cxn modelId="{FD156E0E-F773-4A24-A0ED-C92E98FC2CEB}" type="presParOf" srcId="{6098FED1-9FE1-4A27-9BB0-14B0BE619D61}" destId="{461A0C35-08B4-4783-AD57-04DC44D731D1}" srcOrd="0" destOrd="0" presId="urn:microsoft.com/office/officeart/2005/8/layout/vList5"/>
    <dgm:cxn modelId="{D226B538-72FA-4795-B5E3-1AE5D2EAF282}" type="presParOf" srcId="{6098FED1-9FE1-4A27-9BB0-14B0BE619D61}" destId="{3CF8BFAE-B54B-4518-AF55-C1DB954AF5DC}" srcOrd="1" destOrd="0" presId="urn:microsoft.com/office/officeart/2005/8/layout/vList5"/>
  </dgm:cxnLst>
  <dgm:bg/>
  <dgm:whole/>
</dgm:dataModel>
</file>

<file path=ppt/diagrams/data5.xml><?xml version="1.0" encoding="utf-8"?>
<dgm:dataModel xmlns:dgm="http://schemas.openxmlformats.org/drawingml/2006/diagram" xmlns:a="http://schemas.openxmlformats.org/drawingml/2006/main">
  <dgm:ptLst>
    <dgm:pt modelId="{DA404E39-C0D1-436B-A9AA-0A830634417F}"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s-EC"/>
        </a:p>
      </dgm:t>
    </dgm:pt>
    <dgm:pt modelId="{26283F9B-DA19-4635-A60C-59C8E065D8C9}">
      <dgm:prSet phldrT="[Texto]" custT="1"/>
      <dgm:spPr/>
      <dgm:t>
        <a:bodyPr/>
        <a:lstStyle/>
        <a:p>
          <a:pPr algn="ctr"/>
          <a:r>
            <a:rPr lang="es-EC" sz="2400" dirty="0" smtClean="0">
              <a:latin typeface="Arial Rounded MT Bold" pitchFamily="34" charset="0"/>
            </a:rPr>
            <a:t>MIMO</a:t>
          </a:r>
          <a:endParaRPr lang="es-EC" sz="2400" dirty="0">
            <a:latin typeface="Arial Rounded MT Bold" pitchFamily="34" charset="0"/>
          </a:endParaRPr>
        </a:p>
      </dgm:t>
    </dgm:pt>
    <dgm:pt modelId="{56B00DF7-1761-4A4A-BA9F-A695D9CBB082}" type="parTrans" cxnId="{6EC1A938-904E-4F7C-B01A-658CB872B28D}">
      <dgm:prSet/>
      <dgm:spPr/>
      <dgm:t>
        <a:bodyPr/>
        <a:lstStyle/>
        <a:p>
          <a:endParaRPr lang="es-EC"/>
        </a:p>
      </dgm:t>
    </dgm:pt>
    <dgm:pt modelId="{0BD1DF21-D39C-45CF-AE99-75DED4612816}" type="sibTrans" cxnId="{6EC1A938-904E-4F7C-B01A-658CB872B28D}">
      <dgm:prSet/>
      <dgm:spPr/>
      <dgm:t>
        <a:bodyPr/>
        <a:lstStyle/>
        <a:p>
          <a:endParaRPr lang="es-EC"/>
        </a:p>
      </dgm:t>
    </dgm:pt>
    <dgm:pt modelId="{B36762EC-F579-47C4-A059-2FEEA178B08D}">
      <dgm:prSet phldrT="[Texto]" custT="1"/>
      <dgm:spPr/>
      <dgm:t>
        <a:bodyPr/>
        <a:lstStyle/>
        <a:p>
          <a:pPr algn="just"/>
          <a:r>
            <a:rPr lang="es-EC" sz="2400" dirty="0" smtClean="0">
              <a:latin typeface="Arial Rounded MT Bold" pitchFamily="34" charset="0"/>
            </a:rPr>
            <a:t>Técnica de transmisión de múltiples entradas y múltiples salidas para incrementar la eficiencia espectral por medio de una </a:t>
          </a:r>
          <a:r>
            <a:rPr lang="es-EC" sz="2400" dirty="0" err="1" smtClean="0">
              <a:latin typeface="Arial Rounded MT Bold" pitchFamily="34" charset="0"/>
            </a:rPr>
            <a:t>multiplexación</a:t>
          </a:r>
          <a:r>
            <a:rPr lang="es-EC" sz="2400" dirty="0" smtClean="0">
              <a:latin typeface="Arial Rounded MT Bold" pitchFamily="34" charset="0"/>
            </a:rPr>
            <a:t> espacial.</a:t>
          </a:r>
          <a:endParaRPr lang="es-EC" sz="2400" dirty="0">
            <a:latin typeface="Arial Rounded MT Bold" pitchFamily="34" charset="0"/>
          </a:endParaRPr>
        </a:p>
      </dgm:t>
    </dgm:pt>
    <dgm:pt modelId="{89AA8498-D2E0-436C-8C48-F36E13592303}" type="parTrans" cxnId="{271359E0-7652-4BAD-979E-58A9A0A42DF5}">
      <dgm:prSet/>
      <dgm:spPr/>
      <dgm:t>
        <a:bodyPr/>
        <a:lstStyle/>
        <a:p>
          <a:endParaRPr lang="es-EC"/>
        </a:p>
      </dgm:t>
    </dgm:pt>
    <dgm:pt modelId="{912D870E-BF9F-4241-B8D5-57C0A5A72485}" type="sibTrans" cxnId="{271359E0-7652-4BAD-979E-58A9A0A42DF5}">
      <dgm:prSet/>
      <dgm:spPr/>
      <dgm:t>
        <a:bodyPr/>
        <a:lstStyle/>
        <a:p>
          <a:endParaRPr lang="es-EC"/>
        </a:p>
      </dgm:t>
    </dgm:pt>
    <dgm:pt modelId="{962B5021-37A2-461C-A9FD-0C00EC0EEA5A}">
      <dgm:prSet phldrT="[Texto]" custT="1"/>
      <dgm:spPr/>
      <dgm:t>
        <a:bodyPr/>
        <a:lstStyle/>
        <a:p>
          <a:pPr algn="ctr"/>
          <a:r>
            <a:rPr lang="es-EC" sz="2400" dirty="0" smtClean="0">
              <a:latin typeface="Arial Rounded MT Bold" pitchFamily="34" charset="0"/>
            </a:rPr>
            <a:t>SDMA</a:t>
          </a:r>
          <a:endParaRPr lang="es-EC" sz="2400" dirty="0">
            <a:latin typeface="Arial Rounded MT Bold" pitchFamily="34" charset="0"/>
          </a:endParaRPr>
        </a:p>
      </dgm:t>
    </dgm:pt>
    <dgm:pt modelId="{403FF2FE-49AE-4E0B-B6E5-7FA226A6D1A2}" type="parTrans" cxnId="{95C12B3C-2DDE-42AB-8B15-A5253D83D9A9}">
      <dgm:prSet/>
      <dgm:spPr/>
      <dgm:t>
        <a:bodyPr/>
        <a:lstStyle/>
        <a:p>
          <a:endParaRPr lang="es-EC"/>
        </a:p>
      </dgm:t>
    </dgm:pt>
    <dgm:pt modelId="{75E7D4CF-7D59-459F-ACB7-0171FD6FC7A1}" type="sibTrans" cxnId="{95C12B3C-2DDE-42AB-8B15-A5253D83D9A9}">
      <dgm:prSet/>
      <dgm:spPr/>
      <dgm:t>
        <a:bodyPr/>
        <a:lstStyle/>
        <a:p>
          <a:endParaRPr lang="es-EC"/>
        </a:p>
      </dgm:t>
    </dgm:pt>
    <dgm:pt modelId="{C4C4FD9F-142E-4023-9C83-6F51091C255E}">
      <dgm:prSet phldrT="[Texto]" custT="1"/>
      <dgm:spPr/>
      <dgm:t>
        <a:bodyPr/>
        <a:lstStyle/>
        <a:p>
          <a:pPr algn="just"/>
          <a:r>
            <a:rPr lang="es-EC" sz="2400" dirty="0" smtClean="0">
              <a:latin typeface="Arial Rounded MT Bold" pitchFamily="34" charset="0"/>
            </a:rPr>
            <a:t>Múltiples usuarios son asignados en los mismos recursos tiempo-frecuencia pero utilizando un haz unidireccional y bien definido para cada uno de ellos.</a:t>
          </a:r>
          <a:endParaRPr lang="es-EC" sz="2400" dirty="0">
            <a:latin typeface="Arial Rounded MT Bold" pitchFamily="34" charset="0"/>
          </a:endParaRPr>
        </a:p>
      </dgm:t>
    </dgm:pt>
    <dgm:pt modelId="{38ADF525-46C0-4522-8BFF-CD6C554C408F}" type="parTrans" cxnId="{150AB223-2561-4020-A2C4-437CC4F0732E}">
      <dgm:prSet/>
      <dgm:spPr/>
      <dgm:t>
        <a:bodyPr/>
        <a:lstStyle/>
        <a:p>
          <a:endParaRPr lang="es-EC"/>
        </a:p>
      </dgm:t>
    </dgm:pt>
    <dgm:pt modelId="{DD9F3A08-70EF-4165-B5CF-D843DBA94066}" type="sibTrans" cxnId="{150AB223-2561-4020-A2C4-437CC4F0732E}">
      <dgm:prSet/>
      <dgm:spPr/>
      <dgm:t>
        <a:bodyPr/>
        <a:lstStyle/>
        <a:p>
          <a:endParaRPr lang="es-EC"/>
        </a:p>
      </dgm:t>
    </dgm:pt>
    <dgm:pt modelId="{4AE6847B-3838-4708-8841-E288291291EB}">
      <dgm:prSet phldrT="[Texto]" custT="1"/>
      <dgm:spPr/>
      <dgm:t>
        <a:bodyPr/>
        <a:lstStyle/>
        <a:p>
          <a:pPr algn="ctr"/>
          <a:r>
            <a:rPr lang="es-EC" sz="2400" dirty="0" smtClean="0">
              <a:latin typeface="Arial Rounded MT Bold" pitchFamily="34" charset="0"/>
            </a:rPr>
            <a:t>BEAMFORMING TDD</a:t>
          </a:r>
          <a:endParaRPr lang="es-EC" sz="2400" dirty="0">
            <a:latin typeface="Arial Rounded MT Bold" pitchFamily="34" charset="0"/>
          </a:endParaRPr>
        </a:p>
      </dgm:t>
    </dgm:pt>
    <dgm:pt modelId="{67F638C8-9463-4D70-A254-1DFEF3BD5A45}" type="parTrans" cxnId="{B1BB00CA-7CF2-48C9-A777-77C0C6BD8793}">
      <dgm:prSet/>
      <dgm:spPr/>
      <dgm:t>
        <a:bodyPr/>
        <a:lstStyle/>
        <a:p>
          <a:endParaRPr lang="es-EC"/>
        </a:p>
      </dgm:t>
    </dgm:pt>
    <dgm:pt modelId="{6C0CF310-0E13-451E-BC0D-E464FE3F513B}" type="sibTrans" cxnId="{B1BB00CA-7CF2-48C9-A777-77C0C6BD8793}">
      <dgm:prSet/>
      <dgm:spPr/>
      <dgm:t>
        <a:bodyPr/>
        <a:lstStyle/>
        <a:p>
          <a:endParaRPr lang="es-EC"/>
        </a:p>
      </dgm:t>
    </dgm:pt>
    <dgm:pt modelId="{73FD0E8E-F625-4CD1-B6C6-6265C58E987E}">
      <dgm:prSet custT="1"/>
      <dgm:spPr/>
      <dgm:t>
        <a:bodyPr/>
        <a:lstStyle/>
        <a:p>
          <a:pPr algn="just"/>
          <a:r>
            <a:rPr lang="es-EC" sz="2400" dirty="0" smtClean="0">
              <a:latin typeface="Arial Rounded MT Bold" pitchFamily="34" charset="0"/>
            </a:rPr>
            <a:t>Formación de una onda de señal reforzada mediante el desfase en distintas antenas para la formación de un patrón bien definido y direccional con mayor ganancia y menor atenuación.</a:t>
          </a:r>
          <a:endParaRPr lang="es-EC" sz="2400" dirty="0">
            <a:latin typeface="Arial Rounded MT Bold" pitchFamily="34" charset="0"/>
          </a:endParaRPr>
        </a:p>
      </dgm:t>
    </dgm:pt>
    <dgm:pt modelId="{FBA42FC2-7C29-4E59-BD29-B62FDEFB5F06}" type="parTrans" cxnId="{27CAF3C4-D539-4B44-9002-E308B0D6BEEC}">
      <dgm:prSet/>
      <dgm:spPr/>
      <dgm:t>
        <a:bodyPr/>
        <a:lstStyle/>
        <a:p>
          <a:endParaRPr lang="es-EC"/>
        </a:p>
      </dgm:t>
    </dgm:pt>
    <dgm:pt modelId="{A43C6B98-B5D8-46B3-B512-B864F95C06AB}" type="sibTrans" cxnId="{27CAF3C4-D539-4B44-9002-E308B0D6BEEC}">
      <dgm:prSet/>
      <dgm:spPr/>
      <dgm:t>
        <a:bodyPr/>
        <a:lstStyle/>
        <a:p>
          <a:endParaRPr lang="es-EC"/>
        </a:p>
      </dgm:t>
    </dgm:pt>
    <dgm:pt modelId="{3748A364-ACA7-4D43-AF9C-20772CABB052}" type="pres">
      <dgm:prSet presAssocID="{DA404E39-C0D1-436B-A9AA-0A830634417F}" presName="linear" presStyleCnt="0">
        <dgm:presLayoutVars>
          <dgm:animLvl val="lvl"/>
          <dgm:resizeHandles val="exact"/>
        </dgm:presLayoutVars>
      </dgm:prSet>
      <dgm:spPr/>
      <dgm:t>
        <a:bodyPr/>
        <a:lstStyle/>
        <a:p>
          <a:endParaRPr lang="es-EC"/>
        </a:p>
      </dgm:t>
    </dgm:pt>
    <dgm:pt modelId="{5FBB2524-244C-4FCB-A010-599CCAEEC710}" type="pres">
      <dgm:prSet presAssocID="{26283F9B-DA19-4635-A60C-59C8E065D8C9}" presName="parentText" presStyleLbl="node1" presStyleIdx="0" presStyleCnt="3">
        <dgm:presLayoutVars>
          <dgm:chMax val="0"/>
          <dgm:bulletEnabled val="1"/>
        </dgm:presLayoutVars>
      </dgm:prSet>
      <dgm:spPr/>
      <dgm:t>
        <a:bodyPr/>
        <a:lstStyle/>
        <a:p>
          <a:endParaRPr lang="es-EC"/>
        </a:p>
      </dgm:t>
    </dgm:pt>
    <dgm:pt modelId="{DD6B79B6-D0B0-45F4-812A-6600CB104BEF}" type="pres">
      <dgm:prSet presAssocID="{26283F9B-DA19-4635-A60C-59C8E065D8C9}" presName="childText" presStyleLbl="revTx" presStyleIdx="0" presStyleCnt="3">
        <dgm:presLayoutVars>
          <dgm:bulletEnabled val="1"/>
        </dgm:presLayoutVars>
      </dgm:prSet>
      <dgm:spPr/>
      <dgm:t>
        <a:bodyPr/>
        <a:lstStyle/>
        <a:p>
          <a:endParaRPr lang="es-EC"/>
        </a:p>
      </dgm:t>
    </dgm:pt>
    <dgm:pt modelId="{8AEE4D0C-93FC-4A1D-9809-D38E54622585}" type="pres">
      <dgm:prSet presAssocID="{4AE6847B-3838-4708-8841-E288291291EB}" presName="parentText" presStyleLbl="node1" presStyleIdx="1" presStyleCnt="3">
        <dgm:presLayoutVars>
          <dgm:chMax val="0"/>
          <dgm:bulletEnabled val="1"/>
        </dgm:presLayoutVars>
      </dgm:prSet>
      <dgm:spPr/>
      <dgm:t>
        <a:bodyPr/>
        <a:lstStyle/>
        <a:p>
          <a:endParaRPr lang="es-EC"/>
        </a:p>
      </dgm:t>
    </dgm:pt>
    <dgm:pt modelId="{6C545165-D337-4AC0-A3A9-0DA508F62B10}" type="pres">
      <dgm:prSet presAssocID="{4AE6847B-3838-4708-8841-E288291291EB}" presName="childText" presStyleLbl="revTx" presStyleIdx="1" presStyleCnt="3">
        <dgm:presLayoutVars>
          <dgm:bulletEnabled val="1"/>
        </dgm:presLayoutVars>
      </dgm:prSet>
      <dgm:spPr/>
      <dgm:t>
        <a:bodyPr/>
        <a:lstStyle/>
        <a:p>
          <a:endParaRPr lang="es-EC"/>
        </a:p>
      </dgm:t>
    </dgm:pt>
    <dgm:pt modelId="{7D6AA41B-6BC1-4EDD-A278-F199F447D91A}" type="pres">
      <dgm:prSet presAssocID="{962B5021-37A2-461C-A9FD-0C00EC0EEA5A}" presName="parentText" presStyleLbl="node1" presStyleIdx="2" presStyleCnt="3">
        <dgm:presLayoutVars>
          <dgm:chMax val="0"/>
          <dgm:bulletEnabled val="1"/>
        </dgm:presLayoutVars>
      </dgm:prSet>
      <dgm:spPr/>
      <dgm:t>
        <a:bodyPr/>
        <a:lstStyle/>
        <a:p>
          <a:endParaRPr lang="es-EC"/>
        </a:p>
      </dgm:t>
    </dgm:pt>
    <dgm:pt modelId="{7D70F59F-E4BF-44D7-9223-BBEB192B94FB}" type="pres">
      <dgm:prSet presAssocID="{962B5021-37A2-461C-A9FD-0C00EC0EEA5A}" presName="childText" presStyleLbl="revTx" presStyleIdx="2" presStyleCnt="3">
        <dgm:presLayoutVars>
          <dgm:bulletEnabled val="1"/>
        </dgm:presLayoutVars>
      </dgm:prSet>
      <dgm:spPr/>
      <dgm:t>
        <a:bodyPr/>
        <a:lstStyle/>
        <a:p>
          <a:endParaRPr lang="es-EC"/>
        </a:p>
      </dgm:t>
    </dgm:pt>
  </dgm:ptLst>
  <dgm:cxnLst>
    <dgm:cxn modelId="{27CAF3C4-D539-4B44-9002-E308B0D6BEEC}" srcId="{4AE6847B-3838-4708-8841-E288291291EB}" destId="{73FD0E8E-F625-4CD1-B6C6-6265C58E987E}" srcOrd="0" destOrd="0" parTransId="{FBA42FC2-7C29-4E59-BD29-B62FDEFB5F06}" sibTransId="{A43C6B98-B5D8-46B3-B512-B864F95C06AB}"/>
    <dgm:cxn modelId="{6EC1A938-904E-4F7C-B01A-658CB872B28D}" srcId="{DA404E39-C0D1-436B-A9AA-0A830634417F}" destId="{26283F9B-DA19-4635-A60C-59C8E065D8C9}" srcOrd="0" destOrd="0" parTransId="{56B00DF7-1761-4A4A-BA9F-A695D9CBB082}" sibTransId="{0BD1DF21-D39C-45CF-AE99-75DED4612816}"/>
    <dgm:cxn modelId="{150AB223-2561-4020-A2C4-437CC4F0732E}" srcId="{962B5021-37A2-461C-A9FD-0C00EC0EEA5A}" destId="{C4C4FD9F-142E-4023-9C83-6F51091C255E}" srcOrd="0" destOrd="0" parTransId="{38ADF525-46C0-4522-8BFF-CD6C554C408F}" sibTransId="{DD9F3A08-70EF-4165-B5CF-D843DBA94066}"/>
    <dgm:cxn modelId="{41AE2F86-B5E6-47E3-A87C-6CB0C241B103}" type="presOf" srcId="{962B5021-37A2-461C-A9FD-0C00EC0EEA5A}" destId="{7D6AA41B-6BC1-4EDD-A278-F199F447D91A}" srcOrd="0" destOrd="0" presId="urn:microsoft.com/office/officeart/2005/8/layout/vList2"/>
    <dgm:cxn modelId="{C4145286-97FB-4F32-8AF4-6293F4789FD2}" type="presOf" srcId="{DA404E39-C0D1-436B-A9AA-0A830634417F}" destId="{3748A364-ACA7-4D43-AF9C-20772CABB052}" srcOrd="0" destOrd="0" presId="urn:microsoft.com/office/officeart/2005/8/layout/vList2"/>
    <dgm:cxn modelId="{3509802F-10C5-45B1-99E2-309BA0AE0434}" type="presOf" srcId="{C4C4FD9F-142E-4023-9C83-6F51091C255E}" destId="{7D70F59F-E4BF-44D7-9223-BBEB192B94FB}" srcOrd="0" destOrd="0" presId="urn:microsoft.com/office/officeart/2005/8/layout/vList2"/>
    <dgm:cxn modelId="{271359E0-7652-4BAD-979E-58A9A0A42DF5}" srcId="{26283F9B-DA19-4635-A60C-59C8E065D8C9}" destId="{B36762EC-F579-47C4-A059-2FEEA178B08D}" srcOrd="0" destOrd="0" parTransId="{89AA8498-D2E0-436C-8C48-F36E13592303}" sibTransId="{912D870E-BF9F-4241-B8D5-57C0A5A72485}"/>
    <dgm:cxn modelId="{3F43A207-01E9-4FEF-AD50-07B1C6802A9F}" type="presOf" srcId="{B36762EC-F579-47C4-A059-2FEEA178B08D}" destId="{DD6B79B6-D0B0-45F4-812A-6600CB104BEF}" srcOrd="0" destOrd="0" presId="urn:microsoft.com/office/officeart/2005/8/layout/vList2"/>
    <dgm:cxn modelId="{C6CB8987-B085-4A24-8D05-FE246C71B71D}" type="presOf" srcId="{26283F9B-DA19-4635-A60C-59C8E065D8C9}" destId="{5FBB2524-244C-4FCB-A010-599CCAEEC710}" srcOrd="0" destOrd="0" presId="urn:microsoft.com/office/officeart/2005/8/layout/vList2"/>
    <dgm:cxn modelId="{95C12B3C-2DDE-42AB-8B15-A5253D83D9A9}" srcId="{DA404E39-C0D1-436B-A9AA-0A830634417F}" destId="{962B5021-37A2-461C-A9FD-0C00EC0EEA5A}" srcOrd="2" destOrd="0" parTransId="{403FF2FE-49AE-4E0B-B6E5-7FA226A6D1A2}" sibTransId="{75E7D4CF-7D59-459F-ACB7-0171FD6FC7A1}"/>
    <dgm:cxn modelId="{B1BB00CA-7CF2-48C9-A777-77C0C6BD8793}" srcId="{DA404E39-C0D1-436B-A9AA-0A830634417F}" destId="{4AE6847B-3838-4708-8841-E288291291EB}" srcOrd="1" destOrd="0" parTransId="{67F638C8-9463-4D70-A254-1DFEF3BD5A45}" sibTransId="{6C0CF310-0E13-451E-BC0D-E464FE3F513B}"/>
    <dgm:cxn modelId="{74C6489D-CBF3-46CB-9D95-21DA7015C0CB}" type="presOf" srcId="{4AE6847B-3838-4708-8841-E288291291EB}" destId="{8AEE4D0C-93FC-4A1D-9809-D38E54622585}" srcOrd="0" destOrd="0" presId="urn:microsoft.com/office/officeart/2005/8/layout/vList2"/>
    <dgm:cxn modelId="{41BF32A8-9B1F-470A-804C-AEC733ECCFD7}" type="presOf" srcId="{73FD0E8E-F625-4CD1-B6C6-6265C58E987E}" destId="{6C545165-D337-4AC0-A3A9-0DA508F62B10}" srcOrd="0" destOrd="0" presId="urn:microsoft.com/office/officeart/2005/8/layout/vList2"/>
    <dgm:cxn modelId="{CE4B61E1-21E5-4683-9ADD-1CA4EB8584A3}" type="presParOf" srcId="{3748A364-ACA7-4D43-AF9C-20772CABB052}" destId="{5FBB2524-244C-4FCB-A010-599CCAEEC710}" srcOrd="0" destOrd="0" presId="urn:microsoft.com/office/officeart/2005/8/layout/vList2"/>
    <dgm:cxn modelId="{153E632B-CDA7-4927-B9CD-6F6429D8CF70}" type="presParOf" srcId="{3748A364-ACA7-4D43-AF9C-20772CABB052}" destId="{DD6B79B6-D0B0-45F4-812A-6600CB104BEF}" srcOrd="1" destOrd="0" presId="urn:microsoft.com/office/officeart/2005/8/layout/vList2"/>
    <dgm:cxn modelId="{AFBB0BD6-4A8E-4B90-9F42-A6952CFDF2E4}" type="presParOf" srcId="{3748A364-ACA7-4D43-AF9C-20772CABB052}" destId="{8AEE4D0C-93FC-4A1D-9809-D38E54622585}" srcOrd="2" destOrd="0" presId="urn:microsoft.com/office/officeart/2005/8/layout/vList2"/>
    <dgm:cxn modelId="{4420DCC8-6F5F-48DC-B603-F96C14A26252}" type="presParOf" srcId="{3748A364-ACA7-4D43-AF9C-20772CABB052}" destId="{6C545165-D337-4AC0-A3A9-0DA508F62B10}" srcOrd="3" destOrd="0" presId="urn:microsoft.com/office/officeart/2005/8/layout/vList2"/>
    <dgm:cxn modelId="{E9F9C23E-79C7-4FE3-A688-7A10F7F32DC1}" type="presParOf" srcId="{3748A364-ACA7-4D43-AF9C-20772CABB052}" destId="{7D6AA41B-6BC1-4EDD-A278-F199F447D91A}" srcOrd="4" destOrd="0" presId="urn:microsoft.com/office/officeart/2005/8/layout/vList2"/>
    <dgm:cxn modelId="{A91F863E-B0A7-478C-883D-8125FC272E4B}" type="presParOf" srcId="{3748A364-ACA7-4D43-AF9C-20772CABB052}" destId="{7D70F59F-E4BF-44D7-9223-BBEB192B94FB}" srcOrd="5"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F760376C-31FC-4FCC-966D-44E2EA34911A}" type="datetimeFigureOut">
              <a:rPr lang="es-EC" smtClean="0"/>
              <a:pPr/>
              <a:t>25/10/2011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DD82CF5-FE5B-42B2-8EFF-A0A3268D0CFA}"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760376C-31FC-4FCC-966D-44E2EA34911A}" type="datetimeFigureOut">
              <a:rPr lang="es-EC" smtClean="0"/>
              <a:pPr/>
              <a:t>25/10/2011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DD82CF5-FE5B-42B2-8EFF-A0A3268D0CFA}"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760376C-31FC-4FCC-966D-44E2EA34911A}" type="datetimeFigureOut">
              <a:rPr lang="es-EC" smtClean="0"/>
              <a:pPr/>
              <a:t>25/10/2011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DD82CF5-FE5B-42B2-8EFF-A0A3268D0CFA}"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760376C-31FC-4FCC-966D-44E2EA34911A}" type="datetimeFigureOut">
              <a:rPr lang="es-EC" smtClean="0"/>
              <a:pPr/>
              <a:t>25/10/2011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DD82CF5-FE5B-42B2-8EFF-A0A3268D0CFA}"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760376C-31FC-4FCC-966D-44E2EA34911A}" type="datetimeFigureOut">
              <a:rPr lang="es-EC" smtClean="0"/>
              <a:pPr/>
              <a:t>25/10/2011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DD82CF5-FE5B-42B2-8EFF-A0A3268D0CFA}"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F760376C-31FC-4FCC-966D-44E2EA34911A}" type="datetimeFigureOut">
              <a:rPr lang="es-EC" smtClean="0"/>
              <a:pPr/>
              <a:t>25/10/2011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DD82CF5-FE5B-42B2-8EFF-A0A3268D0CFA}"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F760376C-31FC-4FCC-966D-44E2EA34911A}" type="datetimeFigureOut">
              <a:rPr lang="es-EC" smtClean="0"/>
              <a:pPr/>
              <a:t>25/10/2011</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4DD82CF5-FE5B-42B2-8EFF-A0A3268D0CFA}"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F760376C-31FC-4FCC-966D-44E2EA34911A}" type="datetimeFigureOut">
              <a:rPr lang="es-EC" smtClean="0"/>
              <a:pPr/>
              <a:t>25/10/2011</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4DD82CF5-FE5B-42B2-8EFF-A0A3268D0CFA}"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760376C-31FC-4FCC-966D-44E2EA34911A}" type="datetimeFigureOut">
              <a:rPr lang="es-EC" smtClean="0"/>
              <a:pPr/>
              <a:t>25/10/2011</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4DD82CF5-FE5B-42B2-8EFF-A0A3268D0CFA}"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760376C-31FC-4FCC-966D-44E2EA34911A}" type="datetimeFigureOut">
              <a:rPr lang="es-EC" smtClean="0"/>
              <a:pPr/>
              <a:t>25/10/2011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DD82CF5-FE5B-42B2-8EFF-A0A3268D0CFA}"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760376C-31FC-4FCC-966D-44E2EA34911A}" type="datetimeFigureOut">
              <a:rPr lang="es-EC" smtClean="0"/>
              <a:pPr/>
              <a:t>25/10/2011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DD82CF5-FE5B-42B2-8EFF-A0A3268D0CFA}"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39999">
              <a:schemeClr val="tx2">
                <a:lumMod val="20000"/>
                <a:lumOff val="80000"/>
              </a:schemeClr>
            </a:gs>
            <a:gs pos="70000">
              <a:srgbClr val="C4D6EB"/>
            </a:gs>
            <a:gs pos="100000">
              <a:schemeClr val="tx2">
                <a:lumMod val="60000"/>
                <a:lumOff val="40000"/>
                <a:alpha val="66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0376C-31FC-4FCC-966D-44E2EA34911A}" type="datetimeFigureOut">
              <a:rPr lang="es-EC" smtClean="0"/>
              <a:pPr/>
              <a:t>25/10/2011</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82CF5-FE5B-42B2-8EFF-A0A3268D0CFA}"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Colors" Target="../diagrams/colors2.xml"/><Relationship Id="rId5" Type="http://schemas.openxmlformats.org/officeDocument/2006/relationships/diagramLayout" Target="../diagrams/layout1.xml"/><Relationship Id="rId10" Type="http://schemas.openxmlformats.org/officeDocument/2006/relationships/diagramQuickStyle" Target="../diagrams/quickStyle2.xml"/><Relationship Id="rId4" Type="http://schemas.openxmlformats.org/officeDocument/2006/relationships/diagramData" Target="../diagrams/data1.xml"/><Relationship Id="rId9"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23.png"/><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42.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gif"/></Relationships>
</file>

<file path=ppt/slides/_rels/slide6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2285984" y="428604"/>
            <a:ext cx="6072230" cy="1200329"/>
          </a:xfrm>
          <a:prstGeom prst="rect">
            <a:avLst/>
          </a:prstGeom>
          <a:noFill/>
        </p:spPr>
        <p:txBody>
          <a:bodyPr wrap="square" rtlCol="0">
            <a:spAutoFit/>
          </a:bodyPr>
          <a:lstStyle/>
          <a:p>
            <a:pPr algn="ctr"/>
            <a:r>
              <a:rPr lang="es-EC" sz="3600" dirty="0" smtClean="0">
                <a:latin typeface="Arial Rounded MT Bold" pitchFamily="34" charset="0"/>
              </a:rPr>
              <a:t>ESCUELA POLITÉCNICA DEL EJÉRCITO</a:t>
            </a:r>
          </a:p>
        </p:txBody>
      </p:sp>
      <p:pic>
        <p:nvPicPr>
          <p:cNvPr id="11266" name="Picture 2" descr="http://1.bp.blogspot.com/-DW12pfgVudA/TYEs95ueN4I/AAAAAAAAAAM/R6YQJ40RiPI/s374/ESPE.gif"/>
          <p:cNvPicPr>
            <a:picLocks noChangeAspect="1" noChangeArrowheads="1"/>
          </p:cNvPicPr>
          <p:nvPr/>
        </p:nvPicPr>
        <p:blipFill>
          <a:blip r:embed="rId2"/>
          <a:srcRect/>
          <a:stretch>
            <a:fillRect/>
          </a:stretch>
        </p:blipFill>
        <p:spPr bwMode="auto">
          <a:xfrm>
            <a:off x="142844" y="142852"/>
            <a:ext cx="1808800" cy="1776404"/>
          </a:xfrm>
          <a:prstGeom prst="rect">
            <a:avLst/>
          </a:prstGeom>
          <a:noFill/>
        </p:spPr>
      </p:pic>
      <p:sp>
        <p:nvSpPr>
          <p:cNvPr id="10" name="9 CuadroTexto"/>
          <p:cNvSpPr txBox="1"/>
          <p:nvPr/>
        </p:nvSpPr>
        <p:spPr>
          <a:xfrm>
            <a:off x="928662" y="1994592"/>
            <a:ext cx="7358114" cy="1077218"/>
          </a:xfrm>
          <a:prstGeom prst="rect">
            <a:avLst/>
          </a:prstGeom>
          <a:noFill/>
        </p:spPr>
        <p:txBody>
          <a:bodyPr wrap="square" rtlCol="0">
            <a:spAutoFit/>
          </a:bodyPr>
          <a:lstStyle/>
          <a:p>
            <a:pPr algn="ctr"/>
            <a:r>
              <a:rPr lang="es-EC" sz="3200" dirty="0" smtClean="0">
                <a:latin typeface="Arial Rounded MT Bold" pitchFamily="34" charset="0"/>
              </a:rPr>
              <a:t>DEPARTAMENTO DE ELÉCTRICA Y ELECTRÓNICA</a:t>
            </a:r>
            <a:endParaRPr lang="es-EC" sz="3200" dirty="0">
              <a:latin typeface="Arial Rounded MT Bold" pitchFamily="34" charset="0"/>
            </a:endParaRPr>
          </a:p>
        </p:txBody>
      </p:sp>
      <p:sp>
        <p:nvSpPr>
          <p:cNvPr id="11" name="10 CuadroTexto"/>
          <p:cNvSpPr txBox="1"/>
          <p:nvPr/>
        </p:nvSpPr>
        <p:spPr>
          <a:xfrm>
            <a:off x="785786" y="3500438"/>
            <a:ext cx="7715304" cy="1631216"/>
          </a:xfrm>
          <a:prstGeom prst="rect">
            <a:avLst/>
          </a:prstGeom>
          <a:noFill/>
        </p:spPr>
        <p:txBody>
          <a:bodyPr wrap="square" rtlCol="0">
            <a:spAutoFit/>
          </a:bodyPr>
          <a:lstStyle/>
          <a:p>
            <a:pPr algn="ctr"/>
            <a:r>
              <a:rPr lang="es-EC" sz="2000" dirty="0" smtClean="0">
                <a:latin typeface="Arial Rounded MT Bold" pitchFamily="34" charset="0"/>
              </a:rPr>
              <a:t>ANÁLISIS DEL ESTÁNDAR IEEE 802.20 PARA SISTEMAS DE ACCESO INALÁMBRICO DE BANDA ANCHA MÓVIL Y SU COMPARACIÓN CON TECNOLOGÍAS DE ACCESO INALÁMBRICAS DE TERCERA GENERACIÓN IMPLEMENTADAS EN EL ECUADOR</a:t>
            </a:r>
            <a:endParaRPr lang="es-EC" sz="2000" dirty="0">
              <a:latin typeface="Arial Rounded MT Bold" pitchFamily="34" charset="0"/>
            </a:endParaRPr>
          </a:p>
        </p:txBody>
      </p:sp>
      <p:sp>
        <p:nvSpPr>
          <p:cNvPr id="12" name="11 CuadroTexto"/>
          <p:cNvSpPr txBox="1"/>
          <p:nvPr/>
        </p:nvSpPr>
        <p:spPr>
          <a:xfrm>
            <a:off x="1857356" y="5578634"/>
            <a:ext cx="5572164" cy="1015663"/>
          </a:xfrm>
          <a:prstGeom prst="rect">
            <a:avLst/>
          </a:prstGeom>
          <a:noFill/>
        </p:spPr>
        <p:txBody>
          <a:bodyPr wrap="square" rtlCol="0">
            <a:spAutoFit/>
          </a:bodyPr>
          <a:lstStyle/>
          <a:p>
            <a:pPr algn="ctr"/>
            <a:r>
              <a:rPr lang="es-EC" sz="2000" dirty="0" smtClean="0">
                <a:latin typeface="Arial Rounded MT Bold" pitchFamily="34" charset="0"/>
              </a:rPr>
              <a:t>SANGOLQUÍ – ECUADOR</a:t>
            </a:r>
          </a:p>
          <a:p>
            <a:pPr algn="ctr"/>
            <a:endParaRPr lang="es-EC" sz="2000" dirty="0" smtClean="0">
              <a:latin typeface="Arial Rounded MT Bold" pitchFamily="34" charset="0"/>
            </a:endParaRPr>
          </a:p>
          <a:p>
            <a:pPr algn="ctr"/>
            <a:r>
              <a:rPr lang="es-EC" sz="2000" dirty="0" smtClean="0">
                <a:latin typeface="Arial Rounded MT Bold" pitchFamily="34" charset="0"/>
              </a:rPr>
              <a:t>2011</a:t>
            </a:r>
            <a:endParaRPr lang="es-EC" sz="2000" dirty="0">
              <a:latin typeface="Arial Rounded MT Bol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3" name="2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4" name="3 CuadroTexto"/>
          <p:cNvSpPr txBox="1"/>
          <p:nvPr/>
        </p:nvSpPr>
        <p:spPr>
          <a:xfrm>
            <a:off x="1357290" y="357166"/>
            <a:ext cx="6929486" cy="1200329"/>
          </a:xfrm>
          <a:prstGeom prst="rect">
            <a:avLst/>
          </a:prstGeom>
          <a:noFill/>
        </p:spPr>
        <p:txBody>
          <a:bodyPr wrap="square" rtlCol="0">
            <a:spAutoFit/>
          </a:bodyPr>
          <a:lstStyle/>
          <a:p>
            <a:pPr algn="ctr"/>
            <a:r>
              <a:rPr lang="es-EC" sz="3600" dirty="0" smtClean="0">
                <a:latin typeface="Arial Rounded MT Bold" pitchFamily="34" charset="0"/>
              </a:rPr>
              <a:t>CARACTERÍSTICAS DE CAPA PHY </a:t>
            </a:r>
            <a:endParaRPr lang="es-EC" sz="3600" dirty="0">
              <a:latin typeface="Arial Rounded MT Bold" pitchFamily="34" charset="0"/>
            </a:endParaRPr>
          </a:p>
        </p:txBody>
      </p:sp>
      <p:sp>
        <p:nvSpPr>
          <p:cNvPr id="5" name="4 CuadroTexto"/>
          <p:cNvSpPr txBox="1"/>
          <p:nvPr/>
        </p:nvSpPr>
        <p:spPr>
          <a:xfrm>
            <a:off x="214282" y="2357430"/>
            <a:ext cx="8858280" cy="3046988"/>
          </a:xfrm>
          <a:prstGeom prst="rect">
            <a:avLst/>
          </a:prstGeom>
          <a:noFill/>
        </p:spPr>
        <p:txBody>
          <a:bodyPr wrap="square" rtlCol="0">
            <a:spAutoFit/>
          </a:bodyPr>
          <a:lstStyle/>
          <a:p>
            <a:pPr algn="just">
              <a:buFont typeface="Arial" pitchFamily="34" charset="0"/>
              <a:buChar char="•"/>
            </a:pPr>
            <a:r>
              <a:rPr lang="es-EC" sz="2400" dirty="0" smtClean="0">
                <a:latin typeface="Arial Rounded MT Bold" pitchFamily="34" charset="0"/>
              </a:rPr>
              <a:t>     Soporta dos tipos de funcionamiento: MBFDD y MBTDD</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Reutilización universal y fraccional de frecuencias</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Sectorización típica de 6 sectores/celda</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Utilización de antenas adaptativas inteligentes</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Interfaces abiertas entre cualquier entidad de la red</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Utilización de esquemas de modulación de orden</a:t>
            </a:r>
          </a:p>
          <a:p>
            <a:pPr lvl="1" algn="just"/>
            <a:r>
              <a:rPr lang="es-EC" sz="2400" dirty="0">
                <a:latin typeface="Arial Rounded MT Bold" pitchFamily="34" charset="0"/>
              </a:rPr>
              <a:t>s</a:t>
            </a:r>
            <a:r>
              <a:rPr lang="es-EC" sz="2400" dirty="0" smtClean="0">
                <a:latin typeface="Arial Rounded MT Bold" pitchFamily="34" charset="0"/>
              </a:rPr>
              <a:t>uperior y de codificaciones eficientes</a:t>
            </a:r>
          </a:p>
          <a:p>
            <a:pPr algn="just"/>
            <a:endParaRPr lang="es-EC" sz="2400" dirty="0">
              <a:latin typeface="Arial Rounded MT Bold"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3" name="2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4" name="3 CuadroTexto"/>
          <p:cNvSpPr txBox="1"/>
          <p:nvPr/>
        </p:nvSpPr>
        <p:spPr>
          <a:xfrm>
            <a:off x="1357290" y="357166"/>
            <a:ext cx="6929486" cy="1200329"/>
          </a:xfrm>
          <a:prstGeom prst="rect">
            <a:avLst/>
          </a:prstGeom>
          <a:noFill/>
        </p:spPr>
        <p:txBody>
          <a:bodyPr wrap="square" rtlCol="0">
            <a:spAutoFit/>
          </a:bodyPr>
          <a:lstStyle/>
          <a:p>
            <a:pPr algn="ctr"/>
            <a:r>
              <a:rPr lang="es-EC" sz="3600" dirty="0" smtClean="0">
                <a:latin typeface="Arial Rounded MT Bold" pitchFamily="34" charset="0"/>
              </a:rPr>
              <a:t>CARACTERÍSTICAS DE CAPA MAC </a:t>
            </a:r>
            <a:endParaRPr lang="es-EC" sz="3600" dirty="0">
              <a:latin typeface="Arial Rounded MT Bold" pitchFamily="34" charset="0"/>
            </a:endParaRPr>
          </a:p>
        </p:txBody>
      </p:sp>
      <p:sp>
        <p:nvSpPr>
          <p:cNvPr id="5" name="4 CuadroTexto"/>
          <p:cNvSpPr txBox="1"/>
          <p:nvPr/>
        </p:nvSpPr>
        <p:spPr>
          <a:xfrm>
            <a:off x="285720" y="2155820"/>
            <a:ext cx="8643998" cy="3416320"/>
          </a:xfrm>
          <a:prstGeom prst="rect">
            <a:avLst/>
          </a:prstGeom>
          <a:noFill/>
        </p:spPr>
        <p:txBody>
          <a:bodyPr wrap="square" rtlCol="0">
            <a:spAutoFit/>
          </a:bodyPr>
          <a:lstStyle/>
          <a:p>
            <a:pPr algn="just">
              <a:buFont typeface="Arial" pitchFamily="34" charset="0"/>
              <a:buChar char="•"/>
            </a:pPr>
            <a:r>
              <a:rPr lang="es-EC" sz="2400" dirty="0" smtClean="0">
                <a:latin typeface="Arial Rounded MT Bold" pitchFamily="34" charset="0"/>
              </a:rPr>
              <a:t>     Soporte de </a:t>
            </a:r>
            <a:r>
              <a:rPr lang="es-EC" sz="2400" i="1" dirty="0" err="1" smtClean="0">
                <a:latin typeface="Arial Rounded MT Bold" pitchFamily="34" charset="0"/>
              </a:rPr>
              <a:t>soft</a:t>
            </a:r>
            <a:r>
              <a:rPr lang="es-EC" sz="2400" i="1" dirty="0" smtClean="0">
                <a:latin typeface="Arial Rounded MT Bold" pitchFamily="34" charset="0"/>
              </a:rPr>
              <a:t> </a:t>
            </a:r>
            <a:r>
              <a:rPr lang="es-EC" sz="2400" i="1" dirty="0" err="1" smtClean="0">
                <a:latin typeface="Arial Rounded MT Bold" pitchFamily="34" charset="0"/>
              </a:rPr>
              <a:t>handoff</a:t>
            </a:r>
            <a:r>
              <a:rPr lang="es-EC" sz="2400" i="1" dirty="0" smtClean="0">
                <a:latin typeface="Arial Rounded MT Bold" pitchFamily="34" charset="0"/>
              </a:rPr>
              <a:t>  </a:t>
            </a:r>
            <a:r>
              <a:rPr lang="es-EC" sz="2400" dirty="0" smtClean="0">
                <a:latin typeface="Arial Rounded MT Bold" pitchFamily="34" charset="0"/>
              </a:rPr>
              <a:t>entre sectores y frecuencias</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Asignación rápida de recursos para los enlaces tanto</a:t>
            </a:r>
          </a:p>
          <a:p>
            <a:pPr lvl="1" algn="just"/>
            <a:r>
              <a:rPr lang="es-EC" sz="2400" dirty="0" smtClean="0">
                <a:latin typeface="Arial Rounded MT Bold" pitchFamily="34" charset="0"/>
              </a:rPr>
              <a:t>de subida como de bajada</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Capacidad de manejar más de 100 usuarios activos</a:t>
            </a:r>
          </a:p>
          <a:p>
            <a:pPr lvl="1" algn="just"/>
            <a:r>
              <a:rPr lang="es-EC" sz="2400" dirty="0" smtClean="0">
                <a:latin typeface="Arial Rounded MT Bold" pitchFamily="34" charset="0"/>
              </a:rPr>
              <a:t>por sector/celda</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Soporte de calidad de servicio extremo a extremo </a:t>
            </a:r>
          </a:p>
          <a:p>
            <a:pPr lvl="1" algn="just"/>
            <a:r>
              <a:rPr lang="es-EC" sz="2400" dirty="0" smtClean="0">
                <a:latin typeface="Arial Rounded MT Bold" pitchFamily="34" charset="0"/>
              </a:rPr>
              <a:t>tanto para IPv4 como para IPv6 </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Utilización de un procedimiento de paginación rápido</a:t>
            </a:r>
          </a:p>
          <a:p>
            <a:pPr lvl="1" algn="just"/>
            <a:r>
              <a:rPr lang="es-EC" sz="2400" dirty="0" smtClean="0">
                <a:latin typeface="Arial Rounded MT Bold" pitchFamily="34" charset="0"/>
              </a:rPr>
              <a:t>y eficiente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3" name="2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4" name="3 CuadroTexto"/>
          <p:cNvSpPr txBox="1"/>
          <p:nvPr/>
        </p:nvSpPr>
        <p:spPr>
          <a:xfrm>
            <a:off x="1357290" y="357166"/>
            <a:ext cx="6929486" cy="646331"/>
          </a:xfrm>
          <a:prstGeom prst="rect">
            <a:avLst/>
          </a:prstGeom>
          <a:noFill/>
        </p:spPr>
        <p:txBody>
          <a:bodyPr wrap="square" rtlCol="0">
            <a:spAutoFit/>
          </a:bodyPr>
          <a:lstStyle/>
          <a:p>
            <a:pPr algn="ctr"/>
            <a:r>
              <a:rPr lang="es-EC" sz="3600" dirty="0" smtClean="0">
                <a:latin typeface="Arial Rounded MT Bold" pitchFamily="34" charset="0"/>
              </a:rPr>
              <a:t>MODO </a:t>
            </a:r>
            <a:r>
              <a:rPr lang="es-EC" sz="3600" i="1" dirty="0" smtClean="0">
                <a:latin typeface="Arial Rounded MT Bold" pitchFamily="34" charset="0"/>
              </a:rPr>
              <a:t>WIDEBAND</a:t>
            </a:r>
            <a:r>
              <a:rPr lang="es-EC" sz="3600" dirty="0" smtClean="0">
                <a:latin typeface="Arial Rounded MT Bold" pitchFamily="34" charset="0"/>
              </a:rPr>
              <a:t> </a:t>
            </a:r>
            <a:endParaRPr lang="es-EC" sz="3600" dirty="0">
              <a:latin typeface="Arial Rounded MT Bold" pitchFamily="34" charset="0"/>
            </a:endParaRPr>
          </a:p>
        </p:txBody>
      </p:sp>
      <p:sp>
        <p:nvSpPr>
          <p:cNvPr id="5" name="4 CuadroTexto"/>
          <p:cNvSpPr txBox="1"/>
          <p:nvPr/>
        </p:nvSpPr>
        <p:spPr>
          <a:xfrm>
            <a:off x="285720" y="2000240"/>
            <a:ext cx="8572560" cy="3785652"/>
          </a:xfrm>
          <a:prstGeom prst="rect">
            <a:avLst/>
          </a:prstGeom>
          <a:noFill/>
        </p:spPr>
        <p:txBody>
          <a:bodyPr wrap="square" rtlCol="0">
            <a:spAutoFit/>
          </a:bodyPr>
          <a:lstStyle/>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Utiliza OFDMA y CDMA para el acceso al medio</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Despliegue en anchos de banda entre 5 y 20 MHz</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Velocidades de hasta 260 Mbps en canales de 20 MHz</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Puede operar en modo MBFDD y MBTDD</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Estructura de tramas para transmisión en Capa PHY</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Latencias inferiores a los 5.5 ms</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a:t>
            </a:r>
            <a:r>
              <a:rPr lang="es-EC" sz="2400" i="1" dirty="0" err="1" smtClean="0">
                <a:latin typeface="Arial Rounded MT Bold" pitchFamily="34" charset="0"/>
              </a:rPr>
              <a:t>Overheads</a:t>
            </a:r>
            <a:r>
              <a:rPr lang="es-EC" sz="2400" dirty="0" smtClean="0">
                <a:latin typeface="Arial Rounded MT Bold" pitchFamily="34" charset="0"/>
              </a:rPr>
              <a:t> reducidos</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Alta eficiencia espectral</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Mecanismos de salto de frecuencia en dos modos</a:t>
            </a:r>
          </a:p>
          <a:p>
            <a:pPr algn="just"/>
            <a:endParaRPr lang="es-EC" sz="2400" i="1" dirty="0">
              <a:latin typeface="Arial Rounded MT Bold"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7" name="6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8" name="7 CuadroTexto"/>
          <p:cNvSpPr txBox="1"/>
          <p:nvPr/>
        </p:nvSpPr>
        <p:spPr>
          <a:xfrm>
            <a:off x="1357290" y="357166"/>
            <a:ext cx="6929486" cy="646331"/>
          </a:xfrm>
          <a:prstGeom prst="rect">
            <a:avLst/>
          </a:prstGeom>
          <a:noFill/>
        </p:spPr>
        <p:txBody>
          <a:bodyPr wrap="square" rtlCol="0">
            <a:spAutoFit/>
          </a:bodyPr>
          <a:lstStyle/>
          <a:p>
            <a:pPr algn="ctr"/>
            <a:r>
              <a:rPr lang="es-EC" sz="3600" dirty="0" smtClean="0">
                <a:latin typeface="Arial Rounded MT Bold" pitchFamily="34" charset="0"/>
              </a:rPr>
              <a:t>MODO </a:t>
            </a:r>
            <a:r>
              <a:rPr lang="es-EC" sz="3600" i="1" dirty="0" smtClean="0">
                <a:latin typeface="Arial Rounded MT Bold" pitchFamily="34" charset="0"/>
              </a:rPr>
              <a:t>WIDEBAND </a:t>
            </a:r>
            <a:r>
              <a:rPr lang="es-EC" sz="3600" dirty="0" smtClean="0">
                <a:latin typeface="Arial Rounded MT Bold" pitchFamily="34" charset="0"/>
              </a:rPr>
              <a:t> (II) </a:t>
            </a:r>
            <a:endParaRPr lang="es-EC" sz="3600" dirty="0">
              <a:latin typeface="Arial Rounded MT Bold" pitchFamily="34" charset="0"/>
            </a:endParaRPr>
          </a:p>
        </p:txBody>
      </p:sp>
      <p:sp>
        <p:nvSpPr>
          <p:cNvPr id="9" name="8 CuadroTexto"/>
          <p:cNvSpPr txBox="1"/>
          <p:nvPr/>
        </p:nvSpPr>
        <p:spPr>
          <a:xfrm>
            <a:off x="285720" y="1142984"/>
            <a:ext cx="8572560" cy="2677656"/>
          </a:xfrm>
          <a:prstGeom prst="rect">
            <a:avLst/>
          </a:prstGeom>
          <a:noFill/>
        </p:spPr>
        <p:txBody>
          <a:bodyPr wrap="square" rtlCol="0">
            <a:spAutoFit/>
          </a:bodyPr>
          <a:lstStyle/>
          <a:p>
            <a:pPr algn="just">
              <a:buFont typeface="Arial" pitchFamily="34" charset="0"/>
              <a:buChar char="•"/>
            </a:pPr>
            <a:r>
              <a:rPr lang="es-EC" sz="2400" dirty="0" smtClean="0">
                <a:latin typeface="Arial Rounded MT Bold" pitchFamily="34" charset="0"/>
              </a:rPr>
              <a:t>    Incorpora técnicas de transmisión avanzadas: MIMO,</a:t>
            </a:r>
          </a:p>
          <a:p>
            <a:pPr lvl="1" algn="just"/>
            <a:r>
              <a:rPr lang="es-EC" sz="2400" i="1" dirty="0" err="1" smtClean="0">
                <a:latin typeface="Arial Rounded MT Bold" pitchFamily="34" charset="0"/>
              </a:rPr>
              <a:t>Beamforming</a:t>
            </a:r>
            <a:r>
              <a:rPr lang="es-EC" sz="2400" i="1" dirty="0" smtClean="0">
                <a:latin typeface="Arial Rounded MT Bold" pitchFamily="34" charset="0"/>
              </a:rPr>
              <a:t>  </a:t>
            </a:r>
            <a:r>
              <a:rPr lang="es-EC" sz="2400" dirty="0" smtClean="0">
                <a:latin typeface="Arial Rounded MT Bold" pitchFamily="34" charset="0"/>
              </a:rPr>
              <a:t>y SDMA</a:t>
            </a:r>
          </a:p>
          <a:p>
            <a:pPr algn="just">
              <a:buFont typeface="Arial" pitchFamily="34" charset="0"/>
              <a:buChar char="•"/>
            </a:pPr>
            <a:r>
              <a:rPr lang="es-EC" sz="2400" i="1" dirty="0" smtClean="0">
                <a:latin typeface="Arial Rounded MT Bold" pitchFamily="34" charset="0"/>
              </a:rPr>
              <a:t>     </a:t>
            </a:r>
            <a:r>
              <a:rPr lang="es-EC" sz="2400" dirty="0" smtClean="0">
                <a:latin typeface="Arial Rounded MT Bold" pitchFamily="34" charset="0"/>
              </a:rPr>
              <a:t>Eficientes esquemas de control de potencia</a:t>
            </a:r>
          </a:p>
          <a:p>
            <a:pPr algn="just">
              <a:buFont typeface="Arial" pitchFamily="34" charset="0"/>
              <a:buChar char="•"/>
            </a:pPr>
            <a:r>
              <a:rPr lang="es-EC" sz="2400" i="1" dirty="0" smtClean="0">
                <a:latin typeface="Arial Rounded MT Bold" pitchFamily="34" charset="0"/>
              </a:rPr>
              <a:t>     </a:t>
            </a:r>
            <a:r>
              <a:rPr lang="es-EC" sz="2400" dirty="0" smtClean="0">
                <a:latin typeface="Arial Rounded MT Bold" pitchFamily="34" charset="0"/>
              </a:rPr>
              <a:t>Robusto mecanismo de </a:t>
            </a:r>
            <a:r>
              <a:rPr lang="es-EC" sz="2400" i="1" dirty="0" err="1" smtClean="0">
                <a:latin typeface="Arial Rounded MT Bold" pitchFamily="34" charset="0"/>
              </a:rPr>
              <a:t>handoff</a:t>
            </a:r>
            <a:r>
              <a:rPr lang="es-EC" sz="2400" dirty="0" smtClean="0">
                <a:latin typeface="Arial Rounded MT Bold" pitchFamily="34" charset="0"/>
              </a:rPr>
              <a:t>    </a:t>
            </a:r>
          </a:p>
          <a:p>
            <a:pPr algn="just">
              <a:buFont typeface="Arial" pitchFamily="34" charset="0"/>
              <a:buChar char="•"/>
            </a:pPr>
            <a:r>
              <a:rPr lang="es-EC" sz="2400" dirty="0" smtClean="0">
                <a:latin typeface="Arial Rounded MT Bold" pitchFamily="34" charset="0"/>
              </a:rPr>
              <a:t>     Reutilización universal y fraccional de frecuencias</a:t>
            </a:r>
          </a:p>
          <a:p>
            <a:pPr algn="just">
              <a:buFont typeface="Arial" pitchFamily="34" charset="0"/>
              <a:buChar char="•"/>
            </a:pPr>
            <a:r>
              <a:rPr lang="es-EC" sz="2400" i="1" dirty="0">
                <a:latin typeface="Arial Rounded MT Bold" pitchFamily="34" charset="0"/>
              </a:rPr>
              <a:t> </a:t>
            </a:r>
            <a:r>
              <a:rPr lang="es-EC" sz="2400" i="1" dirty="0" smtClean="0">
                <a:latin typeface="Arial Rounded MT Bold" pitchFamily="34" charset="0"/>
              </a:rPr>
              <a:t>    </a:t>
            </a:r>
            <a:r>
              <a:rPr lang="es-EC" sz="2400" dirty="0" smtClean="0">
                <a:latin typeface="Arial Rounded MT Bold" pitchFamily="34" charset="0"/>
              </a:rPr>
              <a:t>Soporte de </a:t>
            </a:r>
            <a:r>
              <a:rPr lang="es-EC" sz="2400" i="1" dirty="0" err="1" smtClean="0">
                <a:latin typeface="Arial Rounded MT Bold" pitchFamily="34" charset="0"/>
              </a:rPr>
              <a:t>handoff</a:t>
            </a:r>
            <a:r>
              <a:rPr lang="es-EC" sz="2400" i="1" dirty="0" smtClean="0">
                <a:latin typeface="Arial Rounded MT Bold" pitchFamily="34" charset="0"/>
              </a:rPr>
              <a:t> </a:t>
            </a:r>
            <a:r>
              <a:rPr lang="es-EC" sz="2400" i="1" dirty="0">
                <a:latin typeface="Arial Rounded MT Bold" pitchFamily="34" charset="0"/>
              </a:rPr>
              <a:t> </a:t>
            </a:r>
            <a:r>
              <a:rPr lang="es-EC" sz="2400" dirty="0" smtClean="0">
                <a:latin typeface="Arial Rounded MT Bold" pitchFamily="34" charset="0"/>
              </a:rPr>
              <a:t>Inter-RAT para el funcionamiento</a:t>
            </a:r>
          </a:p>
          <a:p>
            <a:pPr lvl="1" algn="just"/>
            <a:r>
              <a:rPr lang="es-EC" sz="2400" dirty="0" smtClean="0">
                <a:latin typeface="Arial Rounded MT Bold" pitchFamily="34" charset="0"/>
              </a:rPr>
              <a:t>con otras tecnologías de radio</a:t>
            </a:r>
            <a:r>
              <a:rPr lang="es-EC" sz="2400" i="1" dirty="0" smtClean="0">
                <a:latin typeface="Arial Rounded MT Bold" pitchFamily="34" charset="0"/>
              </a:rPr>
              <a:t> </a:t>
            </a:r>
            <a:r>
              <a:rPr lang="es-EC" sz="2400" dirty="0" smtClean="0">
                <a:latin typeface="Arial Rounded MT Bold" pitchFamily="34" charset="0"/>
              </a:rPr>
              <a:t>existentes</a:t>
            </a:r>
            <a:endParaRPr lang="es-EC" sz="2400" dirty="0">
              <a:latin typeface="Arial Rounded MT Bold" pitchFamily="34" charset="0"/>
            </a:endParaRPr>
          </a:p>
        </p:txBody>
      </p:sp>
      <p:pic>
        <p:nvPicPr>
          <p:cNvPr id="17410" name="Picture 2"/>
          <p:cNvPicPr>
            <a:picLocks noChangeAspect="1" noChangeArrowheads="1"/>
          </p:cNvPicPr>
          <p:nvPr/>
        </p:nvPicPr>
        <p:blipFill>
          <a:blip r:embed="rId4"/>
          <a:srcRect/>
          <a:stretch>
            <a:fillRect/>
          </a:stretch>
        </p:blipFill>
        <p:spPr bwMode="auto">
          <a:xfrm>
            <a:off x="2643174" y="4214818"/>
            <a:ext cx="1752600" cy="2343150"/>
          </a:xfrm>
          <a:prstGeom prst="rect">
            <a:avLst/>
          </a:prstGeom>
          <a:noFill/>
          <a:ln w="9525">
            <a:noFill/>
            <a:miter lim="800000"/>
            <a:headEnd/>
            <a:tailEnd/>
          </a:ln>
          <a:effectLst/>
        </p:spPr>
      </p:pic>
      <p:pic>
        <p:nvPicPr>
          <p:cNvPr id="17412" name="Picture 4"/>
          <p:cNvPicPr>
            <a:picLocks noChangeAspect="1" noChangeArrowheads="1"/>
          </p:cNvPicPr>
          <p:nvPr/>
        </p:nvPicPr>
        <p:blipFill>
          <a:blip r:embed="rId5"/>
          <a:srcRect/>
          <a:stretch>
            <a:fillRect/>
          </a:stretch>
        </p:blipFill>
        <p:spPr bwMode="auto">
          <a:xfrm>
            <a:off x="428596" y="4470192"/>
            <a:ext cx="2262199" cy="1887766"/>
          </a:xfrm>
          <a:prstGeom prst="rect">
            <a:avLst/>
          </a:prstGeom>
          <a:noFill/>
          <a:ln w="9525">
            <a:noFill/>
            <a:miter lim="800000"/>
            <a:headEnd/>
            <a:tailEnd/>
          </a:ln>
          <a:effectLst/>
        </p:spPr>
      </p:pic>
      <p:pic>
        <p:nvPicPr>
          <p:cNvPr id="17413" name="Picture 5"/>
          <p:cNvPicPr>
            <a:picLocks noChangeAspect="1" noChangeArrowheads="1"/>
          </p:cNvPicPr>
          <p:nvPr/>
        </p:nvPicPr>
        <p:blipFill>
          <a:blip r:embed="rId6"/>
          <a:srcRect/>
          <a:stretch>
            <a:fillRect/>
          </a:stretch>
        </p:blipFill>
        <p:spPr bwMode="auto">
          <a:xfrm>
            <a:off x="5815585" y="4857760"/>
            <a:ext cx="3042695" cy="928694"/>
          </a:xfrm>
          <a:prstGeom prst="rect">
            <a:avLst/>
          </a:prstGeom>
          <a:noFill/>
          <a:ln w="9525">
            <a:noFill/>
            <a:miter lim="800000"/>
            <a:headEnd/>
            <a:tailEnd/>
          </a:ln>
          <a:effectLst/>
        </p:spPr>
      </p:pic>
      <p:sp>
        <p:nvSpPr>
          <p:cNvPr id="14" name="13 Rayo"/>
          <p:cNvSpPr/>
          <p:nvPr/>
        </p:nvSpPr>
        <p:spPr>
          <a:xfrm rot="19919520">
            <a:off x="4546498" y="4913439"/>
            <a:ext cx="1009021" cy="751547"/>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3" name="2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4" name="3 CuadroTexto"/>
          <p:cNvSpPr txBox="1"/>
          <p:nvPr/>
        </p:nvSpPr>
        <p:spPr>
          <a:xfrm>
            <a:off x="1357290" y="357166"/>
            <a:ext cx="6929486" cy="646331"/>
          </a:xfrm>
          <a:prstGeom prst="rect">
            <a:avLst/>
          </a:prstGeom>
          <a:noFill/>
        </p:spPr>
        <p:txBody>
          <a:bodyPr wrap="square" rtlCol="0">
            <a:spAutoFit/>
          </a:bodyPr>
          <a:lstStyle/>
          <a:p>
            <a:pPr algn="ctr"/>
            <a:r>
              <a:rPr lang="es-EC" sz="3600" dirty="0" smtClean="0">
                <a:latin typeface="Arial Rounded MT Bold" pitchFamily="34" charset="0"/>
              </a:rPr>
              <a:t>MODO 625 k-MC </a:t>
            </a:r>
            <a:endParaRPr lang="es-EC" sz="3600" dirty="0">
              <a:latin typeface="Arial Rounded MT Bold" pitchFamily="34" charset="0"/>
            </a:endParaRPr>
          </a:p>
        </p:txBody>
      </p:sp>
      <p:sp>
        <p:nvSpPr>
          <p:cNvPr id="5" name="4 CuadroTexto"/>
          <p:cNvSpPr txBox="1"/>
          <p:nvPr/>
        </p:nvSpPr>
        <p:spPr>
          <a:xfrm>
            <a:off x="285720" y="1214422"/>
            <a:ext cx="8572560" cy="5262979"/>
          </a:xfrm>
          <a:prstGeom prst="rect">
            <a:avLst/>
          </a:prstGeom>
          <a:noFill/>
        </p:spPr>
        <p:txBody>
          <a:bodyPr wrap="square" rtlCol="0">
            <a:spAutoFit/>
          </a:bodyPr>
          <a:lstStyle/>
          <a:p>
            <a:pPr algn="just">
              <a:buFont typeface="Arial" pitchFamily="34" charset="0"/>
              <a:buChar char="•"/>
            </a:pPr>
            <a:r>
              <a:rPr lang="es-EC" sz="2400" dirty="0" smtClean="0">
                <a:latin typeface="Arial Rounded MT Bold" pitchFamily="34" charset="0"/>
              </a:rPr>
              <a:t>     Utiliza múltiples portadoras espaciadas 625 </a:t>
            </a:r>
            <a:r>
              <a:rPr lang="es-EC" sz="2400" dirty="0" err="1" smtClean="0">
                <a:latin typeface="Arial Rounded MT Bold" pitchFamily="34" charset="0"/>
              </a:rPr>
              <a:t>KHz</a:t>
            </a:r>
            <a:endParaRPr lang="es-EC" sz="2400" dirty="0" smtClean="0">
              <a:latin typeface="Arial Rounded MT Bold" pitchFamily="34" charset="0"/>
            </a:endParaRP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Opera solamente en modo MBTDD</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Está basado en la especificación de HC-SDMA</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Diseñado para operar con arreglos adaptativos de </a:t>
            </a:r>
          </a:p>
          <a:p>
            <a:pPr lvl="1" algn="just"/>
            <a:r>
              <a:rPr lang="es-EC" sz="2400" dirty="0" smtClean="0">
                <a:latin typeface="Arial Rounded MT Bold" pitchFamily="34" charset="0"/>
              </a:rPr>
              <a:t>múltiples antenas y SDMA</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Alta eficiencia espectral y capacidad del sistema</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Capas PHY y MAC optimizadas para obtener máximos</a:t>
            </a:r>
          </a:p>
          <a:p>
            <a:pPr lvl="1" algn="just"/>
            <a:r>
              <a:rPr lang="es-EC" sz="2400" dirty="0">
                <a:latin typeface="Arial Rounded MT Bold" pitchFamily="34" charset="0"/>
              </a:rPr>
              <a:t>b</a:t>
            </a:r>
            <a:r>
              <a:rPr lang="es-EC" sz="2400" dirty="0" smtClean="0">
                <a:latin typeface="Arial Rounded MT Bold" pitchFamily="34" charset="0"/>
              </a:rPr>
              <a:t>eneficios de las tecnologías de procesamiento</a:t>
            </a:r>
          </a:p>
          <a:p>
            <a:pPr lvl="1" algn="just"/>
            <a:r>
              <a:rPr lang="es-EC" sz="2400" dirty="0" smtClean="0">
                <a:latin typeface="Arial Rounded MT Bold" pitchFamily="34" charset="0"/>
              </a:rPr>
              <a:t>espacial utilizadas</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Altas tasas de transmisión y </a:t>
            </a:r>
            <a:r>
              <a:rPr lang="es-EC" sz="2400" i="1" dirty="0" err="1" smtClean="0">
                <a:latin typeface="Arial Rounded MT Bold" pitchFamily="34" charset="0"/>
              </a:rPr>
              <a:t>throughputs</a:t>
            </a:r>
            <a:endParaRPr lang="es-EC" sz="2400" dirty="0" smtClean="0">
              <a:latin typeface="Arial Rounded MT Bold" pitchFamily="34" charset="0"/>
            </a:endParaRP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Utilización de modulación adaptativa y codificación</a:t>
            </a:r>
          </a:p>
          <a:p>
            <a:pPr lvl="1" algn="just"/>
            <a:r>
              <a:rPr lang="es-EC" sz="2400" dirty="0" smtClean="0">
                <a:latin typeface="Arial Rounded MT Bold" pitchFamily="34" charset="0"/>
              </a:rPr>
              <a:t>de canal para maximizar el </a:t>
            </a:r>
            <a:r>
              <a:rPr lang="es-EC" sz="2400" i="1" dirty="0" err="1" smtClean="0">
                <a:latin typeface="Arial Rounded MT Bold" pitchFamily="34" charset="0"/>
              </a:rPr>
              <a:t>throughput</a:t>
            </a:r>
            <a:endParaRPr lang="es-EC" sz="2400" dirty="0" smtClean="0">
              <a:latin typeface="Arial Rounded MT Bold" pitchFamily="34" charset="0"/>
            </a:endParaRP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Eficiente soporte de </a:t>
            </a:r>
            <a:r>
              <a:rPr lang="es-EC" sz="2400" i="1" dirty="0" err="1" smtClean="0">
                <a:latin typeface="Arial Rounded MT Bold" pitchFamily="34" charset="0"/>
              </a:rPr>
              <a:t>handoff</a:t>
            </a:r>
            <a:r>
              <a:rPr lang="es-EC" sz="2400" dirty="0" smtClean="0">
                <a:latin typeface="Arial Rounded MT Bold" pitchFamily="34" charset="0"/>
              </a:rPr>
              <a:t>, gestión de </a:t>
            </a:r>
            <a:r>
              <a:rPr lang="es-EC" sz="2400" dirty="0" err="1" smtClean="0">
                <a:latin typeface="Arial Rounded MT Bold" pitchFamily="34" charset="0"/>
              </a:rPr>
              <a:t>QoS</a:t>
            </a:r>
            <a:r>
              <a:rPr lang="es-EC" sz="2400" dirty="0" smtClean="0">
                <a:latin typeface="Arial Rounded MT Bold" pitchFamily="34" charset="0"/>
              </a:rPr>
              <a:t> y</a:t>
            </a:r>
          </a:p>
          <a:p>
            <a:pPr lvl="1" algn="just"/>
            <a:r>
              <a:rPr lang="es-EC" sz="2400" dirty="0" smtClean="0">
                <a:latin typeface="Arial Rounded MT Bold" pitchFamily="34" charset="0"/>
              </a:rPr>
              <a:t>mecanismos de seguridad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3" name="2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4" name="3 CuadroTexto"/>
          <p:cNvSpPr txBox="1"/>
          <p:nvPr/>
        </p:nvSpPr>
        <p:spPr>
          <a:xfrm>
            <a:off x="1357290" y="357166"/>
            <a:ext cx="6929486" cy="646331"/>
          </a:xfrm>
          <a:prstGeom prst="rect">
            <a:avLst/>
          </a:prstGeom>
          <a:noFill/>
        </p:spPr>
        <p:txBody>
          <a:bodyPr wrap="square" rtlCol="0">
            <a:spAutoFit/>
          </a:bodyPr>
          <a:lstStyle/>
          <a:p>
            <a:pPr algn="ctr"/>
            <a:r>
              <a:rPr lang="es-EC" sz="3600" dirty="0" smtClean="0">
                <a:latin typeface="Arial Rounded MT Bold" pitchFamily="34" charset="0"/>
              </a:rPr>
              <a:t>AGENDA</a:t>
            </a:r>
            <a:endParaRPr lang="es-EC" sz="3600" dirty="0">
              <a:latin typeface="Arial Rounded MT Bold" pitchFamily="34" charset="0"/>
            </a:endParaRPr>
          </a:p>
        </p:txBody>
      </p:sp>
      <p:sp>
        <p:nvSpPr>
          <p:cNvPr id="5" name="4 CuadroTexto"/>
          <p:cNvSpPr txBox="1"/>
          <p:nvPr/>
        </p:nvSpPr>
        <p:spPr>
          <a:xfrm>
            <a:off x="785786" y="1762205"/>
            <a:ext cx="7929618" cy="4524315"/>
          </a:xfrm>
          <a:prstGeom prst="rect">
            <a:avLst/>
          </a:prstGeom>
          <a:noFill/>
        </p:spPr>
        <p:txBody>
          <a:bodyPr wrap="square" rtlCol="0">
            <a:spAutoFit/>
          </a:bodyPr>
          <a:lstStyle/>
          <a:p>
            <a:pPr algn="just">
              <a:buFont typeface="Arial" pitchFamily="34" charset="0"/>
              <a:buChar char="•"/>
            </a:pPr>
            <a:r>
              <a:rPr lang="es-EC" sz="2400" dirty="0">
                <a:solidFill>
                  <a:schemeClr val="tx2"/>
                </a:solidFill>
                <a:latin typeface="Arial Rounded MT Bold" pitchFamily="34" charset="0"/>
              </a:rPr>
              <a:t> </a:t>
            </a:r>
            <a:r>
              <a:rPr lang="es-EC" sz="2400" dirty="0" smtClean="0">
                <a:solidFill>
                  <a:schemeClr val="tx2"/>
                </a:solidFill>
                <a:latin typeface="Arial Rounded MT Bold" pitchFamily="34" charset="0"/>
              </a:rPr>
              <a:t>    OBJETIVOS</a:t>
            </a:r>
            <a:r>
              <a:rPr lang="es-EC" sz="2400" dirty="0" smtClean="0">
                <a:latin typeface="Arial Rounded MT Bold" pitchFamily="34" charset="0"/>
              </a:rPr>
              <a:t> </a:t>
            </a:r>
          </a:p>
          <a:p>
            <a:pPr algn="just">
              <a:buFont typeface="Arial" pitchFamily="34" charset="0"/>
              <a:buChar char="•"/>
            </a:pPr>
            <a:r>
              <a:rPr lang="es-EC" sz="2400" dirty="0">
                <a:solidFill>
                  <a:schemeClr val="tx2"/>
                </a:solidFill>
                <a:latin typeface="Arial Rounded MT Bold" pitchFamily="34" charset="0"/>
              </a:rPr>
              <a:t> </a:t>
            </a:r>
            <a:r>
              <a:rPr lang="es-EC" sz="2400" dirty="0" smtClean="0">
                <a:solidFill>
                  <a:schemeClr val="tx2"/>
                </a:solidFill>
                <a:latin typeface="Arial Rounded MT Bold" pitchFamily="34" charset="0"/>
              </a:rPr>
              <a:t>    INTRODUCCIÓN</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a:t>
            </a:r>
            <a:r>
              <a:rPr lang="es-EC" sz="2400" dirty="0" smtClean="0">
                <a:solidFill>
                  <a:srgbClr val="FF0000"/>
                </a:solidFill>
                <a:latin typeface="Arial Rounded MT Bold" pitchFamily="34" charset="0"/>
              </a:rPr>
              <a:t>ESTUDIO DEL ESTÁNDAR IEEE 802.20 PARA</a:t>
            </a:r>
          </a:p>
          <a:p>
            <a:pPr lvl="1" algn="just"/>
            <a:r>
              <a:rPr lang="es-EC" sz="2400" dirty="0" smtClean="0">
                <a:solidFill>
                  <a:srgbClr val="FF0000"/>
                </a:solidFill>
                <a:latin typeface="Arial Rounded MT Bold" pitchFamily="34" charset="0"/>
              </a:rPr>
              <a:t>SISTEMAS MBWA</a:t>
            </a:r>
          </a:p>
          <a:p>
            <a:pPr algn="just">
              <a:buFont typeface="Arial" pitchFamily="34" charset="0"/>
              <a:buChar char="•"/>
            </a:pPr>
            <a:r>
              <a:rPr lang="es-EC" sz="2400" dirty="0" smtClean="0">
                <a:latin typeface="Arial Rounded MT Bold" pitchFamily="34" charset="0"/>
              </a:rPr>
              <a:t>     ESTUDIO COMPARATIVO ENTRE MBWA Y UMTS</a:t>
            </a:r>
          </a:p>
          <a:p>
            <a:pPr lvl="1" algn="just"/>
            <a:r>
              <a:rPr lang="es-EC" sz="2400" dirty="0" smtClean="0">
                <a:latin typeface="Arial Rounded MT Bold" pitchFamily="34" charset="0"/>
              </a:rPr>
              <a:t>PARA EL ACCESO DE BANDA ANCHA MÓVIL</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ANÁLISIS PARA LA CONSIDERACIÓN DE UNA</a:t>
            </a:r>
          </a:p>
          <a:p>
            <a:pPr lvl="1" algn="just"/>
            <a:r>
              <a:rPr lang="es-EC" sz="2400" dirty="0" smtClean="0">
                <a:latin typeface="Arial Rounded MT Bold" pitchFamily="34" charset="0"/>
              </a:rPr>
              <a:t>POSIBLE IMPLEMENTACIÓN DE MBWA EN EL</a:t>
            </a:r>
          </a:p>
          <a:p>
            <a:pPr lvl="1" algn="just"/>
            <a:r>
              <a:rPr lang="es-EC" sz="2400" dirty="0" smtClean="0">
                <a:latin typeface="Arial Rounded MT Bold" pitchFamily="34" charset="0"/>
              </a:rPr>
              <a:t>ECUADOR</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CONCLUSIONES Y RECOMENDACIONES</a:t>
            </a:r>
          </a:p>
          <a:p>
            <a:pPr lvl="1" algn="just"/>
            <a:endParaRPr lang="es-EC" sz="2400" dirty="0" smtClean="0">
              <a:latin typeface="Arial Rounded MT Bold" pitchFamily="34" charset="0"/>
            </a:endParaRPr>
          </a:p>
          <a:p>
            <a:pPr lvl="1" algn="just"/>
            <a:r>
              <a:rPr lang="es-EC" sz="2400" dirty="0" smtClean="0">
                <a:latin typeface="Arial Rounded MT Bold" pitchFamily="34"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7" name="6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8" name="7 CuadroTexto"/>
          <p:cNvSpPr txBox="1"/>
          <p:nvPr/>
        </p:nvSpPr>
        <p:spPr>
          <a:xfrm>
            <a:off x="1357290" y="357166"/>
            <a:ext cx="7500990" cy="1200329"/>
          </a:xfrm>
          <a:prstGeom prst="rect">
            <a:avLst/>
          </a:prstGeom>
          <a:noFill/>
        </p:spPr>
        <p:txBody>
          <a:bodyPr wrap="square" rtlCol="0">
            <a:spAutoFit/>
          </a:bodyPr>
          <a:lstStyle/>
          <a:p>
            <a:pPr algn="ctr"/>
            <a:r>
              <a:rPr lang="es-EC" sz="3600" dirty="0" smtClean="0">
                <a:latin typeface="Arial Rounded MT Bold" pitchFamily="34" charset="0"/>
              </a:rPr>
              <a:t>MODELO DE REFERENCIA DE LA ARQUITECTURA DE </a:t>
            </a:r>
            <a:r>
              <a:rPr lang="es-EC" sz="3600" dirty="0" smtClean="0">
                <a:latin typeface="Arial Rounded MT Bold" pitchFamily="34" charset="0"/>
              </a:rPr>
              <a:t>RED  </a:t>
            </a:r>
            <a:endParaRPr lang="es-EC" sz="3600" dirty="0">
              <a:latin typeface="Arial Rounded MT Bold" pitchFamily="34" charset="0"/>
            </a:endParaRPr>
          </a:p>
        </p:txBody>
      </p:sp>
      <p:sp>
        <p:nvSpPr>
          <p:cNvPr id="13" name="12 Rectángulo redondeado"/>
          <p:cNvSpPr/>
          <p:nvPr/>
        </p:nvSpPr>
        <p:spPr>
          <a:xfrm>
            <a:off x="6286512" y="2000240"/>
            <a:ext cx="2643206"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RED DE ACCESO (AN)</a:t>
            </a:r>
            <a:endParaRPr lang="es-EC"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13 Rectángulo redondeado"/>
          <p:cNvSpPr/>
          <p:nvPr/>
        </p:nvSpPr>
        <p:spPr>
          <a:xfrm>
            <a:off x="6286512" y="2857496"/>
            <a:ext cx="2643206"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TERMINAL DE ACCESO (AT)</a:t>
            </a:r>
            <a:endParaRPr lang="es-EC"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14 Rectángulo redondeado"/>
          <p:cNvSpPr/>
          <p:nvPr/>
        </p:nvSpPr>
        <p:spPr>
          <a:xfrm>
            <a:off x="6286512" y="3714752"/>
            <a:ext cx="2643206"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SECTOR</a:t>
            </a:r>
            <a:endParaRPr lang="es-EC"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nvGrpSpPr>
          <p:cNvPr id="19" name="18 Grupo"/>
          <p:cNvGrpSpPr/>
          <p:nvPr/>
        </p:nvGrpSpPr>
        <p:grpSpPr>
          <a:xfrm>
            <a:off x="285720" y="2005577"/>
            <a:ext cx="5784994" cy="4423819"/>
            <a:chOff x="285720" y="2005577"/>
            <a:chExt cx="5784994" cy="4423819"/>
          </a:xfrm>
        </p:grpSpPr>
        <p:pic>
          <p:nvPicPr>
            <p:cNvPr id="18434" name="Picture 2"/>
            <p:cNvPicPr>
              <a:picLocks noChangeAspect="1" noChangeArrowheads="1"/>
            </p:cNvPicPr>
            <p:nvPr/>
          </p:nvPicPr>
          <p:blipFill>
            <a:blip r:embed="rId4"/>
            <a:srcRect/>
            <a:stretch>
              <a:fillRect/>
            </a:stretch>
          </p:blipFill>
          <p:spPr bwMode="auto">
            <a:xfrm>
              <a:off x="285720" y="2005577"/>
              <a:ext cx="5784994" cy="4423819"/>
            </a:xfrm>
            <a:prstGeom prst="rect">
              <a:avLst/>
            </a:prstGeom>
            <a:noFill/>
            <a:ln w="9525">
              <a:noFill/>
              <a:miter lim="800000"/>
              <a:headEnd/>
              <a:tailEnd/>
            </a:ln>
            <a:effectLst/>
          </p:spPr>
        </p:pic>
        <p:sp>
          <p:nvSpPr>
            <p:cNvPr id="16" name="15 Flecha derecha"/>
            <p:cNvSpPr/>
            <p:nvPr/>
          </p:nvSpPr>
          <p:spPr>
            <a:xfrm>
              <a:off x="1643042" y="2643182"/>
              <a:ext cx="500066" cy="214314"/>
            </a:xfrm>
            <a:prstGeom prst="rightArrow">
              <a:avLst/>
            </a:prstGeom>
            <a:solidFill>
              <a:schemeClr val="bg1"/>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16 CuadroTexto"/>
            <p:cNvSpPr txBox="1"/>
            <p:nvPr/>
          </p:nvSpPr>
          <p:spPr>
            <a:xfrm>
              <a:off x="571472" y="2500306"/>
              <a:ext cx="1214446" cy="523220"/>
            </a:xfrm>
            <a:prstGeom prst="rect">
              <a:avLst/>
            </a:prstGeom>
            <a:noFill/>
          </p:spPr>
          <p:txBody>
            <a:bodyPr wrap="square" rtlCol="0">
              <a:spAutoFit/>
            </a:bodyPr>
            <a:lstStyle/>
            <a:p>
              <a:r>
                <a:rPr lang="es-EC" sz="1400" dirty="0" smtClean="0"/>
                <a:t>DISPOSITIIVO</a:t>
              </a:r>
            </a:p>
            <a:p>
              <a:r>
                <a:rPr lang="es-EC" sz="1400" dirty="0" smtClean="0"/>
                <a:t>      FÍSICO</a:t>
              </a:r>
              <a:endParaRPr lang="es-EC" sz="1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3" name="2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4" name="3 CuadroTexto"/>
          <p:cNvSpPr txBox="1"/>
          <p:nvPr/>
        </p:nvSpPr>
        <p:spPr>
          <a:xfrm>
            <a:off x="1357290" y="357166"/>
            <a:ext cx="7500990" cy="1200329"/>
          </a:xfrm>
          <a:prstGeom prst="rect">
            <a:avLst/>
          </a:prstGeom>
          <a:noFill/>
        </p:spPr>
        <p:txBody>
          <a:bodyPr wrap="square" rtlCol="0">
            <a:spAutoFit/>
          </a:bodyPr>
          <a:lstStyle/>
          <a:p>
            <a:pPr algn="ctr"/>
            <a:r>
              <a:rPr lang="es-EC" sz="3600" dirty="0" smtClean="0">
                <a:latin typeface="Arial Rounded MT Bold" pitchFamily="34" charset="0"/>
              </a:rPr>
              <a:t>MODELO DE REFERENCIA DE LA ARQUITECTURA DE RED (II) </a:t>
            </a:r>
            <a:endParaRPr lang="es-EC" sz="3600" dirty="0">
              <a:latin typeface="Arial Rounded MT Bold" pitchFamily="34" charset="0"/>
            </a:endParaRPr>
          </a:p>
        </p:txBody>
      </p:sp>
      <p:pic>
        <p:nvPicPr>
          <p:cNvPr id="5" name="4 Imagen" descr="Figura22.png"/>
          <p:cNvPicPr>
            <a:picLocks noChangeAspect="1"/>
          </p:cNvPicPr>
          <p:nvPr/>
        </p:nvPicPr>
        <p:blipFill>
          <a:blip r:embed="rId4"/>
          <a:stretch>
            <a:fillRect/>
          </a:stretch>
        </p:blipFill>
        <p:spPr>
          <a:xfrm>
            <a:off x="71406" y="1714488"/>
            <a:ext cx="4491562" cy="3571900"/>
          </a:xfrm>
          <a:prstGeom prst="rect">
            <a:avLst/>
          </a:prstGeom>
        </p:spPr>
      </p:pic>
      <p:pic>
        <p:nvPicPr>
          <p:cNvPr id="6" name="5 Imagen" descr="Figura276.png"/>
          <p:cNvPicPr>
            <a:picLocks noChangeAspect="1"/>
          </p:cNvPicPr>
          <p:nvPr/>
        </p:nvPicPr>
        <p:blipFill>
          <a:blip r:embed="rId5"/>
          <a:stretch>
            <a:fillRect/>
          </a:stretch>
        </p:blipFill>
        <p:spPr>
          <a:xfrm>
            <a:off x="4643438" y="1714488"/>
            <a:ext cx="4383339" cy="3571900"/>
          </a:xfrm>
          <a:prstGeom prst="rect">
            <a:avLst/>
          </a:prstGeom>
        </p:spPr>
      </p:pic>
      <p:sp>
        <p:nvSpPr>
          <p:cNvPr id="8" name="7 Rectángulo redondeado"/>
          <p:cNvSpPr/>
          <p:nvPr/>
        </p:nvSpPr>
        <p:spPr>
          <a:xfrm>
            <a:off x="71438" y="5357826"/>
            <a:ext cx="7786710" cy="14287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2000" dirty="0" smtClean="0">
                <a:latin typeface="Arial Rounded MT Bold" pitchFamily="34" charset="0"/>
              </a:rPr>
              <a:t>Un punto de acceso que aloja un sector de servicio se denomina punto de acceso de servicio y el punto de acceso que proporciona conectividad IP se denomina punto de acceso de anclaje.</a:t>
            </a:r>
            <a:endParaRPr lang="es-EC" sz="2000" dirty="0">
              <a:latin typeface="Arial Rounded MT Bold"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3" name="2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4" name="3 CuadroTexto"/>
          <p:cNvSpPr txBox="1"/>
          <p:nvPr/>
        </p:nvSpPr>
        <p:spPr>
          <a:xfrm>
            <a:off x="1071570" y="282339"/>
            <a:ext cx="8143900" cy="646331"/>
          </a:xfrm>
          <a:prstGeom prst="rect">
            <a:avLst/>
          </a:prstGeom>
          <a:noFill/>
        </p:spPr>
        <p:txBody>
          <a:bodyPr wrap="square" rtlCol="0">
            <a:spAutoFit/>
          </a:bodyPr>
          <a:lstStyle/>
          <a:p>
            <a:pPr algn="ctr"/>
            <a:r>
              <a:rPr lang="es-EC" sz="3600" dirty="0" smtClean="0">
                <a:latin typeface="Arial Rounded MT Bold" pitchFamily="34" charset="0"/>
              </a:rPr>
              <a:t>ARQUITECTURA DE PROTOCOLOS </a:t>
            </a:r>
            <a:endParaRPr lang="es-EC" sz="3600" dirty="0">
              <a:latin typeface="Arial Rounded MT Bold" pitchFamily="34" charset="0"/>
            </a:endParaRPr>
          </a:p>
        </p:txBody>
      </p:sp>
      <p:pic>
        <p:nvPicPr>
          <p:cNvPr id="5" name="4 Imagen" descr="Figura23.png"/>
          <p:cNvPicPr>
            <a:picLocks noChangeAspect="1"/>
          </p:cNvPicPr>
          <p:nvPr/>
        </p:nvPicPr>
        <p:blipFill>
          <a:blip r:embed="rId4"/>
          <a:stretch>
            <a:fillRect/>
          </a:stretch>
        </p:blipFill>
        <p:spPr>
          <a:xfrm>
            <a:off x="500034" y="1214423"/>
            <a:ext cx="8213870" cy="3357585"/>
          </a:xfrm>
          <a:prstGeom prst="rect">
            <a:avLst/>
          </a:prstGeom>
        </p:spPr>
      </p:pic>
      <p:sp>
        <p:nvSpPr>
          <p:cNvPr id="6" name="5 Rectángulo redondeado"/>
          <p:cNvSpPr/>
          <p:nvPr/>
        </p:nvSpPr>
        <p:spPr>
          <a:xfrm>
            <a:off x="214282" y="4786322"/>
            <a:ext cx="7572428" cy="178595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latin typeface="Arial Rounded MT Bold" pitchFamily="34" charset="0"/>
              </a:rPr>
              <a:t>Los sistemas MBWA se especifican utilizando una arquitectura de protocolos por capas que hace posible futuras modificaciones a una capa de manera individual y aislada sin afectar al resto de la arquitectura.</a:t>
            </a:r>
            <a:endParaRPr lang="es-EC" sz="2400" dirty="0">
              <a:latin typeface="Arial Rounded MT Bold"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15 Grupo"/>
          <p:cNvGrpSpPr/>
          <p:nvPr/>
        </p:nvGrpSpPr>
        <p:grpSpPr>
          <a:xfrm>
            <a:off x="51888" y="71414"/>
            <a:ext cx="9092112" cy="6786586"/>
            <a:chOff x="51888" y="71414"/>
            <a:chExt cx="9092112" cy="6786586"/>
          </a:xfrm>
        </p:grpSpPr>
        <p:pic>
          <p:nvPicPr>
            <p:cNvPr id="2"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3" name="2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4" name="3 CuadroTexto"/>
            <p:cNvSpPr txBox="1"/>
            <p:nvPr/>
          </p:nvSpPr>
          <p:spPr>
            <a:xfrm>
              <a:off x="1357290" y="71414"/>
              <a:ext cx="7500990" cy="1200329"/>
            </a:xfrm>
            <a:prstGeom prst="rect">
              <a:avLst/>
            </a:prstGeom>
            <a:noFill/>
          </p:spPr>
          <p:txBody>
            <a:bodyPr wrap="square" rtlCol="0">
              <a:spAutoFit/>
            </a:bodyPr>
            <a:lstStyle/>
            <a:p>
              <a:pPr algn="ctr"/>
              <a:r>
                <a:rPr lang="es-EC" sz="3600" dirty="0" smtClean="0">
                  <a:latin typeface="Arial Rounded MT Bold" pitchFamily="34" charset="0"/>
                </a:rPr>
                <a:t>ESPECIFICACIONES DE LA CAPA MAC </a:t>
              </a:r>
              <a:endParaRPr lang="es-EC" sz="3600" dirty="0">
                <a:latin typeface="Arial Rounded MT Bold" pitchFamily="34" charset="0"/>
              </a:endParaRPr>
            </a:p>
          </p:txBody>
        </p:sp>
      </p:grpSp>
      <p:grpSp>
        <p:nvGrpSpPr>
          <p:cNvPr id="15" name="14 Grupo"/>
          <p:cNvGrpSpPr/>
          <p:nvPr/>
        </p:nvGrpSpPr>
        <p:grpSpPr>
          <a:xfrm>
            <a:off x="428596" y="1428736"/>
            <a:ext cx="8429684" cy="4786346"/>
            <a:chOff x="428596" y="1285860"/>
            <a:chExt cx="8429684" cy="4786346"/>
          </a:xfrm>
        </p:grpSpPr>
        <p:grpSp>
          <p:nvGrpSpPr>
            <p:cNvPr id="10" name="9 Grupo"/>
            <p:cNvGrpSpPr/>
            <p:nvPr/>
          </p:nvGrpSpPr>
          <p:grpSpPr>
            <a:xfrm>
              <a:off x="428596" y="2754322"/>
              <a:ext cx="8429684" cy="3317884"/>
              <a:chOff x="428596" y="2000240"/>
              <a:chExt cx="8429684" cy="3317884"/>
            </a:xfrm>
          </p:grpSpPr>
          <p:graphicFrame>
            <p:nvGraphicFramePr>
              <p:cNvPr id="8" name="7 Diagrama"/>
              <p:cNvGraphicFramePr/>
              <p:nvPr/>
            </p:nvGraphicFramePr>
            <p:xfrm>
              <a:off x="428596" y="2000240"/>
              <a:ext cx="4619636" cy="33178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8 Diagrama"/>
              <p:cNvGraphicFramePr/>
              <p:nvPr/>
            </p:nvGraphicFramePr>
            <p:xfrm>
              <a:off x="4310082" y="2000240"/>
              <a:ext cx="4548198" cy="33178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13" name="12 Llamada de flecha hacia abajo"/>
            <p:cNvSpPr/>
            <p:nvPr/>
          </p:nvSpPr>
          <p:spPr>
            <a:xfrm>
              <a:off x="500034" y="1285860"/>
              <a:ext cx="3714776" cy="1428760"/>
            </a:xfrm>
            <a:prstGeom prst="downArrow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C" sz="2000" dirty="0" smtClean="0">
                  <a:latin typeface="Arial Rounded MT Bold" pitchFamily="34" charset="0"/>
                </a:rPr>
                <a:t>PROTOCOLOS NO PORTADORES DE CONTROL</a:t>
              </a:r>
              <a:endParaRPr lang="es-EC" sz="2000" dirty="0">
                <a:latin typeface="Arial Rounded MT Bold" pitchFamily="34" charset="0"/>
              </a:endParaRPr>
            </a:p>
          </p:txBody>
        </p:sp>
        <p:sp>
          <p:nvSpPr>
            <p:cNvPr id="14" name="13 Llamada de flecha hacia abajo"/>
            <p:cNvSpPr/>
            <p:nvPr/>
          </p:nvSpPr>
          <p:spPr>
            <a:xfrm>
              <a:off x="4429124" y="1285860"/>
              <a:ext cx="3714776" cy="1428760"/>
            </a:xfrm>
            <a:prstGeom prst="downArrow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C" sz="2000" dirty="0" smtClean="0">
                  <a:latin typeface="Arial Rounded MT Bold" pitchFamily="34" charset="0"/>
                </a:rPr>
                <a:t>PROTOCOLOS PORTADORES DE TRANSPORTE DE DATOS</a:t>
              </a:r>
              <a:endParaRPr lang="es-EC" sz="2000" dirty="0">
                <a:latin typeface="Arial Rounded MT Bold" pitchFamily="34"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7" name="6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11" name="10 CuadroTexto"/>
          <p:cNvSpPr txBox="1"/>
          <p:nvPr/>
        </p:nvSpPr>
        <p:spPr>
          <a:xfrm>
            <a:off x="1357290" y="357166"/>
            <a:ext cx="6929486" cy="646331"/>
          </a:xfrm>
          <a:prstGeom prst="rect">
            <a:avLst/>
          </a:prstGeom>
          <a:noFill/>
        </p:spPr>
        <p:txBody>
          <a:bodyPr wrap="square" rtlCol="0">
            <a:spAutoFit/>
          </a:bodyPr>
          <a:lstStyle/>
          <a:p>
            <a:pPr algn="ctr"/>
            <a:r>
              <a:rPr lang="es-EC" sz="3600" dirty="0" smtClean="0">
                <a:latin typeface="Arial Rounded MT Bold" pitchFamily="34" charset="0"/>
              </a:rPr>
              <a:t>AGENDA</a:t>
            </a:r>
            <a:endParaRPr lang="es-EC" sz="3600" dirty="0">
              <a:latin typeface="Arial Rounded MT Bold" pitchFamily="34" charset="0"/>
            </a:endParaRPr>
          </a:p>
        </p:txBody>
      </p:sp>
      <p:sp>
        <p:nvSpPr>
          <p:cNvPr id="16" name="15 CuadroTexto"/>
          <p:cNvSpPr txBox="1"/>
          <p:nvPr/>
        </p:nvSpPr>
        <p:spPr>
          <a:xfrm>
            <a:off x="785786" y="1690767"/>
            <a:ext cx="7929618" cy="4524315"/>
          </a:xfrm>
          <a:prstGeom prst="rect">
            <a:avLst/>
          </a:prstGeom>
          <a:noFill/>
        </p:spPr>
        <p:txBody>
          <a:bodyPr wrap="square" rtlCol="0">
            <a:spAutoFit/>
          </a:bodyPr>
          <a:lstStyle/>
          <a:p>
            <a:pPr algn="just">
              <a:buFont typeface="Arial" pitchFamily="34" charset="0"/>
              <a:buChar char="•"/>
            </a:pPr>
            <a:r>
              <a:rPr lang="es-EC" sz="2400" dirty="0">
                <a:solidFill>
                  <a:srgbClr val="FF0000"/>
                </a:solidFill>
                <a:latin typeface="Arial Rounded MT Bold" pitchFamily="34" charset="0"/>
              </a:rPr>
              <a:t> </a:t>
            </a:r>
            <a:r>
              <a:rPr lang="es-EC" sz="2400" dirty="0" smtClean="0">
                <a:solidFill>
                  <a:srgbClr val="FF0000"/>
                </a:solidFill>
                <a:latin typeface="Arial Rounded MT Bold" pitchFamily="34" charset="0"/>
              </a:rPr>
              <a:t>    OBJETIVOS</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INTRODUCCIÓN</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ESTUDIO DEL ESTÁNDAR IEEE 802.20 PARA</a:t>
            </a:r>
          </a:p>
          <a:p>
            <a:pPr lvl="1" algn="just"/>
            <a:r>
              <a:rPr lang="es-EC" sz="2400" dirty="0" smtClean="0">
                <a:latin typeface="Arial Rounded MT Bold" pitchFamily="34" charset="0"/>
              </a:rPr>
              <a:t>SISTEMAS MBWA</a:t>
            </a:r>
          </a:p>
          <a:p>
            <a:pPr algn="just">
              <a:buFont typeface="Arial" pitchFamily="34" charset="0"/>
              <a:buChar char="•"/>
            </a:pPr>
            <a:r>
              <a:rPr lang="es-EC" sz="2400" dirty="0" smtClean="0">
                <a:latin typeface="Arial Rounded MT Bold" pitchFamily="34" charset="0"/>
              </a:rPr>
              <a:t>     ESTUDIO COMPARATIVO ENTRE MBWA Y UMTS</a:t>
            </a:r>
          </a:p>
          <a:p>
            <a:pPr lvl="1" algn="just"/>
            <a:r>
              <a:rPr lang="es-EC" sz="2400" dirty="0" smtClean="0">
                <a:latin typeface="Arial Rounded MT Bold" pitchFamily="34" charset="0"/>
              </a:rPr>
              <a:t>PARA EL ACCESO DE BANDA ANCHA MÓVIL</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ANÁLISIS PARA LA CONSIDERACIÓN DE UNA</a:t>
            </a:r>
          </a:p>
          <a:p>
            <a:pPr lvl="1" algn="just"/>
            <a:r>
              <a:rPr lang="es-EC" sz="2400" dirty="0" smtClean="0">
                <a:latin typeface="Arial Rounded MT Bold" pitchFamily="34" charset="0"/>
              </a:rPr>
              <a:t>POSIBLE IMPLEMENTACIÓN DE MBWA EN EL</a:t>
            </a:r>
          </a:p>
          <a:p>
            <a:pPr lvl="1" algn="just"/>
            <a:r>
              <a:rPr lang="es-EC" sz="2400" dirty="0" smtClean="0">
                <a:latin typeface="Arial Rounded MT Bold" pitchFamily="34" charset="0"/>
              </a:rPr>
              <a:t>ECUADOR</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CONCLUSIONES Y RECOMENDACIONES</a:t>
            </a:r>
          </a:p>
          <a:p>
            <a:pPr lvl="1" algn="just"/>
            <a:endParaRPr lang="es-EC" sz="2400" dirty="0" smtClean="0">
              <a:latin typeface="Arial Rounded MT Bold" pitchFamily="34" charset="0"/>
            </a:endParaRPr>
          </a:p>
          <a:p>
            <a:pPr lvl="1" algn="just"/>
            <a:r>
              <a:rPr lang="es-EC" sz="2400" dirty="0" smtClean="0">
                <a:latin typeface="Arial Rounded MT Bold" pitchFamily="34" charset="0"/>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14"/>
            <a:ext cx="9092112" cy="6786586"/>
            <a:chOff x="51888" y="71414"/>
            <a:chExt cx="9092112" cy="6786586"/>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357290" y="71414"/>
              <a:ext cx="7500990" cy="1200329"/>
            </a:xfrm>
            <a:prstGeom prst="rect">
              <a:avLst/>
            </a:prstGeom>
            <a:noFill/>
          </p:spPr>
          <p:txBody>
            <a:bodyPr wrap="square" rtlCol="0">
              <a:spAutoFit/>
            </a:bodyPr>
            <a:lstStyle/>
            <a:p>
              <a:pPr algn="ctr"/>
              <a:r>
                <a:rPr lang="es-EC" sz="3600" dirty="0" smtClean="0">
                  <a:latin typeface="Arial Rounded MT Bold" pitchFamily="34" charset="0"/>
                </a:rPr>
                <a:t>SUBCAPA DE CONTROL DE SESIÓN</a:t>
              </a:r>
              <a:endParaRPr lang="es-EC" sz="3600" dirty="0">
                <a:latin typeface="Arial Rounded MT Bold" pitchFamily="34" charset="0"/>
              </a:endParaRPr>
            </a:p>
          </p:txBody>
        </p:sp>
      </p:grpSp>
      <p:pic>
        <p:nvPicPr>
          <p:cNvPr id="6" name="5 Imagen" descr="Figura26.png"/>
          <p:cNvPicPr>
            <a:picLocks noChangeAspect="1"/>
          </p:cNvPicPr>
          <p:nvPr/>
        </p:nvPicPr>
        <p:blipFill>
          <a:blip r:embed="rId4"/>
          <a:stretch>
            <a:fillRect/>
          </a:stretch>
        </p:blipFill>
        <p:spPr>
          <a:xfrm>
            <a:off x="1500166" y="4429132"/>
            <a:ext cx="6138183" cy="2286016"/>
          </a:xfrm>
          <a:prstGeom prst="rect">
            <a:avLst/>
          </a:prstGeom>
        </p:spPr>
      </p:pic>
      <p:sp>
        <p:nvSpPr>
          <p:cNvPr id="7" name="6 Rectángulo redondeado"/>
          <p:cNvSpPr/>
          <p:nvPr/>
        </p:nvSpPr>
        <p:spPr>
          <a:xfrm>
            <a:off x="571472" y="1285860"/>
            <a:ext cx="8072494" cy="10001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2400" dirty="0" smtClean="0">
                <a:latin typeface="Arial Rounded MT Bold" pitchFamily="34" charset="0"/>
              </a:rPr>
              <a:t>Contiene cinco protocolos utilizados para negociar una sesión entre el AT y la AN.</a:t>
            </a:r>
            <a:endParaRPr lang="es-EC" sz="2400" dirty="0">
              <a:latin typeface="Arial Rounded MT Bold" pitchFamily="34" charset="0"/>
            </a:endParaRPr>
          </a:p>
        </p:txBody>
      </p:sp>
      <p:sp>
        <p:nvSpPr>
          <p:cNvPr id="8" name="7 Rectángulo redondeado"/>
          <p:cNvSpPr/>
          <p:nvPr/>
        </p:nvSpPr>
        <p:spPr>
          <a:xfrm>
            <a:off x="571472" y="2357430"/>
            <a:ext cx="8072494" cy="20002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Asignación de una dirección UATI al AT</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Utilización de la pila de protocolos y aplicaciones</a:t>
            </a:r>
          </a:p>
          <a:p>
            <a:pPr lvl="1" algn="just"/>
            <a:r>
              <a:rPr lang="es-EC" sz="2400" dirty="0">
                <a:latin typeface="Arial Rounded MT Bold" pitchFamily="34" charset="0"/>
              </a:rPr>
              <a:t>e</a:t>
            </a:r>
            <a:r>
              <a:rPr lang="es-EC" sz="2400" dirty="0" smtClean="0">
                <a:latin typeface="Arial Rounded MT Bold" pitchFamily="34" charset="0"/>
              </a:rPr>
              <a:t>mpleados para comunicarse sobre el enlace de</a:t>
            </a:r>
          </a:p>
          <a:p>
            <a:pPr lvl="1" algn="just"/>
            <a:r>
              <a:rPr lang="es-EC" sz="2400" dirty="0">
                <a:latin typeface="Arial Rounded MT Bold" pitchFamily="34" charset="0"/>
              </a:rPr>
              <a:t>a</a:t>
            </a:r>
            <a:r>
              <a:rPr lang="es-EC" sz="2400" dirty="0" smtClean="0">
                <a:latin typeface="Arial Rounded MT Bold" pitchFamily="34" charset="0"/>
              </a:rPr>
              <a:t>ire</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Configuración de parámetros</a:t>
            </a:r>
            <a:endParaRPr lang="es-EC" sz="2400" dirty="0">
              <a:latin typeface="Arial Rounded MT Bold"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51888" y="71414"/>
            <a:ext cx="9092112" cy="6786586"/>
            <a:chOff x="51888" y="71414"/>
            <a:chExt cx="9092112" cy="6786586"/>
          </a:xfrm>
        </p:grpSpPr>
        <p:pic>
          <p:nvPicPr>
            <p:cNvPr id="4"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5" name="4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6" name="5 CuadroTexto"/>
            <p:cNvSpPr txBox="1"/>
            <p:nvPr/>
          </p:nvSpPr>
          <p:spPr>
            <a:xfrm>
              <a:off x="1357290" y="71414"/>
              <a:ext cx="7500990" cy="1200329"/>
            </a:xfrm>
            <a:prstGeom prst="rect">
              <a:avLst/>
            </a:prstGeom>
            <a:noFill/>
          </p:spPr>
          <p:txBody>
            <a:bodyPr wrap="square" rtlCol="0">
              <a:spAutoFit/>
            </a:bodyPr>
            <a:lstStyle/>
            <a:p>
              <a:pPr algn="ctr"/>
              <a:r>
                <a:rPr lang="es-EC" sz="3600" dirty="0" smtClean="0">
                  <a:latin typeface="Arial Rounded MT Bold" pitchFamily="34" charset="0"/>
                </a:rPr>
                <a:t>SUBCAPA DE CONTROL DE SESIÓN (II)</a:t>
              </a:r>
              <a:endParaRPr lang="es-EC" sz="3600" dirty="0">
                <a:latin typeface="Arial Rounded MT Bold" pitchFamily="34" charset="0"/>
              </a:endParaRPr>
            </a:p>
          </p:txBody>
        </p:sp>
      </p:grpSp>
      <p:graphicFrame>
        <p:nvGraphicFramePr>
          <p:cNvPr id="7" name="6 Diagrama"/>
          <p:cNvGraphicFramePr/>
          <p:nvPr/>
        </p:nvGraphicFramePr>
        <p:xfrm>
          <a:off x="285720" y="1397000"/>
          <a:ext cx="8643998" cy="51038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357290" y="282339"/>
              <a:ext cx="7500990" cy="646331"/>
            </a:xfrm>
            <a:prstGeom prst="rect">
              <a:avLst/>
            </a:prstGeom>
            <a:noFill/>
          </p:spPr>
          <p:txBody>
            <a:bodyPr wrap="square" rtlCol="0">
              <a:spAutoFit/>
            </a:bodyPr>
            <a:lstStyle/>
            <a:p>
              <a:pPr algn="ctr"/>
              <a:r>
                <a:rPr lang="es-EC" sz="3600" dirty="0" smtClean="0">
                  <a:latin typeface="Arial Rounded MT Bold" pitchFamily="34" charset="0"/>
                </a:rPr>
                <a:t>SUBCAPA DE CONVERGENCIA</a:t>
              </a:r>
              <a:endParaRPr lang="es-EC" sz="3600" dirty="0">
                <a:latin typeface="Arial Rounded MT Bold" pitchFamily="34" charset="0"/>
              </a:endParaRPr>
            </a:p>
          </p:txBody>
        </p:sp>
      </p:grpSp>
      <p:pic>
        <p:nvPicPr>
          <p:cNvPr id="6" name="5 Imagen" descr="Figura215.png"/>
          <p:cNvPicPr>
            <a:picLocks noChangeAspect="1"/>
          </p:cNvPicPr>
          <p:nvPr/>
        </p:nvPicPr>
        <p:blipFill>
          <a:blip r:embed="rId4"/>
          <a:stretch>
            <a:fillRect/>
          </a:stretch>
        </p:blipFill>
        <p:spPr>
          <a:xfrm>
            <a:off x="1967607" y="3643314"/>
            <a:ext cx="5104723" cy="2953530"/>
          </a:xfrm>
          <a:prstGeom prst="rect">
            <a:avLst/>
          </a:prstGeom>
        </p:spPr>
      </p:pic>
      <p:sp>
        <p:nvSpPr>
          <p:cNvPr id="7" name="6 Rectángulo redondeado"/>
          <p:cNvSpPr/>
          <p:nvPr/>
        </p:nvSpPr>
        <p:spPr>
          <a:xfrm>
            <a:off x="642910" y="1357298"/>
            <a:ext cx="7858180" cy="1857388"/>
          </a:xfrm>
          <a:prstGeom prst="roundRect">
            <a:avLst/>
          </a:prstGeom>
          <a:solidFill>
            <a:schemeClr val="tx2">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p>
            <a:pPr algn="just"/>
            <a:r>
              <a:rPr lang="es-EC" sz="2400" dirty="0" smtClean="0">
                <a:solidFill>
                  <a:schemeClr val="bg1"/>
                </a:solidFill>
                <a:latin typeface="Arial Rounded MT Bold" pitchFamily="34" charset="0"/>
              </a:rPr>
              <a:t>Contiene dos transportes y un protocolo portador que tienen la función principal de transportar mensajes y datos entre el AT y la AN.</a:t>
            </a:r>
            <a:endParaRPr lang="es-EC" sz="2400" dirty="0">
              <a:solidFill>
                <a:schemeClr val="bg1"/>
              </a:solidFill>
              <a:latin typeface="Arial Rounded MT Bold"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142976" y="282339"/>
              <a:ext cx="8001024" cy="646331"/>
            </a:xfrm>
            <a:prstGeom prst="rect">
              <a:avLst/>
            </a:prstGeom>
            <a:noFill/>
          </p:spPr>
          <p:txBody>
            <a:bodyPr wrap="square" rtlCol="0">
              <a:spAutoFit/>
            </a:bodyPr>
            <a:lstStyle/>
            <a:p>
              <a:pPr algn="ctr"/>
              <a:r>
                <a:rPr lang="es-EC" sz="3600" dirty="0" smtClean="0">
                  <a:latin typeface="Arial Rounded MT Bold" pitchFamily="34" charset="0"/>
                </a:rPr>
                <a:t>SUBCAPA DE CONVERGENCIA (II)</a:t>
              </a:r>
              <a:endParaRPr lang="es-EC" sz="3600" dirty="0">
                <a:latin typeface="Arial Rounded MT Bold" pitchFamily="34" charset="0"/>
              </a:endParaRPr>
            </a:p>
          </p:txBody>
        </p:sp>
      </p:grpSp>
      <p:sp>
        <p:nvSpPr>
          <p:cNvPr id="6" name="5 Rectángulo redondeado"/>
          <p:cNvSpPr/>
          <p:nvPr/>
        </p:nvSpPr>
        <p:spPr>
          <a:xfrm>
            <a:off x="142844" y="1214422"/>
            <a:ext cx="8858280" cy="264320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400" b="1" dirty="0" smtClean="0">
                <a:latin typeface="Arial Rounded MT Bold" pitchFamily="34" charset="0"/>
              </a:rPr>
              <a:t>TRANSPORTE DE SEÑALIZACIÓN</a:t>
            </a:r>
          </a:p>
          <a:p>
            <a:pPr algn="just"/>
            <a:r>
              <a:rPr lang="es-EC" sz="2400" dirty="0" smtClean="0">
                <a:latin typeface="Arial Rounded MT Bold" pitchFamily="34" charset="0"/>
              </a:rPr>
              <a:t>Servicio de transmisión y transporte de mensajes de señalización entre un protocolo o transporte en una entidad y otra.</a:t>
            </a:r>
          </a:p>
          <a:p>
            <a:pPr algn="just"/>
            <a:r>
              <a:rPr lang="es-EC" sz="2400" dirty="0" smtClean="0">
                <a:latin typeface="Arial Rounded MT Bold" pitchFamily="34" charset="0"/>
              </a:rPr>
              <a:t>Está formado por el protocolo de Señalización de Red (SNP)  y por el protocolo de Señalización de Enlace (SLP).</a:t>
            </a:r>
          </a:p>
        </p:txBody>
      </p:sp>
      <p:sp>
        <p:nvSpPr>
          <p:cNvPr id="7" name="6 Rectángulo redondeado"/>
          <p:cNvSpPr/>
          <p:nvPr/>
        </p:nvSpPr>
        <p:spPr>
          <a:xfrm>
            <a:off x="142844" y="4000504"/>
            <a:ext cx="5000660" cy="264320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400" b="1" dirty="0" smtClean="0">
                <a:latin typeface="Arial Rounded MT Bold" pitchFamily="34" charset="0"/>
              </a:rPr>
              <a:t>TRANSPORTE DE DATOS</a:t>
            </a:r>
          </a:p>
          <a:p>
            <a:pPr algn="just"/>
            <a:r>
              <a:rPr lang="es-EC" sz="2400" dirty="0" smtClean="0">
                <a:latin typeface="Arial Rounded MT Bold" pitchFamily="34" charset="0"/>
              </a:rPr>
              <a:t>Transmisión de datos de capas superiores. Se encarga de la fragmentación y re-ensamblaje de paquetes y del control de flujo.</a:t>
            </a:r>
          </a:p>
        </p:txBody>
      </p:sp>
      <p:pic>
        <p:nvPicPr>
          <p:cNvPr id="8" name="7 Imagen" descr="Figura221.png"/>
          <p:cNvPicPr>
            <a:picLocks noChangeAspect="1"/>
          </p:cNvPicPr>
          <p:nvPr/>
        </p:nvPicPr>
        <p:blipFill>
          <a:blip r:embed="rId4"/>
          <a:stretch>
            <a:fillRect/>
          </a:stretch>
        </p:blipFill>
        <p:spPr>
          <a:xfrm>
            <a:off x="5387256" y="4000504"/>
            <a:ext cx="3613900" cy="2687260"/>
          </a:xfrm>
          <a:prstGeom prst="rect">
            <a:avLst/>
          </a:prstGeom>
        </p:spPr>
      </p:pic>
      <p:sp>
        <p:nvSpPr>
          <p:cNvPr id="9" name="8 Elipse"/>
          <p:cNvSpPr/>
          <p:nvPr/>
        </p:nvSpPr>
        <p:spPr>
          <a:xfrm>
            <a:off x="5357818" y="4929198"/>
            <a:ext cx="3643338" cy="857256"/>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142976" y="282339"/>
              <a:ext cx="8001024" cy="646331"/>
            </a:xfrm>
            <a:prstGeom prst="rect">
              <a:avLst/>
            </a:prstGeom>
            <a:noFill/>
          </p:spPr>
          <p:txBody>
            <a:bodyPr wrap="square" rtlCol="0">
              <a:spAutoFit/>
            </a:bodyPr>
            <a:lstStyle/>
            <a:p>
              <a:pPr algn="ctr"/>
              <a:r>
                <a:rPr lang="es-EC" sz="3600" dirty="0" smtClean="0">
                  <a:latin typeface="Arial Rounded MT Bold" pitchFamily="34" charset="0"/>
                </a:rPr>
                <a:t>SUBCAPA DE CONVERGENCIA (III)</a:t>
              </a:r>
              <a:endParaRPr lang="es-EC" sz="3600" dirty="0">
                <a:latin typeface="Arial Rounded MT Bold" pitchFamily="34" charset="0"/>
              </a:endParaRPr>
            </a:p>
          </p:txBody>
        </p:sp>
      </p:grpSp>
      <p:sp>
        <p:nvSpPr>
          <p:cNvPr id="6" name="5 Rectángulo redondeado"/>
          <p:cNvSpPr/>
          <p:nvPr/>
        </p:nvSpPr>
        <p:spPr>
          <a:xfrm>
            <a:off x="142844" y="1214422"/>
            <a:ext cx="8858280" cy="5429288"/>
          </a:xfrm>
          <a:prstGeom prst="round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400" b="1" dirty="0" smtClean="0">
                <a:latin typeface="Arial Rounded MT Bold" pitchFamily="34" charset="0"/>
              </a:rPr>
              <a:t>PROTOCOLO DE CONSOLIDACIÓN DE PAQUETES</a:t>
            </a:r>
          </a:p>
          <a:p>
            <a:pPr algn="just"/>
            <a:endParaRPr lang="es-EC" sz="2400" dirty="0" smtClean="0">
              <a:latin typeface="Arial Rounded MT Bold" pitchFamily="34" charset="0"/>
            </a:endParaRPr>
          </a:p>
          <a:p>
            <a:pPr algn="just"/>
            <a:r>
              <a:rPr lang="es-EC" sz="2400" dirty="0" smtClean="0">
                <a:latin typeface="Arial Rounded MT Bold" pitchFamily="34" charset="0"/>
              </a:rPr>
              <a:t>Es el encargado de la </a:t>
            </a:r>
            <a:r>
              <a:rPr lang="es-EC" sz="2400" dirty="0" err="1" smtClean="0">
                <a:latin typeface="Arial Rounded MT Bold" pitchFamily="34" charset="0"/>
              </a:rPr>
              <a:t>multiplexación</a:t>
            </a:r>
            <a:r>
              <a:rPr lang="es-EC" sz="2400" dirty="0" smtClean="0">
                <a:latin typeface="Arial Rounded MT Bold" pitchFamily="34" charset="0"/>
              </a:rPr>
              <a:t> de transportes para un terminal de acceso.</a:t>
            </a:r>
          </a:p>
          <a:p>
            <a:pPr algn="just"/>
            <a:endParaRPr lang="es-EC" sz="2400" dirty="0">
              <a:latin typeface="Arial Rounded MT Bold" pitchFamily="34" charset="0"/>
            </a:endParaRPr>
          </a:p>
          <a:p>
            <a:pPr algn="just"/>
            <a:r>
              <a:rPr lang="es-EC" sz="2400" dirty="0" smtClean="0">
                <a:latin typeface="Arial Rounded MT Bold" pitchFamily="34" charset="0"/>
              </a:rPr>
              <a:t>Tiene la capacidad de </a:t>
            </a:r>
            <a:r>
              <a:rPr lang="es-EC" sz="2400" dirty="0" err="1" smtClean="0">
                <a:latin typeface="Arial Rounded MT Bold" pitchFamily="34" charset="0"/>
              </a:rPr>
              <a:t>multiplexar</a:t>
            </a:r>
            <a:r>
              <a:rPr lang="es-EC" sz="2400" dirty="0" smtClean="0">
                <a:latin typeface="Arial Rounded MT Bold" pitchFamily="34" charset="0"/>
              </a:rPr>
              <a:t> hasta ocho transportes , siendo el primero siempre reservado para el Transporte de Señalización y los restantes asignados libremente a transportes con diferentes </a:t>
            </a:r>
            <a:r>
              <a:rPr lang="es-EC" sz="2400" dirty="0" err="1" smtClean="0">
                <a:latin typeface="Arial Rounded MT Bold" pitchFamily="34" charset="0"/>
              </a:rPr>
              <a:t>QoS</a:t>
            </a:r>
            <a:r>
              <a:rPr lang="es-EC" sz="2400" dirty="0" smtClean="0">
                <a:latin typeface="Arial Rounded MT Bold" pitchFamily="34" charset="0"/>
              </a:rPr>
              <a:t>.</a:t>
            </a:r>
          </a:p>
          <a:p>
            <a:pPr algn="just"/>
            <a:endParaRPr lang="es-EC" sz="2400" dirty="0">
              <a:latin typeface="Arial Rounded MT Bold" pitchFamily="34" charset="0"/>
            </a:endParaRPr>
          </a:p>
          <a:p>
            <a:pPr algn="just"/>
            <a:r>
              <a:rPr lang="es-EC" sz="2400" dirty="0" smtClean="0">
                <a:latin typeface="Arial Rounded MT Bold" pitchFamily="34" charset="0"/>
              </a:rPr>
              <a:t>Permite priorizar las transmisiones y llevar a cabo la encapsulación de paquetes para la Subcapa de Convergencia.</a:t>
            </a:r>
          </a:p>
          <a:p>
            <a:pPr algn="just"/>
            <a:endParaRPr lang="es-EC" sz="2400" dirty="0" smtClean="0">
              <a:latin typeface="Arial Rounded MT Bold"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grpSp>
      <p:grpSp>
        <p:nvGrpSpPr>
          <p:cNvPr id="6" name="5 Grupo"/>
          <p:cNvGrpSpPr/>
          <p:nvPr/>
        </p:nvGrpSpPr>
        <p:grpSpPr>
          <a:xfrm>
            <a:off x="51888" y="71414"/>
            <a:ext cx="9092112" cy="6786586"/>
            <a:chOff x="51888" y="71414"/>
            <a:chExt cx="9092112" cy="6786586"/>
          </a:xfrm>
        </p:grpSpPr>
        <p:pic>
          <p:nvPicPr>
            <p:cNvPr id="7"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8" name="7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9" name="8 CuadroTexto"/>
            <p:cNvSpPr txBox="1"/>
            <p:nvPr/>
          </p:nvSpPr>
          <p:spPr>
            <a:xfrm>
              <a:off x="1357290" y="71414"/>
              <a:ext cx="7500990" cy="1200329"/>
            </a:xfrm>
            <a:prstGeom prst="rect">
              <a:avLst/>
            </a:prstGeom>
            <a:noFill/>
          </p:spPr>
          <p:txBody>
            <a:bodyPr wrap="square" rtlCol="0">
              <a:spAutoFit/>
            </a:bodyPr>
            <a:lstStyle/>
            <a:p>
              <a:pPr algn="ctr"/>
              <a:r>
                <a:rPr lang="es-EC" sz="3600" dirty="0" smtClean="0">
                  <a:latin typeface="Arial Rounded MT Bold" pitchFamily="34" charset="0"/>
                </a:rPr>
                <a:t>SUBCAPA DE CONTROL DE SEGURIDAD</a:t>
              </a:r>
              <a:endParaRPr lang="es-EC" sz="3600" dirty="0">
                <a:latin typeface="Arial Rounded MT Bold" pitchFamily="34" charset="0"/>
              </a:endParaRPr>
            </a:p>
          </p:txBody>
        </p:sp>
      </p:grpSp>
      <p:sp>
        <p:nvSpPr>
          <p:cNvPr id="10" name="9 Rectángulo redondeado"/>
          <p:cNvSpPr/>
          <p:nvPr/>
        </p:nvSpPr>
        <p:spPr>
          <a:xfrm>
            <a:off x="1428728" y="1357298"/>
            <a:ext cx="5429288" cy="2571768"/>
          </a:xfrm>
          <a:prstGeom prst="round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just"/>
            <a:r>
              <a:rPr lang="es-EC" sz="2400" dirty="0" smtClean="0">
                <a:solidFill>
                  <a:schemeClr val="tx1"/>
                </a:solidFill>
                <a:latin typeface="Arial Rounded MT Bold" pitchFamily="34" charset="0"/>
              </a:rPr>
              <a:t>Administrar los procedimientos de seguridad utilizados por los sistemas MBWA por medio del intercambio seguro de claves utilizadas para la autenticación y encriptación.</a:t>
            </a:r>
            <a:endParaRPr lang="es-EC" sz="2400" dirty="0">
              <a:solidFill>
                <a:schemeClr val="tx1"/>
              </a:solidFill>
              <a:latin typeface="Arial Rounded MT Bold" pitchFamily="34" charset="0"/>
            </a:endParaRPr>
          </a:p>
        </p:txBody>
      </p:sp>
      <p:sp>
        <p:nvSpPr>
          <p:cNvPr id="11" name="10 Flecha curvada hacia la derecha"/>
          <p:cNvSpPr/>
          <p:nvPr/>
        </p:nvSpPr>
        <p:spPr>
          <a:xfrm>
            <a:off x="214282" y="2428868"/>
            <a:ext cx="1214446" cy="3286148"/>
          </a:xfrm>
          <a:prstGeom prst="curvedRightArrow">
            <a:avLst/>
          </a:prstGeom>
          <a:solidFill>
            <a:schemeClr val="tx2">
              <a:lumMod val="40000"/>
              <a:lumOff val="60000"/>
            </a:schemeClr>
          </a:solidFill>
          <a:effectLst>
            <a:glow rad="101600">
              <a:schemeClr val="tx2">
                <a:lumMod val="60000"/>
                <a:lumOff val="4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2" name="11 Rectángulo redondeado"/>
          <p:cNvSpPr/>
          <p:nvPr/>
        </p:nvSpPr>
        <p:spPr>
          <a:xfrm>
            <a:off x="1428728" y="4071942"/>
            <a:ext cx="6429420" cy="27146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solidFill>
                  <a:schemeClr val="bg1"/>
                </a:solidFill>
                <a:latin typeface="Arial Rounded MT Bold" pitchFamily="34" charset="0"/>
              </a:rPr>
              <a:t>PROTOCOLO DE INTERCAMBIO DE CLAVES</a:t>
            </a:r>
          </a:p>
          <a:p>
            <a:pPr algn="just"/>
            <a:r>
              <a:rPr lang="es-EC" sz="2400" dirty="0" smtClean="0">
                <a:solidFill>
                  <a:schemeClr val="bg1"/>
                </a:solidFill>
                <a:latin typeface="Arial Rounded MT Bold" pitchFamily="34" charset="0"/>
              </a:rPr>
              <a:t>Generación simultánea de claves de sesión en el AT y en la AN, claves que además se utilizan para derivar la clave MIC y las claves de autenticación y encriptación.</a:t>
            </a:r>
            <a:endParaRPr lang="es-EC" sz="2400" dirty="0">
              <a:solidFill>
                <a:schemeClr val="bg1"/>
              </a:solidFill>
              <a:latin typeface="Arial Rounded MT Bold" pitchFamily="34" charset="0"/>
            </a:endParaRPr>
          </a:p>
        </p:txBody>
      </p:sp>
      <p:pic>
        <p:nvPicPr>
          <p:cNvPr id="22530" name="Picture 2" descr="C:\Users\RM\AppData\Local\Microsoft\Windows\Temporary Internet Files\Content.IE5\4AGL6LS6\MC900285374[1].wmf"/>
          <p:cNvPicPr>
            <a:picLocks noChangeAspect="1" noChangeArrowheads="1"/>
          </p:cNvPicPr>
          <p:nvPr/>
        </p:nvPicPr>
        <p:blipFill>
          <a:blip r:embed="rId4"/>
          <a:srcRect/>
          <a:stretch>
            <a:fillRect/>
          </a:stretch>
        </p:blipFill>
        <p:spPr bwMode="auto">
          <a:xfrm>
            <a:off x="7000892" y="1715906"/>
            <a:ext cx="1928826" cy="17845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357290" y="282339"/>
              <a:ext cx="7500990" cy="646331"/>
            </a:xfrm>
            <a:prstGeom prst="rect">
              <a:avLst/>
            </a:prstGeom>
            <a:noFill/>
          </p:spPr>
          <p:txBody>
            <a:bodyPr wrap="square" rtlCol="0">
              <a:spAutoFit/>
            </a:bodyPr>
            <a:lstStyle/>
            <a:p>
              <a:pPr algn="ctr"/>
              <a:r>
                <a:rPr lang="es-EC" sz="3600" dirty="0" smtClean="0">
                  <a:latin typeface="Arial Rounded MT Bold" pitchFamily="34" charset="0"/>
                </a:rPr>
                <a:t>SUBCAPA DE SEGURIDAD</a:t>
              </a:r>
              <a:endParaRPr lang="es-EC" sz="3600" dirty="0">
                <a:latin typeface="Arial Rounded MT Bold" pitchFamily="34" charset="0"/>
              </a:endParaRPr>
            </a:p>
          </p:txBody>
        </p:sp>
      </p:grpSp>
      <p:graphicFrame>
        <p:nvGraphicFramePr>
          <p:cNvPr id="7" name="6 Diagrama"/>
          <p:cNvGraphicFramePr/>
          <p:nvPr/>
        </p:nvGraphicFramePr>
        <p:xfrm>
          <a:off x="214282" y="1285860"/>
          <a:ext cx="8643998" cy="3143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7 Imagen" descr="Figura229.png"/>
          <p:cNvPicPr>
            <a:picLocks noChangeAspect="1"/>
          </p:cNvPicPr>
          <p:nvPr/>
        </p:nvPicPr>
        <p:blipFill>
          <a:blip r:embed="rId8"/>
          <a:stretch>
            <a:fillRect/>
          </a:stretch>
        </p:blipFill>
        <p:spPr>
          <a:xfrm>
            <a:off x="3214678" y="4429132"/>
            <a:ext cx="3000396" cy="2428868"/>
          </a:xfrm>
          <a:prstGeom prst="rect">
            <a:avLst/>
          </a:prstGeom>
        </p:spPr>
      </p:pic>
      <p:sp>
        <p:nvSpPr>
          <p:cNvPr id="14" name="13 Estrella de 6 puntas"/>
          <p:cNvSpPr/>
          <p:nvPr/>
        </p:nvSpPr>
        <p:spPr>
          <a:xfrm>
            <a:off x="3000364" y="1357298"/>
            <a:ext cx="214314" cy="285752"/>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21" name="20 Grupo"/>
          <p:cNvGrpSpPr/>
          <p:nvPr/>
        </p:nvGrpSpPr>
        <p:grpSpPr>
          <a:xfrm>
            <a:off x="2714612" y="2428868"/>
            <a:ext cx="500066" cy="285752"/>
            <a:chOff x="2714612" y="2428868"/>
            <a:chExt cx="500066" cy="285752"/>
          </a:xfrm>
        </p:grpSpPr>
        <p:sp>
          <p:nvSpPr>
            <p:cNvPr id="15" name="14 Estrella de 6 puntas"/>
            <p:cNvSpPr/>
            <p:nvPr/>
          </p:nvSpPr>
          <p:spPr>
            <a:xfrm>
              <a:off x="3000364" y="2428868"/>
              <a:ext cx="214314" cy="285752"/>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15 Estrella de 6 puntas"/>
            <p:cNvSpPr/>
            <p:nvPr/>
          </p:nvSpPr>
          <p:spPr>
            <a:xfrm>
              <a:off x="2714612" y="2428868"/>
              <a:ext cx="214314" cy="285752"/>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25" name="24 Grupo"/>
          <p:cNvGrpSpPr/>
          <p:nvPr/>
        </p:nvGrpSpPr>
        <p:grpSpPr>
          <a:xfrm>
            <a:off x="2428860" y="3500438"/>
            <a:ext cx="785818" cy="285752"/>
            <a:chOff x="2428860" y="3500438"/>
            <a:chExt cx="785818" cy="285752"/>
          </a:xfrm>
        </p:grpSpPr>
        <p:sp>
          <p:nvSpPr>
            <p:cNvPr id="17" name="16 Estrella de 6 puntas"/>
            <p:cNvSpPr/>
            <p:nvPr/>
          </p:nvSpPr>
          <p:spPr>
            <a:xfrm>
              <a:off x="3000364" y="3500438"/>
              <a:ext cx="214314" cy="285752"/>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Estrella de 6 puntas"/>
            <p:cNvSpPr/>
            <p:nvPr/>
          </p:nvSpPr>
          <p:spPr>
            <a:xfrm>
              <a:off x="2714612" y="3500438"/>
              <a:ext cx="214314" cy="285752"/>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18 Estrella de 6 puntas"/>
            <p:cNvSpPr/>
            <p:nvPr/>
          </p:nvSpPr>
          <p:spPr>
            <a:xfrm>
              <a:off x="2428860" y="3500438"/>
              <a:ext cx="214314" cy="285752"/>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0" name="19 Estrella de 6 puntas"/>
          <p:cNvSpPr/>
          <p:nvPr/>
        </p:nvSpPr>
        <p:spPr>
          <a:xfrm>
            <a:off x="5929322" y="4572008"/>
            <a:ext cx="142876" cy="142876"/>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22" name="21 Grupo"/>
          <p:cNvGrpSpPr/>
          <p:nvPr/>
        </p:nvGrpSpPr>
        <p:grpSpPr>
          <a:xfrm>
            <a:off x="5715008" y="5357826"/>
            <a:ext cx="357190" cy="142876"/>
            <a:chOff x="2714612" y="2428868"/>
            <a:chExt cx="500066" cy="285752"/>
          </a:xfrm>
        </p:grpSpPr>
        <p:sp>
          <p:nvSpPr>
            <p:cNvPr id="23" name="22 Estrella de 6 puntas"/>
            <p:cNvSpPr/>
            <p:nvPr/>
          </p:nvSpPr>
          <p:spPr>
            <a:xfrm>
              <a:off x="3000364" y="2428868"/>
              <a:ext cx="214314" cy="285752"/>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23 Estrella de 6 puntas"/>
            <p:cNvSpPr/>
            <p:nvPr/>
          </p:nvSpPr>
          <p:spPr>
            <a:xfrm>
              <a:off x="2714612" y="2428868"/>
              <a:ext cx="214314" cy="285752"/>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26" name="25 Grupo"/>
          <p:cNvGrpSpPr/>
          <p:nvPr/>
        </p:nvGrpSpPr>
        <p:grpSpPr>
          <a:xfrm>
            <a:off x="5500694" y="6143644"/>
            <a:ext cx="571504" cy="142876"/>
            <a:chOff x="2428860" y="3500438"/>
            <a:chExt cx="785818" cy="285752"/>
          </a:xfrm>
        </p:grpSpPr>
        <p:sp>
          <p:nvSpPr>
            <p:cNvPr id="27" name="26 Estrella de 6 puntas"/>
            <p:cNvSpPr/>
            <p:nvPr/>
          </p:nvSpPr>
          <p:spPr>
            <a:xfrm>
              <a:off x="3000364" y="3500438"/>
              <a:ext cx="214314" cy="285752"/>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27 Estrella de 6 puntas"/>
            <p:cNvSpPr/>
            <p:nvPr/>
          </p:nvSpPr>
          <p:spPr>
            <a:xfrm>
              <a:off x="2714612" y="3500438"/>
              <a:ext cx="214314" cy="285752"/>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28 Estrella de 6 puntas"/>
            <p:cNvSpPr/>
            <p:nvPr/>
          </p:nvSpPr>
          <p:spPr>
            <a:xfrm>
              <a:off x="2428860" y="3500438"/>
              <a:ext cx="214314" cy="285752"/>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14"/>
            <a:ext cx="9092112" cy="6786586"/>
            <a:chOff x="51888" y="71414"/>
            <a:chExt cx="9092112" cy="6786586"/>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357290" y="71414"/>
              <a:ext cx="7500990" cy="1200329"/>
            </a:xfrm>
            <a:prstGeom prst="rect">
              <a:avLst/>
            </a:prstGeom>
            <a:noFill/>
          </p:spPr>
          <p:txBody>
            <a:bodyPr wrap="square" rtlCol="0">
              <a:spAutoFit/>
            </a:bodyPr>
            <a:lstStyle/>
            <a:p>
              <a:pPr algn="ctr"/>
              <a:r>
                <a:rPr lang="es-EC" sz="3600" dirty="0" smtClean="0">
                  <a:latin typeface="Arial Rounded MT Bold" pitchFamily="34" charset="0"/>
                </a:rPr>
                <a:t>SUBCAPA DE CONTROL MAC INFERIOR</a:t>
              </a:r>
              <a:endParaRPr lang="es-EC" sz="3600" dirty="0">
                <a:latin typeface="Arial Rounded MT Bold" pitchFamily="34" charset="0"/>
              </a:endParaRPr>
            </a:p>
          </p:txBody>
        </p:sp>
      </p:grpSp>
      <p:sp>
        <p:nvSpPr>
          <p:cNvPr id="6" name="5 Rectángulo redondeado"/>
          <p:cNvSpPr/>
          <p:nvPr/>
        </p:nvSpPr>
        <p:spPr>
          <a:xfrm>
            <a:off x="500034" y="1500174"/>
            <a:ext cx="8215370" cy="20002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2400" dirty="0" smtClean="0">
                <a:latin typeface="Arial Rounded MT Bold" pitchFamily="34" charset="0"/>
              </a:rPr>
              <a:t>Controla el estado del enlace de aire por medio de la gestión de los estados en los protocolos de la Subcapa MAC Inferior, y es fundamental para garantizar el establecimiento y mantenimiento de las conexiones entre el AT y la AN.</a:t>
            </a:r>
            <a:endParaRPr lang="es-EC" sz="2400" dirty="0">
              <a:latin typeface="Arial Rounded MT Bold" pitchFamily="34" charset="0"/>
            </a:endParaRPr>
          </a:p>
        </p:txBody>
      </p:sp>
      <p:grpSp>
        <p:nvGrpSpPr>
          <p:cNvPr id="9" name="8 Grupo"/>
          <p:cNvGrpSpPr/>
          <p:nvPr/>
        </p:nvGrpSpPr>
        <p:grpSpPr>
          <a:xfrm>
            <a:off x="428596" y="3610277"/>
            <a:ext cx="7429552" cy="3104871"/>
            <a:chOff x="428596" y="3610277"/>
            <a:chExt cx="7429552" cy="3104871"/>
          </a:xfrm>
        </p:grpSpPr>
        <p:sp>
          <p:nvSpPr>
            <p:cNvPr id="7" name="6 Rectángulo redondeado"/>
            <p:cNvSpPr/>
            <p:nvPr/>
          </p:nvSpPr>
          <p:spPr>
            <a:xfrm>
              <a:off x="428596" y="3714776"/>
              <a:ext cx="7429552" cy="30003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buFont typeface="Arial" pitchFamily="34" charset="0"/>
                <a:buChar char="•"/>
              </a:pPr>
              <a:r>
                <a:rPr lang="es-EC" sz="2400" dirty="0" smtClean="0">
                  <a:latin typeface="Arial Rounded MT Bold" pitchFamily="34" charset="0"/>
                </a:rPr>
                <a:t>   Gestionar la adquisición inicial de la red</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Gestionar la apertura y cierre de conexiones</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Mantener una localización del AT</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Gestionar el enlace de radio entre AT y AN</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Llevar a cabo la supervisión del AT</a:t>
              </a:r>
              <a:endParaRPr lang="es-EC" sz="2400" dirty="0">
                <a:latin typeface="Arial Rounded MT Bold" pitchFamily="34" charset="0"/>
              </a:endParaRPr>
            </a:p>
          </p:txBody>
        </p:sp>
        <p:sp>
          <p:nvSpPr>
            <p:cNvPr id="8" name="7 CuadroTexto"/>
            <p:cNvSpPr txBox="1"/>
            <p:nvPr/>
          </p:nvSpPr>
          <p:spPr>
            <a:xfrm>
              <a:off x="1142976" y="3610277"/>
              <a:ext cx="4286280" cy="461665"/>
            </a:xfrm>
            <a:prstGeom prst="rect">
              <a:avLst/>
            </a:prstGeom>
            <a:solidFill>
              <a:schemeClr val="tx2">
                <a:lumMod val="40000"/>
                <a:lumOff val="60000"/>
              </a:schemeClr>
            </a:solidFill>
          </p:spPr>
          <p:txBody>
            <a:bodyPr wrap="square" rtlCol="0">
              <a:spAutoFit/>
            </a:bodyPr>
            <a:lstStyle/>
            <a:p>
              <a:pPr algn="ctr"/>
              <a:r>
                <a:rPr lang="es-EC" sz="2400" dirty="0" smtClean="0">
                  <a:latin typeface="Arial Rounded MT Bold" pitchFamily="34" charset="0"/>
                </a:rPr>
                <a:t>PRINCIPALES FUNCIONES</a:t>
              </a:r>
              <a:endParaRPr lang="es-EC" sz="2400" dirty="0">
                <a:latin typeface="Arial Rounded MT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14"/>
            <a:ext cx="9092112" cy="6786586"/>
            <a:chOff x="51888" y="71414"/>
            <a:chExt cx="9092112" cy="6786586"/>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357290" y="71414"/>
              <a:ext cx="7500990" cy="1200329"/>
            </a:xfrm>
            <a:prstGeom prst="rect">
              <a:avLst/>
            </a:prstGeom>
            <a:noFill/>
          </p:spPr>
          <p:txBody>
            <a:bodyPr wrap="square" rtlCol="0">
              <a:spAutoFit/>
            </a:bodyPr>
            <a:lstStyle/>
            <a:p>
              <a:pPr algn="ctr"/>
              <a:r>
                <a:rPr lang="es-EC" sz="3600" dirty="0" smtClean="0">
                  <a:latin typeface="Arial Rounded MT Bold" pitchFamily="34" charset="0"/>
                </a:rPr>
                <a:t>SUBCAPA DE CONTROL MAC INFERIOR (II)</a:t>
              </a:r>
              <a:endParaRPr lang="es-EC" sz="3600" dirty="0">
                <a:latin typeface="Arial Rounded MT Bold" pitchFamily="34" charset="0"/>
              </a:endParaRPr>
            </a:p>
          </p:txBody>
        </p:sp>
      </p:grpSp>
      <p:sp>
        <p:nvSpPr>
          <p:cNvPr id="11" name="10 Rectángulo"/>
          <p:cNvSpPr/>
          <p:nvPr/>
        </p:nvSpPr>
        <p:spPr>
          <a:xfrm>
            <a:off x="3143240" y="2000240"/>
            <a:ext cx="2928958" cy="1000132"/>
          </a:xfrm>
          <a:prstGeom prst="rect">
            <a:avLst/>
          </a:prstGeom>
          <a:solidFill>
            <a:schemeClr val="tx2">
              <a:lumMod val="40000"/>
              <a:lumOff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s-EC" sz="2000" dirty="0" smtClean="0">
                <a:latin typeface="Arial Rounded MT Bold" pitchFamily="34" charset="0"/>
              </a:rPr>
              <a:t>PROTOCOLO DE GESTIÓN DE ENLACE DE AIRE</a:t>
            </a:r>
            <a:endParaRPr lang="es-EC" sz="2000" dirty="0">
              <a:latin typeface="Arial Rounded MT Bold" pitchFamily="34" charset="0"/>
            </a:endParaRPr>
          </a:p>
        </p:txBody>
      </p:sp>
      <p:sp>
        <p:nvSpPr>
          <p:cNvPr id="13" name="12 Rectángulo"/>
          <p:cNvSpPr/>
          <p:nvPr/>
        </p:nvSpPr>
        <p:spPr>
          <a:xfrm>
            <a:off x="285720" y="3286124"/>
            <a:ext cx="2714644" cy="1000132"/>
          </a:xfrm>
          <a:prstGeom prst="rect">
            <a:avLst/>
          </a:prstGeom>
          <a:solidFill>
            <a:schemeClr val="tx2">
              <a:lumMod val="40000"/>
              <a:lumOff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s-EC" sz="2000" dirty="0" smtClean="0">
                <a:latin typeface="Arial Rounded MT Bold" pitchFamily="34" charset="0"/>
              </a:rPr>
              <a:t>PROTOCOLO DE ESTADO DE INICIALIZACIÓN</a:t>
            </a:r>
            <a:endParaRPr lang="es-EC" sz="2000" dirty="0">
              <a:latin typeface="Arial Rounded MT Bold" pitchFamily="34" charset="0"/>
            </a:endParaRPr>
          </a:p>
        </p:txBody>
      </p:sp>
      <p:sp>
        <p:nvSpPr>
          <p:cNvPr id="14" name="13 Rectángulo"/>
          <p:cNvSpPr/>
          <p:nvPr/>
        </p:nvSpPr>
        <p:spPr>
          <a:xfrm>
            <a:off x="3143240" y="3286124"/>
            <a:ext cx="2928958" cy="1000132"/>
          </a:xfrm>
          <a:prstGeom prst="rect">
            <a:avLst/>
          </a:prstGeom>
          <a:solidFill>
            <a:schemeClr val="tx2">
              <a:lumMod val="40000"/>
              <a:lumOff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s-EC" sz="2000" dirty="0" smtClean="0">
                <a:latin typeface="Arial Rounded MT Bold" pitchFamily="34" charset="0"/>
              </a:rPr>
              <a:t>PROTOCOLO DE ESTADO SUSPENDIDO</a:t>
            </a:r>
            <a:endParaRPr lang="es-EC" sz="2000" dirty="0">
              <a:latin typeface="Arial Rounded MT Bold" pitchFamily="34" charset="0"/>
            </a:endParaRPr>
          </a:p>
        </p:txBody>
      </p:sp>
      <p:sp>
        <p:nvSpPr>
          <p:cNvPr id="16" name="15 Rectángulo"/>
          <p:cNvSpPr/>
          <p:nvPr/>
        </p:nvSpPr>
        <p:spPr>
          <a:xfrm>
            <a:off x="6215074" y="3286124"/>
            <a:ext cx="2714644" cy="1000132"/>
          </a:xfrm>
          <a:prstGeom prst="rect">
            <a:avLst/>
          </a:prstGeom>
          <a:solidFill>
            <a:schemeClr val="tx2">
              <a:lumMod val="40000"/>
              <a:lumOff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s-EC" sz="2000" dirty="0" smtClean="0">
                <a:latin typeface="Arial Rounded MT Bold" pitchFamily="34" charset="0"/>
              </a:rPr>
              <a:t>PROTOCOLO DE ESTADO CONECTADO</a:t>
            </a:r>
            <a:endParaRPr lang="es-EC" sz="2000" dirty="0">
              <a:latin typeface="Arial Rounded MT Bold" pitchFamily="34" charset="0"/>
            </a:endParaRPr>
          </a:p>
        </p:txBody>
      </p:sp>
      <p:sp>
        <p:nvSpPr>
          <p:cNvPr id="17" name="16 Rectángulo"/>
          <p:cNvSpPr/>
          <p:nvPr/>
        </p:nvSpPr>
        <p:spPr>
          <a:xfrm>
            <a:off x="1571604" y="4572008"/>
            <a:ext cx="2928958" cy="1000132"/>
          </a:xfrm>
          <a:prstGeom prst="rect">
            <a:avLst/>
          </a:prstGeom>
          <a:solidFill>
            <a:schemeClr val="tx2">
              <a:lumMod val="40000"/>
              <a:lumOff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s-EC" sz="2000" dirty="0" smtClean="0">
                <a:latin typeface="Arial Rounded MT Bold" pitchFamily="34" charset="0"/>
              </a:rPr>
              <a:t>PROTOCOLO DE GESTIÓN DE </a:t>
            </a:r>
            <a:r>
              <a:rPr lang="es-EC" sz="2000" i="1" dirty="0" smtClean="0">
                <a:latin typeface="Arial Rounded MT Bold" pitchFamily="34" charset="0"/>
              </a:rPr>
              <a:t>ACTIVE SET</a:t>
            </a:r>
            <a:endParaRPr lang="es-EC" sz="2000" dirty="0">
              <a:latin typeface="Arial Rounded MT Bold" pitchFamily="34" charset="0"/>
            </a:endParaRPr>
          </a:p>
        </p:txBody>
      </p:sp>
      <p:sp>
        <p:nvSpPr>
          <p:cNvPr id="18" name="17 Rectángulo"/>
          <p:cNvSpPr/>
          <p:nvPr/>
        </p:nvSpPr>
        <p:spPr>
          <a:xfrm>
            <a:off x="4786314" y="4572008"/>
            <a:ext cx="2928958" cy="1000132"/>
          </a:xfrm>
          <a:prstGeom prst="rect">
            <a:avLst/>
          </a:prstGeom>
          <a:solidFill>
            <a:schemeClr val="tx2">
              <a:lumMod val="40000"/>
              <a:lumOff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s-EC" sz="2000" dirty="0" smtClean="0">
                <a:latin typeface="Arial Rounded MT Bold" pitchFamily="34" charset="0"/>
              </a:rPr>
              <a:t>PROTOCOLO DE MENSAJES DE </a:t>
            </a:r>
            <a:r>
              <a:rPr lang="es-EC" sz="2000" i="1" dirty="0" smtClean="0">
                <a:latin typeface="Arial Rounded MT Bold" pitchFamily="34" charset="0"/>
              </a:rPr>
              <a:t>OVERHEAD</a:t>
            </a:r>
            <a:endParaRPr lang="es-EC" sz="2000" dirty="0">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i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ox(in)">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7"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357290" y="282339"/>
              <a:ext cx="7500990" cy="646331"/>
            </a:xfrm>
            <a:prstGeom prst="rect">
              <a:avLst/>
            </a:prstGeom>
            <a:noFill/>
          </p:spPr>
          <p:txBody>
            <a:bodyPr wrap="square" rtlCol="0">
              <a:spAutoFit/>
            </a:bodyPr>
            <a:lstStyle/>
            <a:p>
              <a:pPr algn="ctr"/>
              <a:r>
                <a:rPr lang="es-EC" sz="3600" dirty="0" smtClean="0">
                  <a:latin typeface="Arial Rounded MT Bold" pitchFamily="34" charset="0"/>
                </a:rPr>
                <a:t>SUBCAPA MAC INFERIOR</a:t>
              </a:r>
              <a:endParaRPr lang="es-EC" sz="3600" dirty="0">
                <a:latin typeface="Arial Rounded MT Bold" pitchFamily="34" charset="0"/>
              </a:endParaRPr>
            </a:p>
          </p:txBody>
        </p:sp>
      </p:grpSp>
      <p:sp>
        <p:nvSpPr>
          <p:cNvPr id="7" name="6 Rectángulo redondeado"/>
          <p:cNvSpPr/>
          <p:nvPr/>
        </p:nvSpPr>
        <p:spPr>
          <a:xfrm>
            <a:off x="500034" y="1285860"/>
            <a:ext cx="8286808" cy="121444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dirty="0" smtClean="0">
                <a:latin typeface="Arial Rounded MT Bold" pitchFamily="34" charset="0"/>
              </a:rPr>
              <a:t>Contiene las reglas para la formación y la interpretación de los paquetes MAC que se transmiten sobre un canal de Capa PHY .</a:t>
            </a:r>
            <a:endParaRPr lang="es-EC" sz="2400" dirty="0">
              <a:latin typeface="Arial Rounded MT Bold" pitchFamily="34" charset="0"/>
            </a:endParaRPr>
          </a:p>
        </p:txBody>
      </p:sp>
      <p:sp>
        <p:nvSpPr>
          <p:cNvPr id="8" name="7 Rectángulo redondeado"/>
          <p:cNvSpPr/>
          <p:nvPr/>
        </p:nvSpPr>
        <p:spPr>
          <a:xfrm>
            <a:off x="500034" y="2643182"/>
            <a:ext cx="8286808" cy="121444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dirty="0" smtClean="0">
                <a:latin typeface="Arial Rounded MT Bold" pitchFamily="34" charset="0"/>
              </a:rPr>
              <a:t>Gobierna la operación de los canales de tráfico además de controlar y procesar los canales de señalización.</a:t>
            </a:r>
            <a:endParaRPr lang="es-EC" sz="2400" dirty="0">
              <a:latin typeface="Arial Rounded MT Bold" pitchFamily="34" charset="0"/>
            </a:endParaRPr>
          </a:p>
        </p:txBody>
      </p:sp>
      <p:pic>
        <p:nvPicPr>
          <p:cNvPr id="23555" name="Picture 3"/>
          <p:cNvPicPr>
            <a:picLocks noChangeAspect="1" noChangeArrowheads="1"/>
          </p:cNvPicPr>
          <p:nvPr/>
        </p:nvPicPr>
        <p:blipFill>
          <a:blip r:embed="rId4"/>
          <a:srcRect/>
          <a:stretch>
            <a:fillRect/>
          </a:stretch>
        </p:blipFill>
        <p:spPr bwMode="auto">
          <a:xfrm>
            <a:off x="3071802" y="4071942"/>
            <a:ext cx="3359507" cy="25908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2" name="1 Título"/>
          <p:cNvSpPr>
            <a:spLocks noGrp="1"/>
          </p:cNvSpPr>
          <p:nvPr>
            <p:ph type="title"/>
          </p:nvPr>
        </p:nvSpPr>
        <p:spPr>
          <a:xfrm>
            <a:off x="714348" y="71422"/>
            <a:ext cx="8229600" cy="1143000"/>
          </a:xfrm>
        </p:spPr>
        <p:txBody>
          <a:bodyPr>
            <a:normAutofit/>
          </a:bodyPr>
          <a:lstStyle/>
          <a:p>
            <a:r>
              <a:rPr lang="es-EC" sz="3600" dirty="0" smtClean="0">
                <a:latin typeface="Arial Rounded MT Bold" pitchFamily="34" charset="0"/>
              </a:rPr>
              <a:t>OBJETIVOS</a:t>
            </a:r>
            <a:endParaRPr lang="es-EC" sz="3600" dirty="0">
              <a:latin typeface="Arial Rounded MT Bold" pitchFamily="34" charset="0"/>
            </a:endParaRPr>
          </a:p>
        </p:txBody>
      </p:sp>
      <p:sp>
        <p:nvSpPr>
          <p:cNvPr id="3" name="2 Marcador de contenido"/>
          <p:cNvSpPr>
            <a:spLocks noGrp="1"/>
          </p:cNvSpPr>
          <p:nvPr>
            <p:ph idx="1"/>
          </p:nvPr>
        </p:nvSpPr>
        <p:spPr>
          <a:xfrm>
            <a:off x="285720" y="1260491"/>
            <a:ext cx="8715436" cy="5454657"/>
          </a:xfrm>
        </p:spPr>
        <p:txBody>
          <a:bodyPr>
            <a:normAutofit/>
          </a:bodyPr>
          <a:lstStyle/>
          <a:p>
            <a:pPr algn="ctr">
              <a:buNone/>
            </a:pPr>
            <a:r>
              <a:rPr lang="es-EC" sz="2400" dirty="0" smtClean="0">
                <a:latin typeface="Arial Rounded MT Bold" pitchFamily="34" charset="0"/>
              </a:rPr>
              <a:t>OBJETIVO GENERAL</a:t>
            </a:r>
          </a:p>
          <a:p>
            <a:pPr algn="just"/>
            <a:r>
              <a:rPr lang="es-EC" sz="2400" dirty="0" smtClean="0">
                <a:latin typeface="Arial Rounded MT Bold" pitchFamily="34" charset="0"/>
              </a:rPr>
              <a:t>Analizar el Estándar IEEE 802.20 para sistemas MBWA y realizar una comparación del mismo con las tecnologías de acceso inalámbrico móvil de 3ra. Generación implementadas en el Ecuador y representadas principalmente por UMTS.</a:t>
            </a:r>
          </a:p>
          <a:p>
            <a:pPr algn="just">
              <a:buNone/>
            </a:pPr>
            <a:endParaRPr lang="es-EC" sz="2400" dirty="0" smtClean="0">
              <a:latin typeface="Arial Rounded MT Bold" pitchFamily="34" charset="0"/>
            </a:endParaRPr>
          </a:p>
          <a:p>
            <a:pPr algn="ctr">
              <a:buNone/>
            </a:pPr>
            <a:r>
              <a:rPr lang="es-EC" sz="2400" dirty="0" smtClean="0">
                <a:latin typeface="Arial Rounded MT Bold" pitchFamily="34" charset="0"/>
              </a:rPr>
              <a:t>OBJETIVOS ESPECÍFICOS</a:t>
            </a:r>
          </a:p>
          <a:p>
            <a:pPr algn="just"/>
            <a:r>
              <a:rPr lang="es-EC" sz="2400" dirty="0" smtClean="0">
                <a:latin typeface="Arial Rounded MT Bold" pitchFamily="34" charset="0"/>
              </a:rPr>
              <a:t>Describir y analizar la arquitectura, protocolos y principales características de la tecnología MBWA definida en el Estándar IEEE 802.20.</a:t>
            </a:r>
          </a:p>
          <a:p>
            <a:pPr algn="just"/>
            <a:r>
              <a:rPr lang="es-EC" sz="2400" dirty="0" smtClean="0">
                <a:latin typeface="Arial Rounded MT Bold" pitchFamily="34" charset="0"/>
              </a:rPr>
              <a:t> Describir las principales características y el funcionamiento de UMTS.</a:t>
            </a:r>
          </a:p>
          <a:p>
            <a:endParaRPr lang="es-EC" sz="2400" dirty="0">
              <a:latin typeface="Arial Rounded MT Bold" pitchFamily="34" charset="0"/>
            </a:endParaRPr>
          </a:p>
        </p:txBody>
      </p:sp>
      <p:pic>
        <p:nvPicPr>
          <p:cNvPr id="4" name="Picture 2" descr="http://1.bp.blogspot.com/-DW12pfgVudA/TYEs95ueN4I/AAAAAAAAAAM/R6YQJ40RiPI/s374/ESPE.gif"/>
          <p:cNvPicPr>
            <a:picLocks noChangeAspect="1" noChangeArrowheads="1"/>
          </p:cNvPicPr>
          <p:nvPr/>
        </p:nvPicPr>
        <p:blipFill>
          <a:blip r:embed="rId3"/>
          <a:srcRect/>
          <a:stretch>
            <a:fillRect/>
          </a:stretch>
        </p:blipFill>
        <p:spPr bwMode="auto">
          <a:xfrm>
            <a:off x="51888" y="71438"/>
            <a:ext cx="1091088" cy="107154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357290" y="282339"/>
              <a:ext cx="7500990" cy="646331"/>
            </a:xfrm>
            <a:prstGeom prst="rect">
              <a:avLst/>
            </a:prstGeom>
            <a:noFill/>
          </p:spPr>
          <p:txBody>
            <a:bodyPr wrap="square" rtlCol="0">
              <a:spAutoFit/>
            </a:bodyPr>
            <a:lstStyle/>
            <a:p>
              <a:pPr algn="ctr"/>
              <a:r>
                <a:rPr lang="es-EC" sz="3600" dirty="0" smtClean="0">
                  <a:latin typeface="Arial Rounded MT Bold" pitchFamily="34" charset="0"/>
                </a:rPr>
                <a:t>SUBCAPA MAC INFERIOR (II)</a:t>
              </a:r>
              <a:endParaRPr lang="es-EC" sz="3600" dirty="0">
                <a:latin typeface="Arial Rounded MT Bold" pitchFamily="34" charset="0"/>
              </a:endParaRPr>
            </a:p>
          </p:txBody>
        </p:sp>
      </p:grpSp>
      <p:sp>
        <p:nvSpPr>
          <p:cNvPr id="6" name="5 Rectángulo redondeado"/>
          <p:cNvSpPr/>
          <p:nvPr/>
        </p:nvSpPr>
        <p:spPr>
          <a:xfrm>
            <a:off x="500034" y="1500174"/>
            <a:ext cx="8286808" cy="121444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b="1" dirty="0" smtClean="0">
                <a:latin typeface="Arial Rounded MT Bold" pitchFamily="34" charset="0"/>
              </a:rPr>
              <a:t>PROTOCOLO MAC DE CANAL DE CONTROL: </a:t>
            </a:r>
            <a:r>
              <a:rPr lang="es-EC" sz="2400" dirty="0" smtClean="0">
                <a:latin typeface="Arial Rounded MT Bold" pitchFamily="34" charset="0"/>
              </a:rPr>
              <a:t> Mensajes y procedimientos requeridos por la AN para transmitir y por el AT recibir el Canal de Control.</a:t>
            </a:r>
            <a:endParaRPr lang="es-EC" sz="2400" b="1" dirty="0">
              <a:latin typeface="Arial Rounded MT Bold" pitchFamily="34" charset="0"/>
            </a:endParaRPr>
          </a:p>
        </p:txBody>
      </p:sp>
      <p:sp>
        <p:nvSpPr>
          <p:cNvPr id="7" name="6 Rectángulo redondeado"/>
          <p:cNvSpPr/>
          <p:nvPr/>
        </p:nvSpPr>
        <p:spPr>
          <a:xfrm>
            <a:off x="500034" y="2928934"/>
            <a:ext cx="8286808" cy="121444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b="1" dirty="0" smtClean="0">
                <a:latin typeface="Arial Rounded MT Bold" pitchFamily="34" charset="0"/>
              </a:rPr>
              <a:t>PROTOCOLO MAC DE CANAL DE ACCESO:</a:t>
            </a:r>
            <a:r>
              <a:rPr lang="es-EC" sz="2400" dirty="0" smtClean="0">
                <a:latin typeface="Arial Rounded MT Bold" pitchFamily="34" charset="0"/>
              </a:rPr>
              <a:t> Mensajes y procedimientos requeridos  por el AT para transmitir y por la AN para recibir el </a:t>
            </a:r>
            <a:r>
              <a:rPr lang="es-EC" sz="2400" i="1" dirty="0" smtClean="0">
                <a:latin typeface="Arial Rounded MT Bold" pitchFamily="34" charset="0"/>
              </a:rPr>
              <a:t>Access </a:t>
            </a:r>
            <a:r>
              <a:rPr lang="es-EC" sz="2400" i="1" dirty="0" err="1" smtClean="0">
                <a:latin typeface="Arial Rounded MT Bold" pitchFamily="34" charset="0"/>
              </a:rPr>
              <a:t>Probe</a:t>
            </a:r>
            <a:r>
              <a:rPr lang="es-EC" sz="2400" i="1" dirty="0">
                <a:latin typeface="Arial Rounded MT Bold" pitchFamily="34" charset="0"/>
              </a:rPr>
              <a:t>.</a:t>
            </a:r>
            <a:endParaRPr lang="es-EC" sz="2400" b="1" dirty="0">
              <a:latin typeface="Arial Rounded MT Bold" pitchFamily="34" charset="0"/>
            </a:endParaRPr>
          </a:p>
        </p:txBody>
      </p:sp>
      <p:pic>
        <p:nvPicPr>
          <p:cNvPr id="8" name="7 Imagen" descr="Figura242.png"/>
          <p:cNvPicPr>
            <a:picLocks noChangeAspect="1"/>
          </p:cNvPicPr>
          <p:nvPr/>
        </p:nvPicPr>
        <p:blipFill>
          <a:blip r:embed="rId4"/>
          <a:stretch>
            <a:fillRect/>
          </a:stretch>
        </p:blipFill>
        <p:spPr>
          <a:xfrm>
            <a:off x="571472" y="4295472"/>
            <a:ext cx="6840410" cy="1991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357290" y="282339"/>
              <a:ext cx="7500990" cy="646331"/>
            </a:xfrm>
            <a:prstGeom prst="rect">
              <a:avLst/>
            </a:prstGeom>
            <a:noFill/>
          </p:spPr>
          <p:txBody>
            <a:bodyPr wrap="square" rtlCol="0">
              <a:spAutoFit/>
            </a:bodyPr>
            <a:lstStyle/>
            <a:p>
              <a:pPr algn="ctr"/>
              <a:r>
                <a:rPr lang="es-EC" sz="3600" dirty="0" smtClean="0">
                  <a:latin typeface="Arial Rounded MT Bold" pitchFamily="34" charset="0"/>
                </a:rPr>
                <a:t>SUBCAPA MAC INFERIOR (III)</a:t>
              </a:r>
              <a:endParaRPr lang="es-EC" sz="3600" dirty="0">
                <a:latin typeface="Arial Rounded MT Bold" pitchFamily="34" charset="0"/>
              </a:endParaRPr>
            </a:p>
          </p:txBody>
        </p:sp>
      </p:grpSp>
      <p:sp>
        <p:nvSpPr>
          <p:cNvPr id="6" name="5 Rectángulo redondeado"/>
          <p:cNvSpPr/>
          <p:nvPr/>
        </p:nvSpPr>
        <p:spPr>
          <a:xfrm>
            <a:off x="500034" y="1214422"/>
            <a:ext cx="8286808" cy="121444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b="1" dirty="0" smtClean="0">
                <a:latin typeface="Arial Rounded MT Bold" pitchFamily="34" charset="0"/>
              </a:rPr>
              <a:t>PROTOCOLO MAC DE SEÑALIZACIÓN COMPARTIDA: </a:t>
            </a:r>
            <a:r>
              <a:rPr lang="es-EC" sz="2400" dirty="0" smtClean="0">
                <a:latin typeface="Arial Rounded MT Bold" pitchFamily="34" charset="0"/>
              </a:rPr>
              <a:t>Procedimientos y mensajes requeridos para la señalización de la Subcapa MAC Inferior.</a:t>
            </a:r>
            <a:endParaRPr lang="es-EC" sz="2400" b="1" dirty="0">
              <a:latin typeface="Arial Rounded MT Bold" pitchFamily="34" charset="0"/>
            </a:endParaRPr>
          </a:p>
        </p:txBody>
      </p:sp>
      <p:sp>
        <p:nvSpPr>
          <p:cNvPr id="7" name="6 Rectángulo redondeado"/>
          <p:cNvSpPr/>
          <p:nvPr/>
        </p:nvSpPr>
        <p:spPr>
          <a:xfrm>
            <a:off x="500034" y="2571744"/>
            <a:ext cx="8286808" cy="235745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b="1" dirty="0" smtClean="0">
                <a:latin typeface="Arial Rounded MT Bold" pitchFamily="34" charset="0"/>
              </a:rPr>
              <a:t>PROTOCOLOS MAC DE CANAL DE TRÁFICO DE BAJADA Y DE SUBIDA:</a:t>
            </a:r>
            <a:r>
              <a:rPr lang="es-EC" sz="2400" dirty="0" smtClean="0">
                <a:latin typeface="Arial Rounded MT Bold" pitchFamily="34" charset="0"/>
              </a:rPr>
              <a:t> Procedimientos y mensajes necesarios para que la AN pueda transmitir y el AT recibir el Canal de Tráfico de Bajada, y para que el AT pueda transmitir y la AN recibir el Canal de Tráfico de Subida.</a:t>
            </a:r>
            <a:endParaRPr lang="es-EC" sz="2400" b="1" dirty="0">
              <a:latin typeface="Arial Rounded MT Bold" pitchFamily="34" charset="0"/>
            </a:endParaRPr>
          </a:p>
        </p:txBody>
      </p:sp>
      <p:sp>
        <p:nvSpPr>
          <p:cNvPr id="8" name="7 Rectángulo redondeado"/>
          <p:cNvSpPr/>
          <p:nvPr/>
        </p:nvSpPr>
        <p:spPr>
          <a:xfrm>
            <a:off x="500034" y="5072074"/>
            <a:ext cx="8286808" cy="121444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b="1" dirty="0" smtClean="0">
                <a:latin typeface="Arial Rounded MT Bold" pitchFamily="34" charset="0"/>
              </a:rPr>
              <a:t>PROTOCOLO MAC DE CANAL DE CONTROL DE SUBIDA:</a:t>
            </a:r>
            <a:r>
              <a:rPr lang="es-EC" sz="2400" dirty="0" smtClean="0">
                <a:latin typeface="Arial Rounded MT Bold" pitchFamily="34" charset="0"/>
              </a:rPr>
              <a:t> Procedimiento para la transmisión y la recepción sobre los Canales de Control de Subida.</a:t>
            </a:r>
            <a:endParaRPr lang="es-EC" sz="2400" b="1" dirty="0">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14"/>
            <a:ext cx="9092112" cy="6786586"/>
            <a:chOff x="51888" y="71414"/>
            <a:chExt cx="9092112" cy="6786586"/>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357290" y="71414"/>
              <a:ext cx="7500990" cy="1200329"/>
            </a:xfrm>
            <a:prstGeom prst="rect">
              <a:avLst/>
            </a:prstGeom>
            <a:noFill/>
          </p:spPr>
          <p:txBody>
            <a:bodyPr wrap="square" rtlCol="0">
              <a:spAutoFit/>
            </a:bodyPr>
            <a:lstStyle/>
            <a:p>
              <a:pPr algn="ctr"/>
              <a:r>
                <a:rPr lang="es-EC" sz="3600" dirty="0" smtClean="0">
                  <a:latin typeface="Arial Rounded MT Bold" pitchFamily="34" charset="0"/>
                </a:rPr>
                <a:t>ESPECIFICACIONES DE LA CAPA FÍSICA (PHY)</a:t>
              </a:r>
              <a:endParaRPr lang="es-EC" sz="3600" dirty="0">
                <a:latin typeface="Arial Rounded MT Bold" pitchFamily="34" charset="0"/>
              </a:endParaRPr>
            </a:p>
          </p:txBody>
        </p:sp>
      </p:grpSp>
      <p:pic>
        <p:nvPicPr>
          <p:cNvPr id="24578" name="Picture 2"/>
          <p:cNvPicPr>
            <a:picLocks noChangeAspect="1" noChangeArrowheads="1"/>
          </p:cNvPicPr>
          <p:nvPr/>
        </p:nvPicPr>
        <p:blipFill>
          <a:blip r:embed="rId4"/>
          <a:srcRect/>
          <a:stretch>
            <a:fillRect/>
          </a:stretch>
        </p:blipFill>
        <p:spPr bwMode="auto">
          <a:xfrm>
            <a:off x="972097" y="1438268"/>
            <a:ext cx="7886183" cy="2419360"/>
          </a:xfrm>
          <a:prstGeom prst="rect">
            <a:avLst/>
          </a:prstGeom>
          <a:noFill/>
          <a:ln w="9525">
            <a:noFill/>
            <a:miter lim="800000"/>
            <a:headEnd/>
            <a:tailEnd/>
          </a:ln>
          <a:effectLst/>
        </p:spPr>
      </p:pic>
      <p:pic>
        <p:nvPicPr>
          <p:cNvPr id="24579" name="Picture 3"/>
          <p:cNvPicPr>
            <a:picLocks noChangeAspect="1" noChangeArrowheads="1"/>
          </p:cNvPicPr>
          <p:nvPr/>
        </p:nvPicPr>
        <p:blipFill>
          <a:blip r:embed="rId5"/>
          <a:srcRect/>
          <a:stretch>
            <a:fillRect/>
          </a:stretch>
        </p:blipFill>
        <p:spPr bwMode="auto">
          <a:xfrm>
            <a:off x="357158" y="3974643"/>
            <a:ext cx="7315206" cy="2740505"/>
          </a:xfrm>
          <a:prstGeom prst="rect">
            <a:avLst/>
          </a:prstGeom>
          <a:noFill/>
          <a:ln w="9525">
            <a:noFill/>
            <a:miter lim="800000"/>
            <a:headEnd/>
            <a:tailEnd/>
          </a:ln>
          <a:effectLst/>
        </p:spPr>
      </p:pic>
      <p:sp>
        <p:nvSpPr>
          <p:cNvPr id="9" name="8 CuadroTexto"/>
          <p:cNvSpPr txBox="1"/>
          <p:nvPr/>
        </p:nvSpPr>
        <p:spPr>
          <a:xfrm>
            <a:off x="285720" y="1817550"/>
            <a:ext cx="642942" cy="1754326"/>
          </a:xfrm>
          <a:prstGeom prst="rect">
            <a:avLst/>
          </a:prstGeom>
          <a:noFill/>
        </p:spPr>
        <p:txBody>
          <a:bodyPr wrap="square" rtlCol="0">
            <a:spAutoFit/>
          </a:bodyPr>
          <a:lstStyle/>
          <a:p>
            <a:r>
              <a:rPr lang="es-EC" sz="3600" dirty="0" smtClean="0">
                <a:latin typeface="Arial Rounded MT Bold" pitchFamily="34" charset="0"/>
              </a:rPr>
              <a:t>F</a:t>
            </a:r>
          </a:p>
          <a:p>
            <a:r>
              <a:rPr lang="es-EC" sz="3600" dirty="0" smtClean="0">
                <a:latin typeface="Arial Rounded MT Bold" pitchFamily="34" charset="0"/>
              </a:rPr>
              <a:t>D</a:t>
            </a:r>
          </a:p>
          <a:p>
            <a:r>
              <a:rPr lang="es-EC" sz="3600" dirty="0">
                <a:latin typeface="Arial Rounded MT Bold" pitchFamily="34" charset="0"/>
              </a:rPr>
              <a:t>D</a:t>
            </a:r>
          </a:p>
        </p:txBody>
      </p:sp>
      <p:sp>
        <p:nvSpPr>
          <p:cNvPr id="11" name="10 CuadroTexto"/>
          <p:cNvSpPr txBox="1"/>
          <p:nvPr/>
        </p:nvSpPr>
        <p:spPr>
          <a:xfrm>
            <a:off x="7715272" y="4532194"/>
            <a:ext cx="642942" cy="1754326"/>
          </a:xfrm>
          <a:prstGeom prst="rect">
            <a:avLst/>
          </a:prstGeom>
          <a:noFill/>
        </p:spPr>
        <p:txBody>
          <a:bodyPr wrap="square" rtlCol="0">
            <a:spAutoFit/>
          </a:bodyPr>
          <a:lstStyle/>
          <a:p>
            <a:r>
              <a:rPr lang="es-EC" sz="3600" dirty="0">
                <a:latin typeface="Arial Rounded MT Bold" pitchFamily="34" charset="0"/>
              </a:rPr>
              <a:t>T</a:t>
            </a:r>
            <a:endParaRPr lang="es-EC" sz="3600" dirty="0" smtClean="0">
              <a:latin typeface="Arial Rounded MT Bold" pitchFamily="34" charset="0"/>
            </a:endParaRPr>
          </a:p>
          <a:p>
            <a:r>
              <a:rPr lang="es-EC" sz="3600" dirty="0" smtClean="0">
                <a:latin typeface="Arial Rounded MT Bold" pitchFamily="34" charset="0"/>
              </a:rPr>
              <a:t>D</a:t>
            </a:r>
          </a:p>
          <a:p>
            <a:r>
              <a:rPr lang="es-EC" sz="3600" dirty="0">
                <a:latin typeface="Arial Rounded MT Bold" pitchFamily="34" charset="0"/>
              </a:rPr>
              <a:t>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14"/>
            <a:ext cx="9092112" cy="6786586"/>
            <a:chOff x="51888" y="71414"/>
            <a:chExt cx="9092112" cy="6786586"/>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357290" y="71414"/>
              <a:ext cx="7500990" cy="1200329"/>
            </a:xfrm>
            <a:prstGeom prst="rect">
              <a:avLst/>
            </a:prstGeom>
            <a:noFill/>
          </p:spPr>
          <p:txBody>
            <a:bodyPr wrap="square" rtlCol="0">
              <a:spAutoFit/>
            </a:bodyPr>
            <a:lstStyle/>
            <a:p>
              <a:pPr algn="ctr"/>
              <a:r>
                <a:rPr lang="es-EC" sz="3600" dirty="0" smtClean="0">
                  <a:latin typeface="Arial Rounded MT Bold" pitchFamily="34" charset="0"/>
                </a:rPr>
                <a:t>ESTRUCTURA DE LA SUPER TRAMA FDD</a:t>
              </a:r>
              <a:endParaRPr lang="es-EC" sz="3600" dirty="0">
                <a:latin typeface="Arial Rounded MT Bold" pitchFamily="34" charset="0"/>
              </a:endParaRPr>
            </a:p>
          </p:txBody>
        </p:sp>
      </p:grpSp>
      <p:pic>
        <p:nvPicPr>
          <p:cNvPr id="7" name="6 Imagen" descr="Figura249.png"/>
          <p:cNvPicPr>
            <a:picLocks noChangeAspect="1"/>
          </p:cNvPicPr>
          <p:nvPr/>
        </p:nvPicPr>
        <p:blipFill>
          <a:blip r:embed="rId4"/>
          <a:stretch>
            <a:fillRect/>
          </a:stretch>
        </p:blipFill>
        <p:spPr>
          <a:xfrm>
            <a:off x="214282" y="1643050"/>
            <a:ext cx="8750685" cy="2119429"/>
          </a:xfrm>
          <a:prstGeom prst="rect">
            <a:avLst/>
          </a:prstGeom>
        </p:spPr>
      </p:pic>
      <p:pic>
        <p:nvPicPr>
          <p:cNvPr id="25602" name="Picture 2"/>
          <p:cNvPicPr>
            <a:picLocks noChangeAspect="1" noChangeArrowheads="1"/>
          </p:cNvPicPr>
          <p:nvPr/>
        </p:nvPicPr>
        <p:blipFill>
          <a:blip r:embed="rId5"/>
          <a:srcRect/>
          <a:stretch>
            <a:fillRect/>
          </a:stretch>
        </p:blipFill>
        <p:spPr bwMode="auto">
          <a:xfrm>
            <a:off x="1628791" y="3929066"/>
            <a:ext cx="5872167" cy="26954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14"/>
            <a:ext cx="9092112" cy="6786586"/>
            <a:chOff x="51888" y="71414"/>
            <a:chExt cx="9092112" cy="6786586"/>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357290" y="71414"/>
              <a:ext cx="7500990" cy="1200329"/>
            </a:xfrm>
            <a:prstGeom prst="rect">
              <a:avLst/>
            </a:prstGeom>
            <a:noFill/>
          </p:spPr>
          <p:txBody>
            <a:bodyPr wrap="square" rtlCol="0">
              <a:spAutoFit/>
            </a:bodyPr>
            <a:lstStyle/>
            <a:p>
              <a:pPr algn="ctr"/>
              <a:r>
                <a:rPr lang="es-EC" sz="3600" dirty="0" smtClean="0">
                  <a:latin typeface="Arial Rounded MT Bold" pitchFamily="34" charset="0"/>
                </a:rPr>
                <a:t>ESTRUCTURA DE LA SUPER TRAMA TDD</a:t>
              </a:r>
              <a:endParaRPr lang="es-EC" sz="3600" dirty="0">
                <a:latin typeface="Arial Rounded MT Bold" pitchFamily="34" charset="0"/>
              </a:endParaRPr>
            </a:p>
          </p:txBody>
        </p:sp>
      </p:grpSp>
      <p:pic>
        <p:nvPicPr>
          <p:cNvPr id="11" name="10 Imagen" descr="Figura257.png"/>
          <p:cNvPicPr>
            <a:picLocks noChangeAspect="1"/>
          </p:cNvPicPr>
          <p:nvPr/>
        </p:nvPicPr>
        <p:blipFill>
          <a:blip r:embed="rId4"/>
          <a:stretch>
            <a:fillRect/>
          </a:stretch>
        </p:blipFill>
        <p:spPr>
          <a:xfrm>
            <a:off x="1580897" y="1428736"/>
            <a:ext cx="7491697" cy="2638585"/>
          </a:xfrm>
          <a:prstGeom prst="rect">
            <a:avLst/>
          </a:prstGeom>
        </p:spPr>
      </p:pic>
      <p:pic>
        <p:nvPicPr>
          <p:cNvPr id="26626" name="Picture 2"/>
          <p:cNvPicPr>
            <a:picLocks noChangeAspect="1" noChangeArrowheads="1"/>
          </p:cNvPicPr>
          <p:nvPr/>
        </p:nvPicPr>
        <p:blipFill>
          <a:blip r:embed="rId5"/>
          <a:srcRect/>
          <a:stretch>
            <a:fillRect/>
          </a:stretch>
        </p:blipFill>
        <p:spPr bwMode="auto">
          <a:xfrm>
            <a:off x="428596" y="4214818"/>
            <a:ext cx="6786610" cy="2500330"/>
          </a:xfrm>
          <a:prstGeom prst="rect">
            <a:avLst/>
          </a:prstGeom>
          <a:noFill/>
          <a:ln w="9525">
            <a:noFill/>
            <a:miter lim="800000"/>
            <a:headEnd/>
            <a:tailEnd/>
          </a:ln>
          <a:effectLst/>
        </p:spPr>
      </p:pic>
      <p:sp>
        <p:nvSpPr>
          <p:cNvPr id="13" name="12 Llamada de flecha a la derecha"/>
          <p:cNvSpPr/>
          <p:nvPr/>
        </p:nvSpPr>
        <p:spPr>
          <a:xfrm>
            <a:off x="214282" y="1571612"/>
            <a:ext cx="1285884" cy="2357454"/>
          </a:xfrm>
          <a:prstGeom prst="right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latin typeface="Arial Rounded MT Bold" pitchFamily="34" charset="0"/>
              </a:rPr>
              <a:t>PARTICIONAMIENTO </a:t>
            </a:r>
          </a:p>
          <a:p>
            <a:pPr algn="ctr"/>
            <a:r>
              <a:rPr lang="es-EC" dirty="0" smtClean="0">
                <a:latin typeface="Arial Rounded MT Bold" pitchFamily="34" charset="0"/>
              </a:rPr>
              <a:t>M : N</a:t>
            </a:r>
            <a:endParaRPr lang="es-EC" dirty="0">
              <a:latin typeface="Arial Rounded MT Bold"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14"/>
            <a:ext cx="9092112" cy="6786586"/>
            <a:chOff x="51888" y="71414"/>
            <a:chExt cx="9092112" cy="6786586"/>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357290" y="71414"/>
              <a:ext cx="7500990" cy="1200329"/>
            </a:xfrm>
            <a:prstGeom prst="rect">
              <a:avLst/>
            </a:prstGeom>
            <a:noFill/>
          </p:spPr>
          <p:txBody>
            <a:bodyPr wrap="square" rtlCol="0">
              <a:spAutoFit/>
            </a:bodyPr>
            <a:lstStyle/>
            <a:p>
              <a:pPr algn="ctr"/>
              <a:r>
                <a:rPr lang="es-EC" sz="3600" dirty="0" smtClean="0">
                  <a:latin typeface="Arial Rounded MT Bold" pitchFamily="34" charset="0"/>
                </a:rPr>
                <a:t>ESTRUCTURA DE LA SUPER TRAMA TDD 625k-MC</a:t>
              </a:r>
              <a:endParaRPr lang="es-EC" sz="3600" dirty="0">
                <a:latin typeface="Arial Rounded MT Bold" pitchFamily="34" charset="0"/>
              </a:endParaRPr>
            </a:p>
          </p:txBody>
        </p:sp>
      </p:grpSp>
      <p:pic>
        <p:nvPicPr>
          <p:cNvPr id="6" name="5 Imagen" descr="Figura278.png"/>
          <p:cNvPicPr>
            <a:picLocks noChangeAspect="1"/>
          </p:cNvPicPr>
          <p:nvPr/>
        </p:nvPicPr>
        <p:blipFill>
          <a:blip r:embed="rId4"/>
          <a:stretch>
            <a:fillRect/>
          </a:stretch>
        </p:blipFill>
        <p:spPr>
          <a:xfrm>
            <a:off x="1313559" y="1318852"/>
            <a:ext cx="6544589" cy="2610214"/>
          </a:xfrm>
          <a:prstGeom prst="rect">
            <a:avLst/>
          </a:prstGeom>
        </p:spPr>
      </p:pic>
      <p:pic>
        <p:nvPicPr>
          <p:cNvPr id="7" name="6 Imagen" descr="Figura279.png"/>
          <p:cNvPicPr>
            <a:picLocks noChangeAspect="1"/>
          </p:cNvPicPr>
          <p:nvPr/>
        </p:nvPicPr>
        <p:blipFill>
          <a:blip r:embed="rId5"/>
          <a:stretch>
            <a:fillRect/>
          </a:stretch>
        </p:blipFill>
        <p:spPr>
          <a:xfrm>
            <a:off x="214282" y="4143380"/>
            <a:ext cx="5336157" cy="2258338"/>
          </a:xfrm>
          <a:prstGeom prst="rect">
            <a:avLst/>
          </a:prstGeom>
        </p:spPr>
      </p:pic>
      <p:pic>
        <p:nvPicPr>
          <p:cNvPr id="8" name="7 Imagen" descr="Figura280.png"/>
          <p:cNvPicPr>
            <a:picLocks noChangeAspect="1"/>
          </p:cNvPicPr>
          <p:nvPr/>
        </p:nvPicPr>
        <p:blipFill>
          <a:blip r:embed="rId6"/>
          <a:stretch>
            <a:fillRect/>
          </a:stretch>
        </p:blipFill>
        <p:spPr>
          <a:xfrm>
            <a:off x="5808545" y="4143380"/>
            <a:ext cx="3049735" cy="2238726"/>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357290" y="282339"/>
              <a:ext cx="7500990" cy="646331"/>
            </a:xfrm>
            <a:prstGeom prst="rect">
              <a:avLst/>
            </a:prstGeom>
            <a:noFill/>
          </p:spPr>
          <p:txBody>
            <a:bodyPr wrap="square" rtlCol="0">
              <a:spAutoFit/>
            </a:bodyPr>
            <a:lstStyle/>
            <a:p>
              <a:pPr algn="ctr"/>
              <a:r>
                <a:rPr lang="es-EC" sz="3600" dirty="0" smtClean="0">
                  <a:latin typeface="Arial Rounded MT Bold" pitchFamily="34" charset="0"/>
                </a:rPr>
                <a:t>CODIFICACIÓN Y MODULACIÓN</a:t>
              </a:r>
              <a:endParaRPr lang="es-EC" sz="3600" dirty="0">
                <a:latin typeface="Arial Rounded MT Bold" pitchFamily="34" charset="0"/>
              </a:endParaRPr>
            </a:p>
          </p:txBody>
        </p:sp>
      </p:grpSp>
      <p:pic>
        <p:nvPicPr>
          <p:cNvPr id="6" name="5 Imagen" descr="Figura258.png"/>
          <p:cNvPicPr>
            <a:picLocks noChangeAspect="1"/>
          </p:cNvPicPr>
          <p:nvPr/>
        </p:nvPicPr>
        <p:blipFill>
          <a:blip r:embed="rId4"/>
          <a:stretch>
            <a:fillRect/>
          </a:stretch>
        </p:blipFill>
        <p:spPr>
          <a:xfrm>
            <a:off x="337598" y="1357298"/>
            <a:ext cx="8520682" cy="3071834"/>
          </a:xfrm>
          <a:prstGeom prst="rect">
            <a:avLst/>
          </a:prstGeom>
        </p:spPr>
      </p:pic>
      <p:sp>
        <p:nvSpPr>
          <p:cNvPr id="7" name="6 Rectángulo redondeado"/>
          <p:cNvSpPr/>
          <p:nvPr/>
        </p:nvSpPr>
        <p:spPr>
          <a:xfrm>
            <a:off x="357158" y="4714884"/>
            <a:ext cx="7500990" cy="185738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solidFill>
                  <a:schemeClr val="tx1"/>
                </a:solidFill>
                <a:latin typeface="Arial Rounded MT Bold" pitchFamily="34" charset="0"/>
              </a:rPr>
              <a:t>Se utilizan esquemas de modulación de orden superior QPSK, 8PSK, 16QAM y 64QAM; y modulaciones </a:t>
            </a:r>
            <a:r>
              <a:rPr lang="es-EC" sz="2400" dirty="0" err="1" smtClean="0">
                <a:solidFill>
                  <a:schemeClr val="tx1"/>
                </a:solidFill>
                <a:latin typeface="Arial Rounded MT Bold" pitchFamily="34" charset="0"/>
              </a:rPr>
              <a:t>convolucionales</a:t>
            </a:r>
            <a:r>
              <a:rPr lang="es-EC" sz="2400" dirty="0" smtClean="0">
                <a:solidFill>
                  <a:schemeClr val="tx1"/>
                </a:solidFill>
                <a:latin typeface="Arial Rounded MT Bold" pitchFamily="34" charset="0"/>
              </a:rPr>
              <a:t> con tasa 1/3 y turbo con tasa 1/5.</a:t>
            </a:r>
            <a:endParaRPr lang="es-EC" sz="2400" dirty="0">
              <a:solidFill>
                <a:schemeClr val="tx1"/>
              </a:solidFill>
              <a:latin typeface="Arial Rounded MT Bold"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357290" y="282339"/>
              <a:ext cx="7500990" cy="1200329"/>
            </a:xfrm>
            <a:prstGeom prst="rect">
              <a:avLst/>
            </a:prstGeom>
            <a:noFill/>
          </p:spPr>
          <p:txBody>
            <a:bodyPr wrap="square" rtlCol="0">
              <a:spAutoFit/>
            </a:bodyPr>
            <a:lstStyle/>
            <a:p>
              <a:pPr algn="ctr"/>
              <a:r>
                <a:rPr lang="es-EC" sz="3600" dirty="0" smtClean="0">
                  <a:latin typeface="Arial Rounded MT Bold" pitchFamily="34" charset="0"/>
                </a:rPr>
                <a:t>CODIFICACIÓN Y MODULACIÓN 625k-MC</a:t>
              </a:r>
              <a:endParaRPr lang="es-EC" sz="3600" dirty="0">
                <a:latin typeface="Arial Rounded MT Bold" pitchFamily="34" charset="0"/>
              </a:endParaRPr>
            </a:p>
          </p:txBody>
        </p:sp>
      </p:grpSp>
      <p:pic>
        <p:nvPicPr>
          <p:cNvPr id="6" name="5 Imagen" descr="Figura281.png"/>
          <p:cNvPicPr>
            <a:picLocks noChangeAspect="1"/>
          </p:cNvPicPr>
          <p:nvPr/>
        </p:nvPicPr>
        <p:blipFill>
          <a:blip r:embed="rId4"/>
          <a:stretch>
            <a:fillRect/>
          </a:stretch>
        </p:blipFill>
        <p:spPr>
          <a:xfrm>
            <a:off x="259739" y="1928802"/>
            <a:ext cx="8598541" cy="1571636"/>
          </a:xfrm>
          <a:prstGeom prst="rect">
            <a:avLst/>
          </a:prstGeom>
        </p:spPr>
      </p:pic>
      <p:pic>
        <p:nvPicPr>
          <p:cNvPr id="27650" name="Picture 2"/>
          <p:cNvPicPr>
            <a:picLocks noChangeAspect="1" noChangeArrowheads="1"/>
          </p:cNvPicPr>
          <p:nvPr/>
        </p:nvPicPr>
        <p:blipFill>
          <a:blip r:embed="rId5"/>
          <a:srcRect/>
          <a:stretch>
            <a:fillRect/>
          </a:stretch>
        </p:blipFill>
        <p:spPr bwMode="auto">
          <a:xfrm>
            <a:off x="285720" y="3643314"/>
            <a:ext cx="5929354" cy="3019425"/>
          </a:xfrm>
          <a:prstGeom prst="rect">
            <a:avLst/>
          </a:prstGeom>
          <a:noFill/>
          <a:ln w="9525">
            <a:noFill/>
            <a:miter lim="800000"/>
            <a:headEnd/>
            <a:tailEnd/>
          </a:ln>
          <a:effectLst/>
        </p:spPr>
      </p:pic>
      <p:sp>
        <p:nvSpPr>
          <p:cNvPr id="8" name="7 Rectángulo redondeado"/>
          <p:cNvSpPr/>
          <p:nvPr/>
        </p:nvSpPr>
        <p:spPr>
          <a:xfrm>
            <a:off x="6286512" y="3643314"/>
            <a:ext cx="2714644" cy="30003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dirty="0" smtClean="0">
                <a:latin typeface="Arial Rounded MT Bold" pitchFamily="34" charset="0"/>
              </a:rPr>
              <a:t>Modulaciones: BPSK, QPSK, 8PSK, 12, 16, 24, 32 y 64 QAM.</a:t>
            </a:r>
          </a:p>
          <a:p>
            <a:pPr algn="just"/>
            <a:endParaRPr lang="es-EC" dirty="0">
              <a:latin typeface="Arial Rounded MT Bold" pitchFamily="34" charset="0"/>
            </a:endParaRPr>
          </a:p>
          <a:p>
            <a:pPr algn="just"/>
            <a:r>
              <a:rPr lang="es-EC" dirty="0" smtClean="0">
                <a:latin typeface="Arial Rounded MT Bold" pitchFamily="34" charset="0"/>
              </a:rPr>
              <a:t>Codificación: Turbo con tasa 1/2  y en algunos casos de bloques.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357290" y="282339"/>
              <a:ext cx="7500990" cy="646331"/>
            </a:xfrm>
            <a:prstGeom prst="rect">
              <a:avLst/>
            </a:prstGeom>
            <a:noFill/>
          </p:spPr>
          <p:txBody>
            <a:bodyPr wrap="square" rtlCol="0">
              <a:spAutoFit/>
            </a:bodyPr>
            <a:lstStyle/>
            <a:p>
              <a:pPr algn="ctr"/>
              <a:r>
                <a:rPr lang="es-EC" sz="3600" dirty="0" smtClean="0">
                  <a:latin typeface="Arial Rounded MT Bold" pitchFamily="34" charset="0"/>
                </a:rPr>
                <a:t>SALTOS DE FRECUENCIA</a:t>
              </a:r>
              <a:endParaRPr lang="es-EC" sz="3600" dirty="0">
                <a:latin typeface="Arial Rounded MT Bold" pitchFamily="34" charset="0"/>
              </a:endParaRPr>
            </a:p>
          </p:txBody>
        </p:sp>
      </p:grpSp>
      <p:grpSp>
        <p:nvGrpSpPr>
          <p:cNvPr id="9" name="8 Grupo"/>
          <p:cNvGrpSpPr/>
          <p:nvPr/>
        </p:nvGrpSpPr>
        <p:grpSpPr>
          <a:xfrm>
            <a:off x="338099" y="1214422"/>
            <a:ext cx="8448743" cy="3143272"/>
            <a:chOff x="338099" y="1500174"/>
            <a:chExt cx="8448743" cy="3143272"/>
          </a:xfrm>
        </p:grpSpPr>
        <p:pic>
          <p:nvPicPr>
            <p:cNvPr id="6" name="5 Imagen" descr="Figura263.png"/>
            <p:cNvPicPr>
              <a:picLocks noChangeAspect="1"/>
            </p:cNvPicPr>
            <p:nvPr/>
          </p:nvPicPr>
          <p:blipFill>
            <a:blip r:embed="rId4"/>
            <a:stretch>
              <a:fillRect/>
            </a:stretch>
          </p:blipFill>
          <p:spPr>
            <a:xfrm>
              <a:off x="338099" y="1819117"/>
              <a:ext cx="8448743" cy="2824329"/>
            </a:xfrm>
            <a:prstGeom prst="rect">
              <a:avLst/>
            </a:prstGeom>
          </p:spPr>
        </p:pic>
        <p:sp>
          <p:nvSpPr>
            <p:cNvPr id="8" name="7 Rectángulo redondeado"/>
            <p:cNvSpPr/>
            <p:nvPr/>
          </p:nvSpPr>
          <p:spPr>
            <a:xfrm>
              <a:off x="4429124" y="1500174"/>
              <a:ext cx="4357718" cy="50006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C" sz="2400" i="1" dirty="0" smtClean="0">
                  <a:latin typeface="Arial Rounded MT Bold" pitchFamily="34" charset="0"/>
                </a:rPr>
                <a:t>SYMBOL RATE HOPPING</a:t>
              </a:r>
              <a:endParaRPr lang="es-EC" sz="2400" i="1" dirty="0">
                <a:latin typeface="Arial Rounded MT Bold" pitchFamily="34" charset="0"/>
              </a:endParaRPr>
            </a:p>
          </p:txBody>
        </p:sp>
      </p:grpSp>
      <p:sp>
        <p:nvSpPr>
          <p:cNvPr id="10" name="9 Rectángulo redondeado"/>
          <p:cNvSpPr/>
          <p:nvPr/>
        </p:nvSpPr>
        <p:spPr>
          <a:xfrm>
            <a:off x="357158" y="4572008"/>
            <a:ext cx="7429552" cy="207170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2400" dirty="0" smtClean="0">
                <a:latin typeface="Arial Rounded MT Bold" pitchFamily="34" charset="0"/>
              </a:rPr>
              <a:t>Las </a:t>
            </a:r>
            <a:r>
              <a:rPr lang="es-EC" sz="2400" dirty="0" err="1" smtClean="0">
                <a:latin typeface="Arial Rounded MT Bold" pitchFamily="34" charset="0"/>
              </a:rPr>
              <a:t>subportadoras</a:t>
            </a:r>
            <a:r>
              <a:rPr lang="es-EC" sz="2400" dirty="0" smtClean="0">
                <a:latin typeface="Arial Rounded MT Bold" pitchFamily="34" charset="0"/>
              </a:rPr>
              <a:t> asignadas a un usuario son dispersadas a través de la banda de frecuencia y la permutación de salto, que es la encargada de mapear los </a:t>
            </a:r>
            <a:r>
              <a:rPr lang="es-EC" sz="2400" i="1" dirty="0" smtClean="0">
                <a:latin typeface="Arial Rounded MT Bold" pitchFamily="34" charset="0"/>
              </a:rPr>
              <a:t>hop </a:t>
            </a:r>
            <a:r>
              <a:rPr lang="es-EC" sz="2400" i="1" dirty="0" err="1" smtClean="0">
                <a:latin typeface="Arial Rounded MT Bold" pitchFamily="34" charset="0"/>
              </a:rPr>
              <a:t>ports</a:t>
            </a:r>
            <a:r>
              <a:rPr lang="es-EC" sz="2400" dirty="0" smtClean="0">
                <a:latin typeface="Arial Rounded MT Bold" pitchFamily="34" charset="0"/>
              </a:rPr>
              <a:t>  asignados a una frecuencia, cambia cada dos símbolos OFDM. </a:t>
            </a:r>
            <a:endParaRPr lang="es-EC" sz="2400" dirty="0">
              <a:latin typeface="Arial Rounded MT Bold"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357290" y="282339"/>
              <a:ext cx="7500990" cy="646331"/>
            </a:xfrm>
            <a:prstGeom prst="rect">
              <a:avLst/>
            </a:prstGeom>
            <a:noFill/>
          </p:spPr>
          <p:txBody>
            <a:bodyPr wrap="square" rtlCol="0">
              <a:spAutoFit/>
            </a:bodyPr>
            <a:lstStyle/>
            <a:p>
              <a:pPr algn="ctr"/>
              <a:r>
                <a:rPr lang="es-EC" sz="3600" dirty="0" smtClean="0">
                  <a:latin typeface="Arial Rounded MT Bold" pitchFamily="34" charset="0"/>
                </a:rPr>
                <a:t>SALTOS DE FRECUENCIA (II)</a:t>
              </a:r>
              <a:endParaRPr lang="es-EC" sz="3600" dirty="0">
                <a:latin typeface="Arial Rounded MT Bold" pitchFamily="34" charset="0"/>
              </a:endParaRPr>
            </a:p>
          </p:txBody>
        </p:sp>
      </p:grpSp>
      <p:sp>
        <p:nvSpPr>
          <p:cNvPr id="9" name="8 Rectángulo redondeado"/>
          <p:cNvSpPr/>
          <p:nvPr/>
        </p:nvSpPr>
        <p:spPr>
          <a:xfrm>
            <a:off x="928662" y="4357694"/>
            <a:ext cx="6858048" cy="21431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2400" dirty="0" smtClean="0">
                <a:latin typeface="Arial Rounded MT Bold" pitchFamily="34" charset="0"/>
              </a:rPr>
              <a:t>Los usuarios son asignados en un conjunto de 16 </a:t>
            </a:r>
            <a:r>
              <a:rPr lang="es-EC" sz="2400" dirty="0" err="1" smtClean="0">
                <a:latin typeface="Arial Rounded MT Bold" pitchFamily="34" charset="0"/>
              </a:rPr>
              <a:t>subportadoras</a:t>
            </a:r>
            <a:r>
              <a:rPr lang="es-EC" sz="2400" dirty="0" smtClean="0">
                <a:latin typeface="Arial Rounded MT Bold" pitchFamily="34" charset="0"/>
              </a:rPr>
              <a:t> contiguas distribuidas </a:t>
            </a:r>
            <a:r>
              <a:rPr lang="es-EC" sz="2400" dirty="0" err="1" smtClean="0">
                <a:latin typeface="Arial Rounded MT Bold" pitchFamily="34" charset="0"/>
              </a:rPr>
              <a:t>randómicamente</a:t>
            </a:r>
            <a:r>
              <a:rPr lang="es-EC" sz="2400" dirty="0" smtClean="0">
                <a:latin typeface="Arial Rounded MT Bold" pitchFamily="34" charset="0"/>
              </a:rPr>
              <a:t> a lo largo de la frecuencia y la permutación de salto cambia en cada Trama PHY.</a:t>
            </a:r>
            <a:endParaRPr lang="es-EC" sz="2400" dirty="0">
              <a:latin typeface="Arial Rounded MT Bold" pitchFamily="34" charset="0"/>
            </a:endParaRPr>
          </a:p>
        </p:txBody>
      </p:sp>
      <p:grpSp>
        <p:nvGrpSpPr>
          <p:cNvPr id="11" name="10 Grupo"/>
          <p:cNvGrpSpPr/>
          <p:nvPr/>
        </p:nvGrpSpPr>
        <p:grpSpPr>
          <a:xfrm>
            <a:off x="428596" y="1142984"/>
            <a:ext cx="8303617" cy="3000396"/>
            <a:chOff x="428596" y="1142984"/>
            <a:chExt cx="8303617" cy="3000396"/>
          </a:xfrm>
        </p:grpSpPr>
        <p:pic>
          <p:nvPicPr>
            <p:cNvPr id="7" name="6 Imagen" descr="Figura265.png"/>
            <p:cNvPicPr>
              <a:picLocks noChangeAspect="1"/>
            </p:cNvPicPr>
            <p:nvPr/>
          </p:nvPicPr>
          <p:blipFill>
            <a:blip r:embed="rId4"/>
            <a:stretch>
              <a:fillRect/>
            </a:stretch>
          </p:blipFill>
          <p:spPr>
            <a:xfrm>
              <a:off x="428596" y="1428736"/>
              <a:ext cx="8303617" cy="2714644"/>
            </a:xfrm>
            <a:prstGeom prst="rect">
              <a:avLst/>
            </a:prstGeom>
          </p:spPr>
        </p:pic>
        <p:sp>
          <p:nvSpPr>
            <p:cNvPr id="10" name="9 Rectángulo redondeado"/>
            <p:cNvSpPr/>
            <p:nvPr/>
          </p:nvSpPr>
          <p:spPr>
            <a:xfrm>
              <a:off x="5214942" y="1142984"/>
              <a:ext cx="3500462" cy="50006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C" sz="2400" i="1" dirty="0" smtClean="0">
                  <a:latin typeface="Arial Rounded MT Bold" pitchFamily="34" charset="0"/>
                </a:rPr>
                <a:t>BLOCK HOPPING</a:t>
              </a:r>
              <a:endParaRPr lang="es-EC" sz="2400" i="1" dirty="0">
                <a:latin typeface="Arial Rounded MT Bold" pitchFamily="3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85952"/>
            <a:ext cx="8229600" cy="3257560"/>
          </a:xfrm>
        </p:spPr>
        <p:txBody>
          <a:bodyPr>
            <a:normAutofit/>
          </a:bodyPr>
          <a:lstStyle/>
          <a:p>
            <a:pPr algn="just"/>
            <a:r>
              <a:rPr lang="es-EC" sz="2400" dirty="0" smtClean="0">
                <a:latin typeface="Arial Rounded MT Bold" pitchFamily="34" charset="0"/>
              </a:rPr>
              <a:t>Realizar un estudio comparativo de la tecnología Mobile Fi con respecto a la tecnología UMTS en términos de funcionamiento, arquitectura, eficiencia, aplicaciones y servicios.</a:t>
            </a:r>
          </a:p>
          <a:p>
            <a:pPr algn="just"/>
            <a:r>
              <a:rPr lang="es-EC" sz="2400" dirty="0" smtClean="0">
                <a:latin typeface="Arial Rounded MT Bold" pitchFamily="34" charset="0"/>
              </a:rPr>
              <a:t>Analizar la posibilidad de una futura implementación de la tecnología 802.20 en el país en función de sus ventajas, desventajas y principalmente de su aplicabilidad.</a:t>
            </a:r>
            <a:endParaRPr lang="es-EC" sz="2400" dirty="0">
              <a:latin typeface="Arial Rounded MT Bold" pitchFamily="34" charset="0"/>
            </a:endParaRPr>
          </a:p>
        </p:txBody>
      </p:sp>
      <p:pic>
        <p:nvPicPr>
          <p:cNvPr id="4"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5" name="4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6" name="1 Título"/>
          <p:cNvSpPr>
            <a:spLocks noGrp="1"/>
          </p:cNvSpPr>
          <p:nvPr>
            <p:ph type="title"/>
          </p:nvPr>
        </p:nvSpPr>
        <p:spPr>
          <a:xfrm>
            <a:off x="714348" y="71422"/>
            <a:ext cx="8229600" cy="1143000"/>
          </a:xfrm>
        </p:spPr>
        <p:txBody>
          <a:bodyPr>
            <a:normAutofit/>
          </a:bodyPr>
          <a:lstStyle/>
          <a:p>
            <a:r>
              <a:rPr lang="es-EC" sz="3600" dirty="0" smtClean="0">
                <a:latin typeface="Arial Rounded MT Bold" pitchFamily="34" charset="0"/>
              </a:rPr>
              <a:t>OBJETIVOS (II)</a:t>
            </a:r>
            <a:endParaRPr lang="es-EC" sz="3600" dirty="0">
              <a:latin typeface="Arial Rounded MT Bold"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14093"/>
            <a:ext cx="9092112" cy="6843907"/>
            <a:chOff x="51888" y="14093"/>
            <a:chExt cx="9092112" cy="6843907"/>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357290" y="14093"/>
              <a:ext cx="7500990" cy="1200329"/>
            </a:xfrm>
            <a:prstGeom prst="rect">
              <a:avLst/>
            </a:prstGeom>
            <a:noFill/>
          </p:spPr>
          <p:txBody>
            <a:bodyPr wrap="square" rtlCol="0">
              <a:spAutoFit/>
            </a:bodyPr>
            <a:lstStyle/>
            <a:p>
              <a:pPr algn="ctr"/>
              <a:r>
                <a:rPr lang="es-EC" sz="3600" dirty="0" smtClean="0">
                  <a:latin typeface="Arial Rounded MT Bold" pitchFamily="34" charset="0"/>
                </a:rPr>
                <a:t>REUTILIZACIÓN FRACCIONAL DE FRECUENCIAS (FFR)</a:t>
              </a:r>
              <a:endParaRPr lang="es-EC" sz="3600" dirty="0">
                <a:latin typeface="Arial Rounded MT Bold" pitchFamily="34" charset="0"/>
              </a:endParaRPr>
            </a:p>
          </p:txBody>
        </p:sp>
      </p:grpSp>
      <p:pic>
        <p:nvPicPr>
          <p:cNvPr id="6" name="5 Imagen" descr="Figura268.png"/>
          <p:cNvPicPr>
            <a:picLocks noChangeAspect="1"/>
          </p:cNvPicPr>
          <p:nvPr/>
        </p:nvPicPr>
        <p:blipFill>
          <a:blip r:embed="rId4"/>
          <a:stretch>
            <a:fillRect/>
          </a:stretch>
        </p:blipFill>
        <p:spPr>
          <a:xfrm>
            <a:off x="2037636" y="1285860"/>
            <a:ext cx="5249008" cy="3534269"/>
          </a:xfrm>
          <a:prstGeom prst="rect">
            <a:avLst/>
          </a:prstGeom>
        </p:spPr>
      </p:pic>
      <p:sp>
        <p:nvSpPr>
          <p:cNvPr id="8" name="7 Rectángulo redondeado"/>
          <p:cNvSpPr/>
          <p:nvPr/>
        </p:nvSpPr>
        <p:spPr>
          <a:xfrm>
            <a:off x="500034" y="5000636"/>
            <a:ext cx="7286676" cy="1500198"/>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400" dirty="0" smtClean="0">
                <a:latin typeface="Arial Rounded MT Bold" pitchFamily="34" charset="0"/>
              </a:rPr>
              <a:t>FFR permite a los AT en condiciones de canal diferentes adoptar diferentes factores de reutilización de frecuencia.</a:t>
            </a:r>
            <a:endParaRPr lang="es-EC" sz="2400" dirty="0">
              <a:latin typeface="Arial Rounded MT Bold"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357290" y="282339"/>
              <a:ext cx="7500990" cy="646331"/>
            </a:xfrm>
            <a:prstGeom prst="rect">
              <a:avLst/>
            </a:prstGeom>
            <a:noFill/>
          </p:spPr>
          <p:txBody>
            <a:bodyPr wrap="square" rtlCol="0">
              <a:spAutoFit/>
            </a:bodyPr>
            <a:lstStyle/>
            <a:p>
              <a:pPr algn="ctr"/>
              <a:r>
                <a:rPr lang="es-EC" sz="3600" dirty="0" smtClean="0">
                  <a:latin typeface="Arial Rounded MT Bold" pitchFamily="34" charset="0"/>
                </a:rPr>
                <a:t>EFICIENCIA ESPECTRAL</a:t>
              </a:r>
              <a:endParaRPr lang="es-EC" sz="3600" dirty="0">
                <a:latin typeface="Arial Rounded MT Bold" pitchFamily="34" charset="0"/>
              </a:endParaRPr>
            </a:p>
          </p:txBody>
        </p:sp>
      </p:grpSp>
      <p:graphicFrame>
        <p:nvGraphicFramePr>
          <p:cNvPr id="7" name="6 Diagrama"/>
          <p:cNvGraphicFramePr/>
          <p:nvPr/>
        </p:nvGraphicFramePr>
        <p:xfrm>
          <a:off x="357158" y="1214422"/>
          <a:ext cx="8572560" cy="5429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357290" y="282339"/>
              <a:ext cx="7500990" cy="646331"/>
            </a:xfrm>
            <a:prstGeom prst="rect">
              <a:avLst/>
            </a:prstGeom>
            <a:noFill/>
          </p:spPr>
          <p:txBody>
            <a:bodyPr wrap="square" rtlCol="0">
              <a:spAutoFit/>
            </a:bodyPr>
            <a:lstStyle/>
            <a:p>
              <a:pPr algn="ctr"/>
              <a:r>
                <a:rPr lang="es-EC" sz="3600" dirty="0" smtClean="0">
                  <a:latin typeface="Arial Rounded MT Bold" pitchFamily="34" charset="0"/>
                </a:rPr>
                <a:t>CALIDAD DE SERVICIO</a:t>
              </a:r>
              <a:endParaRPr lang="es-EC" sz="3600" dirty="0">
                <a:latin typeface="Arial Rounded MT Bold" pitchFamily="34" charset="0"/>
              </a:endParaRPr>
            </a:p>
          </p:txBody>
        </p:sp>
      </p:grpSp>
      <p:pic>
        <p:nvPicPr>
          <p:cNvPr id="28674" name="Picture 2"/>
          <p:cNvPicPr>
            <a:picLocks noChangeAspect="1" noChangeArrowheads="1"/>
          </p:cNvPicPr>
          <p:nvPr/>
        </p:nvPicPr>
        <p:blipFill>
          <a:blip r:embed="rId4"/>
          <a:srcRect/>
          <a:stretch>
            <a:fillRect/>
          </a:stretch>
        </p:blipFill>
        <p:spPr bwMode="auto">
          <a:xfrm>
            <a:off x="836514" y="5072074"/>
            <a:ext cx="7593138" cy="1662120"/>
          </a:xfrm>
          <a:prstGeom prst="rect">
            <a:avLst/>
          </a:prstGeom>
          <a:noFill/>
          <a:ln w="9525">
            <a:noFill/>
            <a:miter lim="800000"/>
            <a:headEnd/>
            <a:tailEnd/>
          </a:ln>
          <a:effectLst/>
        </p:spPr>
      </p:pic>
      <p:sp>
        <p:nvSpPr>
          <p:cNvPr id="7" name="6 Rectángulo redondeado"/>
          <p:cNvSpPr/>
          <p:nvPr/>
        </p:nvSpPr>
        <p:spPr>
          <a:xfrm>
            <a:off x="571472" y="1285860"/>
            <a:ext cx="8072494" cy="121444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2400" dirty="0" smtClean="0">
                <a:latin typeface="Arial Rounded MT Bold" pitchFamily="34" charset="0"/>
              </a:rPr>
              <a:t>Soporte de </a:t>
            </a:r>
            <a:r>
              <a:rPr lang="es-EC" sz="2400" dirty="0" err="1" smtClean="0">
                <a:latin typeface="Arial Rounded MT Bold" pitchFamily="34" charset="0"/>
              </a:rPr>
              <a:t>QoS</a:t>
            </a:r>
            <a:r>
              <a:rPr lang="es-EC" sz="2400" dirty="0" smtClean="0">
                <a:latin typeface="Arial Rounded MT Bold" pitchFamily="34" charset="0"/>
              </a:rPr>
              <a:t> entre el AT y la AN para los paquetes de datos, basados en saltos de Capa IP y extremo a extremo tales como </a:t>
            </a:r>
            <a:r>
              <a:rPr lang="es-EC" sz="2400" i="1" dirty="0" err="1" smtClean="0">
                <a:latin typeface="Arial Rounded MT Bold" pitchFamily="34" charset="0"/>
              </a:rPr>
              <a:t>Diffserv</a:t>
            </a:r>
            <a:r>
              <a:rPr lang="es-EC" sz="2400" dirty="0" smtClean="0">
                <a:latin typeface="Arial Rounded MT Bold" pitchFamily="34" charset="0"/>
              </a:rPr>
              <a:t> y RSVP.</a:t>
            </a:r>
            <a:endParaRPr lang="es-EC" sz="2400" dirty="0">
              <a:latin typeface="Arial Rounded MT Bold" pitchFamily="34" charset="0"/>
            </a:endParaRPr>
          </a:p>
        </p:txBody>
      </p:sp>
      <p:sp>
        <p:nvSpPr>
          <p:cNvPr id="8" name="7 Rectángulo redondeado"/>
          <p:cNvSpPr/>
          <p:nvPr/>
        </p:nvSpPr>
        <p:spPr>
          <a:xfrm>
            <a:off x="571472" y="2571744"/>
            <a:ext cx="4000528" cy="24288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400" i="1" dirty="0" err="1" smtClean="0">
                <a:latin typeface="Arial Rounded MT Bold" pitchFamily="34" charset="0"/>
              </a:rPr>
              <a:t>Diffserv</a:t>
            </a:r>
            <a:r>
              <a:rPr lang="es-EC" sz="2400" dirty="0" smtClean="0">
                <a:latin typeface="Arial Rounded MT Bold" pitchFamily="34" charset="0"/>
              </a:rPr>
              <a:t> es una arquitectura de </a:t>
            </a:r>
            <a:r>
              <a:rPr lang="es-EC" sz="2400" dirty="0" err="1" smtClean="0">
                <a:latin typeface="Arial Rounded MT Bold" pitchFamily="34" charset="0"/>
              </a:rPr>
              <a:t>QoS</a:t>
            </a:r>
            <a:r>
              <a:rPr lang="es-EC" sz="2400" dirty="0" smtClean="0">
                <a:latin typeface="Arial Rounded MT Bold" pitchFamily="34" charset="0"/>
              </a:rPr>
              <a:t> que permite la diferenciación, clasificación y manejo del tráfico de red.</a:t>
            </a:r>
            <a:endParaRPr lang="es-EC" sz="2400" i="1" dirty="0">
              <a:latin typeface="Arial Rounded MT Bold" pitchFamily="34" charset="0"/>
            </a:endParaRPr>
          </a:p>
        </p:txBody>
      </p:sp>
      <p:sp>
        <p:nvSpPr>
          <p:cNvPr id="9" name="8 Rectángulo redondeado"/>
          <p:cNvSpPr/>
          <p:nvPr/>
        </p:nvSpPr>
        <p:spPr>
          <a:xfrm>
            <a:off x="4643438" y="2571744"/>
            <a:ext cx="4000528" cy="24288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2200" dirty="0" smtClean="0">
                <a:latin typeface="Arial Rounded MT Bold" pitchFamily="34" charset="0"/>
              </a:rPr>
              <a:t>RSVP es un protocolo de señalización para la configuración de reserva de recursos diseñado para la implementación de niveles específicos de </a:t>
            </a:r>
            <a:r>
              <a:rPr lang="es-EC" sz="2200" dirty="0" err="1" smtClean="0">
                <a:latin typeface="Arial Rounded MT Bold" pitchFamily="34" charset="0"/>
              </a:rPr>
              <a:t>QoS</a:t>
            </a:r>
            <a:r>
              <a:rPr lang="es-EC" sz="2200" dirty="0" smtClean="0">
                <a:latin typeface="Arial Rounded MT Bold" pitchFamily="34" charset="0"/>
              </a:rPr>
              <a:t>.</a:t>
            </a:r>
            <a:endParaRPr lang="es-EC" sz="2200" dirty="0">
              <a:latin typeface="Arial Rounded MT Bold"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142976" y="282339"/>
              <a:ext cx="7500990" cy="646331"/>
            </a:xfrm>
            <a:prstGeom prst="rect">
              <a:avLst/>
            </a:prstGeom>
            <a:noFill/>
          </p:spPr>
          <p:txBody>
            <a:bodyPr wrap="square" rtlCol="0">
              <a:spAutoFit/>
            </a:bodyPr>
            <a:lstStyle/>
            <a:p>
              <a:pPr algn="ctr"/>
              <a:r>
                <a:rPr lang="es-EC" sz="3600" dirty="0" smtClean="0">
                  <a:latin typeface="Arial Rounded MT Bold" pitchFamily="34" charset="0"/>
                </a:rPr>
                <a:t>PAGINACIÓN</a:t>
              </a:r>
              <a:endParaRPr lang="es-EC" sz="3600" dirty="0">
                <a:latin typeface="Arial Rounded MT Bold" pitchFamily="34" charset="0"/>
              </a:endParaRPr>
            </a:p>
          </p:txBody>
        </p:sp>
      </p:grpSp>
      <p:sp>
        <p:nvSpPr>
          <p:cNvPr id="7" name="6 Rectángulo redondeado"/>
          <p:cNvSpPr/>
          <p:nvPr/>
        </p:nvSpPr>
        <p:spPr>
          <a:xfrm>
            <a:off x="428596" y="1357298"/>
            <a:ext cx="8286808" cy="164307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dirty="0" smtClean="0">
                <a:solidFill>
                  <a:schemeClr val="tx1"/>
                </a:solidFill>
                <a:latin typeface="Arial Rounded MT Bold" pitchFamily="34" charset="0"/>
              </a:rPr>
              <a:t>Proceso por medio del cual la AN inicia una conexión con un AT en estado suspendido, para que el AT se “despierte” para escuchar el tráfico del enlace de bajada en intervalos de tiempo negociados.</a:t>
            </a:r>
            <a:endParaRPr lang="es-EC" sz="2400" dirty="0">
              <a:solidFill>
                <a:schemeClr val="tx1"/>
              </a:solidFill>
              <a:latin typeface="Arial Rounded MT Bold" pitchFamily="34" charset="0"/>
            </a:endParaRPr>
          </a:p>
        </p:txBody>
      </p:sp>
      <p:grpSp>
        <p:nvGrpSpPr>
          <p:cNvPr id="10" name="9 Grupo"/>
          <p:cNvGrpSpPr/>
          <p:nvPr/>
        </p:nvGrpSpPr>
        <p:grpSpPr>
          <a:xfrm>
            <a:off x="428596" y="3000372"/>
            <a:ext cx="8286808" cy="3786214"/>
            <a:chOff x="428596" y="3000372"/>
            <a:chExt cx="8286808" cy="3786214"/>
          </a:xfrm>
        </p:grpSpPr>
        <p:sp>
          <p:nvSpPr>
            <p:cNvPr id="8" name="7 Rectángulo redondeado"/>
            <p:cNvSpPr/>
            <p:nvPr/>
          </p:nvSpPr>
          <p:spPr>
            <a:xfrm>
              <a:off x="428596" y="3429000"/>
              <a:ext cx="8286808" cy="335758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Arial" pitchFamily="34" charset="0"/>
                <a:buChar char="•"/>
              </a:pPr>
              <a:r>
                <a:rPr lang="es-EC" sz="2400" dirty="0" smtClean="0">
                  <a:solidFill>
                    <a:schemeClr val="tx1"/>
                  </a:solidFill>
                  <a:latin typeface="Arial Rounded MT Bold" pitchFamily="34" charset="0"/>
                </a:rPr>
                <a:t>     Manejo de una línea de tiempo para sus </a:t>
              </a:r>
              <a:r>
                <a:rPr lang="es-EC" sz="2400" i="1" dirty="0" err="1" smtClean="0">
                  <a:solidFill>
                    <a:schemeClr val="tx1"/>
                  </a:solidFill>
                  <a:latin typeface="Arial Rounded MT Bold" pitchFamily="34" charset="0"/>
                </a:rPr>
                <a:t>pages</a:t>
              </a:r>
              <a:endParaRPr lang="es-EC" sz="2400" dirty="0" smtClean="0">
                <a:solidFill>
                  <a:schemeClr val="tx1"/>
                </a:solidFill>
                <a:latin typeface="Arial Rounded MT Bold" pitchFamily="34" charset="0"/>
              </a:endParaRPr>
            </a:p>
            <a:p>
              <a:pPr algn="just">
                <a:buFont typeface="Arial" pitchFamily="34" charset="0"/>
                <a:buChar char="•"/>
              </a:pPr>
              <a:r>
                <a:rPr lang="es-EC" sz="2400" dirty="0">
                  <a:solidFill>
                    <a:schemeClr val="tx1"/>
                  </a:solidFill>
                  <a:latin typeface="Arial Rounded MT Bold" pitchFamily="34" charset="0"/>
                </a:rPr>
                <a:t> </a:t>
              </a:r>
              <a:r>
                <a:rPr lang="es-EC" sz="2400" dirty="0" smtClean="0">
                  <a:solidFill>
                    <a:schemeClr val="tx1"/>
                  </a:solidFill>
                  <a:latin typeface="Arial Rounded MT Bold" pitchFamily="34" charset="0"/>
                </a:rPr>
                <a:t>    Entrega de </a:t>
              </a:r>
              <a:r>
                <a:rPr lang="es-EC" sz="2400" i="1" dirty="0" err="1" smtClean="0">
                  <a:solidFill>
                    <a:schemeClr val="tx1"/>
                  </a:solidFill>
                  <a:latin typeface="Arial Rounded MT Bold" pitchFamily="34" charset="0"/>
                </a:rPr>
                <a:t>pages</a:t>
              </a:r>
              <a:r>
                <a:rPr lang="es-EC" sz="2400" dirty="0" smtClean="0">
                  <a:solidFill>
                    <a:schemeClr val="tx1"/>
                  </a:solidFill>
                  <a:latin typeface="Arial Rounded MT Bold" pitchFamily="34" charset="0"/>
                </a:rPr>
                <a:t> utilizando el canal de control y </a:t>
              </a:r>
            </a:p>
            <a:p>
              <a:pPr lvl="1" algn="just"/>
              <a:r>
                <a:rPr lang="es-EC" sz="2400" dirty="0" smtClean="0">
                  <a:solidFill>
                    <a:schemeClr val="tx1"/>
                  </a:solidFill>
                  <a:latin typeface="Arial Rounded MT Bold" pitchFamily="34" charset="0"/>
                </a:rPr>
                <a:t>el canal de tráfico de bajada</a:t>
              </a:r>
            </a:p>
            <a:p>
              <a:pPr algn="just">
                <a:buFont typeface="Arial" pitchFamily="34" charset="0"/>
                <a:buChar char="•"/>
              </a:pPr>
              <a:r>
                <a:rPr lang="es-EC" sz="2400" dirty="0">
                  <a:solidFill>
                    <a:schemeClr val="tx1"/>
                  </a:solidFill>
                  <a:latin typeface="Arial Rounded MT Bold" pitchFamily="34" charset="0"/>
                </a:rPr>
                <a:t> </a:t>
              </a:r>
              <a:r>
                <a:rPr lang="es-EC" sz="2400" dirty="0" smtClean="0">
                  <a:solidFill>
                    <a:schemeClr val="tx1"/>
                  </a:solidFill>
                  <a:latin typeface="Arial Rounded MT Bold" pitchFamily="34" charset="0"/>
                </a:rPr>
                <a:t>    Re-paginación rápida para recuperar </a:t>
              </a:r>
              <a:r>
                <a:rPr lang="es-EC" sz="2400" i="1" dirty="0" err="1" smtClean="0">
                  <a:solidFill>
                    <a:schemeClr val="tx1"/>
                  </a:solidFill>
                  <a:latin typeface="Arial Rounded MT Bold" pitchFamily="34" charset="0"/>
                </a:rPr>
                <a:t>pages</a:t>
              </a:r>
              <a:r>
                <a:rPr lang="es-EC" sz="2400" dirty="0" smtClean="0">
                  <a:solidFill>
                    <a:schemeClr val="tx1"/>
                  </a:solidFill>
                  <a:latin typeface="Arial Rounded MT Bold" pitchFamily="34" charset="0"/>
                </a:rPr>
                <a:t> </a:t>
              </a:r>
            </a:p>
            <a:p>
              <a:pPr lvl="1" algn="just"/>
              <a:r>
                <a:rPr lang="es-EC" sz="2400" dirty="0">
                  <a:solidFill>
                    <a:schemeClr val="tx1"/>
                  </a:solidFill>
                  <a:latin typeface="Arial Rounded MT Bold" pitchFamily="34" charset="0"/>
                </a:rPr>
                <a:t>p</a:t>
              </a:r>
              <a:r>
                <a:rPr lang="es-EC" sz="2400" dirty="0" smtClean="0">
                  <a:solidFill>
                    <a:schemeClr val="tx1"/>
                  </a:solidFill>
                  <a:latin typeface="Arial Rounded MT Bold" pitchFamily="34" charset="0"/>
                </a:rPr>
                <a:t>erdidos </a:t>
              </a:r>
            </a:p>
            <a:p>
              <a:pPr algn="just">
                <a:buFont typeface="Arial" pitchFamily="34" charset="0"/>
                <a:buChar char="•"/>
              </a:pPr>
              <a:r>
                <a:rPr lang="es-EC" sz="2400" dirty="0" smtClean="0">
                  <a:solidFill>
                    <a:schemeClr val="tx1"/>
                  </a:solidFill>
                  <a:latin typeface="Arial Rounded MT Bold" pitchFamily="34" charset="0"/>
                </a:rPr>
                <a:t>     Entrega confiable de </a:t>
              </a:r>
              <a:r>
                <a:rPr lang="es-EC" sz="2400" i="1" dirty="0" err="1" smtClean="0">
                  <a:solidFill>
                    <a:schemeClr val="tx1"/>
                  </a:solidFill>
                  <a:latin typeface="Arial Rounded MT Bold" pitchFamily="34" charset="0"/>
                </a:rPr>
                <a:t>pages</a:t>
              </a:r>
              <a:r>
                <a:rPr lang="es-EC" sz="2400" dirty="0" smtClean="0">
                  <a:solidFill>
                    <a:schemeClr val="tx1"/>
                  </a:solidFill>
                  <a:latin typeface="Arial Rounded MT Bold" pitchFamily="34" charset="0"/>
                </a:rPr>
                <a:t> cuando el AT se</a:t>
              </a:r>
            </a:p>
            <a:p>
              <a:pPr lvl="1" algn="just"/>
              <a:r>
                <a:rPr lang="es-EC" sz="2400" dirty="0" smtClean="0">
                  <a:solidFill>
                    <a:schemeClr val="tx1"/>
                  </a:solidFill>
                  <a:latin typeface="Arial Rounded MT Bold" pitchFamily="34" charset="0"/>
                </a:rPr>
                <a:t>“despierta” en un nuevo sector</a:t>
              </a:r>
              <a:endParaRPr lang="es-EC" sz="2400" dirty="0">
                <a:solidFill>
                  <a:schemeClr val="tx1"/>
                </a:solidFill>
                <a:latin typeface="Arial Rounded MT Bold" pitchFamily="34" charset="0"/>
              </a:endParaRPr>
            </a:p>
          </p:txBody>
        </p:sp>
        <p:sp>
          <p:nvSpPr>
            <p:cNvPr id="9" name="8 Llamada de flecha hacia abajo"/>
            <p:cNvSpPr/>
            <p:nvPr/>
          </p:nvSpPr>
          <p:spPr>
            <a:xfrm>
              <a:off x="2928926" y="3000372"/>
              <a:ext cx="3143272" cy="85725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latin typeface="Arial Rounded MT Bold" pitchFamily="34" charset="0"/>
                </a:rPr>
                <a:t>CARACTERÍSTICAS</a:t>
              </a:r>
              <a:endParaRPr lang="es-EC" sz="2400" dirty="0">
                <a:latin typeface="Arial Rounded MT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142976" y="282339"/>
              <a:ext cx="7500990" cy="646331"/>
            </a:xfrm>
            <a:prstGeom prst="rect">
              <a:avLst/>
            </a:prstGeom>
            <a:noFill/>
          </p:spPr>
          <p:txBody>
            <a:bodyPr wrap="square" rtlCol="0">
              <a:spAutoFit/>
            </a:bodyPr>
            <a:lstStyle/>
            <a:p>
              <a:pPr algn="ctr"/>
              <a:r>
                <a:rPr lang="es-EC" sz="3600" dirty="0" smtClean="0">
                  <a:latin typeface="Arial Rounded MT Bold" pitchFamily="34" charset="0"/>
                </a:rPr>
                <a:t>PAGINACIÓN (II)</a:t>
              </a:r>
              <a:endParaRPr lang="es-EC" sz="3600" dirty="0">
                <a:latin typeface="Arial Rounded MT Bold" pitchFamily="34" charset="0"/>
              </a:endParaRPr>
            </a:p>
          </p:txBody>
        </p:sp>
      </p:grpSp>
      <p:pic>
        <p:nvPicPr>
          <p:cNvPr id="6" name="5 Imagen" descr="Figura272.png"/>
          <p:cNvPicPr>
            <a:picLocks noChangeAspect="1"/>
          </p:cNvPicPr>
          <p:nvPr/>
        </p:nvPicPr>
        <p:blipFill>
          <a:blip r:embed="rId4"/>
          <a:stretch>
            <a:fillRect/>
          </a:stretch>
        </p:blipFill>
        <p:spPr>
          <a:xfrm>
            <a:off x="1442600" y="1643050"/>
            <a:ext cx="6258799" cy="2410162"/>
          </a:xfrm>
          <a:prstGeom prst="rect">
            <a:avLst/>
          </a:prstGeom>
        </p:spPr>
      </p:pic>
      <p:sp>
        <p:nvSpPr>
          <p:cNvPr id="8" name="7 Llamada de flecha hacia arriba"/>
          <p:cNvSpPr/>
          <p:nvPr/>
        </p:nvSpPr>
        <p:spPr>
          <a:xfrm>
            <a:off x="1428728" y="4071942"/>
            <a:ext cx="6286544" cy="2571768"/>
          </a:xfrm>
          <a:prstGeom prst="upArrow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smtClean="0">
                <a:solidFill>
                  <a:schemeClr val="tx1"/>
                </a:solidFill>
                <a:latin typeface="Arial Rounded MT Bold" pitchFamily="34" charset="0"/>
              </a:rPr>
              <a:t>El AT tiene una mayor rapidez de respuesta inmediatamente después de haber entrado al estado suspendido con un mayor consumo de energía, y posteriormente se vuelve menos responsivo pero consume menos energía.</a:t>
            </a:r>
            <a:endParaRPr lang="es-EC" sz="2000" dirty="0">
              <a:solidFill>
                <a:schemeClr val="tx1"/>
              </a:solidFill>
              <a:latin typeface="Arial Rounded MT Bold"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142976" y="282339"/>
              <a:ext cx="7500990" cy="646331"/>
            </a:xfrm>
            <a:prstGeom prst="rect">
              <a:avLst/>
            </a:prstGeom>
            <a:noFill/>
          </p:spPr>
          <p:txBody>
            <a:bodyPr wrap="square" rtlCol="0">
              <a:spAutoFit/>
            </a:bodyPr>
            <a:lstStyle/>
            <a:p>
              <a:pPr algn="ctr"/>
              <a:r>
                <a:rPr lang="es-EC" sz="3600" dirty="0" smtClean="0">
                  <a:latin typeface="Arial Rounded MT Bold" pitchFamily="34" charset="0"/>
                </a:rPr>
                <a:t>SEGURIDAD</a:t>
              </a:r>
              <a:endParaRPr lang="es-EC" sz="3600" dirty="0">
                <a:latin typeface="Arial Rounded MT Bold" pitchFamily="34" charset="0"/>
              </a:endParaRPr>
            </a:p>
          </p:txBody>
        </p:sp>
      </p:grpSp>
      <p:sp>
        <p:nvSpPr>
          <p:cNvPr id="6" name="5 Rectángulo redondeado"/>
          <p:cNvSpPr/>
          <p:nvPr/>
        </p:nvSpPr>
        <p:spPr>
          <a:xfrm>
            <a:off x="571472" y="1285860"/>
            <a:ext cx="8072494" cy="121444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2400" dirty="0" smtClean="0">
                <a:latin typeface="Arial Rounded MT Bold" pitchFamily="34" charset="0"/>
              </a:rPr>
              <a:t>Se implementan procedimientos de autenticación, encriptación, generación de </a:t>
            </a:r>
            <a:r>
              <a:rPr lang="es-EC" sz="2400" i="1" dirty="0" err="1" smtClean="0">
                <a:latin typeface="Arial Rounded MT Bold" pitchFamily="34" charset="0"/>
              </a:rPr>
              <a:t>Cryptosync</a:t>
            </a:r>
            <a:r>
              <a:rPr lang="es-EC" sz="2400" dirty="0" smtClean="0">
                <a:latin typeface="Arial Rounded MT Bold" pitchFamily="34" charset="0"/>
              </a:rPr>
              <a:t> e intercambio de claves.</a:t>
            </a:r>
            <a:endParaRPr lang="es-EC" sz="2400" dirty="0">
              <a:latin typeface="Arial Rounded MT Bold" pitchFamily="34" charset="0"/>
            </a:endParaRPr>
          </a:p>
        </p:txBody>
      </p:sp>
      <p:sp>
        <p:nvSpPr>
          <p:cNvPr id="7" name="6 Rectángulo redondeado"/>
          <p:cNvSpPr/>
          <p:nvPr/>
        </p:nvSpPr>
        <p:spPr>
          <a:xfrm>
            <a:off x="500034" y="3214686"/>
            <a:ext cx="8215370" cy="150019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2400" dirty="0" smtClean="0">
                <a:latin typeface="Arial Rounded MT Bold" pitchFamily="34" charset="0"/>
              </a:rPr>
              <a:t>Cadena compartida de bits conocida por el transmisor y el receptor que se utiliza para la encriptación de datos. Al ser un conjunto de bits </a:t>
            </a:r>
            <a:r>
              <a:rPr lang="es-EC" sz="2400" dirty="0" err="1" smtClean="0">
                <a:latin typeface="Arial Rounded MT Bold" pitchFamily="34" charset="0"/>
              </a:rPr>
              <a:t>encriptadores</a:t>
            </a:r>
            <a:r>
              <a:rPr lang="es-EC" sz="2400" dirty="0" smtClean="0">
                <a:latin typeface="Arial Rounded MT Bold" pitchFamily="34" charset="0"/>
              </a:rPr>
              <a:t> debe cambiar entre un paquete y otro.</a:t>
            </a:r>
            <a:endParaRPr lang="es-EC" sz="2400" dirty="0">
              <a:latin typeface="Arial Rounded MT Bold" pitchFamily="34" charset="0"/>
            </a:endParaRPr>
          </a:p>
        </p:txBody>
      </p:sp>
      <p:sp>
        <p:nvSpPr>
          <p:cNvPr id="8" name="7 Rectángulo"/>
          <p:cNvSpPr/>
          <p:nvPr/>
        </p:nvSpPr>
        <p:spPr>
          <a:xfrm>
            <a:off x="3286116" y="2786058"/>
            <a:ext cx="2857520"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i="1" dirty="0" smtClean="0">
                <a:latin typeface="Arial Rounded MT Bold" pitchFamily="34" charset="0"/>
              </a:rPr>
              <a:t>CRYPTOSYNC</a:t>
            </a:r>
            <a:endParaRPr lang="es-EC" sz="2400" i="1" dirty="0">
              <a:latin typeface="Arial Rounded MT Bold" pitchFamily="34" charset="0"/>
            </a:endParaRPr>
          </a:p>
        </p:txBody>
      </p:sp>
      <p:sp>
        <p:nvSpPr>
          <p:cNvPr id="9" name="8 Rectángulo redondeado"/>
          <p:cNvSpPr/>
          <p:nvPr/>
        </p:nvSpPr>
        <p:spPr>
          <a:xfrm>
            <a:off x="2143108" y="4786322"/>
            <a:ext cx="5715040" cy="192882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2400" dirty="0" smtClean="0">
                <a:latin typeface="Arial Rounded MT Bold" pitchFamily="34" charset="0"/>
              </a:rPr>
              <a:t>Se deriva de:</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Tiempo del sistema</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Contador de conexión</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Identificador de canal</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Piloto PN</a:t>
            </a:r>
            <a:endParaRPr lang="es-EC" sz="2400" dirty="0">
              <a:latin typeface="Arial Rounded MT Bold" pitchFamily="34" charset="0"/>
            </a:endParaRPr>
          </a:p>
        </p:txBody>
      </p:sp>
      <p:sp>
        <p:nvSpPr>
          <p:cNvPr id="12" name="11 Flecha doblada hacia arriba"/>
          <p:cNvSpPr/>
          <p:nvPr/>
        </p:nvSpPr>
        <p:spPr>
          <a:xfrm rot="5400000">
            <a:off x="928662" y="4857760"/>
            <a:ext cx="1357322" cy="107157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142976" y="282339"/>
              <a:ext cx="7500990" cy="646331"/>
            </a:xfrm>
            <a:prstGeom prst="rect">
              <a:avLst/>
            </a:prstGeom>
            <a:noFill/>
          </p:spPr>
          <p:txBody>
            <a:bodyPr wrap="square" rtlCol="0">
              <a:spAutoFit/>
            </a:bodyPr>
            <a:lstStyle/>
            <a:p>
              <a:pPr algn="ctr"/>
              <a:r>
                <a:rPr lang="es-EC" sz="3600" dirty="0" smtClean="0">
                  <a:latin typeface="Arial Rounded MT Bold" pitchFamily="34" charset="0"/>
                </a:rPr>
                <a:t>SEGURIDAD (II)</a:t>
              </a:r>
              <a:endParaRPr lang="es-EC" sz="3600" dirty="0">
                <a:latin typeface="Arial Rounded MT Bold" pitchFamily="34" charset="0"/>
              </a:endParaRPr>
            </a:p>
          </p:txBody>
        </p:sp>
      </p:grpSp>
      <p:sp>
        <p:nvSpPr>
          <p:cNvPr id="6" name="5 Rectángulo redondeado"/>
          <p:cNvSpPr/>
          <p:nvPr/>
        </p:nvSpPr>
        <p:spPr>
          <a:xfrm>
            <a:off x="500034" y="1643050"/>
            <a:ext cx="8215370" cy="250033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2400" dirty="0" smtClean="0">
                <a:latin typeface="Arial Rounded MT Bold" pitchFamily="34" charset="0"/>
              </a:rPr>
              <a:t>Un intercambio de claves de 4 vías se utiliza para derivar una clave de sesión a partir de una clave maestra PMK.</a:t>
            </a:r>
          </a:p>
          <a:p>
            <a:pPr algn="just"/>
            <a:r>
              <a:rPr lang="es-EC" sz="2400" dirty="0" smtClean="0">
                <a:latin typeface="Arial Rounded MT Bold" pitchFamily="34" charset="0"/>
              </a:rPr>
              <a:t>Una vez generada la clave se producen 2 claves de 128 bits utilizadas para la autenticación y encriptación.</a:t>
            </a:r>
          </a:p>
        </p:txBody>
      </p:sp>
      <p:sp>
        <p:nvSpPr>
          <p:cNvPr id="7" name="6 Rectángulo"/>
          <p:cNvSpPr/>
          <p:nvPr/>
        </p:nvSpPr>
        <p:spPr>
          <a:xfrm>
            <a:off x="2143108" y="1214422"/>
            <a:ext cx="5000660"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latin typeface="Arial Rounded MT Bold" pitchFamily="34" charset="0"/>
              </a:rPr>
              <a:t>INTERCAMBIO DE CLAVES</a:t>
            </a:r>
            <a:endParaRPr lang="es-EC" sz="2400" dirty="0">
              <a:latin typeface="Arial Rounded MT Bold" pitchFamily="34" charset="0"/>
            </a:endParaRPr>
          </a:p>
        </p:txBody>
      </p:sp>
      <p:sp>
        <p:nvSpPr>
          <p:cNvPr id="8" name="7 Rectángulo redondeado"/>
          <p:cNvSpPr/>
          <p:nvPr/>
        </p:nvSpPr>
        <p:spPr>
          <a:xfrm>
            <a:off x="1000100" y="4143380"/>
            <a:ext cx="6715172" cy="250033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2400" dirty="0" smtClean="0">
                <a:latin typeface="Arial Rounded MT Bold" pitchFamily="34" charset="0"/>
              </a:rPr>
              <a:t>La encriptación se encuentra basada en el estándar AES-128 y la autenticación se basa en la especificación HMAC-SHA256 que agrega firmas SHA256 a las cabeceras en dos modos diferentes.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142976" y="282339"/>
              <a:ext cx="7500990" cy="646331"/>
            </a:xfrm>
            <a:prstGeom prst="rect">
              <a:avLst/>
            </a:prstGeom>
            <a:noFill/>
          </p:spPr>
          <p:txBody>
            <a:bodyPr wrap="square" rtlCol="0">
              <a:spAutoFit/>
            </a:bodyPr>
            <a:lstStyle/>
            <a:p>
              <a:pPr algn="ctr"/>
              <a:r>
                <a:rPr lang="es-EC" sz="3600" i="1" dirty="0" smtClean="0">
                  <a:latin typeface="Arial Rounded MT Bold" pitchFamily="34" charset="0"/>
                </a:rPr>
                <a:t>HANDOFF</a:t>
              </a:r>
              <a:endParaRPr lang="es-EC" sz="3600" i="1" dirty="0">
                <a:latin typeface="Arial Rounded MT Bold" pitchFamily="34" charset="0"/>
              </a:endParaRPr>
            </a:p>
          </p:txBody>
        </p:sp>
      </p:grpSp>
      <p:pic>
        <p:nvPicPr>
          <p:cNvPr id="29698" name="Picture 2"/>
          <p:cNvPicPr>
            <a:picLocks noChangeAspect="1" noChangeArrowheads="1"/>
          </p:cNvPicPr>
          <p:nvPr/>
        </p:nvPicPr>
        <p:blipFill>
          <a:blip r:embed="rId4"/>
          <a:srcRect/>
          <a:stretch>
            <a:fillRect/>
          </a:stretch>
        </p:blipFill>
        <p:spPr bwMode="auto">
          <a:xfrm>
            <a:off x="3714744" y="1023932"/>
            <a:ext cx="5243323" cy="3690952"/>
          </a:xfrm>
          <a:prstGeom prst="rect">
            <a:avLst/>
          </a:prstGeom>
          <a:noFill/>
          <a:ln w="9525">
            <a:noFill/>
            <a:miter lim="800000"/>
            <a:headEnd/>
            <a:tailEnd/>
          </a:ln>
          <a:effectLst/>
        </p:spPr>
      </p:pic>
      <p:sp>
        <p:nvSpPr>
          <p:cNvPr id="7" name="6 Llamada de flecha a la derecha"/>
          <p:cNvSpPr/>
          <p:nvPr/>
        </p:nvSpPr>
        <p:spPr>
          <a:xfrm>
            <a:off x="357158" y="1428736"/>
            <a:ext cx="3357586" cy="4214842"/>
          </a:xfrm>
          <a:prstGeom prst="rightArrowCallout">
            <a:avLst>
              <a:gd name="adj1" fmla="val 25000"/>
              <a:gd name="adj2" fmla="val 26219"/>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400" dirty="0" smtClean="0">
                <a:latin typeface="Arial Rounded MT Bold" pitchFamily="34" charset="0"/>
              </a:rPr>
              <a:t>Soporte de </a:t>
            </a:r>
            <a:r>
              <a:rPr lang="es-EC" sz="2400" i="1" dirty="0" err="1" smtClean="0">
                <a:latin typeface="Arial Rounded MT Bold" pitchFamily="34" charset="0"/>
              </a:rPr>
              <a:t>handoff</a:t>
            </a:r>
            <a:r>
              <a:rPr lang="es-EC" sz="2400" dirty="0" smtClean="0">
                <a:latin typeface="Arial Rounded MT Bold" pitchFamily="34" charset="0"/>
              </a:rPr>
              <a:t> rápido</a:t>
            </a:r>
          </a:p>
          <a:p>
            <a:endParaRPr lang="es-EC" sz="2400" dirty="0">
              <a:latin typeface="Arial Rounded MT Bold" pitchFamily="34" charset="0"/>
            </a:endParaRPr>
          </a:p>
          <a:p>
            <a:r>
              <a:rPr lang="es-EC" sz="2400" dirty="0" smtClean="0">
                <a:latin typeface="Arial Rounded MT Bold" pitchFamily="34" charset="0"/>
              </a:rPr>
              <a:t>Soporte de enlaces disjuntos</a:t>
            </a:r>
          </a:p>
          <a:p>
            <a:endParaRPr lang="es-EC" sz="2400" dirty="0">
              <a:latin typeface="Arial Rounded MT Bold" pitchFamily="34" charset="0"/>
            </a:endParaRPr>
          </a:p>
          <a:p>
            <a:r>
              <a:rPr lang="es-EC" sz="2400" dirty="0" smtClean="0">
                <a:latin typeface="Arial Rounded MT Bold" pitchFamily="34" charset="0"/>
              </a:rPr>
              <a:t>Utilización de </a:t>
            </a:r>
            <a:r>
              <a:rPr lang="es-EC" sz="2400" i="1" dirty="0" err="1" smtClean="0">
                <a:latin typeface="Arial Rounded MT Bold" pitchFamily="34" charset="0"/>
              </a:rPr>
              <a:t>overhead</a:t>
            </a:r>
            <a:r>
              <a:rPr lang="es-EC" sz="2400" dirty="0" smtClean="0">
                <a:latin typeface="Arial Rounded MT Bold" pitchFamily="34" charset="0"/>
              </a:rPr>
              <a:t> reducido</a:t>
            </a:r>
            <a:endParaRPr lang="es-EC" sz="2400" dirty="0">
              <a:latin typeface="Arial Rounded MT Bold" pitchFamily="34" charset="0"/>
            </a:endParaRPr>
          </a:p>
        </p:txBody>
      </p:sp>
      <p:sp>
        <p:nvSpPr>
          <p:cNvPr id="8" name="7 Llamada de flecha hacia arriba"/>
          <p:cNvSpPr/>
          <p:nvPr/>
        </p:nvSpPr>
        <p:spPr>
          <a:xfrm>
            <a:off x="2643174" y="4714884"/>
            <a:ext cx="5214974" cy="214311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200" i="1" dirty="0" smtClean="0">
                <a:latin typeface="Arial Rounded MT Bold" pitchFamily="34" charset="0"/>
              </a:rPr>
              <a:t>“</a:t>
            </a:r>
            <a:r>
              <a:rPr lang="es-EC" sz="2200" i="1" dirty="0" err="1" smtClean="0">
                <a:latin typeface="Arial Rounded MT Bold" pitchFamily="34" charset="0"/>
              </a:rPr>
              <a:t>Make</a:t>
            </a:r>
            <a:r>
              <a:rPr lang="es-EC" sz="2200" i="1" dirty="0" smtClean="0">
                <a:latin typeface="Arial Rounded MT Bold" pitchFamily="34" charset="0"/>
              </a:rPr>
              <a:t> </a:t>
            </a:r>
            <a:r>
              <a:rPr lang="es-EC" sz="2200" i="1" dirty="0" err="1" smtClean="0">
                <a:latin typeface="Arial Rounded MT Bold" pitchFamily="34" charset="0"/>
              </a:rPr>
              <a:t>before</a:t>
            </a:r>
            <a:r>
              <a:rPr lang="es-EC" sz="2200" i="1" dirty="0" smtClean="0">
                <a:latin typeface="Arial Rounded MT Bold" pitchFamily="34" charset="0"/>
              </a:rPr>
              <a:t> break”</a:t>
            </a:r>
            <a:r>
              <a:rPr lang="es-EC" sz="2200" dirty="0" smtClean="0">
                <a:latin typeface="Arial Rounded MT Bold" pitchFamily="34" charset="0"/>
              </a:rPr>
              <a:t>  para no introducir ninguna pérdida de paquetes y para proporcionar transmisiones ininterrumpidas.</a:t>
            </a:r>
            <a:endParaRPr lang="es-EC" sz="2200" i="1" dirty="0">
              <a:latin typeface="Arial Rounded MT Bold"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57290" y="357166"/>
            <a:ext cx="6929486" cy="646331"/>
          </a:xfrm>
          <a:prstGeom prst="rect">
            <a:avLst/>
          </a:prstGeom>
          <a:noFill/>
        </p:spPr>
        <p:txBody>
          <a:bodyPr wrap="square" rtlCol="0">
            <a:spAutoFit/>
          </a:bodyPr>
          <a:lstStyle/>
          <a:p>
            <a:pPr algn="ctr"/>
            <a:r>
              <a:rPr lang="es-EC" sz="3600" dirty="0" smtClean="0">
                <a:latin typeface="Arial Rounded MT Bold" pitchFamily="34" charset="0"/>
              </a:rPr>
              <a:t>AGENDA</a:t>
            </a:r>
            <a:endParaRPr lang="es-EC" sz="3600" dirty="0">
              <a:latin typeface="Arial Rounded MT Bold" pitchFamily="34" charset="0"/>
            </a:endParaRPr>
          </a:p>
        </p:txBody>
      </p:sp>
      <p:sp>
        <p:nvSpPr>
          <p:cNvPr id="3" name="2 CuadroTexto"/>
          <p:cNvSpPr txBox="1"/>
          <p:nvPr/>
        </p:nvSpPr>
        <p:spPr>
          <a:xfrm>
            <a:off x="785786" y="1762205"/>
            <a:ext cx="7929618" cy="4524315"/>
          </a:xfrm>
          <a:prstGeom prst="rect">
            <a:avLst/>
          </a:prstGeom>
          <a:noFill/>
        </p:spPr>
        <p:txBody>
          <a:bodyPr wrap="square" rtlCol="0">
            <a:spAutoFit/>
          </a:bodyPr>
          <a:lstStyle/>
          <a:p>
            <a:pPr algn="just">
              <a:buFont typeface="Arial" pitchFamily="34" charset="0"/>
              <a:buChar char="•"/>
            </a:pPr>
            <a:r>
              <a:rPr lang="es-EC" sz="2400" dirty="0">
                <a:solidFill>
                  <a:schemeClr val="tx2"/>
                </a:solidFill>
                <a:latin typeface="Arial Rounded MT Bold" pitchFamily="34" charset="0"/>
              </a:rPr>
              <a:t> </a:t>
            </a:r>
            <a:r>
              <a:rPr lang="es-EC" sz="2400" dirty="0" smtClean="0">
                <a:solidFill>
                  <a:schemeClr val="tx2"/>
                </a:solidFill>
                <a:latin typeface="Arial Rounded MT Bold" pitchFamily="34" charset="0"/>
              </a:rPr>
              <a:t>    OBJETIVOS</a:t>
            </a:r>
            <a:r>
              <a:rPr lang="es-EC" sz="2400" dirty="0" smtClean="0">
                <a:latin typeface="Arial Rounded MT Bold" pitchFamily="34" charset="0"/>
              </a:rPr>
              <a:t> </a:t>
            </a:r>
          </a:p>
          <a:p>
            <a:pPr algn="just">
              <a:buFont typeface="Arial" pitchFamily="34" charset="0"/>
              <a:buChar char="•"/>
            </a:pPr>
            <a:r>
              <a:rPr lang="es-EC" sz="2400" dirty="0">
                <a:solidFill>
                  <a:schemeClr val="tx2"/>
                </a:solidFill>
                <a:latin typeface="Arial Rounded MT Bold" pitchFamily="34" charset="0"/>
              </a:rPr>
              <a:t> </a:t>
            </a:r>
            <a:r>
              <a:rPr lang="es-EC" sz="2400" dirty="0" smtClean="0">
                <a:solidFill>
                  <a:schemeClr val="tx2"/>
                </a:solidFill>
                <a:latin typeface="Arial Rounded MT Bold" pitchFamily="34" charset="0"/>
              </a:rPr>
              <a:t>    INTRODUCCIÓN</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a:t>
            </a:r>
            <a:r>
              <a:rPr lang="es-EC" sz="2400" dirty="0" smtClean="0">
                <a:solidFill>
                  <a:schemeClr val="tx2"/>
                </a:solidFill>
                <a:latin typeface="Arial Rounded MT Bold" pitchFamily="34" charset="0"/>
              </a:rPr>
              <a:t>ESTUDIO DEL ESTÁNDAR IEEE 802.20 PARA</a:t>
            </a:r>
          </a:p>
          <a:p>
            <a:pPr lvl="1" algn="just"/>
            <a:r>
              <a:rPr lang="es-EC" sz="2400" dirty="0" smtClean="0">
                <a:solidFill>
                  <a:schemeClr val="tx2"/>
                </a:solidFill>
                <a:latin typeface="Arial Rounded MT Bold" pitchFamily="34" charset="0"/>
              </a:rPr>
              <a:t>SISTEMAS MBWA</a:t>
            </a:r>
          </a:p>
          <a:p>
            <a:pPr algn="just">
              <a:buFont typeface="Arial" pitchFamily="34" charset="0"/>
              <a:buChar char="•"/>
            </a:pPr>
            <a:r>
              <a:rPr lang="es-EC" sz="2400" dirty="0" smtClean="0">
                <a:latin typeface="Arial Rounded MT Bold" pitchFamily="34" charset="0"/>
              </a:rPr>
              <a:t>     </a:t>
            </a:r>
            <a:r>
              <a:rPr lang="es-EC" sz="2400" dirty="0" smtClean="0">
                <a:solidFill>
                  <a:srgbClr val="FF0000"/>
                </a:solidFill>
                <a:latin typeface="Arial Rounded MT Bold" pitchFamily="34" charset="0"/>
              </a:rPr>
              <a:t>ESTUDIO COMPARATIVO ENTRE MBWA Y UMTS</a:t>
            </a:r>
          </a:p>
          <a:p>
            <a:pPr lvl="1" algn="just"/>
            <a:r>
              <a:rPr lang="es-EC" sz="2400" dirty="0" smtClean="0">
                <a:solidFill>
                  <a:srgbClr val="FF0000"/>
                </a:solidFill>
                <a:latin typeface="Arial Rounded MT Bold" pitchFamily="34" charset="0"/>
              </a:rPr>
              <a:t>PARA EL ACCESO DE BANDA ANCHA MÓVIL</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ANÁLISIS PARA LA CONSIDERACIÓN DE UNA</a:t>
            </a:r>
          </a:p>
          <a:p>
            <a:pPr lvl="1" algn="just"/>
            <a:r>
              <a:rPr lang="es-EC" sz="2400" dirty="0" smtClean="0">
                <a:latin typeface="Arial Rounded MT Bold" pitchFamily="34" charset="0"/>
              </a:rPr>
              <a:t>POSIBLE IMPLEMENTACIÓN DE MBWA EN EL</a:t>
            </a:r>
          </a:p>
          <a:p>
            <a:pPr lvl="1" algn="just"/>
            <a:r>
              <a:rPr lang="es-EC" sz="2400" dirty="0" smtClean="0">
                <a:latin typeface="Arial Rounded MT Bold" pitchFamily="34" charset="0"/>
              </a:rPr>
              <a:t>ECUADOR</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CONCLUSIONES Y RECOMENDACIONES</a:t>
            </a:r>
          </a:p>
          <a:p>
            <a:pPr lvl="1" algn="just"/>
            <a:endParaRPr lang="es-EC" sz="2400" dirty="0" smtClean="0">
              <a:latin typeface="Arial Rounded MT Bold" pitchFamily="34" charset="0"/>
            </a:endParaRPr>
          </a:p>
          <a:p>
            <a:pPr lvl="1" algn="just"/>
            <a:r>
              <a:rPr lang="es-EC" sz="2400" dirty="0" smtClean="0">
                <a:latin typeface="Arial Rounded MT Bold" pitchFamily="34" charset="0"/>
              </a:rPr>
              <a:t> </a:t>
            </a:r>
          </a:p>
        </p:txBody>
      </p:sp>
      <p:pic>
        <p:nvPicPr>
          <p:cNvPr id="4"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5" name="4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142976" y="282339"/>
              <a:ext cx="7500990" cy="1200329"/>
            </a:xfrm>
            <a:prstGeom prst="rect">
              <a:avLst/>
            </a:prstGeom>
            <a:noFill/>
          </p:spPr>
          <p:txBody>
            <a:bodyPr wrap="square" rtlCol="0">
              <a:spAutoFit/>
            </a:bodyPr>
            <a:lstStyle/>
            <a:p>
              <a:pPr algn="ctr"/>
              <a:r>
                <a:rPr lang="es-EC" sz="3600" dirty="0" smtClean="0">
                  <a:latin typeface="Arial Rounded MT Bold" pitchFamily="34" charset="0"/>
                </a:rPr>
                <a:t>ESPECIFICACIONES PRINCIPALES</a:t>
              </a:r>
              <a:endParaRPr lang="es-EC" sz="3600" dirty="0">
                <a:latin typeface="Arial Rounded MT Bold" pitchFamily="34" charset="0"/>
              </a:endParaRPr>
            </a:p>
          </p:txBody>
        </p:sp>
      </p:grpSp>
      <p:pic>
        <p:nvPicPr>
          <p:cNvPr id="1026" name="Picture 2"/>
          <p:cNvPicPr>
            <a:picLocks noChangeAspect="1" noChangeArrowheads="1"/>
          </p:cNvPicPr>
          <p:nvPr/>
        </p:nvPicPr>
        <p:blipFill>
          <a:blip r:embed="rId4"/>
          <a:srcRect/>
          <a:stretch>
            <a:fillRect/>
          </a:stretch>
        </p:blipFill>
        <p:spPr bwMode="auto">
          <a:xfrm>
            <a:off x="371470" y="1500174"/>
            <a:ext cx="3486150" cy="33718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1643082" y="4957786"/>
            <a:ext cx="5715000" cy="1828800"/>
          </a:xfrm>
          <a:prstGeom prst="rect">
            <a:avLst/>
          </a:prstGeom>
          <a:noFill/>
          <a:ln w="9525">
            <a:noFill/>
            <a:miter lim="800000"/>
            <a:headEnd/>
            <a:tailEnd/>
          </a:ln>
          <a:effectLst/>
        </p:spPr>
      </p:pic>
      <p:sp>
        <p:nvSpPr>
          <p:cNvPr id="8" name="7 Rectángulo redondeado"/>
          <p:cNvSpPr/>
          <p:nvPr/>
        </p:nvSpPr>
        <p:spPr>
          <a:xfrm>
            <a:off x="4000496" y="1428736"/>
            <a:ext cx="4929222" cy="307183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2400" dirty="0" smtClean="0">
                <a:latin typeface="Arial Rounded MT Bold" pitchFamily="34" charset="0"/>
              </a:rPr>
              <a:t>Una de las principales diferencias radica en las tasas de transmisión siendo mucho mayores las de MBWA.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5" name="4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6" name="5 CuadroTexto"/>
          <p:cNvSpPr txBox="1"/>
          <p:nvPr/>
        </p:nvSpPr>
        <p:spPr>
          <a:xfrm>
            <a:off x="1357290" y="357166"/>
            <a:ext cx="6929486" cy="646331"/>
          </a:xfrm>
          <a:prstGeom prst="rect">
            <a:avLst/>
          </a:prstGeom>
          <a:noFill/>
        </p:spPr>
        <p:txBody>
          <a:bodyPr wrap="square" rtlCol="0">
            <a:spAutoFit/>
          </a:bodyPr>
          <a:lstStyle/>
          <a:p>
            <a:pPr algn="ctr"/>
            <a:r>
              <a:rPr lang="es-EC" sz="3600" dirty="0" smtClean="0">
                <a:latin typeface="Arial Rounded MT Bold" pitchFamily="34" charset="0"/>
              </a:rPr>
              <a:t>AGENDA</a:t>
            </a:r>
            <a:endParaRPr lang="es-EC" sz="3600" dirty="0">
              <a:latin typeface="Arial Rounded MT Bold" pitchFamily="34" charset="0"/>
            </a:endParaRPr>
          </a:p>
        </p:txBody>
      </p:sp>
      <p:sp>
        <p:nvSpPr>
          <p:cNvPr id="7" name="6 CuadroTexto"/>
          <p:cNvSpPr txBox="1"/>
          <p:nvPr/>
        </p:nvSpPr>
        <p:spPr>
          <a:xfrm>
            <a:off x="785786" y="1714488"/>
            <a:ext cx="7929618" cy="4524315"/>
          </a:xfrm>
          <a:prstGeom prst="rect">
            <a:avLst/>
          </a:prstGeom>
          <a:noFill/>
        </p:spPr>
        <p:txBody>
          <a:bodyPr wrap="square" rtlCol="0">
            <a:spAutoFit/>
          </a:bodyPr>
          <a:lstStyle/>
          <a:p>
            <a:pPr algn="just">
              <a:buFont typeface="Arial" pitchFamily="34" charset="0"/>
              <a:buChar char="•"/>
            </a:pPr>
            <a:r>
              <a:rPr lang="es-EC" sz="2400" dirty="0">
                <a:solidFill>
                  <a:schemeClr val="tx2"/>
                </a:solidFill>
                <a:latin typeface="Arial Rounded MT Bold" pitchFamily="34" charset="0"/>
              </a:rPr>
              <a:t> </a:t>
            </a:r>
            <a:r>
              <a:rPr lang="es-EC" sz="2400" dirty="0" smtClean="0">
                <a:solidFill>
                  <a:schemeClr val="tx2"/>
                </a:solidFill>
                <a:latin typeface="Arial Rounded MT Bold" pitchFamily="34" charset="0"/>
              </a:rPr>
              <a:t>    OBJETIVOS</a:t>
            </a:r>
            <a:r>
              <a:rPr lang="es-EC" sz="2400" dirty="0" smtClean="0">
                <a:latin typeface="Arial Rounded MT Bold" pitchFamily="34" charset="0"/>
              </a:rPr>
              <a:t> </a:t>
            </a:r>
          </a:p>
          <a:p>
            <a:pPr algn="just">
              <a:buFont typeface="Arial" pitchFamily="34" charset="0"/>
              <a:buChar char="•"/>
            </a:pPr>
            <a:r>
              <a:rPr lang="es-EC" sz="2400" dirty="0">
                <a:solidFill>
                  <a:srgbClr val="FF0000"/>
                </a:solidFill>
                <a:latin typeface="Arial Rounded MT Bold" pitchFamily="34" charset="0"/>
              </a:rPr>
              <a:t> </a:t>
            </a:r>
            <a:r>
              <a:rPr lang="es-EC" sz="2400" dirty="0" smtClean="0">
                <a:solidFill>
                  <a:srgbClr val="FF0000"/>
                </a:solidFill>
                <a:latin typeface="Arial Rounded MT Bold" pitchFamily="34" charset="0"/>
              </a:rPr>
              <a:t>    INTRODUCCIÓN</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ESTUDIO DEL ESTÁNDAR IEEE 802.20 PARA</a:t>
            </a:r>
          </a:p>
          <a:p>
            <a:pPr lvl="1" algn="just"/>
            <a:r>
              <a:rPr lang="es-EC" sz="2400" dirty="0" smtClean="0">
                <a:latin typeface="Arial Rounded MT Bold" pitchFamily="34" charset="0"/>
              </a:rPr>
              <a:t>SISTEMAS MBWA</a:t>
            </a:r>
          </a:p>
          <a:p>
            <a:pPr algn="just">
              <a:buFont typeface="Arial" pitchFamily="34" charset="0"/>
              <a:buChar char="•"/>
            </a:pPr>
            <a:r>
              <a:rPr lang="es-EC" sz="2400" dirty="0" smtClean="0">
                <a:latin typeface="Arial Rounded MT Bold" pitchFamily="34" charset="0"/>
              </a:rPr>
              <a:t>     ESTUDIO COMPARATIVO ENTRE MBWA Y UMTS</a:t>
            </a:r>
          </a:p>
          <a:p>
            <a:pPr lvl="1" algn="just"/>
            <a:r>
              <a:rPr lang="es-EC" sz="2400" dirty="0" smtClean="0">
                <a:latin typeface="Arial Rounded MT Bold" pitchFamily="34" charset="0"/>
              </a:rPr>
              <a:t>PARA EL ACCESO DE BANDA ANCHA MÓVIL</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ANÁLISIS PARA LA CONSIDERACIÓN DE UNA</a:t>
            </a:r>
          </a:p>
          <a:p>
            <a:pPr lvl="1" algn="just"/>
            <a:r>
              <a:rPr lang="es-EC" sz="2400" dirty="0" smtClean="0">
                <a:latin typeface="Arial Rounded MT Bold" pitchFamily="34" charset="0"/>
              </a:rPr>
              <a:t>POSIBLE IMPLEMENTACIÓN DE MBWA EN EL</a:t>
            </a:r>
          </a:p>
          <a:p>
            <a:pPr lvl="1" algn="just"/>
            <a:r>
              <a:rPr lang="es-EC" sz="2400" dirty="0" smtClean="0">
                <a:latin typeface="Arial Rounded MT Bold" pitchFamily="34" charset="0"/>
              </a:rPr>
              <a:t>ECUADOR</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CONCLUSIONES Y RECOMENDACIONES</a:t>
            </a:r>
          </a:p>
          <a:p>
            <a:pPr lvl="1" algn="just"/>
            <a:endParaRPr lang="es-EC" sz="2400" dirty="0" smtClean="0">
              <a:latin typeface="Arial Rounded MT Bold" pitchFamily="34" charset="0"/>
            </a:endParaRPr>
          </a:p>
          <a:p>
            <a:pPr lvl="1" algn="just"/>
            <a:r>
              <a:rPr lang="es-EC" sz="2400" dirty="0" smtClean="0">
                <a:latin typeface="Arial Rounded MT Bold" pitchFamily="34" charset="0"/>
              </a:rPr>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142976" y="282339"/>
              <a:ext cx="7500990" cy="646331"/>
            </a:xfrm>
            <a:prstGeom prst="rect">
              <a:avLst/>
            </a:prstGeom>
            <a:noFill/>
          </p:spPr>
          <p:txBody>
            <a:bodyPr wrap="square" rtlCol="0">
              <a:spAutoFit/>
            </a:bodyPr>
            <a:lstStyle/>
            <a:p>
              <a:pPr algn="ctr"/>
              <a:r>
                <a:rPr lang="es-EC" sz="3600" dirty="0" smtClean="0">
                  <a:latin typeface="Arial Rounded MT Bold" pitchFamily="34" charset="0"/>
                </a:rPr>
                <a:t>ARQUITECTURAS DE RED</a:t>
              </a:r>
              <a:endParaRPr lang="es-EC" sz="3600" dirty="0">
                <a:latin typeface="Arial Rounded MT Bold" pitchFamily="34" charset="0"/>
              </a:endParaRPr>
            </a:p>
          </p:txBody>
        </p:sp>
      </p:grpSp>
      <p:sp>
        <p:nvSpPr>
          <p:cNvPr id="11" name="10 Rectángulo redondeado"/>
          <p:cNvSpPr/>
          <p:nvPr/>
        </p:nvSpPr>
        <p:spPr>
          <a:xfrm>
            <a:off x="5857884" y="4786322"/>
            <a:ext cx="2286016" cy="185738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C" sz="2400" dirty="0" smtClean="0">
                <a:latin typeface="Arial Rounded MT Bold" pitchFamily="34" charset="0"/>
              </a:rPr>
              <a:t>MBWA y UMTS con 3 unidades funcionales.</a:t>
            </a:r>
            <a:endParaRPr lang="es-EC" sz="2400" dirty="0">
              <a:latin typeface="Arial Rounded MT Bold" pitchFamily="34" charset="0"/>
            </a:endParaRPr>
          </a:p>
        </p:txBody>
      </p:sp>
      <p:sp>
        <p:nvSpPr>
          <p:cNvPr id="12" name="11 Rectángulo redondeado"/>
          <p:cNvSpPr/>
          <p:nvPr/>
        </p:nvSpPr>
        <p:spPr>
          <a:xfrm>
            <a:off x="5857884" y="1214422"/>
            <a:ext cx="3071834" cy="328614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C" sz="2400" dirty="0" smtClean="0">
                <a:latin typeface="Arial Rounded MT Bold" pitchFamily="34" charset="0"/>
              </a:rPr>
              <a:t>La red de acceso de MBWA cumple al mismo tiempo las funciones de la red de acceso y de la red </a:t>
            </a:r>
            <a:r>
              <a:rPr lang="es-EC" sz="2400" dirty="0" smtClean="0">
                <a:latin typeface="Arial Rounded MT Bold" pitchFamily="34" charset="0"/>
              </a:rPr>
              <a:t>central </a:t>
            </a:r>
            <a:r>
              <a:rPr lang="es-EC" sz="2400" dirty="0" smtClean="0">
                <a:latin typeface="Arial Rounded MT Bold" pitchFamily="34" charset="0"/>
              </a:rPr>
              <a:t>de UMTS.</a:t>
            </a:r>
            <a:endParaRPr lang="es-EC" sz="2400" dirty="0">
              <a:latin typeface="Arial Rounded MT Bold" pitchFamily="34" charset="0"/>
            </a:endParaRPr>
          </a:p>
        </p:txBody>
      </p:sp>
      <p:grpSp>
        <p:nvGrpSpPr>
          <p:cNvPr id="14" name="13 Grupo"/>
          <p:cNvGrpSpPr/>
          <p:nvPr/>
        </p:nvGrpSpPr>
        <p:grpSpPr>
          <a:xfrm>
            <a:off x="642910" y="1214423"/>
            <a:ext cx="5072098" cy="3714776"/>
            <a:chOff x="642910" y="1214423"/>
            <a:chExt cx="5072098" cy="3714776"/>
          </a:xfrm>
        </p:grpSpPr>
        <p:pic>
          <p:nvPicPr>
            <p:cNvPr id="8" name="Picture 2"/>
            <p:cNvPicPr>
              <a:picLocks noChangeAspect="1" noChangeArrowheads="1"/>
            </p:cNvPicPr>
            <p:nvPr/>
          </p:nvPicPr>
          <p:blipFill>
            <a:blip r:embed="rId4"/>
            <a:srcRect/>
            <a:stretch>
              <a:fillRect/>
            </a:stretch>
          </p:blipFill>
          <p:spPr bwMode="auto">
            <a:xfrm>
              <a:off x="642910" y="1214423"/>
              <a:ext cx="5072098" cy="3714776"/>
            </a:xfrm>
            <a:prstGeom prst="rect">
              <a:avLst/>
            </a:prstGeom>
            <a:noFill/>
            <a:ln w="9525">
              <a:noFill/>
              <a:miter lim="800000"/>
              <a:headEnd/>
              <a:tailEnd/>
            </a:ln>
            <a:effectLst/>
          </p:spPr>
        </p:pic>
        <p:sp>
          <p:nvSpPr>
            <p:cNvPr id="13" name="12 CuadroTexto"/>
            <p:cNvSpPr txBox="1"/>
            <p:nvPr/>
          </p:nvSpPr>
          <p:spPr>
            <a:xfrm>
              <a:off x="785786" y="4214818"/>
              <a:ext cx="2000264" cy="523220"/>
            </a:xfrm>
            <a:prstGeom prst="rect">
              <a:avLst/>
            </a:prstGeom>
            <a:noFill/>
          </p:spPr>
          <p:txBody>
            <a:bodyPr wrap="square" rtlCol="0">
              <a:spAutoFit/>
            </a:bodyPr>
            <a:lstStyle/>
            <a:p>
              <a:pPr algn="ctr"/>
              <a:r>
                <a:rPr lang="es-EC" sz="2800" dirty="0" smtClean="0">
                  <a:solidFill>
                    <a:schemeClr val="accent1"/>
                  </a:solidFill>
                  <a:latin typeface="Arial Rounded MT Bold" pitchFamily="34" charset="0"/>
                </a:rPr>
                <a:t>MBWA</a:t>
              </a:r>
              <a:endParaRPr lang="es-EC" sz="2800" dirty="0">
                <a:solidFill>
                  <a:schemeClr val="accent1"/>
                </a:solidFill>
                <a:latin typeface="Arial Rounded MT Bold" pitchFamily="34" charset="0"/>
              </a:endParaRPr>
            </a:p>
          </p:txBody>
        </p:sp>
      </p:grpSp>
      <p:grpSp>
        <p:nvGrpSpPr>
          <p:cNvPr id="16" name="15 Grupo"/>
          <p:cNvGrpSpPr/>
          <p:nvPr/>
        </p:nvGrpSpPr>
        <p:grpSpPr>
          <a:xfrm>
            <a:off x="642910" y="5072074"/>
            <a:ext cx="5072098" cy="1571636"/>
            <a:chOff x="642910" y="5072074"/>
            <a:chExt cx="5072098" cy="1571636"/>
          </a:xfrm>
        </p:grpSpPr>
        <p:pic>
          <p:nvPicPr>
            <p:cNvPr id="6" name="5 Imagen" descr="Figura31.png"/>
            <p:cNvPicPr>
              <a:picLocks noChangeAspect="1"/>
            </p:cNvPicPr>
            <p:nvPr/>
          </p:nvPicPr>
          <p:blipFill>
            <a:blip r:embed="rId5"/>
            <a:stretch>
              <a:fillRect/>
            </a:stretch>
          </p:blipFill>
          <p:spPr>
            <a:xfrm>
              <a:off x="642910" y="5072074"/>
              <a:ext cx="5072098" cy="1543152"/>
            </a:xfrm>
            <a:prstGeom prst="rect">
              <a:avLst/>
            </a:prstGeom>
          </p:spPr>
        </p:pic>
        <p:sp>
          <p:nvSpPr>
            <p:cNvPr id="15" name="14 CuadroTexto"/>
            <p:cNvSpPr txBox="1"/>
            <p:nvPr/>
          </p:nvSpPr>
          <p:spPr>
            <a:xfrm>
              <a:off x="642910" y="6243600"/>
              <a:ext cx="1000132" cy="400110"/>
            </a:xfrm>
            <a:prstGeom prst="rect">
              <a:avLst/>
            </a:prstGeom>
            <a:noFill/>
          </p:spPr>
          <p:txBody>
            <a:bodyPr wrap="square" rtlCol="0">
              <a:spAutoFit/>
            </a:bodyPr>
            <a:lstStyle/>
            <a:p>
              <a:r>
                <a:rPr lang="es-EC" sz="2000" dirty="0" smtClean="0">
                  <a:solidFill>
                    <a:schemeClr val="accent1"/>
                  </a:solidFill>
                  <a:latin typeface="Arial Rounded MT Bold" pitchFamily="34" charset="0"/>
                </a:rPr>
                <a:t>UMTS</a:t>
              </a:r>
              <a:endParaRPr lang="es-EC" sz="2000" dirty="0">
                <a:solidFill>
                  <a:schemeClr val="accent1"/>
                </a:solidFill>
                <a:latin typeface="Arial Rounded MT Bold" pitchFamily="34" charset="0"/>
              </a:endParaRP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142976" y="142852"/>
              <a:ext cx="7500990" cy="646331"/>
            </a:xfrm>
            <a:prstGeom prst="rect">
              <a:avLst/>
            </a:prstGeom>
            <a:noFill/>
          </p:spPr>
          <p:txBody>
            <a:bodyPr wrap="square" rtlCol="0">
              <a:spAutoFit/>
            </a:bodyPr>
            <a:lstStyle/>
            <a:p>
              <a:pPr algn="ctr"/>
              <a:r>
                <a:rPr lang="es-EC" sz="3600" dirty="0" smtClean="0">
                  <a:latin typeface="Arial Rounded MT Bold" pitchFamily="34" charset="0"/>
                </a:rPr>
                <a:t>CAPA FÍSICA</a:t>
              </a:r>
              <a:endParaRPr lang="es-EC" sz="3600" dirty="0">
                <a:latin typeface="Arial Rounded MT Bold" pitchFamily="34" charset="0"/>
              </a:endParaRPr>
            </a:p>
          </p:txBody>
        </p:sp>
      </p:grpSp>
      <p:grpSp>
        <p:nvGrpSpPr>
          <p:cNvPr id="15" name="14 Grupo"/>
          <p:cNvGrpSpPr/>
          <p:nvPr/>
        </p:nvGrpSpPr>
        <p:grpSpPr>
          <a:xfrm>
            <a:off x="214282" y="928670"/>
            <a:ext cx="4357718" cy="5643602"/>
            <a:chOff x="214282" y="928670"/>
            <a:chExt cx="4357718" cy="5643602"/>
          </a:xfrm>
        </p:grpSpPr>
        <p:sp>
          <p:nvSpPr>
            <p:cNvPr id="6" name="5 Rectángulo redondeado"/>
            <p:cNvSpPr/>
            <p:nvPr/>
          </p:nvSpPr>
          <p:spPr>
            <a:xfrm>
              <a:off x="214282" y="1357298"/>
              <a:ext cx="4357718" cy="521497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solidFill>
                    <a:schemeClr val="tx1"/>
                  </a:solidFill>
                  <a:latin typeface="Arial Rounded MT Bold" pitchFamily="34" charset="0"/>
                </a:rPr>
                <a:t>OFDMA y CDMA para control de acceso al medio.</a:t>
              </a:r>
            </a:p>
            <a:p>
              <a:pPr algn="just"/>
              <a:endParaRPr lang="es-EC" dirty="0" smtClean="0">
                <a:solidFill>
                  <a:schemeClr val="tx1"/>
                </a:solidFill>
                <a:latin typeface="Arial Rounded MT Bold" pitchFamily="34" charset="0"/>
              </a:endParaRPr>
            </a:p>
            <a:p>
              <a:pPr algn="just"/>
              <a:r>
                <a:rPr lang="es-EC" dirty="0" smtClean="0">
                  <a:solidFill>
                    <a:schemeClr val="tx1"/>
                  </a:solidFill>
                  <a:latin typeface="Arial Rounded MT Bold" pitchFamily="34" charset="0"/>
                </a:rPr>
                <a:t>Operación FDD y TDD.</a:t>
              </a:r>
            </a:p>
            <a:p>
              <a:pPr algn="just"/>
              <a:endParaRPr lang="es-EC" dirty="0" smtClean="0">
                <a:solidFill>
                  <a:schemeClr val="tx1"/>
                </a:solidFill>
                <a:latin typeface="Arial Rounded MT Bold" pitchFamily="34" charset="0"/>
              </a:endParaRPr>
            </a:p>
            <a:p>
              <a:pPr algn="just"/>
              <a:r>
                <a:rPr lang="es-EC" dirty="0" smtClean="0">
                  <a:solidFill>
                    <a:schemeClr val="tx1"/>
                  </a:solidFill>
                  <a:latin typeface="Arial Rounded MT Bold" pitchFamily="34" charset="0"/>
                </a:rPr>
                <a:t>Anchos de banda flexibles entre 5 y 20 MHz y 625 </a:t>
              </a:r>
              <a:r>
                <a:rPr lang="es-EC" dirty="0" err="1" smtClean="0">
                  <a:solidFill>
                    <a:schemeClr val="tx1"/>
                  </a:solidFill>
                  <a:latin typeface="Arial Rounded MT Bold" pitchFamily="34" charset="0"/>
                </a:rPr>
                <a:t>KHz.</a:t>
              </a:r>
              <a:endParaRPr lang="es-EC" dirty="0" smtClean="0">
                <a:solidFill>
                  <a:schemeClr val="tx1"/>
                </a:solidFill>
                <a:latin typeface="Arial Rounded MT Bold" pitchFamily="34" charset="0"/>
              </a:endParaRPr>
            </a:p>
            <a:p>
              <a:pPr algn="just"/>
              <a:endParaRPr lang="es-EC" dirty="0" smtClean="0">
                <a:solidFill>
                  <a:schemeClr val="tx1"/>
                </a:solidFill>
                <a:latin typeface="Arial Rounded MT Bold" pitchFamily="34" charset="0"/>
              </a:endParaRPr>
            </a:p>
            <a:p>
              <a:pPr algn="just"/>
              <a:r>
                <a:rPr lang="es-EC" dirty="0" smtClean="0">
                  <a:solidFill>
                    <a:schemeClr val="tx1"/>
                  </a:solidFill>
                  <a:latin typeface="Arial Rounded MT Bold" pitchFamily="34" charset="0"/>
                </a:rPr>
                <a:t>Codificación turbo con tasa de 1/5 y </a:t>
              </a:r>
              <a:r>
                <a:rPr lang="es-EC" dirty="0" err="1" smtClean="0">
                  <a:solidFill>
                    <a:schemeClr val="tx1"/>
                  </a:solidFill>
                  <a:latin typeface="Arial Rounded MT Bold" pitchFamily="34" charset="0"/>
                </a:rPr>
                <a:t>convolucional</a:t>
              </a:r>
              <a:r>
                <a:rPr lang="es-EC" dirty="0" smtClean="0">
                  <a:solidFill>
                    <a:schemeClr val="tx1"/>
                  </a:solidFill>
                  <a:latin typeface="Arial Rounded MT Bold" pitchFamily="34" charset="0"/>
                </a:rPr>
                <a:t> con tasa 1/3.</a:t>
              </a:r>
            </a:p>
            <a:p>
              <a:pPr algn="just"/>
              <a:endParaRPr lang="es-EC" dirty="0" smtClean="0">
                <a:solidFill>
                  <a:schemeClr val="tx1"/>
                </a:solidFill>
                <a:latin typeface="Arial Rounded MT Bold" pitchFamily="34" charset="0"/>
              </a:endParaRPr>
            </a:p>
            <a:p>
              <a:pPr algn="just"/>
              <a:r>
                <a:rPr lang="es-EC" dirty="0" smtClean="0">
                  <a:solidFill>
                    <a:schemeClr val="tx1"/>
                  </a:solidFill>
                  <a:latin typeface="Arial Rounded MT Bold" pitchFamily="34" charset="0"/>
                </a:rPr>
                <a:t>Modulaciones QPSK, 8PSK, 12, 16, 24, 32 y 64 QAM.</a:t>
              </a:r>
            </a:p>
            <a:p>
              <a:pPr algn="just"/>
              <a:endParaRPr lang="es-EC" dirty="0" smtClean="0">
                <a:solidFill>
                  <a:schemeClr val="tx1"/>
                </a:solidFill>
                <a:latin typeface="Arial Rounded MT Bold" pitchFamily="34" charset="0"/>
              </a:endParaRPr>
            </a:p>
            <a:p>
              <a:pPr algn="just"/>
              <a:r>
                <a:rPr lang="es-EC" dirty="0" smtClean="0">
                  <a:solidFill>
                    <a:schemeClr val="tx1"/>
                  </a:solidFill>
                  <a:latin typeface="Arial Rounded MT Bold" pitchFamily="34" charset="0"/>
                </a:rPr>
                <a:t>Reenvíos H-ARQ.</a:t>
              </a:r>
            </a:p>
            <a:p>
              <a:pPr algn="just"/>
              <a:endParaRPr lang="es-EC" dirty="0" smtClean="0">
                <a:solidFill>
                  <a:schemeClr val="tx1"/>
                </a:solidFill>
                <a:latin typeface="Arial Rounded MT Bold" pitchFamily="34" charset="0"/>
              </a:endParaRPr>
            </a:p>
            <a:p>
              <a:pPr algn="just"/>
              <a:r>
                <a:rPr lang="es-EC" dirty="0" smtClean="0">
                  <a:solidFill>
                    <a:schemeClr val="tx1"/>
                  </a:solidFill>
                  <a:latin typeface="Arial Rounded MT Bold" pitchFamily="34" charset="0"/>
                </a:rPr>
                <a:t>Técnicas de transmisión MIMO, </a:t>
              </a:r>
              <a:r>
                <a:rPr lang="es-EC" i="1" dirty="0" err="1" smtClean="0">
                  <a:solidFill>
                    <a:schemeClr val="tx1"/>
                  </a:solidFill>
                  <a:latin typeface="Arial Rounded MT Bold" pitchFamily="34" charset="0"/>
                </a:rPr>
                <a:t>beamforming</a:t>
              </a:r>
              <a:r>
                <a:rPr lang="es-EC" dirty="0" smtClean="0">
                  <a:solidFill>
                    <a:schemeClr val="tx1"/>
                  </a:solidFill>
                  <a:latin typeface="Arial Rounded MT Bold" pitchFamily="34" charset="0"/>
                </a:rPr>
                <a:t> y SDMA.</a:t>
              </a:r>
              <a:endParaRPr lang="es-EC" dirty="0">
                <a:solidFill>
                  <a:schemeClr val="tx1"/>
                </a:solidFill>
                <a:latin typeface="Arial Rounded MT Bold" pitchFamily="34" charset="0"/>
              </a:endParaRPr>
            </a:p>
          </p:txBody>
        </p:sp>
        <p:sp>
          <p:nvSpPr>
            <p:cNvPr id="13" name="12 Rectángulo"/>
            <p:cNvSpPr/>
            <p:nvPr/>
          </p:nvSpPr>
          <p:spPr>
            <a:xfrm>
              <a:off x="1357290" y="928670"/>
              <a:ext cx="2214578"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latin typeface="Arial Rounded MT Bold" pitchFamily="34" charset="0"/>
                </a:rPr>
                <a:t>MBWA</a:t>
              </a:r>
              <a:endParaRPr lang="es-EC" sz="2400" dirty="0">
                <a:latin typeface="Arial Rounded MT Bold" pitchFamily="34" charset="0"/>
              </a:endParaRPr>
            </a:p>
          </p:txBody>
        </p:sp>
      </p:grpSp>
      <p:grpSp>
        <p:nvGrpSpPr>
          <p:cNvPr id="16" name="15 Grupo"/>
          <p:cNvGrpSpPr/>
          <p:nvPr/>
        </p:nvGrpSpPr>
        <p:grpSpPr>
          <a:xfrm>
            <a:off x="4572000" y="928670"/>
            <a:ext cx="4357718" cy="5643602"/>
            <a:chOff x="4572000" y="928670"/>
            <a:chExt cx="4357718" cy="5643602"/>
          </a:xfrm>
        </p:grpSpPr>
        <p:sp>
          <p:nvSpPr>
            <p:cNvPr id="12" name="11 Rectángulo redondeado"/>
            <p:cNvSpPr/>
            <p:nvPr/>
          </p:nvSpPr>
          <p:spPr>
            <a:xfrm>
              <a:off x="4572000" y="1357298"/>
              <a:ext cx="4357718" cy="521497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solidFill>
                    <a:schemeClr val="tx1"/>
                  </a:solidFill>
                  <a:latin typeface="Arial Rounded MT Bold" pitchFamily="34" charset="0"/>
                </a:rPr>
                <a:t>CDMA de banda ancha para acceso al medio.</a:t>
              </a:r>
            </a:p>
            <a:p>
              <a:pPr algn="just"/>
              <a:endParaRPr lang="es-EC" dirty="0" smtClean="0">
                <a:solidFill>
                  <a:schemeClr val="tx1"/>
                </a:solidFill>
                <a:latin typeface="Arial Rounded MT Bold" pitchFamily="34" charset="0"/>
              </a:endParaRPr>
            </a:p>
            <a:p>
              <a:pPr algn="just"/>
              <a:r>
                <a:rPr lang="es-EC" dirty="0" smtClean="0">
                  <a:solidFill>
                    <a:schemeClr val="tx1"/>
                  </a:solidFill>
                  <a:latin typeface="Arial Rounded MT Bold" pitchFamily="34" charset="0"/>
                </a:rPr>
                <a:t>Operación FDD y TDD.</a:t>
              </a:r>
            </a:p>
            <a:p>
              <a:pPr algn="just"/>
              <a:endParaRPr lang="es-EC" dirty="0" smtClean="0">
                <a:solidFill>
                  <a:schemeClr val="tx1"/>
                </a:solidFill>
                <a:latin typeface="Arial Rounded MT Bold" pitchFamily="34" charset="0"/>
              </a:endParaRPr>
            </a:p>
            <a:p>
              <a:pPr algn="just"/>
              <a:r>
                <a:rPr lang="es-EC" dirty="0" smtClean="0">
                  <a:solidFill>
                    <a:schemeClr val="tx1"/>
                  </a:solidFill>
                  <a:latin typeface="Arial Rounded MT Bold" pitchFamily="34" charset="0"/>
                </a:rPr>
                <a:t>Anchos de banda fijos de 5 </a:t>
              </a:r>
              <a:r>
                <a:rPr lang="es-EC" dirty="0" err="1" smtClean="0">
                  <a:solidFill>
                    <a:schemeClr val="tx1"/>
                  </a:solidFill>
                  <a:latin typeface="Arial Rounded MT Bold" pitchFamily="34" charset="0"/>
                </a:rPr>
                <a:t>MHz.</a:t>
              </a:r>
              <a:endParaRPr lang="es-EC" dirty="0" smtClean="0">
                <a:solidFill>
                  <a:schemeClr val="tx1"/>
                </a:solidFill>
                <a:latin typeface="Arial Rounded MT Bold" pitchFamily="34" charset="0"/>
              </a:endParaRPr>
            </a:p>
            <a:p>
              <a:pPr algn="just"/>
              <a:endParaRPr lang="es-EC" dirty="0" smtClean="0">
                <a:solidFill>
                  <a:schemeClr val="tx1"/>
                </a:solidFill>
                <a:latin typeface="Arial Rounded MT Bold" pitchFamily="34" charset="0"/>
              </a:endParaRPr>
            </a:p>
            <a:p>
              <a:pPr algn="just"/>
              <a:endParaRPr lang="es-EC" dirty="0" smtClean="0">
                <a:solidFill>
                  <a:schemeClr val="tx1"/>
                </a:solidFill>
                <a:latin typeface="Arial Rounded MT Bold" pitchFamily="34" charset="0"/>
              </a:endParaRPr>
            </a:p>
            <a:p>
              <a:pPr algn="just"/>
              <a:r>
                <a:rPr lang="es-EC" dirty="0" smtClean="0">
                  <a:solidFill>
                    <a:schemeClr val="tx1"/>
                  </a:solidFill>
                  <a:latin typeface="Arial Rounded MT Bold" pitchFamily="34" charset="0"/>
                </a:rPr>
                <a:t>Codificación </a:t>
              </a:r>
              <a:r>
                <a:rPr lang="es-EC" dirty="0" err="1" smtClean="0">
                  <a:solidFill>
                    <a:schemeClr val="tx1"/>
                  </a:solidFill>
                  <a:latin typeface="Arial Rounded MT Bold" pitchFamily="34" charset="0"/>
                </a:rPr>
                <a:t>convolucional</a:t>
              </a:r>
              <a:r>
                <a:rPr lang="es-EC" dirty="0" smtClean="0">
                  <a:solidFill>
                    <a:schemeClr val="tx1"/>
                  </a:solidFill>
                  <a:latin typeface="Arial Rounded MT Bold" pitchFamily="34" charset="0"/>
                </a:rPr>
                <a:t> con tasa 1/2 y turbo con tasa 1/3.</a:t>
              </a:r>
            </a:p>
            <a:p>
              <a:pPr algn="just"/>
              <a:endParaRPr lang="es-EC" dirty="0" smtClean="0">
                <a:solidFill>
                  <a:schemeClr val="tx1"/>
                </a:solidFill>
                <a:latin typeface="Arial Rounded MT Bold" pitchFamily="34" charset="0"/>
              </a:endParaRPr>
            </a:p>
            <a:p>
              <a:pPr algn="just"/>
              <a:r>
                <a:rPr lang="es-EC" dirty="0" smtClean="0">
                  <a:solidFill>
                    <a:schemeClr val="tx1"/>
                  </a:solidFill>
                  <a:latin typeface="Arial Rounded MT Bold" pitchFamily="34" charset="0"/>
                </a:rPr>
                <a:t>Modulación QPSK.</a:t>
              </a:r>
            </a:p>
            <a:p>
              <a:pPr algn="just"/>
              <a:endParaRPr lang="es-EC" dirty="0" smtClean="0">
                <a:solidFill>
                  <a:schemeClr val="tx1"/>
                </a:solidFill>
                <a:latin typeface="Arial Rounded MT Bold" pitchFamily="34" charset="0"/>
              </a:endParaRPr>
            </a:p>
            <a:p>
              <a:pPr algn="just"/>
              <a:endParaRPr lang="es-EC" dirty="0" smtClean="0">
                <a:solidFill>
                  <a:schemeClr val="tx1"/>
                </a:solidFill>
                <a:latin typeface="Arial Rounded MT Bold" pitchFamily="34" charset="0"/>
              </a:endParaRPr>
            </a:p>
            <a:p>
              <a:pPr algn="just"/>
              <a:r>
                <a:rPr lang="es-EC" dirty="0" smtClean="0">
                  <a:solidFill>
                    <a:schemeClr val="tx1"/>
                  </a:solidFill>
                  <a:latin typeface="Arial Rounded MT Bold" pitchFamily="34" charset="0"/>
                </a:rPr>
                <a:t>Reenvíos H-ARQ.</a:t>
              </a:r>
            </a:p>
            <a:p>
              <a:pPr algn="just"/>
              <a:endParaRPr lang="es-EC" dirty="0" smtClean="0">
                <a:solidFill>
                  <a:schemeClr val="tx1"/>
                </a:solidFill>
                <a:latin typeface="Arial Rounded MT Bold" pitchFamily="34" charset="0"/>
              </a:endParaRPr>
            </a:p>
            <a:p>
              <a:pPr algn="just"/>
              <a:r>
                <a:rPr lang="es-EC" dirty="0" err="1" smtClean="0">
                  <a:solidFill>
                    <a:schemeClr val="tx1"/>
                  </a:solidFill>
                  <a:latin typeface="Arial Rounded MT Bold" pitchFamily="34" charset="0"/>
                </a:rPr>
                <a:t>Reutilzación</a:t>
              </a:r>
              <a:r>
                <a:rPr lang="es-EC" dirty="0" smtClean="0">
                  <a:solidFill>
                    <a:schemeClr val="tx1"/>
                  </a:solidFill>
                  <a:latin typeface="Arial Rounded MT Bold" pitchFamily="34" charset="0"/>
                </a:rPr>
                <a:t> universal = 1.</a:t>
              </a:r>
            </a:p>
            <a:p>
              <a:pPr algn="just"/>
              <a:endParaRPr lang="es-EC" dirty="0">
                <a:solidFill>
                  <a:schemeClr val="tx1"/>
                </a:solidFill>
                <a:latin typeface="Arial Rounded MT Bold" pitchFamily="34" charset="0"/>
              </a:endParaRPr>
            </a:p>
          </p:txBody>
        </p:sp>
        <p:sp>
          <p:nvSpPr>
            <p:cNvPr id="14" name="13 Rectángulo"/>
            <p:cNvSpPr/>
            <p:nvPr/>
          </p:nvSpPr>
          <p:spPr>
            <a:xfrm>
              <a:off x="5643570" y="928670"/>
              <a:ext cx="2214578"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latin typeface="Arial Rounded MT Bold" pitchFamily="34" charset="0"/>
                </a:rPr>
                <a:t>UMTS</a:t>
              </a: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142976" y="282339"/>
              <a:ext cx="7500990" cy="646331"/>
            </a:xfrm>
            <a:prstGeom prst="rect">
              <a:avLst/>
            </a:prstGeom>
            <a:noFill/>
          </p:spPr>
          <p:txBody>
            <a:bodyPr wrap="square" rtlCol="0">
              <a:spAutoFit/>
            </a:bodyPr>
            <a:lstStyle/>
            <a:p>
              <a:pPr algn="ctr"/>
              <a:r>
                <a:rPr lang="es-EC" sz="3600" dirty="0" smtClean="0">
                  <a:latin typeface="Arial Rounded MT Bold" pitchFamily="34" charset="0"/>
                </a:rPr>
                <a:t>ESTRUCTURA DE TRAMAS</a:t>
              </a:r>
              <a:endParaRPr lang="es-EC" sz="3600" dirty="0">
                <a:latin typeface="Arial Rounded MT Bold" pitchFamily="34" charset="0"/>
              </a:endParaRPr>
            </a:p>
          </p:txBody>
        </p:sp>
      </p:grpSp>
      <p:pic>
        <p:nvPicPr>
          <p:cNvPr id="6" name="5 Imagen" descr="Figura249.png"/>
          <p:cNvPicPr>
            <a:picLocks noChangeAspect="1"/>
          </p:cNvPicPr>
          <p:nvPr/>
        </p:nvPicPr>
        <p:blipFill>
          <a:blip r:embed="rId4"/>
          <a:stretch>
            <a:fillRect/>
          </a:stretch>
        </p:blipFill>
        <p:spPr>
          <a:xfrm>
            <a:off x="1000100" y="1071546"/>
            <a:ext cx="7143800" cy="1730239"/>
          </a:xfrm>
          <a:prstGeom prst="rect">
            <a:avLst/>
          </a:prstGeom>
        </p:spPr>
      </p:pic>
      <p:pic>
        <p:nvPicPr>
          <p:cNvPr id="7" name="6 Imagen" descr="Figura257.png"/>
          <p:cNvPicPr>
            <a:picLocks noChangeAspect="1"/>
          </p:cNvPicPr>
          <p:nvPr/>
        </p:nvPicPr>
        <p:blipFill>
          <a:blip r:embed="rId5"/>
          <a:stretch>
            <a:fillRect/>
          </a:stretch>
        </p:blipFill>
        <p:spPr>
          <a:xfrm>
            <a:off x="1000100" y="2912310"/>
            <a:ext cx="7143800" cy="2088326"/>
          </a:xfrm>
          <a:prstGeom prst="rect">
            <a:avLst/>
          </a:prstGeom>
        </p:spPr>
      </p:pic>
      <p:pic>
        <p:nvPicPr>
          <p:cNvPr id="8" name="7 Imagen" descr="Figura318.png"/>
          <p:cNvPicPr>
            <a:picLocks noChangeAspect="1"/>
          </p:cNvPicPr>
          <p:nvPr/>
        </p:nvPicPr>
        <p:blipFill>
          <a:blip r:embed="rId6"/>
          <a:stretch>
            <a:fillRect/>
          </a:stretch>
        </p:blipFill>
        <p:spPr>
          <a:xfrm>
            <a:off x="1928794" y="5072074"/>
            <a:ext cx="5214974" cy="1629002"/>
          </a:xfrm>
          <a:prstGeom prst="rect">
            <a:avLst/>
          </a:prstGeom>
        </p:spPr>
      </p:pic>
      <p:sp>
        <p:nvSpPr>
          <p:cNvPr id="9" name="8 CuadroTexto"/>
          <p:cNvSpPr txBox="1"/>
          <p:nvPr/>
        </p:nvSpPr>
        <p:spPr>
          <a:xfrm>
            <a:off x="4214810" y="3929066"/>
            <a:ext cx="184731" cy="369332"/>
          </a:xfrm>
          <a:prstGeom prst="rect">
            <a:avLst/>
          </a:prstGeom>
          <a:noFill/>
        </p:spPr>
        <p:txBody>
          <a:bodyPr wrap="none" rtlCol="0">
            <a:spAutoFit/>
          </a:bodyPr>
          <a:lstStyle/>
          <a:p>
            <a:endParaRPr lang="es-EC" dirty="0"/>
          </a:p>
        </p:txBody>
      </p:sp>
      <p:sp>
        <p:nvSpPr>
          <p:cNvPr id="10" name="9 CuadroTexto"/>
          <p:cNvSpPr txBox="1"/>
          <p:nvPr/>
        </p:nvSpPr>
        <p:spPr>
          <a:xfrm>
            <a:off x="428628" y="2285992"/>
            <a:ext cx="785786" cy="1569660"/>
          </a:xfrm>
          <a:prstGeom prst="rect">
            <a:avLst/>
          </a:prstGeom>
          <a:noFill/>
        </p:spPr>
        <p:txBody>
          <a:bodyPr wrap="square" rtlCol="0">
            <a:spAutoFit/>
          </a:bodyPr>
          <a:lstStyle/>
          <a:p>
            <a:r>
              <a:rPr lang="es-EC" sz="2400" dirty="0" smtClean="0">
                <a:latin typeface="Arial Rounded MT Bold" pitchFamily="34" charset="0"/>
              </a:rPr>
              <a:t>M</a:t>
            </a:r>
          </a:p>
          <a:p>
            <a:r>
              <a:rPr lang="es-EC" sz="2400" dirty="0" smtClean="0">
                <a:latin typeface="Arial Rounded MT Bold" pitchFamily="34" charset="0"/>
              </a:rPr>
              <a:t>B</a:t>
            </a:r>
          </a:p>
          <a:p>
            <a:r>
              <a:rPr lang="es-EC" sz="2400" dirty="0" smtClean="0">
                <a:latin typeface="Arial Rounded MT Bold" pitchFamily="34" charset="0"/>
              </a:rPr>
              <a:t>W</a:t>
            </a:r>
          </a:p>
          <a:p>
            <a:r>
              <a:rPr lang="es-EC" sz="2400" dirty="0" smtClean="0">
                <a:latin typeface="Arial Rounded MT Bold" pitchFamily="34" charset="0"/>
              </a:rPr>
              <a:t>A</a:t>
            </a:r>
            <a:endParaRPr lang="es-EC" sz="2400" dirty="0">
              <a:latin typeface="Arial Rounded MT Bold" pitchFamily="34" charset="0"/>
            </a:endParaRPr>
          </a:p>
        </p:txBody>
      </p:sp>
      <p:sp>
        <p:nvSpPr>
          <p:cNvPr id="12" name="11 CuadroTexto"/>
          <p:cNvSpPr txBox="1"/>
          <p:nvPr/>
        </p:nvSpPr>
        <p:spPr>
          <a:xfrm>
            <a:off x="8215338" y="1214422"/>
            <a:ext cx="785786" cy="1200329"/>
          </a:xfrm>
          <a:prstGeom prst="rect">
            <a:avLst/>
          </a:prstGeom>
          <a:noFill/>
        </p:spPr>
        <p:txBody>
          <a:bodyPr wrap="square" rtlCol="0">
            <a:spAutoFit/>
          </a:bodyPr>
          <a:lstStyle/>
          <a:p>
            <a:r>
              <a:rPr lang="es-EC" sz="2400" dirty="0" smtClean="0">
                <a:latin typeface="Arial Rounded MT Bold" pitchFamily="34" charset="0"/>
              </a:rPr>
              <a:t>F</a:t>
            </a:r>
          </a:p>
          <a:p>
            <a:r>
              <a:rPr lang="es-EC" sz="2400" dirty="0" smtClean="0">
                <a:latin typeface="Arial Rounded MT Bold" pitchFamily="34" charset="0"/>
              </a:rPr>
              <a:t>D</a:t>
            </a:r>
          </a:p>
          <a:p>
            <a:r>
              <a:rPr lang="es-EC" sz="2400" dirty="0" smtClean="0">
                <a:latin typeface="Arial Rounded MT Bold" pitchFamily="34" charset="0"/>
              </a:rPr>
              <a:t>D</a:t>
            </a:r>
          </a:p>
        </p:txBody>
      </p:sp>
      <p:sp>
        <p:nvSpPr>
          <p:cNvPr id="13" name="12 CuadroTexto"/>
          <p:cNvSpPr txBox="1"/>
          <p:nvPr/>
        </p:nvSpPr>
        <p:spPr>
          <a:xfrm>
            <a:off x="8215338" y="3357562"/>
            <a:ext cx="785786" cy="1200329"/>
          </a:xfrm>
          <a:prstGeom prst="rect">
            <a:avLst/>
          </a:prstGeom>
          <a:noFill/>
        </p:spPr>
        <p:txBody>
          <a:bodyPr wrap="square" rtlCol="0">
            <a:spAutoFit/>
          </a:bodyPr>
          <a:lstStyle/>
          <a:p>
            <a:r>
              <a:rPr lang="es-EC" sz="2400" dirty="0" smtClean="0">
                <a:latin typeface="Arial Rounded MT Bold" pitchFamily="34" charset="0"/>
              </a:rPr>
              <a:t>T</a:t>
            </a:r>
          </a:p>
          <a:p>
            <a:r>
              <a:rPr lang="es-EC" sz="2400" dirty="0" smtClean="0">
                <a:latin typeface="Arial Rounded MT Bold" pitchFamily="34" charset="0"/>
              </a:rPr>
              <a:t>D</a:t>
            </a:r>
          </a:p>
          <a:p>
            <a:r>
              <a:rPr lang="es-EC" sz="2400" dirty="0" smtClean="0">
                <a:latin typeface="Arial Rounded MT Bold" pitchFamily="34" charset="0"/>
              </a:rPr>
              <a:t>D</a:t>
            </a:r>
          </a:p>
        </p:txBody>
      </p:sp>
      <p:sp>
        <p:nvSpPr>
          <p:cNvPr id="14" name="13 CuadroTexto"/>
          <p:cNvSpPr txBox="1"/>
          <p:nvPr/>
        </p:nvSpPr>
        <p:spPr>
          <a:xfrm>
            <a:off x="1357290" y="5143512"/>
            <a:ext cx="785786" cy="1569660"/>
          </a:xfrm>
          <a:prstGeom prst="rect">
            <a:avLst/>
          </a:prstGeom>
          <a:noFill/>
        </p:spPr>
        <p:txBody>
          <a:bodyPr wrap="square" rtlCol="0">
            <a:spAutoFit/>
          </a:bodyPr>
          <a:lstStyle/>
          <a:p>
            <a:r>
              <a:rPr lang="es-EC" sz="2400" dirty="0" smtClean="0">
                <a:latin typeface="Arial Rounded MT Bold" pitchFamily="34" charset="0"/>
              </a:rPr>
              <a:t>U</a:t>
            </a:r>
          </a:p>
          <a:p>
            <a:r>
              <a:rPr lang="es-EC" sz="2400" dirty="0" smtClean="0">
                <a:latin typeface="Arial Rounded MT Bold" pitchFamily="34" charset="0"/>
              </a:rPr>
              <a:t>M</a:t>
            </a:r>
          </a:p>
          <a:p>
            <a:r>
              <a:rPr lang="es-EC" sz="2400" dirty="0" smtClean="0">
                <a:latin typeface="Arial Rounded MT Bold" pitchFamily="34" charset="0"/>
              </a:rPr>
              <a:t>T</a:t>
            </a:r>
          </a:p>
          <a:p>
            <a:r>
              <a:rPr lang="es-EC" sz="2400" dirty="0" smtClean="0">
                <a:latin typeface="Arial Rounded MT Bold" pitchFamily="34" charset="0"/>
              </a:rPr>
              <a:t>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51888" y="71438"/>
            <a:ext cx="9092112" cy="6786562"/>
            <a:chOff x="51888" y="71438"/>
            <a:chExt cx="9092112" cy="6786562"/>
          </a:xfrm>
        </p:grpSpPr>
        <p:pic>
          <p:nvPicPr>
            <p:cNvPr id="4"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5" name="4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6" name="5 CuadroTexto"/>
            <p:cNvSpPr txBox="1"/>
            <p:nvPr/>
          </p:nvSpPr>
          <p:spPr>
            <a:xfrm>
              <a:off x="1142976" y="282339"/>
              <a:ext cx="7500990" cy="646331"/>
            </a:xfrm>
            <a:prstGeom prst="rect">
              <a:avLst/>
            </a:prstGeom>
            <a:noFill/>
          </p:spPr>
          <p:txBody>
            <a:bodyPr wrap="square" rtlCol="0">
              <a:spAutoFit/>
            </a:bodyPr>
            <a:lstStyle/>
            <a:p>
              <a:pPr algn="ctr"/>
              <a:r>
                <a:rPr lang="es-EC" sz="3600" dirty="0" smtClean="0">
                  <a:latin typeface="Arial Rounded MT Bold" pitchFamily="34" charset="0"/>
                </a:rPr>
                <a:t>CAPA MAC</a:t>
              </a:r>
              <a:endParaRPr lang="es-EC" sz="3600" dirty="0">
                <a:latin typeface="Arial Rounded MT Bold" pitchFamily="34" charset="0"/>
              </a:endParaRPr>
            </a:p>
          </p:txBody>
        </p:sp>
      </p:grpSp>
      <p:sp>
        <p:nvSpPr>
          <p:cNvPr id="7" name="6 Rectángulo redondeado"/>
          <p:cNvSpPr/>
          <p:nvPr/>
        </p:nvSpPr>
        <p:spPr>
          <a:xfrm>
            <a:off x="285720" y="1214422"/>
            <a:ext cx="8572560" cy="15716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2400" dirty="0" smtClean="0">
                <a:latin typeface="Arial Rounded MT Bold" pitchFamily="34" charset="0"/>
              </a:rPr>
              <a:t>En UMTS la capa de acceso al medio no es la única que conforma la Capa 2, sino que también se encuentra formada por otras subcapas.</a:t>
            </a:r>
          </a:p>
        </p:txBody>
      </p:sp>
      <p:sp>
        <p:nvSpPr>
          <p:cNvPr id="8" name="7 Rectángulo redondeado"/>
          <p:cNvSpPr/>
          <p:nvPr/>
        </p:nvSpPr>
        <p:spPr>
          <a:xfrm>
            <a:off x="285720" y="2928934"/>
            <a:ext cx="8572560" cy="15716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2400" dirty="0" smtClean="0">
                <a:latin typeface="Arial Rounded MT Bold" pitchFamily="34" charset="0"/>
              </a:rPr>
              <a:t>Estas subcapas de la Capa 2 de UMTS desempeñan las mismas funciones que la Capa MAC de MBWA, por lo que la Capa de Enlace de UMTS y la MAC de MBWA son equivalentes.</a:t>
            </a:r>
          </a:p>
        </p:txBody>
      </p:sp>
      <p:sp>
        <p:nvSpPr>
          <p:cNvPr id="9" name="8 Rectángulo redondeado"/>
          <p:cNvSpPr/>
          <p:nvPr/>
        </p:nvSpPr>
        <p:spPr>
          <a:xfrm>
            <a:off x="285720" y="4643446"/>
            <a:ext cx="8572560" cy="207170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2400" dirty="0" smtClean="0">
                <a:latin typeface="Arial Rounded MT Bold" pitchFamily="34" charset="0"/>
              </a:rPr>
              <a:t>En ambos sistemas la Capa MAC realiza básicamente las mismas funciones pero en UMTS algunas funciones como el </a:t>
            </a:r>
            <a:r>
              <a:rPr lang="es-EC" sz="2400" i="1" dirty="0" err="1" smtClean="0">
                <a:latin typeface="Arial Rounded MT Bold" pitchFamily="34" charset="0"/>
              </a:rPr>
              <a:t>handoff</a:t>
            </a:r>
            <a:r>
              <a:rPr lang="es-EC" sz="2400" dirty="0" smtClean="0">
                <a:latin typeface="Arial Rounded MT Bold" pitchFamily="34" charset="0"/>
              </a:rPr>
              <a:t>, control de potencia, seguridad y </a:t>
            </a:r>
            <a:r>
              <a:rPr lang="es-EC" sz="2400" dirty="0" err="1" smtClean="0">
                <a:latin typeface="Arial Rounded MT Bold" pitchFamily="34" charset="0"/>
              </a:rPr>
              <a:t>QoS</a:t>
            </a:r>
            <a:r>
              <a:rPr lang="es-EC" sz="2400" dirty="0" smtClean="0">
                <a:latin typeface="Arial Rounded MT Bold" pitchFamily="34" charset="0"/>
              </a:rPr>
              <a:t> son realizadas en la Capa 3 y no en la Capa MAC como en MBWA.</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142976" y="282339"/>
              <a:ext cx="7500990" cy="646331"/>
            </a:xfrm>
            <a:prstGeom prst="rect">
              <a:avLst/>
            </a:prstGeom>
            <a:noFill/>
          </p:spPr>
          <p:txBody>
            <a:bodyPr wrap="square" rtlCol="0">
              <a:spAutoFit/>
            </a:bodyPr>
            <a:lstStyle/>
            <a:p>
              <a:pPr algn="ctr"/>
              <a:r>
                <a:rPr lang="es-EC" sz="3600" dirty="0" smtClean="0">
                  <a:latin typeface="Arial Rounded MT Bold" pitchFamily="34" charset="0"/>
                </a:rPr>
                <a:t>EFICIENCIA ESPECTRAL</a:t>
              </a:r>
              <a:endParaRPr lang="es-EC" sz="3600" dirty="0">
                <a:latin typeface="Arial Rounded MT Bold" pitchFamily="34" charset="0"/>
              </a:endParaRPr>
            </a:p>
          </p:txBody>
        </p:sp>
      </p:grpSp>
      <p:grpSp>
        <p:nvGrpSpPr>
          <p:cNvPr id="14" name="13 Grupo"/>
          <p:cNvGrpSpPr/>
          <p:nvPr/>
        </p:nvGrpSpPr>
        <p:grpSpPr>
          <a:xfrm>
            <a:off x="1071538" y="1428736"/>
            <a:ext cx="7000924" cy="714380"/>
            <a:chOff x="1071538" y="1428736"/>
            <a:chExt cx="7000924" cy="714380"/>
          </a:xfrm>
        </p:grpSpPr>
        <p:sp>
          <p:nvSpPr>
            <p:cNvPr id="6" name="5 Rectángulo redondeado"/>
            <p:cNvSpPr/>
            <p:nvPr/>
          </p:nvSpPr>
          <p:spPr>
            <a:xfrm>
              <a:off x="1071538" y="1428736"/>
              <a:ext cx="2071702"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dirty="0" smtClean="0">
                  <a:latin typeface="Arial Rounded MT Bold" pitchFamily="34" charset="0"/>
                </a:rPr>
                <a:t>MIMO</a:t>
              </a:r>
              <a:endParaRPr lang="es-EC" sz="2400" dirty="0">
                <a:latin typeface="Arial Rounded MT Bold" pitchFamily="34" charset="0"/>
              </a:endParaRPr>
            </a:p>
          </p:txBody>
        </p:sp>
        <p:sp>
          <p:nvSpPr>
            <p:cNvPr id="7" name="6 Flecha derecha"/>
            <p:cNvSpPr/>
            <p:nvPr/>
          </p:nvSpPr>
          <p:spPr>
            <a:xfrm>
              <a:off x="3428992" y="1571612"/>
              <a:ext cx="1500198"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redondeado"/>
            <p:cNvSpPr/>
            <p:nvPr/>
          </p:nvSpPr>
          <p:spPr>
            <a:xfrm>
              <a:off x="5143504" y="1428736"/>
              <a:ext cx="2928958"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dirty="0" smtClean="0">
                  <a:latin typeface="Arial Rounded MT Bold" pitchFamily="34" charset="0"/>
                </a:rPr>
                <a:t>DIVERSIDAD DE ANTENAS</a:t>
              </a:r>
              <a:endParaRPr lang="es-EC" sz="2400" dirty="0">
                <a:latin typeface="Arial Rounded MT Bold" pitchFamily="34" charset="0"/>
              </a:endParaRPr>
            </a:p>
          </p:txBody>
        </p:sp>
      </p:grpSp>
      <p:sp>
        <p:nvSpPr>
          <p:cNvPr id="10" name="9 Rectángulo redondeado"/>
          <p:cNvSpPr/>
          <p:nvPr/>
        </p:nvSpPr>
        <p:spPr>
          <a:xfrm>
            <a:off x="4143372" y="2571744"/>
            <a:ext cx="2857520"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i="1" dirty="0" smtClean="0">
                <a:latin typeface="Arial Rounded MT Bold" pitchFamily="34" charset="0"/>
              </a:rPr>
              <a:t>BEAMFORMING</a:t>
            </a:r>
            <a:endParaRPr lang="es-EC" sz="2400" i="1" dirty="0">
              <a:latin typeface="Arial Rounded MT Bold" pitchFamily="34" charset="0"/>
            </a:endParaRPr>
          </a:p>
        </p:txBody>
      </p:sp>
      <p:sp>
        <p:nvSpPr>
          <p:cNvPr id="11" name="10 Rectángulo redondeado"/>
          <p:cNvSpPr/>
          <p:nvPr/>
        </p:nvSpPr>
        <p:spPr>
          <a:xfrm>
            <a:off x="2571736" y="2000240"/>
            <a:ext cx="2071702"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dirty="0" smtClean="0">
                <a:latin typeface="Arial Rounded MT Bold" pitchFamily="34" charset="0"/>
              </a:rPr>
              <a:t>SDMA</a:t>
            </a:r>
            <a:endParaRPr lang="es-EC" sz="2400" dirty="0">
              <a:latin typeface="Arial Rounded MT Bold" pitchFamily="34" charset="0"/>
            </a:endParaRPr>
          </a:p>
        </p:txBody>
      </p:sp>
      <p:pic>
        <p:nvPicPr>
          <p:cNvPr id="12" name="11 Imagen" descr="Figura42.png"/>
          <p:cNvPicPr>
            <a:picLocks noChangeAspect="1"/>
          </p:cNvPicPr>
          <p:nvPr/>
        </p:nvPicPr>
        <p:blipFill>
          <a:blip r:embed="rId4"/>
          <a:stretch>
            <a:fillRect/>
          </a:stretch>
        </p:blipFill>
        <p:spPr>
          <a:xfrm>
            <a:off x="2737869" y="3597761"/>
            <a:ext cx="4977403" cy="2760197"/>
          </a:xfrm>
          <a:prstGeom prst="rect">
            <a:avLst/>
          </a:prstGeom>
        </p:spPr>
      </p:pic>
      <p:sp>
        <p:nvSpPr>
          <p:cNvPr id="13" name="12 Rectángulo redondeado"/>
          <p:cNvSpPr/>
          <p:nvPr/>
        </p:nvSpPr>
        <p:spPr>
          <a:xfrm>
            <a:off x="214282" y="2714620"/>
            <a:ext cx="2286016" cy="3857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latin typeface="Arial Rounded MT Bold" pitchFamily="34" charset="0"/>
              </a:rPr>
              <a:t>La eficiencia espectral es la cantidad de información por segundo que puede transmitirse utilizando un Hz del espectro disponible en una celda.</a:t>
            </a:r>
            <a:endParaRPr lang="es-EC" sz="2000" dirty="0">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142976" y="282339"/>
              <a:ext cx="7500990" cy="646331"/>
            </a:xfrm>
            <a:prstGeom prst="rect">
              <a:avLst/>
            </a:prstGeom>
            <a:noFill/>
          </p:spPr>
          <p:txBody>
            <a:bodyPr wrap="square" rtlCol="0">
              <a:spAutoFit/>
            </a:bodyPr>
            <a:lstStyle/>
            <a:p>
              <a:pPr algn="ctr"/>
              <a:r>
                <a:rPr lang="es-EC" sz="3600" dirty="0" smtClean="0">
                  <a:latin typeface="Arial Rounded MT Bold" pitchFamily="34" charset="0"/>
                </a:rPr>
                <a:t>CALIDAD DE SERVICIO</a:t>
              </a:r>
              <a:endParaRPr lang="es-EC" sz="3600" dirty="0">
                <a:latin typeface="Arial Rounded MT Bold" pitchFamily="34" charset="0"/>
              </a:endParaRPr>
            </a:p>
          </p:txBody>
        </p:sp>
      </p:grpSp>
      <p:pic>
        <p:nvPicPr>
          <p:cNvPr id="2050" name="Picture 2"/>
          <p:cNvPicPr>
            <a:picLocks noChangeAspect="1" noChangeArrowheads="1"/>
          </p:cNvPicPr>
          <p:nvPr/>
        </p:nvPicPr>
        <p:blipFill>
          <a:blip r:embed="rId4"/>
          <a:srcRect/>
          <a:stretch>
            <a:fillRect/>
          </a:stretch>
        </p:blipFill>
        <p:spPr bwMode="auto">
          <a:xfrm>
            <a:off x="758905" y="3429000"/>
            <a:ext cx="7606331" cy="3214710"/>
          </a:xfrm>
          <a:prstGeom prst="rect">
            <a:avLst/>
          </a:prstGeom>
          <a:noFill/>
          <a:ln w="9525">
            <a:noFill/>
            <a:miter lim="800000"/>
            <a:headEnd/>
            <a:tailEnd/>
          </a:ln>
          <a:effectLst/>
        </p:spPr>
      </p:pic>
      <p:pic>
        <p:nvPicPr>
          <p:cNvPr id="7" name="Picture 2"/>
          <p:cNvPicPr>
            <a:picLocks noChangeAspect="1" noChangeArrowheads="1"/>
          </p:cNvPicPr>
          <p:nvPr/>
        </p:nvPicPr>
        <p:blipFill>
          <a:blip r:embed="rId5"/>
          <a:srcRect/>
          <a:stretch>
            <a:fillRect/>
          </a:stretch>
        </p:blipFill>
        <p:spPr bwMode="auto">
          <a:xfrm>
            <a:off x="785786" y="1409690"/>
            <a:ext cx="7593138" cy="1662120"/>
          </a:xfrm>
          <a:prstGeom prst="rect">
            <a:avLst/>
          </a:prstGeom>
          <a:noFill/>
          <a:ln w="9525">
            <a:noFill/>
            <a:miter lim="800000"/>
            <a:headEnd/>
            <a:tailEnd/>
          </a:ln>
          <a:effectLst/>
        </p:spPr>
      </p:pic>
      <p:sp>
        <p:nvSpPr>
          <p:cNvPr id="8" name="7 Rectángulo"/>
          <p:cNvSpPr/>
          <p:nvPr/>
        </p:nvSpPr>
        <p:spPr>
          <a:xfrm>
            <a:off x="285720" y="1428736"/>
            <a:ext cx="500066" cy="1643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latin typeface="Arial Rounded MT Bold" pitchFamily="34" charset="0"/>
              </a:rPr>
              <a:t>M</a:t>
            </a:r>
          </a:p>
          <a:p>
            <a:pPr algn="ctr"/>
            <a:r>
              <a:rPr lang="es-EC" sz="2400" dirty="0" smtClean="0">
                <a:latin typeface="Arial Rounded MT Bold" pitchFamily="34" charset="0"/>
              </a:rPr>
              <a:t>B</a:t>
            </a:r>
          </a:p>
          <a:p>
            <a:pPr algn="ctr"/>
            <a:r>
              <a:rPr lang="es-EC" sz="2400" dirty="0" smtClean="0">
                <a:latin typeface="Arial Rounded MT Bold" pitchFamily="34" charset="0"/>
              </a:rPr>
              <a:t>W</a:t>
            </a:r>
          </a:p>
          <a:p>
            <a:pPr algn="ctr"/>
            <a:r>
              <a:rPr lang="es-EC" sz="2400" dirty="0" smtClean="0">
                <a:latin typeface="Arial Rounded MT Bold" pitchFamily="34" charset="0"/>
              </a:rPr>
              <a:t>A</a:t>
            </a:r>
            <a:endParaRPr lang="es-EC" sz="2400" dirty="0">
              <a:latin typeface="Arial Rounded MT Bold" pitchFamily="34" charset="0"/>
            </a:endParaRPr>
          </a:p>
        </p:txBody>
      </p:sp>
      <p:sp>
        <p:nvSpPr>
          <p:cNvPr id="9" name="8 Rectángulo"/>
          <p:cNvSpPr/>
          <p:nvPr/>
        </p:nvSpPr>
        <p:spPr>
          <a:xfrm>
            <a:off x="285720" y="4357694"/>
            <a:ext cx="500066" cy="1571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latin typeface="Arial Rounded MT Bold" pitchFamily="34" charset="0"/>
              </a:rPr>
              <a:t>U</a:t>
            </a:r>
          </a:p>
          <a:p>
            <a:pPr algn="ctr"/>
            <a:r>
              <a:rPr lang="es-EC" sz="2400" dirty="0" smtClean="0">
                <a:latin typeface="Arial Rounded MT Bold" pitchFamily="34" charset="0"/>
              </a:rPr>
              <a:t>MT</a:t>
            </a:r>
          </a:p>
          <a:p>
            <a:pPr algn="ctr"/>
            <a:r>
              <a:rPr lang="es-EC" sz="2400" dirty="0" smtClean="0">
                <a:latin typeface="Arial Rounded MT Bold" pitchFamily="34" charset="0"/>
              </a:rPr>
              <a:t>S</a:t>
            </a:r>
            <a:endParaRPr lang="es-EC" sz="2400" dirty="0">
              <a:latin typeface="Arial Rounded MT Bold"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142976" y="282339"/>
              <a:ext cx="7500990" cy="646331"/>
            </a:xfrm>
            <a:prstGeom prst="rect">
              <a:avLst/>
            </a:prstGeom>
            <a:noFill/>
          </p:spPr>
          <p:txBody>
            <a:bodyPr wrap="square" rtlCol="0">
              <a:spAutoFit/>
            </a:bodyPr>
            <a:lstStyle/>
            <a:p>
              <a:pPr algn="ctr"/>
              <a:r>
                <a:rPr lang="es-EC" sz="3600" dirty="0" smtClean="0">
                  <a:latin typeface="Arial Rounded MT Bold" pitchFamily="34" charset="0"/>
                </a:rPr>
                <a:t>SEGURIDAD</a:t>
              </a:r>
              <a:endParaRPr lang="es-EC" sz="3600" dirty="0">
                <a:latin typeface="Arial Rounded MT Bold" pitchFamily="34" charset="0"/>
              </a:endParaRPr>
            </a:p>
          </p:txBody>
        </p:sp>
      </p:grpSp>
      <p:sp>
        <p:nvSpPr>
          <p:cNvPr id="6" name="5 Rectángulo redondeado"/>
          <p:cNvSpPr/>
          <p:nvPr/>
        </p:nvSpPr>
        <p:spPr>
          <a:xfrm>
            <a:off x="428596" y="1714488"/>
            <a:ext cx="3000396"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dirty="0" smtClean="0">
                <a:latin typeface="Arial Rounded MT Bold" pitchFamily="34" charset="0"/>
              </a:rPr>
              <a:t>GENERACIÓN DE</a:t>
            </a:r>
          </a:p>
          <a:p>
            <a:pPr algn="ctr"/>
            <a:r>
              <a:rPr lang="es-EC" sz="2400" i="1" dirty="0" smtClean="0">
                <a:latin typeface="Arial Rounded MT Bold" pitchFamily="34" charset="0"/>
              </a:rPr>
              <a:t>CRYTPSYNC</a:t>
            </a:r>
            <a:endParaRPr lang="es-EC" sz="2400" i="1" dirty="0">
              <a:latin typeface="Arial Rounded MT Bold" pitchFamily="34" charset="0"/>
            </a:endParaRPr>
          </a:p>
        </p:txBody>
      </p:sp>
      <p:sp>
        <p:nvSpPr>
          <p:cNvPr id="7" name="6 Rectángulo redondeado"/>
          <p:cNvSpPr/>
          <p:nvPr/>
        </p:nvSpPr>
        <p:spPr>
          <a:xfrm>
            <a:off x="857224" y="2428868"/>
            <a:ext cx="3000396"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dirty="0" smtClean="0">
                <a:latin typeface="Arial Rounded MT Bold" pitchFamily="34" charset="0"/>
              </a:rPr>
              <a:t>AUTENTICACIÓN HMAC-SHA256</a:t>
            </a:r>
          </a:p>
        </p:txBody>
      </p:sp>
      <p:sp>
        <p:nvSpPr>
          <p:cNvPr id="8" name="7 Rectángulo redondeado"/>
          <p:cNvSpPr/>
          <p:nvPr/>
        </p:nvSpPr>
        <p:spPr>
          <a:xfrm>
            <a:off x="1428728" y="3143248"/>
            <a:ext cx="3000396"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dirty="0" smtClean="0">
                <a:latin typeface="Arial Rounded MT Bold" pitchFamily="34" charset="0"/>
              </a:rPr>
              <a:t>ENCRIPTACIÓN AES 128</a:t>
            </a:r>
          </a:p>
        </p:txBody>
      </p:sp>
      <p:sp>
        <p:nvSpPr>
          <p:cNvPr id="9" name="8 Rectángulo redondeado"/>
          <p:cNvSpPr/>
          <p:nvPr/>
        </p:nvSpPr>
        <p:spPr>
          <a:xfrm>
            <a:off x="1928794" y="3857628"/>
            <a:ext cx="3000396"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dirty="0" smtClean="0">
                <a:latin typeface="Arial Rounded MT Bold" pitchFamily="34" charset="0"/>
              </a:rPr>
              <a:t>INTERCAMBIO DE CLAVES</a:t>
            </a:r>
          </a:p>
        </p:txBody>
      </p:sp>
      <p:sp>
        <p:nvSpPr>
          <p:cNvPr id="10" name="9 Rectángulo redondeado"/>
          <p:cNvSpPr/>
          <p:nvPr/>
        </p:nvSpPr>
        <p:spPr>
          <a:xfrm>
            <a:off x="4286248" y="1643050"/>
            <a:ext cx="3000396"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dirty="0" smtClean="0">
                <a:latin typeface="Arial Rounded MT Bold" pitchFamily="34" charset="0"/>
              </a:rPr>
              <a:t>AUTENTICACIÓN</a:t>
            </a:r>
          </a:p>
        </p:txBody>
      </p:sp>
      <p:sp>
        <p:nvSpPr>
          <p:cNvPr id="11" name="10 Rectángulo redondeado"/>
          <p:cNvSpPr/>
          <p:nvPr/>
        </p:nvSpPr>
        <p:spPr>
          <a:xfrm>
            <a:off x="4786314" y="2357430"/>
            <a:ext cx="3000396"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dirty="0" smtClean="0">
                <a:latin typeface="Arial Rounded MT Bold" pitchFamily="34" charset="0"/>
              </a:rPr>
              <a:t>ENCRIPTACIÓN</a:t>
            </a:r>
          </a:p>
        </p:txBody>
      </p:sp>
      <p:sp>
        <p:nvSpPr>
          <p:cNvPr id="12" name="11 Rectángulo redondeado"/>
          <p:cNvSpPr/>
          <p:nvPr/>
        </p:nvSpPr>
        <p:spPr>
          <a:xfrm>
            <a:off x="5214942" y="3071810"/>
            <a:ext cx="3000396"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dirty="0" smtClean="0">
                <a:latin typeface="Arial Rounded MT Bold" pitchFamily="34" charset="0"/>
              </a:rPr>
              <a:t>EAP Y RADIUS</a:t>
            </a:r>
            <a:endParaRPr lang="es-EC" sz="2400" i="1" dirty="0">
              <a:latin typeface="Arial Rounded MT Bold" pitchFamily="34" charset="0"/>
            </a:endParaRPr>
          </a:p>
        </p:txBody>
      </p:sp>
      <p:sp>
        <p:nvSpPr>
          <p:cNvPr id="13" name="12 Rectángulo redondeado"/>
          <p:cNvSpPr/>
          <p:nvPr/>
        </p:nvSpPr>
        <p:spPr>
          <a:xfrm>
            <a:off x="5715008" y="3786190"/>
            <a:ext cx="3000396"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dirty="0" smtClean="0">
                <a:latin typeface="Arial Rounded MT Bold" pitchFamily="34" charset="0"/>
              </a:rPr>
              <a:t>SIM</a:t>
            </a:r>
            <a:endParaRPr lang="es-EC" sz="2400" i="1" dirty="0">
              <a:latin typeface="Arial Rounded MT Bold" pitchFamily="34" charset="0"/>
            </a:endParaRPr>
          </a:p>
        </p:txBody>
      </p:sp>
      <p:sp>
        <p:nvSpPr>
          <p:cNvPr id="14" name="13 Rectángulo redondeado"/>
          <p:cNvSpPr/>
          <p:nvPr/>
        </p:nvSpPr>
        <p:spPr>
          <a:xfrm>
            <a:off x="214282" y="5000636"/>
            <a:ext cx="7643866" cy="15716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2400" dirty="0" smtClean="0">
                <a:latin typeface="Arial Rounded MT Bold" pitchFamily="34" charset="0"/>
              </a:rPr>
              <a:t>Se encuentra garantizada la seguridad en contra de intercepciones y de accesos no autorizados así como la confidencialidad de la identidad del usuario y de </a:t>
            </a:r>
            <a:r>
              <a:rPr lang="es-EC" sz="2400" dirty="0" smtClean="0">
                <a:latin typeface="Arial Rounded MT Bold" pitchFamily="34" charset="0"/>
              </a:rPr>
              <a:t>sus datos.</a:t>
            </a:r>
            <a:endParaRPr lang="es-EC" sz="2400" dirty="0" smtClean="0">
              <a:latin typeface="Arial Rounded MT Bold" pitchFamily="34" charset="0"/>
            </a:endParaRPr>
          </a:p>
        </p:txBody>
      </p:sp>
      <p:sp>
        <p:nvSpPr>
          <p:cNvPr id="16" name="15 Rectángulo redondeado"/>
          <p:cNvSpPr/>
          <p:nvPr/>
        </p:nvSpPr>
        <p:spPr>
          <a:xfrm>
            <a:off x="428596" y="1214422"/>
            <a:ext cx="3000396" cy="50006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2400" dirty="0" smtClean="0">
                <a:latin typeface="Arial Rounded MT Bold" pitchFamily="34" charset="0"/>
              </a:rPr>
              <a:t>MBWA</a:t>
            </a:r>
            <a:endParaRPr lang="es-EC" sz="2400" dirty="0">
              <a:latin typeface="Arial Rounded MT Bold" pitchFamily="34" charset="0"/>
            </a:endParaRPr>
          </a:p>
        </p:txBody>
      </p:sp>
      <p:sp>
        <p:nvSpPr>
          <p:cNvPr id="17" name="16 Rectángulo redondeado"/>
          <p:cNvSpPr/>
          <p:nvPr/>
        </p:nvSpPr>
        <p:spPr>
          <a:xfrm>
            <a:off x="4286248" y="1142984"/>
            <a:ext cx="3000396" cy="50006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2400" dirty="0" smtClean="0">
                <a:latin typeface="Arial Rounded MT Bold" pitchFamily="34" charset="0"/>
              </a:rPr>
              <a:t>UMTS</a:t>
            </a:r>
            <a:endParaRPr lang="es-EC" sz="2400" dirty="0">
              <a:latin typeface="Arial Rounded MT Bold"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142976" y="282339"/>
              <a:ext cx="7500990" cy="646331"/>
            </a:xfrm>
            <a:prstGeom prst="rect">
              <a:avLst/>
            </a:prstGeom>
            <a:noFill/>
          </p:spPr>
          <p:txBody>
            <a:bodyPr wrap="square" rtlCol="0">
              <a:spAutoFit/>
            </a:bodyPr>
            <a:lstStyle/>
            <a:p>
              <a:pPr algn="ctr"/>
              <a:r>
                <a:rPr lang="es-EC" sz="3600" dirty="0" smtClean="0">
                  <a:latin typeface="Arial Rounded MT Bold" pitchFamily="34" charset="0"/>
                </a:rPr>
                <a:t>CONTROL DE POTENCIA</a:t>
              </a:r>
              <a:endParaRPr lang="es-EC" sz="3600" dirty="0">
                <a:latin typeface="Arial Rounded MT Bold" pitchFamily="34" charset="0"/>
              </a:endParaRPr>
            </a:p>
          </p:txBody>
        </p:sp>
      </p:grpSp>
      <p:pic>
        <p:nvPicPr>
          <p:cNvPr id="3074" name="Picture 2"/>
          <p:cNvPicPr>
            <a:picLocks noChangeAspect="1" noChangeArrowheads="1"/>
          </p:cNvPicPr>
          <p:nvPr/>
        </p:nvPicPr>
        <p:blipFill>
          <a:blip r:embed="rId4"/>
          <a:srcRect/>
          <a:stretch>
            <a:fillRect/>
          </a:stretch>
        </p:blipFill>
        <p:spPr bwMode="auto">
          <a:xfrm>
            <a:off x="357158" y="1528756"/>
            <a:ext cx="4140670" cy="2185996"/>
          </a:xfrm>
          <a:prstGeom prst="rect">
            <a:avLst/>
          </a:prstGeom>
          <a:noFill/>
          <a:ln w="9525">
            <a:noFill/>
            <a:miter lim="800000"/>
            <a:headEnd/>
            <a:tailEnd/>
          </a:ln>
          <a:effectLst/>
        </p:spPr>
      </p:pic>
      <p:sp>
        <p:nvSpPr>
          <p:cNvPr id="8" name="7 Rectángulo redondeado"/>
          <p:cNvSpPr/>
          <p:nvPr/>
        </p:nvSpPr>
        <p:spPr>
          <a:xfrm>
            <a:off x="285720" y="4286280"/>
            <a:ext cx="7500990" cy="221455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dirty="0" smtClean="0">
                <a:solidFill>
                  <a:schemeClr val="tx1"/>
                </a:solidFill>
                <a:latin typeface="Arial Rounded MT Bold" pitchFamily="34" charset="0"/>
              </a:rPr>
              <a:t>MBWA maneja una frecuencia de control de 150 Hz y UMTS de 1500 Hz por lo que el control de potencia de UMTS es mucho más rápido pero genera una mayor carga de </a:t>
            </a:r>
            <a:r>
              <a:rPr lang="es-EC" sz="2400" i="1" dirty="0" err="1" smtClean="0">
                <a:solidFill>
                  <a:schemeClr val="tx1"/>
                </a:solidFill>
                <a:latin typeface="Arial Rounded MT Bold" pitchFamily="34" charset="0"/>
              </a:rPr>
              <a:t>overhead</a:t>
            </a:r>
            <a:r>
              <a:rPr lang="es-EC" sz="2400" dirty="0" smtClean="0">
                <a:solidFill>
                  <a:schemeClr val="tx1"/>
                </a:solidFill>
                <a:latin typeface="Arial Rounded MT Bold" pitchFamily="34" charset="0"/>
              </a:rPr>
              <a:t> sobre el sistema.</a:t>
            </a:r>
            <a:endParaRPr lang="es-EC" sz="2400" dirty="0">
              <a:solidFill>
                <a:schemeClr val="tx1"/>
              </a:solidFill>
              <a:latin typeface="Arial Rounded MT Bold" pitchFamily="34" charset="0"/>
            </a:endParaRPr>
          </a:p>
        </p:txBody>
      </p:sp>
      <p:grpSp>
        <p:nvGrpSpPr>
          <p:cNvPr id="14" name="13 Grupo"/>
          <p:cNvGrpSpPr/>
          <p:nvPr/>
        </p:nvGrpSpPr>
        <p:grpSpPr>
          <a:xfrm>
            <a:off x="4643438" y="1214422"/>
            <a:ext cx="3429024" cy="2000264"/>
            <a:chOff x="4643438" y="1214422"/>
            <a:chExt cx="3429024" cy="2000264"/>
          </a:xfrm>
        </p:grpSpPr>
        <p:sp>
          <p:nvSpPr>
            <p:cNvPr id="9" name="8 Flecha curvada hacia la derecha"/>
            <p:cNvSpPr/>
            <p:nvPr/>
          </p:nvSpPr>
          <p:spPr>
            <a:xfrm>
              <a:off x="5500694" y="1857364"/>
              <a:ext cx="714380" cy="135732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3" name="12 CuadroTexto"/>
            <p:cNvSpPr txBox="1"/>
            <p:nvPr/>
          </p:nvSpPr>
          <p:spPr>
            <a:xfrm>
              <a:off x="4643438" y="1214422"/>
              <a:ext cx="3429024" cy="461665"/>
            </a:xfrm>
            <a:prstGeom prst="rect">
              <a:avLst/>
            </a:prstGeom>
            <a:noFill/>
          </p:spPr>
          <p:txBody>
            <a:bodyPr wrap="square" rtlCol="0">
              <a:spAutoFit/>
            </a:bodyPr>
            <a:lstStyle/>
            <a:p>
              <a:r>
                <a:rPr lang="es-EC" sz="2400" dirty="0" smtClean="0">
                  <a:latin typeface="Arial Rounded MT Bold" pitchFamily="34" charset="0"/>
                </a:rPr>
                <a:t>LAZO ABIERTO</a:t>
              </a:r>
              <a:endParaRPr lang="es-EC" sz="2400" dirty="0">
                <a:latin typeface="Arial Rounded MT Bold" pitchFamily="34" charset="0"/>
              </a:endParaRPr>
            </a:p>
          </p:txBody>
        </p:sp>
      </p:grpSp>
      <p:grpSp>
        <p:nvGrpSpPr>
          <p:cNvPr id="16" name="15 Grupo"/>
          <p:cNvGrpSpPr/>
          <p:nvPr/>
        </p:nvGrpSpPr>
        <p:grpSpPr>
          <a:xfrm>
            <a:off x="6572264" y="1785926"/>
            <a:ext cx="2928958" cy="1857388"/>
            <a:chOff x="6572264" y="1785926"/>
            <a:chExt cx="2928958" cy="1857388"/>
          </a:xfrm>
        </p:grpSpPr>
        <p:grpSp>
          <p:nvGrpSpPr>
            <p:cNvPr id="12" name="11 Grupo"/>
            <p:cNvGrpSpPr/>
            <p:nvPr/>
          </p:nvGrpSpPr>
          <p:grpSpPr>
            <a:xfrm>
              <a:off x="7215206" y="1785926"/>
              <a:ext cx="1428760" cy="1428760"/>
              <a:chOff x="6715140" y="1500174"/>
              <a:chExt cx="1428760" cy="1428760"/>
            </a:xfrm>
          </p:grpSpPr>
          <p:sp>
            <p:nvSpPr>
              <p:cNvPr id="10" name="9 Flecha curvada hacia la derecha"/>
              <p:cNvSpPr/>
              <p:nvPr/>
            </p:nvSpPr>
            <p:spPr>
              <a:xfrm>
                <a:off x="6715140" y="1571612"/>
                <a:ext cx="714380" cy="135732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1" name="10 Flecha curvada hacia la derecha"/>
              <p:cNvSpPr/>
              <p:nvPr/>
            </p:nvSpPr>
            <p:spPr>
              <a:xfrm rot="10800000">
                <a:off x="7429520" y="1500174"/>
                <a:ext cx="714380" cy="135732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pSp>
        <p:sp>
          <p:nvSpPr>
            <p:cNvPr id="15" name="14 CuadroTexto"/>
            <p:cNvSpPr txBox="1"/>
            <p:nvPr/>
          </p:nvSpPr>
          <p:spPr>
            <a:xfrm>
              <a:off x="6572264" y="3181649"/>
              <a:ext cx="2928958" cy="461665"/>
            </a:xfrm>
            <a:prstGeom prst="rect">
              <a:avLst/>
            </a:prstGeom>
            <a:noFill/>
          </p:spPr>
          <p:txBody>
            <a:bodyPr wrap="square" rtlCol="0">
              <a:spAutoFit/>
            </a:bodyPr>
            <a:lstStyle/>
            <a:p>
              <a:r>
                <a:rPr lang="es-EC" sz="2400" dirty="0" smtClean="0">
                  <a:latin typeface="Arial Rounded MT Bold" pitchFamily="34" charset="0"/>
                </a:rPr>
                <a:t>LAZO CERRADO</a:t>
              </a:r>
              <a:endParaRPr lang="es-EC" sz="2400" dirty="0">
                <a:latin typeface="Arial Rounded MT Bold" pitchFamily="34" charset="0"/>
              </a:endParaRPr>
            </a:p>
          </p:txBody>
        </p: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142976" y="282339"/>
              <a:ext cx="7500990" cy="646331"/>
            </a:xfrm>
            <a:prstGeom prst="rect">
              <a:avLst/>
            </a:prstGeom>
            <a:noFill/>
          </p:spPr>
          <p:txBody>
            <a:bodyPr wrap="square" rtlCol="0">
              <a:spAutoFit/>
            </a:bodyPr>
            <a:lstStyle/>
            <a:p>
              <a:pPr algn="ctr"/>
              <a:r>
                <a:rPr lang="es-EC" sz="3600" i="1" dirty="0" smtClean="0">
                  <a:latin typeface="Arial Rounded MT Bold" pitchFamily="34" charset="0"/>
                </a:rPr>
                <a:t>HANDOFF</a:t>
              </a:r>
              <a:endParaRPr lang="es-EC" sz="3600" i="1" dirty="0">
                <a:latin typeface="Arial Rounded MT Bold" pitchFamily="34" charset="0"/>
              </a:endParaRPr>
            </a:p>
          </p:txBody>
        </p:sp>
      </p:grpSp>
      <p:pic>
        <p:nvPicPr>
          <p:cNvPr id="4098" name="Picture 2"/>
          <p:cNvPicPr>
            <a:picLocks noChangeAspect="1" noChangeArrowheads="1"/>
          </p:cNvPicPr>
          <p:nvPr/>
        </p:nvPicPr>
        <p:blipFill>
          <a:blip r:embed="rId4"/>
          <a:srcRect/>
          <a:stretch>
            <a:fillRect/>
          </a:stretch>
        </p:blipFill>
        <p:spPr bwMode="auto">
          <a:xfrm>
            <a:off x="500034" y="1571612"/>
            <a:ext cx="3743325" cy="2352675"/>
          </a:xfrm>
          <a:prstGeom prst="rect">
            <a:avLst/>
          </a:prstGeom>
          <a:noFill/>
          <a:ln w="9525">
            <a:noFill/>
            <a:miter lim="800000"/>
            <a:headEnd/>
            <a:tailEnd/>
          </a:ln>
          <a:effectLst/>
        </p:spPr>
      </p:pic>
      <p:pic>
        <p:nvPicPr>
          <p:cNvPr id="4099" name="Picture 3"/>
          <p:cNvPicPr>
            <a:picLocks noChangeAspect="1" noChangeArrowheads="1"/>
          </p:cNvPicPr>
          <p:nvPr/>
        </p:nvPicPr>
        <p:blipFill>
          <a:blip r:embed="rId5"/>
          <a:srcRect/>
          <a:stretch>
            <a:fillRect/>
          </a:stretch>
        </p:blipFill>
        <p:spPr bwMode="auto">
          <a:xfrm>
            <a:off x="4572000" y="1571612"/>
            <a:ext cx="4120329" cy="2357454"/>
          </a:xfrm>
          <a:prstGeom prst="rect">
            <a:avLst/>
          </a:prstGeom>
          <a:noFill/>
          <a:ln w="9525">
            <a:noFill/>
            <a:miter lim="800000"/>
            <a:headEnd/>
            <a:tailEnd/>
          </a:ln>
          <a:effectLst/>
        </p:spPr>
      </p:pic>
      <p:sp>
        <p:nvSpPr>
          <p:cNvPr id="8" name="7 Rectángulo redondeado"/>
          <p:cNvSpPr/>
          <p:nvPr/>
        </p:nvSpPr>
        <p:spPr>
          <a:xfrm>
            <a:off x="928662" y="3929066"/>
            <a:ext cx="3000396" cy="4286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i="1" dirty="0" smtClean="0">
                <a:latin typeface="Arial Rounded MT Bold" pitchFamily="34" charset="0"/>
              </a:rPr>
              <a:t>HARD HANDOFF</a:t>
            </a:r>
            <a:endParaRPr lang="es-EC" sz="2400" i="1" dirty="0">
              <a:latin typeface="Arial Rounded MT Bold" pitchFamily="34" charset="0"/>
            </a:endParaRPr>
          </a:p>
        </p:txBody>
      </p:sp>
      <p:sp>
        <p:nvSpPr>
          <p:cNvPr id="9" name="8 Rectángulo redondeado"/>
          <p:cNvSpPr/>
          <p:nvPr/>
        </p:nvSpPr>
        <p:spPr>
          <a:xfrm>
            <a:off x="5143504" y="3929066"/>
            <a:ext cx="3000396" cy="4286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i="1" dirty="0" smtClean="0">
                <a:latin typeface="Arial Rounded MT Bold" pitchFamily="34" charset="0"/>
              </a:rPr>
              <a:t>SOFT HANDOFF</a:t>
            </a:r>
            <a:endParaRPr lang="es-EC" sz="2400" i="1" dirty="0">
              <a:latin typeface="Arial Rounded MT Bold" pitchFamily="34" charset="0"/>
            </a:endParaRPr>
          </a:p>
        </p:txBody>
      </p:sp>
      <p:sp>
        <p:nvSpPr>
          <p:cNvPr id="10" name="9 Rectángulo redondeado"/>
          <p:cNvSpPr/>
          <p:nvPr/>
        </p:nvSpPr>
        <p:spPr>
          <a:xfrm>
            <a:off x="214282" y="4429132"/>
            <a:ext cx="7643866" cy="22859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2400" dirty="0" smtClean="0">
                <a:latin typeface="Arial Rounded MT Bold" pitchFamily="34" charset="0"/>
              </a:rPr>
              <a:t>Todos los procedimientos de </a:t>
            </a:r>
            <a:r>
              <a:rPr lang="es-EC" sz="2400" i="1" dirty="0" err="1" smtClean="0">
                <a:latin typeface="Arial Rounded MT Bold" pitchFamily="34" charset="0"/>
              </a:rPr>
              <a:t>handoff</a:t>
            </a:r>
            <a:r>
              <a:rPr lang="es-EC" sz="2400" dirty="0" smtClean="0">
                <a:latin typeface="Arial Rounded MT Bold" pitchFamily="34" charset="0"/>
              </a:rPr>
              <a:t> de MBWA son </a:t>
            </a:r>
            <a:r>
              <a:rPr lang="es-EC" sz="2400" i="1" dirty="0" err="1" smtClean="0">
                <a:latin typeface="Arial Rounded MT Bold" pitchFamily="34" charset="0"/>
              </a:rPr>
              <a:t>soft</a:t>
            </a:r>
            <a:r>
              <a:rPr lang="es-EC" sz="2400" i="1" dirty="0" smtClean="0">
                <a:latin typeface="Arial Rounded MT Bold" pitchFamily="34" charset="0"/>
              </a:rPr>
              <a:t> o </a:t>
            </a:r>
            <a:r>
              <a:rPr lang="es-EC" sz="2400" i="1" dirty="0" err="1" smtClean="0">
                <a:latin typeface="Arial Rounded MT Bold" pitchFamily="34" charset="0"/>
              </a:rPr>
              <a:t>softer</a:t>
            </a:r>
            <a:r>
              <a:rPr lang="es-EC" sz="2400" dirty="0" smtClean="0">
                <a:latin typeface="Arial Rounded MT Bold" pitchFamily="34" charset="0"/>
              </a:rPr>
              <a:t>, mientras que en UMTS el tipo de </a:t>
            </a:r>
            <a:r>
              <a:rPr lang="es-EC" sz="2400" i="1" dirty="0" err="1" smtClean="0">
                <a:latin typeface="Arial Rounded MT Bold" pitchFamily="34" charset="0"/>
              </a:rPr>
              <a:t>handoff</a:t>
            </a:r>
            <a:r>
              <a:rPr lang="es-EC" sz="2400" dirty="0" smtClean="0">
                <a:latin typeface="Arial Rounded MT Bold" pitchFamily="34" charset="0"/>
              </a:rPr>
              <a:t> por defecto es </a:t>
            </a:r>
            <a:r>
              <a:rPr lang="es-EC" sz="2400" i="1" dirty="0" err="1" smtClean="0">
                <a:latin typeface="Arial Rounded MT Bold" pitchFamily="34" charset="0"/>
              </a:rPr>
              <a:t>hard</a:t>
            </a:r>
            <a:r>
              <a:rPr lang="es-EC" sz="2400" dirty="0" smtClean="0">
                <a:latin typeface="Arial Rounded MT Bold" pitchFamily="34" charset="0"/>
              </a:rPr>
              <a:t>. Adicionalmente MBWA implementa un procedimiento de </a:t>
            </a:r>
            <a:r>
              <a:rPr lang="es-EC" sz="2400" i="1" dirty="0" err="1" smtClean="0">
                <a:latin typeface="Arial Rounded MT Bold" pitchFamily="34" charset="0"/>
              </a:rPr>
              <a:t>handoff</a:t>
            </a:r>
            <a:r>
              <a:rPr lang="es-EC" sz="2400" dirty="0" smtClean="0">
                <a:latin typeface="Arial Rounded MT Bold" pitchFamily="34" charset="0"/>
              </a:rPr>
              <a:t> inter –RAT para su interoperación con otras tecnologías de acceso de radio.</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142976" y="282339"/>
              <a:ext cx="7500990" cy="646331"/>
            </a:xfrm>
            <a:prstGeom prst="rect">
              <a:avLst/>
            </a:prstGeom>
            <a:noFill/>
          </p:spPr>
          <p:txBody>
            <a:bodyPr wrap="square" rtlCol="0">
              <a:spAutoFit/>
            </a:bodyPr>
            <a:lstStyle/>
            <a:p>
              <a:pPr algn="ctr"/>
              <a:r>
                <a:rPr lang="es-EC" sz="3600" dirty="0" smtClean="0">
                  <a:latin typeface="Arial Rounded MT Bold" pitchFamily="34" charset="0"/>
                </a:rPr>
                <a:t>VELOCIDAD Y MOVILIDAD</a:t>
              </a:r>
              <a:endParaRPr lang="es-EC" sz="3600" dirty="0">
                <a:latin typeface="Arial Rounded MT Bold" pitchFamily="34" charset="0"/>
              </a:endParaRPr>
            </a:p>
          </p:txBody>
        </p:sp>
      </p:grpSp>
      <p:pic>
        <p:nvPicPr>
          <p:cNvPr id="5122" name="Picture 2"/>
          <p:cNvPicPr>
            <a:picLocks noChangeAspect="1" noChangeArrowheads="1"/>
          </p:cNvPicPr>
          <p:nvPr/>
        </p:nvPicPr>
        <p:blipFill>
          <a:blip r:embed="rId4"/>
          <a:srcRect/>
          <a:stretch>
            <a:fillRect/>
          </a:stretch>
        </p:blipFill>
        <p:spPr bwMode="auto">
          <a:xfrm>
            <a:off x="928250" y="1785937"/>
            <a:ext cx="7215650" cy="37147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3" name="2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4" name="3 CuadroTexto"/>
          <p:cNvSpPr txBox="1"/>
          <p:nvPr/>
        </p:nvSpPr>
        <p:spPr>
          <a:xfrm>
            <a:off x="1357290" y="357166"/>
            <a:ext cx="6929486" cy="646331"/>
          </a:xfrm>
          <a:prstGeom prst="rect">
            <a:avLst/>
          </a:prstGeom>
          <a:noFill/>
        </p:spPr>
        <p:txBody>
          <a:bodyPr wrap="square" rtlCol="0">
            <a:spAutoFit/>
          </a:bodyPr>
          <a:lstStyle/>
          <a:p>
            <a:pPr algn="ctr"/>
            <a:r>
              <a:rPr lang="es-EC" sz="3600" dirty="0" smtClean="0">
                <a:latin typeface="Arial Rounded MT Bold" pitchFamily="34" charset="0"/>
              </a:rPr>
              <a:t>ALCANCE </a:t>
            </a:r>
            <a:endParaRPr lang="es-EC" sz="3600" dirty="0">
              <a:latin typeface="Arial Rounded MT Bold" pitchFamily="34" charset="0"/>
            </a:endParaRPr>
          </a:p>
        </p:txBody>
      </p:sp>
      <p:sp>
        <p:nvSpPr>
          <p:cNvPr id="5" name="4 CuadroTexto"/>
          <p:cNvSpPr txBox="1"/>
          <p:nvPr/>
        </p:nvSpPr>
        <p:spPr>
          <a:xfrm>
            <a:off x="500034" y="2084382"/>
            <a:ext cx="8358246" cy="3416320"/>
          </a:xfrm>
          <a:prstGeom prst="rect">
            <a:avLst/>
          </a:prstGeom>
          <a:noFill/>
        </p:spPr>
        <p:txBody>
          <a:bodyPr wrap="square" rtlCol="0">
            <a:spAutoFit/>
          </a:bodyPr>
          <a:lstStyle/>
          <a:p>
            <a:pPr algn="just"/>
            <a:r>
              <a:rPr lang="es-EC" sz="2400" dirty="0" smtClean="0">
                <a:latin typeface="Arial Rounded MT Bold" pitchFamily="34" charset="0"/>
              </a:rPr>
              <a:t>El alcance está orientado a definir las especificaciones de la Capa Física y de la Capa MAC de la interfaz de aire de sistemas MBWA interoperables que operen en bandas de frecuencia licenciadas por debajo de los 3.5 GHz, optimizada para el transporte de datos IP, con picos en las tasas de transmisión por encima de 1 Mbps para cada usuario y con la capacidad de soportar varias clases de movilidad peatonal y vehicular de hasta 250 Km/h.</a:t>
            </a:r>
            <a:endParaRPr lang="es-EC" sz="2400" dirty="0">
              <a:latin typeface="Arial Rounded MT Bold"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142976" y="282339"/>
              <a:ext cx="7500990" cy="646331"/>
            </a:xfrm>
            <a:prstGeom prst="rect">
              <a:avLst/>
            </a:prstGeom>
            <a:noFill/>
          </p:spPr>
          <p:txBody>
            <a:bodyPr wrap="square" rtlCol="0">
              <a:spAutoFit/>
            </a:bodyPr>
            <a:lstStyle/>
            <a:p>
              <a:pPr algn="ctr"/>
              <a:r>
                <a:rPr lang="es-EC" sz="3600" dirty="0" smtClean="0">
                  <a:latin typeface="Arial Rounded MT Bold" pitchFamily="34" charset="0"/>
                </a:rPr>
                <a:t>SERVICIOS Y APLICACIONES</a:t>
              </a:r>
              <a:endParaRPr lang="es-EC" sz="3600" dirty="0">
                <a:latin typeface="Arial Rounded MT Bold" pitchFamily="34" charset="0"/>
              </a:endParaRPr>
            </a:p>
          </p:txBody>
        </p:sp>
      </p:grpSp>
      <p:pic>
        <p:nvPicPr>
          <p:cNvPr id="6" name="5 Imagen" descr="Figura47.png"/>
          <p:cNvPicPr>
            <a:picLocks noChangeAspect="1"/>
          </p:cNvPicPr>
          <p:nvPr/>
        </p:nvPicPr>
        <p:blipFill>
          <a:blip r:embed="rId4"/>
          <a:stretch>
            <a:fillRect/>
          </a:stretch>
        </p:blipFill>
        <p:spPr>
          <a:xfrm>
            <a:off x="357158" y="1214422"/>
            <a:ext cx="5744377" cy="4058217"/>
          </a:xfrm>
          <a:prstGeom prst="rect">
            <a:avLst/>
          </a:prstGeom>
        </p:spPr>
      </p:pic>
      <p:sp>
        <p:nvSpPr>
          <p:cNvPr id="8" name="7 Rectángulo redondeado"/>
          <p:cNvSpPr/>
          <p:nvPr/>
        </p:nvSpPr>
        <p:spPr>
          <a:xfrm>
            <a:off x="6286512" y="928670"/>
            <a:ext cx="2643206" cy="45005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latin typeface="Arial Rounded MT Bold" pitchFamily="34" charset="0"/>
              </a:rPr>
              <a:t>MBWA pretende implementar una integración </a:t>
            </a:r>
            <a:r>
              <a:rPr lang="es-EC" sz="2000" dirty="0" smtClean="0">
                <a:latin typeface="Arial Rounded MT Bold" pitchFamily="34" charset="0"/>
              </a:rPr>
              <a:t>inalámbrica  </a:t>
            </a:r>
            <a:r>
              <a:rPr lang="es-EC" sz="2000" dirty="0" smtClean="0">
                <a:latin typeface="Arial Rounded MT Bold" pitchFamily="34" charset="0"/>
              </a:rPr>
              <a:t>por medio de 3 dominios de usuario que son el dominio de trabajo, el domino móvil y el dominio de hogar  cada uno con diferentes servicios y aplicaciones.</a:t>
            </a:r>
            <a:endParaRPr lang="es-EC" sz="2000" dirty="0">
              <a:latin typeface="Arial Rounded MT Bold" pitchFamily="34" charset="0"/>
            </a:endParaRPr>
          </a:p>
        </p:txBody>
      </p:sp>
      <p:sp>
        <p:nvSpPr>
          <p:cNvPr id="9" name="8 Rectángulo redondeado"/>
          <p:cNvSpPr/>
          <p:nvPr/>
        </p:nvSpPr>
        <p:spPr>
          <a:xfrm>
            <a:off x="357158" y="5500702"/>
            <a:ext cx="8501122"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600" dirty="0" smtClean="0">
                <a:latin typeface="Arial Rounded MT Bold" pitchFamily="34" charset="0"/>
              </a:rPr>
              <a:t>Llamadas de voz, llamadas de video y videoconferencia, transferencia de datos, acceso a internet,  servicios multimedia para imágenes audio y video, </a:t>
            </a:r>
            <a:r>
              <a:rPr lang="es-EC" sz="1600" i="1" dirty="0" err="1" smtClean="0">
                <a:latin typeface="Arial Rounded MT Bold" pitchFamily="34" charset="0"/>
              </a:rPr>
              <a:t>streaming</a:t>
            </a:r>
            <a:r>
              <a:rPr lang="es-EC" sz="1600" dirty="0" smtClean="0">
                <a:latin typeface="Arial Rounded MT Bold" pitchFamily="34" charset="0"/>
              </a:rPr>
              <a:t> de audio y video, descarga de aplicaciones y archivos, comercio electrónico,  conexión a redes privadas, servicios de entretenimiento, noticias, localización, acceso remoto,  correo electrónico, </a:t>
            </a:r>
            <a:r>
              <a:rPr lang="es-EC" sz="1600" dirty="0" err="1" smtClean="0">
                <a:latin typeface="Arial Rounded MT Bold" pitchFamily="34" charset="0"/>
              </a:rPr>
              <a:t>VoIP</a:t>
            </a:r>
            <a:r>
              <a:rPr lang="es-EC" sz="1600" dirty="0" smtClean="0">
                <a:latin typeface="Arial Rounded MT Bold" pitchFamily="34" charset="0"/>
              </a:rPr>
              <a:t>, telemática, mensajería instantánea, etc.</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71406" y="1208207"/>
              <a:ext cx="1214446" cy="5078313"/>
            </a:xfrm>
            <a:prstGeom prst="rect">
              <a:avLst/>
            </a:prstGeom>
            <a:noFill/>
          </p:spPr>
          <p:txBody>
            <a:bodyPr wrap="square" rtlCol="0">
              <a:spAutoFit/>
            </a:bodyPr>
            <a:lstStyle/>
            <a:p>
              <a:pPr algn="ctr"/>
              <a:r>
                <a:rPr lang="es-EC" sz="3600" dirty="0" smtClean="0">
                  <a:latin typeface="Arial Rounded MT Bold" pitchFamily="34" charset="0"/>
                </a:rPr>
                <a:t>S</a:t>
              </a:r>
            </a:p>
            <a:p>
              <a:pPr algn="ctr"/>
              <a:r>
                <a:rPr lang="es-EC" sz="3600" dirty="0" smtClean="0">
                  <a:latin typeface="Arial Rounded MT Bold" pitchFamily="34" charset="0"/>
                </a:rPr>
                <a:t>E</a:t>
              </a:r>
            </a:p>
            <a:p>
              <a:pPr algn="ctr"/>
              <a:r>
                <a:rPr lang="es-EC" sz="3600" dirty="0" smtClean="0">
                  <a:latin typeface="Arial Rounded MT Bold" pitchFamily="34" charset="0"/>
                </a:rPr>
                <a:t>R</a:t>
              </a:r>
            </a:p>
            <a:p>
              <a:pPr algn="ctr"/>
              <a:r>
                <a:rPr lang="es-EC" sz="3600" dirty="0" smtClean="0">
                  <a:latin typeface="Arial Rounded MT Bold" pitchFamily="34" charset="0"/>
                </a:rPr>
                <a:t>V</a:t>
              </a:r>
            </a:p>
            <a:p>
              <a:pPr algn="ctr"/>
              <a:r>
                <a:rPr lang="es-EC" sz="3600" dirty="0" smtClean="0">
                  <a:latin typeface="Arial Rounded MT Bold" pitchFamily="34" charset="0"/>
                </a:rPr>
                <a:t>I     </a:t>
              </a:r>
            </a:p>
            <a:p>
              <a:pPr algn="ctr"/>
              <a:r>
                <a:rPr lang="es-EC" sz="3600" dirty="0" smtClean="0">
                  <a:latin typeface="Arial Rounded MT Bold" pitchFamily="34" charset="0"/>
                </a:rPr>
                <a:t>C</a:t>
              </a:r>
            </a:p>
            <a:p>
              <a:pPr algn="ctr"/>
              <a:r>
                <a:rPr lang="es-EC" sz="3600" dirty="0" smtClean="0">
                  <a:latin typeface="Arial Rounded MT Bold" pitchFamily="34" charset="0"/>
                </a:rPr>
                <a:t>I</a:t>
              </a:r>
            </a:p>
            <a:p>
              <a:pPr algn="ctr"/>
              <a:r>
                <a:rPr lang="es-EC" sz="3600" dirty="0" smtClean="0">
                  <a:latin typeface="Arial Rounded MT Bold" pitchFamily="34" charset="0"/>
                </a:rPr>
                <a:t>O</a:t>
              </a:r>
            </a:p>
            <a:p>
              <a:pPr algn="ctr"/>
              <a:r>
                <a:rPr lang="es-EC" sz="3600" dirty="0" smtClean="0">
                  <a:latin typeface="Arial Rounded MT Bold" pitchFamily="34" charset="0"/>
                </a:rPr>
                <a:t>S</a:t>
              </a:r>
              <a:endParaRPr lang="es-EC" sz="3600" dirty="0">
                <a:latin typeface="Arial Rounded MT Bold" pitchFamily="34" charset="0"/>
              </a:endParaRPr>
            </a:p>
          </p:txBody>
        </p:sp>
      </p:grpSp>
      <p:pic>
        <p:nvPicPr>
          <p:cNvPr id="6" name="5 Imagen" descr="Figura46.png"/>
          <p:cNvPicPr>
            <a:picLocks noChangeAspect="1"/>
          </p:cNvPicPr>
          <p:nvPr/>
        </p:nvPicPr>
        <p:blipFill>
          <a:blip r:embed="rId4"/>
          <a:stretch>
            <a:fillRect/>
          </a:stretch>
        </p:blipFill>
        <p:spPr>
          <a:xfrm>
            <a:off x="2975951" y="213863"/>
            <a:ext cx="4525007" cy="6430273"/>
          </a:xfrm>
          <a:prstGeom prst="rect">
            <a:avLst/>
          </a:prstGeom>
        </p:spPr>
      </p:pic>
      <p:sp>
        <p:nvSpPr>
          <p:cNvPr id="7" name="6 CuadroTexto"/>
          <p:cNvSpPr txBox="1"/>
          <p:nvPr/>
        </p:nvSpPr>
        <p:spPr>
          <a:xfrm>
            <a:off x="714348" y="1214422"/>
            <a:ext cx="1214446" cy="2862322"/>
          </a:xfrm>
          <a:prstGeom prst="rect">
            <a:avLst/>
          </a:prstGeom>
          <a:noFill/>
        </p:spPr>
        <p:txBody>
          <a:bodyPr wrap="square" rtlCol="0">
            <a:spAutoFit/>
          </a:bodyPr>
          <a:lstStyle/>
          <a:p>
            <a:pPr algn="ctr"/>
            <a:endParaRPr lang="es-EC" sz="3600" dirty="0" smtClean="0">
              <a:latin typeface="Arial Rounded MT Bold" pitchFamily="34" charset="0"/>
            </a:endParaRPr>
          </a:p>
          <a:p>
            <a:pPr algn="ctr"/>
            <a:endParaRPr lang="es-EC" sz="3600" dirty="0" smtClean="0">
              <a:latin typeface="Arial Rounded MT Bold" pitchFamily="34" charset="0"/>
            </a:endParaRPr>
          </a:p>
          <a:p>
            <a:pPr algn="ctr"/>
            <a:endParaRPr lang="es-EC" sz="3600" dirty="0" smtClean="0">
              <a:latin typeface="Arial Rounded MT Bold" pitchFamily="34" charset="0"/>
            </a:endParaRPr>
          </a:p>
          <a:p>
            <a:pPr algn="ctr"/>
            <a:endParaRPr lang="es-EC" sz="3600" dirty="0" smtClean="0">
              <a:latin typeface="Arial Rounded MT Bold" pitchFamily="34" charset="0"/>
            </a:endParaRPr>
          </a:p>
          <a:p>
            <a:pPr algn="ctr"/>
            <a:r>
              <a:rPr lang="es-EC" sz="3600" dirty="0" smtClean="0">
                <a:latin typeface="Arial Rounded MT Bold" pitchFamily="34" charset="0"/>
              </a:rPr>
              <a:t>Y</a:t>
            </a:r>
          </a:p>
        </p:txBody>
      </p:sp>
      <p:sp>
        <p:nvSpPr>
          <p:cNvPr id="8" name="7 CuadroTexto"/>
          <p:cNvSpPr txBox="1"/>
          <p:nvPr/>
        </p:nvSpPr>
        <p:spPr>
          <a:xfrm>
            <a:off x="1357290" y="142852"/>
            <a:ext cx="1214446" cy="6740307"/>
          </a:xfrm>
          <a:prstGeom prst="rect">
            <a:avLst/>
          </a:prstGeom>
          <a:noFill/>
        </p:spPr>
        <p:txBody>
          <a:bodyPr wrap="square" rtlCol="0">
            <a:spAutoFit/>
          </a:bodyPr>
          <a:lstStyle/>
          <a:p>
            <a:pPr algn="ctr"/>
            <a:r>
              <a:rPr lang="es-EC" sz="3600" dirty="0" smtClean="0">
                <a:latin typeface="Arial Rounded MT Bold" pitchFamily="34" charset="0"/>
              </a:rPr>
              <a:t>A</a:t>
            </a:r>
          </a:p>
          <a:p>
            <a:pPr algn="ctr"/>
            <a:r>
              <a:rPr lang="es-EC" sz="3600" dirty="0" smtClean="0">
                <a:latin typeface="Arial Rounded MT Bold" pitchFamily="34" charset="0"/>
              </a:rPr>
              <a:t>P</a:t>
            </a:r>
          </a:p>
          <a:p>
            <a:pPr algn="ctr"/>
            <a:r>
              <a:rPr lang="es-EC" sz="3600" dirty="0" smtClean="0">
                <a:latin typeface="Arial Rounded MT Bold" pitchFamily="34" charset="0"/>
              </a:rPr>
              <a:t>L</a:t>
            </a:r>
          </a:p>
          <a:p>
            <a:pPr algn="ctr"/>
            <a:r>
              <a:rPr lang="es-EC" sz="3600" dirty="0" smtClean="0">
                <a:latin typeface="Arial Rounded MT Bold" pitchFamily="34" charset="0"/>
              </a:rPr>
              <a:t>I</a:t>
            </a:r>
          </a:p>
          <a:p>
            <a:pPr algn="ctr"/>
            <a:r>
              <a:rPr lang="es-EC" sz="3600" dirty="0" smtClean="0">
                <a:latin typeface="Arial Rounded MT Bold" pitchFamily="34" charset="0"/>
              </a:rPr>
              <a:t>C</a:t>
            </a:r>
          </a:p>
          <a:p>
            <a:pPr algn="ctr"/>
            <a:r>
              <a:rPr lang="es-EC" sz="3600" dirty="0" smtClean="0">
                <a:latin typeface="Arial Rounded MT Bold" pitchFamily="34" charset="0"/>
              </a:rPr>
              <a:t>A</a:t>
            </a:r>
          </a:p>
          <a:p>
            <a:pPr algn="ctr"/>
            <a:r>
              <a:rPr lang="es-EC" sz="3600" dirty="0" smtClean="0">
                <a:latin typeface="Arial Rounded MT Bold" pitchFamily="34" charset="0"/>
              </a:rPr>
              <a:t>C</a:t>
            </a:r>
          </a:p>
          <a:p>
            <a:pPr algn="ctr"/>
            <a:r>
              <a:rPr lang="es-EC" sz="3600" dirty="0" smtClean="0">
                <a:latin typeface="Arial Rounded MT Bold" pitchFamily="34" charset="0"/>
              </a:rPr>
              <a:t>I</a:t>
            </a:r>
          </a:p>
          <a:p>
            <a:pPr algn="ctr"/>
            <a:r>
              <a:rPr lang="es-EC" sz="3600" dirty="0" smtClean="0">
                <a:latin typeface="Arial Rounded MT Bold" pitchFamily="34" charset="0"/>
              </a:rPr>
              <a:t>O</a:t>
            </a:r>
          </a:p>
          <a:p>
            <a:pPr algn="ctr"/>
            <a:r>
              <a:rPr lang="es-EC" sz="3600" dirty="0" smtClean="0">
                <a:latin typeface="Arial Rounded MT Bold" pitchFamily="34" charset="0"/>
              </a:rPr>
              <a:t>N</a:t>
            </a:r>
          </a:p>
          <a:p>
            <a:pPr algn="ctr"/>
            <a:r>
              <a:rPr lang="es-EC" sz="3600" dirty="0" smtClean="0">
                <a:latin typeface="Arial Rounded MT Bold" pitchFamily="34" charset="0"/>
              </a:rPr>
              <a:t>E</a:t>
            </a:r>
          </a:p>
          <a:p>
            <a:pPr algn="ctr"/>
            <a:r>
              <a:rPr lang="es-EC" sz="3600" dirty="0" smtClean="0">
                <a:latin typeface="Arial Rounded MT Bold" pitchFamily="34" charset="0"/>
              </a:rPr>
              <a:t>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51888" y="71438"/>
            <a:ext cx="9092112" cy="6786562"/>
            <a:chOff x="51888" y="71438"/>
            <a:chExt cx="9092112" cy="6786562"/>
          </a:xfrm>
        </p:grpSpPr>
        <p:pic>
          <p:nvPicPr>
            <p:cNvPr id="7"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8" name="7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9" name="8 CuadroTexto"/>
            <p:cNvSpPr txBox="1"/>
            <p:nvPr/>
          </p:nvSpPr>
          <p:spPr>
            <a:xfrm>
              <a:off x="1142976" y="282339"/>
              <a:ext cx="7500990" cy="646331"/>
            </a:xfrm>
            <a:prstGeom prst="rect">
              <a:avLst/>
            </a:prstGeom>
            <a:noFill/>
          </p:spPr>
          <p:txBody>
            <a:bodyPr wrap="square" rtlCol="0">
              <a:spAutoFit/>
            </a:bodyPr>
            <a:lstStyle/>
            <a:p>
              <a:pPr algn="ctr"/>
              <a:r>
                <a:rPr lang="es-EC" sz="3600" dirty="0" smtClean="0">
                  <a:latin typeface="Arial Rounded MT Bold" pitchFamily="34" charset="0"/>
                </a:rPr>
                <a:t>AGENDA</a:t>
              </a:r>
              <a:endParaRPr lang="es-EC" sz="3600" dirty="0">
                <a:latin typeface="Arial Rounded MT Bold" pitchFamily="34" charset="0"/>
              </a:endParaRPr>
            </a:p>
          </p:txBody>
        </p:sp>
      </p:grpSp>
      <p:sp>
        <p:nvSpPr>
          <p:cNvPr id="10" name="9 CuadroTexto"/>
          <p:cNvSpPr txBox="1"/>
          <p:nvPr/>
        </p:nvSpPr>
        <p:spPr>
          <a:xfrm>
            <a:off x="785786" y="1762205"/>
            <a:ext cx="7929618" cy="4524315"/>
          </a:xfrm>
          <a:prstGeom prst="rect">
            <a:avLst/>
          </a:prstGeom>
          <a:noFill/>
        </p:spPr>
        <p:txBody>
          <a:bodyPr wrap="square" rtlCol="0">
            <a:spAutoFit/>
          </a:bodyPr>
          <a:lstStyle/>
          <a:p>
            <a:pPr algn="just">
              <a:buFont typeface="Arial" pitchFamily="34" charset="0"/>
              <a:buChar char="•"/>
            </a:pPr>
            <a:r>
              <a:rPr lang="es-EC" sz="2400" dirty="0">
                <a:solidFill>
                  <a:schemeClr val="tx2"/>
                </a:solidFill>
                <a:latin typeface="Arial Rounded MT Bold" pitchFamily="34" charset="0"/>
              </a:rPr>
              <a:t> </a:t>
            </a:r>
            <a:r>
              <a:rPr lang="es-EC" sz="2400" dirty="0" smtClean="0">
                <a:solidFill>
                  <a:schemeClr val="tx2"/>
                </a:solidFill>
                <a:latin typeface="Arial Rounded MT Bold" pitchFamily="34" charset="0"/>
              </a:rPr>
              <a:t>    OBJETIVOS</a:t>
            </a:r>
            <a:r>
              <a:rPr lang="es-EC" sz="2400" dirty="0" smtClean="0">
                <a:latin typeface="Arial Rounded MT Bold" pitchFamily="34" charset="0"/>
              </a:rPr>
              <a:t> </a:t>
            </a:r>
          </a:p>
          <a:p>
            <a:pPr algn="just">
              <a:buFont typeface="Arial" pitchFamily="34" charset="0"/>
              <a:buChar char="•"/>
            </a:pPr>
            <a:r>
              <a:rPr lang="es-EC" sz="2400" dirty="0">
                <a:solidFill>
                  <a:schemeClr val="tx2"/>
                </a:solidFill>
                <a:latin typeface="Arial Rounded MT Bold" pitchFamily="34" charset="0"/>
              </a:rPr>
              <a:t> </a:t>
            </a:r>
            <a:r>
              <a:rPr lang="es-EC" sz="2400" dirty="0" smtClean="0">
                <a:solidFill>
                  <a:schemeClr val="tx2"/>
                </a:solidFill>
                <a:latin typeface="Arial Rounded MT Bold" pitchFamily="34" charset="0"/>
              </a:rPr>
              <a:t>    INTRODUCCIÓN</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a:t>
            </a:r>
            <a:r>
              <a:rPr lang="es-EC" sz="2400" dirty="0" smtClean="0">
                <a:solidFill>
                  <a:schemeClr val="tx2"/>
                </a:solidFill>
                <a:latin typeface="Arial Rounded MT Bold" pitchFamily="34" charset="0"/>
              </a:rPr>
              <a:t>ESTUDIO DEL ESTÁNDAR IEEE 802.20 PARA</a:t>
            </a:r>
          </a:p>
          <a:p>
            <a:pPr lvl="1" algn="just"/>
            <a:r>
              <a:rPr lang="es-EC" sz="2400" dirty="0" smtClean="0">
                <a:solidFill>
                  <a:schemeClr val="tx2"/>
                </a:solidFill>
                <a:latin typeface="Arial Rounded MT Bold" pitchFamily="34" charset="0"/>
              </a:rPr>
              <a:t>SISTEMAS MBWA</a:t>
            </a:r>
          </a:p>
          <a:p>
            <a:pPr algn="just">
              <a:buFont typeface="Arial" pitchFamily="34" charset="0"/>
              <a:buChar char="•"/>
            </a:pPr>
            <a:r>
              <a:rPr lang="es-EC" sz="2400" dirty="0" smtClean="0">
                <a:latin typeface="Arial Rounded MT Bold" pitchFamily="34" charset="0"/>
              </a:rPr>
              <a:t>     </a:t>
            </a:r>
            <a:r>
              <a:rPr lang="es-EC" sz="2400" dirty="0" smtClean="0">
                <a:solidFill>
                  <a:schemeClr val="tx2">
                    <a:lumMod val="75000"/>
                  </a:schemeClr>
                </a:solidFill>
                <a:latin typeface="Arial Rounded MT Bold" pitchFamily="34" charset="0"/>
              </a:rPr>
              <a:t>ESTUDIO COMPARATIVO ENTRE MBWA Y UMTS</a:t>
            </a:r>
          </a:p>
          <a:p>
            <a:pPr lvl="1" algn="just"/>
            <a:r>
              <a:rPr lang="es-EC" sz="2400" dirty="0" smtClean="0">
                <a:solidFill>
                  <a:schemeClr val="tx2">
                    <a:lumMod val="75000"/>
                  </a:schemeClr>
                </a:solidFill>
                <a:latin typeface="Arial Rounded MT Bold" pitchFamily="34" charset="0"/>
              </a:rPr>
              <a:t>PARA EL ACCESO DE BANDA ANCHA MÓVIL</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a:t>
            </a:r>
            <a:r>
              <a:rPr lang="es-EC" sz="2400" dirty="0" smtClean="0">
                <a:solidFill>
                  <a:srgbClr val="FF0000"/>
                </a:solidFill>
                <a:latin typeface="Arial Rounded MT Bold" pitchFamily="34" charset="0"/>
              </a:rPr>
              <a:t>ANÁLISIS PARA LA CONSIDERACIÓN DE UNA</a:t>
            </a:r>
          </a:p>
          <a:p>
            <a:pPr lvl="1" algn="just"/>
            <a:r>
              <a:rPr lang="es-EC" sz="2400" dirty="0" smtClean="0">
                <a:solidFill>
                  <a:srgbClr val="FF0000"/>
                </a:solidFill>
                <a:latin typeface="Arial Rounded MT Bold" pitchFamily="34" charset="0"/>
              </a:rPr>
              <a:t>POSIBLE IMPLEMENTACIÓN DE MBWA EN EL</a:t>
            </a:r>
          </a:p>
          <a:p>
            <a:pPr lvl="1" algn="just"/>
            <a:r>
              <a:rPr lang="es-EC" sz="2400" dirty="0" smtClean="0">
                <a:solidFill>
                  <a:srgbClr val="FF0000"/>
                </a:solidFill>
                <a:latin typeface="Arial Rounded MT Bold" pitchFamily="34" charset="0"/>
              </a:rPr>
              <a:t>ECUADOR</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CONCLUSIONES Y RECOMENDACIONES</a:t>
            </a:r>
          </a:p>
          <a:p>
            <a:pPr lvl="1" algn="just"/>
            <a:endParaRPr lang="es-EC" sz="2400" dirty="0" smtClean="0">
              <a:latin typeface="Arial Rounded MT Bold" pitchFamily="34" charset="0"/>
            </a:endParaRPr>
          </a:p>
          <a:p>
            <a:pPr lvl="1" algn="just"/>
            <a:r>
              <a:rPr lang="es-EC" sz="2400" dirty="0" smtClean="0">
                <a:latin typeface="Arial Rounded MT Bold" pitchFamily="34" charset="0"/>
              </a:rPr>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071538" y="282339"/>
              <a:ext cx="8001024" cy="646331"/>
            </a:xfrm>
            <a:prstGeom prst="rect">
              <a:avLst/>
            </a:prstGeom>
            <a:noFill/>
          </p:spPr>
          <p:txBody>
            <a:bodyPr wrap="square" rtlCol="0">
              <a:spAutoFit/>
            </a:bodyPr>
            <a:lstStyle/>
            <a:p>
              <a:pPr algn="ctr"/>
              <a:r>
                <a:rPr lang="es-EC" sz="3600" dirty="0" smtClean="0">
                  <a:latin typeface="Arial Rounded MT Bold" pitchFamily="34" charset="0"/>
                </a:rPr>
                <a:t>CONSIDERACIONES GENERALES</a:t>
              </a:r>
              <a:endParaRPr lang="es-EC" sz="3600" dirty="0">
                <a:latin typeface="Arial Rounded MT Bold" pitchFamily="34" charset="0"/>
              </a:endParaRPr>
            </a:p>
          </p:txBody>
        </p:sp>
      </p:grpSp>
      <p:sp>
        <p:nvSpPr>
          <p:cNvPr id="6" name="5 CuadroTexto"/>
          <p:cNvSpPr txBox="1"/>
          <p:nvPr/>
        </p:nvSpPr>
        <p:spPr>
          <a:xfrm>
            <a:off x="142844" y="1142984"/>
            <a:ext cx="8929718" cy="5632311"/>
          </a:xfrm>
          <a:prstGeom prst="rect">
            <a:avLst/>
          </a:prstGeom>
          <a:noFill/>
        </p:spPr>
        <p:txBody>
          <a:bodyPr wrap="square" rtlCol="0">
            <a:spAutoFit/>
          </a:bodyPr>
          <a:lstStyle/>
          <a:p>
            <a:pPr algn="just">
              <a:buFont typeface="Arial" pitchFamily="34" charset="0"/>
              <a:buChar char="•"/>
            </a:pPr>
            <a:r>
              <a:rPr lang="es-EC" sz="2400" dirty="0" smtClean="0">
                <a:latin typeface="Arial Rounded MT Bold" pitchFamily="34" charset="0"/>
              </a:rPr>
              <a:t>     La necesidad de vivir constantemente conectados en</a:t>
            </a:r>
          </a:p>
          <a:p>
            <a:pPr lvl="1" algn="just"/>
            <a:r>
              <a:rPr lang="es-EC" sz="2400" dirty="0" smtClean="0">
                <a:latin typeface="Arial Rounded MT Bold" pitchFamily="34" charset="0"/>
              </a:rPr>
              <a:t>cualquier momento y en cualquier lugar ha originado un vertiginoso crecimiento en los servicios de banda ancha sobre todo móvil.</a:t>
            </a:r>
          </a:p>
          <a:p>
            <a:pPr algn="just">
              <a:buFont typeface="Arial" pitchFamily="34" charset="0"/>
              <a:buChar char="•"/>
            </a:pPr>
            <a:r>
              <a:rPr lang="es-EC" sz="2400" dirty="0" smtClean="0">
                <a:latin typeface="Arial Rounded MT Bold" pitchFamily="34" charset="0"/>
              </a:rPr>
              <a:t>     El incremento en la demanda de servicios genera la</a:t>
            </a:r>
          </a:p>
          <a:p>
            <a:pPr lvl="1" algn="just"/>
            <a:r>
              <a:rPr lang="es-EC" sz="2400" dirty="0" smtClean="0">
                <a:latin typeface="Arial Rounded MT Bold" pitchFamily="34" charset="0"/>
              </a:rPr>
              <a:t>necesidad de desarrollar e implementar nuevas tecnologías para satisfacer las necesidades.</a:t>
            </a:r>
          </a:p>
          <a:p>
            <a:pPr algn="just">
              <a:buFont typeface="Arial" pitchFamily="34" charset="0"/>
              <a:buChar char="•"/>
            </a:pPr>
            <a:r>
              <a:rPr lang="es-EC" sz="2400" dirty="0" smtClean="0">
                <a:latin typeface="Arial Rounded MT Bold" pitchFamily="34" charset="0"/>
              </a:rPr>
              <a:t>     El desarrollo y futura implementación de </a:t>
            </a:r>
            <a:r>
              <a:rPr lang="es-EC" sz="2400" i="1" dirty="0" smtClean="0">
                <a:latin typeface="Arial Rounded MT Bold" pitchFamily="34" charset="0"/>
              </a:rPr>
              <a:t>Mobile Fi</a:t>
            </a:r>
            <a:r>
              <a:rPr lang="es-EC" sz="2400" dirty="0" smtClean="0">
                <a:latin typeface="Arial Rounded MT Bold" pitchFamily="34" charset="0"/>
              </a:rPr>
              <a:t> </a:t>
            </a:r>
          </a:p>
          <a:p>
            <a:pPr lvl="1" algn="just"/>
            <a:r>
              <a:rPr lang="es-EC" sz="2400" dirty="0" smtClean="0">
                <a:latin typeface="Arial Rounded MT Bold" pitchFamily="34" charset="0"/>
              </a:rPr>
              <a:t>podría ser muy importante para el crecimiento del sector de las telecomunicaciones ya que la demanda de servicios móviles es la principal fuente de crecimiento en la actualidad.</a:t>
            </a:r>
          </a:p>
          <a:p>
            <a:pPr algn="just">
              <a:buFont typeface="Arial" pitchFamily="34" charset="0"/>
              <a:buChar char="•"/>
            </a:pPr>
            <a:r>
              <a:rPr lang="es-EC" sz="2400" dirty="0" smtClean="0">
                <a:latin typeface="Arial Rounded MT Bold" pitchFamily="34" charset="0"/>
              </a:rPr>
              <a:t>     </a:t>
            </a:r>
            <a:r>
              <a:rPr lang="es-EC" sz="2400" i="1" dirty="0" smtClean="0">
                <a:latin typeface="Arial Rounded MT Bold" pitchFamily="34" charset="0"/>
              </a:rPr>
              <a:t>Mobile Fi</a:t>
            </a:r>
            <a:r>
              <a:rPr lang="es-EC" sz="2400" dirty="0" smtClean="0">
                <a:latin typeface="Arial Rounded MT Bold" pitchFamily="34" charset="0"/>
              </a:rPr>
              <a:t> constituye una excelente opción como un</a:t>
            </a:r>
          </a:p>
          <a:p>
            <a:pPr lvl="1" algn="just"/>
            <a:r>
              <a:rPr lang="es-EC" sz="2400" dirty="0" smtClean="0">
                <a:latin typeface="Arial Rounded MT Bold" pitchFamily="34" charset="0"/>
              </a:rPr>
              <a:t>sistema capaz de ofrecer acceso inalámbrico de banda ancha móvil con excelentes prestaciones.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14"/>
            <a:ext cx="9092112" cy="6786586"/>
            <a:chOff x="51888" y="71414"/>
            <a:chExt cx="9092112" cy="6786586"/>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071538" y="71414"/>
              <a:ext cx="8001024" cy="1200329"/>
            </a:xfrm>
            <a:prstGeom prst="rect">
              <a:avLst/>
            </a:prstGeom>
            <a:noFill/>
          </p:spPr>
          <p:txBody>
            <a:bodyPr wrap="square" rtlCol="0">
              <a:spAutoFit/>
            </a:bodyPr>
            <a:lstStyle/>
            <a:p>
              <a:pPr algn="ctr"/>
              <a:r>
                <a:rPr lang="es-EC" sz="3600" dirty="0" smtClean="0">
                  <a:latin typeface="Arial Rounded MT Bold" pitchFamily="34" charset="0"/>
                </a:rPr>
                <a:t>CONSIDERACIONES GENERALES (II)</a:t>
              </a:r>
              <a:endParaRPr lang="es-EC" sz="3600" dirty="0">
                <a:latin typeface="Arial Rounded MT Bold" pitchFamily="34" charset="0"/>
              </a:endParaRPr>
            </a:p>
          </p:txBody>
        </p:sp>
      </p:grpSp>
      <p:sp>
        <p:nvSpPr>
          <p:cNvPr id="6" name="5 CuadroTexto"/>
          <p:cNvSpPr txBox="1"/>
          <p:nvPr/>
        </p:nvSpPr>
        <p:spPr>
          <a:xfrm>
            <a:off x="142844" y="1142984"/>
            <a:ext cx="8929718" cy="5632311"/>
          </a:xfrm>
          <a:prstGeom prst="rect">
            <a:avLst/>
          </a:prstGeom>
          <a:noFill/>
        </p:spPr>
        <p:txBody>
          <a:bodyPr wrap="square" rtlCol="0">
            <a:spAutoFit/>
          </a:bodyPr>
          <a:lstStyle/>
          <a:p>
            <a:pPr algn="just">
              <a:buFont typeface="Arial" pitchFamily="34" charset="0"/>
              <a:buChar char="•"/>
            </a:pPr>
            <a:r>
              <a:rPr lang="es-EC" sz="2400" dirty="0" smtClean="0">
                <a:latin typeface="Arial Rounded MT Bold" pitchFamily="34" charset="0"/>
              </a:rPr>
              <a:t>     </a:t>
            </a:r>
            <a:r>
              <a:rPr lang="es-EC" sz="2400" i="1" dirty="0" smtClean="0">
                <a:latin typeface="Arial Rounded MT Bold" pitchFamily="34" charset="0"/>
              </a:rPr>
              <a:t>Mobile Fi</a:t>
            </a:r>
            <a:r>
              <a:rPr lang="es-EC" sz="2400" dirty="0" smtClean="0">
                <a:latin typeface="Arial Rounded MT Bold" pitchFamily="34" charset="0"/>
              </a:rPr>
              <a:t> ofrece flexibilidad para proporcionar servicios </a:t>
            </a:r>
          </a:p>
          <a:p>
            <a:pPr lvl="1" algn="just"/>
            <a:r>
              <a:rPr lang="es-EC" sz="2400" dirty="0" smtClean="0">
                <a:latin typeface="Arial Rounded MT Bold" pitchFamily="34" charset="0"/>
              </a:rPr>
              <a:t>de datos y voz en área rurales y metropolitanas por lo que podría adaptarse a las condiciones geográficas y demográficas del país haciendo que su implementación sea factible y con excelentes resultados.</a:t>
            </a:r>
          </a:p>
          <a:p>
            <a:pPr algn="just">
              <a:buFont typeface="Arial" pitchFamily="34" charset="0"/>
              <a:buChar char="•"/>
            </a:pPr>
            <a:r>
              <a:rPr lang="es-EC" sz="2400" dirty="0" smtClean="0">
                <a:latin typeface="Arial Rounded MT Bold" pitchFamily="34" charset="0"/>
              </a:rPr>
              <a:t>     Desplegar una tecnología nueva desde cero es algo</a:t>
            </a:r>
          </a:p>
          <a:p>
            <a:pPr lvl="1" algn="just"/>
            <a:r>
              <a:rPr lang="es-EC" sz="2400" dirty="0" smtClean="0">
                <a:latin typeface="Arial Rounded MT Bold" pitchFamily="34" charset="0"/>
              </a:rPr>
              <a:t>costoso y aunque los fabricantes aseguran que los costos son relativamente bajos, el despliegue de una red de este tipo requiere de una gran inversión y ese sería un limitante.</a:t>
            </a:r>
          </a:p>
          <a:p>
            <a:pPr algn="just">
              <a:buFont typeface="Arial" pitchFamily="34" charset="0"/>
              <a:buChar char="•"/>
            </a:pPr>
            <a:r>
              <a:rPr lang="es-EC" sz="2400" dirty="0" smtClean="0">
                <a:latin typeface="Arial Rounded MT Bold" pitchFamily="34" charset="0"/>
              </a:rPr>
              <a:t>     Por sus características técnicas </a:t>
            </a:r>
            <a:r>
              <a:rPr lang="es-EC" sz="2400" i="1" dirty="0" smtClean="0">
                <a:latin typeface="Arial Rounded MT Bold" pitchFamily="34" charset="0"/>
              </a:rPr>
              <a:t>Mobile Fi</a:t>
            </a:r>
            <a:r>
              <a:rPr lang="es-EC" sz="2400" dirty="0" smtClean="0">
                <a:latin typeface="Arial Rounded MT Bold" pitchFamily="34" charset="0"/>
              </a:rPr>
              <a:t>  podría tener</a:t>
            </a:r>
          </a:p>
          <a:p>
            <a:pPr lvl="1" algn="just"/>
            <a:r>
              <a:rPr lang="es-EC" sz="2400" dirty="0" smtClean="0">
                <a:latin typeface="Arial Rounded MT Bold" pitchFamily="34" charset="0"/>
              </a:rPr>
              <a:t>una gran aplicabilidad y un despliegue exitoso para proporcionar servicios de banda ancha en regiones que aún no cuentan con ninguna infraestructura de telecomunicaciones.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14"/>
            <a:ext cx="9092112" cy="6786586"/>
            <a:chOff x="51888" y="71414"/>
            <a:chExt cx="9092112" cy="6786586"/>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071538" y="71414"/>
              <a:ext cx="8001024" cy="1200329"/>
            </a:xfrm>
            <a:prstGeom prst="rect">
              <a:avLst/>
            </a:prstGeom>
            <a:noFill/>
          </p:spPr>
          <p:txBody>
            <a:bodyPr wrap="square" rtlCol="0">
              <a:spAutoFit/>
            </a:bodyPr>
            <a:lstStyle/>
            <a:p>
              <a:pPr algn="ctr"/>
              <a:r>
                <a:rPr lang="es-EC" sz="3600" dirty="0" smtClean="0">
                  <a:latin typeface="Arial Rounded MT Bold" pitchFamily="34" charset="0"/>
                </a:rPr>
                <a:t>CONSIDERACIONES GENERALES (III)</a:t>
              </a:r>
              <a:endParaRPr lang="es-EC" sz="3600" dirty="0">
                <a:latin typeface="Arial Rounded MT Bold" pitchFamily="34" charset="0"/>
              </a:endParaRPr>
            </a:p>
          </p:txBody>
        </p:sp>
      </p:grpSp>
      <p:sp>
        <p:nvSpPr>
          <p:cNvPr id="6" name="5 CuadroTexto"/>
          <p:cNvSpPr txBox="1"/>
          <p:nvPr/>
        </p:nvSpPr>
        <p:spPr>
          <a:xfrm>
            <a:off x="142844" y="1690767"/>
            <a:ext cx="8929718" cy="4524315"/>
          </a:xfrm>
          <a:prstGeom prst="rect">
            <a:avLst/>
          </a:prstGeom>
          <a:noFill/>
        </p:spPr>
        <p:txBody>
          <a:bodyPr wrap="square" rtlCol="0">
            <a:spAutoFit/>
          </a:bodyPr>
          <a:lstStyle/>
          <a:p>
            <a:pPr algn="just">
              <a:buFont typeface="Arial" pitchFamily="34" charset="0"/>
              <a:buChar char="•"/>
            </a:pPr>
            <a:r>
              <a:rPr lang="es-EC" sz="2400" dirty="0" smtClean="0">
                <a:latin typeface="Arial Rounded MT Bold" pitchFamily="34" charset="0"/>
              </a:rPr>
              <a:t>     La aplicabilidad y factibilidad de una implementación </a:t>
            </a:r>
          </a:p>
          <a:p>
            <a:pPr lvl="1" algn="just"/>
            <a:r>
              <a:rPr lang="es-EC" sz="2400" dirty="0" smtClean="0">
                <a:latin typeface="Arial Rounded MT Bold" pitchFamily="34" charset="0"/>
              </a:rPr>
              <a:t>podría verse perjudicada por la dificultad para ingresar al mercado como una nueva opción alternativa.</a:t>
            </a:r>
          </a:p>
          <a:p>
            <a:pPr algn="just">
              <a:buFont typeface="Arial" pitchFamily="34" charset="0"/>
              <a:buChar char="•"/>
            </a:pPr>
            <a:r>
              <a:rPr lang="es-EC" sz="2400" dirty="0" smtClean="0">
                <a:latin typeface="Arial Rounded MT Bold" pitchFamily="34" charset="0"/>
              </a:rPr>
              <a:t>     Sería posiblemente más viable si no se introduce como </a:t>
            </a:r>
          </a:p>
          <a:p>
            <a:pPr lvl="1" algn="just"/>
            <a:r>
              <a:rPr lang="es-EC" sz="2400" dirty="0" smtClean="0">
                <a:latin typeface="Arial Rounded MT Bold" pitchFamily="34" charset="0"/>
              </a:rPr>
              <a:t>una competencia de los servicios celulares sino como una competencia para los proveedores fijos de internet.</a:t>
            </a:r>
          </a:p>
          <a:p>
            <a:pPr algn="just">
              <a:buFont typeface="Arial" pitchFamily="34" charset="0"/>
              <a:buChar char="•"/>
            </a:pPr>
            <a:r>
              <a:rPr lang="es-EC" sz="2400" dirty="0" smtClean="0">
                <a:latin typeface="Arial Rounded MT Bold" pitchFamily="34" charset="0"/>
              </a:rPr>
              <a:t>     Otra alternativa para generar una aplicabilidad viable </a:t>
            </a:r>
          </a:p>
          <a:p>
            <a:pPr lvl="1" algn="just"/>
            <a:r>
              <a:rPr lang="es-EC" sz="2400" dirty="0" smtClean="0">
                <a:latin typeface="Arial Rounded MT Bold" pitchFamily="34" charset="0"/>
              </a:rPr>
              <a:t>sería considerar a MBWA como una solución de red privada segura y para aplicaciones en vehículos oficiales y de emergencia que requieran movilizarse a altas velocidades.</a:t>
            </a:r>
          </a:p>
          <a:p>
            <a:pPr lvl="1" algn="just"/>
            <a:endParaRPr lang="es-EC" sz="2400" dirty="0" smtClean="0">
              <a:latin typeface="Arial Rounded MT Bold"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071538" y="81013"/>
              <a:ext cx="8001024" cy="1384995"/>
            </a:xfrm>
            <a:prstGeom prst="rect">
              <a:avLst/>
            </a:prstGeom>
            <a:noFill/>
          </p:spPr>
          <p:txBody>
            <a:bodyPr wrap="square" rtlCol="0">
              <a:spAutoFit/>
            </a:bodyPr>
            <a:lstStyle/>
            <a:p>
              <a:pPr algn="ctr"/>
              <a:r>
                <a:rPr lang="es-EC" sz="2800" dirty="0" smtClean="0">
                  <a:latin typeface="Arial Rounded MT Bold" pitchFamily="34" charset="0"/>
                </a:rPr>
                <a:t>CONSIDERACIONES SOCIO-ECONÓMICAS Y DE ACCESO A SERVICIOS DE TELECOMUNICACIONES</a:t>
              </a:r>
              <a:endParaRPr lang="es-EC" sz="2800" dirty="0">
                <a:latin typeface="Arial Rounded MT Bold" pitchFamily="34" charset="0"/>
              </a:endParaRPr>
            </a:p>
          </p:txBody>
        </p:sp>
      </p:grpSp>
      <p:sp>
        <p:nvSpPr>
          <p:cNvPr id="8" name="7 Rectángulo redondeado"/>
          <p:cNvSpPr/>
          <p:nvPr/>
        </p:nvSpPr>
        <p:spPr>
          <a:xfrm>
            <a:off x="428596" y="1785926"/>
            <a:ext cx="3714776" cy="78581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C" sz="2400" dirty="0" smtClean="0">
                <a:latin typeface="Arial Rounded MT Bold" pitchFamily="34" charset="0"/>
              </a:rPr>
              <a:t>15´664.580 Abonados SMA</a:t>
            </a:r>
            <a:endParaRPr lang="es-EC" sz="2400" dirty="0">
              <a:latin typeface="Arial Rounded MT Bold" pitchFamily="34" charset="0"/>
            </a:endParaRPr>
          </a:p>
        </p:txBody>
      </p:sp>
      <p:sp>
        <p:nvSpPr>
          <p:cNvPr id="9" name="8 Rectángulo redondeado"/>
          <p:cNvSpPr/>
          <p:nvPr/>
        </p:nvSpPr>
        <p:spPr>
          <a:xfrm>
            <a:off x="857224" y="2643182"/>
            <a:ext cx="3714776" cy="78581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C" sz="2400" dirty="0" smtClean="0">
                <a:latin typeface="Arial Rounded MT Bold" pitchFamily="34" charset="0"/>
              </a:rPr>
              <a:t>1´401.875 Terminal 3G o superior</a:t>
            </a:r>
            <a:endParaRPr lang="es-EC" sz="2400" dirty="0">
              <a:latin typeface="Arial Rounded MT Bold" pitchFamily="34" charset="0"/>
            </a:endParaRPr>
          </a:p>
        </p:txBody>
      </p:sp>
      <p:sp>
        <p:nvSpPr>
          <p:cNvPr id="10" name="9 Rectángulo redondeado"/>
          <p:cNvSpPr/>
          <p:nvPr/>
        </p:nvSpPr>
        <p:spPr>
          <a:xfrm>
            <a:off x="4929190" y="1785926"/>
            <a:ext cx="3714776" cy="78581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C" sz="2400" dirty="0" smtClean="0">
                <a:latin typeface="Arial Rounded MT Bold" pitchFamily="34" charset="0"/>
              </a:rPr>
              <a:t>14´483.499 habitantes en todo el país</a:t>
            </a:r>
            <a:endParaRPr lang="es-EC" sz="2400" dirty="0">
              <a:latin typeface="Arial Rounded MT Bold" pitchFamily="34" charset="0"/>
            </a:endParaRPr>
          </a:p>
        </p:txBody>
      </p:sp>
      <p:pic>
        <p:nvPicPr>
          <p:cNvPr id="6146" name="Picture 2" descr="C:\Program Files (x86)\Microsoft Office\MEDIA\CAGCAT10\j0300520.gif"/>
          <p:cNvPicPr>
            <a:picLocks noChangeAspect="1" noChangeArrowheads="1" noCrop="1"/>
          </p:cNvPicPr>
          <p:nvPr/>
        </p:nvPicPr>
        <p:blipFill>
          <a:blip r:embed="rId4"/>
          <a:srcRect/>
          <a:stretch>
            <a:fillRect/>
          </a:stretch>
        </p:blipFill>
        <p:spPr bwMode="auto">
          <a:xfrm>
            <a:off x="2357422" y="3467106"/>
            <a:ext cx="952500" cy="819150"/>
          </a:xfrm>
          <a:prstGeom prst="rect">
            <a:avLst/>
          </a:prstGeom>
          <a:noFill/>
        </p:spPr>
      </p:pic>
      <p:sp>
        <p:nvSpPr>
          <p:cNvPr id="12" name="11 Rectángulo redondeado"/>
          <p:cNvSpPr/>
          <p:nvPr/>
        </p:nvSpPr>
        <p:spPr>
          <a:xfrm>
            <a:off x="5357818" y="2643182"/>
            <a:ext cx="3714776" cy="78581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C" sz="2400" dirty="0" smtClean="0">
                <a:latin typeface="Arial Rounded MT Bold" pitchFamily="34" charset="0"/>
              </a:rPr>
              <a:t>Aproximadamente 14´000.000</a:t>
            </a:r>
            <a:endParaRPr lang="es-EC" sz="2400" dirty="0">
              <a:latin typeface="Arial Rounded MT Bold" pitchFamily="34" charset="0"/>
            </a:endParaRPr>
          </a:p>
        </p:txBody>
      </p:sp>
      <p:pic>
        <p:nvPicPr>
          <p:cNvPr id="6148" name="Picture 4" descr="C:\Users\RM\AppData\Local\Microsoft\Windows\Temporary Internet Files\Content.IE5\34ZIBMYC\MP900315559[1].jpg"/>
          <p:cNvPicPr>
            <a:picLocks noChangeAspect="1" noChangeArrowheads="1"/>
          </p:cNvPicPr>
          <p:nvPr/>
        </p:nvPicPr>
        <p:blipFill>
          <a:blip r:embed="rId5" cstate="print"/>
          <a:srcRect/>
          <a:stretch>
            <a:fillRect/>
          </a:stretch>
        </p:blipFill>
        <p:spPr bwMode="auto">
          <a:xfrm>
            <a:off x="6429388" y="3500438"/>
            <a:ext cx="1101614" cy="785818"/>
          </a:xfrm>
          <a:prstGeom prst="rect">
            <a:avLst/>
          </a:prstGeom>
          <a:noFill/>
        </p:spPr>
      </p:pic>
      <p:sp>
        <p:nvSpPr>
          <p:cNvPr id="15" name="14 Rectángulo redondeado"/>
          <p:cNvSpPr/>
          <p:nvPr/>
        </p:nvSpPr>
        <p:spPr>
          <a:xfrm>
            <a:off x="428596" y="4572008"/>
            <a:ext cx="3714776" cy="78581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C" sz="2400" dirty="0" smtClean="0">
                <a:latin typeface="Arial Rounded MT Bold" pitchFamily="34" charset="0"/>
              </a:rPr>
              <a:t>3´333.459 o 23% de la </a:t>
            </a:r>
            <a:r>
              <a:rPr lang="es-EC" sz="2400" dirty="0" err="1" smtClean="0">
                <a:latin typeface="Arial Rounded MT Bold" pitchFamily="34" charset="0"/>
              </a:rPr>
              <a:t>pob</a:t>
            </a:r>
            <a:r>
              <a:rPr lang="es-EC" sz="2400" dirty="0" smtClean="0">
                <a:latin typeface="Arial Rounded MT Bold" pitchFamily="34" charset="0"/>
              </a:rPr>
              <a:t>. acceso a internet</a:t>
            </a:r>
            <a:endParaRPr lang="es-EC" sz="2400" dirty="0">
              <a:latin typeface="Arial Rounded MT Bold" pitchFamily="34" charset="0"/>
            </a:endParaRPr>
          </a:p>
        </p:txBody>
      </p:sp>
      <p:sp>
        <p:nvSpPr>
          <p:cNvPr id="16" name="15 Rectángulo redondeado"/>
          <p:cNvSpPr/>
          <p:nvPr/>
        </p:nvSpPr>
        <p:spPr>
          <a:xfrm>
            <a:off x="857224" y="5429264"/>
            <a:ext cx="3786214" cy="78581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C" sz="2400" dirty="0" smtClean="0">
                <a:latin typeface="Arial Rounded MT Bold" pitchFamily="34" charset="0"/>
              </a:rPr>
              <a:t>354.000 o 3% de la </a:t>
            </a:r>
            <a:r>
              <a:rPr lang="es-EC" sz="2400" dirty="0" err="1" smtClean="0">
                <a:latin typeface="Arial Rounded MT Bold" pitchFamily="34" charset="0"/>
              </a:rPr>
              <a:t>pob</a:t>
            </a:r>
            <a:r>
              <a:rPr lang="es-EC" sz="2400" dirty="0" smtClean="0">
                <a:latin typeface="Arial Rounded MT Bold" pitchFamily="34" charset="0"/>
              </a:rPr>
              <a:t>. Banda ancha móvil</a:t>
            </a:r>
            <a:endParaRPr lang="es-EC" sz="2400" dirty="0">
              <a:latin typeface="Arial Rounded MT Bold" pitchFamily="34" charset="0"/>
            </a:endParaRPr>
          </a:p>
        </p:txBody>
      </p:sp>
      <p:pic>
        <p:nvPicPr>
          <p:cNvPr id="6150" name="Picture 6" descr="http://www.tendenciasdigitales.com/wp-content/uploads/2009/12/internetmovil.jpg"/>
          <p:cNvPicPr>
            <a:picLocks noChangeAspect="1" noChangeArrowheads="1"/>
          </p:cNvPicPr>
          <p:nvPr/>
        </p:nvPicPr>
        <p:blipFill>
          <a:blip r:embed="rId6"/>
          <a:srcRect/>
          <a:stretch>
            <a:fillRect/>
          </a:stretch>
        </p:blipFill>
        <p:spPr bwMode="auto">
          <a:xfrm>
            <a:off x="4786314" y="4572008"/>
            <a:ext cx="1928826" cy="1688391"/>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Figura52.png"/>
          <p:cNvPicPr>
            <a:picLocks noChangeAspect="1"/>
          </p:cNvPicPr>
          <p:nvPr/>
        </p:nvPicPr>
        <p:blipFill>
          <a:blip r:embed="rId2"/>
          <a:stretch>
            <a:fillRect/>
          </a:stretch>
        </p:blipFill>
        <p:spPr>
          <a:xfrm>
            <a:off x="357158" y="1785926"/>
            <a:ext cx="4391638" cy="3115110"/>
          </a:xfrm>
          <a:prstGeom prst="rect">
            <a:avLst/>
          </a:prstGeom>
        </p:spPr>
      </p:pic>
      <p:grpSp>
        <p:nvGrpSpPr>
          <p:cNvPr id="5" name="4 Grupo"/>
          <p:cNvGrpSpPr/>
          <p:nvPr/>
        </p:nvGrpSpPr>
        <p:grpSpPr>
          <a:xfrm>
            <a:off x="51888" y="71438"/>
            <a:ext cx="9092112" cy="6786562"/>
            <a:chOff x="51888" y="71438"/>
            <a:chExt cx="9092112" cy="6786562"/>
          </a:xfrm>
        </p:grpSpPr>
        <p:pic>
          <p:nvPicPr>
            <p:cNvPr id="6" name="Picture 2" descr="http://1.bp.blogspot.com/-DW12pfgVudA/TYEs95ueN4I/AAAAAAAAAAM/R6YQJ40RiPI/s374/ESPE.gif"/>
            <p:cNvPicPr>
              <a:picLocks noChangeAspect="1" noChangeArrowheads="1"/>
            </p:cNvPicPr>
            <p:nvPr/>
          </p:nvPicPr>
          <p:blipFill>
            <a:blip r:embed="rId3"/>
            <a:srcRect/>
            <a:stretch>
              <a:fillRect/>
            </a:stretch>
          </p:blipFill>
          <p:spPr bwMode="auto">
            <a:xfrm>
              <a:off x="51888" y="71438"/>
              <a:ext cx="1091088" cy="1071546"/>
            </a:xfrm>
            <a:prstGeom prst="rect">
              <a:avLst/>
            </a:prstGeom>
            <a:noFill/>
          </p:spPr>
        </p:pic>
        <p:pic>
          <p:nvPicPr>
            <p:cNvPr id="7" name="6 Imagen"/>
            <p:cNvPicPr/>
            <p:nvPr/>
          </p:nvPicPr>
          <p:blipFill>
            <a:blip r:embed="rId4">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8" name="7 CuadroTexto"/>
            <p:cNvSpPr txBox="1"/>
            <p:nvPr/>
          </p:nvSpPr>
          <p:spPr>
            <a:xfrm>
              <a:off x="1071538" y="81013"/>
              <a:ext cx="8001024" cy="1384995"/>
            </a:xfrm>
            <a:prstGeom prst="rect">
              <a:avLst/>
            </a:prstGeom>
            <a:noFill/>
          </p:spPr>
          <p:txBody>
            <a:bodyPr wrap="square" rtlCol="0">
              <a:spAutoFit/>
            </a:bodyPr>
            <a:lstStyle/>
            <a:p>
              <a:pPr algn="ctr"/>
              <a:r>
                <a:rPr lang="es-EC" sz="2800" dirty="0" smtClean="0">
                  <a:latin typeface="Arial Rounded MT Bold" pitchFamily="34" charset="0"/>
                </a:rPr>
                <a:t>CONSIDERACIONES SOCIO-ECONÓMICAS Y DE ACCESO A SERVICIOS DE TELECOMUNICACIONES (II)</a:t>
              </a:r>
              <a:endParaRPr lang="es-EC" sz="2800" dirty="0">
                <a:latin typeface="Arial Rounded MT Bold" pitchFamily="34" charset="0"/>
              </a:endParaRPr>
            </a:p>
          </p:txBody>
        </p:sp>
      </p:grpSp>
      <p:pic>
        <p:nvPicPr>
          <p:cNvPr id="9" name="8 Imagen" descr="Figura51.png"/>
          <p:cNvPicPr>
            <a:picLocks noChangeAspect="1"/>
          </p:cNvPicPr>
          <p:nvPr/>
        </p:nvPicPr>
        <p:blipFill>
          <a:blip r:embed="rId5"/>
          <a:stretch>
            <a:fillRect/>
          </a:stretch>
        </p:blipFill>
        <p:spPr>
          <a:xfrm>
            <a:off x="5028714" y="1643050"/>
            <a:ext cx="3686690" cy="3410426"/>
          </a:xfrm>
          <a:prstGeom prst="rect">
            <a:avLst/>
          </a:prstGeom>
        </p:spPr>
      </p:pic>
      <p:sp>
        <p:nvSpPr>
          <p:cNvPr id="10" name="9 Rectángulo redondeado"/>
          <p:cNvSpPr/>
          <p:nvPr/>
        </p:nvSpPr>
        <p:spPr>
          <a:xfrm>
            <a:off x="500034" y="5143512"/>
            <a:ext cx="7143800" cy="164305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2400" dirty="0" smtClean="0">
                <a:latin typeface="Arial Rounded MT Bold" pitchFamily="34" charset="0"/>
              </a:rPr>
              <a:t>El 70% de los usuarios de internet se encuentran en Pichincha y Guayas, y el 10.64% corresponden a usuarios de internet móvil.</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071538" y="282339"/>
              <a:ext cx="8001024" cy="646331"/>
            </a:xfrm>
            <a:prstGeom prst="rect">
              <a:avLst/>
            </a:prstGeom>
            <a:noFill/>
          </p:spPr>
          <p:txBody>
            <a:bodyPr wrap="square" rtlCol="0">
              <a:spAutoFit/>
            </a:bodyPr>
            <a:lstStyle/>
            <a:p>
              <a:pPr algn="ctr"/>
              <a:r>
                <a:rPr lang="es-EC" sz="3600" dirty="0" smtClean="0">
                  <a:latin typeface="Arial Rounded MT Bold" pitchFamily="34" charset="0"/>
                </a:rPr>
                <a:t>VENTAJAS Y DESVENTAJAS</a:t>
              </a:r>
              <a:endParaRPr lang="es-EC" sz="3600" dirty="0">
                <a:latin typeface="Arial Rounded MT Bold" pitchFamily="34" charset="0"/>
              </a:endParaRPr>
            </a:p>
          </p:txBody>
        </p:sp>
      </p:grpSp>
      <p:sp>
        <p:nvSpPr>
          <p:cNvPr id="6" name="5 CuadroTexto"/>
          <p:cNvSpPr txBox="1"/>
          <p:nvPr/>
        </p:nvSpPr>
        <p:spPr>
          <a:xfrm>
            <a:off x="142844" y="1715050"/>
            <a:ext cx="8929718" cy="3785652"/>
          </a:xfrm>
          <a:prstGeom prst="rect">
            <a:avLst/>
          </a:prstGeom>
          <a:noFill/>
        </p:spPr>
        <p:txBody>
          <a:bodyPr wrap="square" rtlCol="0">
            <a:spAutoFit/>
          </a:bodyPr>
          <a:lstStyle/>
          <a:p>
            <a:pPr algn="just">
              <a:buFont typeface="Arial" pitchFamily="34" charset="0"/>
              <a:buChar char="•"/>
            </a:pPr>
            <a:r>
              <a:rPr lang="es-EC" sz="2400" dirty="0" smtClean="0">
                <a:latin typeface="Arial Rounded MT Bold" pitchFamily="34" charset="0"/>
              </a:rPr>
              <a:t>     En aspectos técnicos y de servicios y aplicaciones no </a:t>
            </a:r>
          </a:p>
          <a:p>
            <a:pPr lvl="1" algn="just"/>
            <a:r>
              <a:rPr lang="es-EC" sz="2400" dirty="0" smtClean="0">
                <a:latin typeface="Arial Rounded MT Bold" pitchFamily="34" charset="0"/>
              </a:rPr>
              <a:t>se encuentran desventajas significativas pero en los aspectos económicos y de mercado sí.</a:t>
            </a:r>
          </a:p>
          <a:p>
            <a:pPr algn="just">
              <a:buFont typeface="Arial" pitchFamily="34" charset="0"/>
              <a:buChar char="•"/>
            </a:pPr>
            <a:r>
              <a:rPr lang="es-EC" sz="2400" dirty="0" smtClean="0">
                <a:latin typeface="Arial Rounded MT Bold" pitchFamily="34" charset="0"/>
              </a:rPr>
              <a:t>     La implementación de sistemas de última generación</a:t>
            </a:r>
          </a:p>
          <a:p>
            <a:pPr lvl="1" algn="just"/>
            <a:r>
              <a:rPr lang="es-EC" sz="2400" dirty="0" smtClean="0">
                <a:latin typeface="Arial Rounded MT Bold" pitchFamily="34" charset="0"/>
              </a:rPr>
              <a:t>puede representar una oportunidad de desarrollo para el país por los ingresos económicos que puede generar y porque su despliegue ayudaría a incrementar el porcentaje de personas con acceso a servicios de telecomunicaciones mejorando las actividades productivas y educativas.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000132" y="282339"/>
              <a:ext cx="8001024" cy="1200329"/>
            </a:xfrm>
            <a:prstGeom prst="rect">
              <a:avLst/>
            </a:prstGeom>
            <a:noFill/>
          </p:spPr>
          <p:txBody>
            <a:bodyPr wrap="square" rtlCol="0">
              <a:spAutoFit/>
            </a:bodyPr>
            <a:lstStyle/>
            <a:p>
              <a:pPr algn="ctr"/>
              <a:r>
                <a:rPr lang="es-EC" sz="3600" dirty="0" smtClean="0">
                  <a:latin typeface="Arial Rounded MT Bold" pitchFamily="34" charset="0"/>
                </a:rPr>
                <a:t>CONSIDERACIONES REGULATORIAS</a:t>
              </a:r>
              <a:endParaRPr lang="es-EC" sz="3600" dirty="0">
                <a:latin typeface="Arial Rounded MT Bold" pitchFamily="34" charset="0"/>
              </a:endParaRPr>
            </a:p>
          </p:txBody>
        </p:sp>
      </p:grpSp>
      <p:sp>
        <p:nvSpPr>
          <p:cNvPr id="6" name="5 CuadroTexto"/>
          <p:cNvSpPr txBox="1"/>
          <p:nvPr/>
        </p:nvSpPr>
        <p:spPr>
          <a:xfrm>
            <a:off x="142844" y="1845784"/>
            <a:ext cx="8929718" cy="4154984"/>
          </a:xfrm>
          <a:prstGeom prst="rect">
            <a:avLst/>
          </a:prstGeom>
          <a:noFill/>
        </p:spPr>
        <p:txBody>
          <a:bodyPr wrap="square" rtlCol="0">
            <a:spAutoFit/>
          </a:bodyPr>
          <a:lstStyle/>
          <a:p>
            <a:pPr algn="just">
              <a:buFont typeface="Arial" pitchFamily="34" charset="0"/>
              <a:buChar char="•"/>
            </a:pPr>
            <a:r>
              <a:rPr lang="es-EC" sz="2400" dirty="0" smtClean="0">
                <a:latin typeface="Arial Rounded MT Bold" pitchFamily="34" charset="0"/>
              </a:rPr>
              <a:t>     Se requeriría un permiso para la prestación de servicio</a:t>
            </a:r>
          </a:p>
          <a:p>
            <a:pPr lvl="1" algn="just"/>
            <a:r>
              <a:rPr lang="es-EC" sz="2400" dirty="0" smtClean="0">
                <a:latin typeface="Arial Rounded MT Bold" pitchFamily="34" charset="0"/>
              </a:rPr>
              <a:t>de valor agregado y una concesión para la prestación de servicio móvil avanzado que es considerado un servicio final de telecomunicaciones.</a:t>
            </a:r>
          </a:p>
          <a:p>
            <a:pPr algn="just">
              <a:buFont typeface="Arial" pitchFamily="34" charset="0"/>
              <a:buChar char="•"/>
            </a:pPr>
            <a:r>
              <a:rPr lang="es-EC" sz="2400" dirty="0" smtClean="0">
                <a:latin typeface="Arial Rounded MT Bold" pitchFamily="34" charset="0"/>
              </a:rPr>
              <a:t>     También podría requerirse una concesión para prestar</a:t>
            </a:r>
          </a:p>
          <a:p>
            <a:pPr lvl="1" algn="just"/>
            <a:r>
              <a:rPr lang="es-EC" sz="2400" dirty="0" smtClean="0">
                <a:latin typeface="Arial Rounded MT Bold" pitchFamily="34" charset="0"/>
              </a:rPr>
              <a:t>servicios portadores de ser el caso.</a:t>
            </a:r>
          </a:p>
          <a:p>
            <a:pPr algn="just">
              <a:buFont typeface="Arial" pitchFamily="34" charset="0"/>
              <a:buChar char="•"/>
            </a:pPr>
            <a:r>
              <a:rPr lang="es-EC" sz="2400" dirty="0" smtClean="0">
                <a:latin typeface="Arial Rounded MT Bold" pitchFamily="34" charset="0"/>
              </a:rPr>
              <a:t>     Además del título habilitante para la prestación de uno </a:t>
            </a:r>
          </a:p>
          <a:p>
            <a:pPr lvl="1" algn="just"/>
            <a:r>
              <a:rPr lang="es-EC" sz="2400" dirty="0" smtClean="0">
                <a:latin typeface="Arial Rounded MT Bold" pitchFamily="34" charset="0"/>
              </a:rPr>
              <a:t>o más servicios se requiere la concesión para la utilización de la respectiva banda de frecuencia, asignación que se hace de acuerdo al Plan Nacional de Frecuencias.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3" name="2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4" name="3 CuadroTexto"/>
          <p:cNvSpPr txBox="1"/>
          <p:nvPr/>
        </p:nvSpPr>
        <p:spPr>
          <a:xfrm>
            <a:off x="1357290" y="353777"/>
            <a:ext cx="6929486" cy="646331"/>
          </a:xfrm>
          <a:prstGeom prst="rect">
            <a:avLst/>
          </a:prstGeom>
          <a:noFill/>
        </p:spPr>
        <p:txBody>
          <a:bodyPr wrap="square" rtlCol="0">
            <a:spAutoFit/>
          </a:bodyPr>
          <a:lstStyle/>
          <a:p>
            <a:pPr algn="ctr"/>
            <a:r>
              <a:rPr lang="es-EC" sz="3600" dirty="0" smtClean="0">
                <a:latin typeface="Arial Rounded MT Bold" pitchFamily="34" charset="0"/>
              </a:rPr>
              <a:t>CARACTERÍSTICAS BÁSICAS </a:t>
            </a:r>
            <a:endParaRPr lang="es-EC" sz="3600" dirty="0">
              <a:latin typeface="Arial Rounded MT Bold" pitchFamily="34" charset="0"/>
            </a:endParaRPr>
          </a:p>
        </p:txBody>
      </p:sp>
      <p:sp>
        <p:nvSpPr>
          <p:cNvPr id="5" name="4 CuadroTexto"/>
          <p:cNvSpPr txBox="1"/>
          <p:nvPr/>
        </p:nvSpPr>
        <p:spPr>
          <a:xfrm>
            <a:off x="285720" y="1774346"/>
            <a:ext cx="8715436" cy="4154984"/>
          </a:xfrm>
          <a:prstGeom prst="rect">
            <a:avLst/>
          </a:prstGeom>
          <a:noFill/>
        </p:spPr>
        <p:txBody>
          <a:bodyPr wrap="square" rtlCol="0">
            <a:spAutoFit/>
          </a:bodyPr>
          <a:lstStyle/>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Movilidad soportada hasta los 250 Km/h</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Bandas de frecuencia licenciadas inferiores a 3.5 GHz</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Baja latencia</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Co-implementación con sistemas existentes</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Interoperabilidad con otras tecnologías de radio</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Soporte transparente de aplicaciones en tiempo real y</a:t>
            </a:r>
          </a:p>
          <a:p>
            <a:pPr lvl="1" algn="just"/>
            <a:r>
              <a:rPr lang="es-EC" sz="2400" dirty="0" smtClean="0">
                <a:latin typeface="Arial Rounded MT Bold" pitchFamily="34" charset="0"/>
              </a:rPr>
              <a:t>No real</a:t>
            </a:r>
            <a:endParaRPr lang="es-EC" sz="2400" dirty="0">
              <a:latin typeface="Arial Rounded MT Bold" pitchFamily="34" charset="0"/>
            </a:endParaRPr>
          </a:p>
          <a:p>
            <a:pPr algn="just">
              <a:buFont typeface="Arial" pitchFamily="34" charset="0"/>
              <a:buChar char="•"/>
            </a:pPr>
            <a:r>
              <a:rPr lang="es-EC" sz="2400" dirty="0" smtClean="0">
                <a:latin typeface="Arial Rounded MT Bold" pitchFamily="34" charset="0"/>
              </a:rPr>
              <a:t>     Conectividad ininterrumpida </a:t>
            </a:r>
            <a:r>
              <a:rPr lang="es-EC" sz="2400" i="1" dirty="0" err="1" smtClean="0">
                <a:latin typeface="Arial Rounded MT Bold" pitchFamily="34" charset="0"/>
              </a:rPr>
              <a:t>always</a:t>
            </a:r>
            <a:r>
              <a:rPr lang="es-EC" sz="2400" i="1" dirty="0" smtClean="0">
                <a:latin typeface="Arial Rounded MT Bold" pitchFamily="34" charset="0"/>
              </a:rPr>
              <a:t> </a:t>
            </a:r>
            <a:r>
              <a:rPr lang="es-EC" sz="2400" i="1" dirty="0" err="1" smtClean="0">
                <a:latin typeface="Arial Rounded MT Bold" pitchFamily="34" charset="0"/>
              </a:rPr>
              <a:t>on</a:t>
            </a:r>
            <a:endParaRPr lang="es-EC" sz="2400" i="1" dirty="0" smtClean="0">
              <a:latin typeface="Arial Rounded MT Bold" pitchFamily="34" charset="0"/>
            </a:endParaRP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Interfaz de aire basada en paquetes</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Optimizada para el transporte de datos IP con </a:t>
            </a:r>
          </a:p>
          <a:p>
            <a:pPr lvl="1" algn="just"/>
            <a:r>
              <a:rPr lang="es-EC" sz="2400" dirty="0">
                <a:latin typeface="Arial Rounded MT Bold" pitchFamily="34" charset="0"/>
              </a:rPr>
              <a:t>v</a:t>
            </a:r>
            <a:r>
              <a:rPr lang="es-EC" sz="2400" dirty="0" smtClean="0">
                <a:latin typeface="Arial Rounded MT Bold" pitchFamily="34" charset="0"/>
              </a:rPr>
              <a:t>elocidades de transmisión superiores a 1 Mbps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000132" y="282339"/>
              <a:ext cx="8001024" cy="1200329"/>
            </a:xfrm>
            <a:prstGeom prst="rect">
              <a:avLst/>
            </a:prstGeom>
            <a:noFill/>
          </p:spPr>
          <p:txBody>
            <a:bodyPr wrap="square" rtlCol="0">
              <a:spAutoFit/>
            </a:bodyPr>
            <a:lstStyle/>
            <a:p>
              <a:pPr algn="ctr"/>
              <a:r>
                <a:rPr lang="es-EC" sz="3600" dirty="0" smtClean="0">
                  <a:latin typeface="Arial Rounded MT Bold" pitchFamily="34" charset="0"/>
                </a:rPr>
                <a:t>SITUACIÓN DE LAS BANDAS DE FRECUENCIAS</a:t>
              </a:r>
              <a:endParaRPr lang="es-EC" sz="3600" dirty="0">
                <a:latin typeface="Arial Rounded MT Bold" pitchFamily="34" charset="0"/>
              </a:endParaRPr>
            </a:p>
          </p:txBody>
        </p:sp>
      </p:grpSp>
      <p:sp>
        <p:nvSpPr>
          <p:cNvPr id="7" name="6 Rectángulo redondeado"/>
          <p:cNvSpPr/>
          <p:nvPr/>
        </p:nvSpPr>
        <p:spPr>
          <a:xfrm>
            <a:off x="428596" y="1928802"/>
            <a:ext cx="3714776" cy="78581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C" sz="2400" dirty="0" smtClean="0">
                <a:latin typeface="Arial Rounded MT Bold" pitchFamily="34" charset="0"/>
              </a:rPr>
              <a:t>Bandas licenciadas inferiores a 3.5 GHz</a:t>
            </a:r>
            <a:endParaRPr lang="es-EC" sz="2400" dirty="0">
              <a:latin typeface="Arial Rounded MT Bold" pitchFamily="34" charset="0"/>
            </a:endParaRPr>
          </a:p>
        </p:txBody>
      </p:sp>
      <p:sp>
        <p:nvSpPr>
          <p:cNvPr id="8" name="7 Rectángulo redondeado"/>
          <p:cNvSpPr/>
          <p:nvPr/>
        </p:nvSpPr>
        <p:spPr>
          <a:xfrm>
            <a:off x="4929190" y="1785926"/>
            <a:ext cx="3714776" cy="107157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C" sz="2400" dirty="0" smtClean="0">
                <a:latin typeface="Arial Rounded MT Bold" pitchFamily="34" charset="0"/>
              </a:rPr>
              <a:t>No bandas libres ICM entre 902 - 928 ni 2400 – 2500 MHZ</a:t>
            </a:r>
            <a:endParaRPr lang="es-EC" sz="2400" dirty="0">
              <a:latin typeface="Arial Rounded MT Bold" pitchFamily="34" charset="0"/>
            </a:endParaRPr>
          </a:p>
        </p:txBody>
      </p:sp>
      <p:sp>
        <p:nvSpPr>
          <p:cNvPr id="9" name="8 Flecha derecha"/>
          <p:cNvSpPr/>
          <p:nvPr/>
        </p:nvSpPr>
        <p:spPr>
          <a:xfrm>
            <a:off x="4143372" y="2143116"/>
            <a:ext cx="85725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Flecha doblada hacia arriba"/>
          <p:cNvSpPr/>
          <p:nvPr/>
        </p:nvSpPr>
        <p:spPr>
          <a:xfrm rot="5400000">
            <a:off x="1785918" y="2821777"/>
            <a:ext cx="1071570" cy="85725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Rectángulo redondeado"/>
          <p:cNvSpPr/>
          <p:nvPr/>
        </p:nvSpPr>
        <p:spPr>
          <a:xfrm>
            <a:off x="2786050" y="3214686"/>
            <a:ext cx="3714776" cy="78581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C" sz="2400" dirty="0" smtClean="0">
                <a:latin typeface="Arial Rounded MT Bold" pitchFamily="34" charset="0"/>
              </a:rPr>
              <a:t>Rango entre 450 y 3500 MHz</a:t>
            </a:r>
            <a:endParaRPr lang="es-EC" sz="2400" dirty="0">
              <a:latin typeface="Arial Rounded MT Bold" pitchFamily="34" charset="0"/>
            </a:endParaRPr>
          </a:p>
        </p:txBody>
      </p:sp>
      <p:sp>
        <p:nvSpPr>
          <p:cNvPr id="12" name="11 Rectángulo redondeado"/>
          <p:cNvSpPr/>
          <p:nvPr/>
        </p:nvSpPr>
        <p:spPr>
          <a:xfrm>
            <a:off x="714348" y="4714884"/>
            <a:ext cx="3714776" cy="192882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C" sz="2400" i="1" dirty="0" err="1" smtClean="0">
                <a:latin typeface="Arial Rounded MT Bold" pitchFamily="34" charset="0"/>
              </a:rPr>
              <a:t>iBurst</a:t>
            </a:r>
            <a:r>
              <a:rPr lang="es-EC" sz="2400" dirty="0" smtClean="0">
                <a:latin typeface="Arial Rounded MT Bold" pitchFamily="34" charset="0"/>
              </a:rPr>
              <a:t> 1785 – 1805 MHz, 1905 – 1920 MHz y 2010 – 2025 MHz</a:t>
            </a:r>
            <a:endParaRPr lang="es-EC" sz="2400" i="1" dirty="0">
              <a:latin typeface="Arial Rounded MT Bold" pitchFamily="34" charset="0"/>
            </a:endParaRPr>
          </a:p>
        </p:txBody>
      </p:sp>
      <p:sp>
        <p:nvSpPr>
          <p:cNvPr id="13" name="12 Rectángulo redondeado"/>
          <p:cNvSpPr/>
          <p:nvPr/>
        </p:nvSpPr>
        <p:spPr>
          <a:xfrm>
            <a:off x="4714876" y="4714884"/>
            <a:ext cx="3714776" cy="192882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C" sz="2400" i="1" dirty="0" smtClean="0">
                <a:latin typeface="Arial Rounded MT Bold" pitchFamily="34" charset="0"/>
              </a:rPr>
              <a:t>Flash-OFDM </a:t>
            </a:r>
            <a:r>
              <a:rPr lang="es-EC" sz="2400" dirty="0" smtClean="0">
                <a:latin typeface="Arial Rounded MT Bold" pitchFamily="34" charset="0"/>
              </a:rPr>
              <a:t>450, 700, 800, 1900, 2100 y 2500 MHz</a:t>
            </a:r>
            <a:endParaRPr lang="es-EC" sz="2400" i="1" dirty="0">
              <a:latin typeface="Arial Rounded MT Bold" pitchFamily="34" charset="0"/>
            </a:endParaRPr>
          </a:p>
        </p:txBody>
      </p:sp>
      <p:sp>
        <p:nvSpPr>
          <p:cNvPr id="15" name="14 Flecha izquierda, derecha y arriba"/>
          <p:cNvSpPr/>
          <p:nvPr/>
        </p:nvSpPr>
        <p:spPr>
          <a:xfrm>
            <a:off x="4143372" y="4071942"/>
            <a:ext cx="928694" cy="1143008"/>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51888" y="71438"/>
            <a:ext cx="9092112" cy="6786562"/>
            <a:chOff x="51888" y="71438"/>
            <a:chExt cx="9092112" cy="6786562"/>
          </a:xfrm>
        </p:grpSpPr>
        <p:pic>
          <p:nvPicPr>
            <p:cNvPr id="4"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5" name="4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6" name="5 CuadroTexto"/>
            <p:cNvSpPr txBox="1"/>
            <p:nvPr/>
          </p:nvSpPr>
          <p:spPr>
            <a:xfrm>
              <a:off x="1000132" y="282339"/>
              <a:ext cx="8001024" cy="1200329"/>
            </a:xfrm>
            <a:prstGeom prst="rect">
              <a:avLst/>
            </a:prstGeom>
            <a:noFill/>
          </p:spPr>
          <p:txBody>
            <a:bodyPr wrap="square" rtlCol="0">
              <a:spAutoFit/>
            </a:bodyPr>
            <a:lstStyle/>
            <a:p>
              <a:pPr algn="ctr"/>
              <a:r>
                <a:rPr lang="es-EC" sz="3600" dirty="0" smtClean="0">
                  <a:latin typeface="Arial Rounded MT Bold" pitchFamily="34" charset="0"/>
                </a:rPr>
                <a:t>SITUACIÓN DE LAS BANDAS DE FRECUENCIAS</a:t>
              </a:r>
              <a:endParaRPr lang="es-EC" sz="3600" dirty="0">
                <a:latin typeface="Arial Rounded MT Bold" pitchFamily="34" charset="0"/>
              </a:endParaRPr>
            </a:p>
          </p:txBody>
        </p:sp>
      </p:grpSp>
      <p:pic>
        <p:nvPicPr>
          <p:cNvPr id="7" name="Picture 2"/>
          <p:cNvPicPr>
            <a:picLocks noChangeAspect="1" noChangeArrowheads="1"/>
          </p:cNvPicPr>
          <p:nvPr/>
        </p:nvPicPr>
        <p:blipFill>
          <a:blip r:embed="rId4"/>
          <a:srcRect/>
          <a:stretch>
            <a:fillRect/>
          </a:stretch>
        </p:blipFill>
        <p:spPr bwMode="auto">
          <a:xfrm>
            <a:off x="1285852" y="1552595"/>
            <a:ext cx="6591300" cy="4733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142976" y="282339"/>
              <a:ext cx="7500990" cy="646331"/>
            </a:xfrm>
            <a:prstGeom prst="rect">
              <a:avLst/>
            </a:prstGeom>
            <a:noFill/>
          </p:spPr>
          <p:txBody>
            <a:bodyPr wrap="square" rtlCol="0">
              <a:spAutoFit/>
            </a:bodyPr>
            <a:lstStyle/>
            <a:p>
              <a:pPr algn="ctr"/>
              <a:r>
                <a:rPr lang="es-EC" sz="3600" dirty="0" smtClean="0">
                  <a:latin typeface="Arial Rounded MT Bold" pitchFamily="34" charset="0"/>
                </a:rPr>
                <a:t>AGENDA</a:t>
              </a:r>
              <a:endParaRPr lang="es-EC" sz="3600" dirty="0">
                <a:latin typeface="Arial Rounded MT Bold" pitchFamily="34" charset="0"/>
              </a:endParaRPr>
            </a:p>
          </p:txBody>
        </p:sp>
      </p:grpSp>
      <p:sp>
        <p:nvSpPr>
          <p:cNvPr id="6" name="5 CuadroTexto"/>
          <p:cNvSpPr txBox="1"/>
          <p:nvPr/>
        </p:nvSpPr>
        <p:spPr>
          <a:xfrm>
            <a:off x="785786" y="1762205"/>
            <a:ext cx="7929618" cy="4524315"/>
          </a:xfrm>
          <a:prstGeom prst="rect">
            <a:avLst/>
          </a:prstGeom>
          <a:noFill/>
        </p:spPr>
        <p:txBody>
          <a:bodyPr wrap="square" rtlCol="0">
            <a:spAutoFit/>
          </a:bodyPr>
          <a:lstStyle/>
          <a:p>
            <a:pPr algn="just">
              <a:buFont typeface="Arial" pitchFamily="34" charset="0"/>
              <a:buChar char="•"/>
            </a:pPr>
            <a:r>
              <a:rPr lang="es-EC" sz="2400" dirty="0">
                <a:solidFill>
                  <a:schemeClr val="tx2"/>
                </a:solidFill>
                <a:latin typeface="Arial Rounded MT Bold" pitchFamily="34" charset="0"/>
              </a:rPr>
              <a:t> </a:t>
            </a:r>
            <a:r>
              <a:rPr lang="es-EC" sz="2400" dirty="0" smtClean="0">
                <a:solidFill>
                  <a:schemeClr val="tx2"/>
                </a:solidFill>
                <a:latin typeface="Arial Rounded MT Bold" pitchFamily="34" charset="0"/>
              </a:rPr>
              <a:t>    OBJETIVOS</a:t>
            </a:r>
            <a:r>
              <a:rPr lang="es-EC" sz="2400" dirty="0" smtClean="0">
                <a:latin typeface="Arial Rounded MT Bold" pitchFamily="34" charset="0"/>
              </a:rPr>
              <a:t> </a:t>
            </a:r>
          </a:p>
          <a:p>
            <a:pPr algn="just">
              <a:buFont typeface="Arial" pitchFamily="34" charset="0"/>
              <a:buChar char="•"/>
            </a:pPr>
            <a:r>
              <a:rPr lang="es-EC" sz="2400" dirty="0">
                <a:solidFill>
                  <a:schemeClr val="tx2"/>
                </a:solidFill>
                <a:latin typeface="Arial Rounded MT Bold" pitchFamily="34" charset="0"/>
              </a:rPr>
              <a:t> </a:t>
            </a:r>
            <a:r>
              <a:rPr lang="es-EC" sz="2400" dirty="0" smtClean="0">
                <a:solidFill>
                  <a:schemeClr val="tx2"/>
                </a:solidFill>
                <a:latin typeface="Arial Rounded MT Bold" pitchFamily="34" charset="0"/>
              </a:rPr>
              <a:t>    INTRODUCCIÓN</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a:t>
            </a:r>
            <a:r>
              <a:rPr lang="es-EC" sz="2400" dirty="0" smtClean="0">
                <a:solidFill>
                  <a:schemeClr val="tx2"/>
                </a:solidFill>
                <a:latin typeface="Arial Rounded MT Bold" pitchFamily="34" charset="0"/>
              </a:rPr>
              <a:t>ESTUDIO DEL ESTÁNDAR IEEE 802.20 PARA</a:t>
            </a:r>
          </a:p>
          <a:p>
            <a:pPr lvl="1" algn="just"/>
            <a:r>
              <a:rPr lang="es-EC" sz="2400" dirty="0" smtClean="0">
                <a:solidFill>
                  <a:schemeClr val="tx2"/>
                </a:solidFill>
                <a:latin typeface="Arial Rounded MT Bold" pitchFamily="34" charset="0"/>
              </a:rPr>
              <a:t>SISTEMAS MBWA</a:t>
            </a:r>
          </a:p>
          <a:p>
            <a:pPr algn="just">
              <a:buFont typeface="Arial" pitchFamily="34" charset="0"/>
              <a:buChar char="•"/>
            </a:pPr>
            <a:r>
              <a:rPr lang="es-EC" sz="2400" dirty="0" smtClean="0">
                <a:latin typeface="Arial Rounded MT Bold" pitchFamily="34" charset="0"/>
              </a:rPr>
              <a:t>     </a:t>
            </a:r>
            <a:r>
              <a:rPr lang="es-EC" sz="2400" dirty="0" smtClean="0">
                <a:solidFill>
                  <a:schemeClr val="tx2"/>
                </a:solidFill>
                <a:latin typeface="Arial Rounded MT Bold" pitchFamily="34" charset="0"/>
              </a:rPr>
              <a:t>ESTUDIO COMPARATIVO ENTRE MBWA Y UMTS</a:t>
            </a:r>
          </a:p>
          <a:p>
            <a:pPr lvl="1" algn="just"/>
            <a:r>
              <a:rPr lang="es-EC" sz="2400" dirty="0" smtClean="0">
                <a:solidFill>
                  <a:schemeClr val="tx2"/>
                </a:solidFill>
                <a:latin typeface="Arial Rounded MT Bold" pitchFamily="34" charset="0"/>
              </a:rPr>
              <a:t>PARA EL ACCESO DE BANDA ANCHA MÓVIL</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a:t>
            </a:r>
            <a:r>
              <a:rPr lang="es-EC" sz="2400" dirty="0" smtClean="0">
                <a:solidFill>
                  <a:schemeClr val="tx2"/>
                </a:solidFill>
                <a:latin typeface="Arial Rounded MT Bold" pitchFamily="34" charset="0"/>
              </a:rPr>
              <a:t>ANÁLISIS PARA LA CONSIDERACIÓN DE UNA</a:t>
            </a:r>
          </a:p>
          <a:p>
            <a:pPr lvl="1" algn="just"/>
            <a:r>
              <a:rPr lang="es-EC" sz="2400" dirty="0" smtClean="0">
                <a:solidFill>
                  <a:schemeClr val="tx2"/>
                </a:solidFill>
                <a:latin typeface="Arial Rounded MT Bold" pitchFamily="34" charset="0"/>
              </a:rPr>
              <a:t>POSIBLE IMPLEMENTACIÓN DE MBWA EN EL</a:t>
            </a:r>
          </a:p>
          <a:p>
            <a:pPr lvl="1" algn="just"/>
            <a:r>
              <a:rPr lang="es-EC" sz="2400" dirty="0" smtClean="0">
                <a:solidFill>
                  <a:schemeClr val="tx2"/>
                </a:solidFill>
                <a:latin typeface="Arial Rounded MT Bold" pitchFamily="34" charset="0"/>
              </a:rPr>
              <a:t>ECUADOR</a:t>
            </a:r>
          </a:p>
          <a:p>
            <a:pPr algn="just">
              <a:buFont typeface="Arial" pitchFamily="34" charset="0"/>
              <a:buChar char="•"/>
            </a:pPr>
            <a:r>
              <a:rPr lang="es-EC" sz="2400" dirty="0">
                <a:latin typeface="Arial Rounded MT Bold" pitchFamily="34" charset="0"/>
              </a:rPr>
              <a:t> </a:t>
            </a:r>
            <a:r>
              <a:rPr lang="es-EC" sz="2400" dirty="0" smtClean="0">
                <a:latin typeface="Arial Rounded MT Bold" pitchFamily="34" charset="0"/>
              </a:rPr>
              <a:t>    </a:t>
            </a:r>
            <a:r>
              <a:rPr lang="es-EC" sz="2400" dirty="0" smtClean="0">
                <a:solidFill>
                  <a:srgbClr val="FF0000"/>
                </a:solidFill>
                <a:latin typeface="Arial Rounded MT Bold" pitchFamily="34" charset="0"/>
              </a:rPr>
              <a:t>CONCLUSIONES Y RECOMENDACIONES</a:t>
            </a:r>
          </a:p>
          <a:p>
            <a:pPr lvl="1" algn="just"/>
            <a:endParaRPr lang="es-EC" sz="2400" dirty="0" smtClean="0">
              <a:latin typeface="Arial Rounded MT Bold" pitchFamily="34" charset="0"/>
            </a:endParaRPr>
          </a:p>
          <a:p>
            <a:pPr lvl="1" algn="just"/>
            <a:r>
              <a:rPr lang="es-EC" sz="2400" dirty="0" smtClean="0">
                <a:latin typeface="Arial Rounded MT Bold" pitchFamily="34" charset="0"/>
              </a:rPr>
              <a:t>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142976" y="282339"/>
              <a:ext cx="7500990" cy="646331"/>
            </a:xfrm>
            <a:prstGeom prst="rect">
              <a:avLst/>
            </a:prstGeom>
            <a:noFill/>
          </p:spPr>
          <p:txBody>
            <a:bodyPr wrap="square" rtlCol="0">
              <a:spAutoFit/>
            </a:bodyPr>
            <a:lstStyle/>
            <a:p>
              <a:pPr algn="ctr"/>
              <a:r>
                <a:rPr lang="es-EC" sz="3600" dirty="0" smtClean="0">
                  <a:latin typeface="Arial Rounded MT Bold" pitchFamily="34" charset="0"/>
                </a:rPr>
                <a:t>CONCLUSIONES</a:t>
              </a:r>
              <a:endParaRPr lang="es-EC" sz="3600" dirty="0">
                <a:latin typeface="Arial Rounded MT Bold" pitchFamily="34" charset="0"/>
              </a:endParaRPr>
            </a:p>
          </p:txBody>
        </p:sp>
      </p:grpSp>
      <p:sp>
        <p:nvSpPr>
          <p:cNvPr id="6" name="5 CuadroTexto"/>
          <p:cNvSpPr txBox="1"/>
          <p:nvPr/>
        </p:nvSpPr>
        <p:spPr>
          <a:xfrm>
            <a:off x="142844" y="1214422"/>
            <a:ext cx="8929718" cy="6001643"/>
          </a:xfrm>
          <a:prstGeom prst="rect">
            <a:avLst/>
          </a:prstGeom>
          <a:noFill/>
        </p:spPr>
        <p:txBody>
          <a:bodyPr wrap="square" rtlCol="0">
            <a:spAutoFit/>
          </a:bodyPr>
          <a:lstStyle/>
          <a:p>
            <a:pPr algn="just">
              <a:buFont typeface="Arial" pitchFamily="34" charset="0"/>
              <a:buChar char="•"/>
            </a:pPr>
            <a:r>
              <a:rPr lang="es-EC" sz="2400" i="1" dirty="0" smtClean="0">
                <a:latin typeface="Arial Rounded MT Bold" pitchFamily="34" charset="0"/>
              </a:rPr>
              <a:t>   Mobile Fi</a:t>
            </a:r>
            <a:r>
              <a:rPr lang="es-EC" sz="2400" dirty="0" smtClean="0">
                <a:latin typeface="Arial Rounded MT Bold" pitchFamily="34" charset="0"/>
              </a:rPr>
              <a:t> es una tecnología diseñada específicamente para la prestación de servicios de banda ancha móvil basados en IP optimizada para manejar altas tasas de transmisión y en condiciones de movilidad.</a:t>
            </a:r>
          </a:p>
          <a:p>
            <a:pPr algn="just">
              <a:buFont typeface="Arial" pitchFamily="34" charset="0"/>
              <a:buChar char="•"/>
            </a:pPr>
            <a:r>
              <a:rPr lang="es-EC" sz="2400" dirty="0" smtClean="0">
                <a:latin typeface="Arial Rounded MT Bold" pitchFamily="34" charset="0"/>
              </a:rPr>
              <a:t>   Todas las características de las capas PHY y MAC hacen que MBWA sea un sistema muy robusto y eficiente con altos niveles de seguridad, confiabilidad y disponibilidad.</a:t>
            </a:r>
          </a:p>
          <a:p>
            <a:pPr algn="just">
              <a:buFont typeface="Arial" pitchFamily="34" charset="0"/>
              <a:buChar char="•"/>
            </a:pPr>
            <a:r>
              <a:rPr lang="es-EC" sz="2400" dirty="0" smtClean="0">
                <a:latin typeface="Arial Rounded MT Bold" pitchFamily="34" charset="0"/>
              </a:rPr>
              <a:t>   </a:t>
            </a:r>
            <a:r>
              <a:rPr lang="es-EC" sz="2400" i="1" dirty="0" smtClean="0">
                <a:latin typeface="Arial Rounded MT Bold" pitchFamily="34" charset="0"/>
              </a:rPr>
              <a:t>Mobile Fi</a:t>
            </a:r>
            <a:r>
              <a:rPr lang="es-EC" sz="2400" dirty="0" smtClean="0">
                <a:latin typeface="Arial Rounded MT Bold" pitchFamily="34" charset="0"/>
              </a:rPr>
              <a:t>  incorpora mecanismos que además de mejorar las tasas de transmisión proporcionan una eficiencia espectral elevada y un uso totalmente eficiente del espectro.</a:t>
            </a:r>
          </a:p>
          <a:p>
            <a:pPr algn="just">
              <a:buFont typeface="Arial" pitchFamily="34" charset="0"/>
              <a:buChar char="•"/>
            </a:pPr>
            <a:r>
              <a:rPr lang="es-EC" sz="2400" dirty="0" smtClean="0">
                <a:latin typeface="Arial Rounded MT Bold" pitchFamily="34" charset="0"/>
              </a:rPr>
              <a:t>   Las tecnologías 3G marcaron un hito importante en el desarrollo de los sistemas inalámbricos ya que permitieron implementar servicios que antes eran inimaginables en sistemas móviles.</a:t>
            </a:r>
          </a:p>
          <a:p>
            <a:pPr algn="just"/>
            <a:endParaRPr lang="es-EC" sz="2400" dirty="0" smtClean="0">
              <a:latin typeface="Arial Rounded MT Bold"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142976" y="282339"/>
              <a:ext cx="7500990" cy="646331"/>
            </a:xfrm>
            <a:prstGeom prst="rect">
              <a:avLst/>
            </a:prstGeom>
            <a:noFill/>
          </p:spPr>
          <p:txBody>
            <a:bodyPr wrap="square" rtlCol="0">
              <a:spAutoFit/>
            </a:bodyPr>
            <a:lstStyle/>
            <a:p>
              <a:pPr algn="ctr"/>
              <a:r>
                <a:rPr lang="es-EC" sz="3600" dirty="0" smtClean="0">
                  <a:latin typeface="Arial Rounded MT Bold" pitchFamily="34" charset="0"/>
                </a:rPr>
                <a:t>CONCLUSIONES (II)</a:t>
              </a:r>
              <a:endParaRPr lang="es-EC" sz="3600" dirty="0">
                <a:latin typeface="Arial Rounded MT Bold" pitchFamily="34" charset="0"/>
              </a:endParaRPr>
            </a:p>
          </p:txBody>
        </p:sp>
      </p:grpSp>
      <p:sp>
        <p:nvSpPr>
          <p:cNvPr id="6" name="5 CuadroTexto"/>
          <p:cNvSpPr txBox="1"/>
          <p:nvPr/>
        </p:nvSpPr>
        <p:spPr>
          <a:xfrm>
            <a:off x="142844" y="1249997"/>
            <a:ext cx="8929718" cy="4893647"/>
          </a:xfrm>
          <a:prstGeom prst="rect">
            <a:avLst/>
          </a:prstGeom>
          <a:noFill/>
        </p:spPr>
        <p:txBody>
          <a:bodyPr wrap="square" rtlCol="0">
            <a:spAutoFit/>
          </a:bodyPr>
          <a:lstStyle/>
          <a:p>
            <a:pPr algn="just">
              <a:buFont typeface="Arial" pitchFamily="34" charset="0"/>
              <a:buChar char="•"/>
            </a:pPr>
            <a:r>
              <a:rPr lang="es-EC" sz="2400" i="1" dirty="0" smtClean="0">
                <a:latin typeface="Arial Rounded MT Bold" pitchFamily="34" charset="0"/>
              </a:rPr>
              <a:t>   </a:t>
            </a:r>
            <a:r>
              <a:rPr lang="es-EC" sz="2400" dirty="0" smtClean="0">
                <a:latin typeface="Arial Rounded MT Bold" pitchFamily="34" charset="0"/>
              </a:rPr>
              <a:t>Los sistemas 3G están enfocados a la prestación de servicios de voz y su arquitectura orientada a la conmutación de circuitos por lo que no están optimizados para la entrega de servicios basados en paquetes.</a:t>
            </a:r>
          </a:p>
          <a:p>
            <a:pPr algn="just">
              <a:buFont typeface="Arial" pitchFamily="34" charset="0"/>
              <a:buChar char="•"/>
            </a:pPr>
            <a:r>
              <a:rPr lang="es-EC" sz="2400" dirty="0" smtClean="0">
                <a:latin typeface="Arial Rounded MT Bold" pitchFamily="34" charset="0"/>
              </a:rPr>
              <a:t>   Por sus características y especificaciones técnicas los sistemas 802.20 aventajan significativamente a UMTS en términos de disponibilidad, confiabilidad, eficiencia, velocidades de transmisión y calidades de servicio.</a:t>
            </a:r>
          </a:p>
          <a:p>
            <a:pPr algn="just">
              <a:buFont typeface="Arial" pitchFamily="34" charset="0"/>
              <a:buChar char="•"/>
            </a:pPr>
            <a:r>
              <a:rPr lang="es-EC" sz="2400" dirty="0" smtClean="0">
                <a:latin typeface="Arial Rounded MT Bold" pitchFamily="34" charset="0"/>
              </a:rPr>
              <a:t>   Los sistemas MBWA 802.20 hacen posible la prestación de servicios de banda ancha móvil basados en IP, servicios que incluyen tanto a algunos que ya se vienen prestando con sistemas 3G como servicios y aplicaciones que eran exclusivos de sistemas cableados de banda ancha.</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142976" y="282339"/>
              <a:ext cx="7500990" cy="646331"/>
            </a:xfrm>
            <a:prstGeom prst="rect">
              <a:avLst/>
            </a:prstGeom>
            <a:noFill/>
          </p:spPr>
          <p:txBody>
            <a:bodyPr wrap="square" rtlCol="0">
              <a:spAutoFit/>
            </a:bodyPr>
            <a:lstStyle/>
            <a:p>
              <a:pPr algn="ctr"/>
              <a:r>
                <a:rPr lang="es-EC" sz="3600" dirty="0" smtClean="0">
                  <a:latin typeface="Arial Rounded MT Bold" pitchFamily="34" charset="0"/>
                </a:rPr>
                <a:t>CONCLUSIONES (III)</a:t>
              </a:r>
              <a:endParaRPr lang="es-EC" sz="3600" dirty="0">
                <a:latin typeface="Arial Rounded MT Bold" pitchFamily="34" charset="0"/>
              </a:endParaRPr>
            </a:p>
          </p:txBody>
        </p:sp>
      </p:grpSp>
      <p:sp>
        <p:nvSpPr>
          <p:cNvPr id="6" name="5 CuadroTexto"/>
          <p:cNvSpPr txBox="1"/>
          <p:nvPr/>
        </p:nvSpPr>
        <p:spPr>
          <a:xfrm>
            <a:off x="142844" y="1214422"/>
            <a:ext cx="8929718" cy="5632311"/>
          </a:xfrm>
          <a:prstGeom prst="rect">
            <a:avLst/>
          </a:prstGeom>
          <a:noFill/>
        </p:spPr>
        <p:txBody>
          <a:bodyPr wrap="square" rtlCol="0">
            <a:spAutoFit/>
          </a:bodyPr>
          <a:lstStyle/>
          <a:p>
            <a:pPr algn="just">
              <a:buFont typeface="Arial" pitchFamily="34" charset="0"/>
              <a:buChar char="•"/>
            </a:pPr>
            <a:r>
              <a:rPr lang="es-EC" sz="2400" dirty="0" smtClean="0">
                <a:latin typeface="Arial Rounded MT Bold" pitchFamily="34" charset="0"/>
              </a:rPr>
              <a:t>   A pesar del incremento en la demanda de servicios de banda ancha móvil en el Ecuador aún es reducido el porcentaje de personas que pueden acceder a ellos y en ese sentido la implementación de MBWA sería beneficiosa para masificar el acceso de la población a este tipo de servicios.</a:t>
            </a:r>
          </a:p>
          <a:p>
            <a:pPr algn="just">
              <a:buFont typeface="Arial" pitchFamily="34" charset="0"/>
              <a:buChar char="•"/>
            </a:pPr>
            <a:r>
              <a:rPr lang="es-EC" sz="2400" dirty="0" smtClean="0">
                <a:latin typeface="Arial Rounded MT Bold" pitchFamily="34" charset="0"/>
              </a:rPr>
              <a:t>   Gracias a sus características técnicas, a su flexibilidad de funcionamiento y despliegue, a la amplia variedad de servicios y aplicaciones que ofrecen, y a su capacidad de interoperabilidad los sistemas 802.20 serían aplicables en el país y su implementación sería beneficiosa.</a:t>
            </a:r>
          </a:p>
          <a:p>
            <a:pPr algn="just">
              <a:buFont typeface="Arial" pitchFamily="34" charset="0"/>
              <a:buChar char="•"/>
            </a:pPr>
            <a:r>
              <a:rPr lang="es-EC" sz="2400" dirty="0" smtClean="0">
                <a:latin typeface="Arial Rounded MT Bold" pitchFamily="34" charset="0"/>
              </a:rPr>
              <a:t>   Las limitaciones para su implementación vendrían dadas más bien por el aspecto económico y de mercado que podrían representar un obstáculo para su despliegue comercial.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1888" y="71438"/>
            <a:ext cx="9092112" cy="6786562"/>
            <a:chOff x="51888" y="71438"/>
            <a:chExt cx="9092112" cy="6786562"/>
          </a:xfrm>
        </p:grpSpPr>
        <p:pic>
          <p:nvPicPr>
            <p:cNvPr id="3"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4" name="3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5" name="4 CuadroTexto"/>
            <p:cNvSpPr txBox="1"/>
            <p:nvPr/>
          </p:nvSpPr>
          <p:spPr>
            <a:xfrm>
              <a:off x="1142976" y="282339"/>
              <a:ext cx="7500990" cy="646331"/>
            </a:xfrm>
            <a:prstGeom prst="rect">
              <a:avLst/>
            </a:prstGeom>
            <a:noFill/>
          </p:spPr>
          <p:txBody>
            <a:bodyPr wrap="square" rtlCol="0">
              <a:spAutoFit/>
            </a:bodyPr>
            <a:lstStyle/>
            <a:p>
              <a:pPr algn="ctr"/>
              <a:r>
                <a:rPr lang="es-EC" sz="3600" dirty="0" smtClean="0">
                  <a:latin typeface="Arial Rounded MT Bold" pitchFamily="34" charset="0"/>
                </a:rPr>
                <a:t>RECOMENDACIONES</a:t>
              </a:r>
              <a:endParaRPr lang="es-EC" sz="3600" dirty="0">
                <a:latin typeface="Arial Rounded MT Bold" pitchFamily="34" charset="0"/>
              </a:endParaRPr>
            </a:p>
          </p:txBody>
        </p:sp>
      </p:grpSp>
      <p:sp>
        <p:nvSpPr>
          <p:cNvPr id="6" name="5 CuadroTexto"/>
          <p:cNvSpPr txBox="1"/>
          <p:nvPr/>
        </p:nvSpPr>
        <p:spPr>
          <a:xfrm>
            <a:off x="142844" y="1643612"/>
            <a:ext cx="8929718" cy="4154984"/>
          </a:xfrm>
          <a:prstGeom prst="rect">
            <a:avLst/>
          </a:prstGeom>
          <a:noFill/>
        </p:spPr>
        <p:txBody>
          <a:bodyPr wrap="square" rtlCol="0">
            <a:spAutoFit/>
          </a:bodyPr>
          <a:lstStyle/>
          <a:p>
            <a:pPr algn="just">
              <a:buFont typeface="Arial" pitchFamily="34" charset="0"/>
              <a:buChar char="•"/>
            </a:pPr>
            <a:r>
              <a:rPr lang="es-EC" sz="2400" dirty="0" smtClean="0">
                <a:latin typeface="Arial Rounded MT Bold" pitchFamily="34" charset="0"/>
              </a:rPr>
              <a:t>   Ante el inminente desarrollo de </a:t>
            </a:r>
            <a:r>
              <a:rPr lang="es-EC" sz="2400" i="1" dirty="0" smtClean="0">
                <a:latin typeface="Arial Rounded MT Bold" pitchFamily="34" charset="0"/>
              </a:rPr>
              <a:t>Mobile Fi  </a:t>
            </a:r>
            <a:r>
              <a:rPr lang="es-EC" sz="2400" dirty="0" smtClean="0">
                <a:latin typeface="Arial Rounded MT Bold" pitchFamily="34" charset="0"/>
              </a:rPr>
              <a:t>es importante promover el conocimiento de esta tecnología y de sus principales características para lo cual se recomienda la realización estudios que complementen el aporte del presente trabajo.</a:t>
            </a:r>
          </a:p>
          <a:p>
            <a:pPr algn="just">
              <a:buFont typeface="Arial" pitchFamily="34" charset="0"/>
              <a:buChar char="•"/>
            </a:pPr>
            <a:r>
              <a:rPr lang="es-EC" sz="2400" dirty="0" smtClean="0">
                <a:latin typeface="Arial Rounded MT Bold" pitchFamily="34" charset="0"/>
              </a:rPr>
              <a:t>   Finalmente se recomienda que la tecnología </a:t>
            </a:r>
            <a:r>
              <a:rPr lang="es-EC" sz="2400" i="1" dirty="0" smtClean="0">
                <a:latin typeface="Arial Rounded MT Bold" pitchFamily="34" charset="0"/>
              </a:rPr>
              <a:t>Mobile Fi</a:t>
            </a:r>
            <a:r>
              <a:rPr lang="es-EC" sz="2400" dirty="0" smtClean="0">
                <a:latin typeface="Arial Rounded MT Bold" pitchFamily="34" charset="0"/>
              </a:rPr>
              <a:t>  basada en el estándar IEEE 802.20  para sistemas de acceso inalámbrico de banda ancha móvil sea considerada en el pensum de estudios de la asignatura correspondiente ya que por sus características y prestaciones promete ser el presente y el futuro de las comunicaciones móviles.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bp.blogspot.com/-DW12pfgVudA/TYEs95ueN4I/AAAAAAAAAAM/R6YQJ40RiPI/s374/ESPE.gif"/>
          <p:cNvPicPr>
            <a:picLocks noChangeAspect="1" noChangeArrowheads="1"/>
          </p:cNvPicPr>
          <p:nvPr/>
        </p:nvPicPr>
        <p:blipFill>
          <a:blip r:embed="rId2"/>
          <a:srcRect/>
          <a:stretch>
            <a:fillRect/>
          </a:stretch>
        </p:blipFill>
        <p:spPr bwMode="auto">
          <a:xfrm>
            <a:off x="51888" y="71438"/>
            <a:ext cx="1091088" cy="1071546"/>
          </a:xfrm>
          <a:prstGeom prst="rect">
            <a:avLst/>
          </a:prstGeom>
          <a:noFill/>
        </p:spPr>
      </p:pic>
      <p:pic>
        <p:nvPicPr>
          <p:cNvPr id="3" name="2 Imagen"/>
          <p:cNvPicPr/>
          <p:nvPr/>
        </p:nvPicPr>
        <p:blipFill>
          <a:blip r:embed="rId3">
            <a:duotone>
              <a:schemeClr val="accent1">
                <a:shade val="45000"/>
                <a:satMod val="135000"/>
              </a:schemeClr>
              <a:prstClr val="white"/>
            </a:duotone>
          </a:blip>
          <a:srcRect/>
          <a:stretch>
            <a:fillRect/>
          </a:stretch>
        </p:blipFill>
        <p:spPr bwMode="auto">
          <a:xfrm>
            <a:off x="7858125" y="4543425"/>
            <a:ext cx="1285875" cy="2314575"/>
          </a:xfrm>
          <a:prstGeom prst="rect">
            <a:avLst/>
          </a:prstGeom>
          <a:ln>
            <a:noFill/>
          </a:ln>
          <a:effectLst>
            <a:softEdge rad="112500"/>
          </a:effectLst>
        </p:spPr>
      </p:pic>
      <p:sp>
        <p:nvSpPr>
          <p:cNvPr id="4" name="3 CuadroTexto"/>
          <p:cNvSpPr txBox="1"/>
          <p:nvPr/>
        </p:nvSpPr>
        <p:spPr>
          <a:xfrm>
            <a:off x="1357290" y="353777"/>
            <a:ext cx="7643866" cy="646331"/>
          </a:xfrm>
          <a:prstGeom prst="rect">
            <a:avLst/>
          </a:prstGeom>
          <a:noFill/>
        </p:spPr>
        <p:txBody>
          <a:bodyPr wrap="square" rtlCol="0">
            <a:spAutoFit/>
          </a:bodyPr>
          <a:lstStyle/>
          <a:p>
            <a:pPr algn="ctr"/>
            <a:r>
              <a:rPr lang="es-EC" sz="3600" dirty="0" smtClean="0">
                <a:latin typeface="Arial Rounded MT Bold" pitchFamily="34" charset="0"/>
              </a:rPr>
              <a:t>CARACTERÍSTICAS BÁSICAS (II) </a:t>
            </a:r>
            <a:endParaRPr lang="es-EC" sz="3600" dirty="0">
              <a:latin typeface="Arial Rounded MT Bold" pitchFamily="34" charset="0"/>
            </a:endParaRPr>
          </a:p>
        </p:txBody>
      </p:sp>
      <p:pic>
        <p:nvPicPr>
          <p:cNvPr id="15362" name="Picture 2"/>
          <p:cNvPicPr>
            <a:picLocks noChangeAspect="1" noChangeArrowheads="1"/>
          </p:cNvPicPr>
          <p:nvPr/>
        </p:nvPicPr>
        <p:blipFill>
          <a:blip r:embed="rId4"/>
          <a:srcRect/>
          <a:stretch>
            <a:fillRect/>
          </a:stretch>
        </p:blipFill>
        <p:spPr bwMode="auto">
          <a:xfrm>
            <a:off x="981637" y="1000108"/>
            <a:ext cx="6662197" cy="5715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642910" y="1524580"/>
            <a:ext cx="7863829" cy="4833378"/>
          </a:xfrm>
          <a:prstGeom prst="rect">
            <a:avLst/>
          </a:prstGeom>
          <a:noFill/>
          <a:ln w="9525">
            <a:noFill/>
            <a:miter lim="800000"/>
            <a:headEnd/>
            <a:tailEnd/>
          </a:ln>
          <a:effectLst/>
        </p:spPr>
      </p:pic>
      <p:pic>
        <p:nvPicPr>
          <p:cNvPr id="3" name="Picture 2" descr="http://1.bp.blogspot.com/-DW12pfgVudA/TYEs95ueN4I/AAAAAAAAAAM/R6YQJ40RiPI/s374/ESPE.gif"/>
          <p:cNvPicPr>
            <a:picLocks noChangeAspect="1" noChangeArrowheads="1"/>
          </p:cNvPicPr>
          <p:nvPr/>
        </p:nvPicPr>
        <p:blipFill>
          <a:blip r:embed="rId3"/>
          <a:srcRect/>
          <a:stretch>
            <a:fillRect/>
          </a:stretch>
        </p:blipFill>
        <p:spPr bwMode="auto">
          <a:xfrm>
            <a:off x="51888" y="85555"/>
            <a:ext cx="1091088" cy="1071546"/>
          </a:xfrm>
          <a:prstGeom prst="rect">
            <a:avLst/>
          </a:prstGeom>
          <a:noFill/>
        </p:spPr>
      </p:pic>
      <p:sp>
        <p:nvSpPr>
          <p:cNvPr id="4" name="3 CuadroTexto"/>
          <p:cNvSpPr txBox="1"/>
          <p:nvPr/>
        </p:nvSpPr>
        <p:spPr>
          <a:xfrm>
            <a:off x="1142976" y="353777"/>
            <a:ext cx="7786742" cy="646331"/>
          </a:xfrm>
          <a:prstGeom prst="rect">
            <a:avLst/>
          </a:prstGeom>
          <a:noFill/>
        </p:spPr>
        <p:txBody>
          <a:bodyPr wrap="square" rtlCol="0">
            <a:spAutoFit/>
          </a:bodyPr>
          <a:lstStyle/>
          <a:p>
            <a:pPr algn="ctr"/>
            <a:r>
              <a:rPr lang="es-EC" sz="3600" dirty="0" smtClean="0">
                <a:latin typeface="Arial Rounded MT Bold" pitchFamily="34" charset="0"/>
              </a:rPr>
              <a:t>CARACTERÍSTICAS BÁSICAS (III)</a:t>
            </a:r>
            <a:endParaRPr lang="es-EC" sz="3600" dirty="0">
              <a:latin typeface="Arial Rounded MT Bold"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3808</TotalTime>
  <Words>4284</Words>
  <Application>Microsoft Office PowerPoint</Application>
  <PresentationFormat>Presentación en pantalla (4:3)</PresentationFormat>
  <Paragraphs>509</Paragraphs>
  <Slides>76</Slides>
  <Notes>0</Notes>
  <HiddenSlides>0</HiddenSlides>
  <MMClips>0</MMClips>
  <ScaleCrop>false</ScaleCrop>
  <HeadingPairs>
    <vt:vector size="4" baseType="variant">
      <vt:variant>
        <vt:lpstr>Tema</vt:lpstr>
      </vt:variant>
      <vt:variant>
        <vt:i4>1</vt:i4>
      </vt:variant>
      <vt:variant>
        <vt:lpstr>Títulos de diapositiva</vt:lpstr>
      </vt:variant>
      <vt:variant>
        <vt:i4>76</vt:i4>
      </vt:variant>
    </vt:vector>
  </HeadingPairs>
  <TitlesOfParts>
    <vt:vector size="77" baseType="lpstr">
      <vt:lpstr>Tema de Office</vt:lpstr>
      <vt:lpstr>Diapositiva 1</vt:lpstr>
      <vt:lpstr>Diapositiva 2</vt:lpstr>
      <vt:lpstr>OBJETIVOS</vt:lpstr>
      <vt:lpstr>OBJETIVOS (II)</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RM</dc:creator>
  <cp:lastModifiedBy>RM</cp:lastModifiedBy>
  <cp:revision>231</cp:revision>
  <dcterms:created xsi:type="dcterms:W3CDTF">2011-10-17T22:56:04Z</dcterms:created>
  <dcterms:modified xsi:type="dcterms:W3CDTF">2011-10-26T14:01:58Z</dcterms:modified>
</cp:coreProperties>
</file>