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58" r:id="rId4"/>
    <p:sldId id="353" r:id="rId5"/>
    <p:sldId id="260" r:id="rId6"/>
    <p:sldId id="337" r:id="rId7"/>
    <p:sldId id="263" r:id="rId8"/>
    <p:sldId id="264" r:id="rId9"/>
    <p:sldId id="338" r:id="rId10"/>
    <p:sldId id="339" r:id="rId11"/>
    <p:sldId id="267" r:id="rId12"/>
    <p:sldId id="268" r:id="rId13"/>
    <p:sldId id="340" r:id="rId14"/>
    <p:sldId id="343" r:id="rId15"/>
    <p:sldId id="344" r:id="rId16"/>
    <p:sldId id="351" r:id="rId17"/>
    <p:sldId id="275" r:id="rId18"/>
    <p:sldId id="274" r:id="rId19"/>
    <p:sldId id="276" r:id="rId20"/>
    <p:sldId id="277" r:id="rId21"/>
    <p:sldId id="278" r:id="rId22"/>
    <p:sldId id="279" r:id="rId23"/>
    <p:sldId id="281" r:id="rId24"/>
    <p:sldId id="357" r:id="rId25"/>
    <p:sldId id="283" r:id="rId26"/>
    <p:sldId id="28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6" r:id="rId37"/>
    <p:sldId id="307" r:id="rId38"/>
    <p:sldId id="308" r:id="rId39"/>
    <p:sldId id="31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60" r:id="rId51"/>
    <p:sldId id="331" r:id="rId52"/>
    <p:sldId id="362" r:id="rId53"/>
    <p:sldId id="334" r:id="rId54"/>
    <p:sldId id="363" r:id="rId55"/>
    <p:sldId id="335" r:id="rId56"/>
    <p:sldId id="336" r:id="rId57"/>
    <p:sldId id="364" r:id="rId58"/>
    <p:sldId id="369" r:id="rId59"/>
    <p:sldId id="352" r:id="rId60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FC5"/>
    <a:srgbClr val="D0FD95"/>
    <a:srgbClr val="D1FD91"/>
    <a:srgbClr val="EEFFD5"/>
    <a:srgbClr val="DEFDB5"/>
    <a:srgbClr val="D5FD99"/>
    <a:srgbClr val="D7FDA5"/>
    <a:srgbClr val="DBFDAD"/>
    <a:srgbClr val="F0FFD9"/>
    <a:srgbClr val="D6FD9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4654" autoAdjust="0"/>
  </p:normalViewPr>
  <p:slideViewPr>
    <p:cSldViewPr>
      <p:cViewPr>
        <p:scale>
          <a:sx n="80" d="100"/>
          <a:sy n="80" d="100"/>
        </p:scale>
        <p:origin x="-95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TESIS%20UFF!\GR&#193;FICOS%20TESIS\Entrevista%20Gr&#225;ficos%20Ni&#241;as\Padres%20de%20familia%20Genios%20en%20Acci&#243;n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TESIS%20UFF!\TESIS%20MAJO\GR&#193;FICOS%20TESIS\Entrevistas\Padres%20de%20familia%20Gotitas%20de%20Amor.xlsx" TargetMode="External"/><Relationship Id="rId2" Type="http://schemas.openxmlformats.org/officeDocument/2006/relationships/image" Target="../media/image7.jpeg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TESIS%20UFF!\TESIS%20MAJO\GR&#193;FICOS%20TESIS\Tabulacion_guia_de_observacion_intimidacion_gotitas_corregido2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GR&#193;FICOS%20TESIS\Tabulacion_guia_de_observacion_intimidacion_gotitas_corregido2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GR&#193;FICOS%20TESIS\Tabulacion_guia_de_observacion_intimidacion_gotitas_corregido2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usuario\Documents\GR&#193;FICOS%20TESIS\Tabulacion_guia_de_observacion_intimidacion_gotitas_corregido2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GR&#193;FICOS%20TESIS\Tabulacion_guia_de_observacion_intimidacion_gotitas_corregido2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TESIS%20UFF!\TESIS%20MAJO\GR&#193;FICOS%20TESIS\Tabulacion_guia_de_observacion_intimidacion_gotitas_corregido2.xlsx" TargetMode="External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TESIS%20UFF!\GR&#193;FICOS%20TESIS\Entrevista%20Gr&#225;ficos%20Ni&#241;as\Padres%20de%20familia%20Genios%20en%20Acci&#243;n.xlsx" TargetMode="External"/><Relationship Id="rId2" Type="http://schemas.openxmlformats.org/officeDocument/2006/relationships/image" Target="../media/image7.jpeg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usuario\Documents\TESIS%20UFF!\TESIS%20MAJO\GR&#193;FICOS%20TESIS\Tabulacion_guia_de_observacion_intimidacion_genios_corregido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TESIS%20UFF!\TESIS%20MAJO\GR&#193;FICOS%20TESIS\Tabulacion_guia_de_observacion_intimidacion_genios_corregido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GR&#193;FICOS%20TESIS\Tabulacion_guia_de_observacion_intimidacion_corregido2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GR&#193;FICOS%20TESIS\Tabulacion_guia_de_observacion_intimidacion_corregido2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GR&#193;FICOS%20TESIS\Tabulacion_guia_de_observacion_intimidacion_corregido2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TESIS%20UFF!\TESIS%20MAJO\GR&#193;FICOS%20TESIS\Tabulacion_guia_de_observacion_intimidacion_genios_corregido2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ocuments\TESIS%20UFF!\TESIS%20MAJO\GR&#193;FICOS%20TESIS\Entrevistas\Padres%20de%20familia%20Gotitas%20de%20Amor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 baseline="0"/>
              <a:t>NIÑO/A GOLPEADO</a:t>
            </a:r>
            <a:endParaRPr lang="es-ES" sz="1400"/>
          </a:p>
        </c:rich>
      </c:tx>
    </c:title>
    <c:view3D>
      <c:rotX val="10"/>
      <c:rAngAx val="1"/>
    </c:view3D>
    <c:plotArea>
      <c:layout>
        <c:manualLayout>
          <c:layoutTarget val="inner"/>
          <c:xMode val="edge"/>
          <c:yMode val="edge"/>
          <c:x val="0.12011455402607329"/>
          <c:y val="0.16973147587320975"/>
          <c:w val="0.81582633106113533"/>
          <c:h val="0.71870977666254598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5.1511546668177267E-3"/>
                  <c:y val="8.2569678790151244E-2"/>
                </c:manualLayout>
              </c:layout>
              <c:spPr/>
              <c:txPr>
                <a:bodyPr/>
                <a:lstStyle/>
                <a:p>
                  <a:pPr algn="ctr">
                    <a:defRPr lang="es-ES_tradnl" sz="1400" b="0" i="0" u="none" strike="noStrike" kern="1200" baseline="0">
                      <a:solidFill>
                        <a:sysClr val="windowText" lastClr="000000"/>
                      </a:solidFill>
                      <a:latin typeface="+mj-lt"/>
                      <a:ea typeface="+mn-ea"/>
                      <a:cs typeface="Arial" pitchFamily="34" charset="0"/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2.9542819947946542E-2"/>
                  <c:y val="-1.34936601016102E-2"/>
                </c:manualLayout>
              </c:layout>
              <c:spPr/>
              <c:txPr>
                <a:bodyPr/>
                <a:lstStyle/>
                <a:p>
                  <a:pPr algn="ctr" rtl="0">
                    <a:defRPr lang="es-ES_tradnl" sz="1400" b="0" i="0" u="none" strike="noStrike" kern="1200" baseline="0">
                      <a:solidFill>
                        <a:sysClr val="windowText" lastClr="000000"/>
                      </a:solidFill>
                      <a:latin typeface="+mj-lt"/>
                      <a:ea typeface="+mn-ea"/>
                      <a:cs typeface="Arial" pitchFamily="34" charset="0"/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2.6178742045733692E-3"/>
                  <c:y val="0.15914472229432874"/>
                </c:manualLayout>
              </c:layout>
              <c:spPr/>
              <c:txPr>
                <a:bodyPr/>
                <a:lstStyle/>
                <a:p>
                  <a:pPr algn="ctr" rtl="0">
                    <a:defRPr lang="es-ES_tradnl" sz="1400" b="0" i="0" u="none" strike="noStrike" kern="1200" baseline="0">
                      <a:solidFill>
                        <a:sysClr val="windowText" lastClr="000000"/>
                      </a:solidFill>
                      <a:latin typeface="+mj-lt"/>
                      <a:ea typeface="+mn-ea"/>
                      <a:cs typeface="Arial" pitchFamily="34" charset="0"/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3.8767096558974127E-3"/>
                  <c:y val="0.15525943872401546"/>
                </c:manualLayout>
              </c:layout>
              <c:spPr/>
              <c:txPr>
                <a:bodyPr/>
                <a:lstStyle/>
                <a:p>
                  <a:pPr algn="ctr" rtl="0">
                    <a:defRPr lang="es-ES_tradnl" sz="1400" b="0" i="0" u="none" strike="noStrike" kern="1200" baseline="0">
                      <a:solidFill>
                        <a:sysClr val="windowText" lastClr="000000"/>
                      </a:solidFill>
                      <a:latin typeface="+mj-lt"/>
                      <a:ea typeface="+mn-ea"/>
                      <a:cs typeface="Arial" pitchFamily="34" charset="0"/>
                    </a:defRPr>
                  </a:pPr>
                  <a:endParaRPr lang="es-EC"/>
                </a:p>
              </c:txPr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/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'Encuestas (2)'!$A$66:$A$69</c:f>
              <c:strCache>
                <c:ptCount val="4"/>
                <c:pt idx="0">
                  <c:v>Siempre</c:v>
                </c:pt>
                <c:pt idx="1">
                  <c:v>A menudo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'Encuestas (2)'!$B$66:$B$69</c:f>
              <c:numCache>
                <c:formatCode>0%</c:formatCode>
                <c:ptCount val="4"/>
                <c:pt idx="0">
                  <c:v>8.0000000000000224E-2</c:v>
                </c:pt>
                <c:pt idx="1">
                  <c:v>3.0000000000000165E-2</c:v>
                </c:pt>
                <c:pt idx="2">
                  <c:v>0.49000000000000032</c:v>
                </c:pt>
                <c:pt idx="3">
                  <c:v>0.4</c:v>
                </c:pt>
              </c:numCache>
            </c:numRef>
          </c:val>
        </c:ser>
        <c:shape val="box"/>
        <c:axId val="50885376"/>
        <c:axId val="50886912"/>
        <c:axId val="0"/>
      </c:bar3DChart>
      <c:catAx>
        <c:axId val="508853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200" b="1"/>
            </a:pPr>
            <a:endParaRPr lang="es-EC"/>
          </a:p>
        </c:txPr>
        <c:crossAx val="50886912"/>
        <c:crosses val="autoZero"/>
        <c:auto val="1"/>
        <c:lblAlgn val="ctr"/>
        <c:lblOffset val="100"/>
      </c:catAx>
      <c:valAx>
        <c:axId val="508869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0885376"/>
        <c:crosses val="autoZero"/>
        <c:crossBetween val="between"/>
      </c:valAx>
    </c:plotArea>
    <c:plotVisOnly val="1"/>
    <c:dispBlanksAs val="gap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/>
              <a:t>QUEJA POR CONDUCTA DEL NIÑO/A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12040332132125382"/>
          <c:y val="0.16608133660711771"/>
          <c:w val="0.86987075254159785"/>
          <c:h val="0.73909594634004971"/>
        </c:manualLayout>
      </c:layout>
      <c:bar3DChart>
        <c:barDir val="col"/>
        <c:grouping val="clustered"/>
        <c:ser>
          <c:idx val="0"/>
          <c:order val="0"/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1062021185299342E-2"/>
                  <c:y val="-3.240740740740964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1.7879841392141022E-2"/>
                  <c:y val="-3.3836395450568692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1.9230774084084874E-3"/>
                  <c:y val="0.13933677645133091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1.4958109973276291E-3"/>
                  <c:y val="0.14733346503730746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4"/>
              <c:layout>
                <c:manualLayout>
                  <c:x val="8.3333333333333367E-3"/>
                  <c:y val="-1.5789588801399825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'Encuestas (2)'!$A$99:$A$102</c:f>
              <c:strCache>
                <c:ptCount val="4"/>
                <c:pt idx="0">
                  <c:v>Siempre</c:v>
                </c:pt>
                <c:pt idx="1">
                  <c:v>A menudo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'Encuestas (2)'!$B$99:$B$102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0.41176470588236941</c:v>
                </c:pt>
                <c:pt idx="3">
                  <c:v>0.58823529411762077</c:v>
                </c:pt>
              </c:numCache>
            </c:numRef>
          </c:val>
        </c:ser>
        <c:shape val="box"/>
        <c:axId val="55077120"/>
        <c:axId val="55119872"/>
        <c:axId val="0"/>
      </c:bar3DChart>
      <c:catAx>
        <c:axId val="550771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200" b="1"/>
            </a:pPr>
            <a:endParaRPr lang="es-EC"/>
          </a:p>
        </c:txPr>
        <c:crossAx val="55119872"/>
        <c:crosses val="autoZero"/>
        <c:auto val="1"/>
        <c:lblAlgn val="ctr"/>
        <c:lblOffset val="100"/>
      </c:catAx>
      <c:valAx>
        <c:axId val="551198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5077120"/>
        <c:crosses val="autoZero"/>
        <c:crossBetween val="between"/>
      </c:valAx>
    </c:plotArea>
    <c:plotVisOnly val="1"/>
    <c:dispBlanksAs val="gap"/>
  </c:chart>
  <c:externalData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 b="1" i="0" baseline="0"/>
              <a:t>INTIMIDACIÓN VERBAL DE NIÑO/A A NI</a:t>
            </a:r>
            <a:r>
              <a:rPr lang="es-EC" sz="1400" b="1" i="0" baseline="0"/>
              <a:t>Ñ</a:t>
            </a:r>
            <a:r>
              <a:rPr lang="es-ES" sz="1400" b="1" i="0" baseline="0"/>
              <a:t>O/A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DEBD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4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6666481502055429E-2"/>
                  <c:y val="-2.6875254874872252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2.1208199088990212E-2"/>
                  <c:y val="-3.6134321484946212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2.2222253082990792E-2"/>
                  <c:y val="-3.681121366212569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1.8430313298522401E-2"/>
                  <c:y val="-1.8067334126739741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4"/>
              <c:layout>
                <c:manualLayout>
                  <c:x val="1.6666620375513901E-2"/>
                  <c:y val="-1.829273367344391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5"/>
              <c:layout>
                <c:manualLayout>
                  <c:x val="8.3333333333333367E-3"/>
                  <c:y val="-1.8518518518518583E-2"/>
                </c:manualLayout>
              </c:layout>
              <c:showVal val="1"/>
            </c:dLbl>
            <c:dLbl>
              <c:idx val="6"/>
              <c:layout>
                <c:manualLayout>
                  <c:x val="1.1111111111111125E-2"/>
                  <c:y val="-2.3148148148148147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'EE-Verbal'!$A$45:$A$49</c:f>
              <c:strCache>
                <c:ptCount val="5"/>
                <c:pt idx="0">
                  <c:v>Tono dominante</c:v>
                </c:pt>
                <c:pt idx="1">
                  <c:v>Se burla</c:v>
                </c:pt>
                <c:pt idx="2">
                  <c:v>Critica a los de más</c:v>
                </c:pt>
                <c:pt idx="3">
                  <c:v>Agrede para defenderse</c:v>
                </c:pt>
                <c:pt idx="4">
                  <c:v>No agrede</c:v>
                </c:pt>
              </c:strCache>
            </c:strRef>
          </c:cat>
          <c:val>
            <c:numRef>
              <c:f>'EE-Verbal'!$B$45:$B$49</c:f>
              <c:numCache>
                <c:formatCode>0%</c:formatCode>
                <c:ptCount val="5"/>
                <c:pt idx="0">
                  <c:v>0.05</c:v>
                </c:pt>
                <c:pt idx="1">
                  <c:v>0.2</c:v>
                </c:pt>
                <c:pt idx="2">
                  <c:v>9.0000000000000024E-2</c:v>
                </c:pt>
                <c:pt idx="3">
                  <c:v>0.14000000000000001</c:v>
                </c:pt>
                <c:pt idx="4">
                  <c:v>0.52</c:v>
                </c:pt>
              </c:numCache>
            </c:numRef>
          </c:val>
        </c:ser>
        <c:shape val="box"/>
        <c:axId val="55480704"/>
        <c:axId val="55482240"/>
        <c:axId val="0"/>
      </c:bar3DChart>
      <c:catAx>
        <c:axId val="55480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100" b="1"/>
            </a:pPr>
            <a:endParaRPr lang="es-EC"/>
          </a:p>
        </c:txPr>
        <c:crossAx val="55482240"/>
        <c:crosses val="autoZero"/>
        <c:auto val="1"/>
        <c:lblAlgn val="ctr"/>
        <c:lblOffset val="100"/>
      </c:catAx>
      <c:valAx>
        <c:axId val="5548224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5480704"/>
        <c:crosses val="autoZero"/>
        <c:crossBetween val="between"/>
      </c:valAx>
    </c:plotArea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/>
              <a:t>INTIMIDACIÓN</a:t>
            </a:r>
            <a:r>
              <a:rPr lang="es-ES" sz="1400" baseline="0"/>
              <a:t> CON GESTOS DE NIÑO/A A NIÑO/A</a:t>
            </a:r>
            <a:endParaRPr lang="es-ES" sz="1400"/>
          </a:p>
        </c:rich>
      </c:tx>
    </c:title>
    <c:view3D>
      <c:rotX val="20"/>
      <c:rAngAx val="1"/>
    </c:view3D>
    <c:plotArea>
      <c:layout/>
      <c:bar3DChart>
        <c:barDir val="col"/>
        <c:grouping val="stacked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C0C0C0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4"/>
            <c:spPr>
              <a:solidFill>
                <a:srgbClr val="DEBD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5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-2.7777777777780264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5.5695565989744168E-3"/>
                  <c:y val="-4.0764028174249803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3.0569118051210691E-2"/>
                  <c:y val="-0.15650461479564245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0"/>
                  <c:y val="-1.3888888888889551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4"/>
              <c:layout>
                <c:manualLayout>
                  <c:x val="0"/>
                  <c:y val="-1.8518518518518583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5"/>
              <c:layout>
                <c:manualLayout>
                  <c:x val="2.4999853817412099E-2"/>
                  <c:y val="-0.16949109637113777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6"/>
              <c:layout>
                <c:manualLayout>
                  <c:x val="2.7777777777781131E-2"/>
                  <c:y val="-8.3333333333333343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'EE-Gestos'!$A$45:$A$50</c:f>
              <c:strCache>
                <c:ptCount val="6"/>
                <c:pt idx="0">
                  <c:v>Serio</c:v>
                </c:pt>
                <c:pt idx="1">
                  <c:v>Sonriente</c:v>
                </c:pt>
                <c:pt idx="2">
                  <c:v>Mirada dominante</c:v>
                </c:pt>
                <c:pt idx="3">
                  <c:v>Atento</c:v>
                </c:pt>
                <c:pt idx="4">
                  <c:v>Enojado</c:v>
                </c:pt>
                <c:pt idx="5">
                  <c:v>Muecas</c:v>
                </c:pt>
              </c:strCache>
            </c:strRef>
          </c:cat>
          <c:val>
            <c:numRef>
              <c:f>'EE-Gestos'!$B$45:$B$50</c:f>
              <c:numCache>
                <c:formatCode>0%</c:formatCode>
                <c:ptCount val="6"/>
                <c:pt idx="0">
                  <c:v>0.26</c:v>
                </c:pt>
                <c:pt idx="1">
                  <c:v>0.27</c:v>
                </c:pt>
                <c:pt idx="2">
                  <c:v>4.0000000000000022E-2</c:v>
                </c:pt>
                <c:pt idx="3">
                  <c:v>0.26</c:v>
                </c:pt>
                <c:pt idx="4">
                  <c:v>0.12000000000000002</c:v>
                </c:pt>
                <c:pt idx="5">
                  <c:v>4.8076923076923114E-2</c:v>
                </c:pt>
              </c:numCache>
            </c:numRef>
          </c:val>
        </c:ser>
        <c:gapWidth val="55"/>
        <c:gapDepth val="55"/>
        <c:shape val="box"/>
        <c:axId val="55512064"/>
        <c:axId val="55517952"/>
        <c:axId val="0"/>
      </c:bar3DChart>
      <c:catAx>
        <c:axId val="55512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100" b="1"/>
            </a:pPr>
            <a:endParaRPr lang="es-EC"/>
          </a:p>
        </c:txPr>
        <c:crossAx val="55517952"/>
        <c:crosses val="autoZero"/>
        <c:auto val="1"/>
        <c:lblAlgn val="ctr"/>
        <c:lblOffset val="100"/>
      </c:catAx>
      <c:valAx>
        <c:axId val="5551795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5512064"/>
        <c:crosses val="autoZero"/>
        <c:crossBetween val="between"/>
      </c:valAx>
    </c:plotArea>
    <c:plotVisOnly val="1"/>
    <c:dispBlanksAs val="gap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/>
              <a:t>INTIMIDACIÓN CON AMENAZAS</a:t>
            </a:r>
            <a:r>
              <a:rPr lang="es-ES" sz="1400" baseline="0"/>
              <a:t> </a:t>
            </a:r>
            <a:r>
              <a:rPr lang="es-ES" sz="1400"/>
              <a:t>DE</a:t>
            </a:r>
            <a:r>
              <a:rPr lang="es-ES" sz="1400" baseline="0"/>
              <a:t> NIÑO/A A NIÑO/A</a:t>
            </a:r>
            <a:endParaRPr lang="es-ES" sz="1400"/>
          </a:p>
        </c:rich>
      </c:tx>
      <c:layout>
        <c:manualLayout>
          <c:xMode val="edge"/>
          <c:yMode val="edge"/>
          <c:x val="0.10623003900213412"/>
          <c:y val="3.7037037037037056E-2"/>
        </c:manualLayout>
      </c:layout>
    </c:title>
    <c:view3D>
      <c:rotX val="20"/>
      <c:rAngAx val="1"/>
    </c:view3D>
    <c:plotArea>
      <c:layout>
        <c:manualLayout>
          <c:layoutTarget val="inner"/>
          <c:xMode val="edge"/>
          <c:yMode val="edge"/>
          <c:x val="9.0460629921259847E-2"/>
          <c:y val="0.2142709244677749"/>
          <c:w val="0.86509492563432977"/>
          <c:h val="0.56959098862642166"/>
        </c:manualLayout>
      </c:layout>
      <c:bar3DChart>
        <c:barDir val="col"/>
        <c:grouping val="stacked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DEBD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FFD5AB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7777777777780533E-3"/>
                  <c:y val="-8.7962962962963548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</c:dLbl>
            <c:dLbl>
              <c:idx val="3"/>
              <c:layout>
                <c:manualLayout>
                  <c:x val="2.777777777778148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'EE-Amenazas'!$A$46:$A$48</c:f>
              <c:strCache>
                <c:ptCount val="3"/>
                <c:pt idx="0">
                  <c:v>No voy a ser tu amigo</c:v>
                </c:pt>
                <c:pt idx="1">
                  <c:v>No voy a jugar  contigo</c:v>
                </c:pt>
                <c:pt idx="2">
                  <c:v>No amenaza</c:v>
                </c:pt>
              </c:strCache>
            </c:strRef>
          </c:cat>
          <c:val>
            <c:numRef>
              <c:f>'EE-Amenazas'!$B$46:$B$48</c:f>
              <c:numCache>
                <c:formatCode>0%</c:formatCode>
                <c:ptCount val="3"/>
                <c:pt idx="0">
                  <c:v>0.5</c:v>
                </c:pt>
                <c:pt idx="1">
                  <c:v>0.30000000000000032</c:v>
                </c:pt>
                <c:pt idx="2">
                  <c:v>0.2</c:v>
                </c:pt>
              </c:numCache>
            </c:numRef>
          </c:val>
        </c:ser>
        <c:gapWidth val="55"/>
        <c:gapDepth val="55"/>
        <c:shape val="box"/>
        <c:axId val="55565696"/>
        <c:axId val="55669888"/>
        <c:axId val="0"/>
      </c:bar3DChart>
      <c:catAx>
        <c:axId val="55565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100" b="1"/>
            </a:pPr>
            <a:endParaRPr lang="es-EC"/>
          </a:p>
        </c:txPr>
        <c:crossAx val="55669888"/>
        <c:crosses val="autoZero"/>
        <c:auto val="1"/>
        <c:lblAlgn val="ctr"/>
        <c:lblOffset val="100"/>
      </c:catAx>
      <c:valAx>
        <c:axId val="556698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5565696"/>
        <c:crosses val="autoZero"/>
        <c:crossBetween val="between"/>
      </c:valAx>
    </c:plotArea>
    <c:plotVisOnly val="1"/>
    <c:dispBlanksAs val="gap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/>
              <a:t>INTIMIDACIÓN</a:t>
            </a:r>
            <a:r>
              <a:rPr lang="es-ES" sz="1400" baseline="0"/>
              <a:t> CON CASTIGOS DE NIÑO/A A NIÑO/A</a:t>
            </a:r>
            <a:endParaRPr lang="es-ES" sz="1400"/>
          </a:p>
        </c:rich>
      </c:tx>
    </c:title>
    <c:view3D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DDBA9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99FF66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FFC9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4"/>
            <c:spPr>
              <a:solidFill>
                <a:srgbClr val="C0C0C0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5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6"/>
            <c:spPr>
              <a:solidFill>
                <a:srgbClr val="C5C5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7"/>
            <c:spPr>
              <a:solidFill>
                <a:srgbClr val="DEFFBD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8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9"/>
            <c:spPr>
              <a:solidFill>
                <a:srgbClr val="DCB9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0"/>
            <c:spPr>
              <a:solidFill>
                <a:srgbClr val="FFD5AB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1"/>
            <c:spPr>
              <a:solidFill>
                <a:srgbClr val="E8BAD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-1.5325670498084401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</c:dLbl>
            <c:dLbl>
              <c:idx val="2"/>
              <c:layout>
                <c:manualLayout>
                  <c:x val="1.0621823534113848E-2"/>
                  <c:y val="-7.662835249042145E-2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</c:dLbl>
            <c:dLbl>
              <c:idx val="4"/>
              <c:layout>
                <c:manualLayout>
                  <c:x val="6.3016447338157923E-3"/>
                  <c:y val="-6.8965517241379309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5"/>
              <c:layout>
                <c:manualLayout>
                  <c:x val="2.7777777777780533E-3"/>
                  <c:y val="-7.1837572027634534E-3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6"/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</c:dLbl>
            <c:dLbl>
              <c:idx val="7"/>
              <c:layout>
                <c:manualLayout>
                  <c:x val="1.0621823534113848E-2"/>
                  <c:y val="-7.662835249042145E-2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8"/>
              <c:layout>
                <c:manualLayout>
                  <c:x val="1.388890050505636E-2"/>
                  <c:y val="-7.0082963767460107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9"/>
              <c:layout>
                <c:manualLayout>
                  <c:x val="2.7777777777780533E-3"/>
                  <c:y val="-5.0127613358674994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0"/>
              <c:layout>
                <c:manualLayout>
                  <c:x val="9.5934541847535366E-3"/>
                  <c:y val="-7.0881226053639931E-2"/>
                </c:manualLayout>
              </c:layout>
              <c:tx>
                <c:rich>
                  <a:bodyPr/>
                  <a:lstStyle/>
                  <a:p>
                    <a:pPr>
                      <a:defRPr lang="es-ES" sz="1400"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es-EC" sz="1400">
                        <a:solidFill>
                          <a:sysClr val="windowText" lastClr="000000"/>
                        </a:solidFill>
                      </a:rPr>
                      <a:t>1%</a:t>
                    </a:r>
                    <a:endParaRPr lang="es-EC">
                      <a:solidFill>
                        <a:sysClr val="windowText" lastClr="00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1.6666666666666583E-2"/>
                  <c:y val="-4.1666666666666664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'EE-Castigos'!$A$47:$A$58</c:f>
              <c:strCache>
                <c:ptCount val="12"/>
                <c:pt idx="0">
                  <c:v>No juego contigo</c:v>
                </c:pt>
                <c:pt idx="1">
                  <c:v>Golpea</c:v>
                </c:pt>
                <c:pt idx="2">
                  <c:v>Raya otros trabajos</c:v>
                </c:pt>
                <c:pt idx="3">
                  <c:v>Pellizca</c:v>
                </c:pt>
                <c:pt idx="4">
                  <c:v>Aruña</c:v>
                </c:pt>
                <c:pt idx="5">
                  <c:v>No castiga</c:v>
                </c:pt>
                <c:pt idx="6">
                  <c:v>Empuja</c:v>
                </c:pt>
                <c:pt idx="7">
                  <c:v>Escupe</c:v>
                </c:pt>
                <c:pt idx="8">
                  <c:v>Empuja para defenderse</c:v>
                </c:pt>
                <c:pt idx="9">
                  <c:v>No soy tu amigo</c:v>
                </c:pt>
                <c:pt idx="10">
                  <c:v>Mueve la banca del compañero</c:v>
                </c:pt>
                <c:pt idx="11">
                  <c:v>Coge las cosas del compañero</c:v>
                </c:pt>
              </c:strCache>
            </c:strRef>
          </c:cat>
          <c:val>
            <c:numRef>
              <c:f>'EE-Castigos'!$B$47:$B$58</c:f>
              <c:numCache>
                <c:formatCode>0%</c:formatCode>
                <c:ptCount val="12"/>
                <c:pt idx="0">
                  <c:v>0.18000000000000024</c:v>
                </c:pt>
                <c:pt idx="1">
                  <c:v>0.16</c:v>
                </c:pt>
                <c:pt idx="2">
                  <c:v>3.0000000000000002E-2</c:v>
                </c:pt>
                <c:pt idx="3">
                  <c:v>9.0000000000000024E-2</c:v>
                </c:pt>
                <c:pt idx="4">
                  <c:v>1.0000000000000005E-2</c:v>
                </c:pt>
                <c:pt idx="5">
                  <c:v>7.0000000000000021E-2</c:v>
                </c:pt>
                <c:pt idx="6">
                  <c:v>0.12000000000000002</c:v>
                </c:pt>
                <c:pt idx="7">
                  <c:v>3.0000000000000002E-2</c:v>
                </c:pt>
                <c:pt idx="8">
                  <c:v>1.0000000000000005E-2</c:v>
                </c:pt>
                <c:pt idx="9">
                  <c:v>0.25</c:v>
                </c:pt>
                <c:pt idx="10">
                  <c:v>1.0000000000000005E-2</c:v>
                </c:pt>
                <c:pt idx="11">
                  <c:v>4.0000000000000022E-2</c:v>
                </c:pt>
              </c:numCache>
            </c:numRef>
          </c:val>
        </c:ser>
        <c:gapWidth val="55"/>
        <c:gapDepth val="55"/>
        <c:shape val="box"/>
        <c:axId val="64182912"/>
        <c:axId val="64188800"/>
        <c:axId val="0"/>
      </c:bar3DChart>
      <c:catAx>
        <c:axId val="64182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950" b="1"/>
            </a:pPr>
            <a:endParaRPr lang="es-EC"/>
          </a:p>
        </c:txPr>
        <c:crossAx val="64188800"/>
        <c:crosses val="autoZero"/>
        <c:auto val="1"/>
        <c:lblAlgn val="ctr"/>
        <c:lblOffset val="100"/>
      </c:catAx>
      <c:valAx>
        <c:axId val="6418880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64182912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/>
              <a:t>INTIMIDACIÓN</a:t>
            </a:r>
            <a:r>
              <a:rPr lang="es-ES" sz="1400" baseline="0"/>
              <a:t> CON AMENAZAS DE MAESTRA A NIÑO/A</a:t>
            </a:r>
            <a:endParaRPr lang="es-ES" sz="1400"/>
          </a:p>
        </c:rich>
      </c:tx>
      <c:layout>
        <c:manualLayout>
          <c:xMode val="edge"/>
          <c:yMode val="edge"/>
          <c:x val="0.16052590496356867"/>
          <c:y val="4.4732141885103348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5741498181984228E-2"/>
          <c:y val="0.20970793145383729"/>
          <c:w val="0.89134492563429568"/>
          <c:h val="0.63458090465964478"/>
        </c:manualLayout>
      </c:layout>
      <c:bar3DChart>
        <c:barDir val="col"/>
        <c:grouping val="clustered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DCB9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9592855095130285E-2"/>
                  <c:y val="-2.9253604027365696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1.8617427414158685E-2"/>
                  <c:y val="-3.8961038961038884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-2.7777777777780533E-3"/>
                  <c:y val="0.17316017316017321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2.3049215598895462E-2"/>
                  <c:y val="-3.3620511336091764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4"/>
              <c:layout>
                <c:manualLayout>
                  <c:x val="1.944444444444454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'ME-Amenazas'!$A$45:$A$48</c:f>
              <c:strCache>
                <c:ptCount val="4"/>
                <c:pt idx="0">
                  <c:v>Sentarle solo en una mesa</c:v>
                </c:pt>
                <c:pt idx="1">
                  <c:v>Mandarle al rincón</c:v>
                </c:pt>
                <c:pt idx="2">
                  <c:v>Mandarle afuera </c:v>
                </c:pt>
                <c:pt idx="3">
                  <c:v>Dejarle sin recreo</c:v>
                </c:pt>
              </c:strCache>
            </c:strRef>
          </c:cat>
          <c:val>
            <c:numRef>
              <c:f>'ME-Amenazas'!$B$45:$B$48</c:f>
              <c:numCache>
                <c:formatCode>0%</c:formatCode>
                <c:ptCount val="4"/>
                <c:pt idx="0">
                  <c:v>2.7027027027029114E-2</c:v>
                </c:pt>
                <c:pt idx="1">
                  <c:v>0.13513513513513944</c:v>
                </c:pt>
                <c:pt idx="2">
                  <c:v>0.78378378378378377</c:v>
                </c:pt>
                <c:pt idx="3">
                  <c:v>5.4054054054054092E-2</c:v>
                </c:pt>
              </c:numCache>
            </c:numRef>
          </c:val>
        </c:ser>
        <c:shape val="box"/>
        <c:axId val="64270336"/>
        <c:axId val="64271872"/>
        <c:axId val="0"/>
      </c:bar3DChart>
      <c:catAx>
        <c:axId val="64270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000" b="1"/>
            </a:pPr>
            <a:endParaRPr lang="es-EC"/>
          </a:p>
        </c:txPr>
        <c:crossAx val="64271872"/>
        <c:crosses val="autoZero"/>
        <c:auto val="1"/>
        <c:lblAlgn val="ctr"/>
        <c:lblOffset val="100"/>
      </c:catAx>
      <c:valAx>
        <c:axId val="642718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64270336"/>
        <c:crosses val="autoZero"/>
        <c:crossBetween val="between"/>
      </c:valAx>
    </c:plotArea>
    <c:plotVisOnly val="1"/>
    <c:dispBlanksAs val="gap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s-ES" sz="1400" b="1" i="0" u="none" strike="noStrike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s-ES" sz="1400" b="1" i="0" u="none" strike="noStrike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INTIMIDACIÓN CON CASTIGOS DE MAESTRA A NIÑO/A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DEFFBD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DCB9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0.15740740740742229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2.8573916256495992E-2"/>
                  <c:y val="-5.0925925925925923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3.8481991389221627E-2"/>
                  <c:y val="-5.0925925925926124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2.2222222222222442E-2"/>
                  <c:y val="-2.7777777777780399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'ME-Castigos'!$A$45:$A$47</c:f>
              <c:strCache>
                <c:ptCount val="3"/>
                <c:pt idx="0">
                  <c:v>Ninguno</c:v>
                </c:pt>
                <c:pt idx="1">
                  <c:v>Cambiarle de puesto</c:v>
                </c:pt>
                <c:pt idx="2">
                  <c:v>Dejarle sin recreo diez minutos</c:v>
                </c:pt>
              </c:strCache>
            </c:strRef>
          </c:cat>
          <c:val>
            <c:numRef>
              <c:f>'ME-Castigos'!$B$45:$B$47</c:f>
              <c:numCache>
                <c:formatCode>0%</c:formatCode>
                <c:ptCount val="3"/>
                <c:pt idx="0">
                  <c:v>0.93</c:v>
                </c:pt>
                <c:pt idx="1">
                  <c:v>3.0000000000000002E-2</c:v>
                </c:pt>
                <c:pt idx="2">
                  <c:v>4.0000000000000022E-2</c:v>
                </c:pt>
              </c:numCache>
            </c:numRef>
          </c:val>
        </c:ser>
        <c:shape val="box"/>
        <c:axId val="64369024"/>
        <c:axId val="64370560"/>
        <c:axId val="0"/>
      </c:bar3DChart>
      <c:catAx>
        <c:axId val="64369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100" b="1"/>
            </a:pPr>
            <a:endParaRPr lang="es-EC"/>
          </a:p>
        </c:txPr>
        <c:crossAx val="64370560"/>
        <c:crosses val="autoZero"/>
        <c:auto val="1"/>
        <c:lblAlgn val="ctr"/>
        <c:lblOffset val="100"/>
      </c:catAx>
      <c:valAx>
        <c:axId val="6437056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64369024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100"/>
            </a:pPr>
            <a:r>
              <a:rPr lang="es-ES" sz="1400" dirty="0"/>
              <a:t>QUEJA POR CONDUCTA DEL NIÑO/A</a:t>
            </a:r>
          </a:p>
        </c:rich>
      </c:tx>
      <c:layout>
        <c:manualLayout>
          <c:xMode val="edge"/>
          <c:yMode val="edge"/>
          <c:x val="0.21331723534152852"/>
          <c:y val="2.8673835125448292E-2"/>
        </c:manualLayout>
      </c:layout>
    </c:title>
    <c:view3D>
      <c:rotX val="10"/>
      <c:rAngAx val="1"/>
    </c:view3D>
    <c:plotArea>
      <c:layout>
        <c:manualLayout>
          <c:layoutTarget val="inner"/>
          <c:xMode val="edge"/>
          <c:yMode val="edge"/>
          <c:x val="0.11399306329322209"/>
          <c:y val="0.18041825416985269"/>
          <c:w val="0.85705023648553713"/>
          <c:h val="0.72475902877731679"/>
        </c:manualLayout>
      </c:layout>
      <c:bar3DChart>
        <c:barDir val="col"/>
        <c:grouping val="clustered"/>
        <c:ser>
          <c:idx val="0"/>
          <c:order val="0"/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6286634632789744E-2"/>
                  <c:y val="-2.7628390127195212E-2"/>
                </c:manualLayout>
              </c:layout>
              <c:showVal val="1"/>
            </c:dLbl>
            <c:dLbl>
              <c:idx val="1"/>
              <c:layout>
                <c:manualLayout>
                  <c:x val="2.4290082851323211E-2"/>
                  <c:y val="-2.905728181826735E-2"/>
                </c:manualLayout>
              </c:layout>
              <c:showVal val="1"/>
            </c:dLbl>
            <c:dLbl>
              <c:idx val="2"/>
              <c:layout>
                <c:manualLayout>
                  <c:x val="-1.2820516056055381E-3"/>
                  <c:y val="0.15367369401405467"/>
                </c:manualLayout>
              </c:layout>
              <c:showVal val="1"/>
            </c:dLbl>
            <c:dLbl>
              <c:idx val="3"/>
              <c:layout>
                <c:manualLayout>
                  <c:x val="1.4958109973276291E-3"/>
                  <c:y val="0.16644935512094131"/>
                </c:manualLayout>
              </c:layout>
              <c:showVal val="1"/>
            </c:dLbl>
            <c:dLbl>
              <c:idx val="4"/>
              <c:layout>
                <c:manualLayout>
                  <c:x val="8.3333333333333367E-3"/>
                  <c:y val="-1.5789588801399825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ysClr val="windowText" lastClr="000000"/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'Encuestas (2)'!$A$98:$A$101</c:f>
              <c:strCache>
                <c:ptCount val="4"/>
                <c:pt idx="0">
                  <c:v>Siempre</c:v>
                </c:pt>
                <c:pt idx="1">
                  <c:v>A menudo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'Encuestas (2)'!$B$98:$B$101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0.41000000000000031</c:v>
                </c:pt>
                <c:pt idx="3">
                  <c:v>0.59</c:v>
                </c:pt>
              </c:numCache>
            </c:numRef>
          </c:val>
        </c:ser>
        <c:shape val="box"/>
        <c:axId val="51630464"/>
        <c:axId val="51632000"/>
        <c:axId val="0"/>
      </c:bar3DChart>
      <c:catAx>
        <c:axId val="51630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200" b="1"/>
            </a:pPr>
            <a:endParaRPr lang="es-EC"/>
          </a:p>
        </c:txPr>
        <c:crossAx val="51632000"/>
        <c:crosses val="autoZero"/>
        <c:auto val="1"/>
        <c:lblAlgn val="ctr"/>
        <c:lblOffset val="100"/>
      </c:catAx>
      <c:valAx>
        <c:axId val="5163200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1630464"/>
        <c:crosses val="autoZero"/>
        <c:crossBetween val="between"/>
      </c:valAx>
    </c:plotArea>
    <c:plotVisOnly val="1"/>
    <c:dispBlanksAs val="gap"/>
  </c:chart>
  <c:externalData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 cap="all" baseline="0"/>
              <a:t>Intimidación Verbal de Niño/a a Niño/a </a:t>
            </a:r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1043495188101443"/>
          <c:y val="0.1728981078857755"/>
          <c:w val="0.88790048118985132"/>
          <c:h val="0.63039099991599845"/>
        </c:manualLayout>
      </c:layout>
      <c:bar3DChart>
        <c:barDir val="col"/>
        <c:grouping val="stacked"/>
        <c:varyColors val="1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DEBD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FFD5AB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4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5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7.5839223211752104E-3"/>
                  <c:y val="-5.9106914949830051E-2"/>
                </c:manualLayout>
              </c:layout>
              <c:showVal val="1"/>
            </c:dLbl>
            <c:dLbl>
              <c:idx val="2"/>
              <c:layout>
                <c:manualLayout>
                  <c:x val="2.77771677680629E-2"/>
                  <c:y val="-9.6809365355070065E-2"/>
                </c:manualLayout>
              </c:layout>
              <c:showVal val="1"/>
            </c:dLbl>
            <c:dLbl>
              <c:idx val="3"/>
              <c:layout>
                <c:manualLayout>
                  <c:x val="2.5989933150443092E-2"/>
                  <c:y val="-9.6809365355070065E-2"/>
                </c:manualLayout>
              </c:layout>
              <c:showVal val="1"/>
            </c:dLbl>
            <c:dLbl>
              <c:idx val="4"/>
              <c:layout>
                <c:manualLayout>
                  <c:x val="2.3212230450784042E-2"/>
                  <c:y val="-9.6809365355070065E-2"/>
                </c:manualLayout>
              </c:layout>
              <c:showVal val="1"/>
            </c:dLbl>
            <c:dLbl>
              <c:idx val="5"/>
              <c:layout>
                <c:manualLayout>
                  <c:x val="4.1842912550508803E-3"/>
                  <c:y val="-0.15497261821857167"/>
                </c:manualLayout>
              </c:layout>
              <c:showVal val="1"/>
            </c:dLbl>
            <c:dLbl>
              <c:idx val="6"/>
              <c:layout>
                <c:manualLayout>
                  <c:x val="1.9444444444444445E-2"/>
                  <c:y val="-5.5555555555555455E-2"/>
                </c:manualLayout>
              </c:layout>
              <c:showVal val="1"/>
            </c:dLbl>
            <c:dLbl>
              <c:idx val="7"/>
              <c:layout>
                <c:manualLayout>
                  <c:x val="1.6666666666666583E-2"/>
                  <c:y val="-5.5555555555555455E-2"/>
                </c:manualLayout>
              </c:layout>
              <c:showVal val="1"/>
            </c:dLbl>
            <c:dLbl>
              <c:idx val="8"/>
              <c:layout>
                <c:manualLayout>
                  <c:x val="1.6666666666666701E-2"/>
                  <c:y val="-5.0925925925925923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ysClr val="windowText" lastClr="000000"/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'EE-Verbal'!$A$45:$A$50</c:f>
              <c:strCache>
                <c:ptCount val="6"/>
                <c:pt idx="0">
                  <c:v>Tono dominante</c:v>
                </c:pt>
                <c:pt idx="1">
                  <c:v>Critica a los demás</c:v>
                </c:pt>
                <c:pt idx="2">
                  <c:v>Grita</c:v>
                </c:pt>
                <c:pt idx="3">
                  <c:v>Se burla</c:v>
                </c:pt>
                <c:pt idx="4">
                  <c:v>Agrede para defenderse</c:v>
                </c:pt>
                <c:pt idx="5">
                  <c:v>No agrede</c:v>
                </c:pt>
              </c:strCache>
            </c:strRef>
          </c:cat>
          <c:val>
            <c:numRef>
              <c:f>'EE-Verbal'!$B$45:$B$50</c:f>
              <c:numCache>
                <c:formatCode>0%</c:formatCode>
                <c:ptCount val="6"/>
                <c:pt idx="0">
                  <c:v>0.05</c:v>
                </c:pt>
                <c:pt idx="1">
                  <c:v>0.33000000000001417</c:v>
                </c:pt>
                <c:pt idx="2">
                  <c:v>2.0000000000000011E-2</c:v>
                </c:pt>
                <c:pt idx="3">
                  <c:v>2.0000000000000011E-2</c:v>
                </c:pt>
                <c:pt idx="4">
                  <c:v>2.0000000000000011E-2</c:v>
                </c:pt>
                <c:pt idx="5">
                  <c:v>0.56000000000000005</c:v>
                </c:pt>
              </c:numCache>
            </c:numRef>
          </c:val>
        </c:ser>
        <c:gapWidth val="55"/>
        <c:gapDepth val="55"/>
        <c:shape val="box"/>
        <c:axId val="50836224"/>
        <c:axId val="50837760"/>
        <c:axId val="0"/>
      </c:bar3DChart>
      <c:catAx>
        <c:axId val="508362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050" b="1"/>
            </a:pPr>
            <a:endParaRPr lang="es-EC"/>
          </a:p>
        </c:txPr>
        <c:crossAx val="50837760"/>
        <c:crosses val="autoZero"/>
        <c:auto val="1"/>
        <c:lblAlgn val="ctr"/>
        <c:lblOffset val="100"/>
      </c:catAx>
      <c:valAx>
        <c:axId val="5083776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0836224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/>
              <a:t>INTIMIDACIÓN</a:t>
            </a:r>
            <a:r>
              <a:rPr lang="es-ES" sz="1400" baseline="0"/>
              <a:t> CON GESTOS DE NIÑO/A A NIÑO/A</a:t>
            </a:r>
            <a:endParaRPr lang="es-ES" sz="1400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12934951881014872"/>
          <c:y val="0.19436533974920506"/>
          <c:w val="0.82620603674540694"/>
          <c:h val="0.5859332166812482"/>
        </c:manualLayout>
      </c:layout>
      <c:bar3DChart>
        <c:barDir val="col"/>
        <c:grouping val="stacked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DEBD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4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-9.2592592592594766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0"/>
                  <c:y val="-2.7777777777780583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2.2222148702000642E-2"/>
                  <c:y val="-8.7947397578763006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0"/>
                  <c:y val="-5.5555555555555455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4"/>
              <c:layout>
                <c:manualLayout>
                  <c:x val="1.0185067526417875E-16"/>
                  <c:y val="-0.10648148148148644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5"/>
              <c:layout>
                <c:manualLayout>
                  <c:x val="1.3888888888889605E-2"/>
                  <c:y val="-6.9444444444444503E-2"/>
                </c:manualLayout>
              </c:layout>
              <c:showVal val="1"/>
            </c:dLbl>
            <c:dLbl>
              <c:idx val="6"/>
              <c:layout>
                <c:manualLayout>
                  <c:x val="1.9444444444444445E-2"/>
                  <c:y val="-6.4814814814819988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'EE-Gestos'!$A$45:$A$49</c:f>
              <c:strCache>
                <c:ptCount val="5"/>
                <c:pt idx="0">
                  <c:v>Serio</c:v>
                </c:pt>
                <c:pt idx="1">
                  <c:v>Muecas</c:v>
                </c:pt>
                <c:pt idx="2">
                  <c:v>Mirada dominante</c:v>
                </c:pt>
                <c:pt idx="3">
                  <c:v>Enojado</c:v>
                </c:pt>
                <c:pt idx="4">
                  <c:v>Sonriente</c:v>
                </c:pt>
              </c:strCache>
            </c:strRef>
          </c:cat>
          <c:val>
            <c:numRef>
              <c:f>'EE-Gestos'!$B$45:$B$49</c:f>
              <c:numCache>
                <c:formatCode>0%</c:formatCode>
                <c:ptCount val="5"/>
                <c:pt idx="0">
                  <c:v>0.30000000000000032</c:v>
                </c:pt>
                <c:pt idx="1">
                  <c:v>0.14000000000000001</c:v>
                </c:pt>
                <c:pt idx="2">
                  <c:v>3.0000000000000002E-2</c:v>
                </c:pt>
                <c:pt idx="3">
                  <c:v>0.2</c:v>
                </c:pt>
                <c:pt idx="4">
                  <c:v>0.33000000000001484</c:v>
                </c:pt>
              </c:numCache>
            </c:numRef>
          </c:val>
        </c:ser>
        <c:gapWidth val="55"/>
        <c:gapDepth val="55"/>
        <c:shape val="box"/>
        <c:axId val="54333440"/>
        <c:axId val="54334976"/>
        <c:axId val="0"/>
      </c:bar3DChart>
      <c:catAx>
        <c:axId val="54333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100" b="1"/>
            </a:pPr>
            <a:endParaRPr lang="es-EC"/>
          </a:p>
        </c:txPr>
        <c:crossAx val="54334976"/>
        <c:crosses val="autoZero"/>
        <c:auto val="1"/>
        <c:lblAlgn val="ctr"/>
        <c:lblOffset val="100"/>
      </c:catAx>
      <c:valAx>
        <c:axId val="5433497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4333440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/>
              <a:t>INTIMIDACIÓN CON AMENAZAS</a:t>
            </a:r>
            <a:r>
              <a:rPr lang="es-ES" sz="1400" baseline="0"/>
              <a:t> </a:t>
            </a:r>
            <a:r>
              <a:rPr lang="es-ES" sz="1400"/>
              <a:t>DE</a:t>
            </a:r>
            <a:r>
              <a:rPr lang="es-ES" sz="1400" baseline="0"/>
              <a:t> NIÑO/A A NI</a:t>
            </a:r>
            <a:r>
              <a:rPr lang="es-EC" sz="1400" baseline="0"/>
              <a:t>Ñ</a:t>
            </a:r>
            <a:r>
              <a:rPr lang="es-ES" sz="1400" baseline="0"/>
              <a:t>O/A</a:t>
            </a:r>
            <a:endParaRPr lang="es-ES" sz="1400"/>
          </a:p>
        </c:rich>
      </c:tx>
      <c:layout>
        <c:manualLayout>
          <c:xMode val="edge"/>
          <c:yMode val="edge"/>
          <c:x val="0.13274464895710308"/>
          <c:y val="4.1666666666666664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2390011758084378"/>
          <c:y val="0.18403944298630781"/>
          <c:w val="0.82887763233422673"/>
          <c:h val="0.53405839895013119"/>
        </c:manualLayout>
      </c:layout>
      <c:bar3DChart>
        <c:barDir val="col"/>
        <c:grouping val="stacked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DEBD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FFD5AB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4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4200254159058437E-2"/>
                  <c:y val="-0.12124005877727879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0"/>
                  <c:y val="-5.5555555555555455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0"/>
                  <c:y val="-5.5555920093321734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2.5000027862759212E-2"/>
                  <c:y val="-8.7962962962963548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4"/>
              <c:layout>
                <c:manualLayout>
                  <c:x val="0"/>
                  <c:y val="-4.1666666666666713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'EE-Amenazas'!$A$45:$A$49</c:f>
              <c:strCache>
                <c:ptCount val="5"/>
                <c:pt idx="0">
                  <c:v>Si no haces eso te pego</c:v>
                </c:pt>
                <c:pt idx="1">
                  <c:v>No voy a ser tu amigo</c:v>
                </c:pt>
                <c:pt idx="2">
                  <c:v>No voy a jugar  contigo</c:v>
                </c:pt>
                <c:pt idx="3">
                  <c:v>Te voy a rayar la tarea</c:v>
                </c:pt>
                <c:pt idx="4">
                  <c:v>No amenaza</c:v>
                </c:pt>
              </c:strCache>
            </c:strRef>
          </c:cat>
          <c:val>
            <c:numRef>
              <c:f>'EE-Amenazas'!$B$45:$B$49</c:f>
              <c:numCache>
                <c:formatCode>0%</c:formatCode>
                <c:ptCount val="5"/>
                <c:pt idx="0">
                  <c:v>4.0000000000000022E-2</c:v>
                </c:pt>
                <c:pt idx="1">
                  <c:v>0.32000000000001338</c:v>
                </c:pt>
                <c:pt idx="2">
                  <c:v>0.32000000000001338</c:v>
                </c:pt>
                <c:pt idx="3">
                  <c:v>2.0000000000000011E-2</c:v>
                </c:pt>
                <c:pt idx="4">
                  <c:v>0.30000000000000032</c:v>
                </c:pt>
              </c:numCache>
            </c:numRef>
          </c:val>
        </c:ser>
        <c:gapWidth val="55"/>
        <c:gapDepth val="55"/>
        <c:shape val="box"/>
        <c:axId val="54314880"/>
        <c:axId val="54316416"/>
        <c:axId val="0"/>
      </c:bar3DChart>
      <c:catAx>
        <c:axId val="543148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100" b="1"/>
            </a:pPr>
            <a:endParaRPr lang="es-EC"/>
          </a:p>
        </c:txPr>
        <c:crossAx val="54316416"/>
        <c:crosses val="autoZero"/>
        <c:auto val="1"/>
        <c:lblAlgn val="ctr"/>
        <c:lblOffset val="100"/>
      </c:catAx>
      <c:valAx>
        <c:axId val="5431641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4314880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/>
              <a:t>INTIMIDACIÓN</a:t>
            </a:r>
            <a:r>
              <a:rPr lang="es-ES" sz="1400" baseline="0"/>
              <a:t> CON CASTIGOS DE NIÑO/A A NIÑO/A</a:t>
            </a:r>
          </a:p>
        </c:rich>
      </c:tx>
      <c:layout>
        <c:manualLayout>
          <c:xMode val="edge"/>
          <c:yMode val="edge"/>
          <c:x val="0.2324259722775901"/>
          <c:y val="2.589014211061455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4.6848559526443796E-2"/>
          <c:y val="0.15697429713178662"/>
          <c:w val="0.95315144047356504"/>
          <c:h val="0.49642214214750335"/>
        </c:manualLayout>
      </c:layout>
      <c:bar3DChart>
        <c:barDir val="col"/>
        <c:grouping val="clustered"/>
        <c:varyColors val="1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DDBA9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FFC9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4"/>
            <c:spPr>
              <a:solidFill>
                <a:srgbClr val="C0C0C0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5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6"/>
            <c:spPr>
              <a:solidFill>
                <a:srgbClr val="C5C5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7"/>
            <c:spPr>
              <a:solidFill>
                <a:srgbClr val="DEFFBD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8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9"/>
            <c:spPr>
              <a:solidFill>
                <a:srgbClr val="DCB9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0"/>
            <c:spPr>
              <a:solidFill>
                <a:srgbClr val="FFD5AB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1"/>
            <c:spPr>
              <a:solidFill>
                <a:srgbClr val="E8BAD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5370957848754441E-2"/>
                  <c:y val="-2.5275354094251752E-2"/>
                </c:manualLayout>
              </c:layout>
              <c:showVal val="1"/>
            </c:dLbl>
            <c:dLbl>
              <c:idx val="1"/>
              <c:layout>
                <c:manualLayout>
                  <c:x val="1.6480311711397397E-2"/>
                  <c:y val="-1.1386819890756903E-2"/>
                </c:manualLayout>
              </c:layout>
              <c:showVal val="1"/>
            </c:dLbl>
            <c:dLbl>
              <c:idx val="2"/>
              <c:layout>
                <c:manualLayout>
                  <c:x val="1.6853052742038941E-2"/>
                  <c:y val="-1.1386504614851247E-2"/>
                </c:manualLayout>
              </c:layout>
              <c:showVal val="1"/>
            </c:dLbl>
            <c:dLbl>
              <c:idx val="3"/>
              <c:layout>
                <c:manualLayout>
                  <c:x val="1.7039539957745126E-2"/>
                  <c:y val="-2.0020020020020041E-2"/>
                </c:manualLayout>
              </c:layout>
              <c:showVal val="1"/>
            </c:dLbl>
            <c:dLbl>
              <c:idx val="4"/>
              <c:layout>
                <c:manualLayout>
                  <c:x val="1.6736235656355663E-2"/>
                  <c:y val="-5.8940830594373895E-3"/>
                </c:manualLayout>
              </c:layout>
              <c:showVal val="1"/>
            </c:dLbl>
            <c:dLbl>
              <c:idx val="5"/>
              <c:layout>
                <c:manualLayout>
                  <c:x val="1.7039539957745126E-2"/>
                  <c:y val="-3.3784966068430636E-3"/>
                </c:manualLayout>
              </c:layout>
              <c:showVal val="1"/>
            </c:dLbl>
            <c:dLbl>
              <c:idx val="6"/>
              <c:layout>
                <c:manualLayout>
                  <c:x val="1.3888862955469939E-2"/>
                  <c:y val="-1.6016016016016033E-2"/>
                </c:manualLayout>
              </c:layout>
              <c:showVal val="1"/>
            </c:dLbl>
            <c:dLbl>
              <c:idx val="7"/>
              <c:layout>
                <c:manualLayout>
                  <c:x val="2.2222204068829198E-2"/>
                  <c:y val="-4.0040040040040074E-3"/>
                </c:manualLayout>
              </c:layout>
              <c:showVal val="1"/>
            </c:dLbl>
            <c:dLbl>
              <c:idx val="8"/>
              <c:layout>
                <c:manualLayout>
                  <c:x val="2.0003729744314202E-2"/>
                  <c:y val="-1.9394512622859163E-2"/>
                </c:manualLayout>
              </c:layout>
              <c:showVal val="1"/>
            </c:dLbl>
            <c:dLbl>
              <c:idx val="9"/>
              <c:layout>
                <c:manualLayout>
                  <c:x val="1.6853052742038941E-2"/>
                  <c:y val="-1.8768689949792448E-2"/>
                </c:manualLayout>
              </c:layout>
              <c:showVal val="1"/>
            </c:dLbl>
            <c:dLbl>
              <c:idx val="10"/>
              <c:layout>
                <c:manualLayout>
                  <c:x val="1.8102330366654047E-2"/>
                  <c:y val="-6.7566779377803534E-3"/>
                </c:manualLayout>
              </c:layout>
              <c:showVal val="1"/>
            </c:dLbl>
            <c:dLbl>
              <c:idx val="11"/>
              <c:layout>
                <c:manualLayout>
                  <c:x val="1.6666565526332996E-2"/>
                  <c:y val="-1.8768689949792448E-2"/>
                </c:manualLayout>
              </c:layout>
              <c:showVal val="1"/>
            </c:dLbl>
            <c:dLbl>
              <c:idx val="12"/>
              <c:layout>
                <c:manualLayout>
                  <c:x val="1.6666666666666583E-2"/>
                  <c:y val="-4.1666666666666664E-2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ysClr val="windowText" lastClr="000000"/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'EE-Castigos'!$A$47:$A$58</c:f>
              <c:strCache>
                <c:ptCount val="12"/>
                <c:pt idx="0">
                  <c:v>No juego contigo</c:v>
                </c:pt>
                <c:pt idx="1">
                  <c:v>Golpea</c:v>
                </c:pt>
                <c:pt idx="2">
                  <c:v>Raya otros trabajos</c:v>
                </c:pt>
                <c:pt idx="3">
                  <c:v>Pellizca</c:v>
                </c:pt>
                <c:pt idx="4">
                  <c:v>Aruña</c:v>
                </c:pt>
                <c:pt idx="5">
                  <c:v>Muerde</c:v>
                </c:pt>
                <c:pt idx="6">
                  <c:v>No castiga</c:v>
                </c:pt>
                <c:pt idx="7">
                  <c:v>Empuja</c:v>
                </c:pt>
                <c:pt idx="8">
                  <c:v>Escupe</c:v>
                </c:pt>
                <c:pt idx="9">
                  <c:v>Empuja para defenderse</c:v>
                </c:pt>
                <c:pt idx="10">
                  <c:v>No soy tu amigo</c:v>
                </c:pt>
                <c:pt idx="11">
                  <c:v>Quita la comida</c:v>
                </c:pt>
              </c:strCache>
            </c:strRef>
          </c:cat>
          <c:val>
            <c:numRef>
              <c:f>'EE-Castigos'!$B$47:$B$58</c:f>
              <c:numCache>
                <c:formatCode>0%</c:formatCode>
                <c:ptCount val="12"/>
                <c:pt idx="0">
                  <c:v>0.19</c:v>
                </c:pt>
                <c:pt idx="1">
                  <c:v>0.18000000000000024</c:v>
                </c:pt>
                <c:pt idx="2">
                  <c:v>6.0000000000000032E-2</c:v>
                </c:pt>
                <c:pt idx="3">
                  <c:v>0.05</c:v>
                </c:pt>
                <c:pt idx="4">
                  <c:v>3.0000000000000002E-2</c:v>
                </c:pt>
                <c:pt idx="5">
                  <c:v>2.0000000000000011E-2</c:v>
                </c:pt>
                <c:pt idx="6">
                  <c:v>0.21000000000000021</c:v>
                </c:pt>
                <c:pt idx="7">
                  <c:v>0.17</c:v>
                </c:pt>
                <c:pt idx="8">
                  <c:v>2.0000000000000011E-2</c:v>
                </c:pt>
                <c:pt idx="9">
                  <c:v>2.0000000000000011E-2</c:v>
                </c:pt>
                <c:pt idx="10">
                  <c:v>3.0000000000000002E-2</c:v>
                </c:pt>
                <c:pt idx="11">
                  <c:v>2.0000000000000011E-2</c:v>
                </c:pt>
              </c:numCache>
            </c:numRef>
          </c:val>
        </c:ser>
        <c:gapWidth val="55"/>
        <c:gapDepth val="55"/>
        <c:shape val="box"/>
        <c:axId val="54596352"/>
        <c:axId val="54597888"/>
        <c:axId val="0"/>
      </c:bar3DChart>
      <c:catAx>
        <c:axId val="545963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050" b="1"/>
            </a:pPr>
            <a:endParaRPr lang="es-EC"/>
          </a:p>
        </c:txPr>
        <c:crossAx val="54597888"/>
        <c:crosses val="autoZero"/>
        <c:auto val="1"/>
        <c:lblAlgn val="ctr"/>
        <c:lblOffset val="100"/>
      </c:catAx>
      <c:valAx>
        <c:axId val="545978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4596352"/>
        <c:crosses val="autoZero"/>
        <c:crossBetween val="between"/>
      </c:valAx>
    </c:plotArea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200"/>
            </a:pPr>
            <a:r>
              <a:rPr lang="es-ES" sz="1400" dirty="0"/>
              <a:t>INTIMIDACIÓN</a:t>
            </a:r>
            <a:r>
              <a:rPr lang="es-ES" sz="1400" baseline="0" dirty="0"/>
              <a:t> CON AMENAZAS DE MAESTRA A NIÑO/A</a:t>
            </a:r>
          </a:p>
        </c:rich>
      </c:tx>
      <c:layout>
        <c:manualLayout>
          <c:xMode val="edge"/>
          <c:yMode val="edge"/>
          <c:x val="0.12970822397200349"/>
          <c:y val="3.761760549162306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854682813020776E-2"/>
          <c:y val="0.18197758933979424"/>
          <c:w val="0.89949847269061678"/>
          <c:h val="0.63068577966216455"/>
        </c:manualLayout>
      </c:layout>
      <c:bar3DChart>
        <c:barDir val="col"/>
        <c:grouping val="clustered"/>
        <c:ser>
          <c:idx val="0"/>
          <c:order val="0"/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DEBD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4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8964440032350153E-3"/>
                  <c:y val="0.15348980415909674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2.3237262765308197E-2"/>
                  <c:y val="-1.745070327747493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1.9444444444444445E-2"/>
                  <c:y val="-1.7094690086816071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1.9444444444444445E-2"/>
                  <c:y val="-1.7450030284675962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4"/>
              <c:layout>
                <c:manualLayout>
                  <c:x val="1.9444225721784881E-2"/>
                  <c:y val="-1.282051282051282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'ME-Amenazas'!$A$45:$A$49</c:f>
              <c:strCache>
                <c:ptCount val="5"/>
                <c:pt idx="0">
                  <c:v>Ninguna</c:v>
                </c:pt>
                <c:pt idx="1">
                  <c:v>Sentarle solo en una mesa</c:v>
                </c:pt>
                <c:pt idx="2">
                  <c:v>Avisarle a los papás</c:v>
                </c:pt>
                <c:pt idx="3">
                  <c:v>Mandarle al rincón</c:v>
                </c:pt>
                <c:pt idx="4">
                  <c:v>Mandarle afuera </c:v>
                </c:pt>
              </c:strCache>
            </c:strRef>
          </c:cat>
          <c:val>
            <c:numRef>
              <c:f>'ME-Amenazas'!$B$45:$B$49</c:f>
              <c:numCache>
                <c:formatCode>0%</c:formatCode>
                <c:ptCount val="5"/>
                <c:pt idx="0">
                  <c:v>0.73000000000000065</c:v>
                </c:pt>
                <c:pt idx="1">
                  <c:v>6.0000000000000032E-2</c:v>
                </c:pt>
                <c:pt idx="2">
                  <c:v>8.0000000000000043E-2</c:v>
                </c:pt>
                <c:pt idx="3">
                  <c:v>8.0000000000000043E-2</c:v>
                </c:pt>
                <c:pt idx="4">
                  <c:v>0.05</c:v>
                </c:pt>
              </c:numCache>
            </c:numRef>
          </c:val>
        </c:ser>
        <c:shape val="box"/>
        <c:axId val="54651520"/>
        <c:axId val="54735232"/>
        <c:axId val="0"/>
      </c:bar3DChart>
      <c:catAx>
        <c:axId val="54651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100" b="1"/>
            </a:pPr>
            <a:endParaRPr lang="es-EC"/>
          </a:p>
        </c:txPr>
        <c:crossAx val="54735232"/>
        <c:crosses val="autoZero"/>
        <c:auto val="1"/>
        <c:lblAlgn val="ctr"/>
        <c:lblOffset val="100"/>
      </c:catAx>
      <c:valAx>
        <c:axId val="5473523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4651520"/>
        <c:crosses val="autoZero"/>
        <c:crossBetween val="between"/>
      </c:valAx>
    </c:plotArea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200"/>
            </a:pPr>
            <a:r>
              <a:rPr lang="es-ES" sz="1400" dirty="0"/>
              <a:t>INTIMIDACIÓN</a:t>
            </a:r>
            <a:r>
              <a:rPr lang="es-ES" sz="1400" baseline="0" dirty="0"/>
              <a:t> CON CASTIGOS DE MAESTRA A NIÑO/A</a:t>
            </a:r>
            <a:endParaRPr lang="es-ES" sz="1400" dirty="0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10434951881014468"/>
          <c:y val="0.16913203557888598"/>
          <c:w val="0.86509492563432078"/>
          <c:h val="0.58137321376494056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66FFCC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DEBD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DDBA9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7775590551181212E-3"/>
                  <c:y val="0.1388888888888889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2.4999781277340333E-2"/>
                  <c:y val="-1.8518518518518583E-2"/>
                </c:manualLayout>
              </c:layout>
              <c:tx>
                <c:rich>
                  <a:bodyPr/>
                  <a:lstStyle/>
                  <a:p>
                    <a:pPr>
                      <a:defRPr lang="es-ES" sz="1400" b="0">
                        <a:solidFill>
                          <a:sysClr val="windowText" lastClr="000000"/>
                        </a:solidFill>
                      </a:defRPr>
                    </a:pPr>
                    <a:r>
                      <a:rPr lang="es-EC" sz="1400">
                        <a:solidFill>
                          <a:sysClr val="windowText" lastClr="000000"/>
                        </a:solidFill>
                      </a:rPr>
                      <a:t>11%</a:t>
                    </a:r>
                    <a:endParaRPr lang="es-EC">
                      <a:solidFill>
                        <a:sysClr val="windowText" lastClr="000000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9715867956063749E-2"/>
                  <c:y val="-3.0880304104936449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3.0814341752015598E-2"/>
                  <c:y val="-3.5000879272338872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'ME-Castigos'!$A$45:$A$48</c:f>
              <c:strCache>
                <c:ptCount val="4"/>
                <c:pt idx="0">
                  <c:v>Ninguno</c:v>
                </c:pt>
                <c:pt idx="1">
                  <c:v>Cambiarle de puesto</c:v>
                </c:pt>
                <c:pt idx="2">
                  <c:v>Mandarle al rincón</c:v>
                </c:pt>
                <c:pt idx="3">
                  <c:v>Dejarle sin recreo diez minutos</c:v>
                </c:pt>
              </c:strCache>
            </c:strRef>
          </c:cat>
          <c:val>
            <c:numRef>
              <c:f>'ME-Castigos'!$B$45:$B$48</c:f>
              <c:numCache>
                <c:formatCode>0%</c:formatCode>
                <c:ptCount val="4"/>
                <c:pt idx="0">
                  <c:v>0.82857142857142863</c:v>
                </c:pt>
                <c:pt idx="1">
                  <c:v>0.11428571428571579</c:v>
                </c:pt>
                <c:pt idx="2">
                  <c:v>2.8571428571428591E-2</c:v>
                </c:pt>
                <c:pt idx="3">
                  <c:v>2.8571428571428591E-2</c:v>
                </c:pt>
              </c:numCache>
            </c:numRef>
          </c:val>
        </c:ser>
        <c:shape val="box"/>
        <c:axId val="54919168"/>
        <c:axId val="54920704"/>
        <c:axId val="0"/>
      </c:bar3DChart>
      <c:catAx>
        <c:axId val="549191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100" b="1"/>
            </a:pPr>
            <a:endParaRPr lang="es-EC"/>
          </a:p>
        </c:txPr>
        <c:crossAx val="54920704"/>
        <c:crosses val="autoZero"/>
        <c:auto val="1"/>
        <c:lblAlgn val="ctr"/>
        <c:lblOffset val="100"/>
      </c:catAx>
      <c:valAx>
        <c:axId val="5492070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4919168"/>
        <c:crosses val="autoZero"/>
        <c:crossBetween val="between"/>
      </c:valAx>
    </c:plotArea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C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S" sz="1400"/>
            </a:pPr>
            <a:r>
              <a:rPr lang="es-ES" sz="1400" baseline="0"/>
              <a:t>NIÑO/A GOLPEADO</a:t>
            </a:r>
            <a:endParaRPr lang="es-ES" sz="1400"/>
          </a:p>
        </c:rich>
      </c:tx>
    </c:title>
    <c:view3D>
      <c:rAngAx val="1"/>
    </c:view3D>
    <c:plotArea>
      <c:layout>
        <c:manualLayout>
          <c:layoutTarget val="inner"/>
          <c:xMode val="edge"/>
          <c:yMode val="edge"/>
          <c:x val="0.12011455402607329"/>
          <c:y val="0.16973147587320844"/>
          <c:w val="0.8701828458493045"/>
          <c:h val="0.67963773759054757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spPr>
              <a:solidFill>
                <a:srgbClr val="AAE4C7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1"/>
            <c:spPr>
              <a:solidFill>
                <a:srgbClr val="FFE4A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2"/>
            <c:spPr>
              <a:solidFill>
                <a:srgbClr val="9BD7FF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Pt>
            <c:idx val="3"/>
            <c:spPr>
              <a:solidFill>
                <a:srgbClr val="FFB3B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1138364898632273E-2"/>
                  <c:y val="-1.0226029438628102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1"/>
              <c:layout>
                <c:manualLayout>
                  <c:x val="2.3803622959272352E-2"/>
                  <c:y val="-1.4076160232936201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2"/>
              <c:layout>
                <c:manualLayout>
                  <c:x val="2.6178742045733492E-3"/>
                  <c:y val="0.14937671252631884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dLbl>
              <c:idx val="3"/>
              <c:layout>
                <c:manualLayout>
                  <c:x val="2.3061361934074792E-2"/>
                  <c:y val="-2.0564737100170191E-2"/>
                </c:manualLayout>
              </c:layout>
              <c:spPr/>
              <c:txPr>
                <a:bodyPr/>
                <a:lstStyle/>
                <a:p>
                  <a:pPr>
                    <a:defRPr lang="es-ES" sz="1400" b="0">
                      <a:solidFill>
                        <a:sysClr val="windowText" lastClr="000000"/>
                      </a:solidFill>
                    </a:defRPr>
                  </a:pPr>
                  <a:endParaRPr lang="es-EC"/>
                </a:p>
              </c:txPr>
              <c:showVal val="1"/>
            </c:dLbl>
            <c:txPr>
              <a:bodyPr/>
              <a:lstStyle/>
              <a:p>
                <a:pPr>
                  <a:defRPr lang="es-ES" sz="1400" b="0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s-EC"/>
              </a:p>
            </c:txPr>
            <c:showVal val="1"/>
          </c:dLbls>
          <c:cat>
            <c:strRef>
              <c:f>'Encuestas (2)'!$A$66:$A$69</c:f>
              <c:strCache>
                <c:ptCount val="4"/>
                <c:pt idx="0">
                  <c:v>Siempre</c:v>
                </c:pt>
                <c:pt idx="1">
                  <c:v>A menudo</c:v>
                </c:pt>
                <c:pt idx="2">
                  <c:v>A veces</c:v>
                </c:pt>
                <c:pt idx="3">
                  <c:v>Nunca</c:v>
                </c:pt>
              </c:strCache>
            </c:strRef>
          </c:cat>
          <c:val>
            <c:numRef>
              <c:f>'Encuestas (2)'!$B$66:$B$69</c:f>
              <c:numCache>
                <c:formatCode>0%</c:formatCode>
                <c:ptCount val="4"/>
                <c:pt idx="0">
                  <c:v>3.0000000000000002E-2</c:v>
                </c:pt>
                <c:pt idx="1">
                  <c:v>0.17</c:v>
                </c:pt>
                <c:pt idx="2">
                  <c:v>0.59</c:v>
                </c:pt>
                <c:pt idx="3">
                  <c:v>0.21000000000000021</c:v>
                </c:pt>
              </c:numCache>
            </c:numRef>
          </c:val>
        </c:ser>
        <c:shape val="box"/>
        <c:axId val="55035008"/>
        <c:axId val="55036544"/>
        <c:axId val="0"/>
      </c:bar3DChart>
      <c:catAx>
        <c:axId val="55035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 sz="1200" b="1"/>
            </a:pPr>
            <a:endParaRPr lang="es-EC"/>
          </a:p>
        </c:txPr>
        <c:crossAx val="55036544"/>
        <c:crosses val="autoZero"/>
        <c:auto val="1"/>
        <c:lblAlgn val="ctr"/>
        <c:lblOffset val="100"/>
      </c:catAx>
      <c:valAx>
        <c:axId val="5503654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EC"/>
          </a:p>
        </c:txPr>
        <c:crossAx val="55035008"/>
        <c:crosses val="autoZero"/>
        <c:crossBetween val="between"/>
      </c:valAx>
    </c:plotArea>
    <c:plotVisOnly val="1"/>
    <c:dispBlanksAs val="gap"/>
  </c:chart>
  <c:externalData r:id="rId2"/>
</c:chartSpac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B7DB8-5981-49FA-8E36-7A23DBE8CF63}" type="doc">
      <dgm:prSet loTypeId="urn:microsoft.com/office/officeart/2005/8/layout/list1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AE05FA5E-8CBF-4D2C-9700-4AF7953C901B}">
      <dgm:prSet phldrT="[Texto]" custT="1"/>
      <dgm:spPr>
        <a:solidFill>
          <a:srgbClr val="B5CE84"/>
        </a:solidFill>
      </dgm:spPr>
      <dgm:t>
        <a:bodyPr/>
        <a:lstStyle/>
        <a:p>
          <a:pPr algn="just"/>
          <a:r>
            <a:rPr lang="es-ES" sz="1600" b="0" dirty="0" smtClean="0">
              <a:solidFill>
                <a:schemeClr val="tx1"/>
              </a:solidFill>
              <a:latin typeface="Lucida Sans" pitchFamily="34" charset="0"/>
            </a:rPr>
            <a:t>Identificar las diferentes</a:t>
          </a:r>
          <a:r>
            <a:rPr lang="es-MX" sz="1600" b="0" dirty="0" smtClean="0">
              <a:solidFill>
                <a:schemeClr val="tx1"/>
              </a:solidFill>
              <a:latin typeface="Lucida Sans" pitchFamily="34" charset="0"/>
            </a:rPr>
            <a:t> manifestaciones de intimidación por parte de la comunidad educativa en el proceso escolar </a:t>
          </a:r>
          <a:r>
            <a:rPr lang="es-ES" sz="1600" b="0" dirty="0" smtClean="0">
              <a:solidFill>
                <a:schemeClr val="tx1"/>
              </a:solidFill>
              <a:latin typeface="Lucida Sans" pitchFamily="34" charset="0"/>
            </a:rPr>
            <a:t>del Centro Infantil Municipal Genios en Acción y del Centro Infantil Municipal Gotitas de Amor.</a:t>
          </a:r>
          <a:endParaRPr lang="es-EC" sz="1600" b="0" dirty="0">
            <a:solidFill>
              <a:schemeClr val="tx1"/>
            </a:solidFill>
            <a:latin typeface="Lucida Sans" pitchFamily="34" charset="0"/>
          </a:endParaRPr>
        </a:p>
      </dgm:t>
    </dgm:pt>
    <dgm:pt modelId="{5FBCB635-79C5-4C89-BA26-1DB6FA48CB5A}" type="parTrans" cxnId="{6CABAE0F-F6EA-4548-988C-957E5611681C}">
      <dgm:prSet/>
      <dgm:spPr/>
      <dgm:t>
        <a:bodyPr/>
        <a:lstStyle/>
        <a:p>
          <a:endParaRPr lang="es-EC" sz="1800"/>
        </a:p>
      </dgm:t>
    </dgm:pt>
    <dgm:pt modelId="{789E527E-077F-40CC-89DA-CB32F177EE29}" type="sibTrans" cxnId="{6CABAE0F-F6EA-4548-988C-957E5611681C}">
      <dgm:prSet/>
      <dgm:spPr/>
      <dgm:t>
        <a:bodyPr/>
        <a:lstStyle/>
        <a:p>
          <a:endParaRPr lang="es-EC" sz="1800"/>
        </a:p>
      </dgm:t>
    </dgm:pt>
    <dgm:pt modelId="{7CDBDB87-3154-4CEB-AC56-8EEA4020AB71}">
      <dgm:prSet phldrT="[Texto]" custT="1"/>
      <dgm:spPr>
        <a:solidFill>
          <a:srgbClr val="90B0C6"/>
        </a:solidFill>
      </dgm:spPr>
      <dgm:t>
        <a:bodyPr/>
        <a:lstStyle/>
        <a:p>
          <a:pPr algn="just"/>
          <a:r>
            <a:rPr lang="es-ES" sz="1600" b="0" dirty="0" smtClean="0">
              <a:solidFill>
                <a:schemeClr val="tx1"/>
              </a:solidFill>
              <a:latin typeface="Lucida Sans" pitchFamily="34" charset="0"/>
            </a:rPr>
            <a:t>Determinar los cambios operados en los niños/as en sus habilidades y destrezas desarrolladas luego de un evento intimidante en el Centro Infantil Municipal Genios en Acción y en el Centro Infantil Municipal Gotitas de Amor.</a:t>
          </a:r>
          <a:endParaRPr lang="es-EC" sz="1600" b="0" dirty="0">
            <a:solidFill>
              <a:schemeClr val="tx1"/>
            </a:solidFill>
            <a:latin typeface="Lucida Sans" pitchFamily="34" charset="0"/>
          </a:endParaRPr>
        </a:p>
      </dgm:t>
    </dgm:pt>
    <dgm:pt modelId="{99E8AE8D-9D0A-4944-8FC2-388DDB0FBD1B}" type="parTrans" cxnId="{2CB228EF-97DB-4D30-A8BF-C32F274EE706}">
      <dgm:prSet/>
      <dgm:spPr/>
      <dgm:t>
        <a:bodyPr/>
        <a:lstStyle/>
        <a:p>
          <a:endParaRPr lang="es-EC" sz="1800"/>
        </a:p>
      </dgm:t>
    </dgm:pt>
    <dgm:pt modelId="{FD96F96F-2F8C-494E-99B6-59A2611B5179}" type="sibTrans" cxnId="{2CB228EF-97DB-4D30-A8BF-C32F274EE706}">
      <dgm:prSet/>
      <dgm:spPr/>
      <dgm:t>
        <a:bodyPr/>
        <a:lstStyle/>
        <a:p>
          <a:endParaRPr lang="es-EC" sz="1800"/>
        </a:p>
      </dgm:t>
    </dgm:pt>
    <dgm:pt modelId="{E6AE68E7-D325-4635-9351-C72D50DF77BE}">
      <dgm:prSet custT="1"/>
      <dgm:spPr>
        <a:solidFill>
          <a:srgbClr val="80C699"/>
        </a:solidFill>
      </dgm:spPr>
      <dgm:t>
        <a:bodyPr/>
        <a:lstStyle/>
        <a:p>
          <a:pPr algn="just"/>
          <a:r>
            <a:rPr lang="es-ES" sz="1600" dirty="0" smtClean="0">
              <a:solidFill>
                <a:schemeClr val="tx1"/>
              </a:solidFill>
              <a:latin typeface="Lucida Sans" pitchFamily="34" charset="0"/>
            </a:rPr>
            <a:t>Establecer las consecuencias de la intimidación en el desarrollo cognitivo de los niños/as del Centro Infantil Municipal Genios en Acción y del Centro Infantil Municipal Gotitas de Amor.</a:t>
          </a:r>
          <a:endParaRPr lang="es-EC" sz="1600" dirty="0">
            <a:solidFill>
              <a:schemeClr val="tx1"/>
            </a:solidFill>
            <a:latin typeface="Lucida Sans" pitchFamily="34" charset="0"/>
          </a:endParaRPr>
        </a:p>
      </dgm:t>
    </dgm:pt>
    <dgm:pt modelId="{BC0042F2-7105-4500-8975-A3D8D290E45E}" type="parTrans" cxnId="{F4FD581F-7C55-4AE4-B28B-9F37250D9637}">
      <dgm:prSet/>
      <dgm:spPr/>
      <dgm:t>
        <a:bodyPr/>
        <a:lstStyle/>
        <a:p>
          <a:endParaRPr lang="es-EC" sz="1800"/>
        </a:p>
      </dgm:t>
    </dgm:pt>
    <dgm:pt modelId="{D14D02AC-F9C6-41F8-9986-666E7F67BCF2}" type="sibTrans" cxnId="{F4FD581F-7C55-4AE4-B28B-9F37250D9637}">
      <dgm:prSet/>
      <dgm:spPr/>
      <dgm:t>
        <a:bodyPr/>
        <a:lstStyle/>
        <a:p>
          <a:endParaRPr lang="es-EC" sz="1800"/>
        </a:p>
      </dgm:t>
    </dgm:pt>
    <dgm:pt modelId="{F8ACC093-BEBD-4512-9E84-D3B0B4706382}">
      <dgm:prSet custT="1"/>
      <dgm:spPr>
        <a:solidFill>
          <a:srgbClr val="A591BD"/>
        </a:solidFill>
      </dgm:spPr>
      <dgm:t>
        <a:bodyPr/>
        <a:lstStyle/>
        <a:p>
          <a:pPr algn="just"/>
          <a:r>
            <a:rPr lang="es-ES" sz="1600" dirty="0" smtClean="0">
              <a:solidFill>
                <a:schemeClr val="tx1"/>
              </a:solidFill>
              <a:latin typeface="Lucida Sans" pitchFamily="34" charset="0"/>
            </a:rPr>
            <a:t>Determinar si las niñas son mayormente intimidadas que los niños en el Centro Infantil Municipal Genios en Acción y en el Centro Infantil Municipal Gotitas de Amor.</a:t>
          </a:r>
          <a:endParaRPr lang="es-EC" sz="1600" dirty="0" smtClean="0">
            <a:solidFill>
              <a:schemeClr val="tx1"/>
            </a:solidFill>
            <a:latin typeface="Lucida Sans" pitchFamily="34" charset="0"/>
          </a:endParaRPr>
        </a:p>
      </dgm:t>
    </dgm:pt>
    <dgm:pt modelId="{D539585C-D7D6-47AE-9B9D-07466B2AEC0F}" type="parTrans" cxnId="{AD2B67FB-31DC-41A3-BAFF-BFBB21246447}">
      <dgm:prSet/>
      <dgm:spPr/>
      <dgm:t>
        <a:bodyPr/>
        <a:lstStyle/>
        <a:p>
          <a:endParaRPr lang="es-EC" sz="1800"/>
        </a:p>
      </dgm:t>
    </dgm:pt>
    <dgm:pt modelId="{5C774F6C-5008-47A5-8495-076B34C9D6D9}" type="sibTrans" cxnId="{AD2B67FB-31DC-41A3-BAFF-BFBB21246447}">
      <dgm:prSet/>
      <dgm:spPr/>
      <dgm:t>
        <a:bodyPr/>
        <a:lstStyle/>
        <a:p>
          <a:endParaRPr lang="es-EC" sz="1800"/>
        </a:p>
      </dgm:t>
    </dgm:pt>
    <dgm:pt modelId="{4DEEBC1A-46DC-4920-A560-A634DD6EA92D}" type="pres">
      <dgm:prSet presAssocID="{708B7DB8-5981-49FA-8E36-7A23DBE8CF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EC25B54-0B1B-4F75-A211-9342528AD8DF}" type="pres">
      <dgm:prSet presAssocID="{AE05FA5E-8CBF-4D2C-9700-4AF7953C901B}" presName="parentLin" presStyleCnt="0"/>
      <dgm:spPr/>
      <dgm:t>
        <a:bodyPr/>
        <a:lstStyle/>
        <a:p>
          <a:endParaRPr lang="es-ES_tradnl"/>
        </a:p>
      </dgm:t>
    </dgm:pt>
    <dgm:pt modelId="{4CFE05A8-B1AB-4204-A96B-6D11B48F1D8C}" type="pres">
      <dgm:prSet presAssocID="{AE05FA5E-8CBF-4D2C-9700-4AF7953C901B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3B6944A6-FCFA-415E-94CB-490DF5AA1DD5}" type="pres">
      <dgm:prSet presAssocID="{AE05FA5E-8CBF-4D2C-9700-4AF7953C901B}" presName="parentText" presStyleLbl="node1" presStyleIdx="0" presStyleCnt="4" custScaleX="142857" custScaleY="125409" custLinFactNeighborY="306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E82B51-BC39-4435-AA5E-5BF44D36C9A4}" type="pres">
      <dgm:prSet presAssocID="{AE05FA5E-8CBF-4D2C-9700-4AF7953C901B}" presName="negativeSpace" presStyleCnt="0"/>
      <dgm:spPr/>
      <dgm:t>
        <a:bodyPr/>
        <a:lstStyle/>
        <a:p>
          <a:endParaRPr lang="es-ES_tradnl"/>
        </a:p>
      </dgm:t>
    </dgm:pt>
    <dgm:pt modelId="{1C2C8469-9A75-4CC1-8070-B8998D56063F}" type="pres">
      <dgm:prSet presAssocID="{AE05FA5E-8CBF-4D2C-9700-4AF7953C901B}" presName="childText" presStyleLbl="conFgAcc1" presStyleIdx="0" presStyleCnt="4" custLinFactNeighborY="-5564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1C904A-53D4-4712-B84D-8626DEF5C67B}" type="pres">
      <dgm:prSet presAssocID="{789E527E-077F-40CC-89DA-CB32F177EE29}" presName="spaceBetweenRectangles" presStyleCnt="0"/>
      <dgm:spPr/>
      <dgm:t>
        <a:bodyPr/>
        <a:lstStyle/>
        <a:p>
          <a:endParaRPr lang="es-ES_tradnl"/>
        </a:p>
      </dgm:t>
    </dgm:pt>
    <dgm:pt modelId="{0AF1389C-D0B8-4778-9E9D-84462F0F4407}" type="pres">
      <dgm:prSet presAssocID="{7CDBDB87-3154-4CEB-AC56-8EEA4020AB71}" presName="parentLin" presStyleCnt="0"/>
      <dgm:spPr/>
      <dgm:t>
        <a:bodyPr/>
        <a:lstStyle/>
        <a:p>
          <a:endParaRPr lang="es-ES_tradnl"/>
        </a:p>
      </dgm:t>
    </dgm:pt>
    <dgm:pt modelId="{B20B986A-E974-44E3-8650-79A782AAC815}" type="pres">
      <dgm:prSet presAssocID="{7CDBDB87-3154-4CEB-AC56-8EEA4020AB71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092FB2CD-A9C7-4B98-927F-3BF38ADE4A56}" type="pres">
      <dgm:prSet presAssocID="{7CDBDB87-3154-4CEB-AC56-8EEA4020AB71}" presName="parentText" presStyleLbl="node1" presStyleIdx="1" presStyleCnt="4" custScaleX="142857" custScaleY="129272" custLinFactNeighborX="515" custLinFactNeighborY="-542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E00DF5-E26D-4B37-972A-D34749990418}" type="pres">
      <dgm:prSet presAssocID="{7CDBDB87-3154-4CEB-AC56-8EEA4020AB71}" presName="negativeSpace" presStyleCnt="0"/>
      <dgm:spPr/>
      <dgm:t>
        <a:bodyPr/>
        <a:lstStyle/>
        <a:p>
          <a:endParaRPr lang="es-ES_tradnl"/>
        </a:p>
      </dgm:t>
    </dgm:pt>
    <dgm:pt modelId="{4FCA65BD-25A5-4E48-B972-40EA5C0D05EA}" type="pres">
      <dgm:prSet presAssocID="{7CDBDB87-3154-4CEB-AC56-8EEA4020AB71}" presName="childText" presStyleLbl="conFgAcc1" presStyleIdx="1" presStyleCnt="4" custLinFactNeighborY="-9007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5AE7D06-AF66-4039-8A2E-448795AE5378}" type="pres">
      <dgm:prSet presAssocID="{FD96F96F-2F8C-494E-99B6-59A2611B5179}" presName="spaceBetweenRectangles" presStyleCnt="0"/>
      <dgm:spPr/>
      <dgm:t>
        <a:bodyPr/>
        <a:lstStyle/>
        <a:p>
          <a:endParaRPr lang="es-ES_tradnl"/>
        </a:p>
      </dgm:t>
    </dgm:pt>
    <dgm:pt modelId="{88B8BFB6-4223-4592-8760-64778C1D4F8F}" type="pres">
      <dgm:prSet presAssocID="{E6AE68E7-D325-4635-9351-C72D50DF77BE}" presName="parentLin" presStyleCnt="0"/>
      <dgm:spPr/>
      <dgm:t>
        <a:bodyPr/>
        <a:lstStyle/>
        <a:p>
          <a:endParaRPr lang="es-ES_tradnl"/>
        </a:p>
      </dgm:t>
    </dgm:pt>
    <dgm:pt modelId="{7424D1A2-4CA3-47D0-8B30-7B41FD429350}" type="pres">
      <dgm:prSet presAssocID="{E6AE68E7-D325-4635-9351-C72D50DF77BE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B29082B5-57C6-4832-AA6B-C0FC4443C682}" type="pres">
      <dgm:prSet presAssocID="{E6AE68E7-D325-4635-9351-C72D50DF77BE}" presName="parentText" presStyleLbl="node1" presStyleIdx="2" presStyleCnt="4" custScaleX="142857" custLinFactNeighborY="-167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F6CB8F2-A85C-44D5-9C8F-B67D751DC030}" type="pres">
      <dgm:prSet presAssocID="{E6AE68E7-D325-4635-9351-C72D50DF77BE}" presName="negativeSpace" presStyleCnt="0"/>
      <dgm:spPr/>
      <dgm:t>
        <a:bodyPr/>
        <a:lstStyle/>
        <a:p>
          <a:endParaRPr lang="es-ES_tradnl"/>
        </a:p>
      </dgm:t>
    </dgm:pt>
    <dgm:pt modelId="{9458B2B1-DD37-4863-9348-831E27719A22}" type="pres">
      <dgm:prSet presAssocID="{E6AE68E7-D325-4635-9351-C72D50DF77BE}" presName="childText" presStyleLbl="conFgAcc1" presStyleIdx="2" presStyleCnt="4" custLinFactY="-14373" custLinFactNeighborY="-10000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BDB967D-3A74-4624-9358-E8C237CA654A}" type="pres">
      <dgm:prSet presAssocID="{D14D02AC-F9C6-41F8-9986-666E7F67BCF2}" presName="spaceBetweenRectangles" presStyleCnt="0"/>
      <dgm:spPr/>
      <dgm:t>
        <a:bodyPr/>
        <a:lstStyle/>
        <a:p>
          <a:endParaRPr lang="es-ES_tradnl"/>
        </a:p>
      </dgm:t>
    </dgm:pt>
    <dgm:pt modelId="{F938079E-A612-4784-8D96-5E7F4831CB60}" type="pres">
      <dgm:prSet presAssocID="{F8ACC093-BEBD-4512-9E84-D3B0B4706382}" presName="parentLin" presStyleCnt="0"/>
      <dgm:spPr/>
      <dgm:t>
        <a:bodyPr/>
        <a:lstStyle/>
        <a:p>
          <a:endParaRPr lang="es-ES_tradnl"/>
        </a:p>
      </dgm:t>
    </dgm:pt>
    <dgm:pt modelId="{D799BDC2-B5E9-4016-8E46-1AA7569A94C0}" type="pres">
      <dgm:prSet presAssocID="{F8ACC093-BEBD-4512-9E84-D3B0B4706382}" presName="parentLeftMargin" presStyleLbl="node1" presStyleIdx="2" presStyleCnt="4"/>
      <dgm:spPr/>
      <dgm:t>
        <a:bodyPr/>
        <a:lstStyle/>
        <a:p>
          <a:endParaRPr lang="es-EC"/>
        </a:p>
      </dgm:t>
    </dgm:pt>
    <dgm:pt modelId="{F71676AD-16B1-4C5E-9A19-4175C84D8E6B}" type="pres">
      <dgm:prSet presAssocID="{F8ACC093-BEBD-4512-9E84-D3B0B4706382}" presName="parentText" presStyleLbl="node1" presStyleIdx="3" presStyleCnt="4" custScaleX="142857" custLinFactNeighborY="-2580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BC4E87E-3532-49C3-8832-C5E14D30D498}" type="pres">
      <dgm:prSet presAssocID="{F8ACC093-BEBD-4512-9E84-D3B0B4706382}" presName="negativeSpace" presStyleCnt="0"/>
      <dgm:spPr/>
      <dgm:t>
        <a:bodyPr/>
        <a:lstStyle/>
        <a:p>
          <a:endParaRPr lang="es-ES_tradnl"/>
        </a:p>
      </dgm:t>
    </dgm:pt>
    <dgm:pt modelId="{0710A9FD-76C9-41B0-A60B-00E91050AF91}" type="pres">
      <dgm:prSet presAssocID="{F8ACC093-BEBD-4512-9E84-D3B0B4706382}" presName="childText" presStyleLbl="conFgAcc1" presStyleIdx="3" presStyleCnt="4" custLinFactNeighborY="-7934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CABAE0F-F6EA-4548-988C-957E5611681C}" srcId="{708B7DB8-5981-49FA-8E36-7A23DBE8CF63}" destId="{AE05FA5E-8CBF-4D2C-9700-4AF7953C901B}" srcOrd="0" destOrd="0" parTransId="{5FBCB635-79C5-4C89-BA26-1DB6FA48CB5A}" sibTransId="{789E527E-077F-40CC-89DA-CB32F177EE29}"/>
    <dgm:cxn modelId="{18BE1A25-8902-4E07-9066-012D6180BAD8}" type="presOf" srcId="{F8ACC093-BEBD-4512-9E84-D3B0B4706382}" destId="{F71676AD-16B1-4C5E-9A19-4175C84D8E6B}" srcOrd="1" destOrd="0" presId="urn:microsoft.com/office/officeart/2005/8/layout/list1"/>
    <dgm:cxn modelId="{5BBE152A-F8D1-4524-A3CE-2AB53AA431E9}" type="presOf" srcId="{7CDBDB87-3154-4CEB-AC56-8EEA4020AB71}" destId="{092FB2CD-A9C7-4B98-927F-3BF38ADE4A56}" srcOrd="1" destOrd="0" presId="urn:microsoft.com/office/officeart/2005/8/layout/list1"/>
    <dgm:cxn modelId="{5BE1EA1E-850F-498A-9D8F-F1DE312E177D}" type="presOf" srcId="{E6AE68E7-D325-4635-9351-C72D50DF77BE}" destId="{B29082B5-57C6-4832-AA6B-C0FC4443C682}" srcOrd="1" destOrd="0" presId="urn:microsoft.com/office/officeart/2005/8/layout/list1"/>
    <dgm:cxn modelId="{531C399F-A1CA-4C22-89B6-40E5CC4559B1}" type="presOf" srcId="{7CDBDB87-3154-4CEB-AC56-8EEA4020AB71}" destId="{B20B986A-E974-44E3-8650-79A782AAC815}" srcOrd="0" destOrd="0" presId="urn:microsoft.com/office/officeart/2005/8/layout/list1"/>
    <dgm:cxn modelId="{A6605F8B-8618-462C-9BB3-C0E5BDB0A4B1}" type="presOf" srcId="{F8ACC093-BEBD-4512-9E84-D3B0B4706382}" destId="{D799BDC2-B5E9-4016-8E46-1AA7569A94C0}" srcOrd="0" destOrd="0" presId="urn:microsoft.com/office/officeart/2005/8/layout/list1"/>
    <dgm:cxn modelId="{F4FD581F-7C55-4AE4-B28B-9F37250D9637}" srcId="{708B7DB8-5981-49FA-8E36-7A23DBE8CF63}" destId="{E6AE68E7-D325-4635-9351-C72D50DF77BE}" srcOrd="2" destOrd="0" parTransId="{BC0042F2-7105-4500-8975-A3D8D290E45E}" sibTransId="{D14D02AC-F9C6-41F8-9986-666E7F67BCF2}"/>
    <dgm:cxn modelId="{741ABA66-813F-4F84-8011-CEBE310ADF26}" type="presOf" srcId="{E6AE68E7-D325-4635-9351-C72D50DF77BE}" destId="{7424D1A2-4CA3-47D0-8B30-7B41FD429350}" srcOrd="0" destOrd="0" presId="urn:microsoft.com/office/officeart/2005/8/layout/list1"/>
    <dgm:cxn modelId="{C455CAE1-491F-47F4-BC96-10471C8AA519}" type="presOf" srcId="{708B7DB8-5981-49FA-8E36-7A23DBE8CF63}" destId="{4DEEBC1A-46DC-4920-A560-A634DD6EA92D}" srcOrd="0" destOrd="0" presId="urn:microsoft.com/office/officeart/2005/8/layout/list1"/>
    <dgm:cxn modelId="{CE3DFD1D-74FF-46BF-B02C-E63CBD810CF9}" type="presOf" srcId="{AE05FA5E-8CBF-4D2C-9700-4AF7953C901B}" destId="{3B6944A6-FCFA-415E-94CB-490DF5AA1DD5}" srcOrd="1" destOrd="0" presId="urn:microsoft.com/office/officeart/2005/8/layout/list1"/>
    <dgm:cxn modelId="{AD2B67FB-31DC-41A3-BAFF-BFBB21246447}" srcId="{708B7DB8-5981-49FA-8E36-7A23DBE8CF63}" destId="{F8ACC093-BEBD-4512-9E84-D3B0B4706382}" srcOrd="3" destOrd="0" parTransId="{D539585C-D7D6-47AE-9B9D-07466B2AEC0F}" sibTransId="{5C774F6C-5008-47A5-8495-076B34C9D6D9}"/>
    <dgm:cxn modelId="{2CB228EF-97DB-4D30-A8BF-C32F274EE706}" srcId="{708B7DB8-5981-49FA-8E36-7A23DBE8CF63}" destId="{7CDBDB87-3154-4CEB-AC56-8EEA4020AB71}" srcOrd="1" destOrd="0" parTransId="{99E8AE8D-9D0A-4944-8FC2-388DDB0FBD1B}" sibTransId="{FD96F96F-2F8C-494E-99B6-59A2611B5179}"/>
    <dgm:cxn modelId="{F6729C75-FD67-4391-B8E4-0F2BA5EE74D3}" type="presOf" srcId="{AE05FA5E-8CBF-4D2C-9700-4AF7953C901B}" destId="{4CFE05A8-B1AB-4204-A96B-6D11B48F1D8C}" srcOrd="0" destOrd="0" presId="urn:microsoft.com/office/officeart/2005/8/layout/list1"/>
    <dgm:cxn modelId="{22778448-E0FB-4DE4-B6B1-D3B79E729B89}" type="presParOf" srcId="{4DEEBC1A-46DC-4920-A560-A634DD6EA92D}" destId="{CEC25B54-0B1B-4F75-A211-9342528AD8DF}" srcOrd="0" destOrd="0" presId="urn:microsoft.com/office/officeart/2005/8/layout/list1"/>
    <dgm:cxn modelId="{426A4C9E-1440-432A-A3B5-3823FA2F0773}" type="presParOf" srcId="{CEC25B54-0B1B-4F75-A211-9342528AD8DF}" destId="{4CFE05A8-B1AB-4204-A96B-6D11B48F1D8C}" srcOrd="0" destOrd="0" presId="urn:microsoft.com/office/officeart/2005/8/layout/list1"/>
    <dgm:cxn modelId="{F3547777-6123-425C-93D7-19A0403DC12F}" type="presParOf" srcId="{CEC25B54-0B1B-4F75-A211-9342528AD8DF}" destId="{3B6944A6-FCFA-415E-94CB-490DF5AA1DD5}" srcOrd="1" destOrd="0" presId="urn:microsoft.com/office/officeart/2005/8/layout/list1"/>
    <dgm:cxn modelId="{DE37CC28-9BBD-48A9-A9BA-7ADA2F096895}" type="presParOf" srcId="{4DEEBC1A-46DC-4920-A560-A634DD6EA92D}" destId="{46E82B51-BC39-4435-AA5E-5BF44D36C9A4}" srcOrd="1" destOrd="0" presId="urn:microsoft.com/office/officeart/2005/8/layout/list1"/>
    <dgm:cxn modelId="{BA2C4D46-A815-44DA-B4A9-3493E3809D17}" type="presParOf" srcId="{4DEEBC1A-46DC-4920-A560-A634DD6EA92D}" destId="{1C2C8469-9A75-4CC1-8070-B8998D56063F}" srcOrd="2" destOrd="0" presId="urn:microsoft.com/office/officeart/2005/8/layout/list1"/>
    <dgm:cxn modelId="{C18BB20C-9C06-42D0-85B1-AB5EC4167CD0}" type="presParOf" srcId="{4DEEBC1A-46DC-4920-A560-A634DD6EA92D}" destId="{D81C904A-53D4-4712-B84D-8626DEF5C67B}" srcOrd="3" destOrd="0" presId="urn:microsoft.com/office/officeart/2005/8/layout/list1"/>
    <dgm:cxn modelId="{C23F21F5-42B8-4836-8CB5-592732CB8507}" type="presParOf" srcId="{4DEEBC1A-46DC-4920-A560-A634DD6EA92D}" destId="{0AF1389C-D0B8-4778-9E9D-84462F0F4407}" srcOrd="4" destOrd="0" presId="urn:microsoft.com/office/officeart/2005/8/layout/list1"/>
    <dgm:cxn modelId="{6ADD5158-F563-4BD9-9366-417552CFDCAA}" type="presParOf" srcId="{0AF1389C-D0B8-4778-9E9D-84462F0F4407}" destId="{B20B986A-E974-44E3-8650-79A782AAC815}" srcOrd="0" destOrd="0" presId="urn:microsoft.com/office/officeart/2005/8/layout/list1"/>
    <dgm:cxn modelId="{CD8A9D79-35B8-4846-B856-EB5C48FDF1AF}" type="presParOf" srcId="{0AF1389C-D0B8-4778-9E9D-84462F0F4407}" destId="{092FB2CD-A9C7-4B98-927F-3BF38ADE4A56}" srcOrd="1" destOrd="0" presId="urn:microsoft.com/office/officeart/2005/8/layout/list1"/>
    <dgm:cxn modelId="{671E9F66-C51E-4BF4-B60A-9F62AE7D3303}" type="presParOf" srcId="{4DEEBC1A-46DC-4920-A560-A634DD6EA92D}" destId="{19E00DF5-E26D-4B37-972A-D34749990418}" srcOrd="5" destOrd="0" presId="urn:microsoft.com/office/officeart/2005/8/layout/list1"/>
    <dgm:cxn modelId="{E63DB630-A5B1-4A95-9231-3AD04FBB7C8A}" type="presParOf" srcId="{4DEEBC1A-46DC-4920-A560-A634DD6EA92D}" destId="{4FCA65BD-25A5-4E48-B972-40EA5C0D05EA}" srcOrd="6" destOrd="0" presId="urn:microsoft.com/office/officeart/2005/8/layout/list1"/>
    <dgm:cxn modelId="{4A2E1DF6-1F44-422D-AF5A-CF7B43043AB8}" type="presParOf" srcId="{4DEEBC1A-46DC-4920-A560-A634DD6EA92D}" destId="{05AE7D06-AF66-4039-8A2E-448795AE5378}" srcOrd="7" destOrd="0" presId="urn:microsoft.com/office/officeart/2005/8/layout/list1"/>
    <dgm:cxn modelId="{68CFB8E9-D73B-43C5-93CC-3A2BF24A96AC}" type="presParOf" srcId="{4DEEBC1A-46DC-4920-A560-A634DD6EA92D}" destId="{88B8BFB6-4223-4592-8760-64778C1D4F8F}" srcOrd="8" destOrd="0" presId="urn:microsoft.com/office/officeart/2005/8/layout/list1"/>
    <dgm:cxn modelId="{3D615EEF-0F60-49C2-8F86-5160230F247C}" type="presParOf" srcId="{88B8BFB6-4223-4592-8760-64778C1D4F8F}" destId="{7424D1A2-4CA3-47D0-8B30-7B41FD429350}" srcOrd="0" destOrd="0" presId="urn:microsoft.com/office/officeart/2005/8/layout/list1"/>
    <dgm:cxn modelId="{AC14D7CB-58A1-4886-BC1B-803EB86665AE}" type="presParOf" srcId="{88B8BFB6-4223-4592-8760-64778C1D4F8F}" destId="{B29082B5-57C6-4832-AA6B-C0FC4443C682}" srcOrd="1" destOrd="0" presId="urn:microsoft.com/office/officeart/2005/8/layout/list1"/>
    <dgm:cxn modelId="{FF2D1066-3E77-41DF-B607-DC09B7D6FD2A}" type="presParOf" srcId="{4DEEBC1A-46DC-4920-A560-A634DD6EA92D}" destId="{6F6CB8F2-A85C-44D5-9C8F-B67D751DC030}" srcOrd="9" destOrd="0" presId="urn:microsoft.com/office/officeart/2005/8/layout/list1"/>
    <dgm:cxn modelId="{6CCA69CC-EF4E-406C-851C-EA476B33A65C}" type="presParOf" srcId="{4DEEBC1A-46DC-4920-A560-A634DD6EA92D}" destId="{9458B2B1-DD37-4863-9348-831E27719A22}" srcOrd="10" destOrd="0" presId="urn:microsoft.com/office/officeart/2005/8/layout/list1"/>
    <dgm:cxn modelId="{336A29F0-7E42-42F8-9E3F-84F09C2885B6}" type="presParOf" srcId="{4DEEBC1A-46DC-4920-A560-A634DD6EA92D}" destId="{4BDB967D-3A74-4624-9358-E8C237CA654A}" srcOrd="11" destOrd="0" presId="urn:microsoft.com/office/officeart/2005/8/layout/list1"/>
    <dgm:cxn modelId="{D6BC75E1-392B-4889-AF72-CBD91C9B1805}" type="presParOf" srcId="{4DEEBC1A-46DC-4920-A560-A634DD6EA92D}" destId="{F938079E-A612-4784-8D96-5E7F4831CB60}" srcOrd="12" destOrd="0" presId="urn:microsoft.com/office/officeart/2005/8/layout/list1"/>
    <dgm:cxn modelId="{C67CE883-6F25-417B-8DE1-49510AE4FE93}" type="presParOf" srcId="{F938079E-A612-4784-8D96-5E7F4831CB60}" destId="{D799BDC2-B5E9-4016-8E46-1AA7569A94C0}" srcOrd="0" destOrd="0" presId="urn:microsoft.com/office/officeart/2005/8/layout/list1"/>
    <dgm:cxn modelId="{8A969E8B-54B0-47E0-BDF9-D3BB153678B2}" type="presParOf" srcId="{F938079E-A612-4784-8D96-5E7F4831CB60}" destId="{F71676AD-16B1-4C5E-9A19-4175C84D8E6B}" srcOrd="1" destOrd="0" presId="urn:microsoft.com/office/officeart/2005/8/layout/list1"/>
    <dgm:cxn modelId="{D5FD2CD6-DC47-4E09-BC7C-0774373581CF}" type="presParOf" srcId="{4DEEBC1A-46DC-4920-A560-A634DD6EA92D}" destId="{0BC4E87E-3532-49C3-8832-C5E14D30D498}" srcOrd="13" destOrd="0" presId="urn:microsoft.com/office/officeart/2005/8/layout/list1"/>
    <dgm:cxn modelId="{738BA6A9-FEF9-4AA0-873C-E3A28E305DAC}" type="presParOf" srcId="{4DEEBC1A-46DC-4920-A560-A634DD6EA92D}" destId="{0710A9FD-76C9-41B0-A60B-00E91050AF91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83B0CD-6AAA-480C-B6B6-A87330A854C0}" type="doc">
      <dgm:prSet loTypeId="urn:microsoft.com/office/officeart/2005/8/layout/vList5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EC"/>
        </a:p>
      </dgm:t>
    </dgm:pt>
    <dgm:pt modelId="{2B29DEB7-17A2-4BCE-B660-45F96D674170}">
      <dgm:prSet phldrT="[Texto]"/>
      <dgm:spPr/>
      <dgm:t>
        <a:bodyPr/>
        <a:lstStyle/>
        <a:p>
          <a:pPr algn="ctr"/>
          <a:r>
            <a:rPr lang="es-ES" dirty="0" smtClean="0">
              <a:latin typeface="Californian FB" pitchFamily="18" charset="0"/>
            </a:rPr>
            <a:t>Es el acto de hacer que los otros hagan lo que uno quiere a través del miedo.</a:t>
          </a:r>
          <a:endParaRPr lang="es-EC" dirty="0"/>
        </a:p>
      </dgm:t>
    </dgm:pt>
    <dgm:pt modelId="{0A5F2CB4-7A5B-4BEB-A6C3-49C3837A32A0}" type="parTrans" cxnId="{2C053AC0-5A5C-4AA3-A09E-41AF34D36380}">
      <dgm:prSet/>
      <dgm:spPr/>
      <dgm:t>
        <a:bodyPr/>
        <a:lstStyle/>
        <a:p>
          <a:endParaRPr lang="es-EC"/>
        </a:p>
      </dgm:t>
    </dgm:pt>
    <dgm:pt modelId="{C3F2715C-CEA0-4361-919E-526F001FA4F5}" type="sibTrans" cxnId="{2C053AC0-5A5C-4AA3-A09E-41AF34D36380}">
      <dgm:prSet/>
      <dgm:spPr/>
      <dgm:t>
        <a:bodyPr/>
        <a:lstStyle/>
        <a:p>
          <a:endParaRPr lang="es-EC"/>
        </a:p>
      </dgm:t>
    </dgm:pt>
    <dgm:pt modelId="{AD9DA746-9CDD-430C-A2C9-C6880ACF2C95}">
      <dgm:prSet phldrT="[Texto]" custT="1"/>
      <dgm:spPr/>
      <dgm:t>
        <a:bodyPr/>
        <a:lstStyle/>
        <a:p>
          <a:pPr algn="l"/>
          <a:r>
            <a:rPr lang="es-ES" sz="2150" dirty="0" smtClean="0">
              <a:latin typeface="Lucida Sans" pitchFamily="34" charset="0"/>
            </a:rPr>
            <a:t>Es la forma más frecuente de violencia en la sociedad. Se considera intimidación cuando a propósito, una persona domina o controla a otros, sea verbal, social o físicamente. </a:t>
          </a:r>
          <a:endParaRPr lang="es-EC" sz="2150" dirty="0">
            <a:latin typeface="Lucida Sans" pitchFamily="34" charset="0"/>
          </a:endParaRPr>
        </a:p>
      </dgm:t>
    </dgm:pt>
    <dgm:pt modelId="{77A9F079-459F-4C7C-B4D5-FEFAF7B29D05}" type="parTrans" cxnId="{3A5187D8-BA31-4012-84BC-2E40B106E5FA}">
      <dgm:prSet/>
      <dgm:spPr/>
      <dgm:t>
        <a:bodyPr/>
        <a:lstStyle/>
        <a:p>
          <a:endParaRPr lang="es-EC"/>
        </a:p>
      </dgm:t>
    </dgm:pt>
    <dgm:pt modelId="{963B46C6-F5AE-4A58-AD84-5C000E13FC5D}" type="sibTrans" cxnId="{3A5187D8-BA31-4012-84BC-2E40B106E5FA}">
      <dgm:prSet/>
      <dgm:spPr/>
      <dgm:t>
        <a:bodyPr/>
        <a:lstStyle/>
        <a:p>
          <a:endParaRPr lang="es-EC"/>
        </a:p>
      </dgm:t>
    </dgm:pt>
    <dgm:pt modelId="{B75A8BDF-B1A1-4D8D-8B97-6F33843AD920}" type="pres">
      <dgm:prSet presAssocID="{1183B0CD-6AAA-480C-B6B6-A87330A854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6CFA4D4-B047-4DD5-89F7-3EE812D0A899}" type="pres">
      <dgm:prSet presAssocID="{2B29DEB7-17A2-4BCE-B660-45F96D674170}" presName="linNode" presStyleCnt="0"/>
      <dgm:spPr/>
    </dgm:pt>
    <dgm:pt modelId="{5789E76A-0AB6-4642-B962-30294E26259C}" type="pres">
      <dgm:prSet presAssocID="{2B29DEB7-17A2-4BCE-B660-45F96D674170}" presName="parentText" presStyleLbl="node1" presStyleIdx="0" presStyleCnt="1" custLinFactNeighborY="104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C9E873D-8793-4D32-AE2F-ACEB95EDC476}" type="pres">
      <dgm:prSet presAssocID="{2B29DEB7-17A2-4BCE-B660-45F96D674170}" presName="descendantText" presStyleLbl="alignAccFollowNode1" presStyleIdx="0" presStyleCnt="1" custScaleY="11431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21F6924-F871-421B-AE5D-7348A81EFF6D}" type="presOf" srcId="{2B29DEB7-17A2-4BCE-B660-45F96D674170}" destId="{5789E76A-0AB6-4642-B962-30294E26259C}" srcOrd="0" destOrd="0" presId="urn:microsoft.com/office/officeart/2005/8/layout/vList5"/>
    <dgm:cxn modelId="{2C053AC0-5A5C-4AA3-A09E-41AF34D36380}" srcId="{1183B0CD-6AAA-480C-B6B6-A87330A854C0}" destId="{2B29DEB7-17A2-4BCE-B660-45F96D674170}" srcOrd="0" destOrd="0" parTransId="{0A5F2CB4-7A5B-4BEB-A6C3-49C3837A32A0}" sibTransId="{C3F2715C-CEA0-4361-919E-526F001FA4F5}"/>
    <dgm:cxn modelId="{3A5187D8-BA31-4012-84BC-2E40B106E5FA}" srcId="{2B29DEB7-17A2-4BCE-B660-45F96D674170}" destId="{AD9DA746-9CDD-430C-A2C9-C6880ACF2C95}" srcOrd="0" destOrd="0" parTransId="{77A9F079-459F-4C7C-B4D5-FEFAF7B29D05}" sibTransId="{963B46C6-F5AE-4A58-AD84-5C000E13FC5D}"/>
    <dgm:cxn modelId="{729EB5DE-C278-4165-934F-58BCD4E7961A}" type="presOf" srcId="{1183B0CD-6AAA-480C-B6B6-A87330A854C0}" destId="{B75A8BDF-B1A1-4D8D-8B97-6F33843AD920}" srcOrd="0" destOrd="0" presId="urn:microsoft.com/office/officeart/2005/8/layout/vList5"/>
    <dgm:cxn modelId="{CE6295B8-8B7D-4A66-B6D4-F3094D4F67F6}" type="presOf" srcId="{AD9DA746-9CDD-430C-A2C9-C6880ACF2C95}" destId="{3C9E873D-8793-4D32-AE2F-ACEB95EDC476}" srcOrd="0" destOrd="0" presId="urn:microsoft.com/office/officeart/2005/8/layout/vList5"/>
    <dgm:cxn modelId="{A140E578-9912-49D5-B6C4-69B03475B0B9}" type="presParOf" srcId="{B75A8BDF-B1A1-4D8D-8B97-6F33843AD920}" destId="{C6CFA4D4-B047-4DD5-89F7-3EE812D0A899}" srcOrd="0" destOrd="0" presId="urn:microsoft.com/office/officeart/2005/8/layout/vList5"/>
    <dgm:cxn modelId="{16F60333-AB2E-4489-8AFE-11959706B087}" type="presParOf" srcId="{C6CFA4D4-B047-4DD5-89F7-3EE812D0A899}" destId="{5789E76A-0AB6-4642-B962-30294E26259C}" srcOrd="0" destOrd="0" presId="urn:microsoft.com/office/officeart/2005/8/layout/vList5"/>
    <dgm:cxn modelId="{A650D2A8-D998-4E5D-A7D1-CC6D4725CF02}" type="presParOf" srcId="{C6CFA4D4-B047-4DD5-89F7-3EE812D0A899}" destId="{3C9E873D-8793-4D32-AE2F-ACEB95EDC47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56037B-3735-40F6-BC6B-18053EF77A29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6446BF70-1DE8-4B97-ABB1-1CEB0DB950AC}">
      <dgm:prSet phldrT="[Texto]" custT="1"/>
      <dgm:spPr/>
      <dgm:t>
        <a:bodyPr/>
        <a:lstStyle/>
        <a:p>
          <a:r>
            <a:rPr lang="es-EC" sz="4400" b="1" smtClean="0">
              <a:latin typeface="Californian FB" pitchFamily="18" charset="0"/>
            </a:rPr>
            <a:t>HIPÓTESIS </a:t>
          </a:r>
          <a:endParaRPr lang="es-EC" sz="4400" b="1" dirty="0">
            <a:latin typeface="Californian FB" pitchFamily="18" charset="0"/>
          </a:endParaRPr>
        </a:p>
      </dgm:t>
    </dgm:pt>
    <dgm:pt modelId="{2BD8C3C1-E594-44ED-BC5D-AAE7792C4A0E}" type="parTrans" cxnId="{FB0C9101-10C1-49A9-8D25-FCAB99E25BD8}">
      <dgm:prSet/>
      <dgm:spPr/>
      <dgm:t>
        <a:bodyPr/>
        <a:lstStyle/>
        <a:p>
          <a:endParaRPr lang="es-EC"/>
        </a:p>
      </dgm:t>
    </dgm:pt>
    <dgm:pt modelId="{FDF2CAB7-EC37-461B-A722-09262EEB4F93}" type="sibTrans" cxnId="{FB0C9101-10C1-49A9-8D25-FCAB99E25BD8}">
      <dgm:prSet/>
      <dgm:spPr/>
      <dgm:t>
        <a:bodyPr/>
        <a:lstStyle/>
        <a:p>
          <a:endParaRPr lang="es-EC"/>
        </a:p>
      </dgm:t>
    </dgm:pt>
    <dgm:pt modelId="{EFB896B0-AAEF-48FF-B4BD-A042AA75C744}">
      <dgm:prSet phldrT="[Texto]" custT="1"/>
      <dgm:spPr/>
      <dgm:t>
        <a:bodyPr/>
        <a:lstStyle/>
        <a:p>
          <a:pPr algn="just"/>
          <a:r>
            <a:rPr lang="es-ES" sz="1800" dirty="0" smtClean="0"/>
            <a:t>Todas las formas de intimidación dentro del ámbito educativo inciden en el desarrollo cognitivo de los niños/as de 4 a 5 años, del Centro Infantil Municipal Genios en Acción y del Centro Infantil Municipal Gotitas de Amor.</a:t>
          </a:r>
          <a:endParaRPr lang="es-EC" sz="1800" dirty="0"/>
        </a:p>
      </dgm:t>
    </dgm:pt>
    <dgm:pt modelId="{0D0D2E60-B619-4105-AE5B-CCCA20B6FA3A}" type="parTrans" cxnId="{BE04C98C-24A9-4348-BF3B-958FB70C8F88}">
      <dgm:prSet/>
      <dgm:spPr/>
      <dgm:t>
        <a:bodyPr/>
        <a:lstStyle/>
        <a:p>
          <a:endParaRPr lang="es-EC"/>
        </a:p>
      </dgm:t>
    </dgm:pt>
    <dgm:pt modelId="{EC6A5E01-B1DD-4CD5-8381-5CDB35BCA441}" type="sibTrans" cxnId="{BE04C98C-24A9-4348-BF3B-958FB70C8F88}">
      <dgm:prSet/>
      <dgm:spPr/>
      <dgm:t>
        <a:bodyPr/>
        <a:lstStyle/>
        <a:p>
          <a:endParaRPr lang="es-EC"/>
        </a:p>
      </dgm:t>
    </dgm:pt>
    <dgm:pt modelId="{4A245C18-9B08-4E07-9263-BC36759A2684}">
      <dgm:prSet phldrT="[Texto]" custT="1"/>
      <dgm:spPr/>
      <dgm:t>
        <a:bodyPr/>
        <a:lstStyle/>
        <a:p>
          <a:pPr algn="just"/>
          <a:r>
            <a:rPr lang="es-ES" sz="1800" dirty="0" smtClean="0"/>
            <a:t>La intimidación genera cambios en las habilidades y destrezas, que producen consecuencias psicológicas, fisiológicas y sociales en los niños/as del Centro Infantil Municipal Genios en Acción y del Centro Infantil Municipal Gotitas de Amor.</a:t>
          </a:r>
          <a:endParaRPr lang="es-EC" sz="1800" dirty="0"/>
        </a:p>
      </dgm:t>
    </dgm:pt>
    <dgm:pt modelId="{579B003D-0E7F-4869-AE29-AF9B4DD0A984}" type="parTrans" cxnId="{7FF56C22-0EF5-4451-9569-C55C73D26813}">
      <dgm:prSet/>
      <dgm:spPr/>
      <dgm:t>
        <a:bodyPr/>
        <a:lstStyle/>
        <a:p>
          <a:endParaRPr lang="es-EC"/>
        </a:p>
      </dgm:t>
    </dgm:pt>
    <dgm:pt modelId="{F83C8FDC-A72C-45AC-9E58-E0B9D000016F}" type="sibTrans" cxnId="{7FF56C22-0EF5-4451-9569-C55C73D26813}">
      <dgm:prSet/>
      <dgm:spPr/>
      <dgm:t>
        <a:bodyPr/>
        <a:lstStyle/>
        <a:p>
          <a:endParaRPr lang="es-EC"/>
        </a:p>
      </dgm:t>
    </dgm:pt>
    <dgm:pt modelId="{052AA80F-7F19-4AF4-BFD8-3CF4C430E00E}">
      <dgm:prSet phldrT="[Texto]" custT="1"/>
      <dgm:spPr/>
      <dgm:t>
        <a:bodyPr/>
        <a:lstStyle/>
        <a:p>
          <a:pPr algn="just"/>
          <a:r>
            <a:rPr lang="es-ES" sz="1800" dirty="0" smtClean="0"/>
            <a:t>Las niñas sufren mayor intimidación que los niños en el Centro Infantil Municipal Genios en Acción y en el Centro Infantil Municipal Gotitas de Amor.</a:t>
          </a:r>
          <a:endParaRPr lang="es-EC" sz="1800" dirty="0"/>
        </a:p>
      </dgm:t>
    </dgm:pt>
    <dgm:pt modelId="{A10B8568-2625-4ED2-B18F-E685E5F69E00}" type="parTrans" cxnId="{7FA311E6-C03D-4487-A67D-4AA091E47086}">
      <dgm:prSet/>
      <dgm:spPr/>
      <dgm:t>
        <a:bodyPr/>
        <a:lstStyle/>
        <a:p>
          <a:endParaRPr lang="es-EC"/>
        </a:p>
      </dgm:t>
    </dgm:pt>
    <dgm:pt modelId="{638DA952-3FD3-4888-8FC8-6EB14F139EE6}" type="sibTrans" cxnId="{7FA311E6-C03D-4487-A67D-4AA091E47086}">
      <dgm:prSet/>
      <dgm:spPr/>
      <dgm:t>
        <a:bodyPr/>
        <a:lstStyle/>
        <a:p>
          <a:endParaRPr lang="es-EC"/>
        </a:p>
      </dgm:t>
    </dgm:pt>
    <dgm:pt modelId="{11F6B986-A557-4D24-88E6-A386559101CD}" type="pres">
      <dgm:prSet presAssocID="{D756037B-3735-40F6-BC6B-18053EF77A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29F3D6D-16D1-4F54-B9D0-45A78668AC47}" type="pres">
      <dgm:prSet presAssocID="{6446BF70-1DE8-4B97-ABB1-1CEB0DB950AC}" presName="roof" presStyleLbl="dkBgShp" presStyleIdx="0" presStyleCnt="2" custScaleX="99311" custScaleY="50676" custLinFactNeighborY="-1764"/>
      <dgm:spPr/>
      <dgm:t>
        <a:bodyPr/>
        <a:lstStyle/>
        <a:p>
          <a:endParaRPr lang="es-EC"/>
        </a:p>
      </dgm:t>
    </dgm:pt>
    <dgm:pt modelId="{088F5F5F-D289-4975-82EE-ED07416DACC3}" type="pres">
      <dgm:prSet presAssocID="{6446BF70-1DE8-4B97-ABB1-1CEB0DB950AC}" presName="pillars" presStyleCnt="0"/>
      <dgm:spPr/>
      <dgm:t>
        <a:bodyPr/>
        <a:lstStyle/>
        <a:p>
          <a:endParaRPr lang="es-ES_tradnl"/>
        </a:p>
      </dgm:t>
    </dgm:pt>
    <dgm:pt modelId="{9716E7B4-A173-4744-8733-9252461963F0}" type="pres">
      <dgm:prSet presAssocID="{6446BF70-1DE8-4B97-ABB1-1CEB0DB950AC}" presName="pillar1" presStyleLbl="node1" presStyleIdx="0" presStyleCnt="3" custScaleY="12400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6C3BB90-6DFE-4A76-98BF-3E0FA6D57E7E}" type="pres">
      <dgm:prSet presAssocID="{4A245C18-9B08-4E07-9263-BC36759A2684}" presName="pillarX" presStyleLbl="node1" presStyleIdx="1" presStyleCnt="3" custScaleX="101574" custScaleY="12400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2F26BE9-5778-4DB5-A6C8-DF3F6603F781}" type="pres">
      <dgm:prSet presAssocID="{052AA80F-7F19-4AF4-BFD8-3CF4C430E00E}" presName="pillarX" presStyleLbl="node1" presStyleIdx="2" presStyleCnt="3" custScaleX="100350" custScaleY="12400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EEE6912-141E-4589-96CD-36209F5E2259}" type="pres">
      <dgm:prSet presAssocID="{6446BF70-1DE8-4B97-ABB1-1CEB0DB950AC}" presName="base" presStyleLbl="dkBgShp" presStyleIdx="1" presStyleCnt="2" custFlipVert="1" custScaleY="41317" custLinFactNeighborX="-1049" custLinFactNeighborY="86198"/>
      <dgm:spPr/>
      <dgm:t>
        <a:bodyPr/>
        <a:lstStyle/>
        <a:p>
          <a:endParaRPr lang="es-ES_tradnl"/>
        </a:p>
      </dgm:t>
    </dgm:pt>
  </dgm:ptLst>
  <dgm:cxnLst>
    <dgm:cxn modelId="{7FA311E6-C03D-4487-A67D-4AA091E47086}" srcId="{6446BF70-1DE8-4B97-ABB1-1CEB0DB950AC}" destId="{052AA80F-7F19-4AF4-BFD8-3CF4C430E00E}" srcOrd="2" destOrd="0" parTransId="{A10B8568-2625-4ED2-B18F-E685E5F69E00}" sibTransId="{638DA952-3FD3-4888-8FC8-6EB14F139EE6}"/>
    <dgm:cxn modelId="{F7582A90-AAA1-4223-887C-3116DD6FF483}" type="presOf" srcId="{4A245C18-9B08-4E07-9263-BC36759A2684}" destId="{46C3BB90-6DFE-4A76-98BF-3E0FA6D57E7E}" srcOrd="0" destOrd="0" presId="urn:microsoft.com/office/officeart/2005/8/layout/hList3"/>
    <dgm:cxn modelId="{1DF37838-04D7-4FEB-9195-8B01899C1DD7}" type="presOf" srcId="{052AA80F-7F19-4AF4-BFD8-3CF4C430E00E}" destId="{F2F26BE9-5778-4DB5-A6C8-DF3F6603F781}" srcOrd="0" destOrd="0" presId="urn:microsoft.com/office/officeart/2005/8/layout/hList3"/>
    <dgm:cxn modelId="{7CCFF721-452F-4115-862F-0D7D1FA7BA05}" type="presOf" srcId="{EFB896B0-AAEF-48FF-B4BD-A042AA75C744}" destId="{9716E7B4-A173-4744-8733-9252461963F0}" srcOrd="0" destOrd="0" presId="urn:microsoft.com/office/officeart/2005/8/layout/hList3"/>
    <dgm:cxn modelId="{BA0B12A7-1E61-417A-A765-E79191E86858}" type="presOf" srcId="{D756037B-3735-40F6-BC6B-18053EF77A29}" destId="{11F6B986-A557-4D24-88E6-A386559101CD}" srcOrd="0" destOrd="0" presId="urn:microsoft.com/office/officeart/2005/8/layout/hList3"/>
    <dgm:cxn modelId="{FB0C9101-10C1-49A9-8D25-FCAB99E25BD8}" srcId="{D756037B-3735-40F6-BC6B-18053EF77A29}" destId="{6446BF70-1DE8-4B97-ABB1-1CEB0DB950AC}" srcOrd="0" destOrd="0" parTransId="{2BD8C3C1-E594-44ED-BC5D-AAE7792C4A0E}" sibTransId="{FDF2CAB7-EC37-461B-A722-09262EEB4F93}"/>
    <dgm:cxn modelId="{7FF56C22-0EF5-4451-9569-C55C73D26813}" srcId="{6446BF70-1DE8-4B97-ABB1-1CEB0DB950AC}" destId="{4A245C18-9B08-4E07-9263-BC36759A2684}" srcOrd="1" destOrd="0" parTransId="{579B003D-0E7F-4869-AE29-AF9B4DD0A984}" sibTransId="{F83C8FDC-A72C-45AC-9E58-E0B9D000016F}"/>
    <dgm:cxn modelId="{DFB8D040-6486-484B-97BC-0AB12228467D}" type="presOf" srcId="{6446BF70-1DE8-4B97-ABB1-1CEB0DB950AC}" destId="{829F3D6D-16D1-4F54-B9D0-45A78668AC47}" srcOrd="0" destOrd="0" presId="urn:microsoft.com/office/officeart/2005/8/layout/hList3"/>
    <dgm:cxn modelId="{BE04C98C-24A9-4348-BF3B-958FB70C8F88}" srcId="{6446BF70-1DE8-4B97-ABB1-1CEB0DB950AC}" destId="{EFB896B0-AAEF-48FF-B4BD-A042AA75C744}" srcOrd="0" destOrd="0" parTransId="{0D0D2E60-B619-4105-AE5B-CCCA20B6FA3A}" sibTransId="{EC6A5E01-B1DD-4CD5-8381-5CDB35BCA441}"/>
    <dgm:cxn modelId="{641D6D5F-A894-4800-ADCC-D7D3025A7419}" type="presParOf" srcId="{11F6B986-A557-4D24-88E6-A386559101CD}" destId="{829F3D6D-16D1-4F54-B9D0-45A78668AC47}" srcOrd="0" destOrd="0" presId="urn:microsoft.com/office/officeart/2005/8/layout/hList3"/>
    <dgm:cxn modelId="{8B96A39E-0947-4027-8AB5-6C01B0DAE04B}" type="presParOf" srcId="{11F6B986-A557-4D24-88E6-A386559101CD}" destId="{088F5F5F-D289-4975-82EE-ED07416DACC3}" srcOrd="1" destOrd="0" presId="urn:microsoft.com/office/officeart/2005/8/layout/hList3"/>
    <dgm:cxn modelId="{A7BD9BB7-A5B4-428D-8C55-96C6EFB06CE5}" type="presParOf" srcId="{088F5F5F-D289-4975-82EE-ED07416DACC3}" destId="{9716E7B4-A173-4744-8733-9252461963F0}" srcOrd="0" destOrd="0" presId="urn:microsoft.com/office/officeart/2005/8/layout/hList3"/>
    <dgm:cxn modelId="{56298507-7B30-4C21-8D23-6153AE70C335}" type="presParOf" srcId="{088F5F5F-D289-4975-82EE-ED07416DACC3}" destId="{46C3BB90-6DFE-4A76-98BF-3E0FA6D57E7E}" srcOrd="1" destOrd="0" presId="urn:microsoft.com/office/officeart/2005/8/layout/hList3"/>
    <dgm:cxn modelId="{9A10341A-6521-4D31-A524-32D418168F49}" type="presParOf" srcId="{088F5F5F-D289-4975-82EE-ED07416DACC3}" destId="{F2F26BE9-5778-4DB5-A6C8-DF3F6603F781}" srcOrd="2" destOrd="0" presId="urn:microsoft.com/office/officeart/2005/8/layout/hList3"/>
    <dgm:cxn modelId="{C230074A-255B-481E-A350-B81E434B185C}" type="presParOf" srcId="{11F6B986-A557-4D24-88E6-A386559101CD}" destId="{BEEE6912-141E-4589-96CD-36209F5E2259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F3427B-549B-47CA-AA81-79C29E230CA0}" type="doc">
      <dgm:prSet loTypeId="urn:microsoft.com/office/officeart/2005/8/layout/radial2" loCatId="relationship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es-EC"/>
        </a:p>
      </dgm:t>
    </dgm:pt>
    <dgm:pt modelId="{DA36AC27-CF3E-41CC-BFA8-A5279F0A6B09}">
      <dgm:prSet phldrT="[Texto]" custT="1"/>
      <dgm:spPr/>
      <dgm:t>
        <a:bodyPr/>
        <a:lstStyle/>
        <a:p>
          <a:r>
            <a:rPr lang="es-EC" sz="1800" dirty="0" smtClean="0"/>
            <a:t>Observación</a:t>
          </a:r>
          <a:endParaRPr lang="es-EC" sz="1800" dirty="0"/>
        </a:p>
      </dgm:t>
    </dgm:pt>
    <dgm:pt modelId="{57217C37-16D8-4E6B-88BF-875996385094}" type="parTrans" cxnId="{27542A1E-32F0-42F3-879F-DE5BD1FA8591}">
      <dgm:prSet/>
      <dgm:spPr/>
      <dgm:t>
        <a:bodyPr/>
        <a:lstStyle/>
        <a:p>
          <a:endParaRPr lang="es-EC"/>
        </a:p>
      </dgm:t>
    </dgm:pt>
    <dgm:pt modelId="{0EC5016D-FB06-467A-ADF5-9A1453653A17}" type="sibTrans" cxnId="{27542A1E-32F0-42F3-879F-DE5BD1FA8591}">
      <dgm:prSet/>
      <dgm:spPr/>
      <dgm:t>
        <a:bodyPr/>
        <a:lstStyle/>
        <a:p>
          <a:endParaRPr lang="es-EC"/>
        </a:p>
      </dgm:t>
    </dgm:pt>
    <dgm:pt modelId="{A38DDE61-5335-41F5-89A0-F66FB1321DCE}">
      <dgm:prSet phldrT="[Texto]" custT="1"/>
      <dgm:spPr/>
      <dgm:t>
        <a:bodyPr/>
        <a:lstStyle/>
        <a:p>
          <a:r>
            <a:rPr lang="es-EC" sz="2000" dirty="0" smtClean="0"/>
            <a:t>Encuesta</a:t>
          </a:r>
          <a:endParaRPr lang="es-EC" sz="2000" dirty="0"/>
        </a:p>
      </dgm:t>
    </dgm:pt>
    <dgm:pt modelId="{AA7DC770-257A-4218-B38E-E670F2FC2E80}" type="parTrans" cxnId="{3A24A4DA-44B8-485F-9C71-2D8C509A81F1}">
      <dgm:prSet/>
      <dgm:spPr/>
      <dgm:t>
        <a:bodyPr/>
        <a:lstStyle/>
        <a:p>
          <a:endParaRPr lang="es-EC"/>
        </a:p>
      </dgm:t>
    </dgm:pt>
    <dgm:pt modelId="{00BB74D7-DF62-44CA-9287-4F7AD3FD6BB7}" type="sibTrans" cxnId="{3A24A4DA-44B8-485F-9C71-2D8C509A81F1}">
      <dgm:prSet/>
      <dgm:spPr/>
      <dgm:t>
        <a:bodyPr/>
        <a:lstStyle/>
        <a:p>
          <a:endParaRPr lang="es-EC"/>
        </a:p>
      </dgm:t>
    </dgm:pt>
    <dgm:pt modelId="{2444976C-B789-4B0A-9377-31DC98A38EA0}">
      <dgm:prSet phldrT="[Texto]" custT="1"/>
      <dgm:spPr/>
      <dgm:t>
        <a:bodyPr/>
        <a:lstStyle/>
        <a:p>
          <a:r>
            <a:rPr lang="es-EC" sz="2000" dirty="0" smtClean="0"/>
            <a:t>Entrevista</a:t>
          </a:r>
          <a:endParaRPr lang="es-EC" sz="2000" dirty="0"/>
        </a:p>
      </dgm:t>
    </dgm:pt>
    <dgm:pt modelId="{6070F657-F094-4594-AB78-4A67D92252F1}" type="parTrans" cxnId="{FCDFACCE-9FF5-47B4-A6E3-ECDF84946F6B}">
      <dgm:prSet/>
      <dgm:spPr/>
      <dgm:t>
        <a:bodyPr/>
        <a:lstStyle/>
        <a:p>
          <a:endParaRPr lang="es-EC"/>
        </a:p>
      </dgm:t>
    </dgm:pt>
    <dgm:pt modelId="{D9472644-0AF8-44FE-9623-68BE00410081}" type="sibTrans" cxnId="{FCDFACCE-9FF5-47B4-A6E3-ECDF84946F6B}">
      <dgm:prSet/>
      <dgm:spPr/>
      <dgm:t>
        <a:bodyPr/>
        <a:lstStyle/>
        <a:p>
          <a:endParaRPr lang="es-EC"/>
        </a:p>
      </dgm:t>
    </dgm:pt>
    <dgm:pt modelId="{1C7ABA9B-3E09-47FD-A59F-74E64A64DC6A}" type="pres">
      <dgm:prSet presAssocID="{4CF3427B-549B-47CA-AA81-79C29E230CA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862F822-2E82-4515-8913-DE158BD1F1C5}" type="pres">
      <dgm:prSet presAssocID="{4CF3427B-549B-47CA-AA81-79C29E230CA0}" presName="cycle" presStyleCnt="0"/>
      <dgm:spPr/>
    </dgm:pt>
    <dgm:pt modelId="{E995E617-7941-4A59-96ED-84FEC5EA0359}" type="pres">
      <dgm:prSet presAssocID="{4CF3427B-549B-47CA-AA81-79C29E230CA0}" presName="centerShape" presStyleCnt="0"/>
      <dgm:spPr/>
    </dgm:pt>
    <dgm:pt modelId="{E0C449E9-1D6D-432F-BDC4-CC943075D887}" type="pres">
      <dgm:prSet presAssocID="{4CF3427B-549B-47CA-AA81-79C29E230CA0}" presName="connSite" presStyleLbl="node1" presStyleIdx="0" presStyleCnt="4"/>
      <dgm:spPr/>
    </dgm:pt>
    <dgm:pt modelId="{9D52EFEB-B409-4A95-B8E2-8742E0714C57}" type="pres">
      <dgm:prSet presAssocID="{4CF3427B-549B-47CA-AA81-79C29E230CA0}" presName="visible" presStyleLbl="node1" presStyleIdx="0" presStyleCnt="4" custScaleX="80852" custScaleY="8639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E152FBA-EECD-4E04-8D73-3401A1B33C4E}" type="pres">
      <dgm:prSet presAssocID="{57217C37-16D8-4E6B-88BF-875996385094}" presName="Name25" presStyleLbl="parChTrans1D1" presStyleIdx="0" presStyleCnt="3"/>
      <dgm:spPr/>
      <dgm:t>
        <a:bodyPr/>
        <a:lstStyle/>
        <a:p>
          <a:endParaRPr lang="es-EC"/>
        </a:p>
      </dgm:t>
    </dgm:pt>
    <dgm:pt modelId="{0A7399F0-3803-4845-9E40-59DAD5B3CA49}" type="pres">
      <dgm:prSet presAssocID="{DA36AC27-CF3E-41CC-BFA8-A5279F0A6B09}" presName="node" presStyleCnt="0"/>
      <dgm:spPr/>
    </dgm:pt>
    <dgm:pt modelId="{65DD09FA-A4C5-4360-931B-C23254C6D9D0}" type="pres">
      <dgm:prSet presAssocID="{DA36AC27-CF3E-41CC-BFA8-A5279F0A6B09}" presName="parentNode" presStyleLbl="node1" presStyleIdx="1" presStyleCnt="4" custScaleX="146817" custScaleY="12125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F94BBE5-42E2-45E8-A459-C4DE2B74D998}" type="pres">
      <dgm:prSet presAssocID="{DA36AC27-CF3E-41CC-BFA8-A5279F0A6B0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DED2964-9F10-40AD-8CEA-C8B336E378E2}" type="pres">
      <dgm:prSet presAssocID="{AA7DC770-257A-4218-B38E-E670F2FC2E80}" presName="Name25" presStyleLbl="parChTrans1D1" presStyleIdx="1" presStyleCnt="3"/>
      <dgm:spPr/>
      <dgm:t>
        <a:bodyPr/>
        <a:lstStyle/>
        <a:p>
          <a:endParaRPr lang="es-EC"/>
        </a:p>
      </dgm:t>
    </dgm:pt>
    <dgm:pt modelId="{AA45936F-4047-40EC-8024-D67A019078F1}" type="pres">
      <dgm:prSet presAssocID="{A38DDE61-5335-41F5-89A0-F66FB1321DCE}" presName="node" presStyleCnt="0"/>
      <dgm:spPr/>
    </dgm:pt>
    <dgm:pt modelId="{A2B1AAEB-1AAA-44C0-B203-501972838A45}" type="pres">
      <dgm:prSet presAssocID="{A38DDE61-5335-41F5-89A0-F66FB1321DCE}" presName="parentNode" presStyleLbl="node1" presStyleIdx="2" presStyleCnt="4" custScaleX="152154" custScaleY="124413" custLinFactNeighborX="27602" custLinFactNeighborY="250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A811BC-4919-476A-B715-D2C9E2E5F0B5}" type="pres">
      <dgm:prSet presAssocID="{A38DDE61-5335-41F5-89A0-F66FB1321DC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0EB370-B68E-49D8-9D14-96E1442D4081}" type="pres">
      <dgm:prSet presAssocID="{6070F657-F094-4594-AB78-4A67D92252F1}" presName="Name25" presStyleLbl="parChTrans1D1" presStyleIdx="2" presStyleCnt="3"/>
      <dgm:spPr/>
      <dgm:t>
        <a:bodyPr/>
        <a:lstStyle/>
        <a:p>
          <a:endParaRPr lang="es-EC"/>
        </a:p>
      </dgm:t>
    </dgm:pt>
    <dgm:pt modelId="{D4CCE70C-02AE-4714-9BD5-79F7E6163ECD}" type="pres">
      <dgm:prSet presAssocID="{2444976C-B789-4B0A-9377-31DC98A38EA0}" presName="node" presStyleCnt="0"/>
      <dgm:spPr/>
    </dgm:pt>
    <dgm:pt modelId="{05433A6D-DDFB-4915-A0C1-48D0EA40ECA6}" type="pres">
      <dgm:prSet presAssocID="{2444976C-B789-4B0A-9377-31DC98A38EA0}" presName="parentNode" presStyleLbl="node1" presStyleIdx="3" presStyleCnt="4" custScaleX="155955" custScaleY="109105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32B79DD-EABB-4ACE-BAB1-1EDCD555B5FB}" type="pres">
      <dgm:prSet presAssocID="{2444976C-B789-4B0A-9377-31DC98A38EA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A24A4DA-44B8-485F-9C71-2D8C509A81F1}" srcId="{4CF3427B-549B-47CA-AA81-79C29E230CA0}" destId="{A38DDE61-5335-41F5-89A0-F66FB1321DCE}" srcOrd="1" destOrd="0" parTransId="{AA7DC770-257A-4218-B38E-E670F2FC2E80}" sibTransId="{00BB74D7-DF62-44CA-9287-4F7AD3FD6BB7}"/>
    <dgm:cxn modelId="{6CEDA13C-C000-4C69-AE4C-31DC0CEF48B0}" type="presOf" srcId="{AA7DC770-257A-4218-B38E-E670F2FC2E80}" destId="{5DED2964-9F10-40AD-8CEA-C8B336E378E2}" srcOrd="0" destOrd="0" presId="urn:microsoft.com/office/officeart/2005/8/layout/radial2"/>
    <dgm:cxn modelId="{BD5CD637-1135-42E8-83EB-DFB8BBA66FD9}" type="presOf" srcId="{DA36AC27-CF3E-41CC-BFA8-A5279F0A6B09}" destId="{65DD09FA-A4C5-4360-931B-C23254C6D9D0}" srcOrd="0" destOrd="0" presId="urn:microsoft.com/office/officeart/2005/8/layout/radial2"/>
    <dgm:cxn modelId="{72C650F0-A83F-4930-B2EC-74F3299752A5}" type="presOf" srcId="{2444976C-B789-4B0A-9377-31DC98A38EA0}" destId="{05433A6D-DDFB-4915-A0C1-48D0EA40ECA6}" srcOrd="0" destOrd="0" presId="urn:microsoft.com/office/officeart/2005/8/layout/radial2"/>
    <dgm:cxn modelId="{27542A1E-32F0-42F3-879F-DE5BD1FA8591}" srcId="{4CF3427B-549B-47CA-AA81-79C29E230CA0}" destId="{DA36AC27-CF3E-41CC-BFA8-A5279F0A6B09}" srcOrd="0" destOrd="0" parTransId="{57217C37-16D8-4E6B-88BF-875996385094}" sibTransId="{0EC5016D-FB06-467A-ADF5-9A1453653A17}"/>
    <dgm:cxn modelId="{FCDFACCE-9FF5-47B4-A6E3-ECDF84946F6B}" srcId="{4CF3427B-549B-47CA-AA81-79C29E230CA0}" destId="{2444976C-B789-4B0A-9377-31DC98A38EA0}" srcOrd="2" destOrd="0" parTransId="{6070F657-F094-4594-AB78-4A67D92252F1}" sibTransId="{D9472644-0AF8-44FE-9623-68BE00410081}"/>
    <dgm:cxn modelId="{143F2119-BA42-4FEA-9AFA-E0DE04F5771D}" type="presOf" srcId="{6070F657-F094-4594-AB78-4A67D92252F1}" destId="{AF0EB370-B68E-49D8-9D14-96E1442D4081}" srcOrd="0" destOrd="0" presId="urn:microsoft.com/office/officeart/2005/8/layout/radial2"/>
    <dgm:cxn modelId="{9AE0C22D-6CA3-4445-A57C-BB0DF61F4F78}" type="presOf" srcId="{4CF3427B-549B-47CA-AA81-79C29E230CA0}" destId="{1C7ABA9B-3E09-47FD-A59F-74E64A64DC6A}" srcOrd="0" destOrd="0" presId="urn:microsoft.com/office/officeart/2005/8/layout/radial2"/>
    <dgm:cxn modelId="{3056E951-47C4-451C-BC02-0D9A83BE9170}" type="presOf" srcId="{A38DDE61-5335-41F5-89A0-F66FB1321DCE}" destId="{A2B1AAEB-1AAA-44C0-B203-501972838A45}" srcOrd="0" destOrd="0" presId="urn:microsoft.com/office/officeart/2005/8/layout/radial2"/>
    <dgm:cxn modelId="{7969AD33-384D-4B06-B038-89B25553002D}" type="presOf" srcId="{57217C37-16D8-4E6B-88BF-875996385094}" destId="{2E152FBA-EECD-4E04-8D73-3401A1B33C4E}" srcOrd="0" destOrd="0" presId="urn:microsoft.com/office/officeart/2005/8/layout/radial2"/>
    <dgm:cxn modelId="{595C55D4-F9F8-40EF-8A2A-71392B9903EE}" type="presParOf" srcId="{1C7ABA9B-3E09-47FD-A59F-74E64A64DC6A}" destId="{D862F822-2E82-4515-8913-DE158BD1F1C5}" srcOrd="0" destOrd="0" presId="urn:microsoft.com/office/officeart/2005/8/layout/radial2"/>
    <dgm:cxn modelId="{07642058-ECDE-4B8D-8B74-CE8D16DEE0C4}" type="presParOf" srcId="{D862F822-2E82-4515-8913-DE158BD1F1C5}" destId="{E995E617-7941-4A59-96ED-84FEC5EA0359}" srcOrd="0" destOrd="0" presId="urn:microsoft.com/office/officeart/2005/8/layout/radial2"/>
    <dgm:cxn modelId="{F5E43D01-8230-4529-81E6-1FDD950D51F1}" type="presParOf" srcId="{E995E617-7941-4A59-96ED-84FEC5EA0359}" destId="{E0C449E9-1D6D-432F-BDC4-CC943075D887}" srcOrd="0" destOrd="0" presId="urn:microsoft.com/office/officeart/2005/8/layout/radial2"/>
    <dgm:cxn modelId="{1F8FD52A-9DFD-448A-AAEA-9EA7DE67CADB}" type="presParOf" srcId="{E995E617-7941-4A59-96ED-84FEC5EA0359}" destId="{9D52EFEB-B409-4A95-B8E2-8742E0714C57}" srcOrd="1" destOrd="0" presId="urn:microsoft.com/office/officeart/2005/8/layout/radial2"/>
    <dgm:cxn modelId="{0E58DEF8-4B8C-4714-A09D-DA7B697D8477}" type="presParOf" srcId="{D862F822-2E82-4515-8913-DE158BD1F1C5}" destId="{2E152FBA-EECD-4E04-8D73-3401A1B33C4E}" srcOrd="1" destOrd="0" presId="urn:microsoft.com/office/officeart/2005/8/layout/radial2"/>
    <dgm:cxn modelId="{553AABEF-0CB3-4B17-AE18-9BF86A8A68B4}" type="presParOf" srcId="{D862F822-2E82-4515-8913-DE158BD1F1C5}" destId="{0A7399F0-3803-4845-9E40-59DAD5B3CA49}" srcOrd="2" destOrd="0" presId="urn:microsoft.com/office/officeart/2005/8/layout/radial2"/>
    <dgm:cxn modelId="{70B702DB-578D-4DC5-ACD3-09F0A6CA142F}" type="presParOf" srcId="{0A7399F0-3803-4845-9E40-59DAD5B3CA49}" destId="{65DD09FA-A4C5-4360-931B-C23254C6D9D0}" srcOrd="0" destOrd="0" presId="urn:microsoft.com/office/officeart/2005/8/layout/radial2"/>
    <dgm:cxn modelId="{7A294F2D-7630-4EBB-9005-EF9307CF07F1}" type="presParOf" srcId="{0A7399F0-3803-4845-9E40-59DAD5B3CA49}" destId="{EF94BBE5-42E2-45E8-A459-C4DE2B74D998}" srcOrd="1" destOrd="0" presId="urn:microsoft.com/office/officeart/2005/8/layout/radial2"/>
    <dgm:cxn modelId="{2D5F35A7-F4AC-47CF-A5D3-EF003F640D1F}" type="presParOf" srcId="{D862F822-2E82-4515-8913-DE158BD1F1C5}" destId="{5DED2964-9F10-40AD-8CEA-C8B336E378E2}" srcOrd="3" destOrd="0" presId="urn:microsoft.com/office/officeart/2005/8/layout/radial2"/>
    <dgm:cxn modelId="{53F74FA7-0156-4A24-9817-FCA38E54E657}" type="presParOf" srcId="{D862F822-2E82-4515-8913-DE158BD1F1C5}" destId="{AA45936F-4047-40EC-8024-D67A019078F1}" srcOrd="4" destOrd="0" presId="urn:microsoft.com/office/officeart/2005/8/layout/radial2"/>
    <dgm:cxn modelId="{1E2DEB48-C355-4DA9-9510-0D89B7D60D16}" type="presParOf" srcId="{AA45936F-4047-40EC-8024-D67A019078F1}" destId="{A2B1AAEB-1AAA-44C0-B203-501972838A45}" srcOrd="0" destOrd="0" presId="urn:microsoft.com/office/officeart/2005/8/layout/radial2"/>
    <dgm:cxn modelId="{85F199ED-FE1C-485F-AB48-4892865BEBA3}" type="presParOf" srcId="{AA45936F-4047-40EC-8024-D67A019078F1}" destId="{F1A811BC-4919-476A-B715-D2C9E2E5F0B5}" srcOrd="1" destOrd="0" presId="urn:microsoft.com/office/officeart/2005/8/layout/radial2"/>
    <dgm:cxn modelId="{D6546E80-3495-4E27-80CB-5367085CAE3C}" type="presParOf" srcId="{D862F822-2E82-4515-8913-DE158BD1F1C5}" destId="{AF0EB370-B68E-49D8-9D14-96E1442D4081}" srcOrd="5" destOrd="0" presId="urn:microsoft.com/office/officeart/2005/8/layout/radial2"/>
    <dgm:cxn modelId="{8C05D2AD-D9FF-4F01-83C5-72CFE9329D90}" type="presParOf" srcId="{D862F822-2E82-4515-8913-DE158BD1F1C5}" destId="{D4CCE70C-02AE-4714-9BD5-79F7E6163ECD}" srcOrd="6" destOrd="0" presId="urn:microsoft.com/office/officeart/2005/8/layout/radial2"/>
    <dgm:cxn modelId="{64AAA883-137D-4AE6-B1A4-9BB8EBFFBBE4}" type="presParOf" srcId="{D4CCE70C-02AE-4714-9BD5-79F7E6163ECD}" destId="{05433A6D-DDFB-4915-A0C1-48D0EA40ECA6}" srcOrd="0" destOrd="0" presId="urn:microsoft.com/office/officeart/2005/8/layout/radial2"/>
    <dgm:cxn modelId="{2964B63C-857A-4CC8-AD77-AED0155F70A1}" type="presParOf" srcId="{D4CCE70C-02AE-4714-9BD5-79F7E6163ECD}" destId="{832B79DD-EABB-4ACE-BAB1-1EDCD555B5FB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245290-AC9A-416B-B090-71A6A3AA3767}" type="doc">
      <dgm:prSet loTypeId="urn:microsoft.com/office/officeart/2009/layout/CircleArrowProcess" loCatId="process" qsTypeId="urn:microsoft.com/office/officeart/2005/8/quickstyle/3d2" qsCatId="3D" csTypeId="urn:microsoft.com/office/officeart/2005/8/colors/colorful1#4" csCatId="colorful" phldr="1"/>
      <dgm:spPr/>
      <dgm:t>
        <a:bodyPr/>
        <a:lstStyle/>
        <a:p>
          <a:endParaRPr lang="es-EC"/>
        </a:p>
      </dgm:t>
    </dgm:pt>
    <dgm:pt modelId="{CB4BA851-D94B-45AC-AF9D-D2FA646F7C6C}">
      <dgm:prSet phldrT="[Texto]"/>
      <dgm:spPr/>
      <dgm:t>
        <a:bodyPr/>
        <a:lstStyle/>
        <a:p>
          <a:r>
            <a:rPr lang="es-EC" dirty="0" smtClean="0"/>
            <a:t>Gracias</a:t>
          </a:r>
          <a:endParaRPr lang="es-EC" dirty="0"/>
        </a:p>
      </dgm:t>
    </dgm:pt>
    <dgm:pt modelId="{F53C0D90-F8BC-4A10-88D8-E4FBDD33DB9E}" type="parTrans" cxnId="{DF8AA0A4-4569-4566-9D08-2AD9A8D45053}">
      <dgm:prSet/>
      <dgm:spPr/>
      <dgm:t>
        <a:bodyPr/>
        <a:lstStyle/>
        <a:p>
          <a:endParaRPr lang="es-EC"/>
        </a:p>
      </dgm:t>
    </dgm:pt>
    <dgm:pt modelId="{20BF8382-081A-4B49-AD84-66FA63758C48}" type="sibTrans" cxnId="{DF8AA0A4-4569-4566-9D08-2AD9A8D45053}">
      <dgm:prSet/>
      <dgm:spPr/>
      <dgm:t>
        <a:bodyPr/>
        <a:lstStyle/>
        <a:p>
          <a:endParaRPr lang="es-EC"/>
        </a:p>
      </dgm:t>
    </dgm:pt>
    <dgm:pt modelId="{3B1BE36A-7EA7-4690-84CE-028ABEDC5121}">
      <dgm:prSet phldrT="[Texto]"/>
      <dgm:spPr/>
      <dgm:t>
        <a:bodyPr/>
        <a:lstStyle/>
        <a:p>
          <a:r>
            <a:rPr lang="es-EC" dirty="0" smtClean="0"/>
            <a:t>por su</a:t>
          </a:r>
          <a:endParaRPr lang="es-EC" dirty="0"/>
        </a:p>
      </dgm:t>
    </dgm:pt>
    <dgm:pt modelId="{59E59CB7-4301-4B30-9D9A-104E24FAFC61}" type="parTrans" cxnId="{7B04096F-2899-47EC-AB07-22835DA39100}">
      <dgm:prSet/>
      <dgm:spPr/>
      <dgm:t>
        <a:bodyPr/>
        <a:lstStyle/>
        <a:p>
          <a:endParaRPr lang="es-EC"/>
        </a:p>
      </dgm:t>
    </dgm:pt>
    <dgm:pt modelId="{207065BC-9422-4A1D-872A-B5FB96E03F22}" type="sibTrans" cxnId="{7B04096F-2899-47EC-AB07-22835DA39100}">
      <dgm:prSet/>
      <dgm:spPr/>
      <dgm:t>
        <a:bodyPr/>
        <a:lstStyle/>
        <a:p>
          <a:endParaRPr lang="es-EC"/>
        </a:p>
      </dgm:t>
    </dgm:pt>
    <dgm:pt modelId="{FFDC0816-88F2-48D4-A8A1-5BBF1655AAFB}">
      <dgm:prSet phldrT="[Texto]"/>
      <dgm:spPr/>
      <dgm:t>
        <a:bodyPr/>
        <a:lstStyle/>
        <a:p>
          <a:r>
            <a:rPr lang="es-EC" dirty="0" smtClean="0"/>
            <a:t>atención</a:t>
          </a:r>
          <a:endParaRPr lang="es-EC" dirty="0"/>
        </a:p>
      </dgm:t>
    </dgm:pt>
    <dgm:pt modelId="{63492E13-919A-41E3-9B58-036CC92355F5}" type="parTrans" cxnId="{C8B647D5-8FE6-40DC-B771-5BCC1FA9490D}">
      <dgm:prSet/>
      <dgm:spPr/>
      <dgm:t>
        <a:bodyPr/>
        <a:lstStyle/>
        <a:p>
          <a:endParaRPr lang="es-EC"/>
        </a:p>
      </dgm:t>
    </dgm:pt>
    <dgm:pt modelId="{18CE444A-7C06-402E-89D6-14E898E892DC}" type="sibTrans" cxnId="{C8B647D5-8FE6-40DC-B771-5BCC1FA9490D}">
      <dgm:prSet/>
      <dgm:spPr/>
      <dgm:t>
        <a:bodyPr/>
        <a:lstStyle/>
        <a:p>
          <a:endParaRPr lang="es-EC"/>
        </a:p>
      </dgm:t>
    </dgm:pt>
    <dgm:pt modelId="{83B2788D-1834-44C7-892C-03A5E0D1E4BB}" type="pres">
      <dgm:prSet presAssocID="{03245290-AC9A-416B-B090-71A6A3AA376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9ADEDF0A-D295-4E04-AB49-F4C6B0FD1F8B}" type="pres">
      <dgm:prSet presAssocID="{CB4BA851-D94B-45AC-AF9D-D2FA646F7C6C}" presName="Accent1" presStyleCnt="0"/>
      <dgm:spPr/>
    </dgm:pt>
    <dgm:pt modelId="{70CBF386-8421-48F3-9E1E-9279197EFD3E}" type="pres">
      <dgm:prSet presAssocID="{CB4BA851-D94B-45AC-AF9D-D2FA646F7C6C}" presName="Accent" presStyleLbl="node1" presStyleIdx="0" presStyleCnt="3"/>
      <dgm:spPr/>
    </dgm:pt>
    <dgm:pt modelId="{FFE57FA6-B9A8-43C1-9822-FEAD8C85A20F}" type="pres">
      <dgm:prSet presAssocID="{CB4BA851-D94B-45AC-AF9D-D2FA646F7C6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107197B-648F-46E1-B088-A011C7ECB0CF}" type="pres">
      <dgm:prSet presAssocID="{3B1BE36A-7EA7-4690-84CE-028ABEDC5121}" presName="Accent2" presStyleCnt="0"/>
      <dgm:spPr/>
    </dgm:pt>
    <dgm:pt modelId="{34C1AA79-3A09-46D7-A02E-8E642427FD1B}" type="pres">
      <dgm:prSet presAssocID="{3B1BE36A-7EA7-4690-84CE-028ABEDC5121}" presName="Accent" presStyleLbl="node1" presStyleIdx="1" presStyleCnt="3"/>
      <dgm:spPr/>
    </dgm:pt>
    <dgm:pt modelId="{D3DB21DF-D024-43CE-8D4E-353EF1D860E4}" type="pres">
      <dgm:prSet presAssocID="{3B1BE36A-7EA7-4690-84CE-028ABEDC5121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1C1254-2F50-4B82-B0C1-E5D40F8C149D}" type="pres">
      <dgm:prSet presAssocID="{FFDC0816-88F2-48D4-A8A1-5BBF1655AAFB}" presName="Accent3" presStyleCnt="0"/>
      <dgm:spPr/>
    </dgm:pt>
    <dgm:pt modelId="{6E848F2A-14F3-4BB7-BBE4-2144CC8295F6}" type="pres">
      <dgm:prSet presAssocID="{FFDC0816-88F2-48D4-A8A1-5BBF1655AAFB}" presName="Accent" presStyleLbl="node1" presStyleIdx="2" presStyleCnt="3"/>
      <dgm:spPr/>
    </dgm:pt>
    <dgm:pt modelId="{A771A20C-99B1-4727-9941-374B4486AFDF}" type="pres">
      <dgm:prSet presAssocID="{FFDC0816-88F2-48D4-A8A1-5BBF1655AAF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35C66EE5-F655-496B-A1C3-23D76DDF9F14}" type="presOf" srcId="{CB4BA851-D94B-45AC-AF9D-D2FA646F7C6C}" destId="{FFE57FA6-B9A8-43C1-9822-FEAD8C85A20F}" srcOrd="0" destOrd="0" presId="urn:microsoft.com/office/officeart/2009/layout/CircleArrowProcess"/>
    <dgm:cxn modelId="{9694323E-926A-4121-8B88-B3CF2A49A568}" type="presOf" srcId="{FFDC0816-88F2-48D4-A8A1-5BBF1655AAFB}" destId="{A771A20C-99B1-4727-9941-374B4486AFDF}" srcOrd="0" destOrd="0" presId="urn:microsoft.com/office/officeart/2009/layout/CircleArrowProcess"/>
    <dgm:cxn modelId="{312BAFA3-5797-4715-A5F0-335ADCE950AF}" type="presOf" srcId="{3B1BE36A-7EA7-4690-84CE-028ABEDC5121}" destId="{D3DB21DF-D024-43CE-8D4E-353EF1D860E4}" srcOrd="0" destOrd="0" presId="urn:microsoft.com/office/officeart/2009/layout/CircleArrowProcess"/>
    <dgm:cxn modelId="{1F5D1ABB-6929-4CCB-B78A-5FCB7FEAE367}" type="presOf" srcId="{03245290-AC9A-416B-B090-71A6A3AA3767}" destId="{83B2788D-1834-44C7-892C-03A5E0D1E4BB}" srcOrd="0" destOrd="0" presId="urn:microsoft.com/office/officeart/2009/layout/CircleArrowProcess"/>
    <dgm:cxn modelId="{C8B647D5-8FE6-40DC-B771-5BCC1FA9490D}" srcId="{03245290-AC9A-416B-B090-71A6A3AA3767}" destId="{FFDC0816-88F2-48D4-A8A1-5BBF1655AAFB}" srcOrd="2" destOrd="0" parTransId="{63492E13-919A-41E3-9B58-036CC92355F5}" sibTransId="{18CE444A-7C06-402E-89D6-14E898E892DC}"/>
    <dgm:cxn modelId="{DF8AA0A4-4569-4566-9D08-2AD9A8D45053}" srcId="{03245290-AC9A-416B-B090-71A6A3AA3767}" destId="{CB4BA851-D94B-45AC-AF9D-D2FA646F7C6C}" srcOrd="0" destOrd="0" parTransId="{F53C0D90-F8BC-4A10-88D8-E4FBDD33DB9E}" sibTransId="{20BF8382-081A-4B49-AD84-66FA63758C48}"/>
    <dgm:cxn modelId="{7B04096F-2899-47EC-AB07-22835DA39100}" srcId="{03245290-AC9A-416B-B090-71A6A3AA3767}" destId="{3B1BE36A-7EA7-4690-84CE-028ABEDC5121}" srcOrd="1" destOrd="0" parTransId="{59E59CB7-4301-4B30-9D9A-104E24FAFC61}" sibTransId="{207065BC-9422-4A1D-872A-B5FB96E03F22}"/>
    <dgm:cxn modelId="{9FECAF95-D930-4D70-9120-336B54CE635F}" type="presParOf" srcId="{83B2788D-1834-44C7-892C-03A5E0D1E4BB}" destId="{9ADEDF0A-D295-4E04-AB49-F4C6B0FD1F8B}" srcOrd="0" destOrd="0" presId="urn:microsoft.com/office/officeart/2009/layout/CircleArrowProcess"/>
    <dgm:cxn modelId="{7E47D94D-DFCB-4D81-AB3B-0554704A42E0}" type="presParOf" srcId="{9ADEDF0A-D295-4E04-AB49-F4C6B0FD1F8B}" destId="{70CBF386-8421-48F3-9E1E-9279197EFD3E}" srcOrd="0" destOrd="0" presId="urn:microsoft.com/office/officeart/2009/layout/CircleArrowProcess"/>
    <dgm:cxn modelId="{EBCA14A6-900A-412E-B5BF-F9639040E1E8}" type="presParOf" srcId="{83B2788D-1834-44C7-892C-03A5E0D1E4BB}" destId="{FFE57FA6-B9A8-43C1-9822-FEAD8C85A20F}" srcOrd="1" destOrd="0" presId="urn:microsoft.com/office/officeart/2009/layout/CircleArrowProcess"/>
    <dgm:cxn modelId="{34141D6B-A3AC-48EA-A44B-475FCE80A6F7}" type="presParOf" srcId="{83B2788D-1834-44C7-892C-03A5E0D1E4BB}" destId="{B107197B-648F-46E1-B088-A011C7ECB0CF}" srcOrd="2" destOrd="0" presId="urn:microsoft.com/office/officeart/2009/layout/CircleArrowProcess"/>
    <dgm:cxn modelId="{1B5DBE37-D307-4230-8AF8-5FB086CACA9C}" type="presParOf" srcId="{B107197B-648F-46E1-B088-A011C7ECB0CF}" destId="{34C1AA79-3A09-46D7-A02E-8E642427FD1B}" srcOrd="0" destOrd="0" presId="urn:microsoft.com/office/officeart/2009/layout/CircleArrowProcess"/>
    <dgm:cxn modelId="{FD919CD7-1246-4EB1-B1A3-771302EDFA11}" type="presParOf" srcId="{83B2788D-1834-44C7-892C-03A5E0D1E4BB}" destId="{D3DB21DF-D024-43CE-8D4E-353EF1D860E4}" srcOrd="3" destOrd="0" presId="urn:microsoft.com/office/officeart/2009/layout/CircleArrowProcess"/>
    <dgm:cxn modelId="{C7857A60-46EE-481B-8544-83ECBD5BFD54}" type="presParOf" srcId="{83B2788D-1834-44C7-892C-03A5E0D1E4BB}" destId="{981C1254-2F50-4B82-B0C1-E5D40F8C149D}" srcOrd="4" destOrd="0" presId="urn:microsoft.com/office/officeart/2009/layout/CircleArrowProcess"/>
    <dgm:cxn modelId="{6651840F-452E-4688-B0BB-BA540752D54B}" type="presParOf" srcId="{981C1254-2F50-4B82-B0C1-E5D40F8C149D}" destId="{6E848F2A-14F3-4BB7-BBE4-2144CC8295F6}" srcOrd="0" destOrd="0" presId="urn:microsoft.com/office/officeart/2009/layout/CircleArrowProcess"/>
    <dgm:cxn modelId="{753C3F19-E9AC-468A-8845-6928DE7CE056}" type="presParOf" srcId="{83B2788D-1834-44C7-892C-03A5E0D1E4BB}" destId="{A771A20C-99B1-4727-9941-374B4486AFDF}" srcOrd="5" destOrd="0" presId="urn:microsoft.com/office/officeart/2009/layout/CircleArrow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2C8469-9A75-4CC1-8070-B8998D56063F}">
      <dsp:nvSpPr>
        <dsp:cNvPr id="0" name=""/>
        <dsp:cNvSpPr/>
      </dsp:nvSpPr>
      <dsp:spPr>
        <a:xfrm>
          <a:off x="0" y="576064"/>
          <a:ext cx="741682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944A6-FCFA-415E-94CB-490DF5AA1DD5}">
      <dsp:nvSpPr>
        <dsp:cNvPr id="0" name=""/>
        <dsp:cNvSpPr/>
      </dsp:nvSpPr>
      <dsp:spPr>
        <a:xfrm>
          <a:off x="353095" y="80562"/>
          <a:ext cx="7061910" cy="999559"/>
        </a:xfrm>
        <a:prstGeom prst="roundRect">
          <a:avLst/>
        </a:prstGeom>
        <a:solidFill>
          <a:srgbClr val="B5CE8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  <a:latin typeface="Lucida Sans" pitchFamily="34" charset="0"/>
            </a:rPr>
            <a:t>Identificar las diferentes</a:t>
          </a:r>
          <a:r>
            <a:rPr lang="es-MX" sz="1600" b="0" kern="1200" dirty="0" smtClean="0">
              <a:solidFill>
                <a:schemeClr val="tx1"/>
              </a:solidFill>
              <a:latin typeface="Lucida Sans" pitchFamily="34" charset="0"/>
            </a:rPr>
            <a:t> manifestaciones de intimidación por parte de la comunidad educativa en el proceso escolar </a:t>
          </a:r>
          <a:r>
            <a:rPr lang="es-ES" sz="1600" b="0" kern="1200" dirty="0" smtClean="0">
              <a:solidFill>
                <a:schemeClr val="tx1"/>
              </a:solidFill>
              <a:latin typeface="Lucida Sans" pitchFamily="34" charset="0"/>
            </a:rPr>
            <a:t>del Centro Infantil Municipal Genios en Acción y del Centro Infantil Municipal Gotitas de Amor.</a:t>
          </a:r>
          <a:endParaRPr lang="es-EC" sz="1600" b="0" kern="1200" dirty="0">
            <a:solidFill>
              <a:schemeClr val="tx1"/>
            </a:solidFill>
            <a:latin typeface="Lucida Sans" pitchFamily="34" charset="0"/>
          </a:endParaRPr>
        </a:p>
      </dsp:txBody>
      <dsp:txXfrm>
        <a:off x="353095" y="80562"/>
        <a:ext cx="7061910" cy="999559"/>
      </dsp:txXfrm>
    </dsp:sp>
    <dsp:sp modelId="{4FCA65BD-25A5-4E48-B972-40EA5C0D05EA}">
      <dsp:nvSpPr>
        <dsp:cNvPr id="0" name=""/>
        <dsp:cNvSpPr/>
      </dsp:nvSpPr>
      <dsp:spPr>
        <a:xfrm>
          <a:off x="0" y="1983896"/>
          <a:ext cx="741682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2FB2CD-A9C7-4B98-927F-3BF38ADE4A56}">
      <dsp:nvSpPr>
        <dsp:cNvPr id="0" name=""/>
        <dsp:cNvSpPr/>
      </dsp:nvSpPr>
      <dsp:spPr>
        <a:xfrm>
          <a:off x="354913" y="1440157"/>
          <a:ext cx="7061910" cy="1030349"/>
        </a:xfrm>
        <a:prstGeom prst="roundRect">
          <a:avLst/>
        </a:prstGeom>
        <a:solidFill>
          <a:srgbClr val="90B0C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kern="1200" dirty="0" smtClean="0">
              <a:solidFill>
                <a:schemeClr val="tx1"/>
              </a:solidFill>
              <a:latin typeface="Lucida Sans" pitchFamily="34" charset="0"/>
            </a:rPr>
            <a:t>Determinar los cambios operados en los niños/as en sus habilidades y destrezas desarrolladas luego de un evento intimidante en el Centro Infantil Municipal Genios en Acción y en el Centro Infantil Municipal Gotitas de Amor.</a:t>
          </a:r>
          <a:endParaRPr lang="es-EC" sz="1600" b="0" kern="1200" dirty="0">
            <a:solidFill>
              <a:schemeClr val="tx1"/>
            </a:solidFill>
            <a:latin typeface="Lucida Sans" pitchFamily="34" charset="0"/>
          </a:endParaRPr>
        </a:p>
      </dsp:txBody>
      <dsp:txXfrm>
        <a:off x="354913" y="1440157"/>
        <a:ext cx="7061910" cy="1030349"/>
      </dsp:txXfrm>
    </dsp:sp>
    <dsp:sp modelId="{9458B2B1-DD37-4863-9348-831E27719A22}">
      <dsp:nvSpPr>
        <dsp:cNvPr id="0" name=""/>
        <dsp:cNvSpPr/>
      </dsp:nvSpPr>
      <dsp:spPr>
        <a:xfrm>
          <a:off x="0" y="3096344"/>
          <a:ext cx="741682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082B5-57C6-4832-AA6B-C0FC4443C682}">
      <dsp:nvSpPr>
        <dsp:cNvPr id="0" name=""/>
        <dsp:cNvSpPr/>
      </dsp:nvSpPr>
      <dsp:spPr>
        <a:xfrm>
          <a:off x="353095" y="2808313"/>
          <a:ext cx="7061910" cy="797040"/>
        </a:xfrm>
        <a:prstGeom prst="roundRect">
          <a:avLst/>
        </a:prstGeom>
        <a:solidFill>
          <a:srgbClr val="80C699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  <a:latin typeface="Lucida Sans" pitchFamily="34" charset="0"/>
            </a:rPr>
            <a:t>Establecer las consecuencias de la intimidación en el desarrollo cognitivo de los niños/as del Centro Infantil Municipal Genios en Acción y del Centro Infantil Municipal Gotitas de Amor.</a:t>
          </a:r>
          <a:endParaRPr lang="es-EC" sz="1600" kern="1200" dirty="0">
            <a:solidFill>
              <a:schemeClr val="tx1"/>
            </a:solidFill>
            <a:latin typeface="Lucida Sans" pitchFamily="34" charset="0"/>
          </a:endParaRPr>
        </a:p>
      </dsp:txBody>
      <dsp:txXfrm>
        <a:off x="353095" y="2808313"/>
        <a:ext cx="7061910" cy="797040"/>
      </dsp:txXfrm>
    </dsp:sp>
    <dsp:sp modelId="{0710A9FD-76C9-41B0-A60B-00E91050AF91}">
      <dsp:nvSpPr>
        <dsp:cNvPr id="0" name=""/>
        <dsp:cNvSpPr/>
      </dsp:nvSpPr>
      <dsp:spPr>
        <a:xfrm>
          <a:off x="0" y="4248472"/>
          <a:ext cx="741682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676AD-16B1-4C5E-9A19-4175C84D8E6B}">
      <dsp:nvSpPr>
        <dsp:cNvPr id="0" name=""/>
        <dsp:cNvSpPr/>
      </dsp:nvSpPr>
      <dsp:spPr>
        <a:xfrm>
          <a:off x="353095" y="3960438"/>
          <a:ext cx="7061910" cy="797040"/>
        </a:xfrm>
        <a:prstGeom prst="roundRect">
          <a:avLst/>
        </a:prstGeom>
        <a:solidFill>
          <a:srgbClr val="A591BD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237" tIns="0" rIns="196237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solidFill>
                <a:schemeClr val="tx1"/>
              </a:solidFill>
              <a:latin typeface="Lucida Sans" pitchFamily="34" charset="0"/>
            </a:rPr>
            <a:t>Determinar si las niñas son mayormente intimidadas que los niños en el Centro Infantil Municipal Genios en Acción y en el Centro Infantil Municipal Gotitas de Amor.</a:t>
          </a:r>
          <a:endParaRPr lang="es-EC" sz="1600" kern="1200" dirty="0" smtClean="0">
            <a:solidFill>
              <a:schemeClr val="tx1"/>
            </a:solidFill>
            <a:latin typeface="Lucida Sans" pitchFamily="34" charset="0"/>
          </a:endParaRPr>
        </a:p>
      </dsp:txBody>
      <dsp:txXfrm>
        <a:off x="353095" y="3960438"/>
        <a:ext cx="7061910" cy="797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9E873D-8793-4D32-AE2F-ACEB95EDC476}">
      <dsp:nvSpPr>
        <dsp:cNvPr id="0" name=""/>
        <dsp:cNvSpPr/>
      </dsp:nvSpPr>
      <dsp:spPr>
        <a:xfrm rot="5400000">
          <a:off x="2305637" y="73382"/>
          <a:ext cx="3712849" cy="3917235"/>
        </a:xfrm>
        <a:prstGeom prst="round2Same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latin typeface="Lucida Sans" pitchFamily="34" charset="0"/>
            </a:rPr>
            <a:t>Es la forma más frecuente de violencia en la sociedad; los niños/as aprenden y copian lo que observan en sus hogares, comunidades, y a través de los medios de comunicación. Se considera intimidación cuando a propósito, </a:t>
          </a:r>
          <a:r>
            <a:rPr lang="es-ES" sz="1900" kern="1200" dirty="0" smtClean="0">
              <a:latin typeface="Lucida Sans" pitchFamily="34" charset="0"/>
            </a:rPr>
            <a:t>un niño/a </a:t>
          </a:r>
          <a:r>
            <a:rPr lang="es-ES" sz="1900" kern="1200" dirty="0" smtClean="0">
              <a:latin typeface="Lucida Sans" pitchFamily="34" charset="0"/>
            </a:rPr>
            <a:t>domina o controla a otros, sea verbal, social o físicamente. </a:t>
          </a:r>
          <a:endParaRPr lang="es-EC" sz="1900" kern="1200" dirty="0">
            <a:latin typeface="Lucida Sans" pitchFamily="34" charset="0"/>
          </a:endParaRPr>
        </a:p>
      </dsp:txBody>
      <dsp:txXfrm rot="5400000">
        <a:off x="2305637" y="73382"/>
        <a:ext cx="3712849" cy="3917235"/>
      </dsp:txXfrm>
    </dsp:sp>
    <dsp:sp modelId="{5789E76A-0AB6-4642-B962-30294E26259C}">
      <dsp:nvSpPr>
        <dsp:cNvPr id="0" name=""/>
        <dsp:cNvSpPr/>
      </dsp:nvSpPr>
      <dsp:spPr>
        <a:xfrm>
          <a:off x="0" y="3968"/>
          <a:ext cx="2203444" cy="4060031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>
              <a:latin typeface="Californian FB" pitchFamily="18" charset="0"/>
            </a:rPr>
            <a:t>Es el acto de hacer que los otros hagan lo que uno quiere a través del miedo.</a:t>
          </a:r>
          <a:endParaRPr lang="es-EC" sz="3100" kern="1200" dirty="0"/>
        </a:p>
      </dsp:txBody>
      <dsp:txXfrm>
        <a:off x="0" y="3968"/>
        <a:ext cx="2203444" cy="40600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9F3D6D-16D1-4F54-B9D0-45A78668AC47}">
      <dsp:nvSpPr>
        <dsp:cNvPr id="0" name=""/>
        <dsp:cNvSpPr/>
      </dsp:nvSpPr>
      <dsp:spPr>
        <a:xfrm>
          <a:off x="23647" y="144020"/>
          <a:ext cx="6817128" cy="757757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400" b="1" kern="1200" smtClean="0">
              <a:latin typeface="Californian FB" pitchFamily="18" charset="0"/>
            </a:rPr>
            <a:t>HIPÓTESIS </a:t>
          </a:r>
          <a:endParaRPr lang="es-EC" sz="4400" b="1" kern="1200" dirty="0">
            <a:latin typeface="Californian FB" pitchFamily="18" charset="0"/>
          </a:endParaRPr>
        </a:p>
      </dsp:txBody>
      <dsp:txXfrm>
        <a:off x="23647" y="144020"/>
        <a:ext cx="6817128" cy="757757"/>
      </dsp:txXfrm>
    </dsp:sp>
    <dsp:sp modelId="{9716E7B4-A173-4744-8733-9252461963F0}">
      <dsp:nvSpPr>
        <dsp:cNvPr id="0" name=""/>
        <dsp:cNvSpPr/>
      </dsp:nvSpPr>
      <dsp:spPr>
        <a:xfrm>
          <a:off x="3351" y="920047"/>
          <a:ext cx="2285906" cy="38938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Todas las formas de intimidación dentro del ámbito educativo inciden en el desarrollo cognitivo de los niños/as de 4 a 5 años, del Centro Infantil Municipal Genios en Acción y del Centros Infantil Municipal Gotitas de Amor.</a:t>
          </a:r>
          <a:endParaRPr lang="es-EC" sz="1800" kern="1200" dirty="0"/>
        </a:p>
      </dsp:txBody>
      <dsp:txXfrm>
        <a:off x="3351" y="920047"/>
        <a:ext cx="2285906" cy="3893882"/>
      </dsp:txXfrm>
    </dsp:sp>
    <dsp:sp modelId="{46C3BB90-6DFE-4A76-98BF-3E0FA6D57E7E}">
      <dsp:nvSpPr>
        <dsp:cNvPr id="0" name=""/>
        <dsp:cNvSpPr/>
      </dsp:nvSpPr>
      <dsp:spPr>
        <a:xfrm>
          <a:off x="2289258" y="920047"/>
          <a:ext cx="2285906" cy="3893882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La intimidación genera cambios en las habilidades y destrezas, que producen consecuencias psicológicas, fisiológicas y sociales en los niños/as del Centro Infantil Municipal Genios en Acción y del Centro Infantil Municipal Gotitas de Amor.</a:t>
          </a:r>
          <a:endParaRPr lang="es-EC" sz="1800" kern="1200" dirty="0"/>
        </a:p>
      </dsp:txBody>
      <dsp:txXfrm>
        <a:off x="2289258" y="920047"/>
        <a:ext cx="2285906" cy="3893882"/>
      </dsp:txXfrm>
    </dsp:sp>
    <dsp:sp modelId="{F2F26BE9-5778-4DB5-A6C8-DF3F6603F781}">
      <dsp:nvSpPr>
        <dsp:cNvPr id="0" name=""/>
        <dsp:cNvSpPr/>
      </dsp:nvSpPr>
      <dsp:spPr>
        <a:xfrm>
          <a:off x="4575165" y="920047"/>
          <a:ext cx="2285906" cy="389388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Las niñas sufren mayor intimidación que los niños en el Centro Infantil Municipal Genios en Acción y en el Centro Infantil Municipal Gotitas de Amor.</a:t>
          </a:r>
          <a:endParaRPr lang="es-EC" sz="1800" kern="1200" dirty="0"/>
        </a:p>
      </dsp:txBody>
      <dsp:txXfrm>
        <a:off x="4575165" y="920047"/>
        <a:ext cx="2285906" cy="3893882"/>
      </dsp:txXfrm>
    </dsp:sp>
    <dsp:sp modelId="{BEEE6912-141E-4589-96CD-36209F5E2259}">
      <dsp:nvSpPr>
        <dsp:cNvPr id="0" name=""/>
        <dsp:cNvSpPr/>
      </dsp:nvSpPr>
      <dsp:spPr>
        <a:xfrm flipV="1">
          <a:off x="0" y="4840171"/>
          <a:ext cx="6864424" cy="144156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0EB370-B68E-49D8-9D14-96E1442D4081}">
      <dsp:nvSpPr>
        <dsp:cNvPr id="0" name=""/>
        <dsp:cNvSpPr/>
      </dsp:nvSpPr>
      <dsp:spPr>
        <a:xfrm rot="2653745">
          <a:off x="1674278" y="2834966"/>
          <a:ext cx="375441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375441" y="2882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D2964-9F10-40AD-8CEA-C8B336E378E2}">
      <dsp:nvSpPr>
        <dsp:cNvPr id="0" name=""/>
        <dsp:cNvSpPr/>
      </dsp:nvSpPr>
      <dsp:spPr>
        <a:xfrm rot="45833">
          <a:off x="1727458" y="2052050"/>
          <a:ext cx="627492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627492" y="2882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52FBA-EECD-4E04-8D73-3401A1B33C4E}">
      <dsp:nvSpPr>
        <dsp:cNvPr id="0" name=""/>
        <dsp:cNvSpPr/>
      </dsp:nvSpPr>
      <dsp:spPr>
        <a:xfrm rot="18961662">
          <a:off x="1677576" y="1255806"/>
          <a:ext cx="356085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356085" y="2882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2EFEB-B409-4A95-B8E2-8742E0714C57}">
      <dsp:nvSpPr>
        <dsp:cNvPr id="0" name=""/>
        <dsp:cNvSpPr/>
      </dsp:nvSpPr>
      <dsp:spPr>
        <a:xfrm>
          <a:off x="254699" y="1224137"/>
          <a:ext cx="1578736" cy="168689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D09FA-A4C5-4360-931B-C23254C6D9D0}">
      <dsp:nvSpPr>
        <dsp:cNvPr id="0" name=""/>
        <dsp:cNvSpPr/>
      </dsp:nvSpPr>
      <dsp:spPr>
        <a:xfrm>
          <a:off x="1683011" y="-88855"/>
          <a:ext cx="1720071" cy="14205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Observación</a:t>
          </a:r>
          <a:endParaRPr lang="es-EC" sz="1800" kern="1200" dirty="0"/>
        </a:p>
      </dsp:txBody>
      <dsp:txXfrm>
        <a:off x="1683011" y="-88855"/>
        <a:ext cx="1720071" cy="1420581"/>
      </dsp:txXfrm>
    </dsp:sp>
    <dsp:sp modelId="{A2B1AAEB-1AAA-44C0-B203-501972838A45}">
      <dsp:nvSpPr>
        <dsp:cNvPr id="0" name=""/>
        <dsp:cNvSpPr/>
      </dsp:nvSpPr>
      <dsp:spPr>
        <a:xfrm>
          <a:off x="2354804" y="1368147"/>
          <a:ext cx="1782598" cy="14575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Encuesta</a:t>
          </a:r>
          <a:endParaRPr lang="es-EC" sz="2000" kern="1200" dirty="0"/>
        </a:p>
      </dsp:txBody>
      <dsp:txXfrm>
        <a:off x="2354804" y="1368147"/>
        <a:ext cx="1782598" cy="1457591"/>
      </dsp:txXfrm>
    </dsp:sp>
    <dsp:sp modelId="{05433A6D-DDFB-4915-A0C1-48D0EA40ECA6}">
      <dsp:nvSpPr>
        <dsp:cNvPr id="0" name=""/>
        <dsp:cNvSpPr/>
      </dsp:nvSpPr>
      <dsp:spPr>
        <a:xfrm>
          <a:off x="1616100" y="2874608"/>
          <a:ext cx="1827129" cy="12782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Entrevista</a:t>
          </a:r>
          <a:endParaRPr lang="es-EC" sz="2000" kern="1200" dirty="0"/>
        </a:p>
      </dsp:txBody>
      <dsp:txXfrm>
        <a:off x="1616100" y="2874608"/>
        <a:ext cx="1827129" cy="127824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CBF386-8421-48F3-9E1E-9279197EFD3E}">
      <dsp:nvSpPr>
        <dsp:cNvPr id="0" name=""/>
        <dsp:cNvSpPr/>
      </dsp:nvSpPr>
      <dsp:spPr>
        <a:xfrm>
          <a:off x="234159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E57FA6-B9A8-43C1-9822-FEAD8C85A20F}">
      <dsp:nvSpPr>
        <dsp:cNvPr id="0" name=""/>
        <dsp:cNvSpPr/>
      </dsp:nvSpPr>
      <dsp:spPr>
        <a:xfrm>
          <a:off x="27739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Gracias</a:t>
          </a:r>
          <a:endParaRPr lang="es-EC" sz="2300" kern="1200" dirty="0"/>
        </a:p>
      </dsp:txBody>
      <dsp:txXfrm>
        <a:off x="2773960" y="706323"/>
        <a:ext cx="1086973" cy="543356"/>
      </dsp:txXfrm>
    </dsp:sp>
    <dsp:sp modelId="{34C1AA79-3A09-46D7-A02E-8E642427FD1B}">
      <dsp:nvSpPr>
        <dsp:cNvPr id="0" name=""/>
        <dsp:cNvSpPr/>
      </dsp:nvSpPr>
      <dsp:spPr>
        <a:xfrm>
          <a:off x="17982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B21DF-D024-43CE-8D4E-353EF1D860E4}">
      <dsp:nvSpPr>
        <dsp:cNvPr id="0" name=""/>
        <dsp:cNvSpPr/>
      </dsp:nvSpPr>
      <dsp:spPr>
        <a:xfrm>
          <a:off x="22328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por su</a:t>
          </a:r>
          <a:endParaRPr lang="es-EC" sz="2300" kern="1200" dirty="0"/>
        </a:p>
      </dsp:txBody>
      <dsp:txXfrm>
        <a:off x="2232861" y="1836927"/>
        <a:ext cx="1086973" cy="543356"/>
      </dsp:txXfrm>
    </dsp:sp>
    <dsp:sp modelId="{6E848F2A-14F3-4BB7-BBE4-2144CC8295F6}">
      <dsp:nvSpPr>
        <dsp:cNvPr id="0" name=""/>
        <dsp:cNvSpPr/>
      </dsp:nvSpPr>
      <dsp:spPr>
        <a:xfrm>
          <a:off x="248081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71A20C-99B1-4727-9941-374B4486AFDF}">
      <dsp:nvSpPr>
        <dsp:cNvPr id="0" name=""/>
        <dsp:cNvSpPr/>
      </dsp:nvSpPr>
      <dsp:spPr>
        <a:xfrm>
          <a:off x="27765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dirty="0" smtClean="0"/>
            <a:t>atención</a:t>
          </a:r>
          <a:endParaRPr lang="es-EC" sz="2300" kern="1200" dirty="0"/>
        </a:p>
      </dsp:txBody>
      <dsp:txXfrm>
        <a:off x="2776532" y="2969158"/>
        <a:ext cx="1086973" cy="543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0.22301</cdr:x>
      <cdr:y>0.60976</cdr:y>
    </cdr:from>
    <cdr:to>
      <cdr:x>0.31051</cdr:x>
      <cdr:y>0.68812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84176" y="1800200"/>
          <a:ext cx="621575" cy="231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0" dirty="0">
              <a:solidFill>
                <a:sysClr val="windowText" lastClr="000000"/>
              </a:solidFill>
            </a:rPr>
            <a:t>5%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0.8641</cdr:x>
      <cdr:y>0.39103</cdr:y>
    </cdr:from>
    <cdr:to>
      <cdr:x>0.92564</cdr:x>
      <cdr:y>0.4562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232157" y="1296144"/>
          <a:ext cx="515041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_tradnl" sz="1400" dirty="0">
              <a:solidFill>
                <a:sysClr val="windowText" lastClr="000000"/>
              </a:solidFill>
            </a:rPr>
            <a:t>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2A8F8-9F1F-4534-BAA4-85EFD3CDFF06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249AE-7A05-4BCC-8B04-2A3FFFDE1C0F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61887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C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49AE-7A05-4BCC-8B04-2A3FFFDE1C0F}" type="slidenum">
              <a:rPr lang="es-EC" smtClean="0"/>
              <a:pPr/>
              <a:t>4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59491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4254030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520674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815888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630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 descr="LOGO ESPE ORIGINAL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6388"/>
            <a:ext cx="2611438" cy="6397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159325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0953168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56721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6156155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689632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6441218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742504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57505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976863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C0A6-1004-4E22-9D82-2EC7A43D7689}" type="datetimeFigureOut">
              <a:rPr lang="es-EC" smtClean="0"/>
              <a:pPr/>
              <a:t>25/11/2011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72053-A4DF-4A9F-98CD-E333CD01D0C3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12036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="" xmlns:p14="http://schemas.microsoft.com/office/powerpoint/2010/main" Requires="p14">
      <p:transition spd="slow" p14:dur="1500" advTm="20000">
        <p:split orient="vert"/>
      </p:transition>
    </mc:Choice>
    <mc:Fallback>
      <p:transition spd="slow" advTm="2000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user\Desktop\002.Donde%20Estara%20Mi%20Primavera.mp3" TargetMode="External"/></Relationships>
</file>

<file path=ppt/slides/_rels/slide5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ChangeArrowheads="1"/>
          </p:cNvSpPr>
          <p:nvPr/>
        </p:nvSpPr>
        <p:spPr bwMode="auto">
          <a:xfrm>
            <a:off x="1692275" y="5007130"/>
            <a:ext cx="70564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>
              <a:buFont typeface="Arial" charset="0"/>
              <a:buNone/>
            </a:pPr>
            <a:r>
              <a:rPr lang="es-ES" sz="195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Autora:</a:t>
            </a:r>
          </a:p>
          <a:p>
            <a:pPr marL="342900" indent="-342900" algn="ctr">
              <a:buFont typeface="Arial" charset="0"/>
              <a:buNone/>
            </a:pPr>
            <a:r>
              <a:rPr lang="es-ES" sz="195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MARÍA JOSÉ NOGALES CARRIÓN</a:t>
            </a: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27584" y="1062038"/>
            <a:ext cx="7992888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/>
            <a:r>
              <a:rPr lang="es-ES" sz="2200" b="1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DEPARTAMENTO DE CIENCIAS HUMANAS Y SOCIALES</a:t>
            </a:r>
            <a:br>
              <a:rPr lang="es-ES" sz="2200" b="1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es-ES" sz="2200" b="1" dirty="0" smtClean="0"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LICENCIATURA EN EDUCACIÓN INFANTIL</a:t>
            </a:r>
          </a:p>
        </p:txBody>
      </p:sp>
      <p:sp>
        <p:nvSpPr>
          <p:cNvPr id="3076" name="Rectangle 18"/>
          <p:cNvSpPr>
            <a:spLocks noChangeArrowheads="1"/>
          </p:cNvSpPr>
          <p:nvPr/>
        </p:nvSpPr>
        <p:spPr bwMode="auto">
          <a:xfrm>
            <a:off x="1476375" y="3143248"/>
            <a:ext cx="70564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>
              <a:buFont typeface="Arial" charset="0"/>
              <a:buNone/>
            </a:pPr>
            <a:r>
              <a:rPr lang="es-ES" sz="195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DEFENSA DE LA INVESTIGACIÓN PREVIO A </a:t>
            </a:r>
            <a:endParaRPr lang="es-ES" sz="1950" b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342900" indent="-342900" algn="ctr">
              <a:buFont typeface="Arial" charset="0"/>
              <a:buNone/>
            </a:pPr>
            <a:r>
              <a:rPr lang="es-ES" sz="195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OBTENER </a:t>
            </a:r>
            <a:r>
              <a:rPr lang="es-ES" sz="195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EL TÍTULO DE LICENCIATURA</a:t>
            </a:r>
          </a:p>
        </p:txBody>
      </p:sp>
    </p:spTree>
    <p:extLst>
      <p:ext uri="{BB962C8B-B14F-4D97-AF65-F5344CB8AC3E}">
        <p14:creationId xmlns="" xmlns:p14="http://schemas.microsoft.com/office/powerpoint/2010/main" val="21698147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3739663067"/>
              </p:ext>
            </p:extLst>
          </p:nvPr>
        </p:nvGraphicFramePr>
        <p:xfrm>
          <a:off x="2051720" y="1741264"/>
          <a:ext cx="61206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3779912" y="548680"/>
            <a:ext cx="4248472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0000">
                <a:srgbClr val="336BAF"/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3600" b="1" dirty="0" smtClean="0">
                <a:solidFill>
                  <a:schemeClr val="bg1"/>
                </a:solidFill>
                <a:latin typeface="Californian FB" pitchFamily="18" charset="0"/>
              </a:rPr>
              <a:t>INTIMIDACIÓN</a:t>
            </a:r>
          </a:p>
        </p:txBody>
      </p:sp>
    </p:spTree>
    <p:extLst>
      <p:ext uri="{BB962C8B-B14F-4D97-AF65-F5344CB8AC3E}">
        <p14:creationId xmlns="" xmlns:p14="http://schemas.microsoft.com/office/powerpoint/2010/main" val="22628827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2 CuadroTexto"/>
          <p:cNvSpPr txBox="1">
            <a:spLocks noChangeArrowheads="1"/>
          </p:cNvSpPr>
          <p:nvPr/>
        </p:nvSpPr>
        <p:spPr bwMode="auto">
          <a:xfrm>
            <a:off x="1124987" y="2136551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dirty="0">
                <a:latin typeface="Californian FB" pitchFamily="18" charset="0"/>
              </a:rPr>
              <a:t> </a:t>
            </a:r>
            <a:r>
              <a:rPr lang="es-EC" b="1" dirty="0" smtClean="0">
                <a:latin typeface="Californian FB" pitchFamily="18" charset="0"/>
              </a:rPr>
              <a:t>Física</a:t>
            </a:r>
            <a:endParaRPr lang="es-EC" b="1" dirty="0">
              <a:latin typeface="Californian FB" pitchFamily="18" charset="0"/>
            </a:endParaRPr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2118150" y="1124744"/>
            <a:ext cx="5910234" cy="646331"/>
          </a:xfrm>
          <a:prstGeom prst="rect">
            <a:avLst/>
          </a:prstGeom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3600" b="1" dirty="0" smtClean="0">
                <a:solidFill>
                  <a:schemeClr val="bg1"/>
                </a:solidFill>
                <a:latin typeface="Californian FB" pitchFamily="18" charset="0"/>
              </a:rPr>
              <a:t>TIPOS DE INTIMIDACIÓN</a:t>
            </a:r>
            <a:endParaRPr lang="es-EC" sz="36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  <p:pic>
        <p:nvPicPr>
          <p:cNvPr id="71682" name="Picture 2" descr="http://4.bp.blogspot.com/_v4ShxPj-x9g/TPhsZotu4HI/AAAAAAAAAAg/9S0Ay575zU8/s1600/imagesCAYC2VZ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70" y="278092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5" name="Picture 5" descr="http://www.infanciasaludable.org/wp-content/uploads/2011/04/bull_articul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2 CuadroTexto"/>
          <p:cNvSpPr txBox="1">
            <a:spLocks noChangeArrowheads="1"/>
          </p:cNvSpPr>
          <p:nvPr/>
        </p:nvSpPr>
        <p:spPr bwMode="auto">
          <a:xfrm>
            <a:off x="6948264" y="3553852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dirty="0">
                <a:latin typeface="Californian FB" pitchFamily="18" charset="0"/>
              </a:rPr>
              <a:t> </a:t>
            </a:r>
            <a:r>
              <a:rPr lang="es-EC" b="1" dirty="0" smtClean="0">
                <a:latin typeface="Californian FB" pitchFamily="18" charset="0"/>
              </a:rPr>
              <a:t>Social</a:t>
            </a:r>
            <a:endParaRPr lang="es-EC" b="1" dirty="0">
              <a:latin typeface="Californian FB" pitchFamily="18" charset="0"/>
            </a:endParaRPr>
          </a:p>
        </p:txBody>
      </p:sp>
      <p:sp>
        <p:nvSpPr>
          <p:cNvPr id="12" name="2 CuadroTexto"/>
          <p:cNvSpPr txBox="1">
            <a:spLocks noChangeArrowheads="1"/>
          </p:cNvSpPr>
          <p:nvPr/>
        </p:nvSpPr>
        <p:spPr bwMode="auto">
          <a:xfrm>
            <a:off x="3995936" y="2780928"/>
            <a:ext cx="1368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dirty="0">
                <a:latin typeface="Californian FB" pitchFamily="18" charset="0"/>
              </a:rPr>
              <a:t> </a:t>
            </a:r>
            <a:r>
              <a:rPr lang="es-EC" b="1" dirty="0" smtClean="0">
                <a:latin typeface="Californian FB" pitchFamily="18" charset="0"/>
              </a:rPr>
              <a:t>Verbal</a:t>
            </a:r>
            <a:endParaRPr lang="es-EC" b="1" dirty="0">
              <a:latin typeface="Californian FB" pitchFamily="18" charset="0"/>
            </a:endParaRPr>
          </a:p>
        </p:txBody>
      </p:sp>
      <p:pic>
        <p:nvPicPr>
          <p:cNvPr id="71687" name="Picture 7" descr="http://img.webme.com/pic/p/prevencioncontraanorexiaybulling/imagsyudsdsda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05609"/>
            <a:ext cx="1905000" cy="1647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80928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5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2267744" y="1268760"/>
            <a:ext cx="5400600" cy="55399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0000">
                <a:srgbClr val="336BAF"/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3000" b="1" dirty="0" smtClean="0">
                <a:solidFill>
                  <a:schemeClr val="bg1"/>
                </a:solidFill>
                <a:latin typeface="Californian FB" pitchFamily="18" charset="0"/>
              </a:rPr>
              <a:t>INTIMIDACIÓN INFANTIL</a:t>
            </a:r>
            <a:endParaRPr lang="es-EC" sz="30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788024" y="2132856"/>
            <a:ext cx="432048" cy="504056"/>
          </a:xfrm>
          <a:prstGeom prst="downArrow">
            <a:avLst/>
          </a:prstGeom>
          <a:solidFill>
            <a:srgbClr val="FF9393"/>
          </a:solidFill>
          <a:ln w="19050">
            <a:solidFill>
              <a:srgbClr val="FF71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1619672" y="2924944"/>
            <a:ext cx="6696744" cy="2647196"/>
          </a:xfrm>
          <a:prstGeom prst="round2Diag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ES" sz="205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lvl="0" algn="just"/>
            <a:r>
              <a:rPr lang="es-ES" sz="2050" dirty="0" smtClean="0">
                <a:solidFill>
                  <a:schemeClr val="tx1"/>
                </a:solidFill>
                <a:latin typeface="Lucida Sans" pitchFamily="34" charset="0"/>
              </a:rPr>
              <a:t>La intimidación entre niños/as es uno de los problemas más comunes y más dañinos que entorpecen su desarrollo emocional, social y educacional, es un asunto serio, meritorio de atención e intervención. </a:t>
            </a:r>
          </a:p>
          <a:p>
            <a:pPr lvl="0" algn="just"/>
            <a:r>
              <a:rPr lang="es-ES" sz="2050" dirty="0" smtClean="0">
                <a:solidFill>
                  <a:schemeClr val="tx1"/>
                </a:solidFill>
                <a:latin typeface="Lucida Sans" pitchFamily="34" charset="0"/>
              </a:rPr>
              <a:t>Los niños/as aprenden y copian lo que observan en sus hogares, comunidades, y a través de los medios de comunicación. </a:t>
            </a:r>
            <a:endParaRPr lang="es-EC" sz="2050" dirty="0" smtClean="0">
              <a:solidFill>
                <a:schemeClr val="tx1"/>
              </a:solidFill>
              <a:latin typeface="Lucida Sans" pitchFamily="34" charset="0"/>
            </a:endParaRPr>
          </a:p>
          <a:p>
            <a:pPr algn="just"/>
            <a:endParaRPr lang="es-EC" sz="2300" dirty="0" smtClean="0">
              <a:solidFill>
                <a:schemeClr val="tx1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80584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1619673" y="1340768"/>
            <a:ext cx="7560839" cy="5228813"/>
            <a:chOff x="1551075" y="1556985"/>
            <a:chExt cx="6977954" cy="5228813"/>
          </a:xfrm>
        </p:grpSpPr>
        <p:sp>
          <p:nvSpPr>
            <p:cNvPr id="6" name="5 Forma libre"/>
            <p:cNvSpPr/>
            <p:nvPr/>
          </p:nvSpPr>
          <p:spPr>
            <a:xfrm>
              <a:off x="4628354" y="1556985"/>
              <a:ext cx="1686338" cy="1938320"/>
            </a:xfrm>
            <a:custGeom>
              <a:avLst/>
              <a:gdLst>
                <a:gd name="connsiteX0" fmla="*/ 0 w 1938320"/>
                <a:gd name="connsiteY0" fmla="*/ 843169 h 1686338"/>
                <a:gd name="connsiteX1" fmla="*/ 421585 w 1938320"/>
                <a:gd name="connsiteY1" fmla="*/ 0 h 1686338"/>
                <a:gd name="connsiteX2" fmla="*/ 1516736 w 1938320"/>
                <a:gd name="connsiteY2" fmla="*/ 0 h 1686338"/>
                <a:gd name="connsiteX3" fmla="*/ 1938320 w 1938320"/>
                <a:gd name="connsiteY3" fmla="*/ 843169 h 1686338"/>
                <a:gd name="connsiteX4" fmla="*/ 1516736 w 1938320"/>
                <a:gd name="connsiteY4" fmla="*/ 1686338 h 1686338"/>
                <a:gd name="connsiteX5" fmla="*/ 421585 w 1938320"/>
                <a:gd name="connsiteY5" fmla="*/ 1686338 h 1686338"/>
                <a:gd name="connsiteX6" fmla="*/ 0 w 1938320"/>
                <a:gd name="connsiteY6" fmla="*/ 843169 h 168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8320" h="1686338">
                  <a:moveTo>
                    <a:pt x="969160" y="0"/>
                  </a:moveTo>
                  <a:lnTo>
                    <a:pt x="1938319" y="366779"/>
                  </a:lnTo>
                  <a:lnTo>
                    <a:pt x="1938319" y="1319560"/>
                  </a:lnTo>
                  <a:lnTo>
                    <a:pt x="969160" y="1686338"/>
                  </a:lnTo>
                  <a:lnTo>
                    <a:pt x="1" y="1319560"/>
                  </a:lnTo>
                  <a:lnTo>
                    <a:pt x="1" y="366779"/>
                  </a:lnTo>
                  <a:lnTo>
                    <a:pt x="96916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316128" tIns="355395" rIns="316128" bIns="355395" numCol="1" spcCol="1270" anchor="ctr" anchorCtr="0">
              <a:noAutofit/>
            </a:bodyPr>
            <a:lstStyle/>
            <a:p>
              <a:pPr lvl="0" algn="ctr" defTabSz="60007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350" b="1" kern="1200" dirty="0" smtClean="0">
                  <a:latin typeface="Lucida Sans" pitchFamily="34" charset="0"/>
                </a:rPr>
                <a:t>Inseguridad,  necesitan presumir para sentirse mejor con ellos/as mismos </a:t>
              </a:r>
              <a:endParaRPr lang="es-EC" sz="1350" b="1" kern="1200" dirty="0">
                <a:latin typeface="Lucida Sans" pitchFamily="34" charset="0"/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6219504" y="2693151"/>
              <a:ext cx="2163166" cy="11629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7 Forma libre"/>
            <p:cNvSpPr/>
            <p:nvPr/>
          </p:nvSpPr>
          <p:spPr>
            <a:xfrm>
              <a:off x="2807108" y="1556985"/>
              <a:ext cx="1686338" cy="1938320"/>
            </a:xfrm>
            <a:custGeom>
              <a:avLst/>
              <a:gdLst>
                <a:gd name="connsiteX0" fmla="*/ 0 w 1938320"/>
                <a:gd name="connsiteY0" fmla="*/ 843169 h 1686338"/>
                <a:gd name="connsiteX1" fmla="*/ 421585 w 1938320"/>
                <a:gd name="connsiteY1" fmla="*/ 0 h 1686338"/>
                <a:gd name="connsiteX2" fmla="*/ 1516736 w 1938320"/>
                <a:gd name="connsiteY2" fmla="*/ 0 h 1686338"/>
                <a:gd name="connsiteX3" fmla="*/ 1938320 w 1938320"/>
                <a:gd name="connsiteY3" fmla="*/ 843169 h 1686338"/>
                <a:gd name="connsiteX4" fmla="*/ 1516736 w 1938320"/>
                <a:gd name="connsiteY4" fmla="*/ 1686338 h 1686338"/>
                <a:gd name="connsiteX5" fmla="*/ 421585 w 1938320"/>
                <a:gd name="connsiteY5" fmla="*/ 1686338 h 1686338"/>
                <a:gd name="connsiteX6" fmla="*/ 0 w 1938320"/>
                <a:gd name="connsiteY6" fmla="*/ 843169 h 168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8320" h="1686338">
                  <a:moveTo>
                    <a:pt x="969160" y="0"/>
                  </a:moveTo>
                  <a:lnTo>
                    <a:pt x="1938319" y="366779"/>
                  </a:lnTo>
                  <a:lnTo>
                    <a:pt x="1938319" y="1319560"/>
                  </a:lnTo>
                  <a:lnTo>
                    <a:pt x="969160" y="1686338"/>
                  </a:lnTo>
                  <a:lnTo>
                    <a:pt x="1" y="1319560"/>
                  </a:lnTo>
                  <a:lnTo>
                    <a:pt x="1" y="366779"/>
                  </a:lnTo>
                  <a:lnTo>
                    <a:pt x="969160" y="0"/>
                  </a:ln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62788" tIns="302055" rIns="262788" bIns="30205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500" b="1" kern="1200" dirty="0" smtClean="0">
                  <a:solidFill>
                    <a:schemeClr val="bg1"/>
                  </a:solidFill>
                  <a:latin typeface="Lucida Sans" pitchFamily="34" charset="0"/>
                </a:rPr>
                <a:t>Déficit de habilidades sociales y resolución de conflictos</a:t>
              </a:r>
              <a:endParaRPr lang="es-EC" sz="1500" b="1" kern="1200" dirty="0">
                <a:solidFill>
                  <a:schemeClr val="bg1"/>
                </a:solidFill>
                <a:latin typeface="Lucida Sans" pitchFamily="34" charset="0"/>
              </a:endParaRPr>
            </a:p>
          </p:txBody>
        </p:sp>
        <p:sp>
          <p:nvSpPr>
            <p:cNvPr id="9" name="8 Forma libre"/>
            <p:cNvSpPr/>
            <p:nvPr/>
          </p:nvSpPr>
          <p:spPr>
            <a:xfrm>
              <a:off x="3714242" y="3202231"/>
              <a:ext cx="1686338" cy="1938320"/>
            </a:xfrm>
            <a:custGeom>
              <a:avLst/>
              <a:gdLst>
                <a:gd name="connsiteX0" fmla="*/ 0 w 1938320"/>
                <a:gd name="connsiteY0" fmla="*/ 843169 h 1686338"/>
                <a:gd name="connsiteX1" fmla="*/ 421585 w 1938320"/>
                <a:gd name="connsiteY1" fmla="*/ 0 h 1686338"/>
                <a:gd name="connsiteX2" fmla="*/ 1516736 w 1938320"/>
                <a:gd name="connsiteY2" fmla="*/ 0 h 1686338"/>
                <a:gd name="connsiteX3" fmla="*/ 1938320 w 1938320"/>
                <a:gd name="connsiteY3" fmla="*/ 843169 h 1686338"/>
                <a:gd name="connsiteX4" fmla="*/ 1516736 w 1938320"/>
                <a:gd name="connsiteY4" fmla="*/ 1686338 h 1686338"/>
                <a:gd name="connsiteX5" fmla="*/ 421585 w 1938320"/>
                <a:gd name="connsiteY5" fmla="*/ 1686338 h 1686338"/>
                <a:gd name="connsiteX6" fmla="*/ 0 w 1938320"/>
                <a:gd name="connsiteY6" fmla="*/ 843169 h 168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8320" h="1686338">
                  <a:moveTo>
                    <a:pt x="969160" y="0"/>
                  </a:moveTo>
                  <a:lnTo>
                    <a:pt x="1938319" y="366779"/>
                  </a:lnTo>
                  <a:lnTo>
                    <a:pt x="1938319" y="1319560"/>
                  </a:lnTo>
                  <a:lnTo>
                    <a:pt x="969160" y="1686338"/>
                  </a:lnTo>
                  <a:lnTo>
                    <a:pt x="1" y="1319560"/>
                  </a:lnTo>
                  <a:lnTo>
                    <a:pt x="1" y="366779"/>
                  </a:lnTo>
                  <a:lnTo>
                    <a:pt x="969160" y="0"/>
                  </a:lnTo>
                  <a:close/>
                </a:path>
              </a:pathLst>
            </a:cu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338988" tIns="378255" rIns="338988" bIns="3782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000" b="1" kern="1200" dirty="0" smtClean="0">
                  <a:latin typeface="Lucida Sans" pitchFamily="34" charset="0"/>
                </a:rPr>
                <a:t>CAUSAS</a:t>
              </a:r>
              <a:endParaRPr lang="es-EC" sz="2000" b="1" kern="1200" dirty="0">
                <a:latin typeface="Lucida Sans" pitchFamily="34" charset="0"/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1551075" y="3589895"/>
              <a:ext cx="2093386" cy="11629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Forma libre"/>
            <p:cNvSpPr/>
            <p:nvPr/>
          </p:nvSpPr>
          <p:spPr>
            <a:xfrm>
              <a:off x="5503296" y="3213169"/>
              <a:ext cx="1686338" cy="1938320"/>
            </a:xfrm>
            <a:custGeom>
              <a:avLst/>
              <a:gdLst>
                <a:gd name="connsiteX0" fmla="*/ 0 w 1938320"/>
                <a:gd name="connsiteY0" fmla="*/ 843169 h 1686338"/>
                <a:gd name="connsiteX1" fmla="*/ 421585 w 1938320"/>
                <a:gd name="connsiteY1" fmla="*/ 0 h 1686338"/>
                <a:gd name="connsiteX2" fmla="*/ 1516736 w 1938320"/>
                <a:gd name="connsiteY2" fmla="*/ 0 h 1686338"/>
                <a:gd name="connsiteX3" fmla="*/ 1938320 w 1938320"/>
                <a:gd name="connsiteY3" fmla="*/ 843169 h 1686338"/>
                <a:gd name="connsiteX4" fmla="*/ 1516736 w 1938320"/>
                <a:gd name="connsiteY4" fmla="*/ 1686338 h 1686338"/>
                <a:gd name="connsiteX5" fmla="*/ 421585 w 1938320"/>
                <a:gd name="connsiteY5" fmla="*/ 1686338 h 1686338"/>
                <a:gd name="connsiteX6" fmla="*/ 0 w 1938320"/>
                <a:gd name="connsiteY6" fmla="*/ 843169 h 168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8320" h="1686338">
                  <a:moveTo>
                    <a:pt x="969160" y="0"/>
                  </a:moveTo>
                  <a:lnTo>
                    <a:pt x="1938319" y="366779"/>
                  </a:lnTo>
                  <a:lnTo>
                    <a:pt x="1938319" y="1319560"/>
                  </a:lnTo>
                  <a:lnTo>
                    <a:pt x="969160" y="1686338"/>
                  </a:lnTo>
                  <a:lnTo>
                    <a:pt x="1" y="1319560"/>
                  </a:lnTo>
                  <a:lnTo>
                    <a:pt x="1" y="366779"/>
                  </a:lnTo>
                  <a:lnTo>
                    <a:pt x="969160" y="0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62788" tIns="302055" rIns="262788" bIns="30205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50" b="1" kern="1200" dirty="0" smtClean="0">
                  <a:latin typeface="Lucida Sans" pitchFamily="34" charset="0"/>
                </a:rPr>
                <a:t>Poco control de la ira y no sienten culpa porque creen que se merecen todo</a:t>
              </a:r>
              <a:endParaRPr lang="es-EC" sz="1450" b="1" kern="1200" dirty="0">
                <a:latin typeface="Lucida Sans" pitchFamily="34" charset="0"/>
              </a:endParaRPr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4628354" y="4847477"/>
              <a:ext cx="1686338" cy="1938321"/>
            </a:xfrm>
            <a:custGeom>
              <a:avLst/>
              <a:gdLst>
                <a:gd name="connsiteX0" fmla="*/ 0 w 1938320"/>
                <a:gd name="connsiteY0" fmla="*/ 843169 h 1686338"/>
                <a:gd name="connsiteX1" fmla="*/ 421585 w 1938320"/>
                <a:gd name="connsiteY1" fmla="*/ 0 h 1686338"/>
                <a:gd name="connsiteX2" fmla="*/ 1516736 w 1938320"/>
                <a:gd name="connsiteY2" fmla="*/ 0 h 1686338"/>
                <a:gd name="connsiteX3" fmla="*/ 1938320 w 1938320"/>
                <a:gd name="connsiteY3" fmla="*/ 843169 h 1686338"/>
                <a:gd name="connsiteX4" fmla="*/ 1516736 w 1938320"/>
                <a:gd name="connsiteY4" fmla="*/ 1686338 h 1686338"/>
                <a:gd name="connsiteX5" fmla="*/ 421585 w 1938320"/>
                <a:gd name="connsiteY5" fmla="*/ 1686338 h 1686338"/>
                <a:gd name="connsiteX6" fmla="*/ 0 w 1938320"/>
                <a:gd name="connsiteY6" fmla="*/ 843169 h 168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8320" h="1686338">
                  <a:moveTo>
                    <a:pt x="969160" y="0"/>
                  </a:moveTo>
                  <a:lnTo>
                    <a:pt x="1938319" y="366779"/>
                  </a:lnTo>
                  <a:lnTo>
                    <a:pt x="1938319" y="1319560"/>
                  </a:lnTo>
                  <a:lnTo>
                    <a:pt x="969160" y="1686338"/>
                  </a:lnTo>
                  <a:lnTo>
                    <a:pt x="1" y="1319560"/>
                  </a:lnTo>
                  <a:lnTo>
                    <a:pt x="1" y="366779"/>
                  </a:lnTo>
                  <a:lnTo>
                    <a:pt x="969160" y="0"/>
                  </a:ln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319938" tIns="359206" rIns="319938" bIns="35920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500" b="1" kern="1200" dirty="0" smtClean="0">
                  <a:latin typeface="Lucida Sans" pitchFamily="34" charset="0"/>
                </a:rPr>
                <a:t>Físicamente son más grandes que los demás</a:t>
              </a:r>
              <a:endParaRPr lang="es-EC" sz="1500" b="1" kern="1200" dirty="0">
                <a:latin typeface="Lucida Sans" pitchFamily="34" charset="0"/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6365864" y="5235142"/>
              <a:ext cx="2163165" cy="11629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13 Forma libre"/>
            <p:cNvSpPr/>
            <p:nvPr/>
          </p:nvSpPr>
          <p:spPr>
            <a:xfrm>
              <a:off x="2807107" y="4847478"/>
              <a:ext cx="1686338" cy="1938320"/>
            </a:xfrm>
            <a:custGeom>
              <a:avLst/>
              <a:gdLst>
                <a:gd name="connsiteX0" fmla="*/ 0 w 1938320"/>
                <a:gd name="connsiteY0" fmla="*/ 843169 h 1686338"/>
                <a:gd name="connsiteX1" fmla="*/ 421585 w 1938320"/>
                <a:gd name="connsiteY1" fmla="*/ 0 h 1686338"/>
                <a:gd name="connsiteX2" fmla="*/ 1516736 w 1938320"/>
                <a:gd name="connsiteY2" fmla="*/ 0 h 1686338"/>
                <a:gd name="connsiteX3" fmla="*/ 1938320 w 1938320"/>
                <a:gd name="connsiteY3" fmla="*/ 843169 h 1686338"/>
                <a:gd name="connsiteX4" fmla="*/ 1516736 w 1938320"/>
                <a:gd name="connsiteY4" fmla="*/ 1686338 h 1686338"/>
                <a:gd name="connsiteX5" fmla="*/ 421585 w 1938320"/>
                <a:gd name="connsiteY5" fmla="*/ 1686338 h 1686338"/>
                <a:gd name="connsiteX6" fmla="*/ 0 w 1938320"/>
                <a:gd name="connsiteY6" fmla="*/ 843169 h 168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8320" h="1686338">
                  <a:moveTo>
                    <a:pt x="969160" y="0"/>
                  </a:moveTo>
                  <a:lnTo>
                    <a:pt x="1938319" y="366779"/>
                  </a:lnTo>
                  <a:lnTo>
                    <a:pt x="1938319" y="1319560"/>
                  </a:lnTo>
                  <a:lnTo>
                    <a:pt x="969160" y="1686338"/>
                  </a:lnTo>
                  <a:lnTo>
                    <a:pt x="1" y="1319560"/>
                  </a:lnTo>
                  <a:lnTo>
                    <a:pt x="1" y="366779"/>
                  </a:lnTo>
                  <a:lnTo>
                    <a:pt x="969160" y="0"/>
                  </a:lnTo>
                  <a:close/>
                </a:path>
              </a:pathLst>
            </a:custGeom>
            <a:solidFill>
              <a:srgbClr val="C54F8A"/>
            </a:solidFill>
            <a:ln>
              <a:solidFill>
                <a:srgbClr val="AD3973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2788" tIns="302055" rIns="262788" bIns="30205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500" b="1" kern="1200" dirty="0" smtClean="0">
                  <a:latin typeface="Lucida Sans" pitchFamily="34" charset="0"/>
                </a:rPr>
                <a:t>Incapacidad para aceptar normas, por lo </a:t>
              </a:r>
              <a:r>
                <a:rPr lang="es-ES" sz="1500" b="1" dirty="0" smtClean="0">
                  <a:latin typeface="Lucida Sans" pitchFamily="34" charset="0"/>
                </a:rPr>
                <a:t>cual</a:t>
              </a:r>
              <a:r>
                <a:rPr lang="es-ES" sz="1500" b="1" kern="1200" dirty="0" smtClean="0">
                  <a:latin typeface="Lucida Sans" pitchFamily="34" charset="0"/>
                </a:rPr>
                <a:t> se meten en problemas</a:t>
              </a:r>
              <a:endParaRPr lang="es-EC" sz="1500" b="1" kern="1200" dirty="0">
                <a:latin typeface="Lucida Sans" pitchFamily="34" charset="0"/>
              </a:endParaRPr>
            </a:p>
          </p:txBody>
        </p:sp>
      </p:grpSp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3414294" y="476672"/>
            <a:ext cx="5190154" cy="477054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5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CAUSAS DE LA INTIMIDACIÓN</a:t>
            </a:r>
            <a:endParaRPr lang="es-EC" sz="25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16" name="15 Forma libre"/>
          <p:cNvSpPr/>
          <p:nvPr/>
        </p:nvSpPr>
        <p:spPr>
          <a:xfrm>
            <a:off x="1979712" y="2996952"/>
            <a:ext cx="1872208" cy="1938320"/>
          </a:xfrm>
          <a:custGeom>
            <a:avLst/>
            <a:gdLst>
              <a:gd name="connsiteX0" fmla="*/ 0 w 1938320"/>
              <a:gd name="connsiteY0" fmla="*/ 843169 h 1686338"/>
              <a:gd name="connsiteX1" fmla="*/ 421585 w 1938320"/>
              <a:gd name="connsiteY1" fmla="*/ 0 h 1686338"/>
              <a:gd name="connsiteX2" fmla="*/ 1516736 w 1938320"/>
              <a:gd name="connsiteY2" fmla="*/ 0 h 1686338"/>
              <a:gd name="connsiteX3" fmla="*/ 1938320 w 1938320"/>
              <a:gd name="connsiteY3" fmla="*/ 843169 h 1686338"/>
              <a:gd name="connsiteX4" fmla="*/ 1516736 w 1938320"/>
              <a:gd name="connsiteY4" fmla="*/ 1686338 h 1686338"/>
              <a:gd name="connsiteX5" fmla="*/ 421585 w 1938320"/>
              <a:gd name="connsiteY5" fmla="*/ 1686338 h 1686338"/>
              <a:gd name="connsiteX6" fmla="*/ 0 w 1938320"/>
              <a:gd name="connsiteY6" fmla="*/ 843169 h 168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8320" h="1686338">
                <a:moveTo>
                  <a:pt x="969160" y="0"/>
                </a:moveTo>
                <a:lnTo>
                  <a:pt x="1938319" y="366779"/>
                </a:lnTo>
                <a:lnTo>
                  <a:pt x="1938319" y="1319560"/>
                </a:lnTo>
                <a:lnTo>
                  <a:pt x="969160" y="1686338"/>
                </a:lnTo>
                <a:lnTo>
                  <a:pt x="1" y="1319560"/>
                </a:lnTo>
                <a:lnTo>
                  <a:pt x="1" y="366779"/>
                </a:lnTo>
                <a:lnTo>
                  <a:pt x="96916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262788" tIns="302055" rIns="262788" bIns="302055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_tradnl" sz="1450" dirty="0" smtClean="0">
              <a:solidFill>
                <a:schemeClr val="bg1"/>
              </a:solidFill>
              <a:latin typeface="Lucida Sans" pitchFamily="34" charset="0"/>
            </a:endParaRP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1400" b="1" dirty="0" smtClean="0">
                <a:solidFill>
                  <a:schemeClr val="bg1"/>
                </a:solidFill>
                <a:latin typeface="Lucida Sans" pitchFamily="34" charset="0"/>
              </a:rPr>
              <a:t>Percepción errónea de los demás, siempre de conflicto y agresión hacia él/ella</a:t>
            </a:r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C" sz="1450" kern="1200" dirty="0"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19616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835696" y="1125905"/>
            <a:ext cx="6696744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DETECCIÓN DE LA INTIMIDACIÓN INFANTIL</a:t>
            </a:r>
            <a:endParaRPr lang="es-EC" sz="22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1475656" y="3786190"/>
            <a:ext cx="65527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sz="2400" dirty="0"/>
              <a:t>Negación a asistir a la escuela bajo pretextos como enfermedades, cansancio, etc</a:t>
            </a:r>
            <a:r>
              <a:rPr lang="es-ES" sz="2400" dirty="0" smtClean="0"/>
              <a:t>.</a:t>
            </a:r>
            <a:endParaRPr lang="es-EC" sz="2400" dirty="0"/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1257687" y="3181649"/>
            <a:ext cx="655467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s-EC"/>
            </a:defPPr>
            <a:lvl1pPr>
              <a:defRPr sz="24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Pérdida o daño de útiles escolares, libros, </a:t>
            </a:r>
            <a:r>
              <a:rPr lang="es-ES" dirty="0" smtClean="0">
                <a:solidFill>
                  <a:schemeClr val="tx1"/>
                </a:solidFill>
              </a:rPr>
              <a:t>mochilas.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6" name="4 CuadroTexto"/>
          <p:cNvSpPr txBox="1">
            <a:spLocks noChangeArrowheads="1"/>
          </p:cNvSpPr>
          <p:nvPr/>
        </p:nvSpPr>
        <p:spPr bwMode="auto">
          <a:xfrm>
            <a:off x="1691680" y="4741143"/>
            <a:ext cx="651938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s-EC"/>
            </a:defPPr>
            <a:lvl1pPr>
              <a:defRPr sz="2400"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lt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No participa en actividades extracurriculares como salidas sociales, cumpleaños, campamentos, etc. 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1935330" y="5715016"/>
            <a:ext cx="6525102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s-EC"/>
            </a:defPPr>
            <a:lvl1pPr>
              <a:defRPr sz="2400"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lt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No tiene amigos/as, o sólo se aferra a uno/a y no conversa sobre sus actividades escolares.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4 CuadroTexto"/>
          <p:cNvSpPr txBox="1">
            <a:spLocks noChangeArrowheads="1"/>
          </p:cNvSpPr>
          <p:nvPr/>
        </p:nvSpPr>
        <p:spPr bwMode="auto">
          <a:xfrm>
            <a:off x="1072132" y="2571744"/>
            <a:ext cx="537207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s-EC"/>
            </a:defPPr>
            <a:lvl1pPr>
              <a:defRPr sz="2400"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lt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Empiezan a bajar su rendimiento escolar.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4 CuadroTexto"/>
          <p:cNvSpPr txBox="1">
            <a:spLocks noChangeArrowheads="1"/>
          </p:cNvSpPr>
          <p:nvPr/>
        </p:nvSpPr>
        <p:spPr bwMode="auto">
          <a:xfrm>
            <a:off x="877665" y="1959223"/>
            <a:ext cx="410419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s-EC"/>
            </a:defPPr>
            <a:lvl1pPr>
              <a:defRPr sz="2400">
                <a:solidFill>
                  <a:schemeClr val="lt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lt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lt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lt1"/>
                </a:solidFill>
                <a:latin typeface="Calibri" pitchFamily="34" charset="0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Llegan a casa con la ropa sucia.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58899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907704" y="1125905"/>
            <a:ext cx="662473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DETECCIÓN DE LA INTIMIDACIÓN INFANTIL</a:t>
            </a:r>
            <a:endParaRPr lang="es-EC" sz="22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1175413" y="1961545"/>
            <a:ext cx="2820523" cy="1323439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000" dirty="0"/>
              <a:t>Dejan de alimentarse como reacción a no ser molestados al decirles:   “gordos</a:t>
            </a:r>
            <a:r>
              <a:rPr lang="es-ES" sz="2000" dirty="0" smtClean="0"/>
              <a:t>”.</a:t>
            </a:r>
            <a:endParaRPr lang="es-EC" sz="2000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4683324" y="1941800"/>
            <a:ext cx="2480964" cy="163121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000" dirty="0" smtClean="0"/>
              <a:t>Se </a:t>
            </a:r>
            <a:r>
              <a:rPr lang="es-ES" sz="2000" dirty="0"/>
              <a:t>vuelven obsesivos con la limpieza, para contrarrestar a calificativos como “sucio</a:t>
            </a:r>
            <a:r>
              <a:rPr lang="es-ES" sz="2000" dirty="0" smtClean="0"/>
              <a:t>”.</a:t>
            </a:r>
            <a:endParaRPr lang="es-EC" sz="2000" dirty="0"/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1691680" y="3525976"/>
            <a:ext cx="2498895" cy="163121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000" dirty="0" smtClean="0">
                <a:solidFill>
                  <a:schemeClr val="bg1"/>
                </a:solidFill>
              </a:rPr>
              <a:t>Empiezan </a:t>
            </a:r>
            <a:r>
              <a:rPr lang="es-ES" sz="2000" dirty="0">
                <a:solidFill>
                  <a:schemeClr val="bg1"/>
                </a:solidFill>
              </a:rPr>
              <a:t>a enfermar con dolores de estómago o de cabeza por el estrés que les produce la </a:t>
            </a:r>
            <a:r>
              <a:rPr lang="es-ES" sz="2000" dirty="0" smtClean="0">
                <a:solidFill>
                  <a:schemeClr val="bg1"/>
                </a:solidFill>
              </a:rPr>
              <a:t>situación.</a:t>
            </a:r>
            <a:endParaRPr lang="es-EC" sz="2000" dirty="0"/>
          </a:p>
        </p:txBody>
      </p:sp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3635896" y="5365665"/>
            <a:ext cx="2675406" cy="1015663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000" dirty="0" smtClean="0"/>
              <a:t>Se </a:t>
            </a:r>
            <a:r>
              <a:rPr lang="es-ES" sz="2000" dirty="0"/>
              <a:t>vuelven más retraídos o empiezan a tartamudear</a:t>
            </a:r>
            <a:r>
              <a:rPr lang="es-ES" sz="2000" dirty="0" smtClean="0"/>
              <a:t>.</a:t>
            </a:r>
            <a:endParaRPr lang="es-EC" sz="2000" dirty="0"/>
          </a:p>
        </p:txBody>
      </p:sp>
      <p:sp>
        <p:nvSpPr>
          <p:cNvPr id="7" name="1 CuadroTexto"/>
          <p:cNvSpPr txBox="1">
            <a:spLocks noChangeArrowheads="1"/>
          </p:cNvSpPr>
          <p:nvPr/>
        </p:nvSpPr>
        <p:spPr bwMode="auto">
          <a:xfrm>
            <a:off x="5159099" y="3833753"/>
            <a:ext cx="3136384" cy="1323439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sz="2000" dirty="0" smtClean="0">
                <a:solidFill>
                  <a:schemeClr val="bg1"/>
                </a:solidFill>
              </a:rPr>
              <a:t>Los </a:t>
            </a:r>
            <a:r>
              <a:rPr lang="es-ES" sz="2000" dirty="0">
                <a:solidFill>
                  <a:schemeClr val="bg1"/>
                </a:solidFill>
              </a:rPr>
              <a:t>niños/as más pequeños pueden orinarse en la cama o quedarse dormidos </a:t>
            </a:r>
            <a:r>
              <a:rPr lang="es-ES" sz="2000" dirty="0" smtClean="0">
                <a:solidFill>
                  <a:schemeClr val="bg1"/>
                </a:solidFill>
              </a:rPr>
              <a:t>llorando.</a:t>
            </a:r>
            <a:endParaRPr lang="es-EC" sz="2000" dirty="0"/>
          </a:p>
        </p:txBody>
      </p:sp>
    </p:spTree>
    <p:extLst>
      <p:ext uri="{BB962C8B-B14F-4D97-AF65-F5344CB8AC3E}">
        <p14:creationId xmlns="" xmlns:p14="http://schemas.microsoft.com/office/powerpoint/2010/main" val="184335582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1954290645"/>
              </p:ext>
            </p:extLst>
          </p:nvPr>
        </p:nvGraphicFramePr>
        <p:xfrm>
          <a:off x="1428728" y="1087878"/>
          <a:ext cx="707236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02453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1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7440246"/>
              </p:ext>
            </p:extLst>
          </p:nvPr>
        </p:nvGraphicFramePr>
        <p:xfrm>
          <a:off x="1259632" y="1894928"/>
          <a:ext cx="7344817" cy="44864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96144"/>
                <a:gridCol w="1512168"/>
                <a:gridCol w="1872208"/>
                <a:gridCol w="2664297"/>
              </a:tblGrid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VARIABLE</a:t>
                      </a:r>
                      <a:endParaRPr lang="es-EC" sz="16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/>
                        <a:t>DEPENDIENTE</a:t>
                      </a:r>
                      <a:endParaRPr lang="es-EC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04" marR="37804" marT="30783" marB="307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DEFINICIÓN</a:t>
                      </a:r>
                      <a:endParaRPr lang="es-EC" sz="1600" b="1" dirty="0">
                        <a:latin typeface="Times New Roman"/>
                        <a:ea typeface="Times New Roman"/>
                      </a:endParaRPr>
                    </a:p>
                  </a:txBody>
                  <a:tcPr marL="37804" marR="37804" marT="30783" marB="307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DIMENSIÓN</a:t>
                      </a:r>
                      <a:endParaRPr lang="es-EC" sz="1600" b="1" dirty="0">
                        <a:latin typeface="Times New Roman"/>
                        <a:ea typeface="Times New Roman"/>
                      </a:endParaRPr>
                    </a:p>
                  </a:txBody>
                  <a:tcPr marL="37804" marR="37804" marT="30783" marB="307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INDICADORES</a:t>
                      </a:r>
                      <a:endParaRPr lang="es-EC" sz="1600" b="1" dirty="0">
                        <a:latin typeface="Times New Roman"/>
                        <a:ea typeface="Times New Roman"/>
                      </a:endParaRPr>
                    </a:p>
                  </a:txBody>
                  <a:tcPr marL="37804" marR="37804" marT="30783" marB="30783" anchor="ctr"/>
                </a:tc>
              </a:tr>
              <a:tr h="54786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dirty="0"/>
                        <a:t>Desarrollo cognitivo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37804" marR="37804" marT="30783" marB="30783" anchor="ctr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MX" sz="1800" dirty="0"/>
                        <a:t>Es el desarrollo de habilidades, destrezas y competencias del individuo de acuerdo a un contexto determinado.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37804" marR="37804" marT="30783" marB="307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/>
                        <a:t>Lenguaje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37804" marR="37804" marT="30783" marB="30783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MX" sz="1800" dirty="0"/>
                        <a:t>Inhibición</a:t>
                      </a:r>
                      <a:endParaRPr lang="es-EC" sz="1800" dirty="0"/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209550" algn="l"/>
                          <a:tab pos="457200" algn="l"/>
                        </a:tabLst>
                      </a:pPr>
                      <a:r>
                        <a:rPr lang="es-MX" sz="1800" dirty="0" smtClean="0"/>
                        <a:t>Mala pronunciación</a:t>
                      </a:r>
                      <a:endParaRPr lang="es-EC" sz="1800" dirty="0"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37804" marR="37804" marT="30783" marB="30783" anchor="ctr"/>
                </a:tc>
              </a:tr>
              <a:tr h="108816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Nociones básicas Lógico Matemáticas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37804" marR="37804" marT="30783" marB="30783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</a:pPr>
                      <a:r>
                        <a:rPr lang="es-MX" sz="1800" dirty="0"/>
                        <a:t>No clasifica objetos</a:t>
                      </a:r>
                      <a:endParaRPr lang="es-EC" sz="1800" dirty="0"/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</a:pPr>
                      <a:r>
                        <a:rPr lang="es-MX" sz="1800" dirty="0"/>
                        <a:t>No </a:t>
                      </a:r>
                      <a:r>
                        <a:rPr lang="es-MX" sz="1800" dirty="0" smtClean="0"/>
                        <a:t>identifica</a:t>
                      </a:r>
                      <a:r>
                        <a:rPr lang="es-MX" sz="1800" baseline="0" dirty="0" smtClean="0"/>
                        <a:t> nociones: joven-viejo, dentro-fuera, día-noche.</a:t>
                      </a:r>
                      <a:endParaRPr lang="es-EC" sz="1800" dirty="0"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37804" marR="37804" marT="30783" marB="30783" anchor="ctr"/>
                </a:tc>
              </a:tr>
              <a:tr h="93610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Motricidad fina y gruesa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37804" marR="37804" marT="30783" marB="30783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209550" algn="l"/>
                          <a:tab pos="457200" algn="l"/>
                        </a:tabLst>
                      </a:pPr>
                      <a:r>
                        <a:rPr lang="es-MX" sz="1800" dirty="0"/>
                        <a:t>Dificultad para pintar.</a:t>
                      </a:r>
                      <a:endParaRPr lang="es-EC" sz="1800" dirty="0"/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209550" algn="l"/>
                          <a:tab pos="457200" algn="l"/>
                        </a:tabLst>
                      </a:pPr>
                      <a:r>
                        <a:rPr lang="es-MX" sz="1800" dirty="0"/>
                        <a:t>Falta de equilibrio y  </a:t>
                      </a:r>
                      <a:r>
                        <a:rPr lang="es-MX" sz="1800" dirty="0" smtClean="0"/>
                        <a:t>coordinación</a:t>
                      </a:r>
                      <a:endParaRPr lang="es-EC" sz="1800" dirty="0"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37804" marR="37804" marT="30783" marB="30783" anchor="ctr"/>
                </a:tc>
              </a:tr>
              <a:tr h="115212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Hábitos de orden y aseo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37804" marR="37804" marT="30783" marB="30783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209550" algn="l"/>
                          <a:tab pos="457200" algn="l"/>
                        </a:tabLst>
                      </a:pPr>
                      <a:r>
                        <a:rPr lang="es-ES" sz="1800" dirty="0"/>
                        <a:t>Muy frecuentemente</a:t>
                      </a:r>
                      <a:endParaRPr lang="es-EC" sz="1800" dirty="0"/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Frecuentemente</a:t>
                      </a:r>
                      <a:endParaRPr lang="es-EC" sz="1800" dirty="0"/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A veces</a:t>
                      </a:r>
                      <a:endParaRPr lang="es-EC" sz="1800" dirty="0"/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/>
                        <a:t>Nunca</a:t>
                      </a:r>
                      <a:endParaRPr lang="es-EC" sz="1800" dirty="0"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37804" marR="37804" marT="30783" marB="30783" anchor="ctr"/>
                </a:tc>
              </a:tr>
            </a:tbl>
          </a:graphicData>
        </a:graphic>
      </p:graphicFrame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2555776" y="1052736"/>
            <a:ext cx="6063279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b="1" dirty="0" smtClean="0">
                <a:solidFill>
                  <a:schemeClr val="bg1"/>
                </a:solidFill>
                <a:latin typeface="Californian FB" pitchFamily="18" charset="0"/>
              </a:rPr>
              <a:t>SEÑALAMIENTO DE VARIABLES</a:t>
            </a:r>
            <a:endParaRPr lang="es-EC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450390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6042922"/>
              </p:ext>
            </p:extLst>
          </p:nvPr>
        </p:nvGraphicFramePr>
        <p:xfrm>
          <a:off x="1424186" y="1917417"/>
          <a:ext cx="7108254" cy="44256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05402"/>
                <a:gridCol w="1868944"/>
                <a:gridCol w="1866954"/>
                <a:gridCol w="1866954"/>
              </a:tblGrid>
              <a:tr h="613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VARIABLE</a:t>
                      </a:r>
                      <a:endParaRPr lang="es-EC" sz="16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INDEPENDIENTE</a:t>
                      </a:r>
                      <a:endParaRPr lang="es-EC" sz="16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36193" marB="361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DEFINICIÓN</a:t>
                      </a:r>
                      <a:endParaRPr lang="es-EC" sz="16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36193" marB="361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DIMENSIONES</a:t>
                      </a:r>
                      <a:endParaRPr lang="es-EC" sz="16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36193" marB="361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/>
                        <a:t>INDICADORES</a:t>
                      </a:r>
                      <a:endParaRPr lang="es-EC" sz="1600" b="1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36193" marB="36193" anchor="ctr"/>
                </a:tc>
              </a:tr>
              <a:tr h="11363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700" dirty="0" smtClean="0"/>
                        <a:t>Intimidación </a:t>
                      </a:r>
                      <a:r>
                        <a:rPr lang="es-ES" sz="1700" dirty="0"/>
                        <a:t>escolar</a:t>
                      </a:r>
                      <a:endParaRPr lang="es-EC" sz="17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36193" marB="36193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700" dirty="0"/>
                        <a:t>La intimidación es el acto de hacer que los otros hagan lo que uno quiere a través del miedo.</a:t>
                      </a:r>
                      <a:endParaRPr lang="es-EC" sz="1700" b="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36193" marB="3619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700" dirty="0"/>
                        <a:t>De niño/a a niño/a</a:t>
                      </a:r>
                      <a:endParaRPr lang="es-EC" sz="17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36193" marB="36193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Verbal</a:t>
                      </a:r>
                      <a:endParaRPr lang="es-EC" sz="17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Gestos</a:t>
                      </a:r>
                      <a:endParaRPr lang="es-EC" sz="17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Amenazas</a:t>
                      </a:r>
                      <a:endParaRPr lang="es-EC" sz="17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Castigos</a:t>
                      </a:r>
                      <a:endParaRPr lang="es-EC" sz="1700" dirty="0"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44450" marR="44450" marT="36193" marB="36193" anchor="ctr"/>
                </a:tc>
              </a:tr>
              <a:tr h="113633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700" dirty="0"/>
                        <a:t>De maestra a niño/a</a:t>
                      </a:r>
                      <a:endParaRPr lang="es-EC" sz="17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36193" marB="36193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Verbal</a:t>
                      </a:r>
                      <a:endParaRPr lang="es-EC" sz="17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Gestos</a:t>
                      </a:r>
                      <a:endParaRPr lang="es-EC" sz="17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Amenazas</a:t>
                      </a:r>
                      <a:endParaRPr lang="es-EC" sz="17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Castigos</a:t>
                      </a:r>
                      <a:endParaRPr lang="es-EC" sz="1700" dirty="0"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44450" marR="44450" marT="36193" marB="36193" anchor="ctr"/>
                </a:tc>
              </a:tr>
              <a:tr h="113633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700" dirty="0"/>
                        <a:t>De niño/a a maestra</a:t>
                      </a:r>
                      <a:endParaRPr lang="es-EC" sz="17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36193" marB="36193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Verbal</a:t>
                      </a:r>
                      <a:endParaRPr lang="es-EC" sz="17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Gestos</a:t>
                      </a:r>
                      <a:endParaRPr lang="es-EC" sz="17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Amenazas</a:t>
                      </a:r>
                      <a:endParaRPr lang="es-EC" sz="1700" dirty="0"/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/>
                        <a:buChar char=""/>
                        <a:tabLst>
                          <a:tab pos="144145" algn="l"/>
                        </a:tabLst>
                      </a:pPr>
                      <a:r>
                        <a:rPr lang="es-ES" sz="1700" dirty="0"/>
                        <a:t>Castigos</a:t>
                      </a:r>
                      <a:endParaRPr lang="es-EC" sz="1700" dirty="0">
                        <a:latin typeface="Times New Roman"/>
                        <a:ea typeface="Times New Roman"/>
                        <a:cs typeface="Symbol"/>
                      </a:endParaRPr>
                    </a:p>
                  </a:txBody>
                  <a:tcPr marL="44450" marR="44450" marT="36193" marB="36193" anchor="ctr"/>
                </a:tc>
              </a:tr>
            </a:tbl>
          </a:graphicData>
        </a:graphic>
      </p:graphicFrame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2771801" y="1033572"/>
            <a:ext cx="5760639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b="1" dirty="0" smtClean="0">
                <a:solidFill>
                  <a:schemeClr val="bg1"/>
                </a:solidFill>
                <a:latin typeface="Californian FB" pitchFamily="18" charset="0"/>
              </a:rPr>
              <a:t>SEÑALAMIENTO DE VARIABLES</a:t>
            </a:r>
            <a:endParaRPr lang="es-EC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34473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2 CuadroTexto"/>
          <p:cNvSpPr txBox="1">
            <a:spLocks noChangeArrowheads="1"/>
          </p:cNvSpPr>
          <p:nvPr/>
        </p:nvSpPr>
        <p:spPr bwMode="auto">
          <a:xfrm>
            <a:off x="1285852" y="2419662"/>
            <a:ext cx="7215238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s-ES_tradnl" sz="2300" dirty="0">
                <a:latin typeface="Lucida Sans" pitchFamily="34" charset="0"/>
                <a:cs typeface="Arial" pitchFamily="34" charset="0"/>
              </a:rPr>
              <a:t>Se utilizó </a:t>
            </a:r>
            <a:r>
              <a:rPr lang="es-ES" sz="2300" dirty="0">
                <a:latin typeface="Lucida Sans" pitchFamily="34" charset="0"/>
                <a:cs typeface="Arial" pitchFamily="34" charset="0"/>
              </a:rPr>
              <a:t>la investigación de campo porque se </a:t>
            </a:r>
            <a:r>
              <a:rPr lang="es-ES" sz="2300" dirty="0">
                <a:latin typeface="Lucida Sans" pitchFamily="34" charset="0"/>
              </a:rPr>
              <a:t>realizó en el lugar de los </a:t>
            </a:r>
            <a:r>
              <a:rPr lang="es-ES" sz="2300" dirty="0" smtClean="0">
                <a:latin typeface="Lucida Sans" pitchFamily="34" charset="0"/>
              </a:rPr>
              <a:t>hechos, </a:t>
            </a:r>
            <a:r>
              <a:rPr lang="es-ES" sz="2300" dirty="0">
                <a:latin typeface="Lucida Sans" pitchFamily="34" charset="0"/>
              </a:rPr>
              <a:t>en el Centro Infantil Municipal Genios e</a:t>
            </a:r>
            <a:r>
              <a:rPr lang="es-ES" sz="2300" dirty="0" smtClean="0">
                <a:latin typeface="Lucida Sans" pitchFamily="34" charset="0"/>
              </a:rPr>
              <a:t>n </a:t>
            </a:r>
            <a:r>
              <a:rPr lang="es-ES" sz="2300" dirty="0">
                <a:latin typeface="Lucida Sans" pitchFamily="34" charset="0"/>
              </a:rPr>
              <a:t>Acción y en el Centro Infantil Municipal </a:t>
            </a:r>
            <a:r>
              <a:rPr lang="es-ES" sz="2300" dirty="0">
                <a:latin typeface="Lucida Sans" pitchFamily="34" charset="0"/>
                <a:cs typeface="Arial" pitchFamily="34" charset="0"/>
              </a:rPr>
              <a:t>Gotitas </a:t>
            </a:r>
            <a:r>
              <a:rPr lang="es-ES" sz="2300" dirty="0" smtClean="0">
                <a:latin typeface="Lucida Sans" pitchFamily="34" charset="0"/>
                <a:cs typeface="Arial" pitchFamily="34" charset="0"/>
              </a:rPr>
              <a:t>de </a:t>
            </a:r>
            <a:r>
              <a:rPr lang="es-ES" sz="2300" dirty="0">
                <a:latin typeface="Lucida Sans" pitchFamily="34" charset="0"/>
                <a:cs typeface="Arial" pitchFamily="34" charset="0"/>
              </a:rPr>
              <a:t>Amor</a:t>
            </a:r>
            <a:r>
              <a:rPr lang="es-ES" sz="2300" dirty="0" smtClean="0">
                <a:latin typeface="Lucida Sans" pitchFamily="34" charset="0"/>
                <a:cs typeface="Arial" pitchFamily="34" charset="0"/>
              </a:rPr>
              <a:t>.</a:t>
            </a:r>
            <a:endParaRPr lang="es-ES" sz="2300" dirty="0">
              <a:latin typeface="Lucida Sans" pitchFamily="34" charset="0"/>
              <a:cs typeface="Arial" pitchFamily="34" charset="0"/>
            </a:endParaRPr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2843808" y="1139595"/>
            <a:ext cx="4248472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0000">
                <a:srgbClr val="336BAF"/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3600" b="1" dirty="0" smtClean="0">
                <a:solidFill>
                  <a:schemeClr val="bg1"/>
                </a:solidFill>
                <a:latin typeface="Californian FB" pitchFamily="18" charset="0"/>
              </a:rPr>
              <a:t>METODOLOGÍA</a:t>
            </a:r>
            <a:endParaRPr lang="es-EC" sz="36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1285852" y="4125421"/>
            <a:ext cx="7215238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s-ES" sz="2300" dirty="0" smtClean="0">
                <a:latin typeface="Lucida Sans" pitchFamily="34" charset="0"/>
                <a:cs typeface="Arial" pitchFamily="34" charset="0"/>
              </a:rPr>
              <a:t>Además la </a:t>
            </a:r>
            <a:r>
              <a:rPr lang="es-ES" sz="2300" dirty="0">
                <a:latin typeface="Lucida Sans" pitchFamily="34" charset="0"/>
                <a:cs typeface="Arial" pitchFamily="34" charset="0"/>
              </a:rPr>
              <a:t>investigación descriptiva en razón de que tiene como objetivo central la descripción de los fenómenos, situaciones y eventos</a:t>
            </a:r>
            <a:r>
              <a:rPr lang="es-ES" sz="2300" dirty="0" smtClean="0">
                <a:latin typeface="Lucida Sans" pitchFamily="34" charset="0"/>
                <a:cs typeface="Arial" pitchFamily="34" charset="0"/>
              </a:rPr>
              <a:t>.</a:t>
            </a:r>
            <a:endParaRPr lang="es-ES" sz="2300" dirty="0">
              <a:latin typeface="Lucida San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883247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CuadroTexto"/>
          <p:cNvSpPr txBox="1">
            <a:spLocks noChangeArrowheads="1"/>
          </p:cNvSpPr>
          <p:nvPr/>
        </p:nvSpPr>
        <p:spPr bwMode="auto">
          <a:xfrm>
            <a:off x="3275856" y="1085835"/>
            <a:ext cx="3240360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0000">
                <a:srgbClr val="336BAF"/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 w="12700">
            <a:solidFill>
              <a:schemeClr val="accent3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4800" b="1" dirty="0">
                <a:solidFill>
                  <a:schemeClr val="bg1"/>
                </a:solidFill>
                <a:latin typeface="Californian FB" pitchFamily="18" charset="0"/>
              </a:rPr>
              <a:t>TEMA</a:t>
            </a:r>
          </a:p>
        </p:txBody>
      </p:sp>
      <p:sp>
        <p:nvSpPr>
          <p:cNvPr id="4099" name="2 CuadroTexto"/>
          <p:cNvSpPr txBox="1">
            <a:spLocks noChangeArrowheads="1"/>
          </p:cNvSpPr>
          <p:nvPr/>
        </p:nvSpPr>
        <p:spPr bwMode="auto">
          <a:xfrm>
            <a:off x="1500166" y="2564904"/>
            <a:ext cx="6858048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s-ES" sz="2700" b="1" dirty="0" smtClean="0">
                <a:latin typeface="Lucida Sans" pitchFamily="34" charset="0"/>
                <a:cs typeface="Arial" pitchFamily="34" charset="0"/>
              </a:rPr>
              <a:t>“La Intimidación en el desarrollo cognitivo de los niños/as de 4 a 5 años de edad, del Centro Infantil Municipal Genios en Acción y del Centro Infantil Municipal Gotitas de Amor, del Cantón Rumiñahui, Provincia de Pichincha”</a:t>
            </a:r>
            <a:endParaRPr lang="es-EC" sz="2700" b="1" dirty="0">
              <a:latin typeface="Lucida San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25184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6787995"/>
              </p:ext>
            </p:extLst>
          </p:nvPr>
        </p:nvGraphicFramePr>
        <p:xfrm>
          <a:off x="1691680" y="2050271"/>
          <a:ext cx="6768751" cy="3378993"/>
        </p:xfrm>
        <a:graphic>
          <a:graphicData uri="http://schemas.openxmlformats.org/drawingml/2006/table">
            <a:tbl>
              <a:tblPr firstRow="1" firstCol="1" lastRow="1" lastCol="1">
                <a:tableStyleId>{91EBBBCC-DAD2-459C-BE2E-F6DE35CF9A28}</a:tableStyleId>
              </a:tblPr>
              <a:tblGrid>
                <a:gridCol w="1656184"/>
                <a:gridCol w="1785526"/>
                <a:gridCol w="1664083"/>
                <a:gridCol w="1662958"/>
              </a:tblGrid>
              <a:tr h="4764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spc="-10" dirty="0"/>
                        <a:t>POBLACIÓN</a:t>
                      </a:r>
                      <a:endParaRPr lang="es-EC" sz="16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/>
                        <a:t>FRECUENCIA</a:t>
                      </a:r>
                      <a:endParaRPr lang="es-EC" sz="180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spc="-10" dirty="0"/>
                        <a:t>PORCENTAJE</a:t>
                      </a:r>
                      <a:endParaRPr lang="es-EC" sz="16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spc="-10" dirty="0"/>
                        <a:t>(%)</a:t>
                      </a:r>
                      <a:endParaRPr lang="es-EC" sz="16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</a:tr>
              <a:tr h="1017947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/>
                        <a:t>Centro Infantil Municipal Genios en Acción</a:t>
                      </a:r>
                      <a:endParaRPr lang="es-EC" sz="16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/>
                        <a:t>Centro Infantil Municipal Gotitas de Amor</a:t>
                      </a:r>
                      <a:endParaRPr lang="es-EC" sz="16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758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spc="-10" dirty="0" smtClean="0"/>
                        <a:t>Niños/as </a:t>
                      </a:r>
                      <a:r>
                        <a:rPr lang="es-ES" sz="1800" spc="-10" dirty="0"/>
                        <a:t>de 4 a 5 años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spc="-10"/>
                        <a:t>35</a:t>
                      </a:r>
                      <a:endParaRPr lang="es-EC" sz="180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spc="-10"/>
                        <a:t>29</a:t>
                      </a:r>
                      <a:endParaRPr lang="es-EC" sz="180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 dirty="0"/>
                        <a:t>100%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</a:tr>
              <a:tr h="52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 dirty="0" smtClean="0"/>
                        <a:t>Maestras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/>
                        <a:t>1</a:t>
                      </a:r>
                      <a:endParaRPr lang="es-EC" sz="180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/>
                        <a:t>1</a:t>
                      </a:r>
                      <a:endParaRPr lang="es-EC" sz="180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 dirty="0"/>
                        <a:t>100%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</a:tr>
              <a:tr h="604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 dirty="0"/>
                        <a:t>TOTAL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 dirty="0"/>
                        <a:t>36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 dirty="0"/>
                        <a:t>30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spc="-10" dirty="0"/>
                        <a:t>100%</a:t>
                      </a:r>
                      <a:endParaRPr lang="es-EC" sz="1800" dirty="0"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 anchor="ctr"/>
                </a:tc>
              </a:tr>
            </a:tbl>
          </a:graphicData>
        </a:graphic>
      </p:graphicFrame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3347864" y="946176"/>
            <a:ext cx="4693179" cy="553998"/>
          </a:xfrm>
          <a:prstGeom prst="rect">
            <a:avLst/>
          </a:prstGeom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3000" b="1" dirty="0" smtClean="0">
                <a:solidFill>
                  <a:schemeClr val="bg1"/>
                </a:solidFill>
                <a:latin typeface="Californian FB" pitchFamily="18" charset="0"/>
              </a:rPr>
              <a:t>POBLACIÓN Y MUESTRA</a:t>
            </a:r>
            <a:endParaRPr lang="es-EC" sz="30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94325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2843808" y="1033572"/>
            <a:ext cx="5760640" cy="52322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0000">
                <a:srgbClr val="336BAF"/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b="1" dirty="0" smtClean="0">
                <a:solidFill>
                  <a:schemeClr val="bg1"/>
                </a:solidFill>
                <a:latin typeface="Californian FB" pitchFamily="18" charset="0"/>
              </a:rPr>
              <a:t>TÉCNICAS DE INVESTIGACIÓN</a:t>
            </a:r>
            <a:endParaRPr lang="es-EC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="" xmlns:p14="http://schemas.microsoft.com/office/powerpoint/2010/main" val="2859012274"/>
              </p:ext>
            </p:extLst>
          </p:nvPr>
        </p:nvGraphicFramePr>
        <p:xfrm>
          <a:off x="2652464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140422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1043608" y="2193357"/>
            <a:ext cx="7704856" cy="1938992"/>
          </a:xfrm>
          <a:prstGeom prst="rect">
            <a:avLst/>
          </a:prstGeom>
          <a:ln w="12700">
            <a:solidFill>
              <a:schemeClr val="accent3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3900" b="1" dirty="0" smtClean="0">
                <a:solidFill>
                  <a:schemeClr val="bg1"/>
                </a:solidFill>
                <a:latin typeface="Californian FB" pitchFamily="18" charset="0"/>
              </a:rPr>
              <a:t>ANÁLISIS E INTERPRETACIÓN DE RESULTADOS CENTRO INFANTIL GENIOS EN ACCIÓN</a:t>
            </a:r>
            <a:endParaRPr lang="es-EC" sz="39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80250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="" xmlns:p14="http://schemas.microsoft.com/office/powerpoint/2010/main" val="4291544916"/>
              </p:ext>
            </p:extLst>
          </p:nvPr>
        </p:nvGraphicFramePr>
        <p:xfrm>
          <a:off x="2411760" y="1772816"/>
          <a:ext cx="5154315" cy="30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3 CuadroTexto"/>
          <p:cNvSpPr txBox="1">
            <a:spLocks noChangeArrowheads="1"/>
          </p:cNvSpPr>
          <p:nvPr/>
        </p:nvSpPr>
        <p:spPr bwMode="auto">
          <a:xfrm>
            <a:off x="1331640" y="5085184"/>
            <a:ext cx="7200800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s-ES" sz="1900" dirty="0"/>
              <a:t>El 49% de niños/as a veces han sido golpeados por sus </a:t>
            </a:r>
            <a:r>
              <a:rPr lang="es-ES" sz="1900" dirty="0" smtClean="0"/>
              <a:t>compañeros/as, </a:t>
            </a:r>
            <a:r>
              <a:rPr lang="es-ES" sz="1900" dirty="0"/>
              <a:t>el 40% </a:t>
            </a:r>
            <a:r>
              <a:rPr lang="es-ES" sz="1900" dirty="0" smtClean="0"/>
              <a:t>nunca ha </a:t>
            </a:r>
            <a:r>
              <a:rPr lang="es-ES" sz="1900" dirty="0"/>
              <a:t>sido </a:t>
            </a:r>
            <a:r>
              <a:rPr lang="es-ES" sz="1900" dirty="0" smtClean="0"/>
              <a:t>golpeado/a, el 8% ha sido golpeado siempre, y </a:t>
            </a:r>
            <a:r>
              <a:rPr lang="es-ES" sz="1900" dirty="0"/>
              <a:t>el 3% </a:t>
            </a:r>
            <a:r>
              <a:rPr lang="es-ES" sz="1900" dirty="0" smtClean="0"/>
              <a:t>a menudo. </a:t>
            </a:r>
            <a:r>
              <a:rPr lang="es-ES" sz="1900" dirty="0"/>
              <a:t>Por lo señalado, se </a:t>
            </a:r>
            <a:r>
              <a:rPr lang="es-ES" sz="1900" dirty="0" smtClean="0"/>
              <a:t>puede concluir </a:t>
            </a:r>
            <a:r>
              <a:rPr lang="es-ES" sz="1900" dirty="0"/>
              <a:t>que la mayoría de niños/as a </a:t>
            </a:r>
            <a:r>
              <a:rPr lang="es-ES" sz="1900" dirty="0" smtClean="0"/>
              <a:t>veces, a menudo o siempre  </a:t>
            </a:r>
            <a:r>
              <a:rPr lang="es-ES" sz="1900" dirty="0"/>
              <a:t>son golpeados por sus compañeros/as. </a:t>
            </a:r>
            <a:endParaRPr lang="es-EC" sz="1900" dirty="0"/>
          </a:p>
        </p:txBody>
      </p:sp>
      <p:sp>
        <p:nvSpPr>
          <p:cNvPr id="7" name="1 CuadroTexto"/>
          <p:cNvSpPr txBox="1">
            <a:spLocks noChangeArrowheads="1"/>
          </p:cNvSpPr>
          <p:nvPr/>
        </p:nvSpPr>
        <p:spPr bwMode="auto">
          <a:xfrm>
            <a:off x="1043608" y="1052736"/>
            <a:ext cx="5544616" cy="43088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glow rad="139700">
              <a:srgbClr val="4F81BD">
                <a:satMod val="175000"/>
                <a:alpha val="40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ENCUESTA A PADRES DE FAMILIA</a:t>
            </a:r>
            <a:endParaRPr lang="es-EC" sz="22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40398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867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xmlns="" val="2921220537"/>
              </p:ext>
            </p:extLst>
          </p:nvPr>
        </p:nvGraphicFramePr>
        <p:xfrm>
          <a:off x="2483768" y="1772816"/>
          <a:ext cx="48615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3 CuadroTexto"/>
          <p:cNvSpPr txBox="1">
            <a:spLocks noChangeArrowheads="1"/>
          </p:cNvSpPr>
          <p:nvPr/>
        </p:nvSpPr>
        <p:spPr bwMode="auto">
          <a:xfrm>
            <a:off x="1475656" y="5119444"/>
            <a:ext cx="692886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s-ES" sz="1900" dirty="0"/>
              <a:t>El 59% de padres de familia </a:t>
            </a:r>
            <a:r>
              <a:rPr lang="es-ES" sz="1900" dirty="0" smtClean="0"/>
              <a:t>nunca han </a:t>
            </a:r>
            <a:r>
              <a:rPr lang="es-ES" sz="1900" dirty="0"/>
              <a:t>recibido quejas de su hijo/a, el 41% </a:t>
            </a:r>
            <a:r>
              <a:rPr lang="es-ES" sz="1900" dirty="0" smtClean="0"/>
              <a:t>a veces ha recibido </a:t>
            </a:r>
            <a:r>
              <a:rPr lang="es-ES" sz="1900" dirty="0"/>
              <a:t>quejas, el 0% a menudo, y </a:t>
            </a:r>
            <a:r>
              <a:rPr lang="es-ES" sz="1900" dirty="0" smtClean="0"/>
              <a:t>el </a:t>
            </a:r>
            <a:r>
              <a:rPr lang="es-ES" sz="1900" dirty="0"/>
              <a:t>0% </a:t>
            </a:r>
            <a:r>
              <a:rPr lang="es-ES" sz="1900" dirty="0" smtClean="0"/>
              <a:t>siempre. </a:t>
            </a:r>
            <a:r>
              <a:rPr lang="es-ES" sz="1900" dirty="0"/>
              <a:t>Por lo </a:t>
            </a:r>
            <a:r>
              <a:rPr lang="es-ES" sz="1900" dirty="0" smtClean="0"/>
              <a:t>señalado</a:t>
            </a:r>
            <a:r>
              <a:rPr lang="es-ES" sz="1900" dirty="0"/>
              <a:t>, se puede </a:t>
            </a:r>
            <a:r>
              <a:rPr lang="es-ES" sz="1900" dirty="0" smtClean="0"/>
              <a:t>concluir </a:t>
            </a:r>
            <a:r>
              <a:rPr lang="es-ES" sz="1900" dirty="0"/>
              <a:t>que la mayoría de padres de familia </a:t>
            </a:r>
            <a:r>
              <a:rPr lang="es-ES" sz="1900" dirty="0" smtClean="0"/>
              <a:t>nunca reciben quejas </a:t>
            </a:r>
            <a:r>
              <a:rPr lang="es-ES" sz="1900" dirty="0"/>
              <a:t>por la conducta de sus hijos/as.</a:t>
            </a:r>
            <a:endParaRPr lang="es-EC" sz="1900" dirty="0"/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1043608" y="1052736"/>
            <a:ext cx="5544616" cy="43088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glow rad="139700">
              <a:srgbClr val="4F81BD">
                <a:satMod val="175000"/>
                <a:alpha val="40000"/>
              </a:srgb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ENCUESTA A PADRES DE FAMILIA</a:t>
            </a:r>
            <a:endParaRPr lang="es-EC" sz="22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2 CuadroTexto"/>
          <p:cNvSpPr txBox="1">
            <a:spLocks noChangeArrowheads="1"/>
          </p:cNvSpPr>
          <p:nvPr/>
        </p:nvSpPr>
        <p:spPr bwMode="auto">
          <a:xfrm>
            <a:off x="1115616" y="1643063"/>
            <a:ext cx="745688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buFont typeface="Wingdings" pitchFamily="2" charset="2"/>
              <a:buChar char="v"/>
            </a:pPr>
            <a:r>
              <a:rPr lang="es-ES" sz="2200" dirty="0"/>
              <a:t>L</a:t>
            </a:r>
            <a:r>
              <a:rPr lang="es-ES" sz="2200" dirty="0" smtClean="0"/>
              <a:t>os </a:t>
            </a:r>
            <a:r>
              <a:rPr lang="es-ES" sz="2200" dirty="0"/>
              <a:t>niño/as jamás se han expresado de manera grosera hacia ella ni ha recibido agresión física por parte de </a:t>
            </a:r>
            <a:r>
              <a:rPr lang="es-ES" sz="2200" dirty="0" smtClean="0"/>
              <a:t>ellos/as.</a:t>
            </a:r>
          </a:p>
          <a:p>
            <a:pPr marL="342900" indent="-342900" algn="just"/>
            <a:endParaRPr lang="es-ES" sz="22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s-ES" sz="2200" dirty="0" smtClean="0"/>
              <a:t>Muy a menudo existen </a:t>
            </a:r>
            <a:r>
              <a:rPr lang="es-ES" sz="2200" dirty="0"/>
              <a:t>enfrentamientos físicos entre </a:t>
            </a:r>
            <a:r>
              <a:rPr lang="es-ES" sz="2200" dirty="0" smtClean="0"/>
              <a:t>los niños/as</a:t>
            </a:r>
            <a:r>
              <a:rPr lang="es-ES" sz="2200" dirty="0"/>
              <a:t>, </a:t>
            </a:r>
            <a:r>
              <a:rPr lang="es-ES" sz="2200" dirty="0" smtClean="0"/>
              <a:t>como:  empujarse</a:t>
            </a:r>
            <a:r>
              <a:rPr lang="es-ES" sz="2200" dirty="0"/>
              <a:t>, </a:t>
            </a:r>
            <a:r>
              <a:rPr lang="es-ES" sz="2200" dirty="0" smtClean="0"/>
              <a:t>pellizcarse, escupirse, arañarse, </a:t>
            </a:r>
          </a:p>
          <a:p>
            <a:pPr marL="342900" indent="-342900" algn="just"/>
            <a:r>
              <a:rPr lang="es-ES" sz="2200" dirty="0" smtClean="0"/>
              <a:t>	golpearse</a:t>
            </a:r>
            <a:r>
              <a:rPr lang="es-ES" sz="2200" dirty="0"/>
              <a:t>, </a:t>
            </a:r>
            <a:r>
              <a:rPr lang="es-ES" sz="2200" dirty="0" smtClean="0"/>
              <a:t>rayarse </a:t>
            </a:r>
            <a:r>
              <a:rPr lang="es-ES" sz="2200" dirty="0"/>
              <a:t>la tarea, y también enfrentamientos verbales cuando se gritan y se hablan groseramente entre </a:t>
            </a:r>
            <a:r>
              <a:rPr lang="es-ES" sz="2200" dirty="0" smtClean="0"/>
              <a:t>ellos/as. </a:t>
            </a:r>
            <a:r>
              <a:rPr lang="es-ES" sz="2200" dirty="0"/>
              <a:t>	</a:t>
            </a:r>
            <a:endParaRPr lang="es-ES" sz="2200" dirty="0" smtClean="0"/>
          </a:p>
          <a:p>
            <a:pPr marL="342900" indent="-342900" algn="just"/>
            <a:endParaRPr lang="es-ES" sz="22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s-ES" sz="2200" dirty="0"/>
              <a:t>Dentro de la clase no hay grupos que se confronten</a:t>
            </a:r>
            <a:r>
              <a:rPr lang="es-ES" sz="2200" dirty="0" smtClean="0"/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es-ES" sz="22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s-ES" sz="2200" dirty="0" smtClean="0"/>
              <a:t>Finalmente expresó </a:t>
            </a:r>
            <a:r>
              <a:rPr lang="es-ES" sz="2200" dirty="0"/>
              <a:t>que a veces los niños/as tienen miedo unos de otros, lo cual indica que existe intimidación entre algunos de ellos/as. </a:t>
            </a:r>
            <a:endParaRPr lang="es-EC" sz="2200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3491880" y="768146"/>
            <a:ext cx="4680520" cy="44627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ENTREVISTA A LA MAESTRA</a:t>
            </a:r>
            <a:endParaRPr lang="es-EC" sz="22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33240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1043608" y="1052736"/>
            <a:ext cx="6912768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ENTREVISTA A LOS NIÑOS Y A LAS NIÑAS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907704" y="1885278"/>
          <a:ext cx="5904656" cy="4568058"/>
        </p:xfrm>
        <a:graphic>
          <a:graphicData uri="http://schemas.openxmlformats.org/drawingml/2006/table">
            <a:tbl>
              <a:tblPr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tblPr>
              <a:tblGrid>
                <a:gridCol w="2639408"/>
                <a:gridCol w="816312"/>
                <a:gridCol w="816312"/>
                <a:gridCol w="816312"/>
                <a:gridCol w="816312"/>
              </a:tblGrid>
              <a:tr h="3013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_trad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NIÑOS</a:t>
                      </a:r>
                      <a:r>
                        <a:rPr lang="es-ES_tradnl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NIÑAS</a:t>
                      </a:r>
                      <a:r>
                        <a:rPr lang="es-ES_tradnl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4639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s-ES_tradnl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es-ES_tradnl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s-ES_tradnl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es-ES_tradnl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</a:tr>
              <a:tr h="785493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 burlan de él/ella sus  compañeros/as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803684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Golpeado/a o empujado/a por sus compañeros/as</a:t>
                      </a: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</a:tr>
              <a:tr h="785493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Ignorado/a por sus compañeros/as</a:t>
                      </a: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803684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Maestra se enoja con él/ella porque no puede realizar las tareas</a:t>
                      </a: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5E1"/>
                    </a:solidFill>
                  </a:tcPr>
                </a:tc>
              </a:tr>
              <a:tr h="803684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Golpeado/a o empujado/a por su maestra</a:t>
                      </a: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7590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="" xmlns:p14="http://schemas.microsoft.com/office/powerpoint/2010/main" val="3146048753"/>
              </p:ext>
            </p:extLst>
          </p:nvPr>
        </p:nvGraphicFramePr>
        <p:xfrm>
          <a:off x="1259632" y="1844824"/>
          <a:ext cx="71037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6" name="4 CuadroTexto"/>
          <p:cNvSpPr txBox="1">
            <a:spLocks noChangeArrowheads="1"/>
          </p:cNvSpPr>
          <p:nvPr/>
        </p:nvSpPr>
        <p:spPr bwMode="auto">
          <a:xfrm>
            <a:off x="1475656" y="4941168"/>
            <a:ext cx="7056783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buFont typeface="Arial" charset="0"/>
              <a:buNone/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El 56% de niños/as no agrede verbalmente a sus compañeros/as; el 33% les critica; el 5% utiliza un tono dominante al hablar; el 2% les grita; el 2% se burla de ellos/as, y el otro 2% agrede para defenderse. Por lo </a:t>
            </a:r>
            <a:r>
              <a:rPr lang="es-ES" sz="1900" dirty="0" smtClean="0"/>
              <a:t>señalado</a:t>
            </a:r>
            <a:r>
              <a:rPr lang="es-ES" sz="1900" dirty="0"/>
              <a:t>, se puede </a:t>
            </a:r>
            <a:r>
              <a:rPr lang="es-ES" sz="1900" dirty="0" smtClean="0"/>
              <a:t>deducir </a:t>
            </a:r>
            <a:r>
              <a:rPr lang="es-ES" sz="1900" dirty="0"/>
              <a:t>que la mayoría de niños/as no agrede verbalmente a sus compañeros/as.</a:t>
            </a:r>
            <a:endParaRPr lang="es-EC" sz="1900" dirty="0"/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NIÑOA/A </a:t>
            </a:r>
            <a:r>
              <a:rPr lang="es-EC" sz="2100" b="1" dirty="0" err="1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</a:t>
            </a:r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31301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44036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4 CuadroTexto"/>
          <p:cNvSpPr txBox="1">
            <a:spLocks noChangeArrowheads="1"/>
          </p:cNvSpPr>
          <p:nvPr/>
        </p:nvSpPr>
        <p:spPr bwMode="auto">
          <a:xfrm>
            <a:off x="1259631" y="5072063"/>
            <a:ext cx="7488833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buFont typeface="Arial" charset="0"/>
              <a:buNone/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El 33% de niños/as muestran un gesto sonriente a sus compañeros/as; el 30% se muestra serio; el 20% enojado; el 14% hace </a:t>
            </a:r>
            <a:r>
              <a:rPr lang="es-ES" sz="1900" dirty="0" smtClean="0"/>
              <a:t>muecas, </a:t>
            </a:r>
            <a:r>
              <a:rPr lang="es-ES" sz="1900" dirty="0"/>
              <a:t>y el 3% </a:t>
            </a:r>
            <a:r>
              <a:rPr lang="es-ES" sz="1900" dirty="0" smtClean="0"/>
              <a:t>muestra una </a:t>
            </a:r>
            <a:r>
              <a:rPr lang="es-ES" sz="1900" dirty="0"/>
              <a:t>mirada dominante. Por lo </a:t>
            </a:r>
            <a:r>
              <a:rPr lang="es-ES" sz="1900" dirty="0" smtClean="0"/>
              <a:t>indicado</a:t>
            </a:r>
            <a:r>
              <a:rPr lang="es-ES" sz="1900" dirty="0"/>
              <a:t>, se puede </a:t>
            </a:r>
            <a:r>
              <a:rPr lang="es-ES" sz="1900" dirty="0" smtClean="0"/>
              <a:t>deducir </a:t>
            </a:r>
            <a:r>
              <a:rPr lang="es-ES" sz="1900" dirty="0"/>
              <a:t>que existe intimidación con gestos entre la mayoría de niños/as. </a:t>
            </a:r>
            <a:endParaRPr lang="es-EC" sz="19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="" xmlns:p14="http://schemas.microsoft.com/office/powerpoint/2010/main" val="4029878439"/>
              </p:ext>
            </p:extLst>
          </p:nvPr>
        </p:nvGraphicFramePr>
        <p:xfrm>
          <a:off x="1403648" y="1772816"/>
          <a:ext cx="6624736" cy="329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NIÑOA/A </a:t>
            </a:r>
            <a:r>
              <a:rPr lang="es-EC" sz="2100" b="1" dirty="0" err="1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</a:t>
            </a:r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89237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Graphic spid="6" grpId="0">
        <p:bldAsOne/>
      </p:bldGraphic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4 CuadroTexto"/>
          <p:cNvSpPr txBox="1">
            <a:spLocks noChangeArrowheads="1"/>
          </p:cNvSpPr>
          <p:nvPr/>
        </p:nvSpPr>
        <p:spPr bwMode="auto">
          <a:xfrm>
            <a:off x="1187624" y="4730368"/>
            <a:ext cx="7488832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buFont typeface="Arial" charset="0"/>
              <a:buNone/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El 32% de niños/as amenazan a sus compañeros/as </a:t>
            </a:r>
            <a:r>
              <a:rPr lang="es-ES" sz="1900" dirty="0" smtClean="0"/>
              <a:t>expresando </a:t>
            </a:r>
            <a:r>
              <a:rPr lang="es-ES" sz="1900" dirty="0"/>
              <a:t>que no van a ser sus amigos; el </a:t>
            </a:r>
            <a:r>
              <a:rPr lang="es-ES" sz="1900" dirty="0" smtClean="0"/>
              <a:t>otro 32</a:t>
            </a:r>
            <a:r>
              <a:rPr lang="es-ES" sz="1900" dirty="0"/>
              <a:t>% expresa que no </a:t>
            </a:r>
            <a:r>
              <a:rPr lang="es-ES" sz="1900" dirty="0" smtClean="0"/>
              <a:t>va </a:t>
            </a:r>
            <a:r>
              <a:rPr lang="es-ES" sz="1900" dirty="0"/>
              <a:t>a jugar con ellos/as; el 30% no amenaza; el 4% </a:t>
            </a:r>
            <a:r>
              <a:rPr lang="es-ES" sz="1900" dirty="0" smtClean="0"/>
              <a:t>expresa </a:t>
            </a:r>
            <a:r>
              <a:rPr lang="es-ES" sz="1900" dirty="0"/>
              <a:t>que si no hacen </a:t>
            </a:r>
            <a:r>
              <a:rPr lang="es-ES" sz="1900" dirty="0" smtClean="0"/>
              <a:t>lo que ellos/as quieren </a:t>
            </a:r>
            <a:r>
              <a:rPr lang="es-ES" sz="1900" dirty="0"/>
              <a:t>les pegan; y el 2% </a:t>
            </a:r>
            <a:r>
              <a:rPr lang="es-ES" sz="1900" dirty="0" smtClean="0"/>
              <a:t>expresa </a:t>
            </a:r>
            <a:r>
              <a:rPr lang="es-ES" sz="1900" dirty="0"/>
              <a:t>que </a:t>
            </a:r>
            <a:r>
              <a:rPr lang="es-ES" sz="1900" dirty="0" smtClean="0"/>
              <a:t>va a </a:t>
            </a:r>
            <a:r>
              <a:rPr lang="es-ES" sz="1900" dirty="0"/>
              <a:t>rayarles la tarea. Por lo </a:t>
            </a:r>
            <a:r>
              <a:rPr lang="es-ES" sz="1900" dirty="0" smtClean="0"/>
              <a:t>señalado</a:t>
            </a:r>
            <a:r>
              <a:rPr lang="es-ES" sz="1900" dirty="0"/>
              <a:t>, se puede </a:t>
            </a:r>
            <a:r>
              <a:rPr lang="es-ES" sz="1900" dirty="0" smtClean="0"/>
              <a:t>concluir </a:t>
            </a:r>
            <a:r>
              <a:rPr lang="es-ES" sz="1900" dirty="0"/>
              <a:t>que la mayoría de niños/as utiliza amenazas como una forma de intimidación cuando pelean entre sí. </a:t>
            </a:r>
            <a:endParaRPr lang="es-EC" sz="19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="" xmlns:p14="http://schemas.microsoft.com/office/powerpoint/2010/main" val="147447434"/>
              </p:ext>
            </p:extLst>
          </p:nvPr>
        </p:nvGraphicFramePr>
        <p:xfrm>
          <a:off x="1619672" y="1700808"/>
          <a:ext cx="6419602" cy="310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NIÑOA/A </a:t>
            </a:r>
            <a:r>
              <a:rPr lang="es-EC" sz="2100" b="1" dirty="0" err="1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</a:t>
            </a:r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51766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Graphic spid="6" grpId="0">
        <p:bldAsOne/>
      </p:bldGraphic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1403648" y="2852936"/>
            <a:ext cx="7128792" cy="253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s-ES" sz="2600" dirty="0">
                <a:latin typeface="Lucida Sans" pitchFamily="34" charset="0"/>
              </a:rPr>
              <a:t>La intimidación </a:t>
            </a:r>
            <a:r>
              <a:rPr lang="es-ES" sz="2600" dirty="0" smtClean="0">
                <a:latin typeface="Lucida Sans" pitchFamily="34" charset="0"/>
              </a:rPr>
              <a:t>en los centros infantiles o en las escuelas, </a:t>
            </a:r>
            <a:r>
              <a:rPr lang="es-ES" sz="2600" dirty="0">
                <a:latin typeface="Lucida Sans" pitchFamily="34" charset="0"/>
              </a:rPr>
              <a:t>sea esta de maestra a niño/a, entre niños/as y de niño/a a maestra, es un grave problema </a:t>
            </a:r>
            <a:r>
              <a:rPr lang="es-ES" sz="2600" dirty="0" smtClean="0">
                <a:latin typeface="Lucida Sans" pitchFamily="34" charset="0"/>
              </a:rPr>
              <a:t>mundial, ya que </a:t>
            </a:r>
            <a:r>
              <a:rPr lang="es-ES" sz="2600" dirty="0">
                <a:latin typeface="Lucida Sans" pitchFamily="34" charset="0"/>
              </a:rPr>
              <a:t>afecta el clima escolar y el derecho a aprender en un ambiente óptimo.</a:t>
            </a:r>
            <a:endParaRPr lang="es-EC" sz="2600" dirty="0">
              <a:latin typeface="Lucida Sans" pitchFamily="34" charset="0"/>
            </a:endParaRPr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2915816" y="1124744"/>
            <a:ext cx="4248472" cy="1200329"/>
          </a:xfrm>
          <a:prstGeom prst="rect">
            <a:avLst/>
          </a:prstGeom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3600" b="1" dirty="0" smtClean="0">
                <a:solidFill>
                  <a:schemeClr val="bg1"/>
                </a:solidFill>
                <a:latin typeface="Californian FB" pitchFamily="18" charset="0"/>
              </a:rPr>
              <a:t>PLANTEAMIENTO DEL PROBLEMA</a:t>
            </a:r>
            <a:endParaRPr lang="es-EC" sz="36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949829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4 CuadroTexto"/>
          <p:cNvSpPr txBox="1">
            <a:spLocks noChangeArrowheads="1"/>
          </p:cNvSpPr>
          <p:nvPr/>
        </p:nvSpPr>
        <p:spPr bwMode="auto">
          <a:xfrm>
            <a:off x="962347" y="4572000"/>
            <a:ext cx="78581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EC"/>
            </a:defPPr>
            <a:lvl1pPr algn="just">
              <a:buFont typeface="Arial" charset="0"/>
              <a:buNone/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800" dirty="0"/>
              <a:t>El 21% de niños/as no castigan a sus compañeros/as de ninguna manera; el 19% les castiga negándose a jugar con ellos/as; el 18% les golpea; el 17% les empuja; el 6% raya los trabajos a sus compañeros/as; el 5% les pellizca; el 3% les aruña; el </a:t>
            </a:r>
            <a:r>
              <a:rPr lang="es-ES" sz="1800" dirty="0" smtClean="0"/>
              <a:t>otro 3% expresa que </a:t>
            </a:r>
            <a:r>
              <a:rPr lang="es-ES" sz="1800" dirty="0"/>
              <a:t>no </a:t>
            </a:r>
            <a:r>
              <a:rPr lang="es-ES" sz="1800" dirty="0" smtClean="0"/>
              <a:t>es su amigo; </a:t>
            </a:r>
            <a:r>
              <a:rPr lang="es-ES" sz="1800" dirty="0"/>
              <a:t>el 2% les muerde; el otro 2% les escupe; </a:t>
            </a:r>
            <a:r>
              <a:rPr lang="es-ES" sz="1800" dirty="0" smtClean="0"/>
              <a:t>el </a:t>
            </a:r>
            <a:r>
              <a:rPr lang="es-ES" sz="1800" dirty="0"/>
              <a:t>2</a:t>
            </a:r>
            <a:r>
              <a:rPr lang="es-ES" sz="1800" dirty="0" smtClean="0"/>
              <a:t>% empuja </a:t>
            </a:r>
            <a:r>
              <a:rPr lang="es-ES" sz="1800" dirty="0"/>
              <a:t>para </a:t>
            </a:r>
            <a:r>
              <a:rPr lang="es-ES" sz="1800" dirty="0" smtClean="0"/>
              <a:t>defenderse, </a:t>
            </a:r>
            <a:r>
              <a:rPr lang="es-ES" sz="1800" dirty="0"/>
              <a:t>y </a:t>
            </a:r>
            <a:r>
              <a:rPr lang="es-ES" sz="1800" dirty="0" smtClean="0"/>
              <a:t>el </a:t>
            </a:r>
            <a:r>
              <a:rPr lang="es-ES" sz="1800" dirty="0"/>
              <a:t>2% les quita la comida. Por </a:t>
            </a:r>
            <a:r>
              <a:rPr lang="es-ES" sz="1800" dirty="0" smtClean="0"/>
              <a:t>lo indicado</a:t>
            </a:r>
            <a:r>
              <a:rPr lang="es-ES" sz="1800" dirty="0"/>
              <a:t>, se puede </a:t>
            </a:r>
            <a:r>
              <a:rPr lang="es-ES" sz="1800" dirty="0" smtClean="0"/>
              <a:t>concluir </a:t>
            </a:r>
            <a:r>
              <a:rPr lang="es-ES" sz="1800" dirty="0"/>
              <a:t>que la mayoría de niños/as utiliza la intimidación con castigos en sus confrontaciones. </a:t>
            </a:r>
            <a:endParaRPr lang="es-EC" sz="18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="" xmlns:p14="http://schemas.microsoft.com/office/powerpoint/2010/main" val="1245472862"/>
              </p:ext>
            </p:extLst>
          </p:nvPr>
        </p:nvGraphicFramePr>
        <p:xfrm>
          <a:off x="575048" y="1556792"/>
          <a:ext cx="8568952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0011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0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NIÑOA/A </a:t>
            </a:r>
            <a:r>
              <a:rPr lang="es-EC" sz="2000" b="1" dirty="0" err="1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</a:t>
            </a:r>
            <a:r>
              <a:rPr lang="es-EC" sz="20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 NIÑO/A</a:t>
            </a:r>
            <a:endParaRPr lang="es-EC" sz="20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39714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Graphic spid="6" grpId="0">
        <p:bldAsOne/>
      </p:bldGraphic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4 CuadroTexto"/>
          <p:cNvSpPr txBox="1">
            <a:spLocks noChangeArrowheads="1"/>
          </p:cNvSpPr>
          <p:nvPr/>
        </p:nvSpPr>
        <p:spPr bwMode="auto">
          <a:xfrm>
            <a:off x="1043608" y="4771018"/>
            <a:ext cx="763284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buFont typeface="Arial" charset="0"/>
              <a:buNone/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800" dirty="0"/>
              <a:t>La maestra en un 73% no amenaza a los niños/as; en un 8% </a:t>
            </a:r>
            <a:r>
              <a:rPr lang="es-ES" sz="1800" dirty="0" smtClean="0"/>
              <a:t>amenaza diciéndoles </a:t>
            </a:r>
            <a:r>
              <a:rPr lang="es-ES" sz="1800" dirty="0"/>
              <a:t>que va a avisarles a sus padres; en un 8% expresa </a:t>
            </a:r>
            <a:r>
              <a:rPr lang="es-ES" sz="1800" dirty="0" smtClean="0"/>
              <a:t>que </a:t>
            </a:r>
            <a:r>
              <a:rPr lang="es-ES" sz="1800" dirty="0"/>
              <a:t>va a </a:t>
            </a:r>
            <a:r>
              <a:rPr lang="es-ES" sz="1800" dirty="0" smtClean="0"/>
              <a:t>mandarles </a:t>
            </a:r>
            <a:r>
              <a:rPr lang="es-ES" sz="1800" dirty="0"/>
              <a:t>al rincón; en un 6</a:t>
            </a:r>
            <a:r>
              <a:rPr lang="es-ES" sz="1800" dirty="0" smtClean="0"/>
              <a:t>% expresa que </a:t>
            </a:r>
            <a:r>
              <a:rPr lang="es-ES" sz="1800" dirty="0"/>
              <a:t>va a </a:t>
            </a:r>
            <a:r>
              <a:rPr lang="es-ES" sz="1800" dirty="0" smtClean="0"/>
              <a:t>sentarles </a:t>
            </a:r>
            <a:r>
              <a:rPr lang="es-ES" sz="1800" dirty="0"/>
              <a:t>solos en una </a:t>
            </a:r>
            <a:r>
              <a:rPr lang="es-ES" sz="1800" dirty="0" smtClean="0"/>
              <a:t>mesa, </a:t>
            </a:r>
            <a:r>
              <a:rPr lang="es-ES" sz="1800" dirty="0"/>
              <a:t>y en un 5% </a:t>
            </a:r>
            <a:r>
              <a:rPr lang="es-ES" sz="1800" dirty="0" smtClean="0"/>
              <a:t>les amenaza con mandarles </a:t>
            </a:r>
            <a:r>
              <a:rPr lang="es-ES" sz="1800" dirty="0"/>
              <a:t>afuera. Por lo </a:t>
            </a:r>
            <a:r>
              <a:rPr lang="es-ES" sz="1800" dirty="0" smtClean="0"/>
              <a:t>señalado</a:t>
            </a:r>
            <a:r>
              <a:rPr lang="es-ES" sz="1800" dirty="0"/>
              <a:t>, se puede </a:t>
            </a:r>
            <a:r>
              <a:rPr lang="es-ES" sz="1800" dirty="0" smtClean="0"/>
              <a:t>deducir </a:t>
            </a:r>
            <a:r>
              <a:rPr lang="es-ES" sz="1800" dirty="0"/>
              <a:t>que la </a:t>
            </a:r>
            <a:r>
              <a:rPr lang="es-ES" sz="1800" dirty="0" smtClean="0"/>
              <a:t>mayoría de veces la maestra no </a:t>
            </a:r>
            <a:r>
              <a:rPr lang="es-ES" sz="1800" dirty="0"/>
              <a:t>amenaza a los niños/as, y las pocas veces que lo hace es con el fin de disciplinarlos.  </a:t>
            </a:r>
            <a:endParaRPr lang="es-EC" sz="1800" dirty="0"/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="" xmlns:p14="http://schemas.microsoft.com/office/powerpoint/2010/main" val="1799973082"/>
              </p:ext>
            </p:extLst>
          </p:nvPr>
        </p:nvGraphicFramePr>
        <p:xfrm>
          <a:off x="1547664" y="1700808"/>
          <a:ext cx="6696744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MAESTRA A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357974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Graphic spid="7" grpId="0">
        <p:bldAsOne/>
      </p:bldGraphic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4 CuadroTexto"/>
          <p:cNvSpPr txBox="1">
            <a:spLocks noChangeArrowheads="1"/>
          </p:cNvSpPr>
          <p:nvPr/>
        </p:nvSpPr>
        <p:spPr bwMode="auto">
          <a:xfrm>
            <a:off x="1187624" y="4725144"/>
            <a:ext cx="7488832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buFont typeface="Arial" charset="0"/>
              <a:buNone/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La maestra en un 83% no castiga a los niños/as; en un 11% les cambia de </a:t>
            </a:r>
            <a:r>
              <a:rPr lang="es-ES" sz="1900" dirty="0" smtClean="0"/>
              <a:t>puesto; </a:t>
            </a:r>
            <a:r>
              <a:rPr lang="es-ES" sz="1900" dirty="0"/>
              <a:t>en un 3% les manda al </a:t>
            </a:r>
            <a:r>
              <a:rPr lang="es-ES" sz="1900" dirty="0" smtClean="0"/>
              <a:t>rincón, </a:t>
            </a:r>
            <a:r>
              <a:rPr lang="es-ES" sz="1900" dirty="0"/>
              <a:t>y en un 3% les deja sin recreo durante diez minutos. Por lo </a:t>
            </a:r>
            <a:r>
              <a:rPr lang="es-ES" sz="1900" dirty="0" smtClean="0"/>
              <a:t>indicado</a:t>
            </a:r>
            <a:r>
              <a:rPr lang="es-ES" sz="1900" dirty="0"/>
              <a:t>, se puede </a:t>
            </a:r>
            <a:r>
              <a:rPr lang="es-ES" sz="1900" dirty="0" smtClean="0"/>
              <a:t>concluir que la mayor parte del tiempo la </a:t>
            </a:r>
            <a:r>
              <a:rPr lang="es-ES" sz="1900" dirty="0"/>
              <a:t>maestra </a:t>
            </a:r>
            <a:r>
              <a:rPr lang="es-ES" sz="1900" dirty="0" smtClean="0"/>
              <a:t>no </a:t>
            </a:r>
            <a:r>
              <a:rPr lang="es-ES" sz="1900" dirty="0"/>
              <a:t>utiliza castigos con los </a:t>
            </a:r>
            <a:r>
              <a:rPr lang="es-ES" sz="1900" dirty="0" smtClean="0"/>
              <a:t>niños/as, y cuando lo hace es </a:t>
            </a:r>
            <a:r>
              <a:rPr lang="es-ES" sz="1900" dirty="0"/>
              <a:t>para corregir su </a:t>
            </a:r>
            <a:r>
              <a:rPr lang="es-ES" sz="1900" dirty="0" smtClean="0"/>
              <a:t>mala conducta.</a:t>
            </a:r>
            <a:endParaRPr lang="es-EC" sz="19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="" xmlns:p14="http://schemas.microsoft.com/office/powerpoint/2010/main" val="1161019166"/>
              </p:ext>
            </p:extLst>
          </p:nvPr>
        </p:nvGraphicFramePr>
        <p:xfrm>
          <a:off x="1547664" y="1700808"/>
          <a:ext cx="6552728" cy="308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MAESTRA A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73050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Graphic spid="6" grpId="0">
        <p:bldAsOne/>
      </p:bldGraphic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4 CuadroTexto"/>
          <p:cNvSpPr txBox="1">
            <a:spLocks noChangeArrowheads="1"/>
          </p:cNvSpPr>
          <p:nvPr/>
        </p:nvSpPr>
        <p:spPr bwMode="auto">
          <a:xfrm>
            <a:off x="1187624" y="2492896"/>
            <a:ext cx="7344816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s-ES" sz="2300" dirty="0"/>
              <a:t>Casi en su totalidad no hubo intimidación verbal, con gestos, amenazas ni castigos de niño/a a maestra, excepto el caso de un niño que le respondió de forma grosera un par de veces </a:t>
            </a:r>
            <a:r>
              <a:rPr lang="es-ES" sz="2300" dirty="0" smtClean="0"/>
              <a:t>expresando </a:t>
            </a:r>
            <a:r>
              <a:rPr lang="es-ES" sz="2300" dirty="0"/>
              <a:t>que le iba a avisar al </a:t>
            </a:r>
            <a:r>
              <a:rPr lang="es-ES" sz="2300" dirty="0" smtClean="0"/>
              <a:t>padre, </a:t>
            </a:r>
            <a:r>
              <a:rPr lang="es-ES" sz="2300" dirty="0"/>
              <a:t>y en otra ocasión </a:t>
            </a:r>
            <a:r>
              <a:rPr lang="es-ES" sz="2300" dirty="0" smtClean="0"/>
              <a:t>le dijo </a:t>
            </a:r>
            <a:r>
              <a:rPr lang="es-ES" sz="2300" dirty="0"/>
              <a:t>que ya no iba a ir a </a:t>
            </a:r>
            <a:r>
              <a:rPr lang="es-ES" sz="2300" dirty="0" smtClean="0"/>
              <a:t>clases cuando la maestra le reprendió.</a:t>
            </a:r>
            <a:endParaRPr lang="es-EC" sz="2300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971600" y="1269921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NIÑO/A </a:t>
            </a:r>
            <a:r>
              <a:rPr lang="es-EC" sz="2100" b="1" dirty="0" err="1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</a:t>
            </a:r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 MAESTRA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019870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4 CuadroTexto"/>
          <p:cNvSpPr txBox="1">
            <a:spLocks noChangeArrowheads="1"/>
          </p:cNvSpPr>
          <p:nvPr/>
        </p:nvSpPr>
        <p:spPr bwMode="auto">
          <a:xfrm>
            <a:off x="1259632" y="2349523"/>
            <a:ext cx="72008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s-ES" sz="2300" dirty="0"/>
              <a:t>Los niños/as tienen </a:t>
            </a:r>
            <a:r>
              <a:rPr lang="es-ES" sz="2300" dirty="0" smtClean="0"/>
              <a:t>falencias </a:t>
            </a:r>
            <a:r>
              <a:rPr lang="es-ES" sz="2300" dirty="0"/>
              <a:t>en el área de motricidad fina y </a:t>
            </a:r>
            <a:r>
              <a:rPr lang="es-ES" sz="2300" dirty="0" smtClean="0"/>
              <a:t>gruesa, pero esto no se puede atribuir que sea una consecuencia directa de </a:t>
            </a:r>
            <a:r>
              <a:rPr lang="es-ES" sz="2300" dirty="0"/>
              <a:t>la </a:t>
            </a:r>
            <a:r>
              <a:rPr lang="es-ES" sz="2300" dirty="0" smtClean="0"/>
              <a:t>intimidación.</a:t>
            </a:r>
          </a:p>
          <a:p>
            <a:pPr algn="just">
              <a:buFont typeface="Arial" charset="0"/>
              <a:buNone/>
            </a:pPr>
            <a:endParaRPr lang="es-ES" sz="2000" dirty="0" smtClean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935658" y="1268760"/>
            <a:ext cx="7668790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DEL DESARROLLO COGNITIVO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3775036"/>
            <a:ext cx="72008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charset="0"/>
              <a:buNone/>
            </a:pPr>
            <a:r>
              <a:rPr lang="es-ES" sz="2300" dirty="0" smtClean="0"/>
              <a:t>En el lenguaje oral, así como en las nociones básicas de lógica y el cumplimiento de hábitos de orden y aseo, la mayoría de niños/as tienen un buen desarrollo cognitivo.</a:t>
            </a:r>
            <a:endParaRPr lang="es-EC" sz="2300" dirty="0"/>
          </a:p>
        </p:txBody>
      </p:sp>
    </p:spTree>
    <p:extLst>
      <p:ext uri="{BB962C8B-B14F-4D97-AF65-F5344CB8AC3E}">
        <p14:creationId xmlns="" xmlns:p14="http://schemas.microsoft.com/office/powerpoint/2010/main" val="31354229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4" grpId="0" animBg="1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1115616" y="2060848"/>
            <a:ext cx="7704856" cy="1892826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0000">
                <a:srgbClr val="336BAF"/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 w="12700">
            <a:solidFill>
              <a:schemeClr val="accent3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3900" b="1" dirty="0" smtClean="0">
                <a:solidFill>
                  <a:schemeClr val="bg1"/>
                </a:solidFill>
                <a:latin typeface="Californian FB" pitchFamily="18" charset="0"/>
              </a:rPr>
              <a:t>ANÁLISIS E INTERPRETACIÓN DE RESULTADOS CENTRO INFANTIL GOTITAS DE AMOR</a:t>
            </a:r>
            <a:endParaRPr lang="es-EC" sz="39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55424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3 CuadroTexto"/>
          <p:cNvSpPr txBox="1">
            <a:spLocks noChangeArrowheads="1"/>
          </p:cNvSpPr>
          <p:nvPr/>
        </p:nvSpPr>
        <p:spPr bwMode="auto">
          <a:xfrm>
            <a:off x="1429321" y="4786313"/>
            <a:ext cx="7031111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El 59% de niños/as a veces han sido golpeados por sus compañeros/as,  el 21% </a:t>
            </a:r>
            <a:r>
              <a:rPr lang="es-ES" sz="1900" dirty="0" smtClean="0"/>
              <a:t>nunca ha </a:t>
            </a:r>
            <a:r>
              <a:rPr lang="es-ES" sz="1900" dirty="0"/>
              <a:t>sido </a:t>
            </a:r>
            <a:r>
              <a:rPr lang="es-ES" sz="1900" dirty="0" smtClean="0"/>
              <a:t>golpeado, </a:t>
            </a:r>
            <a:r>
              <a:rPr lang="es-ES" sz="1900" dirty="0"/>
              <a:t>el 17% a menudo </a:t>
            </a:r>
            <a:r>
              <a:rPr lang="es-ES" sz="1900" dirty="0" smtClean="0"/>
              <a:t>es golpeado, </a:t>
            </a:r>
            <a:r>
              <a:rPr lang="es-ES" sz="1900" dirty="0"/>
              <a:t>y el 3% siempre. Por lo </a:t>
            </a:r>
            <a:r>
              <a:rPr lang="es-ES" sz="1900" dirty="0" smtClean="0"/>
              <a:t>señalado</a:t>
            </a:r>
            <a:r>
              <a:rPr lang="es-ES" sz="1900" dirty="0"/>
              <a:t>, se puede </a:t>
            </a:r>
            <a:r>
              <a:rPr lang="es-ES" sz="1900" dirty="0" smtClean="0"/>
              <a:t>concluir </a:t>
            </a:r>
            <a:r>
              <a:rPr lang="es-ES" sz="1900" dirty="0"/>
              <a:t>que la mayoría de niños/as a veces son golpeados por sus compañeros/as. </a:t>
            </a:r>
            <a:endParaRPr lang="es-EC" sz="19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="" xmlns:p14="http://schemas.microsoft.com/office/powerpoint/2010/main" val="2299619552"/>
              </p:ext>
            </p:extLst>
          </p:nvPr>
        </p:nvGraphicFramePr>
        <p:xfrm>
          <a:off x="1979712" y="1772816"/>
          <a:ext cx="5616624" cy="295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1043608" y="1052736"/>
            <a:ext cx="5544616" cy="44627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ENCUESTA A PADRES DE FAMILIA</a:t>
            </a:r>
            <a:endParaRPr lang="es-EC" sz="22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20660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Graphic spid="5" grpId="0">
        <p:bldAsOne/>
      </p:bldGraphic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3 CuadroTexto"/>
          <p:cNvSpPr txBox="1">
            <a:spLocks noChangeArrowheads="1"/>
          </p:cNvSpPr>
          <p:nvPr/>
        </p:nvSpPr>
        <p:spPr bwMode="auto">
          <a:xfrm>
            <a:off x="1430462" y="5000625"/>
            <a:ext cx="710197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El 59% de padres de familia </a:t>
            </a:r>
            <a:r>
              <a:rPr lang="es-ES" sz="1900" dirty="0" smtClean="0"/>
              <a:t>nunca </a:t>
            </a:r>
            <a:r>
              <a:rPr lang="es-ES" sz="1900" dirty="0"/>
              <a:t>han recibido quejas de sus hijos/as, el 41% </a:t>
            </a:r>
            <a:r>
              <a:rPr lang="es-ES" sz="1900" dirty="0" smtClean="0"/>
              <a:t>a veces </a:t>
            </a:r>
            <a:r>
              <a:rPr lang="es-ES" sz="1900" dirty="0"/>
              <a:t>ha recibido quejas, </a:t>
            </a:r>
            <a:r>
              <a:rPr lang="es-ES" sz="1900" dirty="0" smtClean="0"/>
              <a:t>el </a:t>
            </a:r>
            <a:r>
              <a:rPr lang="es-ES" sz="1900" dirty="0"/>
              <a:t>0% a menudo y </a:t>
            </a:r>
            <a:r>
              <a:rPr lang="es-ES" sz="1900" dirty="0" smtClean="0"/>
              <a:t>el </a:t>
            </a:r>
            <a:r>
              <a:rPr lang="es-ES" sz="1900" dirty="0"/>
              <a:t>0% siempre. Por lo señalado, se puede </a:t>
            </a:r>
            <a:r>
              <a:rPr lang="es-ES" sz="1900" dirty="0" smtClean="0"/>
              <a:t>concluir </a:t>
            </a:r>
            <a:r>
              <a:rPr lang="es-ES" sz="1900" dirty="0"/>
              <a:t>que la mayoría de padres de familia </a:t>
            </a:r>
            <a:r>
              <a:rPr lang="es-ES" sz="1900" dirty="0" smtClean="0"/>
              <a:t>nunca han </a:t>
            </a:r>
            <a:r>
              <a:rPr lang="es-ES" sz="1900" dirty="0"/>
              <a:t>recibido quejas por la conducta de sus hijos/as.</a:t>
            </a:r>
            <a:endParaRPr lang="es-EC" sz="19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="" xmlns:p14="http://schemas.microsoft.com/office/powerpoint/2010/main" val="1648289897"/>
              </p:ext>
            </p:extLst>
          </p:nvPr>
        </p:nvGraphicFramePr>
        <p:xfrm>
          <a:off x="1835696" y="1772816"/>
          <a:ext cx="5832648" cy="298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1043608" y="1052736"/>
            <a:ext cx="5544616" cy="44627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ENCUESTA A PADRES DE FAMILIA</a:t>
            </a:r>
            <a:endParaRPr lang="es-EC" sz="22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1993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Graphic spid="5" grpId="0">
        <p:bldAsOne/>
      </p:bldGraphic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2 CuadroTexto"/>
          <p:cNvSpPr txBox="1">
            <a:spLocks noChangeArrowheads="1"/>
          </p:cNvSpPr>
          <p:nvPr/>
        </p:nvSpPr>
        <p:spPr bwMode="auto">
          <a:xfrm>
            <a:off x="1071563" y="2143116"/>
            <a:ext cx="7460877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buFont typeface="Wingdings" pitchFamily="2" charset="2"/>
              <a:buChar char="Ø"/>
            </a:pPr>
            <a:r>
              <a:rPr lang="es-ES" sz="2300" dirty="0" smtClean="0"/>
              <a:t>Los </a:t>
            </a:r>
            <a:r>
              <a:rPr lang="es-ES" sz="2300" dirty="0"/>
              <a:t>niños/as no se expresan de manera grosera hacia ella ni tampoco le han agredido </a:t>
            </a:r>
            <a:r>
              <a:rPr lang="es-ES" sz="2300" dirty="0" smtClean="0"/>
              <a:t>físicamente.</a:t>
            </a:r>
          </a:p>
          <a:p>
            <a:pPr marL="342900" indent="-342900" algn="just"/>
            <a:endParaRPr lang="es-ES" sz="23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300" dirty="0" smtClean="0"/>
              <a:t>Muy </a:t>
            </a:r>
            <a:r>
              <a:rPr lang="es-ES" sz="2300" dirty="0"/>
              <a:t>a menudo escucha que los niños/as se dicen palabras groseras, con mucha frecuencia se </a:t>
            </a:r>
            <a:r>
              <a:rPr lang="es-ES" sz="2300" dirty="0" smtClean="0"/>
              <a:t>pelean.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s-ES" sz="23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300" dirty="0" smtClean="0"/>
              <a:t>A </a:t>
            </a:r>
            <a:r>
              <a:rPr lang="es-ES" sz="2300" dirty="0"/>
              <a:t>veces los niños/as se </a:t>
            </a:r>
            <a:r>
              <a:rPr lang="es-ES" sz="2300" dirty="0" smtClean="0"/>
              <a:t>golpean o intimidan entre ellos/as, y </a:t>
            </a:r>
            <a:r>
              <a:rPr lang="es-ES" sz="2300" dirty="0"/>
              <a:t>algunos sienten miedo unos de </a:t>
            </a:r>
            <a:r>
              <a:rPr lang="es-ES" sz="2300" dirty="0" smtClean="0"/>
              <a:t>otros.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s-ES" sz="2300" dirty="0" smtClean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300" dirty="0" smtClean="0"/>
              <a:t>No </a:t>
            </a:r>
            <a:r>
              <a:rPr lang="es-ES" sz="2300" dirty="0"/>
              <a:t>existen grupos dentro de la clase que se enfrenten entre sí. </a:t>
            </a:r>
            <a:endParaRPr lang="es-EC" sz="2300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1043608" y="1142984"/>
            <a:ext cx="4536504" cy="44627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ENTREVISTA A LA MAESTRA</a:t>
            </a:r>
          </a:p>
        </p:txBody>
      </p:sp>
    </p:spTree>
    <p:extLst>
      <p:ext uri="{BB962C8B-B14F-4D97-AF65-F5344CB8AC3E}">
        <p14:creationId xmlns="" xmlns:p14="http://schemas.microsoft.com/office/powerpoint/2010/main" val="35937844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1043608" y="1052736"/>
            <a:ext cx="6912768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2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ENTREVISTA A LOS NIÑOS Y A LAS NIÑAS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907704" y="1885277"/>
          <a:ext cx="5904656" cy="4568059"/>
        </p:xfrm>
        <a:graphic>
          <a:graphicData uri="http://schemas.openxmlformats.org/drawingml/2006/table">
            <a:tbl>
              <a:tblPr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tblPr>
              <a:tblGrid>
                <a:gridCol w="2639408"/>
                <a:gridCol w="816312"/>
                <a:gridCol w="816312"/>
                <a:gridCol w="816312"/>
                <a:gridCol w="816312"/>
              </a:tblGrid>
              <a:tr h="3013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_tradn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NIÑOS</a:t>
                      </a:r>
                      <a:r>
                        <a:rPr lang="es-ES_tradnl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95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NIÑAS</a:t>
                      </a:r>
                      <a:r>
                        <a:rPr lang="es-ES_tradnl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95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84639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s-ES_tradnl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es-ES_tradnl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s-ES_tradnl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es-ES_tradnl" sz="1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785493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 burlan de él/ella sus  compañeros/as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95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803684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Golpeado/a o empujado/a por sus compañeros/as</a:t>
                      </a: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95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785493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Ignorado/a por sus compañeros/as</a:t>
                      </a: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95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83%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803684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Maestra se enoja con él/ella porque no puede realizar las tareas</a:t>
                      </a: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95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803684">
                <a:tc>
                  <a:txBody>
                    <a:bodyPr/>
                    <a:lstStyle/>
                    <a:p>
                      <a:pPr marL="55245" marR="69215" algn="just">
                        <a:spcAft>
                          <a:spcPts val="0"/>
                        </a:spcAft>
                      </a:pPr>
                      <a:r>
                        <a:rPr lang="es-ES_tradnl" sz="16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Golpeado/a o empujado/a por su maestra</a:t>
                      </a: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95A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_tradn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s-ES_tradn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01" marR="439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107161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CuadroTexto"/>
          <p:cNvSpPr txBox="1">
            <a:spLocks noChangeArrowheads="1"/>
          </p:cNvSpPr>
          <p:nvPr/>
        </p:nvSpPr>
        <p:spPr bwMode="auto">
          <a:xfrm>
            <a:off x="3563888" y="620688"/>
            <a:ext cx="4248472" cy="120032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0000">
                <a:srgbClr val="336BAF"/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3600" b="1" dirty="0" smtClean="0">
                <a:solidFill>
                  <a:schemeClr val="bg1"/>
                </a:solidFill>
                <a:latin typeface="Californian FB" pitchFamily="18" charset="0"/>
              </a:rPr>
              <a:t>JUSTIFICACIÓN E IMPORTANCIA</a:t>
            </a:r>
            <a:endParaRPr lang="es-EC" sz="36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1214414" y="2276872"/>
            <a:ext cx="7416824" cy="4011907"/>
            <a:chOff x="1259632" y="2276872"/>
            <a:chExt cx="7416824" cy="4011907"/>
          </a:xfrm>
        </p:grpSpPr>
        <p:sp>
          <p:nvSpPr>
            <p:cNvPr id="2" name="1 CuadroTexto"/>
            <p:cNvSpPr txBox="1"/>
            <p:nvPr/>
          </p:nvSpPr>
          <p:spPr>
            <a:xfrm>
              <a:off x="1259632" y="2276872"/>
              <a:ext cx="7416824" cy="2777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algn="just">
                <a:buFont typeface="Arial" pitchFamily="34" charset="0"/>
                <a:buChar char="•"/>
              </a:pPr>
              <a:r>
                <a:rPr lang="es-ES" sz="2200" dirty="0" smtClean="0">
                  <a:latin typeface="Lucida Sans" pitchFamily="34" charset="0"/>
                  <a:cs typeface="Arial" pitchFamily="34" charset="0"/>
                </a:rPr>
                <a:t>A nivel mundial, en México la intimidación es una forma de violencia que tiene como resultado un comportamiento más violento a medida que el intimidador crece</a:t>
              </a:r>
              <a:r>
                <a:rPr lang="es-ES" sz="2200" dirty="0" smtClean="0">
                  <a:latin typeface="Lucida Sans" pitchFamily="34" charset="0"/>
                </a:rPr>
                <a:t>.</a:t>
              </a:r>
            </a:p>
            <a:p>
              <a:pPr marL="265113" indent="-265113" algn="just"/>
              <a:endParaRPr lang="es-ES" sz="2150" dirty="0" smtClean="0">
                <a:latin typeface="Lucida Sans" pitchFamily="34" charset="0"/>
              </a:endParaRPr>
            </a:p>
            <a:p>
              <a:pPr marL="265113" indent="-265113" algn="just"/>
              <a:endParaRPr lang="es-ES" sz="2150" dirty="0" smtClean="0">
                <a:latin typeface="Lucida Sans" pitchFamily="34" charset="0"/>
              </a:endParaRPr>
            </a:p>
            <a:p>
              <a:pPr marL="265113" indent="-265113" algn="just"/>
              <a:endParaRPr lang="es-ES" sz="2150" dirty="0" smtClean="0">
                <a:latin typeface="Lucida Sans" pitchFamily="34" charset="0"/>
              </a:endParaRPr>
            </a:p>
            <a:p>
              <a:pPr algn="just"/>
              <a:endParaRPr lang="es-EC" sz="2200" dirty="0" smtClean="0">
                <a:latin typeface="Lucida Sans" pitchFamily="34" charset="0"/>
              </a:endParaRP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1259632" y="3821202"/>
              <a:ext cx="741682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algn="just">
                <a:buFont typeface="Arial" pitchFamily="34" charset="0"/>
                <a:buChar char="•"/>
              </a:pPr>
              <a:r>
                <a:rPr lang="es-ES" sz="2200" dirty="0" smtClean="0">
                  <a:latin typeface="Lucida Sans" pitchFamily="34" charset="0"/>
                  <a:cs typeface="Arial" pitchFamily="34" charset="0"/>
                </a:rPr>
                <a:t>Afecta a niños/as de todas las razas y clases, es motivo de preocupación para la sociedad en general. 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259632" y="5000636"/>
              <a:ext cx="741682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algn="just">
                <a:buFont typeface="Arial" pitchFamily="34" charset="0"/>
                <a:buChar char="•"/>
              </a:pPr>
              <a:r>
                <a:rPr lang="es-ES" sz="2200" dirty="0" smtClean="0">
                  <a:latin typeface="Lucida Sans" pitchFamily="34" charset="0"/>
                  <a:cs typeface="Arial" pitchFamily="34" charset="0"/>
                </a:rPr>
                <a:t>Muchos niños/as se despiertan con miedo de ir a la escuela o a los centros infantiles. 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259632" y="5857892"/>
              <a:ext cx="74168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algn="just">
                <a:buFont typeface="Arial" pitchFamily="34" charset="0"/>
                <a:buChar char="•"/>
              </a:pPr>
              <a:r>
                <a:rPr lang="es-ES" sz="2200" dirty="0" smtClean="0">
                  <a:latin typeface="Lucida Sans" pitchFamily="34" charset="0"/>
                  <a:cs typeface="Arial" pitchFamily="34" charset="0"/>
                </a:rPr>
                <a:t>Afecta en su autoestima y desempeño académico.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6708880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4 CuadroTexto"/>
          <p:cNvSpPr txBox="1">
            <a:spLocks noChangeArrowheads="1"/>
          </p:cNvSpPr>
          <p:nvPr/>
        </p:nvSpPr>
        <p:spPr bwMode="auto">
          <a:xfrm>
            <a:off x="1370376" y="4936400"/>
            <a:ext cx="7306080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El 52% de niños/as no agreden verbalmente a sus compañeros/as; el 20% se </a:t>
            </a:r>
            <a:r>
              <a:rPr lang="es-ES" sz="1900" dirty="0" smtClean="0"/>
              <a:t>burla </a:t>
            </a:r>
            <a:r>
              <a:rPr lang="es-ES" sz="1900" dirty="0"/>
              <a:t>de ellos/as; el 14</a:t>
            </a:r>
            <a:r>
              <a:rPr lang="es-ES" sz="1900" dirty="0" smtClean="0"/>
              <a:t>% </a:t>
            </a:r>
            <a:r>
              <a:rPr lang="es-ES" sz="1900" dirty="0"/>
              <a:t>agrede para defenderse; el 9% les critica, y el 5% utiliza un tono dominante al hablar. Por lo </a:t>
            </a:r>
            <a:r>
              <a:rPr lang="es-ES" sz="1900" dirty="0" smtClean="0"/>
              <a:t>señalado</a:t>
            </a:r>
            <a:r>
              <a:rPr lang="es-ES" sz="1900" dirty="0"/>
              <a:t>, se </a:t>
            </a:r>
            <a:r>
              <a:rPr lang="es-ES" sz="1900" dirty="0" smtClean="0"/>
              <a:t>puede deducir </a:t>
            </a:r>
            <a:r>
              <a:rPr lang="es-ES" sz="1900" dirty="0"/>
              <a:t>que la mayoría de niños/as no agrede verbalmente a sus compañeros/as. </a:t>
            </a:r>
            <a:endParaRPr lang="es-EC" sz="19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="" xmlns:p14="http://schemas.microsoft.com/office/powerpoint/2010/main" val="2374867220"/>
              </p:ext>
            </p:extLst>
          </p:nvPr>
        </p:nvGraphicFramePr>
        <p:xfrm>
          <a:off x="1331640" y="1844824"/>
          <a:ext cx="7200800" cy="288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NIÑOA/A </a:t>
            </a:r>
            <a:r>
              <a:rPr lang="es-EC" sz="2100" b="1" dirty="0" err="1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</a:t>
            </a:r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081222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Graphic spid="6" grpId="0">
        <p:bldAsOne/>
      </p:bldGraphic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4 CuadroTexto"/>
          <p:cNvSpPr txBox="1">
            <a:spLocks noChangeArrowheads="1"/>
          </p:cNvSpPr>
          <p:nvPr/>
        </p:nvSpPr>
        <p:spPr bwMode="auto">
          <a:xfrm>
            <a:off x="1259631" y="4941168"/>
            <a:ext cx="7344817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El 27% de niños/as muestran un gesto sonriente a sus compañeros/as; el 26% se muestra </a:t>
            </a:r>
            <a:r>
              <a:rPr lang="es-ES" sz="1900" dirty="0" smtClean="0"/>
              <a:t>serio; </a:t>
            </a:r>
            <a:r>
              <a:rPr lang="es-ES" sz="1900" dirty="0"/>
              <a:t>el </a:t>
            </a:r>
            <a:r>
              <a:rPr lang="es-ES" sz="1900" dirty="0" smtClean="0"/>
              <a:t>otro 26</a:t>
            </a:r>
            <a:r>
              <a:rPr lang="es-ES" sz="1900" dirty="0"/>
              <a:t>% </a:t>
            </a:r>
            <a:r>
              <a:rPr lang="es-ES" sz="1900" dirty="0" smtClean="0"/>
              <a:t>se muestra atento; </a:t>
            </a:r>
            <a:r>
              <a:rPr lang="es-ES" sz="1900" dirty="0"/>
              <a:t>el 12% </a:t>
            </a:r>
            <a:r>
              <a:rPr lang="es-ES" sz="1900" dirty="0" smtClean="0"/>
              <a:t>enojado; el </a:t>
            </a:r>
            <a:r>
              <a:rPr lang="es-ES" sz="1900" dirty="0"/>
              <a:t>5% les hace </a:t>
            </a:r>
            <a:r>
              <a:rPr lang="es-ES" sz="1900" dirty="0" smtClean="0"/>
              <a:t>muecas, y el 4% muestra una mirada dominante. </a:t>
            </a:r>
            <a:r>
              <a:rPr lang="es-ES" sz="1900" dirty="0"/>
              <a:t>Por lo </a:t>
            </a:r>
            <a:r>
              <a:rPr lang="es-ES" sz="1900" dirty="0" smtClean="0"/>
              <a:t>indicado</a:t>
            </a:r>
            <a:r>
              <a:rPr lang="es-ES" sz="1900" dirty="0"/>
              <a:t>, se puede </a:t>
            </a:r>
            <a:r>
              <a:rPr lang="es-ES" sz="1900" dirty="0" smtClean="0"/>
              <a:t>deducir </a:t>
            </a:r>
            <a:r>
              <a:rPr lang="es-ES" sz="1900" dirty="0"/>
              <a:t>que la mayoría de niños/as no intimida con gestos a sus compañeros/as.</a:t>
            </a:r>
            <a:endParaRPr lang="es-EC" sz="1900" dirty="0"/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="" xmlns:p14="http://schemas.microsoft.com/office/powerpoint/2010/main" val="3175867683"/>
              </p:ext>
            </p:extLst>
          </p:nvPr>
        </p:nvGraphicFramePr>
        <p:xfrm>
          <a:off x="1547664" y="1844824"/>
          <a:ext cx="6840760" cy="288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NIÑOA/A </a:t>
            </a:r>
            <a:r>
              <a:rPr lang="es-EC" sz="2100" b="1" dirty="0" err="1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</a:t>
            </a:r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970819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Graphic spid="7" grpId="0">
        <p:bldAsOne/>
      </p:bldGraphic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4 CuadroTexto"/>
          <p:cNvSpPr txBox="1">
            <a:spLocks noChangeArrowheads="1"/>
          </p:cNvSpPr>
          <p:nvPr/>
        </p:nvSpPr>
        <p:spPr bwMode="auto">
          <a:xfrm>
            <a:off x="1259632" y="4725144"/>
            <a:ext cx="7272808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El 50% de niños/as amenazan a sus compañeros/as </a:t>
            </a:r>
            <a:r>
              <a:rPr lang="es-ES" sz="1900" dirty="0" smtClean="0"/>
              <a:t>expresando </a:t>
            </a:r>
            <a:r>
              <a:rPr lang="es-ES" sz="1900" dirty="0"/>
              <a:t>que no van a ser sus amigos; el 30% </a:t>
            </a:r>
            <a:r>
              <a:rPr lang="es-ES" sz="1900" dirty="0" smtClean="0"/>
              <a:t>expresa que </a:t>
            </a:r>
            <a:r>
              <a:rPr lang="es-ES" sz="1900" dirty="0"/>
              <a:t>no </a:t>
            </a:r>
            <a:r>
              <a:rPr lang="es-ES" sz="1900" dirty="0" smtClean="0"/>
              <a:t>va </a:t>
            </a:r>
            <a:r>
              <a:rPr lang="es-ES" sz="1900" dirty="0"/>
              <a:t>a jugar con ellos/as, y el </a:t>
            </a:r>
            <a:r>
              <a:rPr lang="es-ES" sz="1900" dirty="0" smtClean="0"/>
              <a:t>20% no </a:t>
            </a:r>
            <a:r>
              <a:rPr lang="es-ES" sz="1900" dirty="0"/>
              <a:t>amenaza. Por lo señalado, se </a:t>
            </a:r>
            <a:r>
              <a:rPr lang="es-ES" sz="1900" dirty="0" smtClean="0"/>
              <a:t>puede concluir </a:t>
            </a:r>
            <a:r>
              <a:rPr lang="es-ES" sz="1900" dirty="0"/>
              <a:t>que la mayoría </a:t>
            </a:r>
            <a:r>
              <a:rPr lang="es-ES" sz="1900" dirty="0" smtClean="0"/>
              <a:t>de niños/as amenazan </a:t>
            </a:r>
            <a:r>
              <a:rPr lang="es-ES" sz="1900" dirty="0"/>
              <a:t>a sus compañeros/as para </a:t>
            </a:r>
            <a:r>
              <a:rPr lang="es-ES" sz="1900" dirty="0" smtClean="0"/>
              <a:t>intimidarles en sus confrontaciones. </a:t>
            </a:r>
            <a:endParaRPr lang="es-EC" sz="1900" dirty="0"/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="" xmlns:p14="http://schemas.microsoft.com/office/powerpoint/2010/main" val="3886662783"/>
              </p:ext>
            </p:extLst>
          </p:nvPr>
        </p:nvGraphicFramePr>
        <p:xfrm>
          <a:off x="1763688" y="1772816"/>
          <a:ext cx="6264696" cy="29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NIÑOA/A </a:t>
            </a:r>
            <a:r>
              <a:rPr lang="es-EC" sz="2100" b="1" dirty="0" err="1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</a:t>
            </a:r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1515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Graphic spid="7" grpId="0">
        <p:bldAsOne/>
      </p:bldGraphic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4 CuadroTexto"/>
          <p:cNvSpPr txBox="1">
            <a:spLocks noChangeArrowheads="1"/>
          </p:cNvSpPr>
          <p:nvPr/>
        </p:nvSpPr>
        <p:spPr bwMode="auto">
          <a:xfrm>
            <a:off x="971600" y="4961200"/>
            <a:ext cx="7848872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750" dirty="0"/>
              <a:t>El 25% de niños/as castigan a sus compañeros/as diciéndoles que no son sus amigos; el 18% les castiga al no jugar con </a:t>
            </a:r>
            <a:r>
              <a:rPr lang="es-ES" sz="1750" dirty="0" smtClean="0"/>
              <a:t>ellos/as; </a:t>
            </a:r>
            <a:r>
              <a:rPr lang="es-ES" sz="1750" dirty="0"/>
              <a:t>el 16% les golpea; el 12% les empuja; el 9% les pellizca; el 7% no les </a:t>
            </a:r>
            <a:r>
              <a:rPr lang="es-ES" sz="1750" dirty="0" smtClean="0"/>
              <a:t>castiga; </a:t>
            </a:r>
            <a:r>
              <a:rPr lang="es-ES" sz="1750" dirty="0"/>
              <a:t>el 4% coge las cosas de sus compañeros/as; el 3% les raya los trabajos; el otro 3% les escupe; el 1% les aruña, el otro 1% </a:t>
            </a:r>
            <a:r>
              <a:rPr lang="es-ES" sz="1750" dirty="0" smtClean="0"/>
              <a:t>empuja </a:t>
            </a:r>
            <a:r>
              <a:rPr lang="es-ES" sz="1750" dirty="0"/>
              <a:t>para defenderse, y el 1% les mueve la banca. Por lo indicado, se puede </a:t>
            </a:r>
            <a:r>
              <a:rPr lang="es-ES" sz="1750" dirty="0" smtClean="0"/>
              <a:t>concluir </a:t>
            </a:r>
            <a:r>
              <a:rPr lang="es-ES" sz="1750" dirty="0"/>
              <a:t>que la mayoría de niños/as utilizan la intimidación con castigos entre compañeros/as.</a:t>
            </a:r>
            <a:endParaRPr lang="es-EC" sz="1750" dirty="0"/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="" xmlns:p14="http://schemas.microsoft.com/office/powerpoint/2010/main" val="3886414659"/>
              </p:ext>
            </p:extLst>
          </p:nvPr>
        </p:nvGraphicFramePr>
        <p:xfrm>
          <a:off x="774439" y="1700808"/>
          <a:ext cx="8369561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NIÑOA/A </a:t>
            </a:r>
            <a:r>
              <a:rPr lang="es-EC" sz="2100" b="1" dirty="0" err="1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A</a:t>
            </a:r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858081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Graphic spid="7" grpId="0">
        <p:bldAsOne/>
      </p:bldGraphic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4 CuadroTexto"/>
          <p:cNvSpPr txBox="1">
            <a:spLocks noChangeArrowheads="1"/>
          </p:cNvSpPr>
          <p:nvPr/>
        </p:nvSpPr>
        <p:spPr bwMode="auto">
          <a:xfrm>
            <a:off x="1115616" y="4919662"/>
            <a:ext cx="757148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800" dirty="0"/>
              <a:t>La maestra en un 78% amenaza a los niños/as con mandarles afuera; en un 14% </a:t>
            </a:r>
            <a:r>
              <a:rPr lang="es-ES" sz="1800" dirty="0" smtClean="0"/>
              <a:t>expresa que </a:t>
            </a:r>
            <a:r>
              <a:rPr lang="es-ES" sz="1800" dirty="0"/>
              <a:t>va a </a:t>
            </a:r>
            <a:r>
              <a:rPr lang="es-ES" sz="1800" dirty="0" smtClean="0"/>
              <a:t>mandarles </a:t>
            </a:r>
            <a:r>
              <a:rPr lang="es-ES" sz="1800" dirty="0"/>
              <a:t>al rincón; en un 5% expresa que va a dejarles sin recreo, y en un 3% amenaza con sentarles solos en una mesa. Por lo </a:t>
            </a:r>
            <a:r>
              <a:rPr lang="es-ES" sz="1800" dirty="0" smtClean="0"/>
              <a:t>señalado</a:t>
            </a:r>
            <a:r>
              <a:rPr lang="es-ES" sz="1800" dirty="0"/>
              <a:t>, se puede deducir que la mayoría de veces la maestra amenaza a los niños/as con mandarles afuera, esto lo hace </a:t>
            </a:r>
            <a:r>
              <a:rPr lang="es-ES" sz="1800" dirty="0" smtClean="0"/>
              <a:t>para disciplinarlos y </a:t>
            </a:r>
            <a:r>
              <a:rPr lang="es-ES" sz="1800" dirty="0"/>
              <a:t>no con la intención de intimidarles. </a:t>
            </a:r>
            <a:endParaRPr lang="es-EC" sz="18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="" xmlns:p14="http://schemas.microsoft.com/office/powerpoint/2010/main" val="137816189"/>
              </p:ext>
            </p:extLst>
          </p:nvPr>
        </p:nvGraphicFramePr>
        <p:xfrm>
          <a:off x="1259632" y="1700808"/>
          <a:ext cx="7046140" cy="312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MAESTRA A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49624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Graphic spid="6" grpId="0">
        <p:bldAsOne/>
      </p:bldGraphic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4 CuadroTexto"/>
          <p:cNvSpPr txBox="1">
            <a:spLocks noChangeArrowheads="1"/>
          </p:cNvSpPr>
          <p:nvPr/>
        </p:nvSpPr>
        <p:spPr bwMode="auto">
          <a:xfrm>
            <a:off x="1187623" y="4941168"/>
            <a:ext cx="741682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 sz="2000">
                <a:latin typeface="Calibri" pitchFamily="34" charset="0"/>
              </a:defRPr>
            </a:lvl1pPr>
            <a:lvl2pPr marL="742950" indent="-285750">
              <a:defRPr sz="2800">
                <a:latin typeface="Calibri" pitchFamily="34" charset="0"/>
              </a:defRPr>
            </a:lvl2pPr>
            <a:lvl3pPr marL="1143000" indent="-228600">
              <a:defRPr sz="2800">
                <a:latin typeface="Calibri" pitchFamily="34" charset="0"/>
              </a:defRPr>
            </a:lvl3pPr>
            <a:lvl4pPr marL="1600200" indent="-228600">
              <a:defRPr sz="2800">
                <a:latin typeface="Calibri" pitchFamily="34" charset="0"/>
              </a:defRPr>
            </a:lvl4pPr>
            <a:lvl5pPr marL="2057400" indent="-228600">
              <a:defRPr sz="2800"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latin typeface="Calibri" pitchFamily="34" charset="0"/>
              </a:defRPr>
            </a:lvl9pPr>
          </a:lstStyle>
          <a:p>
            <a:r>
              <a:rPr lang="es-ES" sz="1900" dirty="0"/>
              <a:t>La maestra en un 93% no castiga a los niños/as; </a:t>
            </a:r>
            <a:r>
              <a:rPr lang="es-ES" sz="1900" dirty="0" smtClean="0"/>
              <a:t>en un 4% les deja sin recreo durante diez minutos, y en </a:t>
            </a:r>
            <a:r>
              <a:rPr lang="es-ES" sz="1900" dirty="0"/>
              <a:t>un 3% les cambia de </a:t>
            </a:r>
            <a:r>
              <a:rPr lang="es-ES" sz="1900" dirty="0" smtClean="0"/>
              <a:t>puesto. </a:t>
            </a:r>
            <a:r>
              <a:rPr lang="es-ES" sz="1900" dirty="0"/>
              <a:t>Por lo </a:t>
            </a:r>
            <a:r>
              <a:rPr lang="es-ES" sz="1900" dirty="0" smtClean="0"/>
              <a:t>indicado</a:t>
            </a:r>
            <a:r>
              <a:rPr lang="es-ES" sz="1900" dirty="0"/>
              <a:t>, se puede </a:t>
            </a:r>
            <a:r>
              <a:rPr lang="es-ES" sz="1900" dirty="0" smtClean="0"/>
              <a:t>concluir </a:t>
            </a:r>
            <a:r>
              <a:rPr lang="es-ES" sz="1900" dirty="0"/>
              <a:t>que la mayoría de veces la maestra no castiga a los niños/as, y cuando lo hace es para corregir su mal comportamiento. </a:t>
            </a:r>
            <a:endParaRPr lang="es-EC" sz="1900" dirty="0"/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="" xmlns:p14="http://schemas.microsoft.com/office/powerpoint/2010/main" val="2575256405"/>
              </p:ext>
            </p:extLst>
          </p:nvPr>
        </p:nvGraphicFramePr>
        <p:xfrm>
          <a:off x="1691680" y="1916832"/>
          <a:ext cx="64087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71600" y="1072988"/>
            <a:ext cx="6984776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MAESTRA A NIÑO/A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35431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Graphic spid="7" grpId="0">
        <p:bldAsOne/>
      </p:bldGraphic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4 CuadroTexto"/>
          <p:cNvSpPr txBox="1">
            <a:spLocks noChangeArrowheads="1"/>
          </p:cNvSpPr>
          <p:nvPr/>
        </p:nvSpPr>
        <p:spPr bwMode="auto">
          <a:xfrm>
            <a:off x="1428728" y="2792983"/>
            <a:ext cx="689053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S" sz="2300" dirty="0"/>
              <a:t>No hubo intimidación verbal, con gestos, amenazas ni castigos de niño/a a maestra en su </a:t>
            </a:r>
            <a:r>
              <a:rPr lang="es-ES" sz="2300" dirty="0" smtClean="0"/>
              <a:t>totalidad.</a:t>
            </a:r>
            <a:endParaRPr lang="es-EC" sz="2300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969888" y="1265579"/>
            <a:ext cx="7130504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 NIÑO/A MAESTRA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5593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4 CuadroTexto"/>
          <p:cNvSpPr txBox="1">
            <a:spLocks noChangeArrowheads="1"/>
          </p:cNvSpPr>
          <p:nvPr/>
        </p:nvSpPr>
        <p:spPr bwMode="auto">
          <a:xfrm>
            <a:off x="1187624" y="2357430"/>
            <a:ext cx="7344816" cy="17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s-ES" sz="2300" dirty="0" smtClean="0"/>
              <a:t>Los niños/as tienen falencias en el área de motricidad fina y gruesa, pero esto no se le puede atribuir directamente a la intimidación.</a:t>
            </a:r>
          </a:p>
          <a:p>
            <a:pPr>
              <a:buFont typeface="Arial" charset="0"/>
              <a:buNone/>
            </a:pPr>
            <a:endParaRPr lang="es-ES" sz="2000" dirty="0" smtClean="0"/>
          </a:p>
          <a:p>
            <a:pPr>
              <a:buFont typeface="Arial" charset="0"/>
              <a:buNone/>
            </a:pPr>
            <a:endParaRPr lang="es-EC" sz="2000" dirty="0"/>
          </a:p>
        </p:txBody>
      </p:sp>
      <p:sp>
        <p:nvSpPr>
          <p:cNvPr id="6" name="5 Rectángulo"/>
          <p:cNvSpPr/>
          <p:nvPr/>
        </p:nvSpPr>
        <p:spPr>
          <a:xfrm>
            <a:off x="1187624" y="3786190"/>
            <a:ext cx="734481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300" dirty="0" smtClean="0"/>
              <a:t>En el lenguaje oral, así como en las nociones básicas de lógica y en el cumplimiento de hábitos de orden y aseo, la mayoría de niños/as tienen un buen desarrollo cognitivo.</a:t>
            </a:r>
            <a:endParaRPr lang="es-EC" sz="2300" dirty="0" smtClean="0"/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935658" y="1285860"/>
            <a:ext cx="7668790" cy="43088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1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GUÍA DE OBSERVACIÓN DEL DESARROLLO COGNITIVO</a:t>
            </a:r>
            <a:endParaRPr lang="es-EC" sz="21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1029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6" grpId="0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1259632" y="2420888"/>
            <a:ext cx="7272808" cy="1569660"/>
          </a:xfrm>
          <a:prstGeom prst="rect">
            <a:avLst/>
          </a:prstGeom>
          <a:ln w="12700">
            <a:solidFill>
              <a:schemeClr val="accent3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4800" b="1" dirty="0" smtClean="0">
                <a:solidFill>
                  <a:schemeClr val="bg1"/>
                </a:solidFill>
                <a:latin typeface="Californian FB" pitchFamily="18" charset="0"/>
              </a:rPr>
              <a:t>CONCLUSIONES Y RECOMENDACIONES</a:t>
            </a:r>
            <a:endParaRPr lang="es-EC" sz="48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35592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3491880" y="908720"/>
            <a:ext cx="3096344" cy="46166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CONCLUSIONES</a:t>
            </a:r>
            <a:endParaRPr lang="es-EC" sz="24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10" name="9 Recortar rectángulo de esquina diagonal"/>
          <p:cNvSpPr/>
          <p:nvPr/>
        </p:nvSpPr>
        <p:spPr>
          <a:xfrm>
            <a:off x="1475656" y="2000240"/>
            <a:ext cx="7056784" cy="1584176"/>
          </a:xfrm>
          <a:prstGeom prst="snip2DiagRect">
            <a:avLst/>
          </a:prstGeom>
          <a:gradFill>
            <a:gsLst>
              <a:gs pos="0">
                <a:srgbClr val="D5FD99"/>
              </a:gs>
              <a:gs pos="35000">
                <a:srgbClr val="DEFDB5"/>
              </a:gs>
              <a:gs pos="100000">
                <a:srgbClr val="EEFFD5"/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ES" sz="2200" dirty="0" smtClean="0">
                <a:solidFill>
                  <a:schemeClr val="tx1"/>
                </a:solidFill>
              </a:rPr>
              <a:t>En los centros infantiles investigados, la intimidación no es un factor que afecta el desarrollo cognitivo de los niños/as, porque no se evidenció alteraciones en su desempeño académico, por lo tanto, la hipótesis se anula.</a:t>
            </a:r>
            <a:endParaRPr lang="es-EC" sz="2200" dirty="0">
              <a:solidFill>
                <a:schemeClr val="tx1"/>
              </a:solidFill>
            </a:endParaRPr>
          </a:p>
        </p:txBody>
      </p:sp>
      <p:sp>
        <p:nvSpPr>
          <p:cNvPr id="15" name="14 Redondear rectángulo de esquina diagonal"/>
          <p:cNvSpPr/>
          <p:nvPr/>
        </p:nvSpPr>
        <p:spPr>
          <a:xfrm>
            <a:off x="1500166" y="4077072"/>
            <a:ext cx="7032274" cy="18002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ES" sz="2200" dirty="0" smtClean="0">
                <a:solidFill>
                  <a:schemeClr val="tx1"/>
                </a:solidFill>
              </a:rPr>
              <a:t>Se pudo determinar las formas de intimidación más significativas en la comunidad educativa, como son: indiferencia, enojo, burlas, críticas, muecas, amenazas,      agresión física entre niños/as, y castigos de maestra a niños/as.</a:t>
            </a:r>
            <a:endParaRPr lang="es-EC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29583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CuadroTexto"/>
          <p:cNvSpPr txBox="1">
            <a:spLocks noChangeArrowheads="1"/>
          </p:cNvSpPr>
          <p:nvPr/>
        </p:nvSpPr>
        <p:spPr bwMode="auto">
          <a:xfrm>
            <a:off x="1259632" y="2520186"/>
            <a:ext cx="727280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s-ES" sz="2600" dirty="0">
                <a:latin typeface="Lucida Sans" pitchFamily="34" charset="0"/>
              </a:rPr>
              <a:t>Establecer la incidencia de la intimidación como determinante en el desarrollo cognitivo de los </a:t>
            </a:r>
            <a:r>
              <a:rPr lang="es-ES" sz="2600" dirty="0" smtClean="0">
                <a:latin typeface="Lucida Sans" pitchFamily="34" charset="0"/>
              </a:rPr>
              <a:t>niños/as </a:t>
            </a:r>
            <a:r>
              <a:rPr lang="es-ES" sz="2600" dirty="0">
                <a:latin typeface="Lucida Sans" pitchFamily="34" charset="0"/>
              </a:rPr>
              <a:t>de 4 a 5 años de edad, del Centro Infantil Municipal </a:t>
            </a:r>
            <a:r>
              <a:rPr lang="es-ES" sz="2600" dirty="0" smtClean="0">
                <a:latin typeface="Lucida Sans" pitchFamily="34" charset="0"/>
              </a:rPr>
              <a:t>Genios </a:t>
            </a:r>
            <a:r>
              <a:rPr lang="es-ES" sz="2600" dirty="0">
                <a:latin typeface="Lucida Sans" pitchFamily="34" charset="0"/>
              </a:rPr>
              <a:t>en </a:t>
            </a:r>
            <a:r>
              <a:rPr lang="es-ES" sz="2600" dirty="0" smtClean="0">
                <a:latin typeface="Lucida Sans" pitchFamily="34" charset="0"/>
              </a:rPr>
              <a:t>Acción </a:t>
            </a:r>
            <a:r>
              <a:rPr lang="es-ES" sz="2600" dirty="0">
                <a:latin typeface="Lucida Sans" pitchFamily="34" charset="0"/>
              </a:rPr>
              <a:t>y del Centro Infantil Municipal </a:t>
            </a:r>
            <a:r>
              <a:rPr lang="es-ES" sz="2600" dirty="0" smtClean="0">
                <a:latin typeface="Lucida Sans" pitchFamily="34" charset="0"/>
              </a:rPr>
              <a:t>Gotitas </a:t>
            </a:r>
            <a:r>
              <a:rPr lang="es-ES" sz="2600" dirty="0">
                <a:latin typeface="Lucida Sans" pitchFamily="34" charset="0"/>
              </a:rPr>
              <a:t>de </a:t>
            </a:r>
            <a:r>
              <a:rPr lang="es-ES" sz="2600" dirty="0" smtClean="0">
                <a:latin typeface="Lucida Sans" pitchFamily="34" charset="0"/>
              </a:rPr>
              <a:t>Amor.</a:t>
            </a:r>
            <a:endParaRPr lang="es-EC" sz="2600" dirty="0">
              <a:latin typeface="Lucida Sans" pitchFamily="34" charset="0"/>
            </a:endParaRPr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2555776" y="1198493"/>
            <a:ext cx="4752528" cy="646331"/>
          </a:xfrm>
          <a:prstGeom prst="rect">
            <a:avLst/>
          </a:prstGeom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3600" b="1" dirty="0" smtClean="0">
                <a:solidFill>
                  <a:schemeClr val="bg1"/>
                </a:solidFill>
                <a:latin typeface="Californian FB" pitchFamily="18" charset="0"/>
              </a:rPr>
              <a:t>OBJETIVO GENERAL</a:t>
            </a:r>
            <a:endParaRPr lang="es-EC" sz="48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48817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3475920" y="836712"/>
            <a:ext cx="3096344" cy="46166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CONCLUSIONES</a:t>
            </a:r>
            <a:endParaRPr lang="es-EC" sz="24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4" name="3 Onda"/>
          <p:cNvSpPr/>
          <p:nvPr/>
        </p:nvSpPr>
        <p:spPr>
          <a:xfrm>
            <a:off x="1331640" y="1916832"/>
            <a:ext cx="7128792" cy="1512168"/>
          </a:xfrm>
          <a:prstGeom prst="wave">
            <a:avLst>
              <a:gd name="adj1" fmla="val 9256"/>
              <a:gd name="adj2" fmla="val 74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_tradnl" sz="2200" dirty="0" smtClean="0"/>
              <a:t>No se pudo determinar cambios en las habilidades y destrezas de los niños/as luego de un evento intimidante, ya que no se evidenció tal efecto en ellos/as. </a:t>
            </a:r>
            <a:endParaRPr lang="es-ES_tradnl" sz="2200" dirty="0"/>
          </a:p>
        </p:txBody>
      </p:sp>
      <p:sp>
        <p:nvSpPr>
          <p:cNvPr id="7" name="6 Redondear rectángulo de esquina diagonal"/>
          <p:cNvSpPr/>
          <p:nvPr/>
        </p:nvSpPr>
        <p:spPr>
          <a:xfrm>
            <a:off x="1428728" y="3900264"/>
            <a:ext cx="7031704" cy="1600438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200" dirty="0" smtClean="0">
                <a:solidFill>
                  <a:schemeClr val="tx1"/>
                </a:solidFill>
              </a:rPr>
              <a:t>No existen consecuencias de la intimidación en el desarrollo cognitivo de los niños/as, ya que</a:t>
            </a:r>
            <a:r>
              <a:rPr lang="es-EC" sz="2200" dirty="0" smtClean="0">
                <a:solidFill>
                  <a:schemeClr val="tx1"/>
                </a:solidFill>
              </a:rPr>
              <a:t> ellos/as olvidan fácilmente los eventos suscitados y se enfocan rápidamente en las clases y en sus tareas.</a:t>
            </a:r>
            <a:endParaRPr lang="es-ES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3500430" y="692696"/>
            <a:ext cx="3059870" cy="46166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CONCLUSIONES</a:t>
            </a:r>
            <a:endParaRPr lang="es-EC" sz="24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9" name="8 Recortar rectángulo de esquina diagonal"/>
          <p:cNvSpPr/>
          <p:nvPr/>
        </p:nvSpPr>
        <p:spPr>
          <a:xfrm>
            <a:off x="1475656" y="1700809"/>
            <a:ext cx="6984776" cy="3014305"/>
          </a:xfrm>
          <a:prstGeom prst="snip2DiagRect">
            <a:avLst>
              <a:gd name="adj1" fmla="val 0"/>
              <a:gd name="adj2" fmla="val 1195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s-EC" sz="2100" dirty="0" smtClean="0">
                <a:solidFill>
                  <a:schemeClr val="tx1"/>
                </a:solidFill>
                <a:latin typeface="Calibri" pitchFamily="34" charset="0"/>
              </a:rPr>
              <a:t>En ambos centros, se pudo determinar que existen consecuencias psicológicas y sociales ya que la intimidación generaba disgustos y confrontaciones permanentes entre los niños/as o se generaba miedo frente a sus agresores, además se sentían desplazados sintiendo una gran soledad, tristeza o enojo, debido a que una de las principales formas de intimidación usada entre los niños/as es el no permitirles jugar o integrarse al grupo.</a:t>
            </a:r>
          </a:p>
        </p:txBody>
      </p:sp>
      <p:sp>
        <p:nvSpPr>
          <p:cNvPr id="12" name="11 Documento"/>
          <p:cNvSpPr/>
          <p:nvPr/>
        </p:nvSpPr>
        <p:spPr>
          <a:xfrm>
            <a:off x="1428728" y="5154948"/>
            <a:ext cx="7031704" cy="917258"/>
          </a:xfrm>
          <a:prstGeom prst="flowChartDocument">
            <a:avLst/>
          </a:prstGeom>
          <a:gradFill>
            <a:gsLst>
              <a:gs pos="0">
                <a:srgbClr val="D1FD91"/>
              </a:gs>
              <a:gs pos="35000">
                <a:srgbClr val="D0FD95"/>
              </a:gs>
              <a:gs pos="100000">
                <a:srgbClr val="E8FFC5"/>
              </a:gs>
            </a:gsLst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C" sz="2100" dirty="0" smtClean="0">
                <a:solidFill>
                  <a:schemeClr val="tx1"/>
                </a:solidFill>
                <a:latin typeface="Calibri" pitchFamily="34" charset="0"/>
              </a:rPr>
              <a:t>No hubo ninguna consecuencia fisiológica en ellos/as, en ningún centro.</a:t>
            </a:r>
          </a:p>
        </p:txBody>
      </p:sp>
    </p:spTree>
    <p:extLst>
      <p:ext uri="{BB962C8B-B14F-4D97-AF65-F5344CB8AC3E}">
        <p14:creationId xmlns="" xmlns:p14="http://schemas.microsoft.com/office/powerpoint/2010/main" val="124401324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3563888" y="663079"/>
            <a:ext cx="3024336" cy="46166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CONCLUSIONES</a:t>
            </a:r>
            <a:endParaRPr lang="es-EC" sz="24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5" name="4 Documento"/>
          <p:cNvSpPr/>
          <p:nvPr/>
        </p:nvSpPr>
        <p:spPr>
          <a:xfrm>
            <a:off x="1428728" y="4429132"/>
            <a:ext cx="7072362" cy="1375886"/>
          </a:xfrm>
          <a:prstGeom prst="flowChartDocumen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s-EC" sz="2200" dirty="0" smtClean="0">
                <a:solidFill>
                  <a:schemeClr val="tx1"/>
                </a:solidFill>
                <a:latin typeface="Calibri" pitchFamily="34" charset="0"/>
              </a:rPr>
              <a:t>Las maestras se enojan más con los niños que con las niñas porque son más difíciles de controlar, no obedecen y no hacen caso a las advertencias inmediatamente.</a:t>
            </a:r>
          </a:p>
        </p:txBody>
      </p:sp>
      <p:sp>
        <p:nvSpPr>
          <p:cNvPr id="8" name="7 Redondear rectángulo de esquina diagonal"/>
          <p:cNvSpPr/>
          <p:nvPr/>
        </p:nvSpPr>
        <p:spPr>
          <a:xfrm>
            <a:off x="1428728" y="1928803"/>
            <a:ext cx="7031704" cy="1975009"/>
          </a:xfrm>
          <a:prstGeom prst="round2Diag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C" sz="2200" dirty="0" smtClean="0">
                <a:solidFill>
                  <a:schemeClr val="tx1"/>
                </a:solidFill>
                <a:latin typeface="Calibri" pitchFamily="34" charset="0"/>
              </a:rPr>
              <a:t>De acuerdo a las entrevistas realizadas y a la observación ejecutada se pudo determinar que tanto en el Centro Infantil Genios en Acción como en el Centro Infantil Gotitas de Amor, las niñas son más intimidadas que los niños.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2 CuadroTexto"/>
          <p:cNvSpPr txBox="1">
            <a:spLocks noChangeArrowheads="1"/>
          </p:cNvSpPr>
          <p:nvPr/>
        </p:nvSpPr>
        <p:spPr bwMode="auto">
          <a:xfrm>
            <a:off x="2555776" y="1628800"/>
            <a:ext cx="6192688" cy="1323439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EC" sz="2000" dirty="0"/>
              <a:t>Se recomienda hacer una investigación en centros infantiles particulares para contar con mayor información </a:t>
            </a:r>
            <a:r>
              <a:rPr lang="es-EC" sz="2000" dirty="0" smtClean="0"/>
              <a:t>sobre la </a:t>
            </a:r>
            <a:r>
              <a:rPr lang="es-EC" sz="2000" dirty="0"/>
              <a:t>incidencia que </a:t>
            </a:r>
            <a:r>
              <a:rPr lang="es-EC" sz="2000" dirty="0" smtClean="0"/>
              <a:t>tiene la intimidación </a:t>
            </a:r>
            <a:r>
              <a:rPr lang="es-EC" sz="2000" dirty="0"/>
              <a:t>en el desarrollo cognitivo de los niños/as</a:t>
            </a:r>
            <a:r>
              <a:rPr lang="es-EC" sz="2000" dirty="0" smtClean="0"/>
              <a:t>.</a:t>
            </a:r>
            <a:endParaRPr lang="es-EC" sz="2000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3347864" y="692696"/>
            <a:ext cx="3816424" cy="477054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5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RECOMENDACIONES</a:t>
            </a:r>
            <a:endParaRPr lang="es-EC" sz="25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5" name="2 CuadroTexto"/>
          <p:cNvSpPr txBox="1">
            <a:spLocks noChangeArrowheads="1"/>
          </p:cNvSpPr>
          <p:nvPr/>
        </p:nvSpPr>
        <p:spPr bwMode="auto">
          <a:xfrm>
            <a:off x="1115616" y="3113673"/>
            <a:ext cx="6192688" cy="1323439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EC" sz="2000" dirty="0" smtClean="0"/>
              <a:t>Es esencial sentar un buen ejemplo, ya que los niños/as observan, escuchan e imitan lo que hacen los adultos, los mismos que sirven de modelo de cómo expresar emociones, relacionarse con otros, y resolver conflictos.</a:t>
            </a:r>
            <a:endParaRPr lang="es-EC" sz="2000" dirty="0"/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2555776" y="4606096"/>
            <a:ext cx="6192688" cy="1631216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EC" sz="2000" dirty="0" smtClean="0"/>
              <a:t>Es importante que los niños/as aprendan a protegerse, y a procurar ayuda cuando la necesiten. Se debe alentarles y enseñarles a hacerse auto-suficientes, ellos/as deben conocer y defender sus derechos, saber decir “NO”, y retirarse de situaciones peligrosas.</a:t>
            </a:r>
            <a:endParaRPr lang="es-EC" sz="2000" dirty="0"/>
          </a:p>
        </p:txBody>
      </p:sp>
    </p:spTree>
    <p:extLst>
      <p:ext uri="{BB962C8B-B14F-4D97-AF65-F5344CB8AC3E}">
        <p14:creationId xmlns="" xmlns:p14="http://schemas.microsoft.com/office/powerpoint/2010/main" val="36667695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/>
      <p:bldP spid="4" grpId="0" animBg="1"/>
      <p:bldP spid="5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/>
          <p:cNvSpPr txBox="1">
            <a:spLocks noChangeArrowheads="1"/>
          </p:cNvSpPr>
          <p:nvPr/>
        </p:nvSpPr>
        <p:spPr bwMode="auto">
          <a:xfrm>
            <a:off x="1043608" y="2249577"/>
            <a:ext cx="6552728" cy="138499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EC" sz="2100" dirty="0" smtClean="0"/>
              <a:t>Aplicar </a:t>
            </a:r>
            <a:r>
              <a:rPr lang="es-EC" sz="2100" dirty="0"/>
              <a:t>test psicológicos que puedan comprobar el grado de afectación de la intimidación en el desarrollo cognitivo de los niños/as, </a:t>
            </a:r>
            <a:r>
              <a:rPr lang="es-EC" sz="2100" dirty="0" smtClean="0"/>
              <a:t>y </a:t>
            </a:r>
            <a:r>
              <a:rPr lang="es-EC" sz="2100" dirty="0"/>
              <a:t>la repercusión que tiene en sus habilidades y destrezas</a:t>
            </a:r>
            <a:r>
              <a:rPr lang="es-EC" sz="2100" dirty="0" smtClean="0"/>
              <a:t>.</a:t>
            </a:r>
            <a:endParaRPr lang="es-EC" sz="2100" dirty="0"/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2339752" y="4049777"/>
            <a:ext cx="6192688" cy="1384995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EC" sz="2100" dirty="0" smtClean="0"/>
              <a:t>Se </a:t>
            </a:r>
            <a:r>
              <a:rPr lang="es-EC" sz="2100" dirty="0"/>
              <a:t>podría ampliar la investigación en escuelas y colegios para obtener información del grado de intimidación que existe en este importante sector de la sociedad y evitar las consecuencias que trae consigo.</a:t>
            </a:r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3303486" y="1095127"/>
            <a:ext cx="3428754" cy="46166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RECOMENDACIONES</a:t>
            </a:r>
            <a:endParaRPr lang="es-EC" sz="24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2 CuadroTexto"/>
          <p:cNvSpPr txBox="1">
            <a:spLocks noChangeArrowheads="1"/>
          </p:cNvSpPr>
          <p:nvPr/>
        </p:nvSpPr>
        <p:spPr bwMode="auto">
          <a:xfrm>
            <a:off x="1397419" y="2214554"/>
            <a:ext cx="6960795" cy="255454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EC" sz="2000" dirty="0"/>
              <a:t>Se debería incluir el tema de la intimidación infantil en la materia de Psicología Educativa de la carrera de Educación Infantil, ya que se daría más herramientas a </a:t>
            </a:r>
            <a:r>
              <a:rPr lang="es-EC" sz="2000" dirty="0" smtClean="0"/>
              <a:t>los/as </a:t>
            </a:r>
            <a:r>
              <a:rPr lang="es-EC" sz="2000" dirty="0"/>
              <a:t>futuros profesionales para que puedan desenvolverse mejor en el ámbito laboral cuando se presenten estas situaciones, teniendo mayor sensibilidad, atención y manejo adecuado de la misma, en particular con las niñas que son las más afectadas de acuerdo a la investigación realizada en los dos centros infantiles</a:t>
            </a:r>
            <a:r>
              <a:rPr lang="es-EC" sz="2000" dirty="0" smtClean="0"/>
              <a:t>.</a:t>
            </a:r>
            <a:endParaRPr lang="es-EC" sz="2000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3286116" y="1052736"/>
            <a:ext cx="3428754" cy="46166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RECOMENDACIONES</a:t>
            </a:r>
            <a:endParaRPr lang="es-EC" sz="24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67847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nimBg="1"/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2 CuadroTexto"/>
          <p:cNvSpPr txBox="1">
            <a:spLocks noChangeArrowheads="1"/>
          </p:cNvSpPr>
          <p:nvPr/>
        </p:nvSpPr>
        <p:spPr bwMode="auto">
          <a:xfrm>
            <a:off x="921950" y="1916832"/>
            <a:ext cx="6674386" cy="1631216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EC" sz="2000" dirty="0" smtClean="0"/>
              <a:t>Los centros infantiles y la escuela deben </a:t>
            </a:r>
            <a:r>
              <a:rPr lang="es-EC" sz="2000" dirty="0"/>
              <a:t>preocuparse en formar buenos </a:t>
            </a:r>
            <a:r>
              <a:rPr lang="es-EC" sz="2000" dirty="0" smtClean="0"/>
              <a:t>ciudadanos/as, lo cual implica “</a:t>
            </a:r>
            <a:r>
              <a:rPr lang="es-EC" sz="2000" dirty="0"/>
              <a:t>educación en valores</a:t>
            </a:r>
            <a:r>
              <a:rPr lang="es-EC" sz="2000" dirty="0" smtClean="0"/>
              <a:t>”, aprendiendo </a:t>
            </a:r>
            <a:r>
              <a:rPr lang="es-EC" sz="2000" dirty="0"/>
              <a:t>a respetar a </a:t>
            </a:r>
            <a:r>
              <a:rPr lang="es-EC" sz="2000" dirty="0" smtClean="0"/>
              <a:t>los demás</a:t>
            </a:r>
            <a:r>
              <a:rPr lang="es-EC" sz="2000" dirty="0"/>
              <a:t>, complementando y fortaleciendo la educación que han recibido en el hogar</a:t>
            </a:r>
            <a:r>
              <a:rPr lang="es-EC" sz="2000" dirty="0" smtClean="0"/>
              <a:t>.</a:t>
            </a:r>
            <a:endParaRPr lang="es-EC" sz="2000" dirty="0"/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3357824" y="836712"/>
            <a:ext cx="3428754" cy="46166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RECOMENDACIONES</a:t>
            </a:r>
            <a:endParaRPr lang="es-EC" sz="24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6" name="2 CuadroTexto"/>
          <p:cNvSpPr txBox="1">
            <a:spLocks noChangeArrowheads="1"/>
          </p:cNvSpPr>
          <p:nvPr/>
        </p:nvSpPr>
        <p:spPr bwMode="auto">
          <a:xfrm>
            <a:off x="1930062" y="4071942"/>
            <a:ext cx="6674386" cy="1938992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EC" sz="2000" dirty="0" smtClean="0"/>
              <a:t>Se recomienda utilizar las tareas cotidianas (programas de TV, paseos, etc.) para conversar sobre los beneficios de las conductas amables, y lo perjudicial de las conductas agresivas, enseñándoles a los niños/as cómo respetar y tolerar personas con ideas diferentes a las suyas y resolver conflictos sin violencia.</a:t>
            </a:r>
            <a:endParaRPr lang="es-EC" sz="2000" dirty="0"/>
          </a:p>
        </p:txBody>
      </p:sp>
    </p:spTree>
    <p:extLst>
      <p:ext uri="{BB962C8B-B14F-4D97-AF65-F5344CB8AC3E}">
        <p14:creationId xmlns="" xmlns:p14="http://schemas.microsoft.com/office/powerpoint/2010/main" val="31183104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4" grpId="0" animBg="1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/>
          <p:cNvSpPr txBox="1">
            <a:spLocks noChangeArrowheads="1"/>
          </p:cNvSpPr>
          <p:nvPr/>
        </p:nvSpPr>
        <p:spPr bwMode="auto">
          <a:xfrm>
            <a:off x="1743286" y="2714144"/>
            <a:ext cx="6357106" cy="2354491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s-EC" sz="2100" dirty="0" smtClean="0"/>
              <a:t>Un </a:t>
            </a:r>
            <a:r>
              <a:rPr lang="es-EC" sz="2100" dirty="0"/>
              <a:t>elemento primordial es </a:t>
            </a:r>
            <a:r>
              <a:rPr lang="es-EC" sz="2100" dirty="0" smtClean="0"/>
              <a:t>el ejercer la disciplina y </a:t>
            </a:r>
            <a:r>
              <a:rPr lang="es-EC" sz="2100" dirty="0"/>
              <a:t>enseñar a convivir evitando </a:t>
            </a:r>
            <a:r>
              <a:rPr lang="es-EC" sz="2100" dirty="0" smtClean="0"/>
              <a:t>conflictos. </a:t>
            </a:r>
            <a:r>
              <a:rPr lang="es-EC" sz="2100" dirty="0"/>
              <a:t>Para conseguir estos logros es necesaria una relación </a:t>
            </a:r>
            <a:r>
              <a:rPr lang="es-EC" sz="2100" dirty="0" smtClean="0"/>
              <a:t>familia - escuela </a:t>
            </a:r>
            <a:r>
              <a:rPr lang="es-EC" sz="2100" dirty="0"/>
              <a:t>adecuada, herramienta clave para solucionar los problemas que se observan cotidianamente en las </a:t>
            </a:r>
            <a:r>
              <a:rPr lang="es-EC" sz="2100" dirty="0" smtClean="0"/>
              <a:t>escuelas o en los centros infantiles, y </a:t>
            </a:r>
            <a:r>
              <a:rPr lang="es-EC" sz="2100" dirty="0"/>
              <a:t>lograr </a:t>
            </a:r>
            <a:r>
              <a:rPr lang="es-EC" sz="2100" dirty="0" smtClean="0"/>
              <a:t>así una </a:t>
            </a:r>
            <a:r>
              <a:rPr lang="es-EC" sz="2100" dirty="0"/>
              <a:t>formación integral de los educandos.</a:t>
            </a:r>
          </a:p>
        </p:txBody>
      </p:sp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3275856" y="1095127"/>
            <a:ext cx="3428754" cy="461665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  <a:latin typeface="Lucida Sans" pitchFamily="34" charset="0"/>
              </a:rPr>
              <a:t>RECOMENDACIONES</a:t>
            </a:r>
            <a:endParaRPr lang="es-EC" sz="2400" b="1" dirty="0">
              <a:solidFill>
                <a:schemeClr val="accent1">
                  <a:lumMod val="50000"/>
                </a:schemeClr>
              </a:solidFill>
              <a:latin typeface="Lucida Sans" pitchFamily="34" charset="0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4788024" y="1916832"/>
            <a:ext cx="432048" cy="504056"/>
          </a:xfrm>
          <a:prstGeom prst="down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BC9BFF"/>
              </a:gs>
              <a:gs pos="61000">
                <a:srgbClr val="D1A3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35696" y="1916832"/>
            <a:ext cx="6264696" cy="144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C" sz="2000" b="1" dirty="0" smtClean="0"/>
              <a:t>Para el espectador: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C" sz="2000" b="1" dirty="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C" sz="2000" dirty="0" smtClean="0"/>
              <a:t>“Lo más atroz de las cosas malas de la gente mala es el silencio de la gente buena”.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s-EC" dirty="0" smtClean="0"/>
              <a:t>		</a:t>
            </a:r>
            <a:endParaRPr lang="es-EC" b="1" dirty="0"/>
          </a:p>
        </p:txBody>
      </p:sp>
      <p:sp>
        <p:nvSpPr>
          <p:cNvPr id="3" name="2 Rectángulo"/>
          <p:cNvSpPr/>
          <p:nvPr/>
        </p:nvSpPr>
        <p:spPr>
          <a:xfrm>
            <a:off x="4286248" y="908720"/>
            <a:ext cx="4340612" cy="584775"/>
          </a:xfrm>
          <a:prstGeom prst="rect">
            <a:avLst/>
          </a:prstGeom>
          <a:ln>
            <a:solidFill>
              <a:srgbClr val="AD397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sz="3200" b="1" dirty="0" smtClean="0"/>
              <a:t>INTIMIDACIÓN ESCOLAR</a:t>
            </a:r>
            <a:endParaRPr lang="es-ES_tradnl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1835696" y="3284984"/>
            <a:ext cx="6264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C" sz="2000" b="1" dirty="0" smtClean="0"/>
              <a:t>Para el agresor: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C" sz="2000" b="1" dirty="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C" sz="2000" dirty="0" smtClean="0"/>
              <a:t>“La humanidad no puede librarse de la violencia más que por medio de la no violencia”.</a:t>
            </a:r>
          </a:p>
          <a:p>
            <a:endParaRPr lang="es-ES_tradnl" b="1" dirty="0"/>
          </a:p>
        </p:txBody>
      </p:sp>
      <p:sp>
        <p:nvSpPr>
          <p:cNvPr id="7" name="6 Rectángulo"/>
          <p:cNvSpPr/>
          <p:nvPr/>
        </p:nvSpPr>
        <p:spPr>
          <a:xfrm>
            <a:off x="1835696" y="4653136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C" sz="2000" b="1" dirty="0" smtClean="0"/>
              <a:t>Para la víctima: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C" sz="2000" b="1" dirty="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C" sz="2000" dirty="0" smtClean="0"/>
              <a:t>“No dejes que muera el sol sin que hayan muerto tus rencores”.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156176" y="6029286"/>
            <a:ext cx="2088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000" b="1" dirty="0" smtClean="0"/>
              <a:t>Mahatma Gandhi</a:t>
            </a:r>
            <a:endParaRPr lang="es-ES_tradnl" sz="2000" b="1" dirty="0"/>
          </a:p>
        </p:txBody>
      </p:sp>
      <p:pic>
        <p:nvPicPr>
          <p:cNvPr id="9" name="002.Donde Estara Mi Primave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6572272"/>
            <a:ext cx="161924" cy="161924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5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1933771051"/>
              </p:ext>
            </p:extLst>
          </p:nvPr>
        </p:nvGraphicFramePr>
        <p:xfrm>
          <a:off x="1644352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0152512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1274787440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3563888" y="642754"/>
            <a:ext cx="4752528" cy="553998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s-EC" sz="3000" b="1" dirty="0">
                <a:solidFill>
                  <a:srgbClr val="1F3651"/>
                </a:solidFill>
                <a:latin typeface="Californian FB" pitchFamily="18" charset="0"/>
              </a:rPr>
              <a:t>OBJETIVOS </a:t>
            </a:r>
            <a:r>
              <a:rPr lang="es-EC" sz="3000" b="1" dirty="0" smtClean="0">
                <a:solidFill>
                  <a:srgbClr val="1F3651"/>
                </a:solidFill>
                <a:latin typeface="Californian FB" pitchFamily="18" charset="0"/>
              </a:rPr>
              <a:t>ESPECÍFICOS</a:t>
            </a:r>
            <a:endParaRPr lang="es-EC" sz="3000" b="1" dirty="0">
              <a:solidFill>
                <a:srgbClr val="1F365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259348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2000232" y="2669441"/>
            <a:ext cx="5812698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80000">
                <a:srgbClr val="336BAF"/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 w="12700"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C" sz="4800" b="1" dirty="0" smtClean="0">
                <a:solidFill>
                  <a:schemeClr val="bg1"/>
                </a:solidFill>
                <a:latin typeface="Californian FB" pitchFamily="18" charset="0"/>
              </a:rPr>
              <a:t>MARCO TEÓRICO</a:t>
            </a:r>
            <a:endParaRPr lang="es-EC" sz="48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6725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CuadroTexto"/>
          <p:cNvSpPr txBox="1">
            <a:spLocks noChangeArrowheads="1"/>
          </p:cNvSpPr>
          <p:nvPr/>
        </p:nvSpPr>
        <p:spPr bwMode="auto">
          <a:xfrm>
            <a:off x="1187624" y="2428433"/>
            <a:ext cx="741682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s-ES" sz="2200" dirty="0" smtClean="0">
                <a:latin typeface="Lucida Sans" pitchFamily="34" charset="0"/>
              </a:rPr>
              <a:t>Según MSC. Aurélia Rafael Linares, tomado del desarrollo cognitivo de las teorías de Piaget y Vygotsky; “el desarrollo cognitivo es </a:t>
            </a:r>
            <a:r>
              <a:rPr lang="es-ES" sz="2200" dirty="0">
                <a:latin typeface="Lucida Sans" pitchFamily="34" charset="0"/>
              </a:rPr>
              <a:t>el conjunto de transformaciones que se dan en el transcurso de la vida, por el cual se aumentan los conocimientos y habilidades para percibir, pensar y </a:t>
            </a:r>
            <a:r>
              <a:rPr lang="es-ES" sz="2200" dirty="0" smtClean="0">
                <a:latin typeface="Lucida Sans" pitchFamily="34" charset="0"/>
              </a:rPr>
              <a:t>comprender, las cuales son </a:t>
            </a:r>
            <a:r>
              <a:rPr lang="es-ES" sz="2200" dirty="0">
                <a:latin typeface="Lucida Sans" pitchFamily="34" charset="0"/>
              </a:rPr>
              <a:t>utilizadas para la resolución de problemas prácticos de la vida </a:t>
            </a:r>
            <a:r>
              <a:rPr lang="es-ES" sz="2200" dirty="0" smtClean="0">
                <a:latin typeface="Lucida Sans" pitchFamily="34" charset="0"/>
              </a:rPr>
              <a:t>cotidiana”.</a:t>
            </a:r>
            <a:endParaRPr lang="es-EC" sz="2200" dirty="0">
              <a:latin typeface="Lucida Sans" pitchFamily="34" charset="0"/>
            </a:endParaRPr>
          </a:p>
        </p:txBody>
      </p:sp>
      <p:sp>
        <p:nvSpPr>
          <p:cNvPr id="4" name="1 CuadroTexto"/>
          <p:cNvSpPr txBox="1">
            <a:spLocks noChangeArrowheads="1"/>
          </p:cNvSpPr>
          <p:nvPr/>
        </p:nvSpPr>
        <p:spPr bwMode="auto">
          <a:xfrm>
            <a:off x="3563888" y="620689"/>
            <a:ext cx="4536504" cy="1169551"/>
          </a:xfrm>
          <a:prstGeom prst="rect">
            <a:avLst/>
          </a:prstGeom>
          <a:gradFill flip="none" rotWithShape="1">
            <a:lin ang="2700000" scaled="1"/>
            <a:tileRect/>
          </a:gradFill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3500" b="1" dirty="0" smtClean="0">
                <a:solidFill>
                  <a:schemeClr val="bg1"/>
                </a:solidFill>
                <a:latin typeface="Californian FB" pitchFamily="18" charset="0"/>
              </a:rPr>
              <a:t>DESARROLLO COGNITIVO</a:t>
            </a:r>
            <a:endParaRPr lang="es-EC" sz="35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59932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3419872" y="570746"/>
            <a:ext cx="5184576" cy="553998"/>
          </a:xfrm>
          <a:prstGeom prst="rect">
            <a:avLst/>
          </a:prstGeom>
          <a:ln w="12700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es-EC" sz="3000" b="1" dirty="0" smtClean="0">
                <a:solidFill>
                  <a:schemeClr val="bg1"/>
                </a:solidFill>
                <a:latin typeface="Californian FB" pitchFamily="18" charset="0"/>
              </a:rPr>
              <a:t>DESARROLLO COGNITIVO</a:t>
            </a:r>
            <a:endParaRPr lang="es-EC" sz="3000" b="1" dirty="0">
              <a:solidFill>
                <a:schemeClr val="bg1"/>
              </a:solidFill>
              <a:latin typeface="Californian FB" pitchFamily="18" charset="0"/>
            </a:endParaRPr>
          </a:p>
        </p:txBody>
      </p:sp>
      <p:grpSp>
        <p:nvGrpSpPr>
          <p:cNvPr id="41" name="40 Grupo"/>
          <p:cNvGrpSpPr/>
          <p:nvPr/>
        </p:nvGrpSpPr>
        <p:grpSpPr>
          <a:xfrm>
            <a:off x="1372868" y="1484784"/>
            <a:ext cx="7056784" cy="4896544"/>
            <a:chOff x="1259632" y="1484784"/>
            <a:chExt cx="7056784" cy="4896544"/>
          </a:xfrm>
        </p:grpSpPr>
        <p:sp>
          <p:nvSpPr>
            <p:cNvPr id="4" name="3 CuadroTexto"/>
            <p:cNvSpPr txBox="1"/>
            <p:nvPr/>
          </p:nvSpPr>
          <p:spPr>
            <a:xfrm>
              <a:off x="1691680" y="2555611"/>
              <a:ext cx="6624736" cy="384721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ES" sz="1900" dirty="0">
                  <a:latin typeface="Lucida Sans" pitchFamily="34" charset="0"/>
                </a:rPr>
                <a:t>I</a:t>
              </a:r>
              <a:r>
                <a:rPr lang="es-ES" sz="1900" dirty="0" smtClean="0">
                  <a:latin typeface="Lucida Sans" pitchFamily="34" charset="0"/>
                </a:rPr>
                <a:t>nteligencia simbólica </a:t>
              </a:r>
              <a:r>
                <a:rPr lang="es-ES" sz="1900" dirty="0" smtClean="0">
                  <a:latin typeface="Lucida Sans" pitchFamily="34" charset="0"/>
                  <a:sym typeface="Wingdings" pitchFamily="2" charset="2"/>
                </a:rPr>
                <a:t></a:t>
              </a:r>
              <a:r>
                <a:rPr lang="es-ES" sz="1900" dirty="0" smtClean="0">
                  <a:latin typeface="Lucida Sans" pitchFamily="34" charset="0"/>
                </a:rPr>
                <a:t> Capacidad de representación.  </a:t>
              </a: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1691680" y="5132511"/>
              <a:ext cx="6624736" cy="384721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S" sz="1900" dirty="0" smtClean="0">
                  <a:latin typeface="Lucida Sans" pitchFamily="34" charset="0"/>
                </a:rPr>
                <a:t>Operaciones carecen de estructura lógica.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691680" y="3116287"/>
              <a:ext cx="6624736" cy="384721"/>
            </a:xfrm>
            <a:prstGeom prst="rect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S" sz="1900" dirty="0" smtClean="0">
                  <a:latin typeface="Lucida Sans" pitchFamily="34" charset="0"/>
                </a:rPr>
                <a:t>Época del juego simbólico y el animismo - Lenguaje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691680" y="5704220"/>
              <a:ext cx="6624736" cy="67710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S" sz="1900" dirty="0" smtClean="0">
                  <a:latin typeface="Lucida Sans" pitchFamily="34" charset="0"/>
                </a:rPr>
                <a:t>A partir de los cuatro años empieza el pensamiento intuitivo </a:t>
              </a:r>
              <a:r>
                <a:rPr lang="es-ES" sz="1900" dirty="0" smtClean="0">
                  <a:latin typeface="Lucida Sans" pitchFamily="34" charset="0"/>
                  <a:sym typeface="Wingdings" pitchFamily="2" charset="2"/>
                </a:rPr>
                <a:t></a:t>
              </a:r>
              <a:r>
                <a:rPr lang="es-ES" sz="1900" dirty="0" smtClean="0">
                  <a:latin typeface="Lucida Sans" pitchFamily="34" charset="0"/>
                </a:rPr>
                <a:t> Causa - efecto  </a:t>
              </a:r>
              <a:endParaRPr lang="es-EC" sz="1900" dirty="0" smtClean="0">
                <a:latin typeface="Lucida Sans" pitchFamily="34" charset="0"/>
              </a:endParaRPr>
            </a:p>
          </p:txBody>
        </p:sp>
        <p:cxnSp>
          <p:nvCxnSpPr>
            <p:cNvPr id="27" name="26 Conector recto"/>
            <p:cNvCxnSpPr/>
            <p:nvPr/>
          </p:nvCxnSpPr>
          <p:spPr>
            <a:xfrm>
              <a:off x="1259632" y="2763275"/>
              <a:ext cx="43204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>
              <a:off x="1259632" y="3284984"/>
              <a:ext cx="43204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>
              <a:off x="1259632" y="3861048"/>
              <a:ext cx="43204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>
              <a:off x="1259632" y="5301208"/>
              <a:ext cx="43204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>
              <a:off x="1259632" y="2763275"/>
              <a:ext cx="0" cy="325801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Rectángulo redondeado"/>
            <p:cNvSpPr/>
            <p:nvPr/>
          </p:nvSpPr>
          <p:spPr>
            <a:xfrm>
              <a:off x="1403648" y="1484784"/>
              <a:ext cx="6552728" cy="54792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buFont typeface="Arial" charset="0"/>
                <a:buNone/>
              </a:pPr>
              <a:r>
                <a:rPr lang="es-EC" b="1" dirty="0" smtClean="0">
                  <a:solidFill>
                    <a:srgbClr val="002060"/>
                  </a:solidFill>
                  <a:latin typeface="Lucida Sans" pitchFamily="34" charset="0"/>
                </a:rPr>
                <a:t>ESTADIO PREOPERATORIO SEGÚN PIAGET 2-7 AÑOS</a:t>
              </a:r>
              <a:endParaRPr lang="es-EC" b="1" dirty="0">
                <a:solidFill>
                  <a:srgbClr val="002060"/>
                </a:solidFill>
                <a:latin typeface="Lucida Sans" pitchFamily="34" charset="0"/>
              </a:endParaRPr>
            </a:p>
          </p:txBody>
        </p:sp>
        <p:cxnSp>
          <p:nvCxnSpPr>
            <p:cNvPr id="40" name="39 Conector recto"/>
            <p:cNvCxnSpPr/>
            <p:nvPr/>
          </p:nvCxnSpPr>
          <p:spPr>
            <a:xfrm>
              <a:off x="4644008" y="2032709"/>
              <a:ext cx="0" cy="273962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>
              <a:off x="1259632" y="2306671"/>
              <a:ext cx="3384376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>
              <a:off x="1259632" y="2306671"/>
              <a:ext cx="0" cy="45660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CuadroTexto"/>
            <p:cNvSpPr txBox="1"/>
            <p:nvPr/>
          </p:nvSpPr>
          <p:spPr>
            <a:xfrm>
              <a:off x="1691680" y="3692351"/>
              <a:ext cx="6624736" cy="38472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ES" sz="1900" dirty="0" smtClean="0">
                  <a:latin typeface="Lucida Sans" pitchFamily="34" charset="0"/>
                </a:rPr>
                <a:t>Centralización </a:t>
              </a:r>
              <a:r>
                <a:rPr lang="es-ES" sz="1900" dirty="0" smtClean="0">
                  <a:latin typeface="Lucida Sans" pitchFamily="34" charset="0"/>
                  <a:sym typeface="Wingdings" pitchFamily="2" charset="2"/>
                </a:rPr>
                <a:t></a:t>
              </a:r>
              <a:r>
                <a:rPr lang="es-ES" sz="1900" dirty="0" smtClean="0">
                  <a:latin typeface="Lucida Sans" pitchFamily="34" charset="0"/>
                </a:rPr>
                <a:t> Fijar la atención en un solo aspecto.</a:t>
              </a:r>
            </a:p>
          </p:txBody>
        </p:sp>
        <p:cxnSp>
          <p:nvCxnSpPr>
            <p:cNvPr id="20" name="19 Conector recto"/>
            <p:cNvCxnSpPr/>
            <p:nvPr/>
          </p:nvCxnSpPr>
          <p:spPr>
            <a:xfrm>
              <a:off x="1259632" y="6021288"/>
              <a:ext cx="43204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CuadroTexto"/>
            <p:cNvSpPr txBox="1"/>
            <p:nvPr/>
          </p:nvSpPr>
          <p:spPr>
            <a:xfrm>
              <a:off x="1691680" y="4264060"/>
              <a:ext cx="6624736" cy="677108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ES" sz="1900" dirty="0" smtClean="0">
                  <a:latin typeface="Lucida Sans" pitchFamily="34" charset="0"/>
                </a:rPr>
                <a:t>Egocentrismo </a:t>
              </a:r>
              <a:r>
                <a:rPr lang="es-ES" sz="1900" dirty="0" smtClean="0">
                  <a:latin typeface="Lucida Sans" pitchFamily="34" charset="0"/>
                  <a:sym typeface="Wingdings" pitchFamily="2" charset="2"/>
                </a:rPr>
                <a:t></a:t>
              </a:r>
              <a:r>
                <a:rPr lang="es-ES" sz="1900" dirty="0" smtClean="0">
                  <a:latin typeface="Lucida Sans" pitchFamily="34" charset="0"/>
                </a:rPr>
                <a:t> Dificultad para ponerse en el lugar del otro - desea ser el centro de atención. </a:t>
              </a:r>
            </a:p>
          </p:txBody>
        </p:sp>
        <p:cxnSp>
          <p:nvCxnSpPr>
            <p:cNvPr id="33" name="32 Conector recto"/>
            <p:cNvCxnSpPr/>
            <p:nvPr/>
          </p:nvCxnSpPr>
          <p:spPr>
            <a:xfrm>
              <a:off x="1259632" y="4653136"/>
              <a:ext cx="43204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5421350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ersonaliz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000"/>
    </a:hlink>
    <a:folHlink>
      <a:srgbClr val="333399"/>
    </a:folHlink>
  </a:clrScheme>
  <a:fontScheme name="2_Diseño predeterminado">
    <a:majorFont>
      <a:latin typeface=""/>
      <a:ea typeface=""/>
      <a:cs typeface=""/>
    </a:majorFont>
    <a:minorFont>
      <a:latin typeface="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5054</TotalTime>
  <Words>3940</Words>
  <Application>Microsoft Office PowerPoint</Application>
  <PresentationFormat>Presentación en pantalla (4:3)</PresentationFormat>
  <Paragraphs>332</Paragraphs>
  <Slides>59</Slides>
  <Notes>2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59</vt:i4>
      </vt:variant>
    </vt:vector>
  </HeadingPairs>
  <TitlesOfParts>
    <vt:vector size="60" baseType="lpstr">
      <vt:lpstr>Tema de Office</vt:lpstr>
      <vt:lpstr>DEPARTAMENTO DE CIENCIAS HUMANAS Y SOCIALES LICENCIATURA EN EDUCACIÓN INFANTIL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CIENCIAS HUMANAS Y SOCIALES LICENCIATURA EN EDUCACIÓN INFANTIL</dc:title>
  <dc:creator>MENA SOLIS JAQUELINE MARIA</dc:creator>
  <cp:lastModifiedBy>user</cp:lastModifiedBy>
  <cp:revision>910</cp:revision>
  <dcterms:created xsi:type="dcterms:W3CDTF">2011-10-06T21:34:47Z</dcterms:created>
  <dcterms:modified xsi:type="dcterms:W3CDTF">2011-11-25T18:41:35Z</dcterms:modified>
</cp:coreProperties>
</file>