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7"/>
  </p:notesMasterIdLst>
  <p:sldIdLst>
    <p:sldId id="256" r:id="rId2"/>
    <p:sldId id="257" r:id="rId3"/>
    <p:sldId id="312" r:id="rId4"/>
    <p:sldId id="313" r:id="rId5"/>
    <p:sldId id="261" r:id="rId6"/>
    <p:sldId id="260" r:id="rId7"/>
    <p:sldId id="314" r:id="rId8"/>
    <p:sldId id="262" r:id="rId9"/>
    <p:sldId id="264" r:id="rId10"/>
    <p:sldId id="315" r:id="rId11"/>
    <p:sldId id="265" r:id="rId12"/>
    <p:sldId id="266" r:id="rId13"/>
    <p:sldId id="267" r:id="rId14"/>
    <p:sldId id="304" r:id="rId15"/>
    <p:sldId id="268" r:id="rId16"/>
    <p:sldId id="316" r:id="rId17"/>
    <p:sldId id="271" r:id="rId18"/>
    <p:sldId id="272" r:id="rId19"/>
    <p:sldId id="317" r:id="rId20"/>
    <p:sldId id="318" r:id="rId21"/>
    <p:sldId id="273" r:id="rId22"/>
    <p:sldId id="319" r:id="rId23"/>
    <p:sldId id="274" r:id="rId24"/>
    <p:sldId id="275" r:id="rId25"/>
    <p:sldId id="310" r:id="rId26"/>
    <p:sldId id="320" r:id="rId27"/>
    <p:sldId id="326" r:id="rId28"/>
    <p:sldId id="327" r:id="rId29"/>
    <p:sldId id="276" r:id="rId30"/>
    <p:sldId id="321" r:id="rId31"/>
    <p:sldId id="322" r:id="rId32"/>
    <p:sldId id="323" r:id="rId33"/>
    <p:sldId id="325" r:id="rId34"/>
    <p:sldId id="324" r:id="rId35"/>
    <p:sldId id="277" r:id="rId36"/>
    <p:sldId id="328" r:id="rId37"/>
    <p:sldId id="336" r:id="rId38"/>
    <p:sldId id="335" r:id="rId39"/>
    <p:sldId id="334" r:id="rId40"/>
    <p:sldId id="333" r:id="rId41"/>
    <p:sldId id="332" r:id="rId42"/>
    <p:sldId id="331" r:id="rId43"/>
    <p:sldId id="280" r:id="rId44"/>
    <p:sldId id="338" r:id="rId45"/>
    <p:sldId id="337" r:id="rId46"/>
    <p:sldId id="281" r:id="rId47"/>
    <p:sldId id="305" r:id="rId48"/>
    <p:sldId id="306" r:id="rId49"/>
    <p:sldId id="307" r:id="rId50"/>
    <p:sldId id="308" r:id="rId51"/>
    <p:sldId id="279" r:id="rId52"/>
    <p:sldId id="282" r:id="rId53"/>
    <p:sldId id="292" r:id="rId54"/>
    <p:sldId id="293" r:id="rId55"/>
    <p:sldId id="295" r:id="rId5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59" autoAdjust="0"/>
  </p:normalViewPr>
  <p:slideViewPr>
    <p:cSldViewPr>
      <p:cViewPr>
        <p:scale>
          <a:sx n="70" d="100"/>
          <a:sy n="70" d="100"/>
        </p:scale>
        <p:origin x="-60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ocuments\IASA\Tesis\Tesis\Fase%20de%20camp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ocuments\IASA\Tesis\Tesis\Fase%20de%20camp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ocuments\IASA\Tesis\Tesis\Fase%20de%20camp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ocuments\IASA\Tesis\Tesis\Fase%20de%20camp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ocuments\IASA\Tesis\Tesis\Fase%20de%20camp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esktop\Documents\IASA\Tesis\Tesis\Fase%20de%20camp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6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Mortalidad!$C$20</c:f>
              <c:strCache>
                <c:ptCount val="1"/>
                <c:pt idx="0">
                  <c:v>% MORTALIDAD</c:v>
                </c:pt>
              </c:strCache>
            </c:strRef>
          </c:tx>
          <c:dLbls>
            <c:dLbl>
              <c:idx val="0"/>
              <c:layout>
                <c:manualLayout>
                  <c:x val="1.3888888888888923E-2"/>
                  <c:y val="-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1.6666666666666698E-2"/>
                  <c:y val="-4.6296296296296398E-2"/>
                </c:manualLayout>
              </c:layout>
              <c:showVal val="1"/>
            </c:dLbl>
            <c:dLbl>
              <c:idx val="2"/>
              <c:layout>
                <c:manualLayout>
                  <c:x val="1.6666666666666698E-2"/>
                  <c:y val="-1.3888888888888923E-2"/>
                </c:manualLayout>
              </c:layout>
              <c:showVal val="1"/>
            </c:dLbl>
            <c:dLbl>
              <c:idx val="3"/>
              <c:layout>
                <c:manualLayout>
                  <c:x val="6.3403534101252315E-3"/>
                  <c:y val="-3.273767959976669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Val val="1"/>
          </c:dLbls>
          <c:cat>
            <c:strRef>
              <c:f>Mortalidad!$B$21:$B$24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Mortalidad!$C$21:$C$24</c:f>
              <c:numCache>
                <c:formatCode>0.000</c:formatCode>
                <c:ptCount val="4"/>
                <c:pt idx="0">
                  <c:v>5.2208835341365463</c:v>
                </c:pt>
                <c:pt idx="1">
                  <c:v>4.0160642570281126</c:v>
                </c:pt>
                <c:pt idx="2">
                  <c:v>4.4176706827309236</c:v>
                </c:pt>
                <c:pt idx="3">
                  <c:v>6.8273092369477917</c:v>
                </c:pt>
              </c:numCache>
            </c:numRef>
          </c:val>
        </c:ser>
        <c:dLbls>
          <c:showVal val="1"/>
        </c:dLbls>
        <c:shape val="box"/>
        <c:axId val="79925248"/>
        <c:axId val="80712832"/>
        <c:axId val="0"/>
      </c:bar3DChart>
      <c:catAx>
        <c:axId val="79925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C"/>
          </a:p>
        </c:txPr>
        <c:crossAx val="80712832"/>
        <c:crosses val="autoZero"/>
        <c:auto val="1"/>
        <c:lblAlgn val="ctr"/>
        <c:lblOffset val="100"/>
      </c:catAx>
      <c:valAx>
        <c:axId val="80712832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C"/>
          </a:p>
        </c:txPr>
        <c:crossAx val="79925248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es-EC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Viabilidad!$C$20</c:f>
              <c:strCache>
                <c:ptCount val="1"/>
                <c:pt idx="0">
                  <c:v>% VIABILIDAD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3888888888888923E-2"/>
                </c:manualLayout>
              </c:layout>
              <c:showVal val="1"/>
            </c:dLbl>
            <c:dLbl>
              <c:idx val="1"/>
              <c:layout>
                <c:manualLayout>
                  <c:x val="2.7777777777777887E-3"/>
                  <c:y val="-3.7037037037037056E-2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-2.777777777777787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3888888888888923E-2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s-EC"/>
              </a:p>
            </c:txPr>
            <c:showVal val="1"/>
          </c:dLbls>
          <c:cat>
            <c:strRef>
              <c:f>Viabilidad!$B$21:$B$24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Viabilidad!$C$21:$C$24</c:f>
              <c:numCache>
                <c:formatCode>0.000</c:formatCode>
                <c:ptCount val="4"/>
                <c:pt idx="0">
                  <c:v>94.779116465863453</c:v>
                </c:pt>
                <c:pt idx="1">
                  <c:v>95.983935742971894</c:v>
                </c:pt>
                <c:pt idx="2">
                  <c:v>95.582329317269071</c:v>
                </c:pt>
                <c:pt idx="3">
                  <c:v>93.172690763052202</c:v>
                </c:pt>
              </c:numCache>
            </c:numRef>
          </c:val>
        </c:ser>
        <c:shape val="box"/>
        <c:axId val="66942080"/>
        <c:axId val="79681024"/>
        <c:axId val="0"/>
      </c:bar3DChart>
      <c:catAx>
        <c:axId val="669420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C"/>
          </a:p>
        </c:txPr>
        <c:crossAx val="79681024"/>
        <c:crosses val="autoZero"/>
        <c:auto val="1"/>
        <c:lblAlgn val="ctr"/>
        <c:lblOffset val="100"/>
      </c:catAx>
      <c:valAx>
        <c:axId val="79681024"/>
        <c:scaling>
          <c:orientation val="minMax"/>
        </c:scaling>
        <c:axPos val="l"/>
        <c:majorGridlines/>
        <c:numFmt formatCode="0.0" sourceLinked="0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EC"/>
          </a:p>
        </c:txPr>
        <c:crossAx val="66942080"/>
        <c:crosses val="autoZero"/>
        <c:crossBetween val="between"/>
      </c:valAx>
    </c:plotArea>
    <c:plotVisOnly val="1"/>
  </c:chart>
  <c:txPr>
    <a:bodyPr/>
    <a:lstStyle/>
    <a:p>
      <a:pPr>
        <a:defRPr sz="2400"/>
      </a:pPr>
      <a:endParaRPr lang="es-EC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3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'Consumo A'!$C$20</c:f>
              <c:strCache>
                <c:ptCount val="1"/>
                <c:pt idx="0">
                  <c:v>CONSUMO DE ALIMENTO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2.77777777777779E-3"/>
                  <c:y val="-1.388888888888893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9.2592592592593177E-3"/>
                </c:manualLayout>
              </c:layout>
              <c:showVal val="1"/>
            </c:dLbl>
            <c:dLbl>
              <c:idx val="3"/>
              <c:layout>
                <c:manualLayout>
                  <c:x val="2.7777777777776894E-3"/>
                  <c:y val="-6.481481481481495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'Consumo A'!$B$21:$B$24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'Consumo A'!$C$21:$C$24</c:f>
              <c:numCache>
                <c:formatCode>0.000</c:formatCode>
                <c:ptCount val="4"/>
                <c:pt idx="0">
                  <c:v>598.73826275454542</c:v>
                </c:pt>
                <c:pt idx="1">
                  <c:v>612.44770073030304</c:v>
                </c:pt>
                <c:pt idx="2">
                  <c:v>608.04789688787878</c:v>
                </c:pt>
                <c:pt idx="3">
                  <c:v>593.93551956666658</c:v>
                </c:pt>
              </c:numCache>
            </c:numRef>
          </c:val>
        </c:ser>
        <c:dLbls>
          <c:showVal val="1"/>
        </c:dLbls>
        <c:shape val="box"/>
        <c:axId val="80043392"/>
        <c:axId val="83362176"/>
        <c:axId val="0"/>
      </c:bar3DChart>
      <c:catAx>
        <c:axId val="80043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EC"/>
          </a:p>
        </c:txPr>
        <c:crossAx val="83362176"/>
        <c:crosses val="autoZero"/>
        <c:auto val="1"/>
        <c:lblAlgn val="ctr"/>
        <c:lblOffset val="100"/>
      </c:catAx>
      <c:valAx>
        <c:axId val="83362176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C"/>
          </a:p>
        </c:txPr>
        <c:crossAx val="80043392"/>
        <c:crosses val="autoZero"/>
        <c:crossBetween val="between"/>
      </c:valAx>
    </c:plotArea>
    <c:plotVisOnly val="1"/>
  </c:chart>
  <c:txPr>
    <a:bodyPr/>
    <a:lstStyle/>
    <a:p>
      <a:pPr>
        <a:defRPr sz="2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EC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2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CA!$C$20</c:f>
              <c:strCache>
                <c:ptCount val="1"/>
                <c:pt idx="0">
                  <c:v>CONVERSIÓN ALIMENTICIA</c:v>
                </c:pt>
              </c:strCache>
            </c:strRef>
          </c:tx>
          <c:dLbls>
            <c:dLbl>
              <c:idx val="0"/>
              <c:layout>
                <c:manualLayout>
                  <c:x val="8.3507306889353174E-3"/>
                  <c:y val="-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2.7835768963117694E-3"/>
                  <c:y val="-1.388888888888892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5.5555555555555455E-2"/>
                </c:manualLayout>
              </c:layout>
              <c:showVal val="1"/>
            </c:dLbl>
            <c:dLbl>
              <c:idx val="3"/>
              <c:layout>
                <c:manualLayout>
                  <c:x val="1.0206330715406509E-16"/>
                  <c:y val="-1.8518518518518538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CA!$B$21:$B$24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CA!$C$21:$C$24</c:f>
              <c:numCache>
                <c:formatCode>0.000</c:formatCode>
                <c:ptCount val="4"/>
                <c:pt idx="0">
                  <c:v>2.1693333333333329</c:v>
                </c:pt>
                <c:pt idx="1">
                  <c:v>2.1629999999999998</c:v>
                </c:pt>
                <c:pt idx="2">
                  <c:v>2.1656666666666671</c:v>
                </c:pt>
                <c:pt idx="3">
                  <c:v>2.170666666666667</c:v>
                </c:pt>
              </c:numCache>
            </c:numRef>
          </c:val>
        </c:ser>
        <c:dLbls>
          <c:showVal val="1"/>
        </c:dLbls>
        <c:shape val="box"/>
        <c:axId val="64373504"/>
        <c:axId val="64376192"/>
        <c:axId val="0"/>
      </c:bar3DChart>
      <c:catAx>
        <c:axId val="643735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EC"/>
          </a:p>
        </c:txPr>
        <c:crossAx val="64376192"/>
        <c:crosses val="autoZero"/>
        <c:auto val="1"/>
        <c:lblAlgn val="ctr"/>
        <c:lblOffset val="100"/>
      </c:catAx>
      <c:valAx>
        <c:axId val="64376192"/>
        <c:scaling>
          <c:orientation val="minMax"/>
        </c:scaling>
        <c:axPos val="l"/>
        <c:majorGridlines/>
        <c:numFmt formatCode="0.000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C"/>
          </a:p>
        </c:txPr>
        <c:crossAx val="64373504"/>
        <c:crosses val="autoZero"/>
        <c:crossBetween val="between"/>
        <c:majorUnit val="2.0000000000000052E-3"/>
      </c:valAx>
    </c:plotArea>
    <c:plotVisOnly val="1"/>
  </c:chart>
  <c:txPr>
    <a:bodyPr/>
    <a:lstStyle/>
    <a:p>
      <a:pPr>
        <a:defRPr sz="2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EC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GSP!$I$22</c:f>
              <c:strCache>
                <c:ptCount val="1"/>
                <c:pt idx="0">
                  <c:v>GANANCIA SEMANAL DE PESO</c:v>
                </c:pt>
              </c:strCache>
            </c:strRef>
          </c:tx>
          <c:dLbls>
            <c:dLbl>
              <c:idx val="0"/>
              <c:layout>
                <c:manualLayout>
                  <c:x val="8.3333333333333766E-3"/>
                  <c:y val="-4.6560846560846476E-2"/>
                </c:manualLayout>
              </c:layout>
              <c:showVal val="1"/>
            </c:dLbl>
            <c:dLbl>
              <c:idx val="1"/>
              <c:layout>
                <c:manualLayout>
                  <c:x val="-2.1872265966754285E-7"/>
                  <c:y val="-2.9629629629629672E-2"/>
                </c:manualLayout>
              </c:layout>
              <c:showVal val="1"/>
            </c:dLbl>
            <c:dLbl>
              <c:idx val="2"/>
              <c:layout>
                <c:manualLayout>
                  <c:x val="2.77777777777779E-3"/>
                  <c:y val="-2.962962962962966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6.7724867724867729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GSP!$H$23:$H$26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GSP!$I$23:$I$26</c:f>
              <c:numCache>
                <c:formatCode>0.000</c:formatCode>
                <c:ptCount val="4"/>
                <c:pt idx="0">
                  <c:v>276.00140909090908</c:v>
                </c:pt>
                <c:pt idx="1">
                  <c:v>283.14770909090907</c:v>
                </c:pt>
                <c:pt idx="2">
                  <c:v>280.76560909090909</c:v>
                </c:pt>
                <c:pt idx="3">
                  <c:v>273.6193090909091</c:v>
                </c:pt>
              </c:numCache>
            </c:numRef>
          </c:val>
        </c:ser>
        <c:dLbls>
          <c:showVal val="1"/>
        </c:dLbls>
        <c:shape val="box"/>
        <c:axId val="79290368"/>
        <c:axId val="79607296"/>
        <c:axId val="0"/>
      </c:bar3DChart>
      <c:catAx>
        <c:axId val="792903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EC"/>
          </a:p>
        </c:txPr>
        <c:crossAx val="79607296"/>
        <c:crosses val="autoZero"/>
        <c:auto val="1"/>
        <c:lblAlgn val="ctr"/>
        <c:lblOffset val="100"/>
      </c:catAx>
      <c:valAx>
        <c:axId val="79607296"/>
        <c:scaling>
          <c:orientation val="minMax"/>
          <c:max val="282"/>
          <c:min val="270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C"/>
          </a:p>
        </c:txPr>
        <c:crossAx val="79290368"/>
        <c:crosses val="autoZero"/>
        <c:crossBetween val="between"/>
        <c:majorUnit val="2"/>
      </c:valAx>
    </c:plotArea>
    <c:plotVisOnly val="1"/>
  </c:chart>
  <c:txPr>
    <a:bodyPr/>
    <a:lstStyle/>
    <a:p>
      <a:pPr>
        <a:defRPr sz="2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EC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C"/>
  <c:style val="1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FEA!$C$20</c:f>
              <c:strCache>
                <c:ptCount val="1"/>
                <c:pt idx="0">
                  <c:v>FACTOR DE EFICIENCIA AMERICANO</c:v>
                </c:pt>
              </c:strCache>
            </c:strRef>
          </c:tx>
          <c:dLbls>
            <c:dLbl>
              <c:idx val="0"/>
              <c:layout>
                <c:manualLayout>
                  <c:x val="5.3981106612685558E-3"/>
                  <c:y val="-2.7777777777777922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1666666666666671E-2"/>
                </c:manualLayout>
              </c:layout>
              <c:showVal val="1"/>
            </c:dLbl>
            <c:dLbl>
              <c:idx val="2"/>
              <c:layout>
                <c:manualLayout>
                  <c:x val="5.3981106612685558E-3"/>
                  <c:y val="-3.7037037037037056E-2"/>
                </c:manualLayout>
              </c:layout>
              <c:showVal val="1"/>
            </c:dLbl>
            <c:dLbl>
              <c:idx val="3"/>
              <c:layout>
                <c:manualLayout>
                  <c:x val="1.6194331983805571E-2"/>
                  <c:y val="-2.7777777777777877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EC"/>
              </a:p>
            </c:txPr>
            <c:showVal val="1"/>
          </c:dLbls>
          <c:cat>
            <c:strRef>
              <c:f>FEA!$B$21:$B$24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FEA!$C$21:$C$24</c:f>
              <c:numCache>
                <c:formatCode>0.000</c:formatCode>
                <c:ptCount val="4"/>
                <c:pt idx="0">
                  <c:v>152.26800841521776</c:v>
                </c:pt>
                <c:pt idx="1">
                  <c:v>155.86194332678565</c:v>
                </c:pt>
                <c:pt idx="2">
                  <c:v>155.9337913214753</c:v>
                </c:pt>
                <c:pt idx="3">
                  <c:v>152.33878121930803</c:v>
                </c:pt>
              </c:numCache>
            </c:numRef>
          </c:val>
        </c:ser>
        <c:dLbls>
          <c:showVal val="1"/>
        </c:dLbls>
        <c:shape val="box"/>
        <c:axId val="65407232"/>
        <c:axId val="65418368"/>
        <c:axId val="0"/>
      </c:bar3DChart>
      <c:catAx>
        <c:axId val="65407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s-EC"/>
          </a:p>
        </c:txPr>
        <c:crossAx val="65418368"/>
        <c:crosses val="autoZero"/>
        <c:auto val="1"/>
        <c:lblAlgn val="ctr"/>
        <c:lblOffset val="100"/>
      </c:catAx>
      <c:valAx>
        <c:axId val="65418368"/>
        <c:scaling>
          <c:orientation val="minMax"/>
        </c:scaling>
        <c:axPos val="l"/>
        <c:majorGridlines/>
        <c:numFmt formatCode="0" sourceLinked="0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EC"/>
          </a:p>
        </c:txPr>
        <c:crossAx val="65407232"/>
        <c:crosses val="autoZero"/>
        <c:crossBetween val="between"/>
      </c:valAx>
    </c:plotArea>
    <c:plotVisOnly val="1"/>
  </c:chart>
  <c:txPr>
    <a:bodyPr/>
    <a:lstStyle/>
    <a:p>
      <a:pPr>
        <a:defRPr sz="2400" b="1">
          <a:effectLst>
            <a:outerShdw blurRad="38100" dist="38100" dir="2700000" algn="tl">
              <a:srgbClr val="000000">
                <a:alpha val="43137"/>
              </a:srgbClr>
            </a:outerShdw>
          </a:effectLst>
        </a:defRPr>
      </a:pPr>
      <a:endParaRPr lang="es-EC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D0CA0-D25F-4574-AFA6-B9C3AB36F54F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F869-F241-4FFC-88C4-8FA5003FBD9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F869-F241-4FFC-88C4-8FA5003FBD90}" type="slidenum">
              <a:rPr lang="es-EC" smtClean="0"/>
              <a:pPr/>
              <a:t>8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40F4EC-EFD4-4D73-91F0-0D6C625BC487}" type="datetimeFigureOut">
              <a:rPr lang="es-EC" smtClean="0"/>
              <a:pPr/>
              <a:t>26/10/2011</a:t>
            </a:fld>
            <a:endParaRPr lang="es-EC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D5A0346-0B37-4349-B89B-F1A4F672F1C0}" type="slidenum">
              <a:rPr lang="es-EC" smtClean="0"/>
              <a:pPr/>
              <a:t>‹Nº›</a:t>
            </a:fld>
            <a:endParaRPr lang="es-EC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131840" y="144016"/>
            <a:ext cx="5616624" cy="30689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6000" spc="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ESCUELA POLITÉCNICA DEL EJÉRCITO</a:t>
            </a:r>
            <a:r>
              <a:rPr lang="en-US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6000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es-EC" sz="6000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843808" y="2492896"/>
            <a:ext cx="6192688" cy="338437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FACULTAD DE CIENCIAS AGROPECUARIAS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IASA – I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SANGOLQUÍ – </a:t>
            </a:r>
            <a:r>
              <a:rPr lang="en-US" sz="3600" b="1" i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ECUADOR 2011</a:t>
            </a:r>
            <a:endParaRPr lang="es-EC" sz="3600" b="1" i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07504" y="980728"/>
          <a:ext cx="2520280" cy="2016224"/>
        </p:xfrm>
        <a:graphic>
          <a:graphicData uri="http://schemas.openxmlformats.org/presentationml/2006/ole">
            <p:oleObj spid="_x0000_s1026" r:id="rId3" imgW="1838095" imgH="1523810" progId="">
              <p:embed/>
            </p:oleObj>
          </a:graphicData>
        </a:graphic>
      </p:graphicFrame>
      <p:pic>
        <p:nvPicPr>
          <p:cNvPr id="5" name="Picture 5" descr="SELLOIASA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107504" y="3696940"/>
            <a:ext cx="2479624" cy="203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3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242048" cy="4320480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REVISIÓN</a:t>
            </a:r>
            <a:b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</a:t>
            </a:r>
            <a:b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LITERATURA</a:t>
            </a:r>
            <a:endParaRPr lang="es-EC" sz="8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7920880" cy="518457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Planta originaria del </a:t>
            </a:r>
            <a:r>
              <a:rPr lang="es-EC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Paraguay</a:t>
            </a:r>
            <a:endParaRPr lang="es-EC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</a:t>
            </a:r>
            <a:r>
              <a:rPr lang="es-EC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consumo y la conversión alimenticia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q"/>
            </a:pPr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es-EC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incidencia de enfermedades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u="sng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</a:t>
            </a:r>
            <a:r>
              <a:rPr lang="en-US" sz="4800" b="1" i="1" u="sng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tevia</a:t>
            </a:r>
            <a:r>
              <a:rPr lang="en-US" sz="4800" b="1" i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i="1" u="sng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rebaudiana</a:t>
            </a:r>
            <a:endParaRPr kumimoji="0" lang="es-EC" sz="4800" b="1" i="1" u="sng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250"/>
                            </p:stCondLst>
                            <p:childTnLst>
                              <p:par>
                                <p:cTn id="21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36904" y="0"/>
            <a:ext cx="971600" cy="6830616"/>
          </a:xfrm>
        </p:spPr>
        <p:txBody>
          <a:bodyPr vert="vert" anchor="ctr">
            <a:noAutofit/>
          </a:bodyPr>
          <a:lstStyle/>
          <a:p>
            <a:pPr algn="ctr"/>
            <a:r>
              <a:rPr lang="en-US" sz="5000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RUTA METABÓLICA</a:t>
            </a:r>
            <a:endParaRPr lang="es-EC" sz="500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7704856" cy="604867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800" b="1" dirty="0" smtClean="0"/>
              <a:t> </a:t>
            </a:r>
            <a:r>
              <a:rPr lang="es-EC" sz="2800" b="1" dirty="0" smtClean="0">
                <a:solidFill>
                  <a:srgbClr val="FF0000"/>
                </a:solidFill>
              </a:rPr>
              <a:t>El ingrediente activo: </a:t>
            </a:r>
            <a:endParaRPr lang="es-EC" sz="2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ESTEVIÓSIDO</a:t>
            </a:r>
            <a:r>
              <a:rPr lang="es-EC" sz="2800" b="1" dirty="0" smtClean="0">
                <a:solidFill>
                  <a:srgbClr val="FF0000"/>
                </a:solidFill>
              </a:rPr>
              <a:t> </a:t>
            </a:r>
            <a:r>
              <a:rPr lang="es-EC" sz="2800" b="1" dirty="0" smtClean="0">
                <a:solidFill>
                  <a:srgbClr val="FF0000"/>
                </a:solidFill>
              </a:rPr>
              <a:t>de 85 – 95 % de pureza</a:t>
            </a:r>
          </a:p>
          <a:p>
            <a:pPr algn="ctr">
              <a:lnSpc>
                <a:spcPct val="150000"/>
              </a:lnSpc>
            </a:pPr>
            <a:r>
              <a:rPr lang="es-EC" sz="2800" b="1" dirty="0" smtClean="0"/>
              <a:t> 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2800" b="1" dirty="0" smtClean="0"/>
              <a:t> </a:t>
            </a:r>
            <a:r>
              <a:rPr lang="es-EC" sz="2800" b="1" dirty="0" smtClean="0">
                <a:solidFill>
                  <a:schemeClr val="bg1"/>
                </a:solidFill>
              </a:rPr>
              <a:t>No  </a:t>
            </a: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METABOLIZA</a:t>
            </a:r>
            <a:r>
              <a:rPr lang="es-EC" sz="2800" b="1" dirty="0" smtClean="0">
                <a:solidFill>
                  <a:schemeClr val="bg1"/>
                </a:solidFill>
              </a:rPr>
              <a:t>  el organismo, por lo tanto es acalórico </a:t>
            </a:r>
          </a:p>
          <a:p>
            <a:pPr algn="ctr">
              <a:lnSpc>
                <a:spcPct val="150000"/>
              </a:lnSpc>
            </a:pPr>
            <a:r>
              <a:rPr lang="es-EC" sz="2800" b="1" dirty="0" smtClean="0"/>
              <a:t> </a:t>
            </a:r>
          </a:p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</a:t>
            </a:r>
            <a:r>
              <a:rPr lang="es-EC" sz="2800" b="1" dirty="0" smtClean="0">
                <a:solidFill>
                  <a:srgbClr val="C00000"/>
                </a:solidFill>
              </a:rPr>
              <a:t> el apetito por su sabor dulce, aumentando el consumo de alimento en un 5 al 10 %</a:t>
            </a:r>
          </a:p>
          <a:p>
            <a:pPr algn="ctr">
              <a:lnSpc>
                <a:spcPct val="150000"/>
              </a:lnSpc>
            </a:pPr>
            <a:endParaRPr lang="es-EC" sz="2800" b="1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7344816" cy="626469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PODER</a:t>
            </a:r>
            <a:r>
              <a:rPr lang="es-EC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prebiótico de la </a:t>
            </a:r>
            <a:r>
              <a:rPr lang="es-EC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2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rebaudiana</a:t>
            </a:r>
            <a:endParaRPr lang="es-EC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prebióticos son ingredientes no digeribles de la dieta que estimulan el crecimiento o la actividad de uno o más tipos de bacterias benéficas en el tracto digestivo.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endParaRPr lang="es-EC" sz="3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MODO DE ACCIÓN</a:t>
            </a:r>
            <a:endParaRPr kumimoji="0" lang="es-EC" sz="54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4744" y="320824"/>
            <a:ext cx="7335608" cy="6132512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s-EC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contaminantes naturales </a:t>
            </a:r>
            <a:r>
              <a:rPr lang="es-EC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Salmonella</a:t>
            </a:r>
            <a:r>
              <a:rPr lang="es-EC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C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s-EC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s-EC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coli</a:t>
            </a:r>
            <a:r>
              <a:rPr lang="es-EC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C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Staphylococcus</a:t>
            </a:r>
            <a:r>
              <a:rPr lang="es-EC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aureus</a:t>
            </a:r>
            <a:endParaRPr lang="es-EC" sz="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s-EC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POSEE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antibióticos naturales como:</a:t>
            </a:r>
          </a:p>
          <a:p>
            <a:pPr algn="ctr">
              <a:lnSpc>
                <a:spcPct val="150000"/>
              </a:lnSpc>
            </a:pPr>
            <a:r>
              <a:rPr lang="es-EC" sz="28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Glycimna</a:t>
            </a:r>
            <a:r>
              <a:rPr lang="es-EC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Rebaudiana</a:t>
            </a:r>
          </a:p>
          <a:p>
            <a:pPr algn="just"/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MODO DE ACCIÓN</a:t>
            </a:r>
            <a:endParaRPr kumimoji="0" lang="es-EC" sz="54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9584" y="1412776"/>
            <a:ext cx="6782736" cy="4752528"/>
          </a:xfrm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PROMUEVE</a:t>
            </a:r>
            <a:r>
              <a:rPr lang="es-EC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multiplicación de microorganismos benéficos como </a:t>
            </a:r>
            <a:r>
              <a:rPr lang="es-EC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Lactobacillus y </a:t>
            </a:r>
            <a:r>
              <a:rPr lang="es-EC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Bifidobacterium</a:t>
            </a:r>
            <a:endParaRPr lang="es-EC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  <a:buFont typeface="Wingdings" pitchFamily="2" charset="2"/>
              <a:buChar char="§"/>
            </a:pPr>
            <a:r>
              <a:rPr lang="es-EC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DISMINUYE</a:t>
            </a:r>
            <a:r>
              <a:rPr lang="es-EC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uso de los APC en un 50 a 70 %</a:t>
            </a:r>
          </a:p>
          <a:p>
            <a:pPr>
              <a:lnSpc>
                <a:spcPct val="200000"/>
              </a:lnSpc>
            </a:pPr>
            <a:endParaRPr lang="es-EC" sz="32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27384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MODO DE ACCIÓN</a:t>
            </a:r>
            <a:endParaRPr kumimoji="0" lang="es-EC" sz="54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 rot="20040774">
            <a:off x="729510" y="1539196"/>
            <a:ext cx="7242048" cy="3245186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MATERIALES</a:t>
            </a:r>
            <a:b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</a:t>
            </a:r>
            <a:b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MÉTODOS</a:t>
            </a:r>
            <a:endParaRPr lang="es-EC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>
            <a:lum bright="40000" contrast="20000"/>
          </a:blip>
          <a:srcRect/>
          <a:stretch>
            <a:fillRect/>
          </a:stretch>
        </p:blipFill>
        <p:spPr bwMode="auto">
          <a:xfrm>
            <a:off x="0" y="44624"/>
            <a:ext cx="8100392" cy="6813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980728"/>
            <a:ext cx="6566712" cy="4464496"/>
          </a:xfrm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fase experimental se realizó en el Proyecto Avícola de la Carrera de Ciencias Agropecuarias </a:t>
            </a:r>
            <a:endParaRPr lang="es-EC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IASA </a:t>
            </a: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I.</a:t>
            </a:r>
            <a:endParaRPr lang="es-EC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UBICACIÓN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uario\Pictures\Tesis\FOTOS TESIS PEPE\P11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36"/>
            <a:ext cx="8100392" cy="6834064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7416824" cy="6408712"/>
          </a:xfrm>
        </p:spPr>
        <p:txBody>
          <a:bodyPr anchor="ctr">
            <a:no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 Pollitos broilers BB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rebaudiana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molida</a:t>
            </a:r>
          </a:p>
          <a:p>
            <a:pPr lvl="0" algn="just">
              <a:buFont typeface="Wingdings" pitchFamily="2" charset="2"/>
              <a:buChar char="ü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Vacunas,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Vitaminas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Desinfectantes,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Antibióticos stock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Alimento balanceado stock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Bandejas de recepción,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Comederos, Bebederos, Criadoras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gas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Balanza, Boxes de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malla, Cámara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fotos digital, Libreta de registros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Dosificador de líquidos DOSATRON, Termómetros</a:t>
            </a:r>
          </a:p>
          <a:p>
            <a:pPr lvl="0" algn="just">
              <a:buFont typeface="Wingdings" pitchFamily="2" charset="2"/>
              <a:buChar char="ü"/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de disección, Alcohol, Algodón, Guantes</a:t>
            </a:r>
            <a:endParaRPr lang="es-EC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campo</a:t>
            </a:r>
            <a:endParaRPr kumimoji="0" lang="es-EC" sz="66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cap="all" spc="6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60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506" name="Picture 2" descr="C:\Users\Usuario\Pictures\Tesis\Labo\S102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28000" cy="6858000"/>
          </a:xfrm>
          <a:prstGeom prst="rect">
            <a:avLst/>
          </a:prstGeom>
          <a:noFill/>
        </p:spPr>
      </p:pic>
      <p:sp>
        <p:nvSpPr>
          <p:cNvPr id="6" name="2 Marcador de texto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5832648" cy="6408712"/>
          </a:xfrm>
        </p:spPr>
        <p:txBody>
          <a:bodyPr anchor="ctr"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Cuchillos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</a:t>
            </a:r>
            <a:r>
              <a:rPr lang="es-EC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microtomo</a:t>
            </a:r>
            <a:endParaRPr lang="es-EC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Estufa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Microscopio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Placas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 y cubre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Micrótomos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Gasas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Pinzas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Vasos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precipitación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Guantes </a:t>
            </a:r>
            <a:r>
              <a:rPr lang="es-EC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látex</a:t>
            </a:r>
            <a:endParaRPr lang="es-EC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64896" cy="5832648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4400" spc="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“UTILIZACIÓN DE TRES NIVELES DE</a:t>
            </a:r>
            <a:br>
              <a:rPr lang="es-EC" sz="4400" spc="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C" sz="4400" i="1" u="sng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C" sz="4400" i="1" u="sng" cap="none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tevia</a:t>
            </a:r>
            <a:r>
              <a:rPr lang="es-EC" sz="4400" i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400" i="1" u="sng" cap="none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rebaudiana</a:t>
            </a:r>
            <a:r>
              <a:rPr lang="es-EC" sz="4400" i="1" spc="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4400" spc="3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ALIMENTACIÓN DE BROILERS Y SU INFLUENCIA EN  FLORA Y DESARROLLO  INTESTINAL”</a:t>
            </a:r>
            <a:endParaRPr lang="es-EC" sz="4400" spc="3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7524328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reactivos</a:t>
            </a:r>
            <a:endParaRPr kumimoji="0" lang="es-EC" sz="60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idx="1"/>
          </p:nvPr>
        </p:nvSpPr>
        <p:spPr>
          <a:xfrm>
            <a:off x="611560" y="260648"/>
            <a:ext cx="5832648" cy="6408712"/>
          </a:xfrm>
        </p:spPr>
        <p:txBody>
          <a:bodyPr anchor="ctr">
            <a:no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Toluol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(metanol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s-EC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Acetona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Parafina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purificada 56</a:t>
            </a:r>
            <a:r>
              <a:rPr lang="es-EC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C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Bálsamo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Canadá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sintético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Eosina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Hematoxilina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Formol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10 %</a:t>
            </a:r>
            <a:endParaRPr lang="es-EC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C:\Users\Usuario\Pictures\Tesis\FOTOS TESIS PEPE\P1110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8100392" cy="6885384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980728"/>
            <a:ext cx="6710728" cy="5616624"/>
          </a:xfrm>
        </p:spPr>
        <p:txBody>
          <a:bodyPr anchor="ctr">
            <a:noAutofit/>
          </a:bodyPr>
          <a:lstStyle/>
          <a:p>
            <a:pPr algn="just"/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T1: Alimento + 0.5 % de 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endParaRPr lang="es-EC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C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T2: Alimento + 1.0 % de 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endParaRPr lang="es-EC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C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T3: Alimento + 1.5 % de 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</a:p>
          <a:p>
            <a:pPr algn="just"/>
            <a:endParaRPr lang="es-EC" sz="32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T4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Alimento (Testigo)</a:t>
            </a:r>
          </a:p>
          <a:p>
            <a:pPr algn="just"/>
            <a:endParaRPr lang="es-EC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100392" y="0"/>
            <a:ext cx="1008112" cy="6597352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60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tratamientos</a:t>
            </a:r>
            <a:endParaRPr kumimoji="0" lang="es-EC" sz="6000" b="1" i="0" u="none" strike="noStrike" kern="1200" cap="all" spc="600" normalizeH="0" baseline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Tabla</a:t>
            </a:r>
            <a:r>
              <a:rPr lang="en-US" sz="40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restriccion</a:t>
            </a:r>
            <a:r>
              <a:rPr lang="en-US" sz="40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0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alimento</a:t>
            </a:r>
            <a:endParaRPr kumimoji="0" lang="es-EC" sz="40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5495" y="-27384"/>
          <a:ext cx="7920880" cy="6885383"/>
        </p:xfrm>
        <a:graphic>
          <a:graphicData uri="http://schemas.openxmlformats.org/drawingml/2006/table">
            <a:tbl>
              <a:tblPr/>
              <a:tblGrid>
                <a:gridCol w="1115617"/>
                <a:gridCol w="1115617"/>
                <a:gridCol w="1115617"/>
                <a:gridCol w="1227178"/>
                <a:gridCol w="1115617"/>
                <a:gridCol w="1115617"/>
                <a:gridCol w="1115617"/>
              </a:tblGrid>
              <a:tr h="3145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Tipo de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CONSUMO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45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Engorde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Dias</a:t>
                      </a:r>
                      <a:endParaRPr lang="es-EC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Peso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Porcentaje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Acumu</a:t>
                      </a:r>
                      <a:endParaRPr lang="es-EC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Gramos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Acumu</a:t>
                      </a:r>
                      <a:endParaRPr lang="es-EC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E1</a:t>
                      </a:r>
                      <a:endParaRPr lang="es-EC" sz="18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2,80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0,96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8,93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389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9,97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11,07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08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12,24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561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478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13,47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</a:rPr>
                        <a:t>712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uario\Pictures\Tesis\FOTOS TESIS PEPE\P1110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3448"/>
            <a:ext cx="8064896" cy="686144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6782736" cy="5760640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DISEÑO DE BLOQUES COMPLETAMENTE AL AZAR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CARACTERÍSTICAS: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UNIDADES EXPERIMENTALES, INCLUIDAS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4 TRATAMIENTOS Y 3 REPETICIONES.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 UE  CONTENÍA 83 AVES</a:t>
            </a:r>
          </a:p>
          <a:p>
            <a:pPr algn="just">
              <a:lnSpc>
                <a:spcPct val="150000"/>
              </a:lnSpc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ANALISIS ECONÓMICO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C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Perrin</a:t>
            </a:r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al</a:t>
            </a:r>
            <a:r>
              <a:rPr lang="es-EC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1976)</a:t>
            </a:r>
            <a:endParaRPr lang="es-EC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cap="all" spc="3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</a:t>
            </a:r>
            <a:r>
              <a:rPr lang="en-US" sz="4600" b="1" cap="all" spc="3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600" b="1" cap="all" spc="30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estadístico</a:t>
            </a:r>
            <a:endParaRPr kumimoji="0" lang="es-EC" sz="4600" b="1" i="0" u="none" strike="noStrike" kern="1200" cap="all" spc="3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uario\Pictures\Tesis\Image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7965504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99592" y="2132856"/>
            <a:ext cx="6710728" cy="4248472"/>
          </a:xfrm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del </a:t>
            </a:r>
            <a:r>
              <a:rPr lang="es-E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galpón:</a:t>
            </a:r>
            <a:endParaRPr lang="es-E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s-ES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Limpieza</a:t>
            </a:r>
            <a:endParaRPr lang="es-E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s-ES" sz="40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Desinfeccion</a:t>
            </a:r>
            <a:endParaRPr lang="es-ES" sz="4000" b="1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Vacio sanitario</a:t>
            </a:r>
          </a:p>
          <a:p>
            <a:pPr algn="ctr">
              <a:lnSpc>
                <a:spcPct val="200000"/>
              </a:lnSpc>
            </a:pPr>
            <a:endParaRPr lang="es-E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endParaRPr lang="es-ES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MANEJO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uario\Pictures\Tesis\FOTOS TESIS PEPE\P1110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6858000"/>
          </a:xfrm>
          <a:prstGeom prst="rect">
            <a:avLst/>
          </a:prstGeom>
          <a:noFill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MANEJO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6710728" cy="4464496"/>
          </a:xfrm>
        </p:spPr>
        <p:txBody>
          <a:bodyPr anchor="ctr">
            <a:noAutofit/>
          </a:bodyPr>
          <a:lstStyle/>
          <a:p>
            <a:pPr algn="just"/>
            <a:r>
              <a:rPr lang="es-E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Preparación de </a:t>
            </a:r>
          </a:p>
          <a:p>
            <a:pPr algn="just"/>
            <a:endParaRPr lang="es-ES" sz="4000" b="1" i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rebaudiana</a:t>
            </a:r>
            <a:endParaRPr lang="es-E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es-ES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20040774">
            <a:off x="380354" y="1467188"/>
            <a:ext cx="7242048" cy="324518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rPr>
              <a:t>ANÁLISIS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HISTOLÓGICO</a:t>
            </a:r>
            <a:endParaRPr kumimoji="0" lang="es-EC" sz="72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uario\Desktop\Documents\IASA\Tesis\Stevia\Bibliografía\Aparato digestivo de las av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75560"/>
            <a:ext cx="7956376" cy="6665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2411760" y="116632"/>
            <a:ext cx="3312368" cy="10801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lang="en-US" sz="2800" b="1" spc="300" noProof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DISECCIÓN</a:t>
            </a:r>
            <a:endParaRPr kumimoji="0" lang="en-US" sz="2800" b="1" i="0" u="none" strike="noStrike" kern="1200" cap="none" spc="30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1" descr="C:\Users\Usuario\Pictures\Tesis\Labo\S102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7848872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2 Marcador de texto"/>
          <p:cNvSpPr txBox="1">
            <a:spLocks/>
          </p:cNvSpPr>
          <p:nvPr/>
        </p:nvSpPr>
        <p:spPr>
          <a:xfrm>
            <a:off x="539552" y="44624"/>
            <a:ext cx="5760640" cy="208823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FIJACIÓN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FORMOL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10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%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uario\Pictures\Tesis\Labo\S102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1136"/>
            <a:ext cx="7920880" cy="6660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88640"/>
            <a:ext cx="4824536" cy="1944216"/>
          </a:xfrm>
        </p:spPr>
        <p:txBody>
          <a:bodyPr anchor="ctr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OBTENCIÓN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PIEZA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texto"/>
          <p:cNvSpPr txBox="1">
            <a:spLocks/>
          </p:cNvSpPr>
          <p:nvPr/>
        </p:nvSpPr>
        <p:spPr>
          <a:xfrm>
            <a:off x="179512" y="980728"/>
            <a:ext cx="7956376" cy="460851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REALIZADO POR:</a:t>
            </a:r>
            <a:r>
              <a:rPr kumimoji="0" lang="en-US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JOSÉ LUIS QUEZADA FIGUEROA</a:t>
            </a:r>
            <a:endParaRPr kumimoji="0" lang="en-US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4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DIRECTOR:</a:t>
            </a:r>
            <a:r>
              <a:rPr kumimoji="0" lang="en-US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ING. JUAN TIGRERO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4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CODIRECTOR:</a:t>
            </a:r>
            <a:r>
              <a:rPr kumimoji="0" lang="en-US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ING. ZOO. MARIO ORTIZ</a:t>
            </a:r>
            <a:endParaRPr kumimoji="0" lang="en-US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en-US" sz="2400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4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BIOMETRISTA:</a:t>
            </a:r>
            <a:r>
              <a:rPr kumimoji="0" lang="en-US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0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ING. AGR. M.Sc. GABRIEL SUAREZ</a:t>
            </a:r>
            <a:endParaRPr kumimoji="0" lang="en-US" b="1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135888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AUTOR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539552" y="260648"/>
            <a:ext cx="4104456" cy="18722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DESHIDRATACIÓN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uario\Pictures\Tesis\Labo\S102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060848"/>
            <a:ext cx="8172400" cy="4572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6 CuadroTexto"/>
          <p:cNvSpPr txBox="1"/>
          <p:nvPr/>
        </p:nvSpPr>
        <p:spPr>
          <a:xfrm>
            <a:off x="1043608" y="32756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70º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275856" y="27716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96º</a:t>
            </a:r>
            <a:endParaRPr lang="es-EC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40152" y="32756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 100º</a:t>
            </a:r>
            <a:endParaRPr lang="es-EC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Usuario\Pictures\Tesis\Labo\S102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7948488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2 Marcador de texto"/>
          <p:cNvSpPr txBox="1">
            <a:spLocks/>
          </p:cNvSpPr>
          <p:nvPr/>
        </p:nvSpPr>
        <p:spPr>
          <a:xfrm>
            <a:off x="539552" y="332656"/>
            <a:ext cx="6984776" cy="172819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INCLUSIÓN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 PARAFINA: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56º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539552" y="188640"/>
            <a:ext cx="5760640" cy="21602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FORMACIÓN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 LA BARRA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uario\Pictures\Tesis\Labo\Cobos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2276872"/>
            <a:ext cx="8114506" cy="45365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539552" y="116632"/>
            <a:ext cx="6984776" cy="201622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CORTES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EN MICROTOMO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uario\Pictures\Tesis\Labo\S102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7740352" cy="50131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laboratorio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251520" y="692696"/>
            <a:ext cx="3024336" cy="18722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COLORACIÓN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MONTAJE</a:t>
            </a:r>
            <a:endParaRPr kumimoji="0" lang="es-EC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C:\Users\Usuario\Pictures\Tesis\Labo\S1020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6471">
            <a:off x="2652488" y="197332"/>
            <a:ext cx="4869160" cy="637482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6912768" cy="6120680"/>
          </a:xfrm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PARAMETROS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ZOOTÉCNICOS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MORTALIDAD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VIABILIDAD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 DE ALIMENTO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CONVERSIÓN ALIMENTICIA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GANANCIA SEMANAL DE PESO</a:t>
            </a:r>
          </a:p>
          <a:p>
            <a:pPr algn="ctr">
              <a:lnSpc>
                <a:spcPct val="200000"/>
              </a:lnSpc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DE EFICIENCIA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AMERICANO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8100392" y="0"/>
            <a:ext cx="1008112" cy="685800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VARIABLES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86336" y="1052736"/>
            <a:ext cx="7242048" cy="395131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RESULTADOS</a:t>
            </a:r>
            <a:b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</a:t>
            </a: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sz="80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DISCUSIÓN</a:t>
            </a:r>
            <a:endParaRPr lang="es-EC" sz="80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2 Gráfico"/>
          <p:cNvGraphicFramePr/>
          <p:nvPr/>
        </p:nvGraphicFramePr>
        <p:xfrm>
          <a:off x="179512" y="1700808"/>
          <a:ext cx="6372200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 rot="16200000">
            <a:off x="4090256" y="-2569976"/>
            <a:ext cx="1008112" cy="666936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5400" b="1" i="0" u="none" strike="noStrike" kern="1200" cap="all" spc="60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% mortalidad</a:t>
            </a:r>
            <a:endParaRPr kumimoji="0" lang="es-EC" sz="54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732240" y="2492896"/>
          <a:ext cx="1944216" cy="3024335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7674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TRATAMIENTOS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T1    0.5 %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T2    1.0 %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7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T3    1.5 %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T4    Testigo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 rot="16200000">
            <a:off x="4018248" y="-2569976"/>
            <a:ext cx="1008112" cy="666936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% </a:t>
            </a:r>
            <a:r>
              <a:rPr lang="en-US" sz="54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viabilidad</a:t>
            </a:r>
            <a:endParaRPr kumimoji="0" lang="es-EC" sz="54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1 Gráfico"/>
          <p:cNvGraphicFramePr/>
          <p:nvPr/>
        </p:nvGraphicFramePr>
        <p:xfrm>
          <a:off x="395536" y="162880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020272" y="2276872"/>
          <a:ext cx="1944216" cy="3024335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7674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TRATAMIENTOS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T1    0.5 %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T2    1.0 %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7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T3    1.5 %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T4    Testigo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6948264" y="2204864"/>
          <a:ext cx="1944216" cy="3024335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7674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TRATAMIENTOS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T1    0.5 %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T2    1.0 %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7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T3    1.5 %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T4    Testigo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 rot="16200000">
            <a:off x="4018248" y="-2569976"/>
            <a:ext cx="1008112" cy="666936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4400" b="1" i="0" u="none" strike="noStrike" kern="1200" cap="all" spc="60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Consumo alimento</a:t>
            </a:r>
            <a:endParaRPr kumimoji="0" lang="es-EC" sz="44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2 Gráfico"/>
          <p:cNvGraphicFramePr/>
          <p:nvPr/>
        </p:nvGraphicFramePr>
        <p:xfrm>
          <a:off x="179512" y="1484784"/>
          <a:ext cx="691276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 rot="20619745">
            <a:off x="388769" y="2100630"/>
            <a:ext cx="8379088" cy="2600815"/>
          </a:xfrm>
        </p:spPr>
        <p:txBody>
          <a:bodyPr vert="horz" anchor="ctr">
            <a:normAutofit/>
          </a:bodyPr>
          <a:lstStyle/>
          <a:p>
            <a:pPr algn="ctr"/>
            <a:r>
              <a:rPr lang="en-US" sz="72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INTRODUCCIÓN</a:t>
            </a:r>
            <a:endParaRPr lang="es-EC" sz="72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948264" y="2420888"/>
          <a:ext cx="1944216" cy="3024335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7674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TRATAMIENTOS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T1    0.5 %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T2    1.0 %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7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T3    1.5 %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T4    Testigo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 rot="16200000">
            <a:off x="3766220" y="-2173931"/>
            <a:ext cx="1512168" cy="6093296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Conversión</a:t>
            </a:r>
            <a:r>
              <a:rPr lang="en-US" sz="48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alimenticia</a:t>
            </a:r>
            <a:endParaRPr kumimoji="0" lang="es-EC" sz="48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4 Gráfico"/>
          <p:cNvGraphicFramePr/>
          <p:nvPr/>
        </p:nvGraphicFramePr>
        <p:xfrm>
          <a:off x="251520" y="1628800"/>
          <a:ext cx="676875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76256" y="2564904"/>
          <a:ext cx="1944216" cy="3024335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7674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TRATAMIENTOS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T1    0.5 %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T2    1.0 %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7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T3    1.5 %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T4    Testigo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 rot="16200000">
            <a:off x="4018248" y="-2497967"/>
            <a:ext cx="1008112" cy="6525344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Ganancia</a:t>
            </a:r>
            <a:r>
              <a:rPr lang="en-US" sz="48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semanal</a:t>
            </a:r>
            <a:r>
              <a:rPr lang="en-US" sz="48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peso</a:t>
            </a:r>
            <a:endParaRPr kumimoji="0" lang="es-EC" sz="48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323528" y="1700808"/>
          <a:ext cx="655272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876256" y="2564905"/>
          <a:ext cx="1944216" cy="3024335"/>
        </p:xfrm>
        <a:graphic>
          <a:graphicData uri="http://schemas.openxmlformats.org/drawingml/2006/table">
            <a:tbl>
              <a:tblPr/>
              <a:tblGrid>
                <a:gridCol w="1944216"/>
              </a:tblGrid>
              <a:tr h="76742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TRATAMIENTOS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733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T1    0.5 %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14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T2    1.0 %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7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T3    1.5 % </a:t>
                      </a:r>
                      <a:r>
                        <a:rPr lang="es-EC" sz="2000" b="1" i="1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Stevia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52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T4    Testigo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 rot="16200000">
            <a:off x="4162264" y="-2497968"/>
            <a:ext cx="1008112" cy="6669360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spc="60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Factor </a:t>
            </a:r>
            <a:r>
              <a:rPr lang="en-US" sz="48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eficiencia</a:t>
            </a:r>
            <a:r>
              <a:rPr lang="en-US" sz="48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800" b="1" cap="all" spc="600" noProof="0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americano</a:t>
            </a:r>
            <a:endParaRPr kumimoji="0" lang="es-EC" sz="48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2 Gráfico"/>
          <p:cNvGraphicFramePr/>
          <p:nvPr/>
        </p:nvGraphicFramePr>
        <p:xfrm>
          <a:off x="179512" y="1628800"/>
          <a:ext cx="66967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4126260" y="-2605980"/>
            <a:ext cx="1008112" cy="6597352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spc="3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ANÁLISIS ECONÓMICO</a:t>
            </a:r>
            <a:endParaRPr kumimoji="0" lang="es-EC" sz="4800" b="1" i="0" u="none" strike="noStrike" kern="1200" cap="all" spc="3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1700808"/>
          <a:ext cx="8640961" cy="4320480"/>
        </p:xfrm>
        <a:graphic>
          <a:graphicData uri="http://schemas.openxmlformats.org/drawingml/2006/table">
            <a:tbl>
              <a:tblPr/>
              <a:tblGrid>
                <a:gridCol w="2520280"/>
                <a:gridCol w="2041619"/>
                <a:gridCol w="2115741"/>
                <a:gridCol w="1963321"/>
              </a:tblGrid>
              <a:tr h="1180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BENEFICIO BRUTO</a:t>
                      </a:r>
                      <a:endParaRPr lang="es-EC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COSTO VARIABLE</a:t>
                      </a:r>
                      <a:endParaRPr lang="es-EC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BENEFICIO NETO</a:t>
                      </a:r>
                      <a:endParaRPr lang="es-EC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T1   0,5% </a:t>
                      </a:r>
                      <a:r>
                        <a:rPr lang="es-EC" sz="2400" b="1" i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Stevia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1548,37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917,00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631,36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9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T2   1,0% </a:t>
                      </a:r>
                      <a:r>
                        <a:rPr lang="es-EC" sz="24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Stevia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1588,46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922,60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665,86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0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T3   1,5% </a:t>
                      </a:r>
                      <a:r>
                        <a:rPr lang="es-EC" sz="24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Stevia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1575,10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927,97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647,13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T4      Testigo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1535,00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911,79</a:t>
                      </a:r>
                      <a:endParaRPr lang="es-EC" sz="20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623,21</a:t>
                      </a:r>
                      <a:endParaRPr lang="es-EC" sz="20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 rot="19878786">
            <a:off x="205450" y="1552536"/>
            <a:ext cx="7924841" cy="273452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MICROVELLOSIDADES</a:t>
            </a:r>
            <a:endParaRPr lang="es-EC" sz="6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07504" y="116632"/>
            <a:ext cx="8856984" cy="6552729"/>
            <a:chOff x="-36512" y="-27384"/>
            <a:chExt cx="8208913" cy="6912769"/>
          </a:xfrm>
        </p:grpSpPr>
        <p:pic>
          <p:nvPicPr>
            <p:cNvPr id="13" name="12 Imagen" descr="C:\Users\Usuario\Pictures\Tesis\T1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36512" y="-27384"/>
              <a:ext cx="3960440" cy="28803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4" name="13 Imagen" descr="C:\Users\Usuario\Pictures\Tesis\T2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-744"/>
              <a:ext cx="3744417" cy="2853680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14 Imagen" descr="C:\Users\Usuario\Pictures\Tesis\T3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6512" y="4077073"/>
              <a:ext cx="3960440" cy="28083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15 Imagen" descr="C:\Users\Usuario\Pictures\Tesis\T4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99992" y="4077073"/>
              <a:ext cx="3672409" cy="28083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7" name="2 Marcador de texto"/>
            <p:cNvSpPr txBox="1">
              <a:spLocks/>
            </p:cNvSpPr>
            <p:nvPr/>
          </p:nvSpPr>
          <p:spPr>
            <a:xfrm>
              <a:off x="0" y="2923186"/>
              <a:ext cx="8100392" cy="1011626"/>
            </a:xfrm>
            <a:prstGeom prst="rect">
              <a:avLst/>
            </a:prstGeom>
          </p:spPr>
          <p:txBody>
            <a:bodyPr anchor="ctr">
              <a:no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Char char=""/>
                <a:tabLst/>
                <a:defRPr/>
              </a:pPr>
              <a:r>
                <a:rPr lang="es-EC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T1 0.5 % </a:t>
              </a:r>
              <a:r>
                <a:rPr lang="es-EC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Stevia</a:t>
              </a:r>
              <a:r>
                <a:rPr lang="es-EC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</a:t>
              </a:r>
              <a:r>
                <a:rPr lang="es-EC" sz="2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T2 1.0 % </a:t>
              </a:r>
              <a:r>
                <a:rPr lang="es-EC" sz="24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Stevia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3000"/>
                <a:buFont typeface="Wingdings 2"/>
                <a:buChar char=""/>
                <a:tabLst/>
                <a:defRPr/>
              </a:pPr>
              <a:r>
                <a:rPr lang="es-EC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T3 1.5% </a:t>
              </a:r>
              <a:r>
                <a:rPr lang="es-EC" sz="24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Stevia</a:t>
              </a:r>
              <a:r>
                <a:rPr lang="es-EC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	  </a:t>
              </a:r>
              <a:r>
                <a:rPr lang="es-EC" sz="2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T4 Testigo</a:t>
              </a:r>
              <a:r>
                <a:rPr lang="es-EC" sz="24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		</a:t>
              </a:r>
              <a:endParaRPr kumimoji="0" lang="es-EC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036345">
            <a:off x="345461" y="2767363"/>
            <a:ext cx="7826828" cy="1362075"/>
          </a:xfrm>
        </p:spPr>
        <p:txBody>
          <a:bodyPr anchor="ctr">
            <a:noAutofit/>
          </a:bodyPr>
          <a:lstStyle/>
          <a:p>
            <a:pPr algn="ctr"/>
            <a:r>
              <a:rPr lang="en-US" sz="7200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lang="es-EC" sz="720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0728" y="188640"/>
            <a:ext cx="8631752" cy="6120680"/>
          </a:xfrm>
        </p:spPr>
        <p:txBody>
          <a:bodyPr anchor="ctr">
            <a:normAutofit/>
          </a:bodyPr>
          <a:lstStyle/>
          <a:p>
            <a:pPr lvl="0" algn="just">
              <a:lnSpc>
                <a:spcPct val="110000"/>
              </a:lnSpc>
            </a:pP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menor mortalidad se presentó en los tratamientos T2 (1.0 % 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 T3 (1.5 % 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porcentajes promedios de 4.02 y 4.42 respectivamente.</a:t>
            </a:r>
          </a:p>
          <a:p>
            <a:pPr lvl="0" algn="just">
              <a:lnSpc>
                <a:spcPct val="110000"/>
              </a:lnSpc>
            </a:pPr>
            <a:endParaRPr 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lnSpc>
                <a:spcPct val="110000"/>
              </a:lnSpc>
            </a:pP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viabilidad  en los tratamientos T2 (1.0 % </a:t>
            </a:r>
            <a:r>
              <a:rPr lang="es-EC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y T3 (1.5 % </a:t>
            </a:r>
            <a:r>
              <a:rPr lang="es-EC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fue de 95.98 y 95.58 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respectivamente.</a:t>
            </a:r>
            <a:endParaRPr lang="es-EC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16632"/>
            <a:ext cx="8496944" cy="6216115"/>
          </a:xfrm>
        </p:spPr>
        <p:txBody>
          <a:bodyPr anchor="ctr">
            <a:noAutofit/>
          </a:bodyPr>
          <a:lstStyle/>
          <a:p>
            <a:pPr lvl="0" algn="just"/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menor consumo de alimento se presentó en el tratamiento T4 (Testigo) con un promedio de 593.94 Kg y el mayor consumo se presentó en el tratamiento T2 (1.0 % Stevia) con un promedio de 612.45 Kg, </a:t>
            </a:r>
          </a:p>
          <a:p>
            <a:pPr lvl="0" algn="just"/>
            <a:endParaRPr lang="es-EC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/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tratamiento T2, (1.0 % </a:t>
            </a:r>
            <a:r>
              <a:rPr lang="es-EC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Stevia)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obtuvo una  conversión alimenticia de 2.163 debido a un buen desarrollo gastrointestinal, en relación al tratamiento Testigo que tuvo una conversión de 2.171.</a:t>
            </a:r>
            <a:endParaRPr lang="es-EC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424936" cy="6264696"/>
          </a:xfrm>
        </p:spPr>
        <p:txBody>
          <a:bodyPr anchor="ctr">
            <a:normAutofit/>
          </a:bodyPr>
          <a:lstStyle/>
          <a:p>
            <a:pPr lvl="0" algn="just">
              <a:lnSpc>
                <a:spcPct val="150000"/>
              </a:lnSpc>
            </a:pP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mejor ganancia semanal de peso fue de los tratamientos  T2 (1.0 % Stevia) y T3 (1.5 % </a:t>
            </a:r>
            <a:r>
              <a:rPr lang="es-EC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con valores de 238.15 y 280.77 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respectivamente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C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endParaRPr lang="es-EC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mayor F.E.A. se presentó cuando se incluyó 1.5 % </a:t>
            </a:r>
            <a:r>
              <a:rPr lang="es-EC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el tratamiento T3</a:t>
            </a:r>
            <a:r>
              <a:rPr lang="es-EC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un porcentaje promedio de 155.93.</a:t>
            </a:r>
            <a:endParaRPr lang="es-EC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0392" y="44624"/>
            <a:ext cx="1008112" cy="6813376"/>
          </a:xfrm>
        </p:spPr>
        <p:txBody>
          <a:bodyPr vert="vert" anchor="ctr">
            <a:noAutofit/>
          </a:bodyPr>
          <a:lstStyle/>
          <a:p>
            <a:pPr algn="ctr"/>
            <a:r>
              <a:rPr lang="en-US" sz="5400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AVÍCOLA</a:t>
            </a:r>
            <a:endParaRPr lang="es-EC" sz="540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188640"/>
            <a:ext cx="7704856" cy="6408712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CONAVE:</a:t>
            </a:r>
          </a:p>
          <a:p>
            <a:pPr algn="ctr">
              <a:lnSpc>
                <a:spcPct val="150000"/>
              </a:lnSpc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CONSUMO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semanal de 4.1 millones de aves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8 a 32 kilos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</a:t>
            </a:r>
            <a:endParaRPr lang="es-EC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</a:t>
            </a:r>
            <a:r>
              <a:rPr lang="es-EC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mil empleos directos y 500 mil plazas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60728" y="260648"/>
            <a:ext cx="8631752" cy="6336704"/>
          </a:xfrm>
        </p:spPr>
        <p:txBody>
          <a:bodyPr anchor="ctr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incluir 1.0 % </a:t>
            </a:r>
            <a:r>
              <a:rPr lang="es-EC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tratamiento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T2,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obtuvo el mejor tamaño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microvellosidades,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valores promedios de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1.49 mm.</a:t>
            </a:r>
          </a:p>
          <a:p>
            <a:pPr lvl="0" algn="just">
              <a:lnSpc>
                <a:spcPct val="150000"/>
              </a:lnSpc>
            </a:pPr>
            <a:endParaRPr lang="es-EC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</a:pP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mejor alternativa económica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esta investigación,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constituye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T2 (1.0 % </a:t>
            </a:r>
            <a:r>
              <a:rPr lang="es-EC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por presentar una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T.I.R.M. de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6.17, que nos indica: por cada dólar ($1) invertido tenemos $ 6.17 dólares de ganancia.</a:t>
            </a:r>
            <a:endParaRPr lang="es-EC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16200000">
            <a:off x="4486300" y="-2605980"/>
            <a:ext cx="1008112" cy="6597352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RESUMEN</a:t>
            </a:r>
            <a:endParaRPr kumimoji="0" lang="es-EC" sz="72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72008" y="1268760"/>
          <a:ext cx="3707904" cy="5246263"/>
        </p:xfrm>
        <a:graphic>
          <a:graphicData uri="http://schemas.openxmlformats.org/drawingml/2006/table">
            <a:tbl>
              <a:tblPr/>
              <a:tblGrid>
                <a:gridCol w="3707904"/>
              </a:tblGrid>
              <a:tr h="5965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VARIABLES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20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MORTALIDAD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19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VIABILIDAD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519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CONSUMO DE </a:t>
                      </a:r>
                      <a:r>
                        <a:rPr lang="es-EC" sz="20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ALIMENTO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605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CONVERSIÓN ALIMENTICIA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434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GANANCIA SEMANAL PESO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631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FACTOR EFICIENCIA AMERICANA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436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TAMAÑO </a:t>
                      </a:r>
                      <a:r>
                        <a:rPr lang="es-EC" sz="20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MICROVELLOSIDADES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92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TIRM</a:t>
                      </a:r>
                      <a:endParaRPr lang="es-EC" sz="20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95936" y="1268760"/>
          <a:ext cx="1008112" cy="4764360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59554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94,78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598,74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276,00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152,27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4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271120" y="1268760"/>
          <a:ext cx="957064" cy="5256585"/>
        </p:xfrm>
        <a:graphic>
          <a:graphicData uri="http://schemas.openxmlformats.org/drawingml/2006/table">
            <a:tbl>
              <a:tblPr/>
              <a:tblGrid>
                <a:gridCol w="957064"/>
              </a:tblGrid>
              <a:tr h="584065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95,98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612,45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155,86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065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474296" y="1268760"/>
          <a:ext cx="1050032" cy="4752528"/>
        </p:xfrm>
        <a:graphic>
          <a:graphicData uri="http://schemas.openxmlformats.org/drawingml/2006/table">
            <a:tbl>
              <a:tblPr/>
              <a:tblGrid>
                <a:gridCol w="1050032"/>
              </a:tblGrid>
              <a:tr h="594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95,58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608,05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280,77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155,93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812360" y="1268760"/>
          <a:ext cx="1008112" cy="4752528"/>
        </p:xfrm>
        <a:graphic>
          <a:graphicData uri="http://schemas.openxmlformats.org/drawingml/2006/table">
            <a:tbl>
              <a:tblPr/>
              <a:tblGrid>
                <a:gridCol w="1008112"/>
              </a:tblGrid>
              <a:tr h="5940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20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6,83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93,17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593,94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2,17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273,62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152,34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066"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717078">
            <a:off x="423119" y="2699178"/>
            <a:ext cx="8425107" cy="1362075"/>
          </a:xfrm>
        </p:spPr>
        <p:txBody>
          <a:bodyPr anchor="ctr">
            <a:noAutofit/>
          </a:bodyPr>
          <a:lstStyle/>
          <a:p>
            <a:pPr algn="ctr"/>
            <a:r>
              <a:rPr lang="en-US" sz="66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RECOMENDACIONES</a:t>
            </a:r>
            <a:endParaRPr lang="es-EC" sz="66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8352928" cy="6192688"/>
          </a:xfrm>
        </p:spPr>
        <p:txBody>
          <a:bodyPr anchor="ctr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alimento con inclusión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1% de  </a:t>
            </a:r>
            <a:r>
              <a:rPr lang="es-EC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rebaudiana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los primeros 21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días,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debido a que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disminución </a:t>
            </a:r>
            <a:r>
              <a:rPr lang="es-EC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% de mortalidad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una 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notable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mejoría </a:t>
            </a:r>
            <a:r>
              <a:rPr lang="es-EC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desempeño productivo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además de constituirse en </a:t>
            </a:r>
            <a:r>
              <a:rPr lang="es-EC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mejor alternativa económica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presentar las </a:t>
            </a:r>
            <a:r>
              <a:rPr lang="es-EC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mejores condiciones de estructura y tamaño de microvellosidades</a:t>
            </a: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150000"/>
              </a:lnSpc>
            </a:pPr>
            <a:endParaRPr lang="es-EC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20768" y="404664"/>
            <a:ext cx="7911672" cy="5904656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C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Replicar este trabajo en diferentes pisos altitudinales, periodos de suministro, diferentes dosis, etapa fisiológica de la planta, líneas genéticas y diferentes formulaciones de dietas alimenticias.</a:t>
            </a:r>
            <a:endParaRPr lang="es-EC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12856" y="2492896"/>
            <a:ext cx="6255488" cy="1362075"/>
          </a:xfrm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-EC" sz="8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GRACIAS</a:t>
            </a:r>
            <a:br>
              <a:rPr lang="es-EC" sz="8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s-EC" sz="8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POR SU </a:t>
            </a:r>
            <a:br>
              <a:rPr lang="es-EC" sz="8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s-EC" sz="8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ATENCIÓN</a:t>
            </a:r>
            <a:endParaRPr lang="es-EC" sz="8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100392" y="0"/>
            <a:ext cx="1008112" cy="6858000"/>
          </a:xfrm>
        </p:spPr>
        <p:txBody>
          <a:bodyPr vert="vert" anchor="ctr">
            <a:noAutofit/>
          </a:bodyPr>
          <a:lstStyle/>
          <a:p>
            <a:pPr algn="ctr"/>
            <a:r>
              <a:rPr lang="en-US" sz="5400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AVÍCOLA</a:t>
            </a:r>
            <a:endParaRPr lang="es-EC" sz="540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7056784" cy="5328592"/>
          </a:xfrm>
        </p:spPr>
        <p:txBody>
          <a:bodyPr anchor="ctr">
            <a:normAutofit/>
          </a:bodyPr>
          <a:lstStyle/>
          <a:p>
            <a:pPr algn="ctr">
              <a:lnSpc>
                <a:spcPct val="200000"/>
              </a:lnSpc>
              <a:buFont typeface="Wingdings" pitchFamily="2" charset="2"/>
              <a:buChar char="v"/>
            </a:pPr>
            <a:r>
              <a:rPr lang="es-EC" sz="2800" b="1" dirty="0" smtClean="0"/>
              <a:t> </a:t>
            </a:r>
            <a:r>
              <a:rPr lang="es-EC" sz="2800" b="1" dirty="0" smtClean="0">
                <a:solidFill>
                  <a:srgbClr val="FF0000"/>
                </a:solidFill>
              </a:rPr>
              <a:t>prevenir </a:t>
            </a:r>
            <a:r>
              <a:rPr lang="es-EC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ENFERMEDADES</a:t>
            </a:r>
            <a:r>
              <a:rPr lang="es-EC" sz="2800" b="1" dirty="0" smtClean="0">
                <a:solidFill>
                  <a:srgbClr val="FF0000"/>
                </a:solidFill>
              </a:rPr>
              <a:t> ligadas al consumo de carnes</a:t>
            </a:r>
          </a:p>
          <a:p>
            <a:pPr algn="ctr">
              <a:lnSpc>
                <a:spcPct val="200000"/>
              </a:lnSpc>
            </a:pPr>
            <a:r>
              <a:rPr lang="es-EC" sz="2800" b="1" dirty="0" smtClean="0"/>
              <a:t> </a:t>
            </a:r>
          </a:p>
          <a:p>
            <a:pPr algn="ctr">
              <a:lnSpc>
                <a:spcPct val="200000"/>
              </a:lnSpc>
              <a:buFont typeface="Wingdings" pitchFamily="2" charset="2"/>
              <a:buChar char="v"/>
            </a:pPr>
            <a:r>
              <a:rPr lang="es-EC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ALTERNATIVA</a:t>
            </a:r>
            <a:r>
              <a:rPr lang="es-EC" sz="2800" b="1" dirty="0" smtClean="0">
                <a:solidFill>
                  <a:schemeClr val="bg1"/>
                </a:solidFill>
              </a:rPr>
              <a:t> al uso de promotores de crecimiento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 rot="1614447">
            <a:off x="982232" y="2509374"/>
            <a:ext cx="7242048" cy="1143000"/>
          </a:xfrm>
        </p:spPr>
        <p:txBody>
          <a:bodyPr anchor="ctr">
            <a:noAutofit/>
          </a:bodyPr>
          <a:lstStyle/>
          <a:p>
            <a:pPr algn="ctr"/>
            <a:r>
              <a:rPr lang="en-US" sz="88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OBJETIVOS</a:t>
            </a:r>
            <a:endParaRPr lang="es-EC" sz="88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7128792" cy="5832648"/>
          </a:xfrm>
        </p:spPr>
        <p:txBody>
          <a:bodyPr anchor="ctr">
            <a:noAutofit/>
          </a:bodyPr>
          <a:lstStyle/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C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Evaluar</a:t>
            </a:r>
            <a:r>
              <a:rPr lang="es-EC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el efecto del suministro de </a:t>
            </a:r>
            <a:r>
              <a:rPr lang="es-EC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Stevia</a:t>
            </a:r>
            <a:r>
              <a:rPr lang="es-EC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s-EC" sz="3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rebaudiana</a:t>
            </a:r>
            <a:r>
              <a:rPr lang="es-EC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 la alimentación de pollos broilers sobre parámetros zootécnicos y desarrollo de microvellosidades.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endParaRPr lang="es-EC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8100392" y="44624"/>
            <a:ext cx="1008112" cy="6813376"/>
          </a:xfrm>
          <a:prstGeom prst="rect">
            <a:avLst/>
          </a:prstGeom>
        </p:spPr>
        <p:txBody>
          <a:bodyPr vert="vert" lIns="45720" tIns="0" rIns="4572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cap="all" spc="6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GENERAL</a:t>
            </a:r>
            <a:endParaRPr kumimoji="0" lang="es-EC" sz="8000" b="1" i="0" u="none" strike="noStrike" kern="1200" cap="all" spc="60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100392" y="0"/>
            <a:ext cx="1008112" cy="6858000"/>
          </a:xfrm>
        </p:spPr>
        <p:txBody>
          <a:bodyPr vert="vert" anchor="ctr">
            <a:noAutofit/>
          </a:bodyPr>
          <a:lstStyle/>
          <a:p>
            <a:pPr algn="ctr"/>
            <a:r>
              <a:rPr lang="en-US" sz="7200" spc="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EC" sz="7200" spc="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7704856" cy="6336704"/>
          </a:xfrm>
        </p:spPr>
        <p:txBody>
          <a:bodyPr anchor="ctr">
            <a:noAutofit/>
          </a:bodyPr>
          <a:lstStyle/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</a:t>
            </a:r>
            <a:r>
              <a:rPr lang="es-EC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niveles de inclusión de </a:t>
            </a:r>
            <a:r>
              <a:rPr lang="es-EC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2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rebaudiana</a:t>
            </a:r>
            <a:r>
              <a:rPr lang="es-EC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(0.5 %, 1.0 %, 1.5 %) sobre el crecimiento y desarrollo de microvellosidades.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Evaluar</a:t>
            </a:r>
            <a:r>
              <a:rPr lang="es-EC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parámetros zootécnicos.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</a:t>
            </a:r>
            <a:r>
              <a:rPr lang="es-EC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tamaño de microvellosidades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s-EC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</a:t>
            </a:r>
            <a:r>
              <a:rPr lang="es-EC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económicamente el mejor nivel de inclusión de </a:t>
            </a:r>
            <a:r>
              <a:rPr lang="es-EC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Stevia</a:t>
            </a:r>
            <a:r>
              <a:rPr lang="es-EC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C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1285</Words>
  <Application>Microsoft Office PowerPoint</Application>
  <PresentationFormat>Presentación en pantalla (4:3)</PresentationFormat>
  <Paragraphs>447</Paragraphs>
  <Slides>55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55</vt:i4>
      </vt:variant>
    </vt:vector>
  </HeadingPairs>
  <TitlesOfParts>
    <vt:vector size="56" baseType="lpstr">
      <vt:lpstr>Flujo</vt:lpstr>
      <vt:lpstr>ESCUELA POLITÉCNICA DEL EJÉRCITO </vt:lpstr>
      <vt:lpstr>“UTILIZACIÓN DE TRES NIVELES DE Stevia rebaudiana EN ALIMENTACIÓN DE BROILERS Y SU INFLUENCIA EN  FLORA Y DESARROLLO  INTESTINAL”</vt:lpstr>
      <vt:lpstr>Diapositiva 3</vt:lpstr>
      <vt:lpstr>INTRODUCCIÓN</vt:lpstr>
      <vt:lpstr>SECTOR AVÍCOLA</vt:lpstr>
      <vt:lpstr>SECTOR AVÍCOLA</vt:lpstr>
      <vt:lpstr>OBJETIVOS</vt:lpstr>
      <vt:lpstr>Diapositiva 8</vt:lpstr>
      <vt:lpstr>ESPECÍFICOS</vt:lpstr>
      <vt:lpstr>REVISIÓN DE LITERATURA</vt:lpstr>
      <vt:lpstr>Diapositiva 11</vt:lpstr>
      <vt:lpstr>RUTA METABÓLICA</vt:lpstr>
      <vt:lpstr>Diapositiva 13</vt:lpstr>
      <vt:lpstr>Diapositiva 14</vt:lpstr>
      <vt:lpstr>Diapositiva 15</vt:lpstr>
      <vt:lpstr>MATERIALES Y MÉTODOS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RESULTADOS Y DISCUSIÓN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MICROVELLOSIDADES</vt:lpstr>
      <vt:lpstr>Diapositiva 45</vt:lpstr>
      <vt:lpstr>CONCLUSIONES</vt:lpstr>
      <vt:lpstr>Diapositiva 47</vt:lpstr>
      <vt:lpstr>Diapositiva 48</vt:lpstr>
      <vt:lpstr>Diapositiva 49</vt:lpstr>
      <vt:lpstr>Diapositiva 50</vt:lpstr>
      <vt:lpstr>Diapositiva 51</vt:lpstr>
      <vt:lpstr>RECOMENDACIONES</vt:lpstr>
      <vt:lpstr>Diapositiva 53</vt:lpstr>
      <vt:lpstr>Diapositiva 54</vt:lpstr>
      <vt:lpstr>GRACIAS POR SU  ATENCIÓN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politécnica del ejército</dc:title>
  <dc:creator>Usuario</dc:creator>
  <cp:lastModifiedBy>Usuario</cp:lastModifiedBy>
  <cp:revision>281</cp:revision>
  <dcterms:created xsi:type="dcterms:W3CDTF">2011-10-10T15:19:26Z</dcterms:created>
  <dcterms:modified xsi:type="dcterms:W3CDTF">2011-10-26T09:42:29Z</dcterms:modified>
</cp:coreProperties>
</file>