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91" r:id="rId3"/>
    <p:sldId id="288" r:id="rId4"/>
    <p:sldId id="292" r:id="rId5"/>
    <p:sldId id="258" r:id="rId6"/>
    <p:sldId id="290" r:id="rId7"/>
    <p:sldId id="293" r:id="rId8"/>
    <p:sldId id="259" r:id="rId9"/>
    <p:sldId id="260" r:id="rId10"/>
    <p:sldId id="289" r:id="rId11"/>
    <p:sldId id="295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2" r:id="rId30"/>
    <p:sldId id="297" r:id="rId31"/>
    <p:sldId id="286" r:id="rId32"/>
    <p:sldId id="283" r:id="rId33"/>
    <p:sldId id="278" r:id="rId34"/>
    <p:sldId id="285" r:id="rId35"/>
    <p:sldId id="279" r:id="rId36"/>
    <p:sldId id="287" r:id="rId37"/>
    <p:sldId id="298" r:id="rId3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421AA6"/>
    <a:srgbClr val="DE6408"/>
    <a:srgbClr val="C949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CAROL\Escritorio\remocion%20deter.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CAROL\Escritorio\remocion%20deter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13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9564903854330831"/>
          <c:y val="0.15179600745105337"/>
          <c:w val="0.7861133882801945"/>
          <c:h val="0.58074803149606469"/>
        </c:manualLayout>
      </c:layout>
      <c:bar3DChart>
        <c:barDir val="col"/>
        <c:grouping val="clustered"/>
        <c:ser>
          <c:idx val="0"/>
          <c:order val="0"/>
          <c:tx>
            <c:strRef>
              <c:f>promedio!$C$4</c:f>
              <c:strCache>
                <c:ptCount val="1"/>
                <c:pt idx="0">
                  <c:v>0,5 mg.L-1</c:v>
                </c:pt>
              </c:strCache>
            </c:strRef>
          </c:tx>
          <c:cat>
            <c:strRef>
              <c:f>promedio!$B$5:$B$9</c:f>
              <c:strCache>
                <c:ptCount val="5"/>
                <c:pt idx="0">
                  <c:v>C7-AL</c:v>
                </c:pt>
                <c:pt idx="1">
                  <c:v>C18-BL</c:v>
                </c:pt>
                <c:pt idx="2">
                  <c:v>C2-BL</c:v>
                </c:pt>
                <c:pt idx="3">
                  <c:v>C1-BA</c:v>
                </c:pt>
                <c:pt idx="4">
                  <c:v>C20-AL</c:v>
                </c:pt>
              </c:strCache>
            </c:strRef>
          </c:cat>
          <c:val>
            <c:numRef>
              <c:f>promedio!$C$5:$C$9</c:f>
              <c:numCache>
                <c:formatCode>General</c:formatCode>
                <c:ptCount val="5"/>
                <c:pt idx="0">
                  <c:v>0.15300000000000041</c:v>
                </c:pt>
                <c:pt idx="1">
                  <c:v>7.2000000000000133E-2</c:v>
                </c:pt>
                <c:pt idx="2">
                  <c:v>0.17500000000000004</c:v>
                </c:pt>
                <c:pt idx="3">
                  <c:v>0.15600000000000044</c:v>
                </c:pt>
                <c:pt idx="4">
                  <c:v>0.11400000000000021</c:v>
                </c:pt>
              </c:numCache>
            </c:numRef>
          </c:val>
        </c:ser>
        <c:shape val="cylinder"/>
        <c:axId val="53930624"/>
        <c:axId val="54305152"/>
        <c:axId val="0"/>
      </c:bar3DChart>
      <c:catAx>
        <c:axId val="5393062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s-EC" sz="800"/>
            </a:pPr>
            <a:endParaRPr lang="es-EC"/>
          </a:p>
        </c:txPr>
        <c:crossAx val="54305152"/>
        <c:crosses val="autoZero"/>
        <c:auto val="1"/>
        <c:lblAlgn val="ctr"/>
        <c:lblOffset val="100"/>
      </c:catAx>
      <c:valAx>
        <c:axId val="54305152"/>
        <c:scaling>
          <c:orientation val="minMax"/>
          <c:max val="0.2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53930624"/>
        <c:crosses val="autoZero"/>
        <c:crossBetween val="between"/>
        <c:majorUnit val="3.0000000000000086E-2"/>
      </c:valAx>
    </c:plotArea>
    <c:plotVisOnly val="1"/>
  </c:chart>
  <c:spPr>
    <a:ln>
      <a:solidFill>
        <a:schemeClr val="bg1"/>
      </a:solidFill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1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0350944526518341"/>
          <c:y val="0.13383874384123287"/>
          <c:w val="0.7774370122926556"/>
          <c:h val="0.60511451857991461"/>
        </c:manualLayout>
      </c:layout>
      <c:bar3DChart>
        <c:barDir val="col"/>
        <c:grouping val="clustered"/>
        <c:ser>
          <c:idx val="0"/>
          <c:order val="0"/>
          <c:tx>
            <c:strRef>
              <c:f>promedio!$C$21</c:f>
              <c:strCache>
                <c:ptCount val="1"/>
                <c:pt idx="0">
                  <c:v>5 mg.L-1</c:v>
                </c:pt>
              </c:strCache>
            </c:strRef>
          </c:tx>
          <c:cat>
            <c:strRef>
              <c:f>promedio!$B$22:$B$26</c:f>
              <c:strCache>
                <c:ptCount val="5"/>
                <c:pt idx="0">
                  <c:v>C7-AL</c:v>
                </c:pt>
                <c:pt idx="1">
                  <c:v>C18-BL</c:v>
                </c:pt>
                <c:pt idx="2">
                  <c:v>C2-BL</c:v>
                </c:pt>
                <c:pt idx="3">
                  <c:v>C1-BA</c:v>
                </c:pt>
                <c:pt idx="4">
                  <c:v>C20-AL</c:v>
                </c:pt>
              </c:strCache>
            </c:strRef>
          </c:cat>
          <c:val>
            <c:numRef>
              <c:f>promedio!$C$22:$C$26</c:f>
              <c:numCache>
                <c:formatCode>General</c:formatCode>
                <c:ptCount val="5"/>
                <c:pt idx="0">
                  <c:v>0.40500000000000008</c:v>
                </c:pt>
                <c:pt idx="1">
                  <c:v>0.37300000000000288</c:v>
                </c:pt>
                <c:pt idx="2">
                  <c:v>0.57099999999999995</c:v>
                </c:pt>
                <c:pt idx="3">
                  <c:v>0.45400000000000001</c:v>
                </c:pt>
                <c:pt idx="4">
                  <c:v>0.34600000000000031</c:v>
                </c:pt>
              </c:numCache>
            </c:numRef>
          </c:val>
        </c:ser>
        <c:shape val="cylinder"/>
        <c:axId val="57329536"/>
        <c:axId val="57331072"/>
        <c:axId val="0"/>
      </c:bar3DChart>
      <c:catAx>
        <c:axId val="5732953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s-EC" sz="900"/>
            </a:pPr>
            <a:endParaRPr lang="es-EC"/>
          </a:p>
        </c:txPr>
        <c:crossAx val="57331072"/>
        <c:crosses val="autoZero"/>
        <c:auto val="1"/>
        <c:lblAlgn val="ctr"/>
        <c:lblOffset val="100"/>
      </c:catAx>
      <c:valAx>
        <c:axId val="57331072"/>
        <c:scaling>
          <c:orientation val="minMax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57329536"/>
        <c:crosses val="autoZero"/>
        <c:crossBetween val="between"/>
        <c:majorUnit val="8.0000000000000043E-2"/>
      </c:valAx>
    </c:plotArea>
    <c:plotVisOnly val="1"/>
  </c:chart>
  <c:spPr>
    <a:ln>
      <a:noFill/>
    </a:ln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0.1157</cdr:y>
    </cdr:from>
    <cdr:to>
      <cdr:x>0.07244</cdr:x>
      <cdr:y>0.71044</cdr:y>
    </cdr:to>
    <cdr:sp macro="" textlink="">
      <cdr:nvSpPr>
        <cdr:cNvPr id="2" name="1 CuadroTexto"/>
        <cdr:cNvSpPr txBox="1"/>
      </cdr:nvSpPr>
      <cdr:spPr>
        <a:xfrm xmlns:a="http://schemas.openxmlformats.org/drawingml/2006/main" rot="16200000">
          <a:off x="-578964" y="845664"/>
          <a:ext cx="1370905" cy="212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EC" sz="1400" b="1" dirty="0" err="1"/>
            <a:t>Abs</a:t>
          </a:r>
          <a:r>
            <a:rPr lang="es-EC" sz="1400" b="1" dirty="0"/>
            <a:t>.</a:t>
          </a:r>
          <a:r>
            <a:rPr lang="es-EC" sz="1400" b="1" baseline="0" dirty="0"/>
            <a:t> 652 </a:t>
          </a:r>
          <a:r>
            <a:rPr lang="es-EC" sz="1400" b="1" baseline="0" dirty="0" err="1"/>
            <a:t>nm</a:t>
          </a:r>
          <a:endParaRPr lang="es-EC" sz="1400" b="1" dirty="0"/>
        </a:p>
      </cdr:txBody>
    </cdr:sp>
  </cdr:relSizeAnchor>
  <cdr:relSizeAnchor xmlns:cdr="http://schemas.openxmlformats.org/drawingml/2006/chartDrawing">
    <cdr:from>
      <cdr:x>0.40234</cdr:x>
      <cdr:y>0.85942</cdr:y>
    </cdr:from>
    <cdr:to>
      <cdr:x>0.69331</cdr:x>
      <cdr:y>0.95304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1300793" y="2149968"/>
          <a:ext cx="940766" cy="2342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EC" sz="1100" b="1"/>
            <a:t>Hongos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0.02899</cdr:x>
      <cdr:y>0.17857</cdr:y>
    </cdr:from>
    <cdr:to>
      <cdr:x>0.06457</cdr:x>
      <cdr:y>0.81473</cdr:y>
    </cdr:to>
    <cdr:sp macro="" textlink="">
      <cdr:nvSpPr>
        <cdr:cNvPr id="2" name="1 CuadroTexto"/>
        <cdr:cNvSpPr txBox="1"/>
      </cdr:nvSpPr>
      <cdr:spPr>
        <a:xfrm xmlns:a="http://schemas.openxmlformats.org/drawingml/2006/main" rot="16200000">
          <a:off x="-787416" y="1501772"/>
          <a:ext cx="2035972" cy="175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EC" sz="1400" b="1" dirty="0" err="1"/>
            <a:t>Abs</a:t>
          </a:r>
          <a:r>
            <a:rPr lang="es-EC" sz="1400" b="1" dirty="0"/>
            <a:t>.</a:t>
          </a:r>
          <a:r>
            <a:rPr lang="es-EC" sz="1400" b="1" baseline="0" dirty="0"/>
            <a:t>  652 </a:t>
          </a:r>
          <a:r>
            <a:rPr lang="es-EC" sz="1400" b="1" baseline="0" dirty="0" err="1"/>
            <a:t>nm</a:t>
          </a:r>
          <a:endParaRPr lang="es-EC" sz="1400" b="1" dirty="0"/>
        </a:p>
      </cdr:txBody>
    </cdr:sp>
  </cdr:relSizeAnchor>
  <cdr:relSizeAnchor xmlns:cdr="http://schemas.openxmlformats.org/drawingml/2006/chartDrawing">
    <cdr:from>
      <cdr:x>0.32108</cdr:x>
      <cdr:y>0.84925</cdr:y>
    </cdr:from>
    <cdr:to>
      <cdr:x>0.80135</cdr:x>
      <cdr:y>0.94386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1536800" y="2717923"/>
          <a:ext cx="2298738" cy="3027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s-EC" sz="1100" b="1" dirty="0"/>
            <a:t>Hongos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8815637-345A-4EF4-83E7-06B7B2BED7E0}" type="datetimeFigureOut">
              <a:rPr lang="es-EC" smtClean="0"/>
              <a:pPr/>
              <a:t>13/12/2011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99333A9-EFAF-4A9E-BBAF-7FE3D6DEB65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www.google.com.ec/imgres?q=empresas+textiles&amp;um=1&amp;hl=es&amp;sa=N&amp;rlz=1R2SKPT_esEC449&amp;biw=1280&amp;bih=528&amp;tbm=isch&amp;tbnid=eC5onWMETZ4_KM:&amp;imgrefurl=http://www.comunidadtextil.com/news1/2010/12/espana-perdio-el-30-del-sector-textil-en-5-anos-por-la-importacion-china/&amp;docid=FWvV7gGB50gnTM&amp;imgurl=http://www.comunidadtextil.com/news1/wp-content/uploads/2010/12/IndustriaTextil.jpg&amp;w=370&amp;h=277&amp;ei=oefLTqX_MZPAgAfCybG2DQ&amp;zoom=1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hyperlink" Target="http://www.google.com.ec/imgres?q=que+es+un+detergente+anionico?&amp;um=1&amp;hl=es&amp;sa=N&amp;rlz=1R2SKPT_esEC449&amp;biw=1280&amp;bih=528&amp;tbm=isch&amp;tbnid=kMEIV0z5ZViwNM:&amp;imgrefurl=http://ciencianet.es/detergente.html&amp;docid=jwF8V3hWI8apxM&amp;imgurl=http://ciencianet.es/imagenes/lava.gif&amp;w=175&amp;h=257&amp;ei=_szLTuTrDobpgQf46bzQDQ&amp;zoom=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s.wikipedia.org/wiki/Archivo:Pollution_Tiet%C3%AA_river.JPG" TargetMode="External"/><Relationship Id="rId13" Type="http://schemas.openxmlformats.org/officeDocument/2006/relationships/image" Target="../media/image23.jpeg"/><Relationship Id="rId3" Type="http://schemas.openxmlformats.org/officeDocument/2006/relationships/image" Target="../media/image15.gif"/><Relationship Id="rId7" Type="http://schemas.openxmlformats.org/officeDocument/2006/relationships/image" Target="../media/image19.jpeg"/><Relationship Id="rId12" Type="http://schemas.openxmlformats.org/officeDocument/2006/relationships/image" Target="../media/image22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1.jpeg"/><Relationship Id="rId5" Type="http://schemas.openxmlformats.org/officeDocument/2006/relationships/image" Target="../media/image17.gif"/><Relationship Id="rId10" Type="http://schemas.openxmlformats.org/officeDocument/2006/relationships/hyperlink" Target="http://es.wikipedia.org/wiki/Archivo:Discharge_pipe.jpg" TargetMode="External"/><Relationship Id="rId4" Type="http://schemas.openxmlformats.org/officeDocument/2006/relationships/image" Target="../media/image16.gif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14678" y="4286256"/>
            <a:ext cx="5429288" cy="5715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s-EC" sz="1600" b="1" dirty="0" smtClean="0">
                <a:solidFill>
                  <a:schemeClr val="tx1"/>
                </a:solidFill>
              </a:rPr>
              <a:t>Directora: </a:t>
            </a:r>
            <a:r>
              <a:rPr lang="es-EC" sz="1600" dirty="0" smtClean="0">
                <a:solidFill>
                  <a:schemeClr val="tx1"/>
                </a:solidFill>
              </a:rPr>
              <a:t>M.C. Alma Koch</a:t>
            </a:r>
          </a:p>
          <a:p>
            <a:pPr algn="l"/>
            <a:r>
              <a:rPr lang="es-EC" sz="1600" b="1" dirty="0" err="1" smtClean="0">
                <a:solidFill>
                  <a:schemeClr val="tx1"/>
                </a:solidFill>
              </a:rPr>
              <a:t>Coodirectora</a:t>
            </a:r>
            <a:r>
              <a:rPr lang="es-EC" sz="1600" b="1" dirty="0" smtClean="0">
                <a:solidFill>
                  <a:schemeClr val="tx1"/>
                </a:solidFill>
              </a:rPr>
              <a:t>: </a:t>
            </a:r>
            <a:r>
              <a:rPr lang="es-EC" sz="1600" dirty="0" smtClean="0">
                <a:solidFill>
                  <a:schemeClr val="tx1"/>
                </a:solidFill>
              </a:rPr>
              <a:t>Dra. Blanca Naranjo</a:t>
            </a:r>
          </a:p>
          <a:p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2786050" y="5572140"/>
            <a:ext cx="6215106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45720" tIns="0" rIns="4572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Tesista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Carol Andrea Yépez Guerrero</a:t>
            </a:r>
            <a:endParaRPr kumimoji="0" lang="es-EC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ctrTitle"/>
          </p:nvPr>
        </p:nvSpPr>
        <p:spPr>
          <a:xfrm>
            <a:off x="2857488" y="533400"/>
            <a:ext cx="6143668" cy="2868168"/>
          </a:xfrm>
        </p:spPr>
        <p:txBody>
          <a:bodyPr/>
          <a:lstStyle/>
          <a:p>
            <a:pPr lvl="0" algn="ctr"/>
            <a:r>
              <a:rPr lang="es-EC" sz="2200" cap="none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LA TOLERANCIA A DETERGENTES Y METALES PESADOS EN AGUAS RESIDUALES TEXTILES EMPLEANDO HONGOS SELECCIONADOS, A NIVEL DE LABORATORIO</a:t>
            </a:r>
            <a:r>
              <a:rPr lang="es-ES" sz="2200" cap="none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C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14282" y="1142984"/>
            <a:ext cx="4429156" cy="70788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Siembra  de hongos en  PDB</a:t>
            </a:r>
          </a:p>
          <a:p>
            <a:pPr algn="ctr"/>
            <a:r>
              <a:rPr lang="es-ES" sz="1200" dirty="0" smtClean="0"/>
              <a:t>100 r.p.m. / incubación 35ºC / 3 días</a:t>
            </a:r>
          </a:p>
          <a:p>
            <a:pPr algn="ctr"/>
            <a:r>
              <a:rPr lang="es-EC" sz="1200" dirty="0" smtClean="0"/>
              <a:t>Refrigeración 4ºC / 5 días</a:t>
            </a:r>
            <a:endParaRPr lang="es-ES" sz="1200" dirty="0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285720" y="2071678"/>
            <a:ext cx="428628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Siembra de 1mL de hongo en PDB + alícuota detergente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1472" y="2857496"/>
            <a:ext cx="3714776" cy="70788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Incubación</a:t>
            </a:r>
          </a:p>
          <a:p>
            <a:pPr algn="ctr"/>
            <a:r>
              <a:rPr lang="es-ES" sz="1200" dirty="0" smtClean="0"/>
              <a:t>100 r.p.m. / </a:t>
            </a:r>
            <a:r>
              <a:rPr lang="es-EC" sz="1200" dirty="0" smtClean="0"/>
              <a:t>15 días / 80% humedad / 30°C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85720" y="5143512"/>
            <a:ext cx="4214842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 de SAAM</a:t>
            </a:r>
          </a:p>
          <a:p>
            <a:pPr algn="ctr"/>
            <a:r>
              <a:rPr lang="es-EC" sz="1200" dirty="0" smtClean="0"/>
              <a:t>Alícuota de 1 </a:t>
            </a:r>
            <a:r>
              <a:rPr lang="es-EC" sz="1200" dirty="0" err="1" smtClean="0"/>
              <a:t>mL</a:t>
            </a:r>
            <a:r>
              <a:rPr lang="es-EC" sz="1200" dirty="0" smtClean="0"/>
              <a:t> diluido en 100 </a:t>
            </a:r>
            <a:r>
              <a:rPr lang="es-EC" sz="1200" dirty="0" err="1" smtClean="0"/>
              <a:t>mL</a:t>
            </a:r>
            <a:endParaRPr lang="es-EC" sz="1200" dirty="0" smtClean="0"/>
          </a:p>
        </p:txBody>
      </p:sp>
      <p:cxnSp>
        <p:nvCxnSpPr>
          <p:cNvPr id="13" name="12 Conector recto de flecha"/>
          <p:cNvCxnSpPr/>
          <p:nvPr/>
        </p:nvCxnSpPr>
        <p:spPr>
          <a:xfrm rot="5400000">
            <a:off x="2337522" y="1948702"/>
            <a:ext cx="1842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5400000">
            <a:off x="2337522" y="2734520"/>
            <a:ext cx="1842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5400000">
            <a:off x="2322497" y="4249743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3 Título"/>
          <p:cNvSpPr txBox="1">
            <a:spLocks/>
          </p:cNvSpPr>
          <p:nvPr/>
        </p:nvSpPr>
        <p:spPr>
          <a:xfrm>
            <a:off x="0" y="285728"/>
            <a:ext cx="5572132" cy="6429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2000" b="1" i="1" u="sng" dirty="0" smtClean="0">
                <a:solidFill>
                  <a:srgbClr val="421AA6"/>
                </a:solidFill>
              </a:rPr>
              <a:t>Remoción de detergentes </a:t>
            </a:r>
            <a:endParaRPr lang="es-ES" sz="2000" b="1" i="1" u="sng" dirty="0">
              <a:solidFill>
                <a:srgbClr val="421AA6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85786" y="4357694"/>
            <a:ext cx="3357586" cy="5232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Filtración al vacío</a:t>
            </a:r>
          </a:p>
          <a:p>
            <a:pPr algn="ctr"/>
            <a:r>
              <a:rPr lang="es-EC" sz="1200" dirty="0" smtClean="0"/>
              <a:t>Papel filtro Whatman No. 1</a:t>
            </a:r>
          </a:p>
        </p:txBody>
      </p:sp>
      <p:cxnSp>
        <p:nvCxnSpPr>
          <p:cNvPr id="27" name="26 Conector recto de flecha"/>
          <p:cNvCxnSpPr/>
          <p:nvPr/>
        </p:nvCxnSpPr>
        <p:spPr>
          <a:xfrm rot="5400000">
            <a:off x="2322497" y="5035561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5143504" y="1571612"/>
            <a:ext cx="371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Hatvanie &amp;Mees, 2002</a:t>
            </a:r>
            <a:endParaRPr lang="es-EC" sz="12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5214942" y="2214554"/>
            <a:ext cx="3571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Cárdenas </a:t>
            </a:r>
            <a:r>
              <a:rPr lang="es-EC" sz="1200" i="1" dirty="0" smtClean="0"/>
              <a:t>et al</a:t>
            </a:r>
            <a:r>
              <a:rPr lang="es-EC" sz="1200" dirty="0" smtClean="0"/>
              <a:t>.,2010.</a:t>
            </a:r>
            <a:endParaRPr lang="es-EC" sz="12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5214942" y="3071810"/>
            <a:ext cx="30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Díaz </a:t>
            </a:r>
            <a:r>
              <a:rPr lang="es-EC" sz="1200" i="1" dirty="0" smtClean="0"/>
              <a:t>et al.</a:t>
            </a:r>
            <a:r>
              <a:rPr lang="es-EC" sz="1200" dirty="0" smtClean="0"/>
              <a:t>, 2002</a:t>
            </a:r>
            <a:endParaRPr lang="es-EC" sz="12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5214942" y="428625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Wakeman &amp;Tarleton, 1999;  modificado por </a:t>
            </a:r>
            <a:r>
              <a:rPr lang="es-EC" sz="1200" dirty="0" err="1" smtClean="0"/>
              <a:t>Cuahutémoc</a:t>
            </a:r>
            <a:r>
              <a:rPr lang="es-EC" sz="1200" dirty="0" smtClean="0"/>
              <a:t>, 2010</a:t>
            </a:r>
            <a:endParaRPr lang="es-EC" sz="12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786446" y="857232"/>
            <a:ext cx="31432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Factorial de 3x5x2, 3 repeticiones.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5000628" y="0"/>
            <a:ext cx="4143372" cy="285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MATERIALES Y MÉTODOS</a:t>
            </a:r>
            <a:endParaRPr kumimoji="0" lang="es-EC" sz="16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0" y="3857628"/>
            <a:ext cx="4929190" cy="2923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Elaboración de la curva de calibración </a:t>
            </a:r>
            <a:endParaRPr lang="es-EC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 rot="5400000">
            <a:off x="2337522" y="3734652"/>
            <a:ext cx="1842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rot="5400000">
            <a:off x="2322497" y="5749941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214282" y="5857892"/>
            <a:ext cx="4500594" cy="76944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Cuantificación de remoción espectrofotom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s-EC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tricamente</a:t>
            </a:r>
            <a:endParaRPr lang="es-EC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dirty="0" err="1" smtClean="0"/>
              <a:t>Longitud</a:t>
            </a:r>
            <a:r>
              <a:rPr lang="en-US" sz="1200" dirty="0" smtClean="0"/>
              <a:t> de </a:t>
            </a:r>
            <a:r>
              <a:rPr lang="en-US" sz="1200" dirty="0" err="1" smtClean="0"/>
              <a:t>onda</a:t>
            </a:r>
            <a:r>
              <a:rPr lang="en-US" sz="1200" dirty="0" smtClean="0"/>
              <a:t> 652 nm.</a:t>
            </a:r>
            <a:endParaRPr lang="es-EC" sz="1200" dirty="0" smtClean="0"/>
          </a:p>
        </p:txBody>
      </p:sp>
      <p:sp>
        <p:nvSpPr>
          <p:cNvPr id="29" name="28 CuadroTexto"/>
          <p:cNvSpPr txBox="1"/>
          <p:nvPr/>
        </p:nvSpPr>
        <p:spPr>
          <a:xfrm>
            <a:off x="5286380" y="3857628"/>
            <a:ext cx="314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Standard </a:t>
            </a:r>
            <a:r>
              <a:rPr lang="es-EC" sz="1200" dirty="0" err="1" smtClean="0"/>
              <a:t>Methods</a:t>
            </a:r>
            <a:r>
              <a:rPr lang="es-EC" sz="1200" dirty="0" smtClean="0"/>
              <a:t>, 2005.</a:t>
            </a:r>
            <a:endParaRPr lang="es-EC" sz="12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214942" y="5357826"/>
            <a:ext cx="314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Standard </a:t>
            </a:r>
            <a:r>
              <a:rPr lang="es-EC" sz="1200" dirty="0" err="1" smtClean="0"/>
              <a:t>Methods</a:t>
            </a:r>
            <a:r>
              <a:rPr lang="es-EC" sz="1200" dirty="0" smtClean="0"/>
              <a:t>, 2005.</a:t>
            </a:r>
            <a:endParaRPr lang="es-EC" sz="12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5286380" y="6143644"/>
            <a:ext cx="314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Standard </a:t>
            </a:r>
            <a:r>
              <a:rPr lang="es-EC" sz="1200" dirty="0" err="1" smtClean="0"/>
              <a:t>Methods</a:t>
            </a:r>
            <a:r>
              <a:rPr lang="es-EC" sz="1200" dirty="0" smtClean="0"/>
              <a:t>, 2005.</a:t>
            </a:r>
            <a:endParaRPr lang="es-EC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Documents and Settings\CAROL\Escritorio\hongos detergentes\P1060641.JPG"/>
          <p:cNvPicPr/>
          <p:nvPr/>
        </p:nvPicPr>
        <p:blipFill>
          <a:blip r:embed="rId2" cstate="print">
            <a:lum bright="10000"/>
          </a:blip>
          <a:srcRect l="8554" t="9375" r="12505"/>
          <a:stretch>
            <a:fillRect/>
          </a:stretch>
        </p:blipFill>
        <p:spPr bwMode="auto">
          <a:xfrm>
            <a:off x="0" y="0"/>
            <a:ext cx="2214578" cy="180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Documents and Settings\Administrador\Mis documentos\ESPE\TESIS compu\fotos\solo deter\hongos (detergentes)2011 334.jpg"/>
          <p:cNvPicPr/>
          <p:nvPr/>
        </p:nvPicPr>
        <p:blipFill>
          <a:blip r:embed="rId3" cstate="print">
            <a:lum bright="20000"/>
          </a:blip>
          <a:srcRect l="28019" t="2703" r="22039" b="9910"/>
          <a:stretch>
            <a:fillRect/>
          </a:stretch>
        </p:blipFill>
        <p:spPr bwMode="auto">
          <a:xfrm>
            <a:off x="642910" y="2500306"/>
            <a:ext cx="99182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curvado"/>
          <p:cNvCxnSpPr/>
          <p:nvPr/>
        </p:nvCxnSpPr>
        <p:spPr>
          <a:xfrm rot="16200000" flipH="1">
            <a:off x="678657" y="1964549"/>
            <a:ext cx="642918" cy="285720"/>
          </a:xfrm>
          <a:prstGeom prst="curvedConnector3">
            <a:avLst>
              <a:gd name="adj1" fmla="val 50000"/>
            </a:avLst>
          </a:prstGeom>
          <a:ln w="381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1214446" y="1857388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Incubaci</a:t>
            </a:r>
            <a:r>
              <a:rPr lang="es-ES" sz="1000" dirty="0" smtClean="0"/>
              <a:t>ó</a:t>
            </a:r>
            <a:r>
              <a:rPr lang="en-US" sz="1000" dirty="0" smtClean="0"/>
              <a:t>n</a:t>
            </a:r>
            <a:endParaRPr lang="es-EC" sz="1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4429132"/>
            <a:ext cx="2286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 smtClean="0"/>
              <a:t>Método de SAAM</a:t>
            </a:r>
            <a:endParaRPr lang="es-EC" sz="1000" dirty="0"/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2714612" y="0"/>
            <a:ext cx="5572132" cy="4286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2000" b="1" i="1" u="sng" dirty="0" smtClean="0">
                <a:solidFill>
                  <a:srgbClr val="421AA6"/>
                </a:solidFill>
              </a:rPr>
              <a:t>Método de SAAM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643306" y="857232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Alícuota</a:t>
            </a:r>
            <a:r>
              <a:rPr lang="en-US" sz="1400" dirty="0" smtClean="0"/>
              <a:t> de 1 </a:t>
            </a:r>
            <a:r>
              <a:rPr lang="en-US" sz="1400" dirty="0" err="1" smtClean="0"/>
              <a:t>mL</a:t>
            </a:r>
            <a:endParaRPr lang="es-EC" sz="1400" dirty="0"/>
          </a:p>
        </p:txBody>
      </p:sp>
      <p:cxnSp>
        <p:nvCxnSpPr>
          <p:cNvPr id="14" name="13 Conector curvado"/>
          <p:cNvCxnSpPr/>
          <p:nvPr/>
        </p:nvCxnSpPr>
        <p:spPr>
          <a:xfrm flipV="1">
            <a:off x="5072066" y="928670"/>
            <a:ext cx="857256" cy="285752"/>
          </a:xfrm>
          <a:prstGeom prst="curvedConnector3">
            <a:avLst>
              <a:gd name="adj1" fmla="val 5805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18 Grupo"/>
          <p:cNvGrpSpPr/>
          <p:nvPr/>
        </p:nvGrpSpPr>
        <p:grpSpPr>
          <a:xfrm>
            <a:off x="6000760" y="571480"/>
            <a:ext cx="571504" cy="1143008"/>
            <a:chOff x="6072198" y="1214422"/>
            <a:chExt cx="571504" cy="1143008"/>
          </a:xfrm>
        </p:grpSpPr>
        <p:sp>
          <p:nvSpPr>
            <p:cNvPr id="11" name="10 Elipse"/>
            <p:cNvSpPr/>
            <p:nvPr/>
          </p:nvSpPr>
          <p:spPr>
            <a:xfrm>
              <a:off x="6072198" y="2000240"/>
              <a:ext cx="571504" cy="3571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6286512" y="1214422"/>
              <a:ext cx="142876" cy="78581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16 Elipse"/>
            <p:cNvSpPr/>
            <p:nvPr/>
          </p:nvSpPr>
          <p:spPr>
            <a:xfrm>
              <a:off x="6286512" y="1214422"/>
              <a:ext cx="142876" cy="714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6572264" y="1357298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100 </a:t>
            </a:r>
            <a:r>
              <a:rPr lang="en-US" sz="1400" dirty="0" err="1" smtClean="0"/>
              <a:t>mL</a:t>
            </a:r>
            <a:endParaRPr lang="es-EC" sz="1400" dirty="0"/>
          </a:p>
        </p:txBody>
      </p:sp>
      <p:cxnSp>
        <p:nvCxnSpPr>
          <p:cNvPr id="21" name="20 Conector recto de flecha"/>
          <p:cNvCxnSpPr/>
          <p:nvPr/>
        </p:nvCxnSpPr>
        <p:spPr>
          <a:xfrm rot="5400000">
            <a:off x="6144430" y="2071678"/>
            <a:ext cx="284958" cy="79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4572000" y="2214554"/>
            <a:ext cx="364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Embudo</a:t>
            </a:r>
            <a:r>
              <a:rPr lang="en-US" sz="1400" dirty="0" smtClean="0"/>
              <a:t> de </a:t>
            </a:r>
            <a:r>
              <a:rPr lang="en-US" sz="1400" dirty="0" err="1" smtClean="0"/>
              <a:t>separación</a:t>
            </a:r>
            <a:r>
              <a:rPr lang="en-US" sz="1400" dirty="0" smtClean="0"/>
              <a:t> </a:t>
            </a:r>
            <a:endParaRPr lang="es-EC" sz="1400" dirty="0"/>
          </a:p>
        </p:txBody>
      </p:sp>
      <p:cxnSp>
        <p:nvCxnSpPr>
          <p:cNvPr id="24" name="23 Conector curvado"/>
          <p:cNvCxnSpPr/>
          <p:nvPr/>
        </p:nvCxnSpPr>
        <p:spPr>
          <a:xfrm rot="10800000" flipV="1">
            <a:off x="5572132" y="2571744"/>
            <a:ext cx="750100" cy="500066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3071802" y="278605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 </a:t>
            </a:r>
            <a:r>
              <a:rPr lang="en-US" sz="1200" dirty="0" err="1" smtClean="0"/>
              <a:t>mL</a:t>
            </a:r>
            <a:r>
              <a:rPr lang="en-US" sz="1200" dirty="0" smtClean="0"/>
              <a:t> </a:t>
            </a:r>
            <a:r>
              <a:rPr lang="en-US" sz="1200" dirty="0" err="1" smtClean="0"/>
              <a:t>cloroformo</a:t>
            </a:r>
            <a:endParaRPr lang="en-US" sz="1200" dirty="0" smtClean="0"/>
          </a:p>
          <a:p>
            <a:r>
              <a:rPr lang="en-US" sz="1200" dirty="0" smtClean="0"/>
              <a:t>25 </a:t>
            </a:r>
            <a:r>
              <a:rPr lang="en-US" sz="1200" dirty="0" err="1" smtClean="0"/>
              <a:t>mL</a:t>
            </a:r>
            <a:r>
              <a:rPr lang="en-US" sz="1200" dirty="0" smtClean="0"/>
              <a:t> </a:t>
            </a:r>
            <a:r>
              <a:rPr lang="en-US" sz="1200" dirty="0" err="1" smtClean="0"/>
              <a:t>azul</a:t>
            </a:r>
            <a:r>
              <a:rPr lang="en-US" sz="1200" dirty="0" smtClean="0"/>
              <a:t> </a:t>
            </a:r>
            <a:r>
              <a:rPr lang="en-US" sz="1200" dirty="0" err="1" smtClean="0"/>
              <a:t>metileno</a:t>
            </a:r>
            <a:endParaRPr lang="en-US" sz="1200" dirty="0" smtClean="0"/>
          </a:p>
          <a:p>
            <a:r>
              <a:rPr lang="en-US" sz="1200" dirty="0" err="1" smtClean="0"/>
              <a:t>Agitación</a:t>
            </a:r>
            <a:r>
              <a:rPr lang="en-US" sz="1200" dirty="0" smtClean="0"/>
              <a:t> 1 </a:t>
            </a:r>
            <a:r>
              <a:rPr lang="en-US" sz="1200" dirty="0" err="1" smtClean="0"/>
              <a:t>minuto</a:t>
            </a:r>
            <a:endParaRPr lang="es-EC" sz="1200" dirty="0"/>
          </a:p>
        </p:txBody>
      </p:sp>
      <p:cxnSp>
        <p:nvCxnSpPr>
          <p:cNvPr id="30" name="29 Conector recto de flecha"/>
          <p:cNvCxnSpPr/>
          <p:nvPr/>
        </p:nvCxnSpPr>
        <p:spPr>
          <a:xfrm rot="5400000">
            <a:off x="4322364" y="3464322"/>
            <a:ext cx="357190" cy="28654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rot="16200000" flipH="1">
            <a:off x="4786314" y="3500438"/>
            <a:ext cx="428628" cy="28575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4857752" y="3857628"/>
            <a:ext cx="1857388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Fase</a:t>
            </a:r>
            <a:r>
              <a:rPr lang="en-US" sz="1200" dirty="0" smtClean="0"/>
              <a:t> </a:t>
            </a:r>
            <a:r>
              <a:rPr lang="en-US" sz="1200" dirty="0" err="1" smtClean="0"/>
              <a:t>orgánica</a:t>
            </a:r>
            <a:endParaRPr lang="es-EC" sz="12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3071802" y="3857628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Fase</a:t>
            </a:r>
            <a:r>
              <a:rPr lang="en-US" sz="1200" dirty="0" smtClean="0"/>
              <a:t> </a:t>
            </a:r>
            <a:r>
              <a:rPr lang="en-US" sz="1200" dirty="0" err="1" smtClean="0"/>
              <a:t>acuosa</a:t>
            </a:r>
            <a:endParaRPr lang="es-EC" sz="1200" dirty="0"/>
          </a:p>
        </p:txBody>
      </p:sp>
      <p:cxnSp>
        <p:nvCxnSpPr>
          <p:cNvPr id="39" name="38 Conector recto de flecha"/>
          <p:cNvCxnSpPr/>
          <p:nvPr/>
        </p:nvCxnSpPr>
        <p:spPr>
          <a:xfrm rot="5400000">
            <a:off x="5572926" y="4357694"/>
            <a:ext cx="284958" cy="79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4286248" y="4500570"/>
            <a:ext cx="364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Embudo</a:t>
            </a:r>
            <a:r>
              <a:rPr lang="en-US" sz="1400" dirty="0" smtClean="0"/>
              <a:t> de </a:t>
            </a:r>
            <a:r>
              <a:rPr lang="en-US" sz="1400" dirty="0" err="1" smtClean="0"/>
              <a:t>separación</a:t>
            </a:r>
            <a:r>
              <a:rPr lang="en-US" sz="1400" dirty="0" smtClean="0"/>
              <a:t> </a:t>
            </a:r>
            <a:endParaRPr lang="es-EC" sz="1400" dirty="0"/>
          </a:p>
        </p:txBody>
      </p:sp>
      <p:cxnSp>
        <p:nvCxnSpPr>
          <p:cNvPr id="42" name="41 Conector curvado"/>
          <p:cNvCxnSpPr/>
          <p:nvPr/>
        </p:nvCxnSpPr>
        <p:spPr>
          <a:xfrm rot="10800000" flipV="1">
            <a:off x="5072066" y="4786322"/>
            <a:ext cx="642942" cy="639529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CuadroTexto"/>
          <p:cNvSpPr txBox="1"/>
          <p:nvPr/>
        </p:nvSpPr>
        <p:spPr>
          <a:xfrm>
            <a:off x="2428860" y="5072074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 </a:t>
            </a:r>
            <a:r>
              <a:rPr lang="en-US" sz="1200" dirty="0" err="1" smtClean="0"/>
              <a:t>mL</a:t>
            </a:r>
            <a:r>
              <a:rPr lang="en-US" sz="1200" dirty="0" smtClean="0"/>
              <a:t> </a:t>
            </a:r>
            <a:r>
              <a:rPr lang="en-US" sz="1200" dirty="0" err="1" smtClean="0"/>
              <a:t>solución</a:t>
            </a:r>
            <a:r>
              <a:rPr lang="en-US" sz="1200" dirty="0" smtClean="0"/>
              <a:t> </a:t>
            </a:r>
            <a:r>
              <a:rPr lang="en-US" sz="1200" dirty="0" err="1" smtClean="0"/>
              <a:t>lavado</a:t>
            </a:r>
            <a:endParaRPr lang="en-US" sz="1200" dirty="0" smtClean="0"/>
          </a:p>
          <a:p>
            <a:r>
              <a:rPr lang="en-US" sz="1200" dirty="0" err="1" smtClean="0"/>
              <a:t>Agitación</a:t>
            </a:r>
            <a:r>
              <a:rPr lang="en-US" sz="1200" dirty="0" smtClean="0"/>
              <a:t> 1 </a:t>
            </a:r>
            <a:r>
              <a:rPr lang="en-US" sz="1200" dirty="0" err="1" smtClean="0"/>
              <a:t>minuto</a:t>
            </a:r>
            <a:endParaRPr lang="es-EC" sz="1200" dirty="0" smtClean="0"/>
          </a:p>
        </p:txBody>
      </p:sp>
      <p:cxnSp>
        <p:nvCxnSpPr>
          <p:cNvPr id="46" name="45 Conector recto de flecha"/>
          <p:cNvCxnSpPr/>
          <p:nvPr/>
        </p:nvCxnSpPr>
        <p:spPr>
          <a:xfrm rot="5400000">
            <a:off x="3465108" y="5607462"/>
            <a:ext cx="357190" cy="28654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rot="16200000" flipH="1">
            <a:off x="3929058" y="5643578"/>
            <a:ext cx="428628" cy="28575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47 CuadroTexto"/>
          <p:cNvSpPr txBox="1"/>
          <p:nvPr/>
        </p:nvSpPr>
        <p:spPr>
          <a:xfrm>
            <a:off x="3857620" y="6000768"/>
            <a:ext cx="178595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Fase</a:t>
            </a:r>
            <a:r>
              <a:rPr lang="en-US" sz="1200" dirty="0" smtClean="0"/>
              <a:t> </a:t>
            </a:r>
            <a:r>
              <a:rPr lang="en-US" sz="1200" dirty="0" err="1" smtClean="0"/>
              <a:t>orgánica</a:t>
            </a:r>
            <a:endParaRPr lang="es-EC" sz="1200" dirty="0"/>
          </a:p>
        </p:txBody>
      </p:sp>
      <p:sp>
        <p:nvSpPr>
          <p:cNvPr id="49" name="48 CuadroTexto"/>
          <p:cNvSpPr txBox="1"/>
          <p:nvPr/>
        </p:nvSpPr>
        <p:spPr>
          <a:xfrm>
            <a:off x="2214546" y="6000768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Fase</a:t>
            </a:r>
            <a:r>
              <a:rPr lang="en-US" sz="1200" dirty="0" smtClean="0"/>
              <a:t> </a:t>
            </a:r>
            <a:r>
              <a:rPr lang="en-US" sz="1200" dirty="0" err="1" smtClean="0"/>
              <a:t>acuosa</a:t>
            </a:r>
            <a:endParaRPr lang="es-EC" sz="1200" dirty="0"/>
          </a:p>
        </p:txBody>
      </p:sp>
      <p:cxnSp>
        <p:nvCxnSpPr>
          <p:cNvPr id="51" name="50 Conector angular"/>
          <p:cNvCxnSpPr/>
          <p:nvPr/>
        </p:nvCxnSpPr>
        <p:spPr>
          <a:xfrm>
            <a:off x="5643570" y="6215082"/>
            <a:ext cx="357190" cy="21431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CuadroTexto"/>
          <p:cNvSpPr txBox="1"/>
          <p:nvPr/>
        </p:nvSpPr>
        <p:spPr>
          <a:xfrm>
            <a:off x="5857884" y="614364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Espectrofotómetro</a:t>
            </a:r>
            <a:endParaRPr lang="en-US" sz="1200" dirty="0" smtClean="0"/>
          </a:p>
          <a:p>
            <a:pPr algn="ctr"/>
            <a:r>
              <a:rPr lang="en-US" sz="1200" dirty="0" smtClean="0"/>
              <a:t>652 nm.</a:t>
            </a:r>
            <a:endParaRPr lang="es-EC" sz="1200" dirty="0"/>
          </a:p>
        </p:txBody>
      </p:sp>
      <p:sp>
        <p:nvSpPr>
          <p:cNvPr id="54" name="53 CuadroTexto"/>
          <p:cNvSpPr txBox="1"/>
          <p:nvPr/>
        </p:nvSpPr>
        <p:spPr>
          <a:xfrm>
            <a:off x="6715140" y="3071810"/>
            <a:ext cx="128588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 </a:t>
            </a:r>
            <a:r>
              <a:rPr lang="en-US" sz="1400" dirty="0" err="1" smtClean="0"/>
              <a:t>veces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714356"/>
            <a:ext cx="8072462" cy="857256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 smtClean="0">
                <a:solidFill>
                  <a:srgbClr val="421AA6"/>
                </a:solidFill>
              </a:rPr>
              <a:t>T</a:t>
            </a:r>
            <a:r>
              <a:rPr lang="es-ES" sz="2400" b="1" cap="none" dirty="0" smtClean="0">
                <a:solidFill>
                  <a:srgbClr val="421AA6"/>
                </a:solidFill>
              </a:rPr>
              <a:t>olerancia</a:t>
            </a:r>
            <a:r>
              <a:rPr lang="es-ES" sz="2400" b="1" dirty="0" smtClean="0">
                <a:solidFill>
                  <a:srgbClr val="421AA6"/>
                </a:solidFill>
              </a:rPr>
              <a:t> </a:t>
            </a:r>
            <a:r>
              <a:rPr lang="es-ES" sz="2400" b="1" cap="none" dirty="0" smtClean="0">
                <a:solidFill>
                  <a:srgbClr val="421AA6"/>
                </a:solidFill>
              </a:rPr>
              <a:t>a metales de los cinco hongos seleccionados</a:t>
            </a:r>
            <a:endParaRPr lang="es-ES" sz="2400" b="1" dirty="0">
              <a:solidFill>
                <a:srgbClr val="421AA6"/>
              </a:solidFill>
            </a:endParaRPr>
          </a:p>
        </p:txBody>
      </p:sp>
      <p:grpSp>
        <p:nvGrpSpPr>
          <p:cNvPr id="2" name="9 Grupo"/>
          <p:cNvGrpSpPr/>
          <p:nvPr/>
        </p:nvGrpSpPr>
        <p:grpSpPr>
          <a:xfrm>
            <a:off x="0" y="2000240"/>
            <a:ext cx="7998198" cy="4429132"/>
            <a:chOff x="574330" y="1546978"/>
            <a:chExt cx="7998198" cy="459666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contrast="40000"/>
            </a:blip>
            <a:srcRect l="16113" t="32226" r="20166" b="18945"/>
            <a:stretch>
              <a:fillRect/>
            </a:stretch>
          </p:blipFill>
          <p:spPr bwMode="auto">
            <a:xfrm>
              <a:off x="574330" y="1546978"/>
              <a:ext cx="7998198" cy="4596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CuadroTexto"/>
            <p:cNvSpPr txBox="1"/>
            <p:nvPr/>
          </p:nvSpPr>
          <p:spPr>
            <a:xfrm>
              <a:off x="1788744" y="3252202"/>
              <a:ext cx="1645932" cy="265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Cromo</a:t>
              </a:r>
              <a:endParaRPr lang="es-EC" sz="1100" b="1" u="sng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789272" y="3252202"/>
              <a:ext cx="1643074" cy="265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Hierro</a:t>
              </a:r>
              <a:endParaRPr lang="es-EC" sz="1100" b="1" u="sng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717338" y="5465529"/>
              <a:ext cx="1503056" cy="265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Cobre</a:t>
              </a:r>
              <a:endParaRPr lang="es-EC" sz="1100" b="1" u="sng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860742" y="5465529"/>
              <a:ext cx="1860246" cy="265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 a Zinc</a:t>
              </a:r>
              <a:endParaRPr lang="es-EC" sz="1100" b="1" u="sng" dirty="0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8 Grupo"/>
          <p:cNvGrpSpPr/>
          <p:nvPr/>
        </p:nvGrpSpPr>
        <p:grpSpPr>
          <a:xfrm>
            <a:off x="0" y="1000108"/>
            <a:ext cx="8143932" cy="5143536"/>
            <a:chOff x="500034" y="1071546"/>
            <a:chExt cx="8143932" cy="514353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contrast="40000"/>
            </a:blip>
            <a:srcRect l="9521" t="25390" r="20898" b="18945"/>
            <a:stretch>
              <a:fillRect/>
            </a:stretch>
          </p:blipFill>
          <p:spPr bwMode="auto">
            <a:xfrm>
              <a:off x="500034" y="1071546"/>
              <a:ext cx="8143932" cy="5143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13 CuadroTexto"/>
            <p:cNvSpPr txBox="1"/>
            <p:nvPr/>
          </p:nvSpPr>
          <p:spPr>
            <a:xfrm>
              <a:off x="1785886" y="3071810"/>
              <a:ext cx="16459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Cromo</a:t>
              </a:r>
              <a:endParaRPr lang="es-EC" sz="1100" b="1" u="sng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643538" y="3071810"/>
              <a:ext cx="164307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Hierro</a:t>
              </a:r>
              <a:endParaRPr lang="es-EC" sz="1100" b="1" u="sng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1857356" y="5429264"/>
              <a:ext cx="15030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Cobre</a:t>
              </a:r>
              <a:endParaRPr lang="es-EC" sz="1100" b="1" u="sng" dirty="0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5643570" y="5429264"/>
              <a:ext cx="164307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 a Zinc</a:t>
              </a:r>
              <a:endParaRPr lang="es-EC" sz="1100" b="1" u="sng" dirty="0"/>
            </a:p>
          </p:txBody>
        </p:sp>
      </p:grpSp>
      <p:sp>
        <p:nvSpPr>
          <p:cNvPr id="9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 Grupo"/>
          <p:cNvGrpSpPr/>
          <p:nvPr/>
        </p:nvGrpSpPr>
        <p:grpSpPr>
          <a:xfrm>
            <a:off x="0" y="1071546"/>
            <a:ext cx="8072494" cy="5214974"/>
            <a:chOff x="500034" y="1214422"/>
            <a:chExt cx="8072494" cy="521497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contrast="40000"/>
            </a:blip>
            <a:srcRect l="9521" t="27344" r="20166" b="16015"/>
            <a:stretch>
              <a:fillRect/>
            </a:stretch>
          </p:blipFill>
          <p:spPr bwMode="auto">
            <a:xfrm>
              <a:off x="500034" y="1214422"/>
              <a:ext cx="8072494" cy="5214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1714448" y="3143248"/>
              <a:ext cx="16459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Cromo</a:t>
              </a:r>
              <a:endParaRPr lang="es-EC" sz="1100" b="1" u="sng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714976" y="3143248"/>
              <a:ext cx="164307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Hierro</a:t>
              </a:r>
              <a:endParaRPr lang="es-EC" sz="1100" b="1" u="sng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1785918" y="5643578"/>
              <a:ext cx="15030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Cobre</a:t>
              </a:r>
              <a:endParaRPr lang="es-EC" sz="1100" b="1" u="sng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715008" y="5715016"/>
              <a:ext cx="164307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 a Zinc</a:t>
              </a:r>
              <a:endParaRPr lang="es-EC" sz="1100" b="1" u="sng" dirty="0"/>
            </a:p>
          </p:txBody>
        </p:sp>
      </p:grpSp>
      <p:sp>
        <p:nvSpPr>
          <p:cNvPr id="9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 Grupo"/>
          <p:cNvGrpSpPr/>
          <p:nvPr/>
        </p:nvGrpSpPr>
        <p:grpSpPr>
          <a:xfrm>
            <a:off x="0" y="1142984"/>
            <a:ext cx="8167745" cy="5158576"/>
            <a:chOff x="500034" y="1285860"/>
            <a:chExt cx="8167745" cy="515857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30000"/>
            </a:blip>
            <a:srcRect l="9521" t="25390" r="20898" b="16015"/>
            <a:stretch>
              <a:fillRect/>
            </a:stretch>
          </p:blipFill>
          <p:spPr bwMode="auto">
            <a:xfrm>
              <a:off x="500034" y="1285860"/>
              <a:ext cx="8167745" cy="5158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10 CuadroTexto"/>
            <p:cNvSpPr txBox="1"/>
            <p:nvPr/>
          </p:nvSpPr>
          <p:spPr>
            <a:xfrm>
              <a:off x="1785886" y="3214686"/>
              <a:ext cx="16459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Cromo</a:t>
              </a:r>
              <a:endParaRPr lang="es-EC" sz="1100" b="1" u="sng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786414" y="3214686"/>
              <a:ext cx="164307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Hierro</a:t>
              </a:r>
              <a:endParaRPr lang="es-EC" sz="1100" b="1" u="sng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857356" y="5715016"/>
              <a:ext cx="15030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Cobre</a:t>
              </a:r>
              <a:endParaRPr lang="es-EC" sz="1100" b="1" u="sng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786446" y="5715016"/>
              <a:ext cx="164307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 a Zinc</a:t>
              </a:r>
              <a:endParaRPr lang="es-EC" sz="1100" b="1" u="sng" dirty="0"/>
            </a:p>
          </p:txBody>
        </p:sp>
      </p:grpSp>
      <p:sp>
        <p:nvSpPr>
          <p:cNvPr id="9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0 Grupo"/>
          <p:cNvGrpSpPr/>
          <p:nvPr/>
        </p:nvGrpSpPr>
        <p:grpSpPr>
          <a:xfrm>
            <a:off x="0" y="1214422"/>
            <a:ext cx="8072494" cy="5057345"/>
            <a:chOff x="642910" y="1643050"/>
            <a:chExt cx="7858180" cy="462871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 l="11719" t="55305" r="20898" b="16015"/>
            <a:stretch>
              <a:fillRect/>
            </a:stretch>
          </p:blipFill>
          <p:spPr bwMode="auto">
            <a:xfrm>
              <a:off x="642910" y="3786190"/>
              <a:ext cx="7858180" cy="2485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 l="11719" t="32226" r="20898" b="45629"/>
            <a:stretch>
              <a:fillRect/>
            </a:stretch>
          </p:blipFill>
          <p:spPr bwMode="auto">
            <a:xfrm>
              <a:off x="642910" y="1643050"/>
              <a:ext cx="7858180" cy="1919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  <p:grpSp>
        <p:nvGrpSpPr>
          <p:cNvPr id="19" name="18 Grupo"/>
          <p:cNvGrpSpPr/>
          <p:nvPr/>
        </p:nvGrpSpPr>
        <p:grpSpPr>
          <a:xfrm>
            <a:off x="1571604" y="3143248"/>
            <a:ext cx="5572164" cy="3155414"/>
            <a:chOff x="1571604" y="3143248"/>
            <a:chExt cx="5572164" cy="3155414"/>
          </a:xfrm>
        </p:grpSpPr>
        <p:sp>
          <p:nvSpPr>
            <p:cNvPr id="13" name="12 CuadroTexto"/>
            <p:cNvSpPr txBox="1"/>
            <p:nvPr/>
          </p:nvSpPr>
          <p:spPr>
            <a:xfrm>
              <a:off x="1571604" y="3143248"/>
              <a:ext cx="16459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Cromo</a:t>
              </a:r>
              <a:endParaRPr lang="es-EC" sz="1100" b="1" u="sng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500694" y="3143248"/>
              <a:ext cx="1571636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Hierro</a:t>
              </a:r>
              <a:endParaRPr lang="es-EC" sz="1100" b="1" u="sng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1571604" y="5500702"/>
              <a:ext cx="15030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a Cobre</a:t>
              </a:r>
              <a:endParaRPr lang="es-EC" sz="1100" b="1" u="sng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5500694" y="5500702"/>
              <a:ext cx="164307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Tolerancia  a Zinc</a:t>
              </a:r>
              <a:endParaRPr lang="es-EC" sz="1100" b="1" u="sng" dirty="0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714480" y="5929330"/>
              <a:ext cx="2286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CONSORCIO</a:t>
              </a:r>
              <a:endPara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42918"/>
            <a:ext cx="8072462" cy="972576"/>
          </a:xfrm>
        </p:spPr>
        <p:txBody>
          <a:bodyPr>
            <a:noAutofit/>
          </a:bodyPr>
          <a:lstStyle/>
          <a:p>
            <a:pPr algn="ctr"/>
            <a:r>
              <a:rPr lang="es-ES" sz="1800" dirty="0" smtClean="0">
                <a:solidFill>
                  <a:srgbClr val="421AA6"/>
                </a:solidFill>
              </a:rPr>
              <a:t>E</a:t>
            </a:r>
            <a:r>
              <a:rPr lang="es-ES" sz="1800" cap="none" dirty="0" smtClean="0">
                <a:solidFill>
                  <a:srgbClr val="421AA6"/>
                </a:solidFill>
              </a:rPr>
              <a:t>valuación de cinco hongos con capacidad de tolerancia a metales pesados mediante un análisis de varianza</a:t>
            </a:r>
            <a:r>
              <a:rPr lang="es-ES" sz="1600" cap="none" dirty="0" smtClean="0">
                <a:solidFill>
                  <a:srgbClr val="421AA6"/>
                </a:solidFill>
              </a:rPr>
              <a:t>. </a:t>
            </a:r>
            <a:endParaRPr lang="es-ES" sz="1600" dirty="0">
              <a:solidFill>
                <a:srgbClr val="421AA6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14282" y="1714488"/>
          <a:ext cx="8643966" cy="3272873"/>
        </p:xfrm>
        <a:graphic>
          <a:graphicData uri="http://schemas.openxmlformats.org/drawingml/2006/table">
            <a:tbl>
              <a:tblPr/>
              <a:tblGrid>
                <a:gridCol w="1357290"/>
                <a:gridCol w="785818"/>
                <a:gridCol w="1428760"/>
                <a:gridCol w="785818"/>
                <a:gridCol w="1357322"/>
                <a:gridCol w="785818"/>
                <a:gridCol w="1357322"/>
                <a:gridCol w="785818"/>
              </a:tblGrid>
              <a:tr h="313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Fuente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Fuente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Fuente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Fuente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Modelo corregido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Modelo corregido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0,004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Modelo corregido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0,398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Modelo corregido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0,029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43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Intersección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Intersección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Intersección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Intersección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616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0,391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0,111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0,144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0,421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43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[Cr]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0,010</a:t>
                      </a:r>
                      <a:endParaRPr lang="es-ES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[Fe]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S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[Zn]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0,943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[Cu]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0,549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430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 * [Cr]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S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 </a:t>
                      </a: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* </a:t>
                      </a: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[Fe]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0,789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 </a:t>
                      </a: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* </a:t>
                      </a: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[Zn]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0,688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 * [Cu]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0,006</a:t>
                      </a:r>
                      <a:endParaRPr lang="es-ES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3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3 Título"/>
          <p:cNvSpPr txBox="1">
            <a:spLocks/>
          </p:cNvSpPr>
          <p:nvPr/>
        </p:nvSpPr>
        <p:spPr>
          <a:xfrm>
            <a:off x="2428860" y="6500810"/>
            <a:ext cx="1857388" cy="357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&gt;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85720" y="6429372"/>
            <a:ext cx="1714512" cy="428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s-ES" sz="1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&lt;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142976" y="5500702"/>
            <a:ext cx="5857916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/>
              <a:t>ANOVA para el experimento tolerancia a metales pesados con Hongos.</a:t>
            </a:r>
            <a:endParaRPr lang="es-EC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 txBox="1">
            <a:spLocks/>
          </p:cNvSpPr>
          <p:nvPr/>
        </p:nvSpPr>
        <p:spPr>
          <a:xfrm>
            <a:off x="500034" y="5572140"/>
            <a:ext cx="3429024" cy="50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1400" b="1" dirty="0" smtClean="0"/>
              <a:t>Mayor cantidad de biomasa para C20-AL a 100 </a:t>
            </a:r>
            <a:r>
              <a:rPr lang="es-EC" sz="1400" b="1" dirty="0" smtClean="0">
                <a:cs typeface="Times New Roman" pitchFamily="18" charset="0"/>
              </a:rPr>
              <a:t>mg.L</a:t>
            </a:r>
            <a:r>
              <a:rPr lang="es-EC" sz="1400" b="1" baseline="30000" dirty="0" smtClean="0">
                <a:cs typeface="Times New Roman" pitchFamily="18" charset="0"/>
              </a:rPr>
              <a:t>-1</a:t>
            </a:r>
            <a:r>
              <a:rPr lang="es-ES" sz="1400" b="1" dirty="0" smtClean="0"/>
              <a:t>. </a:t>
            </a:r>
            <a:endParaRPr lang="es-ES" sz="1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9775" t="21484" r="31885" b="24805"/>
          <a:stretch>
            <a:fillRect/>
          </a:stretch>
        </p:blipFill>
        <p:spPr bwMode="auto">
          <a:xfrm>
            <a:off x="0" y="0"/>
            <a:ext cx="4505413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 l="25634" t="48828" r="32617" b="11985"/>
          <a:stretch>
            <a:fillRect/>
          </a:stretch>
        </p:blipFill>
        <p:spPr bwMode="auto">
          <a:xfrm>
            <a:off x="4522338" y="3000372"/>
            <a:ext cx="4621662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2428860" y="714356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Título"/>
          <p:cNvSpPr txBox="1">
            <a:spLocks/>
          </p:cNvSpPr>
          <p:nvPr/>
        </p:nvSpPr>
        <p:spPr>
          <a:xfrm>
            <a:off x="500034" y="5143512"/>
            <a:ext cx="4071966" cy="857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1400" b="1" dirty="0" smtClean="0"/>
              <a:t>Mayor cantidad de biomasa para C20-AL a 1 </a:t>
            </a:r>
            <a:r>
              <a:rPr lang="es-EC" sz="1400" b="1" dirty="0" smtClean="0">
                <a:cs typeface="Times New Roman" pitchFamily="18" charset="0"/>
              </a:rPr>
              <a:t>mg.L</a:t>
            </a:r>
            <a:r>
              <a:rPr lang="es-EC" sz="1400" b="1" baseline="30000" dirty="0" smtClean="0">
                <a:cs typeface="Times New Roman" pitchFamily="18" charset="0"/>
              </a:rPr>
              <a:t>-1</a:t>
            </a:r>
            <a:r>
              <a:rPr lang="es-ES" sz="1400" b="1" dirty="0" smtClean="0"/>
              <a:t>, y cantidad similar en C18-BL y C7-AL a 10 </a:t>
            </a:r>
            <a:r>
              <a:rPr lang="es-EC" sz="1400" b="1" dirty="0" smtClean="0">
                <a:cs typeface="Times New Roman" pitchFamily="18" charset="0"/>
              </a:rPr>
              <a:t>mg.L</a:t>
            </a:r>
            <a:r>
              <a:rPr lang="es-EC" sz="1400" b="1" baseline="30000" dirty="0" smtClean="0">
                <a:cs typeface="Times New Roman" pitchFamily="18" charset="0"/>
              </a:rPr>
              <a:t>-1</a:t>
            </a:r>
            <a:r>
              <a:rPr lang="es-ES" sz="1400" b="1" dirty="0" smtClean="0"/>
              <a:t>. </a:t>
            </a:r>
            <a:endParaRPr lang="es-ES" sz="1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9043" t="22461" r="34082" b="26758"/>
          <a:stretch>
            <a:fillRect/>
          </a:stretch>
        </p:blipFill>
        <p:spPr bwMode="auto">
          <a:xfrm>
            <a:off x="0" y="-1"/>
            <a:ext cx="4786314" cy="441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 l="32226" t="35156" r="31152" b="18945"/>
          <a:stretch>
            <a:fillRect/>
          </a:stretch>
        </p:blipFill>
        <p:spPr bwMode="auto">
          <a:xfrm>
            <a:off x="4786314" y="2857496"/>
            <a:ext cx="438707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1214414" y="857232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>
            <a:off x="2714612" y="1000108"/>
            <a:ext cx="357190" cy="357190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28373" y="514843"/>
            <a:ext cx="1827532" cy="26551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41"/>
          <a:stretch>
            <a:fillRect/>
          </a:stretch>
        </p:blipFill>
        <p:spPr bwMode="auto">
          <a:xfrm>
            <a:off x="1000100" y="4214818"/>
            <a:ext cx="2643206" cy="1657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perso.wanadoo.es/anaisabelcapilla/ag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2"/>
            <a:ext cx="2503343" cy="194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angular"/>
          <p:cNvCxnSpPr/>
          <p:nvPr/>
        </p:nvCxnSpPr>
        <p:spPr>
          <a:xfrm rot="5400000">
            <a:off x="2321703" y="3178967"/>
            <a:ext cx="1428760" cy="642942"/>
          </a:xfrm>
          <a:prstGeom prst="bentConnector3">
            <a:avLst>
              <a:gd name="adj1" fmla="val 50000"/>
            </a:avLst>
          </a:prstGeom>
          <a:ln>
            <a:solidFill>
              <a:srgbClr val="C949B7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5072066" y="1785926"/>
            <a:ext cx="3143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Consumo</a:t>
            </a:r>
            <a:r>
              <a:rPr lang="en-US" sz="1600" dirty="0" smtClean="0"/>
              <a:t> </a:t>
            </a:r>
            <a:r>
              <a:rPr lang="en-US" sz="1600" dirty="0" err="1" smtClean="0"/>
              <a:t>promedio</a:t>
            </a:r>
            <a:r>
              <a:rPr lang="en-US" sz="1600" dirty="0" smtClean="0"/>
              <a:t> 386000 </a:t>
            </a:r>
            <a:r>
              <a:rPr lang="en-US" sz="1600" dirty="0" err="1" smtClean="0"/>
              <a:t>litros</a:t>
            </a:r>
            <a:r>
              <a:rPr lang="en-US" sz="1600" dirty="0" smtClean="0"/>
              <a:t> de </a:t>
            </a:r>
            <a:r>
              <a:rPr lang="en-US" sz="1600" dirty="0" err="1" smtClean="0"/>
              <a:t>agua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día</a:t>
            </a:r>
            <a:r>
              <a:rPr lang="en-US" sz="1600" dirty="0" smtClean="0"/>
              <a:t>.</a:t>
            </a:r>
            <a:endParaRPr lang="es-EC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929454" y="500063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AITE</a:t>
            </a:r>
            <a:endParaRPr lang="es-EC" dirty="0"/>
          </a:p>
        </p:txBody>
      </p:sp>
      <p:cxnSp>
        <p:nvCxnSpPr>
          <p:cNvPr id="27" name="26 Conector recto de flecha"/>
          <p:cNvCxnSpPr/>
          <p:nvPr/>
        </p:nvCxnSpPr>
        <p:spPr>
          <a:xfrm rot="10800000">
            <a:off x="3643306" y="4929198"/>
            <a:ext cx="2428892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rot="5400000" flipH="1" flipV="1">
            <a:off x="5894397" y="4750603"/>
            <a:ext cx="356396" cy="79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1 Título"/>
          <p:cNvSpPr txBox="1">
            <a:spLocks/>
          </p:cNvSpPr>
          <p:nvPr/>
        </p:nvSpPr>
        <p:spPr>
          <a:xfrm>
            <a:off x="6072198" y="0"/>
            <a:ext cx="3071802" cy="285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C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 </a:t>
            </a:r>
            <a:endParaRPr lang="es-EC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0" y="3000372"/>
            <a:ext cx="3071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Agua Residual  de </a:t>
            </a:r>
            <a:r>
              <a:rPr lang="en-US" sz="1600" dirty="0" err="1" smtClean="0"/>
              <a:t>Industria</a:t>
            </a:r>
            <a:r>
              <a:rPr lang="en-US" sz="1600" dirty="0" smtClean="0"/>
              <a:t> </a:t>
            </a:r>
            <a:r>
              <a:rPr lang="en-US" sz="1600" dirty="0" err="1" smtClean="0"/>
              <a:t>Textil</a:t>
            </a:r>
            <a:endParaRPr lang="en-US" sz="1600" dirty="0" smtClean="0"/>
          </a:p>
        </p:txBody>
      </p:sp>
      <p:sp>
        <p:nvSpPr>
          <p:cNvPr id="37" name="36 CuadroTexto"/>
          <p:cNvSpPr txBox="1"/>
          <p:nvPr/>
        </p:nvSpPr>
        <p:spPr>
          <a:xfrm>
            <a:off x="785786" y="592933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Cuerpos</a:t>
            </a:r>
            <a:r>
              <a:rPr lang="en-US" sz="1600" dirty="0" smtClean="0"/>
              <a:t> de </a:t>
            </a:r>
            <a:r>
              <a:rPr lang="en-US" sz="1600" dirty="0" err="1" smtClean="0"/>
              <a:t>agua</a:t>
            </a:r>
            <a:endParaRPr lang="en-US" sz="1600" dirty="0" smtClean="0"/>
          </a:p>
        </p:txBody>
      </p:sp>
      <p:cxnSp>
        <p:nvCxnSpPr>
          <p:cNvPr id="41" name="40 Conector recto"/>
          <p:cNvCxnSpPr/>
          <p:nvPr/>
        </p:nvCxnSpPr>
        <p:spPr>
          <a:xfrm rot="5400000">
            <a:off x="2965439" y="6035693"/>
            <a:ext cx="357190" cy="15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>
            <a:off x="3143240" y="6215082"/>
            <a:ext cx="1643074" cy="15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Abrir llave"/>
          <p:cNvSpPr/>
          <p:nvPr/>
        </p:nvSpPr>
        <p:spPr>
          <a:xfrm>
            <a:off x="4929190" y="5786454"/>
            <a:ext cx="357190" cy="785818"/>
          </a:xfrm>
          <a:prstGeom prst="leftBrace">
            <a:avLst>
              <a:gd name="adj1" fmla="val 2884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44 CuadroTexto"/>
          <p:cNvSpPr txBox="1"/>
          <p:nvPr/>
        </p:nvSpPr>
        <p:spPr>
          <a:xfrm>
            <a:off x="5143504" y="5929330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Detergentes</a:t>
            </a:r>
          </a:p>
          <a:p>
            <a:r>
              <a:rPr lang="en-US" sz="1400" dirty="0" smtClean="0"/>
              <a:t>Metales Pesados</a:t>
            </a:r>
            <a:endParaRPr lang="es-EC" sz="1400" dirty="0"/>
          </a:p>
        </p:txBody>
      </p:sp>
      <p:sp>
        <p:nvSpPr>
          <p:cNvPr id="47" name="3 Título"/>
          <p:cNvSpPr txBox="1">
            <a:spLocks/>
          </p:cNvSpPr>
          <p:nvPr/>
        </p:nvSpPr>
        <p:spPr>
          <a:xfrm>
            <a:off x="1000100" y="142852"/>
            <a:ext cx="4643470" cy="42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INDUSTRIA</a:t>
            </a:r>
            <a:r>
              <a:rPr kumimoji="0" lang="en-US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TEXTIL</a:t>
            </a:r>
            <a:endParaRPr kumimoji="0" lang="es-EC" sz="20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rg_hi" descr="http://t0.gstatic.com/images?q=tbn:ANd9GcScMrQ16K8Tz8fO_bErVnhmjnhsq6HUMZoQdp-3QKbBjMn2E9WoGA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28670"/>
            <a:ext cx="214310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Título"/>
          <p:cNvSpPr txBox="1">
            <a:spLocks/>
          </p:cNvSpPr>
          <p:nvPr/>
        </p:nvSpPr>
        <p:spPr>
          <a:xfrm>
            <a:off x="1142976" y="5786454"/>
            <a:ext cx="3000396" cy="428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1400" b="1" dirty="0" smtClean="0">
                <a:latin typeface="+mj-lt"/>
              </a:rPr>
              <a:t>Mayor cantidad de biomasa para C7-AL a 5 </a:t>
            </a:r>
            <a:r>
              <a:rPr lang="es-EC" sz="1400" b="1" dirty="0" smtClean="0">
                <a:latin typeface="+mj-lt"/>
                <a:cs typeface="Times New Roman" pitchFamily="18" charset="0"/>
              </a:rPr>
              <a:t>mg.L</a:t>
            </a:r>
            <a:r>
              <a:rPr lang="es-EC" sz="1400" b="1" baseline="30000" dirty="0" smtClean="0">
                <a:latin typeface="+mj-lt"/>
                <a:cs typeface="Times New Roman" pitchFamily="18" charset="0"/>
              </a:rPr>
              <a:t>-1</a:t>
            </a:r>
            <a:r>
              <a:rPr lang="es-ES" sz="1400" b="1" dirty="0" smtClean="0">
                <a:latin typeface="+mj-lt"/>
              </a:rPr>
              <a:t>. </a:t>
            </a:r>
            <a:endParaRPr lang="es-ES" sz="1400" b="1" dirty="0">
              <a:latin typeface="+mj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9043" t="19531" r="31152" b="23828"/>
          <a:stretch>
            <a:fillRect/>
          </a:stretch>
        </p:blipFill>
        <p:spPr bwMode="auto">
          <a:xfrm>
            <a:off x="0" y="0"/>
            <a:ext cx="4861108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 l="35156" t="42969" r="34082" b="16015"/>
          <a:stretch>
            <a:fillRect/>
          </a:stretch>
        </p:blipFill>
        <p:spPr bwMode="auto">
          <a:xfrm>
            <a:off x="4857752" y="3143248"/>
            <a:ext cx="428624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1142976" y="1000108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000100" y="5143512"/>
            <a:ext cx="3000396" cy="928686"/>
          </a:xfrm>
        </p:spPr>
        <p:txBody>
          <a:bodyPr>
            <a:noAutofit/>
          </a:bodyPr>
          <a:lstStyle/>
          <a:p>
            <a:pPr algn="ctr"/>
            <a:r>
              <a:rPr lang="es-ES" sz="1400" b="0" cap="none" dirty="0" smtClean="0">
                <a:solidFill>
                  <a:schemeClr val="tx1"/>
                </a:solidFill>
                <a:ea typeface="+mn-ea"/>
                <a:cs typeface="+mn-cs"/>
              </a:rPr>
              <a:t> Mayor cantidad de biomasa para C7-AL a 5 </a:t>
            </a:r>
            <a:r>
              <a:rPr lang="es-EC" sz="1400" b="0" cap="none" dirty="0" smtClean="0">
                <a:solidFill>
                  <a:schemeClr val="tx1"/>
                </a:solidFill>
                <a:ea typeface="+mn-ea"/>
                <a:cs typeface="+mn-cs"/>
              </a:rPr>
              <a:t>mg.L</a:t>
            </a:r>
            <a:r>
              <a:rPr lang="es-EC" sz="1400" b="0" cap="none" baseline="30000" dirty="0" smtClean="0">
                <a:solidFill>
                  <a:schemeClr val="tx1"/>
                </a:solidFill>
                <a:ea typeface="+mn-ea"/>
                <a:cs typeface="+mn-cs"/>
              </a:rPr>
              <a:t>-1</a:t>
            </a:r>
            <a:r>
              <a:rPr lang="es-ES" sz="1400" b="0" cap="none" dirty="0" smtClean="0">
                <a:solidFill>
                  <a:schemeClr val="tx1"/>
                </a:solidFill>
                <a:ea typeface="+mn-ea"/>
                <a:cs typeface="+mn-cs"/>
              </a:rPr>
              <a:t>. </a:t>
            </a:r>
            <a:endParaRPr lang="es-ES" sz="1400" b="0" cap="none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1435" t="20703" r="28027" b="27539"/>
          <a:stretch>
            <a:fillRect/>
          </a:stretch>
        </p:blipFill>
        <p:spPr bwMode="auto">
          <a:xfrm>
            <a:off x="0" y="0"/>
            <a:ext cx="492922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 l="28564" t="35156" r="27490" b="11133"/>
          <a:stretch>
            <a:fillRect/>
          </a:stretch>
        </p:blipFill>
        <p:spPr bwMode="auto">
          <a:xfrm>
            <a:off x="4929190" y="3000372"/>
            <a:ext cx="421481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2786050" y="1000108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7158" y="857232"/>
            <a:ext cx="7429552" cy="714380"/>
          </a:xfrm>
        </p:spPr>
        <p:txBody>
          <a:bodyPr>
            <a:noAutofit/>
          </a:bodyPr>
          <a:lstStyle/>
          <a:p>
            <a:pPr algn="ctr"/>
            <a:r>
              <a:rPr lang="es-ES" sz="2200" cap="none" dirty="0" smtClean="0">
                <a:solidFill>
                  <a:srgbClr val="421AA6"/>
                </a:solidFill>
              </a:rPr>
              <a:t>Tolerancia a detergentes de los cinco hongos seleccionados</a:t>
            </a:r>
            <a:endParaRPr lang="es-ES" sz="2200" cap="none" dirty="0">
              <a:solidFill>
                <a:srgbClr val="421AA6"/>
              </a:solidFill>
            </a:endParaRPr>
          </a:p>
        </p:txBody>
      </p:sp>
      <p:grpSp>
        <p:nvGrpSpPr>
          <p:cNvPr id="2" name="9 Grupo"/>
          <p:cNvGrpSpPr/>
          <p:nvPr/>
        </p:nvGrpSpPr>
        <p:grpSpPr>
          <a:xfrm>
            <a:off x="0" y="1785926"/>
            <a:ext cx="7929618" cy="4872824"/>
            <a:chOff x="571473" y="1643050"/>
            <a:chExt cx="7929618" cy="4872824"/>
          </a:xfrm>
        </p:grpSpPr>
        <p:pic>
          <p:nvPicPr>
            <p:cNvPr id="1026" name="Picture 2" descr="C:\Documents and Settings\Administrador\Escritorio\hongos detergentes\P1060618.JPG"/>
            <p:cNvPicPr>
              <a:picLocks noChangeAspect="1" noChangeArrowheads="1"/>
            </p:cNvPicPr>
            <p:nvPr/>
          </p:nvPicPr>
          <p:blipFill>
            <a:blip r:embed="rId2" cstate="print"/>
            <a:srcRect l="33991" t="21073" r="6364" b="26152"/>
            <a:stretch>
              <a:fillRect/>
            </a:stretch>
          </p:blipFill>
          <p:spPr bwMode="auto">
            <a:xfrm>
              <a:off x="1285852" y="1643050"/>
              <a:ext cx="6500858" cy="4000528"/>
            </a:xfrm>
            <a:prstGeom prst="rect">
              <a:avLst/>
            </a:prstGeom>
            <a:noFill/>
          </p:spPr>
        </p:pic>
        <p:sp>
          <p:nvSpPr>
            <p:cNvPr id="7" name="6 CuadroTexto"/>
            <p:cNvSpPr txBox="1"/>
            <p:nvPr/>
          </p:nvSpPr>
          <p:spPr>
            <a:xfrm>
              <a:off x="3071802" y="3214686"/>
              <a:ext cx="242889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0.5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143240" y="5500702"/>
              <a:ext cx="242889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9521" t="78945" r="20898" b="16015"/>
            <a:stretch>
              <a:fillRect/>
            </a:stretch>
          </p:blipFill>
          <p:spPr bwMode="auto">
            <a:xfrm>
              <a:off x="571473" y="6072206"/>
              <a:ext cx="7929618" cy="443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7 Grupo"/>
          <p:cNvGrpSpPr/>
          <p:nvPr/>
        </p:nvGrpSpPr>
        <p:grpSpPr>
          <a:xfrm>
            <a:off x="0" y="1000108"/>
            <a:ext cx="8072494" cy="5143536"/>
            <a:chOff x="571472" y="1357298"/>
            <a:chExt cx="8072494" cy="5143536"/>
          </a:xfrm>
        </p:grpSpPr>
        <p:pic>
          <p:nvPicPr>
            <p:cNvPr id="2050" name="Picture 2" descr="C:\Documents and Settings\Administrador\Escritorio\hongos detergentes\P1060624.JPG"/>
            <p:cNvPicPr>
              <a:picLocks noChangeAspect="1" noChangeArrowheads="1"/>
            </p:cNvPicPr>
            <p:nvPr/>
          </p:nvPicPr>
          <p:blipFill>
            <a:blip r:embed="rId2" cstate="print"/>
            <a:srcRect l="29005" t="25298" b="6249"/>
            <a:stretch>
              <a:fillRect/>
            </a:stretch>
          </p:blipFill>
          <p:spPr bwMode="auto">
            <a:xfrm>
              <a:off x="1357290" y="1357298"/>
              <a:ext cx="6715172" cy="4357718"/>
            </a:xfrm>
            <a:prstGeom prst="rect">
              <a:avLst/>
            </a:prstGeom>
            <a:noFill/>
          </p:spPr>
        </p:pic>
        <p:sp>
          <p:nvSpPr>
            <p:cNvPr id="5" name="4 CuadroTexto"/>
            <p:cNvSpPr txBox="1"/>
            <p:nvPr/>
          </p:nvSpPr>
          <p:spPr>
            <a:xfrm>
              <a:off x="3286116" y="3286124"/>
              <a:ext cx="257176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0.5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3428992" y="5572140"/>
              <a:ext cx="250033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9521" t="80105" r="20166" b="16015"/>
            <a:stretch>
              <a:fillRect/>
            </a:stretch>
          </p:blipFill>
          <p:spPr bwMode="auto">
            <a:xfrm>
              <a:off x="571472" y="6143644"/>
              <a:ext cx="8072494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 Grupo"/>
          <p:cNvGrpSpPr/>
          <p:nvPr/>
        </p:nvGrpSpPr>
        <p:grpSpPr>
          <a:xfrm>
            <a:off x="0" y="1214422"/>
            <a:ext cx="8143932" cy="4857784"/>
            <a:chOff x="500034" y="1571612"/>
            <a:chExt cx="8143932" cy="4857784"/>
          </a:xfrm>
        </p:grpSpPr>
        <p:pic>
          <p:nvPicPr>
            <p:cNvPr id="3074" name="Picture 2" descr="C:\Documents and Settings\Administrador\Escritorio\hongos detergentes\P1060621.JPG"/>
            <p:cNvPicPr>
              <a:picLocks noChangeAspect="1" noChangeArrowheads="1"/>
            </p:cNvPicPr>
            <p:nvPr/>
          </p:nvPicPr>
          <p:blipFill>
            <a:blip r:embed="rId2" cstate="print"/>
            <a:srcRect l="19850" t="22792" r="3845" b="13104"/>
            <a:stretch>
              <a:fillRect/>
            </a:stretch>
          </p:blipFill>
          <p:spPr bwMode="auto">
            <a:xfrm>
              <a:off x="857224" y="1571612"/>
              <a:ext cx="7462890" cy="4071966"/>
            </a:xfrm>
            <a:prstGeom prst="rect">
              <a:avLst/>
            </a:prstGeom>
            <a:noFill/>
          </p:spPr>
        </p:pic>
        <p:sp>
          <p:nvSpPr>
            <p:cNvPr id="6" name="5 CuadroTexto"/>
            <p:cNvSpPr txBox="1"/>
            <p:nvPr/>
          </p:nvSpPr>
          <p:spPr>
            <a:xfrm>
              <a:off x="3357554" y="3357562"/>
              <a:ext cx="257176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0.5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286116" y="5500702"/>
              <a:ext cx="271464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9521" t="76416" r="20898" b="18945"/>
            <a:stretch>
              <a:fillRect/>
            </a:stretch>
          </p:blipFill>
          <p:spPr bwMode="auto">
            <a:xfrm>
              <a:off x="500034" y="6000768"/>
              <a:ext cx="8143932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0 Grupo"/>
          <p:cNvGrpSpPr/>
          <p:nvPr/>
        </p:nvGrpSpPr>
        <p:grpSpPr>
          <a:xfrm>
            <a:off x="0" y="1428736"/>
            <a:ext cx="7998198" cy="4596666"/>
            <a:chOff x="571472" y="1785926"/>
            <a:chExt cx="7998198" cy="4596666"/>
          </a:xfrm>
        </p:grpSpPr>
        <p:pic>
          <p:nvPicPr>
            <p:cNvPr id="4" name="Picture 3" descr="C:\Documents and Settings\Administrador\Escritorio\hongos detergentes\P1060622.JPG"/>
            <p:cNvPicPr>
              <a:picLocks noChangeAspect="1" noChangeArrowheads="1"/>
            </p:cNvPicPr>
            <p:nvPr/>
          </p:nvPicPr>
          <p:blipFill>
            <a:blip r:embed="rId2" cstate="print"/>
            <a:srcRect l="5474" t="30414" r="28341" b="19005"/>
            <a:stretch>
              <a:fillRect/>
            </a:stretch>
          </p:blipFill>
          <p:spPr bwMode="auto">
            <a:xfrm>
              <a:off x="928662" y="1785926"/>
              <a:ext cx="7286676" cy="3786214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6113" t="76935" r="20166" b="18945"/>
            <a:stretch>
              <a:fillRect/>
            </a:stretch>
          </p:blipFill>
          <p:spPr bwMode="auto">
            <a:xfrm>
              <a:off x="571472" y="6000768"/>
              <a:ext cx="7998198" cy="38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3714744" y="3429000"/>
              <a:ext cx="214314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0.5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3857620" y="5500702"/>
              <a:ext cx="20717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5 mg.L-1</a:t>
              </a:r>
              <a:endParaRPr lang="es-EC" sz="1100" b="1" u="sng" dirty="0"/>
            </a:p>
          </p:txBody>
        </p:sp>
      </p:grpSp>
      <p:sp>
        <p:nvSpPr>
          <p:cNvPr id="8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 Grupo"/>
          <p:cNvGrpSpPr/>
          <p:nvPr/>
        </p:nvGrpSpPr>
        <p:grpSpPr>
          <a:xfrm>
            <a:off x="357158" y="1285860"/>
            <a:ext cx="7643866" cy="4771593"/>
            <a:chOff x="642910" y="1500174"/>
            <a:chExt cx="7786742" cy="4771593"/>
          </a:xfrm>
        </p:grpSpPr>
        <p:pic>
          <p:nvPicPr>
            <p:cNvPr id="4098" name="Picture 2" descr="C:\Documents and Settings\Administrador\Escritorio\hongos detergentes\hong\190620114600.jpg"/>
            <p:cNvPicPr>
              <a:picLocks noChangeAspect="1" noChangeArrowheads="1"/>
            </p:cNvPicPr>
            <p:nvPr/>
          </p:nvPicPr>
          <p:blipFill>
            <a:blip r:embed="rId2" cstate="print"/>
            <a:srcRect l="9944" t="25602" b="5549"/>
            <a:stretch>
              <a:fillRect/>
            </a:stretch>
          </p:blipFill>
          <p:spPr bwMode="auto">
            <a:xfrm>
              <a:off x="714348" y="1500174"/>
              <a:ext cx="7715304" cy="4000528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3357554" y="3214686"/>
              <a:ext cx="242889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0.5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3357554" y="5357826"/>
              <a:ext cx="257176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b="1" u="sng" dirty="0" smtClean="0"/>
                <a:t>5 mg.L</a:t>
              </a:r>
              <a:r>
                <a:rPr lang="es-EC" sz="1100" baseline="30000" dirty="0" smtClean="0"/>
                <a:t>-1</a:t>
              </a:r>
              <a:endParaRPr lang="es-EC" sz="1100" b="1" u="sng" dirty="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1719" t="80369" r="20898" b="16015"/>
            <a:stretch>
              <a:fillRect/>
            </a:stretch>
          </p:blipFill>
          <p:spPr bwMode="auto">
            <a:xfrm>
              <a:off x="642910" y="5929330"/>
              <a:ext cx="7786742" cy="34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1785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</a:t>
            </a:r>
          </a:p>
          <a:p>
            <a:pPr algn="ctr"/>
            <a:r>
              <a:rPr lang="en-US" sz="1050" b="1" dirty="0" smtClean="0"/>
              <a:t>(Yépez, 2011)</a:t>
            </a:r>
            <a:endParaRPr lang="es-EC" sz="105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57356" y="5715016"/>
            <a:ext cx="2286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CONSORCIO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00034" y="1000108"/>
            <a:ext cx="7143800" cy="615386"/>
          </a:xfrm>
        </p:spPr>
        <p:txBody>
          <a:bodyPr>
            <a:noAutofit/>
          </a:bodyPr>
          <a:lstStyle/>
          <a:p>
            <a:pPr algn="ctr"/>
            <a:r>
              <a:rPr lang="es-ES" sz="1600" b="1" dirty="0" smtClean="0">
                <a:solidFill>
                  <a:srgbClr val="421AA6"/>
                </a:solidFill>
              </a:rPr>
              <a:t>E</a:t>
            </a:r>
            <a:r>
              <a:rPr lang="es-ES" sz="1600" b="1" cap="none" dirty="0" smtClean="0">
                <a:solidFill>
                  <a:srgbClr val="421AA6"/>
                </a:solidFill>
              </a:rPr>
              <a:t>valuación de cinco hongos con capacidad de tolerancia a detergentes mediante un análisis de varianza. </a:t>
            </a:r>
            <a:endParaRPr lang="es-ES" sz="1600" b="1" dirty="0">
              <a:solidFill>
                <a:srgbClr val="421AA6"/>
              </a:solidFill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2643174" y="6500810"/>
            <a:ext cx="1785950" cy="357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&gt;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285720" y="6429372"/>
            <a:ext cx="1857388" cy="428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s-ES" sz="1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&lt;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214282" y="2071678"/>
          <a:ext cx="8358245" cy="3394244"/>
        </p:xfrm>
        <a:graphic>
          <a:graphicData uri="http://schemas.openxmlformats.org/drawingml/2006/table">
            <a:tbl>
              <a:tblPr/>
              <a:tblGrid>
                <a:gridCol w="3052588"/>
                <a:gridCol w="1453613"/>
                <a:gridCol w="436084"/>
                <a:gridCol w="1526294"/>
                <a:gridCol w="1103849"/>
                <a:gridCol w="785817"/>
              </a:tblGrid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Fuente 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Suma de cuadrados tipo III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err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Media cuadrática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 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Modelo corregido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0,016(a)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0,002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3,898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Intersección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0,393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0,393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864,792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[Detergentes]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2,245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0,150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0,014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7,424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C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27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[Detergentes] * Hongo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0,786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0,548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0,418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latin typeface="Calibri"/>
                        <a:ea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latin typeface="Calibri"/>
                        <a:ea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 dirty="0">
                        <a:latin typeface="Calibri"/>
                        <a:ea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Total corregida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0,025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latin typeface="Calibri"/>
                        <a:ea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latin typeface="Calibri"/>
                        <a:ea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 dirty="0">
                        <a:latin typeface="Calibri"/>
                        <a:ea typeface="Times New Roman"/>
                      </a:endParaRPr>
                    </a:p>
                  </a:txBody>
                  <a:tcPr marL="54341" marR="54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428596" y="5715016"/>
            <a:ext cx="7429552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/>
              <a:t>ANOVA para el experimento tolerancia de detergentes con Hongos a partir de 0,5 Y 5 mg.L</a:t>
            </a:r>
            <a:r>
              <a:rPr lang="es-ES" sz="1400" b="1" i="1" baseline="30000" dirty="0" smtClean="0"/>
              <a:t>-1</a:t>
            </a:r>
            <a:r>
              <a:rPr lang="es-ES" sz="1400" b="1" i="1" dirty="0" smtClean="0"/>
              <a:t>.</a:t>
            </a:r>
            <a:endParaRPr lang="es-EC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57158" y="4643446"/>
          <a:ext cx="7572427" cy="1965833"/>
        </p:xfrm>
        <a:graphic>
          <a:graphicData uri="http://schemas.openxmlformats.org/drawingml/2006/table">
            <a:tbl>
              <a:tblPr/>
              <a:tblGrid>
                <a:gridCol w="1630389"/>
                <a:gridCol w="1727196"/>
                <a:gridCol w="428628"/>
                <a:gridCol w="1214446"/>
                <a:gridCol w="1214446"/>
                <a:gridCol w="1357322"/>
              </a:tblGrid>
              <a:tr h="1295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Tratamiento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Subconjunto para alfa = 0.05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82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Duncan(a)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C7AL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0,08650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C2BL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0,10533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0,10533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C20AL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0,10817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0,10817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C1BA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0,12217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C18BL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0,15033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1D1B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0,110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0,210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1D1B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1,000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6 Imagen"/>
          <p:cNvPicPr/>
          <p:nvPr/>
        </p:nvPicPr>
        <p:blipFill>
          <a:blip r:embed="rId2" cstate="print">
            <a:lum bright="-20000"/>
          </a:blip>
          <a:srcRect l="3231" t="7642" r="8637" b="18482"/>
          <a:stretch>
            <a:fillRect/>
          </a:stretch>
        </p:blipFill>
        <p:spPr bwMode="auto">
          <a:xfrm>
            <a:off x="214282" y="214290"/>
            <a:ext cx="4857784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5500694" y="1500174"/>
            <a:ext cx="2500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+mj-lt"/>
              </a:rPr>
              <a:t>Mayor cantidad de biomasa para el cultivo C18-BL en las dos concentraciones evaluadas</a:t>
            </a:r>
            <a:endParaRPr lang="es-EC" sz="1400" dirty="0">
              <a:latin typeface="+mj-lt"/>
            </a:endParaRPr>
          </a:p>
        </p:txBody>
      </p:sp>
      <p:sp>
        <p:nvSpPr>
          <p:cNvPr id="9" name="8 Elipse"/>
          <p:cNvSpPr/>
          <p:nvPr/>
        </p:nvSpPr>
        <p:spPr>
          <a:xfrm rot="5085816">
            <a:off x="3015918" y="944225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 rot="5085816">
            <a:off x="1444282" y="1158538"/>
            <a:ext cx="357190" cy="357190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28596" y="1428736"/>
            <a:ext cx="7429552" cy="71438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421AA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Remoción de detergentes con  los cinco hongos seleccionados</a:t>
            </a:r>
            <a:endParaRPr kumimoji="0" lang="es-ES" sz="2400" b="1" i="0" u="none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421AA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 l="17578" t="30937" r="15625" b="13750"/>
          <a:stretch>
            <a:fillRect/>
          </a:stretch>
        </p:blipFill>
        <p:spPr bwMode="auto">
          <a:xfrm>
            <a:off x="142844" y="2428868"/>
            <a:ext cx="793930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2166" t="37960" r="32500" b="34756"/>
          <a:stretch>
            <a:fillRect/>
          </a:stretch>
        </p:blipFill>
        <p:spPr bwMode="auto">
          <a:xfrm>
            <a:off x="357158" y="1214422"/>
            <a:ext cx="3357586" cy="145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72198" y="0"/>
            <a:ext cx="3071802" cy="285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C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 </a:t>
            </a:r>
            <a:endParaRPr lang="es-EC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142844" y="714356"/>
            <a:ext cx="3929090" cy="42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METALES PESADOS</a:t>
            </a:r>
            <a:endParaRPr kumimoji="0" lang="es-EC" sz="20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4714876" y="642918"/>
            <a:ext cx="3214710" cy="42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DETERGENTES</a:t>
            </a:r>
            <a:endParaRPr kumimoji="0" lang="es-EC" sz="20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3958" b="5014"/>
          <a:stretch>
            <a:fillRect/>
          </a:stretch>
        </p:blipFill>
        <p:spPr bwMode="auto">
          <a:xfrm>
            <a:off x="4572000" y="1071546"/>
            <a:ext cx="332774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0" y="2928934"/>
            <a:ext cx="39290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300" dirty="0" smtClean="0"/>
              <a:t>No son biodegradables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300" dirty="0" smtClean="0"/>
              <a:t>Son </a:t>
            </a:r>
            <a:r>
              <a:rPr lang="en-US" sz="1300" dirty="0" err="1" smtClean="0"/>
              <a:t>muy</a:t>
            </a:r>
            <a:r>
              <a:rPr lang="en-US" sz="1300" dirty="0" smtClean="0"/>
              <a:t> </a:t>
            </a:r>
            <a:r>
              <a:rPr lang="en-US" sz="1300" dirty="0" err="1" smtClean="0"/>
              <a:t>contaminentes</a:t>
            </a:r>
            <a:endParaRPr lang="en-US" sz="13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300" dirty="0" smtClean="0"/>
              <a:t>Forman </a:t>
            </a:r>
            <a:r>
              <a:rPr lang="en-US" sz="1300" dirty="0" err="1" smtClean="0"/>
              <a:t>asociaciones</a:t>
            </a:r>
            <a:endParaRPr lang="en-US" sz="13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300" dirty="0" smtClean="0"/>
              <a:t>T</a:t>
            </a:r>
            <a:r>
              <a:rPr lang="es-EC" sz="1300" dirty="0" smtClean="0"/>
              <a:t>ó</a:t>
            </a:r>
            <a:r>
              <a:rPr lang="en-US" sz="1300" dirty="0" err="1" smtClean="0"/>
              <a:t>xicos</a:t>
            </a:r>
            <a:r>
              <a:rPr lang="en-US" sz="1300" dirty="0" smtClean="0"/>
              <a:t> </a:t>
            </a:r>
            <a:r>
              <a:rPr lang="en-US" sz="1300" dirty="0" err="1" smtClean="0"/>
              <a:t>si</a:t>
            </a:r>
            <a:r>
              <a:rPr lang="en-US" sz="1300" dirty="0" smtClean="0"/>
              <a:t> son </a:t>
            </a:r>
            <a:r>
              <a:rPr lang="en-US" sz="1300" dirty="0" err="1" smtClean="0"/>
              <a:t>biodisponibles</a:t>
            </a:r>
            <a:endParaRPr lang="es-EC" sz="13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357686" y="2928934"/>
            <a:ext cx="40719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300" dirty="0" err="1" smtClean="0"/>
              <a:t>Modifican</a:t>
            </a:r>
            <a:r>
              <a:rPr lang="en-US" sz="1300" dirty="0" smtClean="0"/>
              <a:t> las </a:t>
            </a:r>
            <a:r>
              <a:rPr lang="en-US" sz="1300" dirty="0" err="1" smtClean="0"/>
              <a:t>propiedades</a:t>
            </a:r>
            <a:endParaRPr lang="en-US" sz="13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300" dirty="0" smtClean="0"/>
              <a:t>Forman espuma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300" dirty="0" err="1" smtClean="0"/>
              <a:t>Alteraci</a:t>
            </a:r>
            <a:r>
              <a:rPr lang="es-EC" sz="1300" dirty="0" smtClean="0"/>
              <a:t>ó</a:t>
            </a:r>
            <a:r>
              <a:rPr lang="en-US" sz="1300" dirty="0" smtClean="0"/>
              <a:t>n de </a:t>
            </a:r>
            <a:r>
              <a:rPr lang="en-US" sz="1300" dirty="0" err="1" smtClean="0"/>
              <a:t>transferencia</a:t>
            </a:r>
            <a:r>
              <a:rPr lang="en-US" sz="1300" dirty="0" smtClean="0"/>
              <a:t> de </a:t>
            </a:r>
            <a:r>
              <a:rPr lang="en-US" sz="1300" dirty="0" err="1" smtClean="0"/>
              <a:t>oxígeno</a:t>
            </a:r>
            <a:r>
              <a:rPr lang="en-US" sz="1300" dirty="0" smtClean="0"/>
              <a:t>.</a:t>
            </a:r>
            <a:endParaRPr lang="es-EC" sz="13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29132"/>
            <a:ext cx="2071702" cy="1168635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429132"/>
            <a:ext cx="1498112" cy="93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38" y="4357694"/>
            <a:ext cx="1601431" cy="92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5434966"/>
            <a:ext cx="1515321" cy="92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2500280" y="5214939"/>
            <a:ext cx="78579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1537488" y="5077328"/>
            <a:ext cx="462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Fe</a:t>
            </a:r>
            <a:endParaRPr lang="es-ES" sz="12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643274" y="5005890"/>
            <a:ext cx="498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Cr</a:t>
            </a:r>
            <a:endParaRPr lang="es-ES" sz="12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571572" y="6127101"/>
            <a:ext cx="500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Zn</a:t>
            </a:r>
            <a:endParaRPr lang="es-ES" sz="12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643274" y="6072207"/>
            <a:ext cx="500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Cu</a:t>
            </a:r>
            <a:endParaRPr lang="es-ES" sz="1200" dirty="0"/>
          </a:p>
        </p:txBody>
      </p:sp>
      <p:pic>
        <p:nvPicPr>
          <p:cNvPr id="21" name="rg_hi" descr="http://t0.gstatic.com/images?q=tbn:ANd9GcTlLy_h2aJ5DOXO80pqzLcZAsUyelVQFtZRGYKqQeKpQyC8cNSP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6578" y="4214818"/>
            <a:ext cx="214310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 redondeado"/>
          <p:cNvSpPr/>
          <p:nvPr/>
        </p:nvSpPr>
        <p:spPr>
          <a:xfrm>
            <a:off x="1928794" y="4643446"/>
            <a:ext cx="857256" cy="2214554"/>
          </a:xfrm>
          <a:prstGeom prst="roundRect">
            <a:avLst/>
          </a:prstGeom>
          <a:solidFill>
            <a:schemeClr val="bg1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Rectángulo redondeado"/>
          <p:cNvSpPr/>
          <p:nvPr/>
        </p:nvSpPr>
        <p:spPr>
          <a:xfrm>
            <a:off x="1928794" y="0"/>
            <a:ext cx="857256" cy="2214554"/>
          </a:xfrm>
          <a:prstGeom prst="roundRect">
            <a:avLst/>
          </a:prstGeom>
          <a:solidFill>
            <a:schemeClr val="bg1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2 Imagen" descr="C:\Documents and Settings\Administrador\Mis documentos\ESPE\TESIS compu\fotos\solo deter\hongos (detergentes)2011 334.jpg"/>
          <p:cNvPicPr/>
          <p:nvPr/>
        </p:nvPicPr>
        <p:blipFill>
          <a:blip r:embed="rId2" cstate="print">
            <a:lum/>
          </a:blip>
          <a:srcRect l="28019" t="2703" r="22039" b="9910"/>
          <a:stretch>
            <a:fillRect/>
          </a:stretch>
        </p:blipFill>
        <p:spPr bwMode="auto">
          <a:xfrm>
            <a:off x="3571868" y="2357430"/>
            <a:ext cx="99182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31421" t="36562" r="64221" b="27812"/>
          <a:stretch>
            <a:fillRect/>
          </a:stretch>
        </p:blipFill>
        <p:spPr bwMode="auto">
          <a:xfrm>
            <a:off x="1285852" y="0"/>
            <a:ext cx="50006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27148" t="42500" r="68802" b="19062"/>
          <a:stretch>
            <a:fillRect/>
          </a:stretch>
        </p:blipFill>
        <p:spPr bwMode="auto">
          <a:xfrm>
            <a:off x="1214414" y="4857736"/>
            <a:ext cx="50006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36406" t="42500" r="59544" b="19062"/>
          <a:stretch>
            <a:fillRect/>
          </a:stretch>
        </p:blipFill>
        <p:spPr bwMode="auto">
          <a:xfrm>
            <a:off x="2071670" y="4857736"/>
            <a:ext cx="50006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45086" t="42500" r="50864" b="19062"/>
          <a:stretch>
            <a:fillRect/>
          </a:stretch>
        </p:blipFill>
        <p:spPr bwMode="auto">
          <a:xfrm>
            <a:off x="2928926" y="4857736"/>
            <a:ext cx="50006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54344" t="42500" r="41606" b="19062"/>
          <a:stretch>
            <a:fillRect/>
          </a:stretch>
        </p:blipFill>
        <p:spPr bwMode="auto">
          <a:xfrm>
            <a:off x="3786182" y="4857736"/>
            <a:ext cx="50006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63602" t="42500" r="31769" b="19062"/>
          <a:stretch>
            <a:fillRect/>
          </a:stretch>
        </p:blipFill>
        <p:spPr bwMode="auto">
          <a:xfrm>
            <a:off x="4643438" y="4857736"/>
            <a:ext cx="57150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357290" y="6611779"/>
            <a:ext cx="2857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</a:t>
            </a:r>
            <a:endParaRPr lang="es-EC" sz="1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143108" y="6611779"/>
            <a:ext cx="2857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</a:t>
            </a:r>
            <a:endParaRPr lang="es-EC" sz="1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071802" y="6611779"/>
            <a:ext cx="2857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</a:t>
            </a:r>
            <a:endParaRPr lang="es-EC" sz="1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29058" y="6611779"/>
            <a:ext cx="2857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</a:t>
            </a:r>
            <a:endParaRPr lang="es-EC" sz="1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786314" y="6611779"/>
            <a:ext cx="2857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</a:t>
            </a:r>
            <a:endParaRPr lang="es-EC" sz="10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429256" y="5214950"/>
            <a:ext cx="3357586" cy="12772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100" b="1" i="1" dirty="0" smtClean="0"/>
              <a:t>Medición de la concentración de 5 mg.L</a:t>
            </a:r>
            <a:r>
              <a:rPr lang="es-ES" sz="1100" b="1" i="1" baseline="30000" dirty="0" smtClean="0"/>
              <a:t>-1 </a:t>
            </a:r>
            <a:r>
              <a:rPr lang="es-ES" sz="1100" b="1" i="1" dirty="0" smtClean="0"/>
              <a:t>de </a:t>
            </a:r>
            <a:r>
              <a:rPr lang="es-ES" sz="1100" b="1" i="1" dirty="0" err="1" smtClean="0"/>
              <a:t>tensioactivo</a:t>
            </a:r>
            <a:r>
              <a:rPr lang="es-ES" sz="1100" b="1" i="1" dirty="0" smtClean="0"/>
              <a:t> </a:t>
            </a:r>
            <a:r>
              <a:rPr lang="es-ES" sz="1100" b="1" i="1" dirty="0" err="1" smtClean="0"/>
              <a:t>aniónico</a:t>
            </a:r>
            <a:r>
              <a:rPr lang="es-ES" sz="1100" b="1" i="1" dirty="0" smtClean="0"/>
              <a:t> después de su remoción por los cultivos de hongos:     (A) C2-BL, (B) C20-AL, (C) C18-BL, (D) C1-BA, (E) C7-AL.</a:t>
            </a:r>
            <a:endParaRPr lang="es-EC" sz="1100" dirty="0" smtClean="0"/>
          </a:p>
        </p:txBody>
      </p:sp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70642" t="36562" r="25623" b="27812"/>
          <a:stretch>
            <a:fillRect/>
          </a:stretch>
        </p:blipFill>
        <p:spPr bwMode="auto">
          <a:xfrm>
            <a:off x="4572000" y="0"/>
            <a:ext cx="42862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42627" t="36562" r="53638" b="27812"/>
          <a:stretch>
            <a:fillRect/>
          </a:stretch>
        </p:blipFill>
        <p:spPr bwMode="auto">
          <a:xfrm>
            <a:off x="2143108" y="0"/>
            <a:ext cx="42862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52588" t="36562" r="44211" b="27812"/>
          <a:stretch>
            <a:fillRect/>
          </a:stretch>
        </p:blipFill>
        <p:spPr bwMode="auto">
          <a:xfrm>
            <a:off x="2928926" y="0"/>
            <a:ext cx="42862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61926" t="36562" r="34339" b="27812"/>
          <a:stretch>
            <a:fillRect/>
          </a:stretch>
        </p:blipFill>
        <p:spPr bwMode="auto">
          <a:xfrm>
            <a:off x="3714744" y="0"/>
            <a:ext cx="50006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CuadroTexto"/>
          <p:cNvSpPr txBox="1"/>
          <p:nvPr/>
        </p:nvSpPr>
        <p:spPr>
          <a:xfrm>
            <a:off x="5357818" y="714356"/>
            <a:ext cx="3357554" cy="12772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100" b="1" i="1" dirty="0" smtClean="0"/>
              <a:t>Medición de la concentración de 0,5 mg.L</a:t>
            </a:r>
            <a:r>
              <a:rPr lang="es-ES" sz="1100" b="1" i="1" baseline="30000" dirty="0" smtClean="0"/>
              <a:t>-1 </a:t>
            </a:r>
            <a:r>
              <a:rPr lang="es-ES" sz="1100" b="1" i="1" dirty="0" smtClean="0"/>
              <a:t>de </a:t>
            </a:r>
            <a:r>
              <a:rPr lang="es-ES" sz="1100" b="1" i="1" dirty="0" err="1" smtClean="0"/>
              <a:t>tensioactivo</a:t>
            </a:r>
            <a:r>
              <a:rPr lang="es-ES" sz="1100" b="1" i="1" dirty="0" smtClean="0"/>
              <a:t> </a:t>
            </a:r>
            <a:r>
              <a:rPr lang="es-ES" sz="1100" b="1" i="1" dirty="0" err="1" smtClean="0"/>
              <a:t>aniónico</a:t>
            </a:r>
            <a:r>
              <a:rPr lang="es-ES" sz="1100" b="1" i="1" dirty="0" smtClean="0"/>
              <a:t> después de su remoción por los cultivos de hongos: (A) C2-BL, (B) C20-AL, (C) C18-BL, (D) C1-BA, (E) C7-AL.</a:t>
            </a:r>
            <a:endParaRPr lang="es-EC" sz="1100" dirty="0" smtClean="0"/>
          </a:p>
        </p:txBody>
      </p:sp>
      <p:sp>
        <p:nvSpPr>
          <p:cNvPr id="22" name="21 CuadroTexto"/>
          <p:cNvSpPr txBox="1"/>
          <p:nvPr/>
        </p:nvSpPr>
        <p:spPr>
          <a:xfrm>
            <a:off x="0" y="0"/>
            <a:ext cx="10001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/>
              <a:t>Fotos</a:t>
            </a:r>
            <a:r>
              <a:rPr lang="en-US" sz="1050" b="1" dirty="0" smtClean="0"/>
              <a:t> (Yépez, 2011)</a:t>
            </a:r>
            <a:endParaRPr lang="es-EC" sz="105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4857752" y="3071810"/>
            <a:ext cx="228601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smtClean="0"/>
              <a:t>Control del Método de SAAM.</a:t>
            </a:r>
            <a:endParaRPr lang="es-EC" sz="1200" dirty="0" smtClean="0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2844" y="1000108"/>
            <a:ext cx="7929618" cy="615386"/>
          </a:xfrm>
        </p:spPr>
        <p:txBody>
          <a:bodyPr>
            <a:noAutofit/>
          </a:bodyPr>
          <a:lstStyle/>
          <a:p>
            <a:pPr algn="ctr"/>
            <a:r>
              <a:rPr lang="es-ES" sz="2000" b="1" dirty="0" smtClean="0">
                <a:solidFill>
                  <a:srgbClr val="421AA6"/>
                </a:solidFill>
              </a:rPr>
              <a:t>E</a:t>
            </a:r>
            <a:r>
              <a:rPr lang="es-ES" sz="2000" b="1" cap="none" dirty="0" smtClean="0">
                <a:solidFill>
                  <a:srgbClr val="421AA6"/>
                </a:solidFill>
              </a:rPr>
              <a:t>valuación de cinco hongos con capacidad de </a:t>
            </a:r>
            <a:r>
              <a:rPr lang="es-ES" sz="2000" cap="none" dirty="0" smtClean="0">
                <a:solidFill>
                  <a:srgbClr val="421AA6"/>
                </a:solidFill>
              </a:rPr>
              <a:t>remoción </a:t>
            </a:r>
            <a:r>
              <a:rPr lang="es-ES" sz="2000" b="1" cap="none" dirty="0" smtClean="0">
                <a:solidFill>
                  <a:srgbClr val="421AA6"/>
                </a:solidFill>
              </a:rPr>
              <a:t>de detergentes mediante un análisis de varianza. </a:t>
            </a:r>
            <a:endParaRPr lang="es-ES" sz="2000" b="1" dirty="0">
              <a:solidFill>
                <a:srgbClr val="421AA6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85786" y="5286388"/>
            <a:ext cx="6929486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/>
              <a:t>ANOVA para el experimento remoción de detergentes con Hongos a partir de 0,5 mg.L</a:t>
            </a:r>
            <a:r>
              <a:rPr lang="es-ES" sz="1400" b="1" i="1" baseline="30000" dirty="0" smtClean="0"/>
              <a:t>-1</a:t>
            </a:r>
            <a:r>
              <a:rPr lang="es-ES" sz="1400" b="1" i="1" dirty="0" smtClean="0"/>
              <a:t>.</a:t>
            </a:r>
            <a:endParaRPr lang="es-EC" sz="14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14282" y="1928802"/>
          <a:ext cx="7786743" cy="2887804"/>
        </p:xfrm>
        <a:graphic>
          <a:graphicData uri="http://schemas.openxmlformats.org/drawingml/2006/table">
            <a:tbl>
              <a:tblPr/>
              <a:tblGrid>
                <a:gridCol w="2000264"/>
                <a:gridCol w="1643074"/>
                <a:gridCol w="642942"/>
                <a:gridCol w="1500198"/>
                <a:gridCol w="1143008"/>
                <a:gridCol w="857257"/>
              </a:tblGrid>
              <a:tr h="785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Fuente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Suma de cuadrados tipo III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Media cuadrática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Modelo corregido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0,020(a)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10,664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Intersección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0,270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0,270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563,798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0,020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10,664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C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0,295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0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Total corregida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0,025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3 Título"/>
          <p:cNvSpPr txBox="1">
            <a:spLocks/>
          </p:cNvSpPr>
          <p:nvPr/>
        </p:nvSpPr>
        <p:spPr>
          <a:xfrm>
            <a:off x="285720" y="6215082"/>
            <a:ext cx="1785950" cy="357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&gt;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285720" y="6429372"/>
            <a:ext cx="1857388" cy="428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s-ES" sz="1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&lt;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4"/>
          <p:cNvPicPr>
            <a:picLocks noChangeAspect="1" noChangeArrowheads="1"/>
          </p:cNvPicPr>
          <p:nvPr/>
        </p:nvPicPr>
        <p:blipFill>
          <a:blip r:embed="rId2" cstate="print"/>
          <a:srcRect l="49625" t="39838" r="19942" b="28709"/>
          <a:stretch>
            <a:fillRect/>
          </a:stretch>
        </p:blipFill>
        <p:spPr bwMode="auto">
          <a:xfrm>
            <a:off x="0" y="1142984"/>
            <a:ext cx="3571868" cy="2571768"/>
          </a:xfrm>
          <a:prstGeom prst="rect">
            <a:avLst/>
          </a:prstGeom>
          <a:noFill/>
        </p:spPr>
      </p:pic>
      <p:graphicFrame>
        <p:nvGraphicFramePr>
          <p:cNvPr id="5" name="4 Gráfico"/>
          <p:cNvGraphicFramePr/>
          <p:nvPr/>
        </p:nvGraphicFramePr>
        <p:xfrm>
          <a:off x="3571868" y="714356"/>
          <a:ext cx="4572032" cy="3162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85719" y="4214818"/>
          <a:ext cx="7429553" cy="2106041"/>
        </p:xfrm>
        <a:graphic>
          <a:graphicData uri="http://schemas.openxmlformats.org/drawingml/2006/table">
            <a:tbl>
              <a:tblPr/>
              <a:tblGrid>
                <a:gridCol w="1604703"/>
                <a:gridCol w="1163409"/>
                <a:gridCol w="1050857"/>
                <a:gridCol w="1203528"/>
                <a:gridCol w="1203528"/>
                <a:gridCol w="1203528"/>
              </a:tblGrid>
              <a:tr h="173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Subconjunto para alfa = 0.05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33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Duncan(a)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C18-BL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0,07200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C20-AL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0,11400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C7-AL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0,15267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0,15267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C1-BA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0,15633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C2-BL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0,17533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1,000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0,056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0,253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7 Elipse"/>
          <p:cNvSpPr/>
          <p:nvPr/>
        </p:nvSpPr>
        <p:spPr>
          <a:xfrm rot="5085816">
            <a:off x="1301406" y="2658736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 redondeado"/>
          <p:cNvSpPr/>
          <p:nvPr/>
        </p:nvSpPr>
        <p:spPr>
          <a:xfrm>
            <a:off x="5357818" y="2214554"/>
            <a:ext cx="571504" cy="78581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 redondeado"/>
          <p:cNvSpPr/>
          <p:nvPr/>
        </p:nvSpPr>
        <p:spPr>
          <a:xfrm>
            <a:off x="4143372" y="4786322"/>
            <a:ext cx="1071570" cy="285752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2844" y="1000108"/>
            <a:ext cx="7929618" cy="615386"/>
          </a:xfrm>
        </p:spPr>
        <p:txBody>
          <a:bodyPr>
            <a:noAutofit/>
          </a:bodyPr>
          <a:lstStyle/>
          <a:p>
            <a:pPr algn="ctr"/>
            <a:r>
              <a:rPr lang="es-ES" sz="2000" b="1" dirty="0" smtClean="0">
                <a:solidFill>
                  <a:srgbClr val="421AA6"/>
                </a:solidFill>
              </a:rPr>
              <a:t>E</a:t>
            </a:r>
            <a:r>
              <a:rPr lang="es-ES" sz="2000" b="1" cap="none" dirty="0" smtClean="0">
                <a:solidFill>
                  <a:srgbClr val="421AA6"/>
                </a:solidFill>
              </a:rPr>
              <a:t>valuación de cinco hongos con capacidad de </a:t>
            </a:r>
            <a:r>
              <a:rPr lang="es-ES" sz="2000" cap="none" dirty="0" smtClean="0">
                <a:solidFill>
                  <a:srgbClr val="421AA6"/>
                </a:solidFill>
              </a:rPr>
              <a:t>remoción </a:t>
            </a:r>
            <a:r>
              <a:rPr lang="es-ES" sz="2000" b="1" cap="none" dirty="0" smtClean="0">
                <a:solidFill>
                  <a:srgbClr val="421AA6"/>
                </a:solidFill>
              </a:rPr>
              <a:t>de detergentes mediante un análisis de varianza. </a:t>
            </a:r>
            <a:endParaRPr lang="es-ES" sz="2000" b="1" dirty="0">
              <a:solidFill>
                <a:srgbClr val="421AA6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42844" y="1857364"/>
          <a:ext cx="7858180" cy="2986672"/>
        </p:xfrm>
        <a:graphic>
          <a:graphicData uri="http://schemas.openxmlformats.org/drawingml/2006/table">
            <a:tbl>
              <a:tblPr/>
              <a:tblGrid>
                <a:gridCol w="2000264"/>
                <a:gridCol w="1571636"/>
                <a:gridCol w="500066"/>
                <a:gridCol w="1500198"/>
                <a:gridCol w="1500198"/>
                <a:gridCol w="785818"/>
              </a:tblGrid>
              <a:tr h="714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Fuente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Suma de cuadrados tipo III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Media cuadrática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4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Modelo corregido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0,095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0,024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16,715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4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Intersección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2,771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2,771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1956,773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0,095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0,024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16,715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0,000</a:t>
                      </a:r>
                      <a:endParaRPr lang="es-EC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0,014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0,001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2,880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Total corregida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0,109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928662" y="5214950"/>
            <a:ext cx="6929486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/>
              <a:t>ANOVA para el experimento remoción de detergentes con Hongos a partir de 5 mg.L</a:t>
            </a:r>
            <a:r>
              <a:rPr lang="es-ES" sz="1400" b="1" i="1" baseline="30000" dirty="0" smtClean="0"/>
              <a:t>-1</a:t>
            </a:r>
            <a:r>
              <a:rPr lang="es-ES" sz="1400" b="1" i="1" dirty="0" smtClean="0"/>
              <a:t>.</a:t>
            </a:r>
            <a:endParaRPr lang="es-EC" sz="1400" dirty="0"/>
          </a:p>
        </p:txBody>
      </p:sp>
      <p:sp>
        <p:nvSpPr>
          <p:cNvPr id="10" name="3 Título"/>
          <p:cNvSpPr txBox="1">
            <a:spLocks/>
          </p:cNvSpPr>
          <p:nvPr/>
        </p:nvSpPr>
        <p:spPr>
          <a:xfrm>
            <a:off x="285720" y="6143644"/>
            <a:ext cx="1785950" cy="357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&gt;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285720" y="6429372"/>
            <a:ext cx="1857388" cy="428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Sig.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s-ES" sz="1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&lt;</a:t>
            </a:r>
            <a:r>
              <a:rPr kumimoji="0" lang="es-ES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0.05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n 7"/>
          <p:cNvPicPr>
            <a:picLocks noChangeAspect="1" noChangeArrowheads="1"/>
          </p:cNvPicPr>
          <p:nvPr/>
        </p:nvPicPr>
        <p:blipFill>
          <a:blip r:embed="rId2" cstate="print"/>
          <a:srcRect l="50166" t="38586" r="26834" b="29849"/>
          <a:stretch>
            <a:fillRect/>
          </a:stretch>
        </p:blipFill>
        <p:spPr bwMode="auto">
          <a:xfrm>
            <a:off x="0" y="642918"/>
            <a:ext cx="3428960" cy="2736202"/>
          </a:xfrm>
          <a:prstGeom prst="rect">
            <a:avLst/>
          </a:prstGeom>
          <a:noFill/>
        </p:spPr>
      </p:pic>
      <p:graphicFrame>
        <p:nvGraphicFramePr>
          <p:cNvPr id="5" name="4 Gráfico"/>
          <p:cNvGraphicFramePr/>
          <p:nvPr/>
        </p:nvGraphicFramePr>
        <p:xfrm>
          <a:off x="3214678" y="428604"/>
          <a:ext cx="4929222" cy="320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5615490" y="0"/>
            <a:ext cx="3528510" cy="4286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428596" y="4071942"/>
          <a:ext cx="7072362" cy="2357456"/>
        </p:xfrm>
        <a:graphic>
          <a:graphicData uri="http://schemas.openxmlformats.org/drawingml/2006/table">
            <a:tbl>
              <a:tblPr/>
              <a:tblGrid>
                <a:gridCol w="1476618"/>
                <a:gridCol w="1243499"/>
                <a:gridCol w="621749"/>
                <a:gridCol w="1243499"/>
                <a:gridCol w="1165780"/>
                <a:gridCol w="1321217"/>
              </a:tblGrid>
              <a:tr h="2946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Hongo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Subconjunto para alfa = 0.05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4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682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Duncan(a)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C20-AL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0,34567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4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C18-BL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0,37267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4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C7-AL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0,40533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0,40533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4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C1-VA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0,45400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4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C2-BL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3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0,57133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4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Sig.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0,093</a:t>
                      </a:r>
                      <a:endParaRPr lang="es-EC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0,144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1,000</a:t>
                      </a:r>
                      <a:endParaRPr lang="es-EC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7 Elipse"/>
          <p:cNvSpPr/>
          <p:nvPr/>
        </p:nvSpPr>
        <p:spPr>
          <a:xfrm rot="5085816">
            <a:off x="3015918" y="2372984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 rot="5085816">
            <a:off x="1229967" y="2158671"/>
            <a:ext cx="357190" cy="357190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 rot="5085816">
            <a:off x="658464" y="2015795"/>
            <a:ext cx="357190" cy="357190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 redondeado"/>
          <p:cNvSpPr/>
          <p:nvPr/>
        </p:nvSpPr>
        <p:spPr>
          <a:xfrm>
            <a:off x="7215206" y="1571612"/>
            <a:ext cx="571504" cy="121444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 redondeado"/>
          <p:cNvSpPr/>
          <p:nvPr/>
        </p:nvSpPr>
        <p:spPr>
          <a:xfrm>
            <a:off x="3857620" y="4714884"/>
            <a:ext cx="1071570" cy="21431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3857620" y="5000636"/>
            <a:ext cx="1071570" cy="50006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785794"/>
            <a:ext cx="8072494" cy="5572164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sz="2900" b="1" dirty="0" smtClean="0">
                <a:solidFill>
                  <a:srgbClr val="421AA6"/>
                </a:solidFill>
              </a:rPr>
              <a:t>Conclusiones:</a:t>
            </a:r>
          </a:p>
          <a:p>
            <a:pPr lvl="0">
              <a:buNone/>
            </a:pPr>
            <a:endParaRPr lang="es-EC" dirty="0" smtClean="0"/>
          </a:p>
          <a:p>
            <a:pPr lvl="1">
              <a:buFont typeface="Wingdings" pitchFamily="2" charset="2"/>
              <a:buChar char="v"/>
            </a:pPr>
            <a:r>
              <a:rPr lang="es-EC" dirty="0" smtClean="0">
                <a:solidFill>
                  <a:schemeClr val="tx1"/>
                </a:solidFill>
              </a:rPr>
              <a:t>Los cinco hongos son tolerantes a los metales pesados en sus diferentes concentraciones: Cobre:1 y 10 mg.L</a:t>
            </a:r>
            <a:r>
              <a:rPr lang="es-EC" baseline="30000" dirty="0" smtClean="0">
                <a:solidFill>
                  <a:schemeClr val="tx1"/>
                </a:solidFill>
              </a:rPr>
              <a:t>-1</a:t>
            </a:r>
            <a:r>
              <a:rPr lang="es-EC" dirty="0" smtClean="0">
                <a:solidFill>
                  <a:schemeClr val="tx1"/>
                </a:solidFill>
              </a:rPr>
              <a:t>, Hierro: 10 y 100 mg.L</a:t>
            </a:r>
            <a:r>
              <a:rPr lang="es-EC" baseline="30000" dirty="0" smtClean="0">
                <a:solidFill>
                  <a:schemeClr val="tx1"/>
                </a:solidFill>
              </a:rPr>
              <a:t>-1</a:t>
            </a:r>
            <a:r>
              <a:rPr lang="es-EC" dirty="0" smtClean="0">
                <a:solidFill>
                  <a:schemeClr val="tx1"/>
                </a:solidFill>
              </a:rPr>
              <a:t>, </a:t>
            </a:r>
          </a:p>
          <a:p>
            <a:pPr lvl="1">
              <a:buNone/>
            </a:pPr>
            <a:r>
              <a:rPr lang="es-EC" dirty="0" smtClean="0">
                <a:solidFill>
                  <a:schemeClr val="tx1"/>
                </a:solidFill>
              </a:rPr>
              <a:t>	Zinc: 5 y 50 mg.L</a:t>
            </a:r>
            <a:r>
              <a:rPr lang="es-EC" baseline="30000" dirty="0" smtClean="0">
                <a:solidFill>
                  <a:schemeClr val="tx1"/>
                </a:solidFill>
              </a:rPr>
              <a:t>-1</a:t>
            </a:r>
            <a:r>
              <a:rPr lang="es-EC" dirty="0" smtClean="0">
                <a:solidFill>
                  <a:schemeClr val="tx1"/>
                </a:solidFill>
              </a:rPr>
              <a:t>, Cromo: 0.5 y 5 mg.L</a:t>
            </a:r>
            <a:r>
              <a:rPr lang="es-EC" baseline="30000" dirty="0" smtClean="0">
                <a:solidFill>
                  <a:schemeClr val="tx1"/>
                </a:solidFill>
              </a:rPr>
              <a:t>-1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  <a:r>
              <a:rPr lang="es-EC" baseline="30000" dirty="0" smtClean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  </a:t>
            </a:r>
          </a:p>
          <a:p>
            <a:pPr lvl="1">
              <a:buFont typeface="Wingdings" pitchFamily="2" charset="2"/>
              <a:buChar char="v"/>
            </a:pPr>
            <a:endParaRPr lang="es-ES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EC" dirty="0" smtClean="0">
                <a:solidFill>
                  <a:schemeClr val="tx1"/>
                </a:solidFill>
              </a:rPr>
              <a:t>El hongo C7-AL y el consorcio de hongos C20-AL, presentaron mayor cantidad de biomasa en presencia de metales. </a:t>
            </a:r>
          </a:p>
          <a:p>
            <a:pPr lvl="1">
              <a:buFont typeface="Wingdings" pitchFamily="2" charset="2"/>
              <a:buChar char="v"/>
            </a:pPr>
            <a:endParaRPr lang="es-EC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EC" dirty="0" smtClean="0">
                <a:solidFill>
                  <a:schemeClr val="tx1"/>
                </a:solidFill>
              </a:rPr>
              <a:t>Los cinco hongos son tolerantes a detergentes a las concentraciones de  0.5 y 5 mg.L</a:t>
            </a:r>
            <a:r>
              <a:rPr lang="es-EC" baseline="30000" dirty="0" smtClean="0">
                <a:solidFill>
                  <a:schemeClr val="tx1"/>
                </a:solidFill>
              </a:rPr>
              <a:t>-1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  <a:r>
              <a:rPr lang="es-EC" baseline="30000" dirty="0" smtClean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v"/>
            </a:pPr>
            <a:endParaRPr lang="es-EC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EC" dirty="0" smtClean="0">
                <a:solidFill>
                  <a:schemeClr val="tx1"/>
                </a:solidFill>
              </a:rPr>
              <a:t>El hongo C1-BA y el consorcio de hongos C20-AL, presentaron mayor cantidad de biomasa en presencia de detergentes</a:t>
            </a:r>
            <a:r>
              <a:rPr lang="es-EC" dirty="0" smtClean="0"/>
              <a:t>.</a:t>
            </a:r>
          </a:p>
          <a:p>
            <a:pPr lvl="1">
              <a:buFont typeface="Wingdings" pitchFamily="2" charset="2"/>
              <a:buChar char="v"/>
            </a:pPr>
            <a:endParaRPr lang="es-EC" dirty="0" smtClean="0"/>
          </a:p>
          <a:p>
            <a:pPr lvl="1">
              <a:buFont typeface="Wingdings" pitchFamily="2" charset="2"/>
              <a:buChar char="v"/>
            </a:pPr>
            <a:r>
              <a:rPr lang="es-EC" dirty="0" smtClean="0">
                <a:solidFill>
                  <a:schemeClr val="tx1"/>
                </a:solidFill>
              </a:rPr>
              <a:t>El hongo C18-BL y el consorcio C20-AL removieron</a:t>
            </a:r>
            <a:r>
              <a:rPr lang="es-ES" dirty="0" smtClean="0">
                <a:solidFill>
                  <a:schemeClr val="tx1"/>
                </a:solidFill>
              </a:rPr>
              <a:t> un porcentaje mayor de detergentes.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358356" y="1"/>
            <a:ext cx="3785644" cy="3571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CONCLUSIONES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357158" y="1000108"/>
            <a:ext cx="7786742" cy="5286412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b="1" dirty="0" err="1" smtClean="0">
                <a:solidFill>
                  <a:srgbClr val="421AA6"/>
                </a:solidFill>
              </a:rPr>
              <a:t>Recomendaciones</a:t>
            </a:r>
            <a:r>
              <a:rPr lang="en-US" dirty="0" smtClean="0">
                <a:solidFill>
                  <a:srgbClr val="421AA6"/>
                </a:solidFill>
              </a:rPr>
              <a:t>:</a:t>
            </a:r>
          </a:p>
          <a:p>
            <a:pPr lvl="0">
              <a:buNone/>
            </a:pPr>
            <a:endParaRPr lang="es-EC" dirty="0" smtClean="0"/>
          </a:p>
          <a:p>
            <a:pPr lvl="1">
              <a:buFont typeface="Wingdings" pitchFamily="2" charset="2"/>
              <a:buChar char="v"/>
            </a:pPr>
            <a:r>
              <a:rPr lang="es-EC" sz="1900" dirty="0" smtClean="0">
                <a:solidFill>
                  <a:schemeClr val="tx1"/>
                </a:solidFill>
              </a:rPr>
              <a:t>Probar estos hongos para la reducción de concentración de metales pesados ya que presentan tolerancia a ellos.</a:t>
            </a:r>
          </a:p>
          <a:p>
            <a:pPr lvl="1">
              <a:buFont typeface="Wingdings" pitchFamily="2" charset="2"/>
              <a:buChar char="v"/>
            </a:pPr>
            <a:endParaRPr lang="en-US" sz="19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endParaRPr lang="es-EC" sz="19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EC" sz="1900" dirty="0" smtClean="0">
                <a:solidFill>
                  <a:schemeClr val="tx1"/>
                </a:solidFill>
              </a:rPr>
              <a:t>Con el fin de seguir con el presente proyecto y reafirmar los resultados obtenidos, se sugieren realizar posteriores investigaciones en un planta piloto para tratamientos de </a:t>
            </a:r>
            <a:r>
              <a:rPr lang="es-ES" sz="1900" dirty="0" smtClean="0">
                <a:solidFill>
                  <a:schemeClr val="tx1"/>
                </a:solidFill>
              </a:rPr>
              <a:t>aguas residuales.</a:t>
            </a:r>
            <a:endParaRPr lang="es-EC" sz="19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endParaRPr lang="en-US" sz="19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endParaRPr lang="es-EC" sz="19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ES" sz="1900" dirty="0" smtClean="0">
                <a:solidFill>
                  <a:schemeClr val="tx1"/>
                </a:solidFill>
              </a:rPr>
              <a:t>Evaluar diversos usos para la biomasa sobrante de los hongos.</a:t>
            </a:r>
            <a:endParaRPr lang="es-EC" sz="1900" dirty="0" smtClean="0">
              <a:solidFill>
                <a:schemeClr val="tx1"/>
              </a:solidFill>
            </a:endParaRPr>
          </a:p>
          <a:p>
            <a:pPr lvl="1">
              <a:buNone/>
            </a:pPr>
            <a:r>
              <a:rPr lang="es-ES" sz="1900" dirty="0" smtClean="0">
                <a:solidFill>
                  <a:schemeClr val="tx1"/>
                </a:solidFill>
              </a:rPr>
              <a:t> </a:t>
            </a:r>
          </a:p>
          <a:p>
            <a:pPr lvl="1">
              <a:buNone/>
            </a:pPr>
            <a:endParaRPr lang="es-EC" sz="19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s-ES" sz="1900" dirty="0" smtClean="0">
                <a:solidFill>
                  <a:schemeClr val="tx1"/>
                </a:solidFill>
              </a:rPr>
              <a:t>Determinar el uso de los cinco cultivos de hongos en otras industrias y áreas de impacto ambiental en nuestro país.</a:t>
            </a:r>
            <a:r>
              <a:rPr lang="es-ES" sz="1900" dirty="0" smtClean="0"/>
              <a:t> </a:t>
            </a:r>
            <a:endParaRPr lang="es-ES" sz="19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714876" y="1"/>
            <a:ext cx="4429124" cy="3571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RECOMENDACIONES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7500990" cy="5371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AGRADECIMIENTOS</a:t>
            </a:r>
            <a:endParaRPr lang="es-EC" dirty="0"/>
          </a:p>
        </p:txBody>
      </p:sp>
      <p:pic>
        <p:nvPicPr>
          <p:cNvPr id="3" name="Picture 2" descr="http://www.espe.edu.ec/academico/images/login/logo_es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536545" y="3178970"/>
            <a:ext cx="4214841" cy="71438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5536" y="980728"/>
            <a:ext cx="7500990" cy="554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5397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400" dirty="0" smtClean="0">
                <a:ea typeface="Calibri" pitchFamily="34" charset="0"/>
                <a:cs typeface="Arial" pitchFamily="34" charset="0"/>
              </a:rPr>
              <a:t>Mis agradecimientos a las autoridades de la ESPE que permitieron el desarrollo de esta tesis con el financiamiento</a:t>
            </a:r>
            <a:br>
              <a:rPr lang="es-EC" sz="1400" dirty="0" smtClean="0">
                <a:ea typeface="Calibri" pitchFamily="34" charset="0"/>
                <a:cs typeface="Arial" pitchFamily="34" charset="0"/>
              </a:rPr>
            </a:br>
            <a:r>
              <a:rPr lang="es-EC" sz="1400" dirty="0" smtClean="0">
                <a:ea typeface="Calibri" pitchFamily="34" charset="0"/>
                <a:cs typeface="Arial" pitchFamily="34" charset="0"/>
              </a:rPr>
              <a:t>(Proyecto de Investigación 2010 ESPE-CEINCI 014) e instalaciones prestadas.</a:t>
            </a:r>
          </a:p>
          <a:p>
            <a:pPr marL="0" marR="0" lvl="0" indent="5397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ea typeface="Calibri" pitchFamily="34" charset="0"/>
              <a:cs typeface="Arial" pitchFamily="34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C" sz="1400" dirty="0" smtClean="0">
              <a:ea typeface="Calibri" pitchFamily="34" charset="0"/>
              <a:cs typeface="Arial" pitchFamily="34" charset="0"/>
            </a:endParaRPr>
          </a:p>
          <a:p>
            <a:pPr lvl="0" indent="5397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400" dirty="0" smtClean="0">
                <a:ea typeface="Calibri" pitchFamily="34" charset="0"/>
                <a:cs typeface="Arial" pitchFamily="34" charset="0"/>
              </a:rPr>
              <a:t>A la Empresa Textil “</a:t>
            </a:r>
            <a:r>
              <a:rPr lang="es-EC" sz="1400" dirty="0" err="1" smtClean="0">
                <a:ea typeface="Calibri" pitchFamily="34" charset="0"/>
                <a:cs typeface="Arial" pitchFamily="34" charset="0"/>
              </a:rPr>
              <a:t>Vicunha</a:t>
            </a:r>
            <a:r>
              <a:rPr lang="es-EC" sz="1400" dirty="0" smtClean="0">
                <a:ea typeface="Calibri" pitchFamily="34" charset="0"/>
                <a:cs typeface="Arial" pitchFamily="34" charset="0"/>
              </a:rPr>
              <a:t>” que nos proporcionó las muestras y  datos de los análisis de laboratorio del agua residual.</a:t>
            </a:r>
          </a:p>
          <a:p>
            <a:pPr marL="0" marR="0" lvl="0" indent="5397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 mis profesores que durante toda la carrera me brindaron sus conocimientos y en especial a la M.C. Alma Koch y a la Dra. Blanca Naranjo por la ayuda y conocimientos científicos, apoyo</a:t>
            </a:r>
            <a:r>
              <a:rPr kumimoji="0" lang="es-EC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y respeto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brindados durante la elaboración de esta investigación</a:t>
            </a:r>
            <a:r>
              <a:rPr lang="es-EC" sz="1400" dirty="0" smtClean="0">
                <a:ea typeface="Calibri" pitchFamily="34" charset="0"/>
                <a:cs typeface="Arial" pitchFamily="34" charset="0"/>
              </a:rPr>
              <a:t>, a quienes puedo decir de todo corazón GRACIAS.</a:t>
            </a: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cs typeface="Arial" pitchFamily="34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cs typeface="Arial" pitchFamily="34" charset="0"/>
            </a:endParaRPr>
          </a:p>
          <a:p>
            <a:pPr lvl="0" indent="5397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Y un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agradecimiento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a Dios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por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todas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las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bendiciones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recibidas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pues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solo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él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es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el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responsable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de la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culminaci</a:t>
            </a:r>
            <a:r>
              <a:rPr lang="es-EC" sz="1400" dirty="0" smtClean="0">
                <a:ea typeface="Calibri" pitchFamily="34" charset="0"/>
                <a:cs typeface="Arial" pitchFamily="34" charset="0"/>
              </a:rPr>
              <a:t>ó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n de mi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carrera</a:t>
            </a:r>
            <a:r>
              <a:rPr lang="en-US" sz="1400" dirty="0" smtClean="0">
                <a:cs typeface="Arial" pitchFamily="34" charset="0"/>
              </a:rPr>
              <a:t>.</a:t>
            </a: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6072198" y="0"/>
            <a:ext cx="3071802" cy="285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C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INTRODUCCIÓN </a:t>
            </a:r>
            <a:endParaRPr lang="es-EC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" name="3 Título"/>
          <p:cNvSpPr txBox="1">
            <a:spLocks/>
          </p:cNvSpPr>
          <p:nvPr/>
        </p:nvSpPr>
        <p:spPr>
          <a:xfrm>
            <a:off x="5143504" y="4214818"/>
            <a:ext cx="3286148" cy="42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hong</a:t>
            </a:r>
            <a:r>
              <a:rPr kumimoji="0" lang="en-US" sz="2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OS</a:t>
            </a:r>
            <a:endParaRPr kumimoji="0" lang="es-EC" sz="2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0" y="3857628"/>
            <a:ext cx="571500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 err="1" smtClean="0"/>
              <a:t>Organismos</a:t>
            </a:r>
            <a:r>
              <a:rPr lang="en-US" sz="1500" dirty="0" smtClean="0"/>
              <a:t> </a:t>
            </a:r>
            <a:r>
              <a:rPr lang="en-US" sz="1500" dirty="0" err="1" smtClean="0"/>
              <a:t>eucariotas</a:t>
            </a:r>
            <a:r>
              <a:rPr lang="en-US" sz="15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 err="1" smtClean="0"/>
              <a:t>Contribuyen</a:t>
            </a:r>
            <a:r>
              <a:rPr lang="en-US" sz="1500" dirty="0" smtClean="0"/>
              <a:t> </a:t>
            </a:r>
            <a:r>
              <a:rPr lang="en-US" sz="1500" dirty="0" err="1" smtClean="0"/>
              <a:t>descomposici</a:t>
            </a:r>
            <a:r>
              <a:rPr lang="es-EC" sz="1500" dirty="0" smtClean="0"/>
              <a:t>ó</a:t>
            </a:r>
            <a:r>
              <a:rPr lang="en-US" sz="1500" dirty="0" smtClean="0"/>
              <a:t>n de </a:t>
            </a:r>
            <a:r>
              <a:rPr lang="en-US" sz="1500" dirty="0" err="1" smtClean="0"/>
              <a:t>materia</a:t>
            </a:r>
            <a:r>
              <a:rPr lang="en-US" sz="1500" dirty="0" smtClean="0"/>
              <a:t> </a:t>
            </a:r>
            <a:r>
              <a:rPr lang="en-US" sz="1500" dirty="0" err="1" smtClean="0"/>
              <a:t>orgánica</a:t>
            </a:r>
            <a:r>
              <a:rPr lang="en-US" sz="15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 err="1" smtClean="0"/>
              <a:t>Metabolismo</a:t>
            </a:r>
            <a:r>
              <a:rPr lang="en-US" sz="1500" dirty="0" smtClean="0"/>
              <a:t> </a:t>
            </a:r>
            <a:r>
              <a:rPr lang="en-US" sz="1500" dirty="0" err="1" smtClean="0"/>
              <a:t>quimiohete</a:t>
            </a:r>
            <a:r>
              <a:rPr lang="es-EC" sz="1500" dirty="0" err="1" smtClean="0"/>
              <a:t>ró</a:t>
            </a:r>
            <a:r>
              <a:rPr lang="en-US" sz="1500" dirty="0" err="1" smtClean="0"/>
              <a:t>trofo</a:t>
            </a:r>
            <a:r>
              <a:rPr lang="en-US" sz="15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 err="1" smtClean="0"/>
              <a:t>Mecanismos</a:t>
            </a:r>
            <a:r>
              <a:rPr lang="en-US" sz="1500" dirty="0" smtClean="0"/>
              <a:t> </a:t>
            </a:r>
            <a:r>
              <a:rPr lang="en-US" sz="1500" dirty="0" err="1" smtClean="0"/>
              <a:t>extracelulares</a:t>
            </a:r>
            <a:r>
              <a:rPr lang="en-US" sz="1500" dirty="0" smtClean="0"/>
              <a:t> e </a:t>
            </a:r>
            <a:r>
              <a:rPr lang="en-US" sz="1500" dirty="0" err="1" smtClean="0"/>
              <a:t>intracelulares</a:t>
            </a:r>
            <a:r>
              <a:rPr lang="en-US" sz="1500" dirty="0" smtClean="0"/>
              <a:t>.</a:t>
            </a:r>
          </a:p>
        </p:txBody>
      </p:sp>
      <p:sp>
        <p:nvSpPr>
          <p:cNvPr id="23" name="22 Cerrar llave"/>
          <p:cNvSpPr/>
          <p:nvPr/>
        </p:nvSpPr>
        <p:spPr>
          <a:xfrm>
            <a:off x="5143504" y="4000504"/>
            <a:ext cx="285752" cy="1857388"/>
          </a:xfrm>
          <a:prstGeom prst="rightBrace">
            <a:avLst>
              <a:gd name="adj1" fmla="val 61296"/>
              <a:gd name="adj2" fmla="val 50000"/>
            </a:avLst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5" name="24 Conector recto de flecha"/>
          <p:cNvCxnSpPr/>
          <p:nvPr/>
        </p:nvCxnSpPr>
        <p:spPr>
          <a:xfrm rot="5400000">
            <a:off x="6072992" y="5357032"/>
            <a:ext cx="1000132" cy="15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37 Grupo"/>
          <p:cNvGrpSpPr/>
          <p:nvPr/>
        </p:nvGrpSpPr>
        <p:grpSpPr>
          <a:xfrm>
            <a:off x="4162365" y="5981700"/>
            <a:ext cx="4981635" cy="876300"/>
            <a:chOff x="3000364" y="5981700"/>
            <a:chExt cx="4981635" cy="876300"/>
          </a:xfrm>
        </p:grpSpPr>
        <p:pic>
          <p:nvPicPr>
            <p:cNvPr id="33794" name="Imagen 5" descr="http://herbarium.usu.edu/fungi/funfacts/CUPFUNG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29354" y="5981700"/>
              <a:ext cx="1047750" cy="876300"/>
            </a:xfrm>
            <a:prstGeom prst="rect">
              <a:avLst/>
            </a:prstGeom>
            <a:noFill/>
          </p:spPr>
        </p:pic>
        <p:pic>
          <p:nvPicPr>
            <p:cNvPr id="33793" name="Imagen 6" descr="http://herbarium.usu.edu/fungi/funfacts/GEAST_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00924" y="5981700"/>
              <a:ext cx="981075" cy="876300"/>
            </a:xfrm>
            <a:prstGeom prst="rect">
              <a:avLst/>
            </a:prstGeom>
            <a:noFill/>
          </p:spPr>
        </p:pic>
        <p:pic>
          <p:nvPicPr>
            <p:cNvPr id="12" name="Imagen 2" descr="http://herbarium.usu.edu/fungi/funfacts/AMANITA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64" y="5981700"/>
              <a:ext cx="933450" cy="876300"/>
            </a:xfrm>
            <a:prstGeom prst="rect">
              <a:avLst/>
            </a:prstGeom>
            <a:noFill/>
          </p:spPr>
        </p:pic>
        <p:pic>
          <p:nvPicPr>
            <p:cNvPr id="13" name="Imagen 3" descr="http://herbarium.usu.edu/fungi/funfacts/MOREL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9190" y="5981700"/>
              <a:ext cx="1000125" cy="876300"/>
            </a:xfrm>
            <a:prstGeom prst="rect">
              <a:avLst/>
            </a:prstGeom>
            <a:noFill/>
          </p:spPr>
        </p:pic>
        <p:pic>
          <p:nvPicPr>
            <p:cNvPr id="14" name="Imagen 4" descr="http://herbarium.usu.edu/fungi/funfacts/PILOB_S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29058" y="5981700"/>
              <a:ext cx="1047750" cy="876300"/>
            </a:xfrm>
            <a:prstGeom prst="rect">
              <a:avLst/>
            </a:prstGeom>
            <a:noFill/>
          </p:spPr>
        </p:pic>
      </p:grpSp>
      <p:pic>
        <p:nvPicPr>
          <p:cNvPr id="16" name="il_fi" descr="http://www.sabetodo.com/contenidos/multimedia/13067f12.jpg"/>
          <p:cNvPicPr/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20000" contrast="20000"/>
          </a:blip>
          <a:srcRect/>
          <a:stretch>
            <a:fillRect/>
          </a:stretch>
        </p:blipFill>
        <p:spPr bwMode="auto">
          <a:xfrm>
            <a:off x="2500298" y="785794"/>
            <a:ext cx="171451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32 Grupo"/>
          <p:cNvGrpSpPr/>
          <p:nvPr/>
        </p:nvGrpSpPr>
        <p:grpSpPr>
          <a:xfrm>
            <a:off x="0" y="285728"/>
            <a:ext cx="2000264" cy="2928958"/>
            <a:chOff x="357158" y="285728"/>
            <a:chExt cx="2143140" cy="3357586"/>
          </a:xfrm>
        </p:grpSpPr>
        <p:pic>
          <p:nvPicPr>
            <p:cNvPr id="17" name="16 Imagen" descr="http://upload.wikimedia.org/wikipedia/commons/thumb/0/0f/Pollution_Tiet%C3%AA_river.JPG/250px-Pollution_Tiet%C3%AA_river.JPG">
              <a:hlinkClick r:id="rId8"/>
            </p:cNvPr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7158" y="1928802"/>
              <a:ext cx="2143140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18 Imagen" descr="http://upload.wikimedia.org/wikipedia/commons/thumb/f/fa/Discharge_pipe.jpg/250px-Discharge_pipe.jpg">
              <a:hlinkClick r:id="rId10"/>
            </p:cNvPr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7158" y="285728"/>
              <a:ext cx="2071702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19 Elipse"/>
            <p:cNvSpPr/>
            <p:nvPr/>
          </p:nvSpPr>
          <p:spPr>
            <a:xfrm>
              <a:off x="1071538" y="642918"/>
              <a:ext cx="1071570" cy="107157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25 Elipse"/>
            <p:cNvSpPr/>
            <p:nvPr/>
          </p:nvSpPr>
          <p:spPr>
            <a:xfrm>
              <a:off x="785786" y="2000240"/>
              <a:ext cx="1357322" cy="1285884"/>
            </a:xfrm>
            <a:prstGeom prst="ellipse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cxnSp>
        <p:nvCxnSpPr>
          <p:cNvPr id="27" name="26 Conector recto de flecha"/>
          <p:cNvCxnSpPr>
            <a:stCxn id="26" idx="6"/>
          </p:cNvCxnSpPr>
          <p:nvPr/>
        </p:nvCxnSpPr>
        <p:spPr>
          <a:xfrm flipV="1">
            <a:off x="1666887" y="1857364"/>
            <a:ext cx="833411" cy="48486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5143504" y="2500306"/>
            <a:ext cx="3786214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err="1" smtClean="0"/>
              <a:t>Cultivos</a:t>
            </a:r>
            <a:r>
              <a:rPr lang="en-US" sz="1600" b="1" u="sng" dirty="0" smtClean="0"/>
              <a:t>:</a:t>
            </a:r>
            <a:r>
              <a:rPr lang="en-US" sz="1600" b="1" dirty="0" smtClean="0"/>
              <a:t> </a:t>
            </a:r>
            <a:r>
              <a:rPr lang="en-US" sz="1600" dirty="0" smtClean="0"/>
              <a:t>C7-AL, C2–BL,</a:t>
            </a:r>
          </a:p>
          <a:p>
            <a:pPr algn="ctr"/>
            <a:r>
              <a:rPr lang="en-US" sz="1600" dirty="0" smtClean="0"/>
              <a:t>C1-BA, C18– BL.  </a:t>
            </a:r>
            <a:r>
              <a:rPr lang="en-US" sz="1600" b="1" u="sng" dirty="0" err="1" smtClean="0"/>
              <a:t>Consorcio</a:t>
            </a:r>
            <a:r>
              <a:rPr lang="en-US" sz="1600" dirty="0" smtClean="0"/>
              <a:t> C20 -AL</a:t>
            </a:r>
            <a:endParaRPr lang="es-EC" sz="1600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04" t="39388" r="50413" b="15340"/>
          <a:stretch>
            <a:fillRect/>
          </a:stretch>
        </p:blipFill>
        <p:spPr bwMode="auto">
          <a:xfrm>
            <a:off x="5357818" y="571480"/>
            <a:ext cx="1662460" cy="15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0 Imagen"/>
          <p:cNvPicPr>
            <a:picLocks noChangeAspect="1" noChangeArrowheads="1"/>
          </p:cNvPicPr>
          <p:nvPr/>
        </p:nvPicPr>
        <p:blipFill>
          <a:blip r:embed="rId13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47" t="42557" r="35144"/>
          <a:stretch>
            <a:fillRect/>
          </a:stretch>
        </p:blipFill>
        <p:spPr bwMode="auto">
          <a:xfrm>
            <a:off x="7072330" y="571480"/>
            <a:ext cx="1739973" cy="15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23 Conector recto de flecha"/>
          <p:cNvCxnSpPr/>
          <p:nvPr/>
        </p:nvCxnSpPr>
        <p:spPr>
          <a:xfrm>
            <a:off x="1714480" y="1142984"/>
            <a:ext cx="857256" cy="35719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Flecha derecha"/>
          <p:cNvSpPr/>
          <p:nvPr/>
        </p:nvSpPr>
        <p:spPr>
          <a:xfrm>
            <a:off x="4429124" y="1214422"/>
            <a:ext cx="785818" cy="50006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39 CuadroTexto"/>
          <p:cNvSpPr txBox="1"/>
          <p:nvPr/>
        </p:nvSpPr>
        <p:spPr>
          <a:xfrm>
            <a:off x="6072198" y="2071678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Valenzuela, 2011</a:t>
            </a:r>
            <a:endParaRPr lang="es-EC" sz="1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428868"/>
            <a:ext cx="8358214" cy="44291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421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</a:t>
            </a:r>
            <a:endParaRPr lang="es-EC" sz="2000" b="1" dirty="0" smtClean="0">
              <a:solidFill>
                <a:srgbClr val="421A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EC" sz="2000" dirty="0" smtClean="0"/>
          </a:p>
          <a:p>
            <a:pPr lvl="2">
              <a:buSzPct val="100000"/>
              <a:buFont typeface="Wingdings" pitchFamily="2" charset="2"/>
              <a:buChar char="v"/>
            </a:pPr>
            <a:r>
              <a:rPr lang="es-ES" sz="1500" dirty="0" smtClean="0"/>
              <a:t>Identificar y caracterizar los diferentes tipos de detergentes y metales pesados presentes en las muestras de aguas residuales de textileras.</a:t>
            </a:r>
            <a:endParaRPr lang="es-EC" sz="1500" dirty="0" smtClean="0"/>
          </a:p>
          <a:p>
            <a:pPr lvl="2">
              <a:buSzPct val="100000"/>
              <a:buFont typeface="Wingdings" pitchFamily="2" charset="2"/>
              <a:buChar char="v"/>
            </a:pPr>
            <a:r>
              <a:rPr lang="es-ES" sz="1500" dirty="0" smtClean="0"/>
              <a:t>Determinar la tolerancia a metales pesados de los cinco cultivos de hongos seleccionados en medios de cultivo que contienen estos metales.</a:t>
            </a:r>
            <a:endParaRPr lang="es-EC" sz="1500" dirty="0" smtClean="0"/>
          </a:p>
          <a:p>
            <a:pPr lvl="2">
              <a:buSzPct val="100000"/>
              <a:buFont typeface="Wingdings" pitchFamily="2" charset="2"/>
              <a:buChar char="v"/>
            </a:pPr>
            <a:r>
              <a:rPr lang="es-EC" sz="1500" dirty="0" smtClean="0"/>
              <a:t>Determinar la tolerancia a detergentes de los cinco cultivos de hongos seleccionados.</a:t>
            </a:r>
          </a:p>
          <a:p>
            <a:pPr lvl="2">
              <a:buSzPct val="100000"/>
              <a:buFont typeface="Wingdings" pitchFamily="2" charset="2"/>
              <a:buChar char="v"/>
            </a:pPr>
            <a:r>
              <a:rPr lang="es-ES" sz="1500" dirty="0" smtClean="0"/>
              <a:t>Evaluar la efectividad del proceso de remoción de detergentes determinando el porcentaje de concentración de los mismos, mediante espectrofotometría en cinco cultivos de hongos seleccionados.</a:t>
            </a:r>
          </a:p>
          <a:p>
            <a:pPr lvl="0">
              <a:buNone/>
            </a:pPr>
            <a:endParaRPr lang="es-EC" sz="2300" dirty="0" smtClean="0"/>
          </a:p>
          <a:p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6500826" y="0"/>
            <a:ext cx="2643174" cy="3571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OBJETIVOS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0" y="214290"/>
            <a:ext cx="8501090" cy="20002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s-EC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1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Objetivo General:</a:t>
            </a:r>
            <a:endParaRPr kumimoji="0" lang="es-EC" sz="2000" b="0" i="0" u="none" strike="noStrike" kern="1200" cap="none" spc="0" normalizeH="0" baseline="0" noProof="0" dirty="0" smtClean="0">
              <a:ln>
                <a:noFill/>
              </a:ln>
              <a:solidFill>
                <a:srgbClr val="421A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s-EC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EC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Evaluar la tolerancia a detergentes y metales pesados presentes en muestras de aguas residuales textileras a partir de cinco hongos previamente seleccionados, a nivel de laboratorio</a:t>
            </a:r>
            <a:r>
              <a:rPr kumimoji="0" lang="es-EC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s-E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s-EC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54 Tabla"/>
          <p:cNvGraphicFramePr>
            <a:graphicFrameLocks noGrp="1"/>
          </p:cNvGraphicFramePr>
          <p:nvPr/>
        </p:nvGraphicFramePr>
        <p:xfrm>
          <a:off x="0" y="1643050"/>
          <a:ext cx="9144032" cy="4869293"/>
        </p:xfrm>
        <a:graphic>
          <a:graphicData uri="http://schemas.openxmlformats.org/drawingml/2006/table">
            <a:tbl>
              <a:tblPr/>
              <a:tblGrid>
                <a:gridCol w="2071670"/>
                <a:gridCol w="857256"/>
                <a:gridCol w="1928826"/>
                <a:gridCol w="1428760"/>
                <a:gridCol w="1500198"/>
                <a:gridCol w="1357322"/>
              </a:tblGrid>
              <a:tr h="59756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PARÁMETRO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UNIDAD</a:t>
                      </a:r>
                      <a:endParaRPr lang="es-EC" sz="11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VALORES </a:t>
                      </a:r>
                      <a:r>
                        <a:rPr lang="es-EC" sz="13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MAX. </a:t>
                      </a:r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PERMISIBLES 2008 - 2010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VALORES PROMEDIO </a:t>
                      </a:r>
                      <a:r>
                        <a:rPr lang="es-EC" sz="13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NOV.2006</a:t>
                      </a:r>
                      <a:endParaRPr lang="es-EC" sz="13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VALORES PROMEDIO </a:t>
                      </a:r>
                      <a:r>
                        <a:rPr lang="es-EC" sz="13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NOV. </a:t>
                      </a:r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2007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VALORES PROMEDIO </a:t>
                      </a:r>
                      <a:r>
                        <a:rPr lang="es-EC" sz="13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NOV.2008</a:t>
                      </a:r>
                      <a:endParaRPr lang="es-EC" sz="13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CAUDAL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L/Kg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7,05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3,975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pH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---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 a 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6,09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TEMPERATURA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°C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ACEITES/GRASAS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1,56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2,6075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DBO5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434,66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346,25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DQO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953,5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SÓLIDOS </a:t>
                      </a:r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SEDIMENTABLES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&lt; 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SÓLIDOS </a:t>
                      </a:r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SUSPENDIDOS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85,75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19,525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CADMIO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COBRE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0,0265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CROMO HEXAVALENTE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0,1509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MERCURIO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&lt; 0,0001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0,00005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NIQUEL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&lt; 0,006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&lt; 0,006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0,0417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PLOMO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&lt; 0,09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&lt; 0,09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0,38075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ZINC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0,0495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5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COLOR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---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---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485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177,6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06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TENSOACTIVOS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mg/L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0,163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0,32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85720" y="857232"/>
            <a:ext cx="7286676" cy="428604"/>
          </a:xfrm>
        </p:spPr>
        <p:txBody>
          <a:bodyPr>
            <a:noAutofit/>
          </a:bodyPr>
          <a:lstStyle/>
          <a:p>
            <a:pPr algn="ctr"/>
            <a:r>
              <a:rPr lang="en-US" sz="2000" dirty="0" err="1" smtClean="0"/>
              <a:t>ANáLISIS</a:t>
            </a:r>
            <a:r>
              <a:rPr lang="en-US" sz="2000" dirty="0" smtClean="0"/>
              <a:t> DE LABORATORIO DE UNA  EMPRESA TEXTIL</a:t>
            </a:r>
            <a:endParaRPr lang="es-EC" sz="2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214810" y="0"/>
            <a:ext cx="4929190" cy="3571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DATOS CONFIDENCIALES</a:t>
            </a:r>
            <a:endParaRPr kumimoji="0" lang="es-EC" sz="2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704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358082" y="0"/>
            <a:ext cx="1785918" cy="285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DISEÑO</a:t>
            </a:r>
            <a:endParaRPr kumimoji="0" lang="es-EC" sz="16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85720" y="1142984"/>
          <a:ext cx="7643865" cy="1655448"/>
        </p:xfrm>
        <a:graphic>
          <a:graphicData uri="http://schemas.openxmlformats.org/drawingml/2006/table">
            <a:tbl>
              <a:tblPr/>
              <a:tblGrid>
                <a:gridCol w="2023376"/>
                <a:gridCol w="2053353"/>
                <a:gridCol w="3567136"/>
              </a:tblGrid>
              <a:tr h="42862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Hongos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Metales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  Concentraciones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C7 – AL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Cobre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Zinc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Hierro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Cromo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1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 </a:t>
                      </a: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y 10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5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 </a:t>
                      </a: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y 50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10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 </a:t>
                      </a: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y 100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0.5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 </a:t>
                      </a: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y 5 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8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C2 – BL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C20 – AL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C18 – BL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C1 – BA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0" y="500042"/>
            <a:ext cx="7786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i="1" dirty="0" smtClean="0"/>
              <a:t>Tratamientos aplicados en el proceso de tolerancia a metales.</a:t>
            </a:r>
            <a:endParaRPr lang="es-EC" sz="16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85720" y="3857628"/>
          <a:ext cx="7643866" cy="1546860"/>
        </p:xfrm>
        <a:graphic>
          <a:graphicData uri="http://schemas.openxmlformats.org/drawingml/2006/table">
            <a:tbl>
              <a:tblPr/>
              <a:tblGrid>
                <a:gridCol w="2143140"/>
                <a:gridCol w="5500726"/>
              </a:tblGrid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Hongos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                  Concentraciones </a:t>
                      </a:r>
                      <a:r>
                        <a:rPr lang="es-EC" sz="1400" b="1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de Detergentes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C7 – AL</a:t>
                      </a:r>
                      <a:endParaRPr lang="es-EC" sz="140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              </a:t>
                      </a:r>
                      <a:r>
                        <a:rPr lang="es-EC" sz="1400" dirty="0" smtClean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                     </a:t>
                      </a:r>
                      <a:r>
                        <a:rPr lang="es-EC" sz="1400" dirty="0" smtClean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0.5 </a:t>
                      </a: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 </a:t>
                      </a: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 </a:t>
                      </a:r>
                      <a:endParaRPr lang="es-EC" sz="1400" dirty="0" smtClean="0">
                        <a:solidFill>
                          <a:srgbClr val="1D1B11"/>
                        </a:solidFill>
                        <a:latin typeface="+mn-lt"/>
                        <a:ea typeface="Times New Roman"/>
                        <a:cs typeface="Arial Narrow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                  </a:t>
                      </a:r>
                      <a:r>
                        <a:rPr lang="es-EC" sz="1400" dirty="0" smtClean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                 5 </a:t>
                      </a: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mg.L</a:t>
                      </a:r>
                      <a:r>
                        <a:rPr lang="es-EC" sz="1400" baseline="300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-1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C2 – BL</a:t>
                      </a:r>
                      <a:endParaRPr lang="es-EC" sz="140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C20 – AL</a:t>
                      </a:r>
                      <a:endParaRPr lang="es-EC" sz="140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C18 – BL</a:t>
                      </a:r>
                      <a:endParaRPr lang="es-EC" sz="140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1D1B11"/>
                          </a:solidFill>
                          <a:latin typeface="+mn-lt"/>
                          <a:ea typeface="Times New Roman"/>
                          <a:cs typeface="Arial Narrow"/>
                        </a:rPr>
                        <a:t>C1 – BA</a:t>
                      </a:r>
                      <a:endParaRPr lang="es-EC" sz="1400" dirty="0">
                        <a:latin typeface="+mn-lt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0" y="3143248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 smtClean="0"/>
              <a:t>Tratamientos aplicados en el proceso de tolerancia y </a:t>
            </a:r>
            <a:r>
              <a:rPr lang="es-ES" sz="1600" b="1" i="1" dirty="0" err="1" smtClean="0"/>
              <a:t>remoci</a:t>
            </a:r>
            <a:r>
              <a:rPr lang="es-EC" sz="1600" b="1" i="1" dirty="0" smtClean="0"/>
              <a:t>ó</a:t>
            </a:r>
            <a:r>
              <a:rPr lang="es-ES" sz="1600" b="1" i="1" dirty="0" smtClean="0"/>
              <a:t>n de detergentes</a:t>
            </a:r>
            <a:endParaRPr lang="es-EC" sz="1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6143644"/>
            <a:ext cx="60721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En </a:t>
            </a:r>
            <a:r>
              <a:rPr lang="en-US" sz="1300" dirty="0" err="1" smtClean="0"/>
              <a:t>funci</a:t>
            </a:r>
            <a:r>
              <a:rPr lang="es-EC" sz="1300" dirty="0" smtClean="0"/>
              <a:t>ó</a:t>
            </a:r>
            <a:r>
              <a:rPr lang="en-US" sz="1300" dirty="0" smtClean="0"/>
              <a:t>n de la </a:t>
            </a:r>
            <a:r>
              <a:rPr lang="en-US" sz="1300" dirty="0" err="1" smtClean="0"/>
              <a:t>legislaci</a:t>
            </a:r>
            <a:r>
              <a:rPr lang="es-EC" sz="1300" dirty="0" smtClean="0"/>
              <a:t>ó</a:t>
            </a:r>
            <a:r>
              <a:rPr lang="en-US" sz="1300" dirty="0" smtClean="0"/>
              <a:t>n </a:t>
            </a:r>
            <a:r>
              <a:rPr lang="en-US" sz="1300" dirty="0" err="1" smtClean="0"/>
              <a:t>ambiental</a:t>
            </a:r>
            <a:r>
              <a:rPr lang="en-US" sz="1300" dirty="0" smtClean="0"/>
              <a:t> de TULAS y el </a:t>
            </a:r>
            <a:r>
              <a:rPr lang="en-US" sz="1300" dirty="0" err="1" smtClean="0"/>
              <a:t>Municipio</a:t>
            </a:r>
            <a:r>
              <a:rPr lang="en-US" sz="1300" dirty="0" smtClean="0"/>
              <a:t> </a:t>
            </a:r>
            <a:r>
              <a:rPr lang="en-US" sz="1300" dirty="0" err="1" smtClean="0"/>
              <a:t>Metropolitano</a:t>
            </a:r>
            <a:r>
              <a:rPr lang="en-US" sz="1300" dirty="0" smtClean="0"/>
              <a:t> de Quito.</a:t>
            </a:r>
            <a:endParaRPr lang="es-EC" sz="1300" dirty="0"/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5857884" y="6429396"/>
            <a:ext cx="642942" cy="1588"/>
          </a:xfrm>
          <a:prstGeom prst="straightConnector1">
            <a:avLst/>
          </a:prstGeom>
          <a:ln w="38100">
            <a:solidFill>
              <a:srgbClr val="DE64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6643702" y="6143644"/>
            <a:ext cx="221457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Incremento</a:t>
            </a:r>
            <a:r>
              <a:rPr lang="en-US" sz="1400" dirty="0" smtClean="0"/>
              <a:t> de 10%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00628" y="0"/>
            <a:ext cx="4143372" cy="285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MATERIALES Y MÉTODOS</a:t>
            </a:r>
            <a:endParaRPr kumimoji="0" lang="es-EC" sz="16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2910" y="1428736"/>
            <a:ext cx="3643338" cy="523220"/>
          </a:xfrm>
          <a:prstGeom prst="rect">
            <a:avLst/>
          </a:prstGeom>
          <a:ln>
            <a:solidFill>
              <a:srgbClr val="C949B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Cálculos de concentración de metales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rot="5400000">
            <a:off x="2321703" y="2107397"/>
            <a:ext cx="215108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85720" y="2214554"/>
            <a:ext cx="4429156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Siembra  de hongos en  PDB</a:t>
            </a:r>
          </a:p>
          <a:p>
            <a:pPr algn="ctr"/>
            <a:r>
              <a:rPr lang="es-ES" sz="1200" dirty="0" smtClean="0"/>
              <a:t>100 r.p.m. / incubación 35ºC / 3 días</a:t>
            </a:r>
          </a:p>
          <a:p>
            <a:pPr algn="ctr"/>
            <a:r>
              <a:rPr lang="es-EC" sz="1200" dirty="0" smtClean="0"/>
              <a:t>Refrigeración 4ºC / 5 días</a:t>
            </a:r>
            <a:endParaRPr lang="es-ES" sz="1200" dirty="0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500034" y="3143248"/>
            <a:ext cx="3929090" cy="523220"/>
          </a:xfrm>
          <a:prstGeom prst="rect">
            <a:avLst/>
          </a:prstGeom>
          <a:ln>
            <a:solidFill>
              <a:srgbClr val="C949B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Siembra de 1mL de hongo en AEM + alícuota metal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1472" y="3929066"/>
            <a:ext cx="3786214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Incubación</a:t>
            </a:r>
          </a:p>
          <a:p>
            <a:pPr algn="ctr"/>
            <a:r>
              <a:rPr lang="es-EC" sz="1200" dirty="0" smtClean="0"/>
              <a:t>15 días / 80% humedad / 30°C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714348" y="5715016"/>
            <a:ext cx="3429024" cy="9541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Cuantificación de Biomasa</a:t>
            </a:r>
          </a:p>
          <a:p>
            <a:pPr algn="ctr"/>
            <a:r>
              <a:rPr lang="es-EC" sz="1200" dirty="0" smtClean="0"/>
              <a:t>Estufa : Secado 80°C / 2 h</a:t>
            </a:r>
          </a:p>
          <a:p>
            <a:pPr algn="ctr"/>
            <a:r>
              <a:rPr lang="es-EC" sz="1200" dirty="0" smtClean="0"/>
              <a:t>Desecador: 1 h</a:t>
            </a:r>
            <a:endParaRPr lang="es-EC" sz="1200" dirty="0"/>
          </a:p>
        </p:txBody>
      </p:sp>
      <p:cxnSp>
        <p:nvCxnSpPr>
          <p:cNvPr id="13" name="12 Conector recto de flecha"/>
          <p:cNvCxnSpPr/>
          <p:nvPr/>
        </p:nvCxnSpPr>
        <p:spPr>
          <a:xfrm rot="5400000">
            <a:off x="2337522" y="3020272"/>
            <a:ext cx="1842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5400000">
            <a:off x="2337522" y="3806090"/>
            <a:ext cx="1842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5400000">
            <a:off x="2322497" y="4606933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3 Título"/>
          <p:cNvSpPr txBox="1">
            <a:spLocks/>
          </p:cNvSpPr>
          <p:nvPr/>
        </p:nvSpPr>
        <p:spPr>
          <a:xfrm>
            <a:off x="0" y="571480"/>
            <a:ext cx="5214942" cy="6429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2200" b="1" i="1" u="sng" dirty="0" smtClean="0">
                <a:solidFill>
                  <a:srgbClr val="421AA6"/>
                </a:solidFill>
              </a:rPr>
              <a:t>Tolerancia a metales pesados </a:t>
            </a:r>
            <a:endParaRPr lang="es-ES" sz="2200" b="1" i="1" u="sng" dirty="0">
              <a:solidFill>
                <a:srgbClr val="421AA6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00034" y="4714884"/>
            <a:ext cx="3857652" cy="707886"/>
          </a:xfrm>
          <a:prstGeom prst="rect">
            <a:avLst/>
          </a:prstGeom>
          <a:ln>
            <a:solidFill>
              <a:srgbClr val="C949B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Filtración al vacío</a:t>
            </a:r>
          </a:p>
          <a:p>
            <a:pPr algn="ctr"/>
            <a:r>
              <a:rPr lang="es-EC" sz="1200" dirty="0" smtClean="0"/>
              <a:t>Papel filtro Whatman No. 1</a:t>
            </a:r>
          </a:p>
          <a:p>
            <a:pPr algn="ctr"/>
            <a:r>
              <a:rPr lang="es-EC" sz="1200" dirty="0" smtClean="0"/>
              <a:t>24 h de evaporación</a:t>
            </a:r>
            <a:endParaRPr lang="es-EC" sz="1200" dirty="0"/>
          </a:p>
        </p:txBody>
      </p:sp>
      <p:cxnSp>
        <p:nvCxnSpPr>
          <p:cNvPr id="27" name="26 Conector recto de flecha"/>
          <p:cNvCxnSpPr/>
          <p:nvPr/>
        </p:nvCxnSpPr>
        <p:spPr>
          <a:xfrm rot="5400000">
            <a:off x="2322497" y="5607065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5143504" y="2357430"/>
            <a:ext cx="371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Hatvanie &amp;Mees, 2002</a:t>
            </a:r>
            <a:endParaRPr lang="es-EC" sz="10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5143504" y="3214686"/>
            <a:ext cx="3000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Método de siembra en resistencia en placa; Cárdenas </a:t>
            </a:r>
            <a:r>
              <a:rPr lang="es-EC" sz="1000" i="1" dirty="0" smtClean="0"/>
              <a:t>et al</a:t>
            </a:r>
            <a:r>
              <a:rPr lang="es-EC" sz="1000" dirty="0" smtClean="0"/>
              <a:t>.,2010.</a:t>
            </a:r>
            <a:endParaRPr lang="es-EC" sz="10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5143504" y="4071942"/>
            <a:ext cx="3000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Díaz </a:t>
            </a:r>
            <a:r>
              <a:rPr lang="es-EC" sz="1000" i="1" dirty="0" smtClean="0"/>
              <a:t>et al.</a:t>
            </a:r>
            <a:r>
              <a:rPr lang="es-EC" sz="1000" dirty="0" smtClean="0"/>
              <a:t>, 2002</a:t>
            </a:r>
            <a:endParaRPr lang="es-EC" sz="10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5143504" y="4786322"/>
            <a:ext cx="32147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Wakeman &amp;Tarleton, 1999;  modificado por </a:t>
            </a:r>
            <a:r>
              <a:rPr lang="es-EC" sz="1000" dirty="0" err="1" smtClean="0"/>
              <a:t>Cuahutémoc</a:t>
            </a:r>
            <a:r>
              <a:rPr lang="es-EC" sz="1000" dirty="0" smtClean="0"/>
              <a:t>, 2010</a:t>
            </a:r>
            <a:endParaRPr lang="es-EC" sz="10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5214942" y="5857892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Técnica de diferencia de peso seco. </a:t>
            </a:r>
            <a:r>
              <a:rPr lang="en-US" sz="1000" dirty="0" smtClean="0"/>
              <a:t>Wakeman &amp;Tarleton, 1999; modificado por </a:t>
            </a:r>
            <a:r>
              <a:rPr lang="es-EC" sz="1000" dirty="0" err="1" smtClean="0"/>
              <a:t>Cuahutémoc</a:t>
            </a:r>
            <a:r>
              <a:rPr lang="es-EC" sz="1000" dirty="0" smtClean="0"/>
              <a:t>, 2010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5214942" y="1000108"/>
            <a:ext cx="285752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949B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Completamente al Azar, 3 repeticiones 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42910" y="1428736"/>
            <a:ext cx="3714776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Cálculos concentración de detergentes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rot="5400000">
            <a:off x="2321703" y="2107397"/>
            <a:ext cx="215108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85720" y="2214554"/>
            <a:ext cx="4429156" cy="707886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Siembra  de hongos en  PDB</a:t>
            </a:r>
          </a:p>
          <a:p>
            <a:pPr algn="ctr"/>
            <a:r>
              <a:rPr lang="es-ES" sz="1200" dirty="0" smtClean="0"/>
              <a:t>100 r.p.m. / incubación 35ºC / 3 días</a:t>
            </a:r>
          </a:p>
          <a:p>
            <a:pPr algn="ctr"/>
            <a:r>
              <a:rPr lang="es-EC" sz="1200" dirty="0" smtClean="0"/>
              <a:t>Refrigeración 4ºC / 5 días</a:t>
            </a:r>
            <a:endParaRPr lang="es-ES" sz="1200" dirty="0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571472" y="3071810"/>
            <a:ext cx="3786214" cy="7386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Siembra de 1mL de hongo en AEM + alícuota detergente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2910" y="4000504"/>
            <a:ext cx="3643338" cy="52322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Incubación</a:t>
            </a:r>
          </a:p>
          <a:p>
            <a:pPr algn="ctr"/>
            <a:r>
              <a:rPr lang="es-EC" sz="1200" dirty="0" smtClean="0"/>
              <a:t>15 días / 80% humedad / 30°C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42910" y="5715016"/>
            <a:ext cx="3643338" cy="95410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Cuantificación de Biomasa</a:t>
            </a:r>
          </a:p>
          <a:p>
            <a:pPr algn="ctr"/>
            <a:r>
              <a:rPr lang="es-EC" sz="1200" dirty="0" smtClean="0"/>
              <a:t>Estufa : Secado 80°C / 2 h</a:t>
            </a:r>
          </a:p>
          <a:p>
            <a:pPr algn="ctr"/>
            <a:r>
              <a:rPr lang="es-EC" sz="1200" dirty="0" smtClean="0"/>
              <a:t>Desecador: 1 h</a:t>
            </a:r>
            <a:endParaRPr lang="es-EC" sz="1200" dirty="0"/>
          </a:p>
        </p:txBody>
      </p:sp>
      <p:cxnSp>
        <p:nvCxnSpPr>
          <p:cNvPr id="13" name="12 Conector recto de flecha"/>
          <p:cNvCxnSpPr/>
          <p:nvPr/>
        </p:nvCxnSpPr>
        <p:spPr>
          <a:xfrm rot="5400000">
            <a:off x="2337522" y="3020272"/>
            <a:ext cx="1842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5400000">
            <a:off x="2337522" y="3877528"/>
            <a:ext cx="1842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5400000">
            <a:off x="2322497" y="4678371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3 Título"/>
          <p:cNvSpPr txBox="1">
            <a:spLocks/>
          </p:cNvSpPr>
          <p:nvPr/>
        </p:nvSpPr>
        <p:spPr>
          <a:xfrm>
            <a:off x="0" y="428604"/>
            <a:ext cx="6215074" cy="6429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2300" b="1" i="1" u="sng" dirty="0" smtClean="0">
                <a:solidFill>
                  <a:srgbClr val="421AA6"/>
                </a:solidFill>
              </a:rPr>
              <a:t>Tolerancia a detergentes </a:t>
            </a:r>
            <a:endParaRPr lang="es-ES" sz="2300" b="1" i="1" u="sng" dirty="0">
              <a:solidFill>
                <a:srgbClr val="421AA6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85786" y="4786322"/>
            <a:ext cx="3357586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Filtración al vacío</a:t>
            </a:r>
          </a:p>
          <a:p>
            <a:pPr algn="ctr"/>
            <a:r>
              <a:rPr lang="es-EC" sz="1200" dirty="0" smtClean="0"/>
              <a:t>Papel filtro Whatman No. 1</a:t>
            </a:r>
          </a:p>
          <a:p>
            <a:pPr algn="ctr"/>
            <a:r>
              <a:rPr lang="es-EC" sz="1200" dirty="0" smtClean="0"/>
              <a:t>24 h de evaporación</a:t>
            </a:r>
            <a:endParaRPr lang="es-EC" sz="1200" dirty="0"/>
          </a:p>
        </p:txBody>
      </p:sp>
      <p:cxnSp>
        <p:nvCxnSpPr>
          <p:cNvPr id="27" name="26 Conector recto de flecha"/>
          <p:cNvCxnSpPr/>
          <p:nvPr/>
        </p:nvCxnSpPr>
        <p:spPr>
          <a:xfrm rot="5400000">
            <a:off x="2322497" y="5607065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4929190" y="2571744"/>
            <a:ext cx="371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Hatvanie &amp;Mees, 2002</a:t>
            </a:r>
            <a:endParaRPr lang="es-EC" sz="10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5000628" y="3214686"/>
            <a:ext cx="3071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Método de siembra en resistencia en placa; Cárdenas </a:t>
            </a:r>
            <a:r>
              <a:rPr lang="es-EC" sz="1000" i="1" dirty="0" smtClean="0"/>
              <a:t>et al</a:t>
            </a:r>
            <a:r>
              <a:rPr lang="es-EC" sz="1000" dirty="0" smtClean="0"/>
              <a:t>.,2010.</a:t>
            </a:r>
            <a:endParaRPr lang="es-EC" sz="10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5000628" y="4143380"/>
            <a:ext cx="3000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Díaz </a:t>
            </a:r>
            <a:r>
              <a:rPr lang="es-EC" sz="1000" i="1" dirty="0" smtClean="0"/>
              <a:t>et al.</a:t>
            </a:r>
            <a:r>
              <a:rPr lang="es-EC" sz="1000" dirty="0" smtClean="0"/>
              <a:t>, 2002</a:t>
            </a:r>
            <a:endParaRPr lang="es-EC" sz="10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5000628" y="4857760"/>
            <a:ext cx="32147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Wakeman &amp;Tarleton, 1999;  modificado por </a:t>
            </a:r>
            <a:r>
              <a:rPr lang="es-EC" sz="1000" dirty="0" err="1" smtClean="0"/>
              <a:t>Cuahutémoc</a:t>
            </a:r>
            <a:r>
              <a:rPr lang="es-EC" sz="1000" dirty="0" smtClean="0"/>
              <a:t>, 2010</a:t>
            </a:r>
            <a:endParaRPr lang="es-EC" sz="10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5000628" y="5929330"/>
            <a:ext cx="3214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Técnica de diferencia de peso seco. </a:t>
            </a:r>
            <a:r>
              <a:rPr lang="en-US" sz="1000" dirty="0" smtClean="0"/>
              <a:t>Wakeman &amp;Tarleton, 1999; modificado por </a:t>
            </a:r>
            <a:r>
              <a:rPr lang="es-EC" sz="1000" dirty="0" err="1" smtClean="0"/>
              <a:t>Cuahutémoc</a:t>
            </a:r>
            <a:r>
              <a:rPr lang="es-EC" sz="1000" dirty="0" smtClean="0"/>
              <a:t>, 2010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43504" y="1357298"/>
            <a:ext cx="3000396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Completamente al Azar, 3 repeticiones.</a:t>
            </a:r>
            <a:endParaRPr lang="es-EC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5000628" y="0"/>
            <a:ext cx="4143372" cy="2857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MATERIALES Y MÉTODOS</a:t>
            </a:r>
            <a:endParaRPr kumimoji="0" lang="es-EC" sz="16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1195</TotalTime>
  <Words>1924</Words>
  <Application>Microsoft Office PowerPoint</Application>
  <PresentationFormat>Presentación en pantalla (4:3)</PresentationFormat>
  <Paragraphs>669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Opulento</vt:lpstr>
      <vt:lpstr>EVALUACIÓN DE LA TOLERANCIA A DETERGENTES Y METALES PESADOS EN AGUAS RESIDUALES TEXTILES EMPLEANDO HONGOS SELECCIONADOS, A NIVEL DE LABORATORIO.</vt:lpstr>
      <vt:lpstr>Diapositiva 2</vt:lpstr>
      <vt:lpstr>Diapositiva 3</vt:lpstr>
      <vt:lpstr>Diapositiva 4</vt:lpstr>
      <vt:lpstr>Diapositiva 5</vt:lpstr>
      <vt:lpstr>ANáLISIS DE LABORATORIO DE UNA  EMPRESA TEXTIL</vt:lpstr>
      <vt:lpstr>Diapositiva 7</vt:lpstr>
      <vt:lpstr>Diapositiva 8</vt:lpstr>
      <vt:lpstr>Diapositiva 9</vt:lpstr>
      <vt:lpstr>Diapositiva 10</vt:lpstr>
      <vt:lpstr>Diapositiva 11</vt:lpstr>
      <vt:lpstr>Tolerancia a metales de los cinco hongos seleccionados</vt:lpstr>
      <vt:lpstr>Diapositiva 13</vt:lpstr>
      <vt:lpstr>Diapositiva 14</vt:lpstr>
      <vt:lpstr>Diapositiva 15</vt:lpstr>
      <vt:lpstr>Diapositiva 16</vt:lpstr>
      <vt:lpstr>Evaluación de cinco hongos con capacidad de tolerancia a metales pesados mediante un análisis de varianza. </vt:lpstr>
      <vt:lpstr>Diapositiva 18</vt:lpstr>
      <vt:lpstr>Diapositiva 19</vt:lpstr>
      <vt:lpstr>Diapositiva 20</vt:lpstr>
      <vt:lpstr> Mayor cantidad de biomasa para C7-AL a 5 mg.L-1. </vt:lpstr>
      <vt:lpstr>Tolerancia a detergentes de los cinco hongos seleccionados</vt:lpstr>
      <vt:lpstr>Diapositiva 23</vt:lpstr>
      <vt:lpstr>Diapositiva 24</vt:lpstr>
      <vt:lpstr>Diapositiva 25</vt:lpstr>
      <vt:lpstr>Diapositiva 26</vt:lpstr>
      <vt:lpstr>Evaluación de cinco hongos con capacidad de tolerancia a detergentes mediante un análisis de varianza. </vt:lpstr>
      <vt:lpstr>Diapositiva 28</vt:lpstr>
      <vt:lpstr>Diapositiva 29</vt:lpstr>
      <vt:lpstr>Diapositiva 30</vt:lpstr>
      <vt:lpstr>Evaluación de cinco hongos con capacidad de remoción de detergentes mediante un análisis de varianza. </vt:lpstr>
      <vt:lpstr>Diapositiva 32</vt:lpstr>
      <vt:lpstr>Evaluación de cinco hongos con capacidad de remoción de detergentes mediante un análisis de varianza. </vt:lpstr>
      <vt:lpstr>Diapositiva 34</vt:lpstr>
      <vt:lpstr>Diapositiva 35</vt:lpstr>
      <vt:lpstr>Diapositiva 36</vt:lpstr>
      <vt:lpstr>AGRADECIMIENTOS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CAROL</dc:creator>
  <cp:lastModifiedBy>user</cp:lastModifiedBy>
  <cp:revision>127</cp:revision>
  <dcterms:created xsi:type="dcterms:W3CDTF">2011-11-15T20:42:37Z</dcterms:created>
  <dcterms:modified xsi:type="dcterms:W3CDTF">2011-12-14T00:02:43Z</dcterms:modified>
</cp:coreProperties>
</file>